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293" r:id="rId9"/>
    <p:sldId id="292" r:id="rId10"/>
    <p:sldId id="294" r:id="rId11"/>
    <p:sldId id="296" r:id="rId12"/>
    <p:sldId id="308" r:id="rId13"/>
    <p:sldId id="304" r:id="rId14"/>
    <p:sldId id="305" r:id="rId15"/>
    <p:sldId id="306" r:id="rId16"/>
    <p:sldId id="307" r:id="rId17"/>
    <p:sldId id="309" r:id="rId18"/>
    <p:sldId id="27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293"/>
            <p14:sldId id="292"/>
            <p14:sldId id="294"/>
            <p14:sldId id="296"/>
            <p14:sldId id="308"/>
            <p14:sldId id="304"/>
            <p14:sldId id="305"/>
            <p14:sldId id="306"/>
            <p14:sldId id="307"/>
            <p14:sldId id="309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20210217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90"/>
            <a:ext cx="6488553" cy="269402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11437"/>
              </p:ext>
            </p:extLst>
          </p:nvPr>
        </p:nvGraphicFramePr>
        <p:xfrm>
          <a:off x="838200" y="4262120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-398.525891057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-398.504467277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-398.548366976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-398.360442864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2245.34072141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2245.32714396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2245.35496458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2245.23581918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2.19215992e+00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4.89667174e+00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9.24711675e-02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2.87729116e+00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1.00960582e+00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9.55869498e-01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1.48526959e-06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1.99307987e-06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1.00728327e-06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1.05506926e-05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1.90954397e-06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571128"/>
              </p:ext>
            </p:extLst>
          </p:nvPr>
        </p:nvGraphicFramePr>
        <p:xfrm>
          <a:off x="838200" y="4015679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-853.371861584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-853.427262767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-853.178639906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-853.245715963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11538.0213712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11538.0869002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11537.7927562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11537.872127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4.62689363e+00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1.63254306e+00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1.31305750e-01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2.28520138e+00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4.44904916e+00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1.37899114e+00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1.28315860e-06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5.36187141e-07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4.75653382e-06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4.01988020e-06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1.73913466e-06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recombination / mutation species: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P. </a:t>
            </a:r>
            <a:r>
              <a:rPr lang="en-US" dirty="0" err="1">
                <a:highlight>
                  <a:srgbClr val="FFFF00"/>
                </a:highlight>
              </a:rPr>
              <a:t>copri</a:t>
            </a:r>
            <a:r>
              <a:rPr lang="en-US" dirty="0">
                <a:highlight>
                  <a:srgbClr val="FFFF00"/>
                </a:highlight>
              </a:rPr>
              <a:t>, A. </a:t>
            </a:r>
            <a:r>
              <a:rPr lang="en-US" dirty="0" err="1">
                <a:highlight>
                  <a:srgbClr val="FFFF00"/>
                </a:highlight>
              </a:rPr>
              <a:t>shahii</a:t>
            </a:r>
            <a:r>
              <a:rPr lang="en-US" dirty="0">
                <a:highlight>
                  <a:srgbClr val="FFFF00"/>
                </a:highlight>
              </a:rPr>
              <a:t>, O. </a:t>
            </a:r>
            <a:r>
              <a:rPr lang="en-US" dirty="0" err="1">
                <a:highlight>
                  <a:srgbClr val="FFFF00"/>
                </a:highlight>
              </a:rPr>
              <a:t>splanchnicus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Coprococcus</a:t>
            </a:r>
            <a:r>
              <a:rPr lang="en-US" dirty="0">
                <a:highlight>
                  <a:srgbClr val="FFFF00"/>
                </a:highlight>
              </a:rPr>
              <a:t> species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99281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Prevotella</a:t>
            </a:r>
            <a:r>
              <a:rPr lang="en-US" dirty="0"/>
              <a:t> </a:t>
            </a:r>
            <a:r>
              <a:rPr lang="en-US" dirty="0" err="1"/>
              <a:t>copri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238225"/>
              </p:ext>
            </p:extLst>
          </p:nvPr>
        </p:nvGraphicFramePr>
        <p:xfrm>
          <a:off x="838200" y="4431284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-1823.60758717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-1823.5852384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-1823.50716407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-1823.40285297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10273.1453565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10273.1292711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10273.0730759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10272.9979928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9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1.63059704e+00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2.66032190e+00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1.80222374e-01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1.32970280e+00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2.85588940e+00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3.15043807e+00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1.02442460e-06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1.72381963e-06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5.25560399e-06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2.26380537e-06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8.84391526e-06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6C105-2946-4DF2-BDFB-F5C9A228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0" y="1359621"/>
            <a:ext cx="6289572" cy="26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Odoribacter</a:t>
            </a:r>
            <a:r>
              <a:rPr lang="en-US" dirty="0"/>
              <a:t> </a:t>
            </a:r>
            <a:r>
              <a:rPr lang="en-US" dirty="0" err="1"/>
              <a:t>splanchnicus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433493"/>
              </p:ext>
            </p:extLst>
          </p:nvPr>
        </p:nvGraphicFramePr>
        <p:xfrm>
          <a:off x="828368" y="4397539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-84.4280361667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-84.4277430768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-84.4281943301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-84.430912171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2933.32017328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2933.3160406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2933.32239952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2933.36067766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8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4.46379693e+00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5.36526908e+00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1.05765374e-01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1.07461561e+00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2.22963596e+00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1.10774051e+00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5.64333732e-06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5.82328231e-06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7.67217488e-06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5.34393417e-06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6.05477793e-06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A4AF3-B1E8-4E4A-A229-642431A7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2" y="1424177"/>
            <a:ext cx="6486218" cy="26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shahii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597711"/>
              </p:ext>
            </p:extLst>
          </p:nvPr>
        </p:nvGraphicFramePr>
        <p:xfrm>
          <a:off x="838200" y="4181971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-897.498645722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-897.491777242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-897.407933484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-897.266410943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4404.72068004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4404.71771184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4404.68147873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9425.8874565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2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3.32105135e+00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2.26374183e+00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8.05076578e-02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1.54383833e+00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4.20940794e+00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2.09339726e+00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9.53897473e-07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1.37011541e-06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2.74200337e-06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3.18891527e-06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6.13812088e-06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DF5B3-DA0D-4F2B-B2EE-7A2B8D75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66" y="1378089"/>
            <a:ext cx="6277774" cy="25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Coprococcus</a:t>
            </a:r>
            <a:r>
              <a:rPr lang="en-US" dirty="0"/>
              <a:t> species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5510"/>
              </p:ext>
            </p:extLst>
          </p:nvPr>
        </p:nvGraphicFramePr>
        <p:xfrm>
          <a:off x="838200" y="4180383"/>
          <a:ext cx="1050048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088007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-128.163159689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-128.162733832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-128.157934733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-128.156369625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3906.10107241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3906.09965379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3906.08366661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3906.07845237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4.27886621e+00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3.39036114e+00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1.70825988e-01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1.65557183e+00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3.38212536e+00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1.87413557e+00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3.15374995e-06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3.72256834e-06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7.29367339e-06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6.28519567e-06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7.74858409e-06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5820423-6764-4F4E-961E-44FECA0C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5" y="1379677"/>
            <a:ext cx="6432786" cy="26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2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massiliensis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24444"/>
              </p:ext>
            </p:extLst>
          </p:nvPr>
        </p:nvGraphicFramePr>
        <p:xfrm>
          <a:off x="838200" y="4180383"/>
          <a:ext cx="1050048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088007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-198.754592695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-198.754329559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-198.749679615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-198.756543857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339.777255355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339.777110828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339.774556808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339.778326981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4.32759476e+00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4.43082804e+00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7.81905393e-02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1.16476667e+00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4.26742967e+00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1.35510600e+00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5.66811422e-06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5.96464548e-06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1.21224728e-05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4.40423001e-06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7.13473226e-06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D140DE1-8DB9-4C6A-82C9-15C21C679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12" y="1494813"/>
            <a:ext cx="4251288" cy="26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0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Decreased step size during MLE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Constrained parameter boundaries to more closely match what we see in Cornejo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Log likelihood decreased for all models, species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Ignore guesses with params at boundaries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Log likelihood appears to be extremely flat, i.e., very different estimates have similar likelihoods</a:t>
            </a:r>
          </a:p>
          <a:p>
            <a:r>
              <a:rPr lang="en-US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took a look at fixing the time of expansion and only inferring population size, but the log likelihood went to -1000000000.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Still working on some of the fancier PCA stuff, e.g., probabilistic PCA to deal with missing data.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prevalence species: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B. </a:t>
            </a:r>
            <a:r>
              <a:rPr lang="en-US" dirty="0" err="1">
                <a:highlight>
                  <a:srgbClr val="FFFF00"/>
                </a:highlight>
              </a:rPr>
              <a:t>vulgatus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ovatus</a:t>
            </a:r>
            <a:r>
              <a:rPr lang="en-US" dirty="0">
                <a:highlight>
                  <a:srgbClr val="FFFF00"/>
                </a:highlight>
              </a:rPr>
              <a:t>, A. </a:t>
            </a:r>
            <a:r>
              <a:rPr lang="en-US" dirty="0" err="1">
                <a:highlight>
                  <a:srgbClr val="FFFF00"/>
                </a:highlight>
              </a:rPr>
              <a:t>putredinis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uniformis</a:t>
            </a:r>
            <a:r>
              <a:rPr lang="en-US" dirty="0">
                <a:highlight>
                  <a:srgbClr val="FFFF00"/>
                </a:highlight>
              </a:rPr>
              <a:t>, E. </a:t>
            </a:r>
            <a:r>
              <a:rPr lang="en-US" dirty="0" err="1">
                <a:highlight>
                  <a:srgbClr val="FFFF00"/>
                </a:highlight>
              </a:rPr>
              <a:t>rectale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Ignore guesses with params at boundaries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351180"/>
            <a:ext cx="6850648" cy="2822782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453908"/>
              </p:ext>
            </p:extLst>
          </p:nvPr>
        </p:nvGraphicFramePr>
        <p:xfrm>
          <a:off x="838200" y="4173962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-208.162572957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-121.994069176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-208.145694409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-208.080701909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2511.2512867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2511.26053481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2511.23182071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2511.15683203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3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4.09650015e+00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5.16608531e+00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7.78137069e-02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1.36762028e+00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4.45424563e+00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3.41644642e+00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3.35256629e-06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2.36745622e-06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5.00359433e-06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2.74607621e-06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1.19722591e-05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9" y="1428443"/>
            <a:ext cx="6403002" cy="259095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453736"/>
              </p:ext>
            </p:extLst>
          </p:nvPr>
        </p:nvGraphicFramePr>
        <p:xfrm>
          <a:off x="838200" y="4233011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-223.566950386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-223.576366468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-223.545209485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-223.529434504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2415.2446717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2415.25855658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2415.2126046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2415.18932839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4.22004079e+00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5.06866276e-02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1.48991313e-01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8.72664505e-01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1.09132625e-01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2.95430914e+00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2.87734872e-06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7.64498992e-06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1.64168424e-05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1.61170089e-06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9.99437888e-06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6942583" cy="286480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57334"/>
              </p:ext>
            </p:extLst>
          </p:nvPr>
        </p:nvGraphicFramePr>
        <p:xfrm>
          <a:off x="838200" y="4261214"/>
          <a:ext cx="105156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-1722.56029913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-1722.54653468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-1722.52576571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-1722.43277834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2862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2961.05778586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2961.04969561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2961.03748825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2960.98282718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4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Nu_a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5.32786573e+00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5.11933281e+00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1.11828810e-01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2.71539141e+00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Nu_b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2.75394940e+00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3.25585820e+00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2.42838887e-06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3.25098838e-06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5.60862901e-06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5.21114711e-06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6.79649776e-06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24172</TotalTime>
  <Words>1796</Words>
  <Application>Microsoft Office PowerPoint</Application>
  <PresentationFormat>Widescreen</PresentationFormat>
  <Paragraphs>466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ovatus</vt:lpstr>
      <vt:lpstr>Alistipes putredinis</vt:lpstr>
      <vt:lpstr>Bacteroides uniformis</vt:lpstr>
      <vt:lpstr>Eubacterium rectale</vt:lpstr>
      <vt:lpstr>Implementation details (for following slides)</vt:lpstr>
      <vt:lpstr>Prevotella copri</vt:lpstr>
      <vt:lpstr>Odoribacter splanchnicus</vt:lpstr>
      <vt:lpstr>Alistipes shahii</vt:lpstr>
      <vt:lpstr>Coprococcus species</vt:lpstr>
      <vt:lpstr>Bacteroides massiliensis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488</cp:revision>
  <dcterms:created xsi:type="dcterms:W3CDTF">2020-10-07T15:54:11Z</dcterms:created>
  <dcterms:modified xsi:type="dcterms:W3CDTF">2021-02-24T03:13:43Z</dcterms:modified>
</cp:coreProperties>
</file>