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9" r:id="rId3"/>
    <p:sldId id="325" r:id="rId4"/>
    <p:sldId id="326" r:id="rId5"/>
    <p:sldId id="327" r:id="rId6"/>
    <p:sldId id="257" r:id="rId7"/>
    <p:sldId id="288" r:id="rId8"/>
    <p:sldId id="290" r:id="rId9"/>
    <p:sldId id="291" r:id="rId10"/>
    <p:sldId id="320" r:id="rId11"/>
    <p:sldId id="321" r:id="rId12"/>
    <p:sldId id="298" r:id="rId13"/>
    <p:sldId id="322" r:id="rId14"/>
    <p:sldId id="300" r:id="rId15"/>
    <p:sldId id="323" r:id="rId16"/>
    <p:sldId id="297" r:id="rId17"/>
    <p:sldId id="324" r:id="rId18"/>
    <p:sldId id="299" r:id="rId19"/>
    <p:sldId id="310" r:id="rId20"/>
    <p:sldId id="315" r:id="rId21"/>
    <p:sldId id="311" r:id="rId22"/>
    <p:sldId id="317" r:id="rId23"/>
    <p:sldId id="313" r:id="rId24"/>
    <p:sldId id="319" r:id="rId25"/>
    <p:sldId id="27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325"/>
            <p14:sldId id="326"/>
            <p14:sldId id="327"/>
            <p14:sldId id="257"/>
            <p14:sldId id="288"/>
            <p14:sldId id="290"/>
            <p14:sldId id="291"/>
            <p14:sldId id="320"/>
            <p14:sldId id="321"/>
            <p14:sldId id="298"/>
            <p14:sldId id="322"/>
            <p14:sldId id="300"/>
            <p14:sldId id="323"/>
            <p14:sldId id="297"/>
            <p14:sldId id="324"/>
            <p14:sldId id="299"/>
            <p14:sldId id="310"/>
            <p14:sldId id="315"/>
            <p14:sldId id="311"/>
            <p14:sldId id="317"/>
            <p14:sldId id="313"/>
            <p14:sldId id="31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20210310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25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50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Fit nonsynonymous SFS using </a:t>
            </a:r>
            <a:r>
              <a:rPr lang="en-US" dirty="0" err="1">
                <a:solidFill>
                  <a:srgbClr val="FF0000"/>
                </a:solidFill>
              </a:rPr>
              <a:t>fitdadi</a:t>
            </a:r>
            <a:r>
              <a:rPr lang="en-US" dirty="0">
                <a:solidFill>
                  <a:srgbClr val="FF0000"/>
                </a:solidFill>
              </a:rPr>
              <a:t>, with selection fit to: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Gamma-distributed DFE </a:t>
            </a:r>
            <a:r>
              <a:rPr lang="en-US" b="1" dirty="0">
                <a:solidFill>
                  <a:srgbClr val="FF0000"/>
                </a:solidFill>
              </a:rPr>
              <a:t>(this is the only one that works currently, and is being reported)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Neutral-gamma distributed DFE (some proportion with neutral point-mass)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Mixed-uniform-distributed DFE (DFE split into bins on log10 scale)</a:t>
            </a:r>
          </a:p>
        </p:txBody>
      </p:sp>
    </p:spTree>
    <p:extLst>
      <p:ext uri="{BB962C8B-B14F-4D97-AF65-F5344CB8AC3E}">
        <p14:creationId xmlns:p14="http://schemas.microsoft.com/office/powerpoint/2010/main" val="294616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A7E44-6949-405A-9A8F-ADF627A83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91063"/>
              </p:ext>
            </p:extLst>
          </p:nvPr>
        </p:nvGraphicFramePr>
        <p:xfrm>
          <a:off x="291689" y="0"/>
          <a:ext cx="11467694" cy="66399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8242">
                  <a:extLst>
                    <a:ext uri="{9D8B030D-6E8A-4147-A177-3AD203B41FA5}">
                      <a16:colId xmlns:a16="http://schemas.microsoft.com/office/drawing/2014/main" val="2665441941"/>
                    </a:ext>
                  </a:extLst>
                </a:gridCol>
                <a:gridCol w="1638242">
                  <a:extLst>
                    <a:ext uri="{9D8B030D-6E8A-4147-A177-3AD203B41FA5}">
                      <a16:colId xmlns:a16="http://schemas.microsoft.com/office/drawing/2014/main" val="3791186502"/>
                    </a:ext>
                  </a:extLst>
                </a:gridCol>
                <a:gridCol w="1638242">
                  <a:extLst>
                    <a:ext uri="{9D8B030D-6E8A-4147-A177-3AD203B41FA5}">
                      <a16:colId xmlns:a16="http://schemas.microsoft.com/office/drawing/2014/main" val="3680393024"/>
                    </a:ext>
                  </a:extLst>
                </a:gridCol>
                <a:gridCol w="1638242">
                  <a:extLst>
                    <a:ext uri="{9D8B030D-6E8A-4147-A177-3AD203B41FA5}">
                      <a16:colId xmlns:a16="http://schemas.microsoft.com/office/drawing/2014/main" val="1779102745"/>
                    </a:ext>
                  </a:extLst>
                </a:gridCol>
                <a:gridCol w="1638242">
                  <a:extLst>
                    <a:ext uri="{9D8B030D-6E8A-4147-A177-3AD203B41FA5}">
                      <a16:colId xmlns:a16="http://schemas.microsoft.com/office/drawing/2014/main" val="247934502"/>
                    </a:ext>
                  </a:extLst>
                </a:gridCol>
                <a:gridCol w="1638242">
                  <a:extLst>
                    <a:ext uri="{9D8B030D-6E8A-4147-A177-3AD203B41FA5}">
                      <a16:colId xmlns:a16="http://schemas.microsoft.com/office/drawing/2014/main" val="1960188215"/>
                    </a:ext>
                  </a:extLst>
                </a:gridCol>
                <a:gridCol w="1638242">
                  <a:extLst>
                    <a:ext uri="{9D8B030D-6E8A-4147-A177-3AD203B41FA5}">
                      <a16:colId xmlns:a16="http://schemas.microsoft.com/office/drawing/2014/main" val="163593091"/>
                    </a:ext>
                  </a:extLst>
                </a:gridCol>
              </a:tblGrid>
              <a:tr h="46855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Growth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 or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24925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 and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64922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222940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-131.836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-174.082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-230.274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926806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2364.571488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2302.292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2054.491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2325.776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2274.387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1998.255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340060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6.67E-01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6.24E-01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4.80E-01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1.61E-01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1.38E-01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1.85E-01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93177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209434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4.22E-06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5.35E-06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1.89E-06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5.78E-06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6.49E-06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747492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000477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1.18229E+12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1.15E+12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1.16E+12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9.99E+11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123691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1.77366E+12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1.85E+12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2.14E+12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7.22E+12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8.25E+12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5.41E+12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673280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14971968.8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19732245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8094681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83478897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1.02E+08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70213082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0939636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070692"/>
                  </a:ext>
                </a:extLst>
              </a:tr>
              <a:tr h="54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exp_time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(years)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14058.18666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18527.93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7600.639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78383.94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95572.59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65927.78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316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4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43" y="152838"/>
            <a:ext cx="11206313" cy="1325563"/>
          </a:xfrm>
        </p:spPr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Exponential growth demographic diagram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(exponential decay or growth over time)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>
            <a:cxnSpLocks/>
          </p:cNvCxnSpPr>
          <p:nvPr/>
        </p:nvCxnSpPr>
        <p:spPr>
          <a:xfrm>
            <a:off x="3755921" y="2900516"/>
            <a:ext cx="1" cy="2064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>
            <a:cxnSpLocks/>
          </p:cNvCxnSpPr>
          <p:nvPr/>
        </p:nvCxnSpPr>
        <p:spPr>
          <a:xfrm>
            <a:off x="7005481" y="2900516"/>
            <a:ext cx="1" cy="2064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>
            <a:off x="3755922" y="3106991"/>
            <a:ext cx="599768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 flipH="1">
            <a:off x="6479458" y="3106991"/>
            <a:ext cx="526023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753031" y="5340716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1.18229E+12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1.15E+12</a:t>
            </a:r>
            <a:r>
              <a:rPr lang="en-US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1.03E+12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7192794" y="3712126"/>
            <a:ext cx="4506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14058.18666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18527.93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7600.639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234514" y="2463429"/>
            <a:ext cx="287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1.77366E+12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1.85E+12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2.14E+12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A7E44-6949-405A-9A8F-ADF627A83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52933"/>
              </p:ext>
            </p:extLst>
          </p:nvPr>
        </p:nvGraphicFramePr>
        <p:xfrm>
          <a:off x="183534" y="1"/>
          <a:ext cx="11585679" cy="685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097">
                  <a:extLst>
                    <a:ext uri="{9D8B030D-6E8A-4147-A177-3AD203B41FA5}">
                      <a16:colId xmlns:a16="http://schemas.microsoft.com/office/drawing/2014/main" val="2665441941"/>
                    </a:ext>
                  </a:extLst>
                </a:gridCol>
                <a:gridCol w="1655097">
                  <a:extLst>
                    <a:ext uri="{9D8B030D-6E8A-4147-A177-3AD203B41FA5}">
                      <a16:colId xmlns:a16="http://schemas.microsoft.com/office/drawing/2014/main" val="3791186502"/>
                    </a:ext>
                  </a:extLst>
                </a:gridCol>
                <a:gridCol w="1655097">
                  <a:extLst>
                    <a:ext uri="{9D8B030D-6E8A-4147-A177-3AD203B41FA5}">
                      <a16:colId xmlns:a16="http://schemas.microsoft.com/office/drawing/2014/main" val="3680393024"/>
                    </a:ext>
                  </a:extLst>
                </a:gridCol>
                <a:gridCol w="1655097">
                  <a:extLst>
                    <a:ext uri="{9D8B030D-6E8A-4147-A177-3AD203B41FA5}">
                      <a16:colId xmlns:a16="http://schemas.microsoft.com/office/drawing/2014/main" val="1779102745"/>
                    </a:ext>
                  </a:extLst>
                </a:gridCol>
                <a:gridCol w="1655097">
                  <a:extLst>
                    <a:ext uri="{9D8B030D-6E8A-4147-A177-3AD203B41FA5}">
                      <a16:colId xmlns:a16="http://schemas.microsoft.com/office/drawing/2014/main" val="247934502"/>
                    </a:ext>
                  </a:extLst>
                </a:gridCol>
                <a:gridCol w="1655097">
                  <a:extLst>
                    <a:ext uri="{9D8B030D-6E8A-4147-A177-3AD203B41FA5}">
                      <a16:colId xmlns:a16="http://schemas.microsoft.com/office/drawing/2014/main" val="1960188215"/>
                    </a:ext>
                  </a:extLst>
                </a:gridCol>
                <a:gridCol w="1655097">
                  <a:extLst>
                    <a:ext uri="{9D8B030D-6E8A-4147-A177-3AD203B41FA5}">
                      <a16:colId xmlns:a16="http://schemas.microsoft.com/office/drawing/2014/main" val="163593091"/>
                    </a:ext>
                  </a:extLst>
                </a:gridCol>
              </a:tblGrid>
              <a:tr h="48393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 or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24925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 and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8307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2229403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-131.836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-174.082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-230.274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9268063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2364.571488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2302.292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2054.491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2325.776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2274.387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1998.255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340060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6.29E-01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7.02E-01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7.12E-01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1.81E-01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1.48E-01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1.86E-01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931773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209434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3.75E-06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5.51E-06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2.12E-06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5.74E-06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5.27E-06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5.26E-06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747492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000477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1.18229E+12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1.15E+12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1.16E+12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9.99E+11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123691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1.87827E+12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1.64E+12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1.44E+12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6.42E+12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7.67E+12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5.36E+12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673280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14071797.82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18076158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6110880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73703557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80871052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56451916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0939636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070692"/>
                  </a:ext>
                </a:extLst>
              </a:tr>
              <a:tr h="566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exp_time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(years)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13212.9557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16972.92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5737.915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69205.22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75935.26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53006.49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316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1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4" y="365125"/>
            <a:ext cx="109998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Two-epoch demographic diagram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(One epoch, a length of time, then instantaneous size change to a second epoch)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2961064" y="2861187"/>
            <a:ext cx="0" cy="17403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2961064" y="4552340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6287726" y="4552340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900046" y="4552340"/>
            <a:ext cx="0" cy="2752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6287726" y="4552340"/>
            <a:ext cx="0" cy="2752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2861187"/>
            <a:ext cx="0" cy="169115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FDA75-A1E4-41C2-B34E-0AB128C50A98}"/>
              </a:ext>
            </a:extLst>
          </p:cNvPr>
          <p:cNvSpPr txBox="1"/>
          <p:nvPr/>
        </p:nvSpPr>
        <p:spPr>
          <a:xfrm>
            <a:off x="4125921" y="2394061"/>
            <a:ext cx="310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1.87827E+12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1.64E+12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1.44E+12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A49D-849F-438D-AE71-8DB8D72C7A8C}"/>
              </a:ext>
            </a:extLst>
          </p:cNvPr>
          <p:cNvSpPr txBox="1"/>
          <p:nvPr/>
        </p:nvSpPr>
        <p:spPr>
          <a:xfrm>
            <a:off x="7362806" y="3322055"/>
            <a:ext cx="308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13212.9557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16972.92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5737.915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CB1C-2C13-4643-BDBC-B836ABB4590F}"/>
              </a:ext>
            </a:extLst>
          </p:cNvPr>
          <p:cNvSpPr txBox="1"/>
          <p:nvPr/>
        </p:nvSpPr>
        <p:spPr>
          <a:xfrm>
            <a:off x="2628314" y="4896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1.18229E+12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1.15E+12</a:t>
            </a:r>
            <a:r>
              <a:rPr lang="en-US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1.03E+12</a:t>
            </a:r>
          </a:p>
        </p:txBody>
      </p: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A7E44-6949-405A-9A8F-ADF627A83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68496"/>
              </p:ext>
            </p:extLst>
          </p:nvPr>
        </p:nvGraphicFramePr>
        <p:xfrm>
          <a:off x="85212" y="0"/>
          <a:ext cx="11703664" cy="7368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952">
                  <a:extLst>
                    <a:ext uri="{9D8B030D-6E8A-4147-A177-3AD203B41FA5}">
                      <a16:colId xmlns:a16="http://schemas.microsoft.com/office/drawing/2014/main" val="2665441941"/>
                    </a:ext>
                  </a:extLst>
                </a:gridCol>
                <a:gridCol w="1671952">
                  <a:extLst>
                    <a:ext uri="{9D8B030D-6E8A-4147-A177-3AD203B41FA5}">
                      <a16:colId xmlns:a16="http://schemas.microsoft.com/office/drawing/2014/main" val="3791186502"/>
                    </a:ext>
                  </a:extLst>
                </a:gridCol>
                <a:gridCol w="1671952">
                  <a:extLst>
                    <a:ext uri="{9D8B030D-6E8A-4147-A177-3AD203B41FA5}">
                      <a16:colId xmlns:a16="http://schemas.microsoft.com/office/drawing/2014/main" val="3680393024"/>
                    </a:ext>
                  </a:extLst>
                </a:gridCol>
                <a:gridCol w="1671952">
                  <a:extLst>
                    <a:ext uri="{9D8B030D-6E8A-4147-A177-3AD203B41FA5}">
                      <a16:colId xmlns:a16="http://schemas.microsoft.com/office/drawing/2014/main" val="1779102745"/>
                    </a:ext>
                  </a:extLst>
                </a:gridCol>
                <a:gridCol w="1671952">
                  <a:extLst>
                    <a:ext uri="{9D8B030D-6E8A-4147-A177-3AD203B41FA5}">
                      <a16:colId xmlns:a16="http://schemas.microsoft.com/office/drawing/2014/main" val="247934502"/>
                    </a:ext>
                  </a:extLst>
                </a:gridCol>
                <a:gridCol w="1671952">
                  <a:extLst>
                    <a:ext uri="{9D8B030D-6E8A-4147-A177-3AD203B41FA5}">
                      <a16:colId xmlns:a16="http://schemas.microsoft.com/office/drawing/2014/main" val="1960188215"/>
                    </a:ext>
                  </a:extLst>
                </a:gridCol>
                <a:gridCol w="1671952">
                  <a:extLst>
                    <a:ext uri="{9D8B030D-6E8A-4147-A177-3AD203B41FA5}">
                      <a16:colId xmlns:a16="http://schemas.microsoft.com/office/drawing/2014/main" val="163593091"/>
                    </a:ext>
                  </a:extLst>
                </a:gridCol>
              </a:tblGrid>
              <a:tr h="48572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Bottleneck-Growth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 or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24925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 and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001473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2229403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-131.836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-174.082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-230.274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9268063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2364.571497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2302.292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2054.491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2325.776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2274.387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1998.255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340060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1.37E-01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9.04E-02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1.56E-01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5.19E-02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1.88E-01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1.15E-01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931773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4.43E-01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4.20E-01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4.09E-01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1.71E-01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1.86E-01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1.83E-01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209434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3.54E-06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4.67E-06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3.98E-06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6.27E-06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5.80E-06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6.03E-06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747492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000477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1.18229E+12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1.15E+12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1.16E+12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9.99E+11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123691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8.61E+12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1.27E+13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6.60E+12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2.24E+13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6.03E+12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8.71E+12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2886472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2.67E+12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2.74E+12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2.51E+12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6.81E+12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6.12E+12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5.47E+12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673280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18904234.16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25638819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19964012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85486526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70887366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65950639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0939636"/>
                  </a:ext>
                </a:extLst>
              </a:tr>
              <a:tr h="48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070692"/>
                  </a:ext>
                </a:extLst>
              </a:tr>
              <a:tr h="568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exp_time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(years)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17750.45461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24074.01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18745.55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80269.04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66560.91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61925.48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316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6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Bottleneck growth demographic diagram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(Instantaneous size change, then exponential growth or decay over a length of time)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>
            <a:cxnSpLocks/>
          </p:cNvCxnSpPr>
          <p:nvPr/>
        </p:nvCxnSpPr>
        <p:spPr>
          <a:xfrm>
            <a:off x="3942735" y="2448232"/>
            <a:ext cx="0" cy="3343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>
            <a:cxnSpLocks/>
          </p:cNvCxnSpPr>
          <p:nvPr/>
        </p:nvCxnSpPr>
        <p:spPr>
          <a:xfrm>
            <a:off x="7192296" y="2639615"/>
            <a:ext cx="0" cy="14291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030793" y="278253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7127913" y="278467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>
            <a:off x="3067665" y="2784959"/>
            <a:ext cx="1248696" cy="17477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 flipH="1">
            <a:off x="6803924" y="2782532"/>
            <a:ext cx="1189702" cy="175013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3233733" y="4945004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1.18229E+12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1.15E+12</a:t>
            </a:r>
            <a:r>
              <a:rPr lang="en-US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1.03E+12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8066895" y="3508394"/>
            <a:ext cx="252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17750.45461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24074.01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18745.55</a:t>
            </a:r>
          </a:p>
          <a:p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3969775" y="2678944"/>
            <a:ext cx="3280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N_b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8.61E+12</a:t>
            </a:r>
            <a:r>
              <a:rPr lang="en-US" sz="1800" b="0" i="0" u="none" strike="noStrike" dirty="0"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1.27E+13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6.60E+12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800" b="0" i="0" u="none" strike="noStrike" dirty="0"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3487316" y="1980485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2.67E+12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2.74E+12</a:t>
            </a:r>
            <a:r>
              <a:rPr lang="en-US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2.51E+12</a:t>
            </a:r>
            <a:r>
              <a:rPr lang="en-US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800" b="0" i="0" u="none" strike="noStrike" dirty="0">
              <a:solidFill>
                <a:schemeClr val="accent1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A7E44-6949-405A-9A8F-ADF627A83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45249"/>
              </p:ext>
            </p:extLst>
          </p:nvPr>
        </p:nvGraphicFramePr>
        <p:xfrm>
          <a:off x="157316" y="0"/>
          <a:ext cx="11575844" cy="6665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3692">
                  <a:extLst>
                    <a:ext uri="{9D8B030D-6E8A-4147-A177-3AD203B41FA5}">
                      <a16:colId xmlns:a16="http://schemas.microsoft.com/office/drawing/2014/main" val="2665441941"/>
                    </a:ext>
                  </a:extLst>
                </a:gridCol>
                <a:gridCol w="1653692">
                  <a:extLst>
                    <a:ext uri="{9D8B030D-6E8A-4147-A177-3AD203B41FA5}">
                      <a16:colId xmlns:a16="http://schemas.microsoft.com/office/drawing/2014/main" val="3791186502"/>
                    </a:ext>
                  </a:extLst>
                </a:gridCol>
                <a:gridCol w="1653692">
                  <a:extLst>
                    <a:ext uri="{9D8B030D-6E8A-4147-A177-3AD203B41FA5}">
                      <a16:colId xmlns:a16="http://schemas.microsoft.com/office/drawing/2014/main" val="3680393024"/>
                    </a:ext>
                  </a:extLst>
                </a:gridCol>
                <a:gridCol w="1653692">
                  <a:extLst>
                    <a:ext uri="{9D8B030D-6E8A-4147-A177-3AD203B41FA5}">
                      <a16:colId xmlns:a16="http://schemas.microsoft.com/office/drawing/2014/main" val="1779102745"/>
                    </a:ext>
                  </a:extLst>
                </a:gridCol>
                <a:gridCol w="1653692">
                  <a:extLst>
                    <a:ext uri="{9D8B030D-6E8A-4147-A177-3AD203B41FA5}">
                      <a16:colId xmlns:a16="http://schemas.microsoft.com/office/drawing/2014/main" val="247934502"/>
                    </a:ext>
                  </a:extLst>
                </a:gridCol>
                <a:gridCol w="1653692">
                  <a:extLst>
                    <a:ext uri="{9D8B030D-6E8A-4147-A177-3AD203B41FA5}">
                      <a16:colId xmlns:a16="http://schemas.microsoft.com/office/drawing/2014/main" val="1960188215"/>
                    </a:ext>
                  </a:extLst>
                </a:gridCol>
                <a:gridCol w="1653692">
                  <a:extLst>
                    <a:ext uri="{9D8B030D-6E8A-4147-A177-3AD203B41FA5}">
                      <a16:colId xmlns:a16="http://schemas.microsoft.com/office/drawing/2014/main" val="163593091"/>
                    </a:ext>
                  </a:extLst>
                </a:gridCol>
              </a:tblGrid>
              <a:tr h="4053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singletons or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2492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 and doubletons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5302601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b_vulgatus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b_ovatus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b_uniformis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222940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-142.247518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-131.836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-174.082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-230.274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926806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2364.5716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2302.293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2054.492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2325.776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2274.387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1998.255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340060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3.88E-01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2.14E-01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2.17E-01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1.82E-01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1.64E-01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1.47E-01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93177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Nu_b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2.91E-01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1.60E-01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2.37E-01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1.57E-01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1.38E-01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1.50E-01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209434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4.14E-06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2.74E-06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9.87E-06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5.29E-06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7.63E-06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74749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4.06E-06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2.56E-06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3.26E-06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7.64E-06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5.32E-06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6.00E-06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000477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1.18229E+12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1.15E+12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1.16E+12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1.14E+12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9.99E+11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123691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8.61E+12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1.27E+13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6.60E+12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2.24E+13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6.03E+12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8.71E+12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2935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N_a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4.07E+12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7.18E+12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4.33E+12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7.40E+12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8.26E+12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6.66E+12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673280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T_12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33686655.4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39296428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26280461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1.46E+08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87334099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1.02E+08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0939636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T_23 (scaled)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33066037.42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36820072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28301885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1.13E+08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87959036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79934484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070692"/>
                  </a:ext>
                </a:extLst>
              </a:tr>
              <a:tr h="413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exp_time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 (years)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31630.66235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36898.05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24676.49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137301.7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82003.85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95523.03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655500"/>
                  </a:ext>
                </a:extLst>
              </a:tr>
              <a:tr h="474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exp_time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2 (years)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31047.92246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34572.84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26574.54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106213.8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82590.64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75055.85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316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1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Three-epoch demographic diagram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(Epoch, time, instantaneous size change, epoch, time, instantaneous size change, epoch)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8849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91440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60289" y="242856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10513" y="242856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60289" y="2435766"/>
            <a:ext cx="0" cy="113979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49495" y="2428568"/>
            <a:ext cx="0" cy="11469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3017775" y="3575562"/>
            <a:ext cx="12297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6921910" y="3575562"/>
            <a:ext cx="125063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506AA-FEF8-4213-A3F2-7BF1CF76C316}"/>
              </a:ext>
            </a:extLst>
          </p:cNvPr>
          <p:cNvSpPr txBox="1"/>
          <p:nvPr/>
        </p:nvSpPr>
        <p:spPr>
          <a:xfrm>
            <a:off x="3314087" y="3745582"/>
            <a:ext cx="4564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1.18229E+12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1.15E+12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1.03E+12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8386D-6B79-41A2-A0B9-BC5D07D59FAA}"/>
              </a:ext>
            </a:extLst>
          </p:cNvPr>
          <p:cNvSpPr txBox="1"/>
          <p:nvPr/>
        </p:nvSpPr>
        <p:spPr>
          <a:xfrm>
            <a:off x="3999271" y="1461153"/>
            <a:ext cx="3047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4.07E+12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7.18E+12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4.33E+12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3859B-49F2-42F8-910D-17BE731A5EED}"/>
              </a:ext>
            </a:extLst>
          </p:cNvPr>
          <p:cNvSpPr txBox="1"/>
          <p:nvPr/>
        </p:nvSpPr>
        <p:spPr>
          <a:xfrm>
            <a:off x="3942735" y="2741867"/>
            <a:ext cx="329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N_b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8.61E+12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1.27E+13</a:t>
            </a:r>
            <a:r>
              <a:rPr lang="en-US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6.60E+12</a:t>
            </a:r>
            <a:r>
              <a:rPr lang="en-US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800" b="0" i="0" u="none" strike="noStrike" dirty="0">
              <a:solidFill>
                <a:schemeClr val="accent1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E92A94-8748-4510-83CE-1ADC3E75F6A6}"/>
              </a:ext>
            </a:extLst>
          </p:cNvPr>
          <p:cNvSpPr txBox="1"/>
          <p:nvPr/>
        </p:nvSpPr>
        <p:spPr>
          <a:xfrm>
            <a:off x="7633707" y="1645819"/>
            <a:ext cx="3550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31630.66235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36898.05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24676.49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2023-87DD-492A-8A2E-AA67459DD744}"/>
              </a:ext>
            </a:extLst>
          </p:cNvPr>
          <p:cNvSpPr txBox="1"/>
          <p:nvPr/>
        </p:nvSpPr>
        <p:spPr>
          <a:xfrm>
            <a:off x="8595737" y="3002065"/>
            <a:ext cx="285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T_23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31047.92246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34572.84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26574.54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92A6354-C0C7-4792-9675-47E1BF4F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5" y="445972"/>
            <a:ext cx="6052883" cy="4114800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F04FA11-68EF-4113-8E25-9CDE51893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45972"/>
            <a:ext cx="60528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messed up my </a:t>
            </a:r>
            <a:r>
              <a:rPr lang="en-US" dirty="0" err="1"/>
              <a:t>conda</a:t>
            </a:r>
            <a:r>
              <a:rPr lang="en-US" dirty="0"/>
              <a:t> environment on Hoffman2 so I’m rebuilding this over night </a:t>
            </a:r>
            <a:r>
              <a:rPr lang="en-US" dirty="0">
                <a:sym typeface="Wingdings" panose="05000000000000000000" pitchFamily="2" charset="2"/>
              </a:rPr>
              <a:t>. Hopefully it’ll be done by tomorrow morning.</a:t>
            </a:r>
          </a:p>
          <a:p>
            <a:r>
              <a:rPr lang="en-US" dirty="0">
                <a:sym typeface="Wingdings" panose="05000000000000000000" pitchFamily="2" charset="2"/>
              </a:rPr>
              <a:t>Fun fact: Hoffman2 stores snapshots of your local profile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3C1F58F-09EB-4913-A97C-2ACC05EB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1193224"/>
            <a:ext cx="6052879" cy="41148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7EC3B65-BC34-450D-ABA8-6FDF71DD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224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F1E111-1004-4FF4-A497-D70F2762A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718759"/>
            <a:ext cx="6052879" cy="41148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5225EC-53ED-4628-A74B-7EE202923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759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5965051-E588-4338-807B-F85DCFB2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967081"/>
            <a:ext cx="6052879" cy="41148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F967D-5B07-48C1-B375-50517192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081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BF3FAC5-6D7D-4526-9934-455D3972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1035908"/>
            <a:ext cx="6052879" cy="41148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8EE7337-3E79-41EB-8462-EF72A5C2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908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60DFE08-4C27-40D1-A0ED-977F0C6AE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1035907"/>
            <a:ext cx="6052879" cy="41148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90E656C-B895-470E-A0C2-0FCA5B3E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907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Few slides of intro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Sketch of demographic models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6CE8F-14AA-4234-BE47-6175AEF1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68" y="311406"/>
            <a:ext cx="10086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57E15E-840E-49E5-91BB-78432227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91" y="228600"/>
            <a:ext cx="51054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65E9A-0E05-42BD-AE79-2DC44E25DF7A}"/>
              </a:ext>
            </a:extLst>
          </p:cNvPr>
          <p:cNvSpPr txBox="1"/>
          <p:nvPr/>
        </p:nvSpPr>
        <p:spPr>
          <a:xfrm>
            <a:off x="6489290" y="668594"/>
            <a:ext cx="50073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expansion ~ 10,000 years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timeline roughly matches with the </a:t>
            </a:r>
            <a:br>
              <a:rPr lang="en-US" dirty="0"/>
            </a:br>
            <a:r>
              <a:rPr lang="en-US" dirty="0"/>
              <a:t>onset of human agriculture, suggesting a</a:t>
            </a:r>
            <a:br>
              <a:rPr lang="en-US" dirty="0"/>
            </a:br>
            <a:r>
              <a:rPr lang="en-US" dirty="0"/>
              <a:t>possible link between this commensal mouth</a:t>
            </a:r>
            <a:br>
              <a:rPr lang="en-US" dirty="0"/>
            </a:br>
            <a:r>
              <a:rPr lang="en-US" dirty="0"/>
              <a:t>bacteria and humans ending their hunter-gather</a:t>
            </a:r>
            <a:br>
              <a:rPr lang="en-US" dirty="0"/>
            </a:br>
            <a:r>
              <a:rPr lang="en-US" dirty="0"/>
              <a:t>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used four demographic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Bottleneck +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Epoch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D46B7-D1EF-410D-8D0D-FA872978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0" y="3500744"/>
            <a:ext cx="6381750" cy="292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4A2F6-312A-4074-AE27-18600F398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90" y="4510394"/>
            <a:ext cx="5133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0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675291-F094-4385-9964-447BAB57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8" y="304338"/>
            <a:ext cx="8258175" cy="286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D14C4-F050-4F21-A2B0-40C4D165E79E}"/>
              </a:ext>
            </a:extLst>
          </p:cNvPr>
          <p:cNvSpPr txBox="1"/>
          <p:nvPr/>
        </p:nvSpPr>
        <p:spPr>
          <a:xfrm>
            <a:off x="766916" y="3657600"/>
            <a:ext cx="10111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also computed the expected SFS for silent (synonymous) and replacement (nonsynonymous) 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 is observed nonsynonymous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 is their expectation using the synonymous 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Orange is with a DFE fixed at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Brown is with 30% neutral, and 70% at a fixed single value</a:t>
            </a:r>
          </a:p>
        </p:txBody>
      </p:sp>
    </p:spTree>
    <p:extLst>
      <p:ext uri="{BB962C8B-B14F-4D97-AF65-F5344CB8AC3E}">
        <p14:creationId xmlns:p14="http://schemas.microsoft.com/office/powerpoint/2010/main" val="67676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Implemented fitting for nonsynonymous SFS using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fitdadi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This technically infers the DFE, but there are some bugs with this part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New script/pipeline: `fit_demographic_model_and_DFE.py`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I’m now reporting the proportional SFS since it’s more interpretable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High prevalence species:</a:t>
            </a:r>
          </a:p>
          <a:p>
            <a:pPr lvl="2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Mask singletons OR mask singletons + doubletons</a:t>
            </a:r>
          </a:p>
          <a:p>
            <a:pPr lvl="1"/>
            <a:r>
              <a:rPr lang="en-US" b="1" dirty="0"/>
              <a:t>Model still infers masked alleles, but they are excluded in likelihood calculation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25665</TotalTime>
  <Words>1602</Words>
  <Application>Microsoft Office PowerPoint</Application>
  <PresentationFormat>Widescreen</PresentationFormat>
  <Paragraphs>461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PowerPoint Presentation</vt:lpstr>
      <vt:lpstr>PowerPoint Presentation</vt:lpstr>
      <vt:lpstr>PowerPoint Presentation</vt:lpstr>
      <vt:lpstr>Project Aim</vt:lpstr>
      <vt:lpstr>Gameplan</vt:lpstr>
      <vt:lpstr>Progress</vt:lpstr>
      <vt:lpstr>Implementation details (for following slides)</vt:lpstr>
      <vt:lpstr>Implementation details (for following slides)</vt:lpstr>
      <vt:lpstr>PowerPoint Presentation</vt:lpstr>
      <vt:lpstr>Exponential growth demographic diagram (exponential decay or growth over time)</vt:lpstr>
      <vt:lpstr>PowerPoint Presentation</vt:lpstr>
      <vt:lpstr>Two-epoch demographic diagram (One epoch, a length of time, then instantaneous size change to a second epoch)</vt:lpstr>
      <vt:lpstr>PowerPoint Presentation</vt:lpstr>
      <vt:lpstr>Bottleneck growth demographic diagram (Instantaneous size change, then exponential growth or decay over a length of time)</vt:lpstr>
      <vt:lpstr>PowerPoint Presentation</vt:lpstr>
      <vt:lpstr>Three-epoch demographic diagram (Epoch, time, instantaneous size change, epoch, time, instantaneous size change, epoch)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558</cp:revision>
  <dcterms:created xsi:type="dcterms:W3CDTF">2020-10-07T15:54:11Z</dcterms:created>
  <dcterms:modified xsi:type="dcterms:W3CDTF">2021-03-10T21:58:43Z</dcterms:modified>
</cp:coreProperties>
</file>