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9" r:id="rId3"/>
    <p:sldId id="257" r:id="rId4"/>
    <p:sldId id="288" r:id="rId5"/>
    <p:sldId id="290" r:id="rId6"/>
    <p:sldId id="291" r:id="rId7"/>
    <p:sldId id="295" r:id="rId8"/>
    <p:sldId id="310" r:id="rId9"/>
    <p:sldId id="314" r:id="rId10"/>
    <p:sldId id="315" r:id="rId11"/>
    <p:sldId id="293" r:id="rId12"/>
    <p:sldId id="311" r:id="rId13"/>
    <p:sldId id="316" r:id="rId14"/>
    <p:sldId id="317" r:id="rId15"/>
    <p:sldId id="294" r:id="rId16"/>
    <p:sldId id="313" r:id="rId17"/>
    <p:sldId id="318" r:id="rId18"/>
    <p:sldId id="319" r:id="rId19"/>
    <p:sldId id="278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89"/>
            <p14:sldId id="257"/>
            <p14:sldId id="288"/>
            <p14:sldId id="290"/>
            <p14:sldId id="291"/>
            <p14:sldId id="295"/>
            <p14:sldId id="310"/>
            <p14:sldId id="314"/>
            <p14:sldId id="315"/>
            <p14:sldId id="293"/>
            <p14:sldId id="311"/>
            <p14:sldId id="316"/>
            <p14:sldId id="317"/>
            <p14:sldId id="294"/>
            <p14:sldId id="313"/>
            <p14:sldId id="318"/>
            <p14:sldId id="319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70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20210217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46C6E9E-ADEF-48E8-9677-8C027BF2E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93" y="413959"/>
            <a:ext cx="7973538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2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ovatus</a:t>
            </a:r>
            <a:r>
              <a:rPr lang="en-US" dirty="0"/>
              <a:t> [masked singletons]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5A12F-B336-4C8D-BF76-1BE69927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9" y="1428443"/>
            <a:ext cx="6403002" cy="2590953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9705451-B491-4190-AD26-9043A7325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126872"/>
              </p:ext>
            </p:extLst>
          </p:nvPr>
        </p:nvGraphicFramePr>
        <p:xfrm>
          <a:off x="838200" y="4233011"/>
          <a:ext cx="10515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-181.635397973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-181.635397248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-181.635401442</a:t>
                      </a:r>
                      <a:endParaRPr lang="en-US" i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-181.635435384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2302.29240418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2302.29240093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2302.29241973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2302.29257181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2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6.23704625e-01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7.02244758e-01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9.04162347e-02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2.13866355e-01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4.19634741e-01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1.60268125e-01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5.34558180e-06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5.51358609e-06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4.67314199e-06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2.73551889e-06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2.56313382e-06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69094E-C9E5-486A-8807-B68125BFE64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063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D833944-3FAA-4878-831B-AF115EE5E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6" y="630269"/>
            <a:ext cx="7973538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7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ovatus</a:t>
            </a:r>
            <a:r>
              <a:rPr lang="en-US" dirty="0"/>
              <a:t> [masked &lt;= doubletons]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5A12F-B336-4C8D-BF76-1BE69927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9" y="1428443"/>
            <a:ext cx="6403002" cy="2590953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9705451-B491-4190-AD26-9043A7325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413955"/>
              </p:ext>
            </p:extLst>
          </p:nvPr>
        </p:nvGraphicFramePr>
        <p:xfrm>
          <a:off x="838200" y="4233011"/>
          <a:ext cx="10515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-174.082255637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-174.082255281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-174.082255156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-174.082256325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2274.38737772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2274.38737702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2274.38737677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2274.38737907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2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1.37881451e-01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1.48171075e-01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1.88445625e-01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1.63614354e-01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1.85953469e-01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1.37682362e-01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6.17055681e-06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5.26856194e-06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5.79573721e-06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5.28685885e-06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5.32469006e-06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69094E-C9E5-486A-8807-B68125BFE64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8788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029AA2A1-3991-465D-995E-CB225D5FA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51" y="718759"/>
            <a:ext cx="7973538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12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uniformis</a:t>
            </a:r>
            <a:r>
              <a:rPr lang="en-US" dirty="0"/>
              <a:t> [masked singletons]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A8C86-B04D-4B61-8B9F-1C02B8E7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7" y="1393390"/>
            <a:ext cx="6488553" cy="2694020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44A6905-343D-4A93-B937-9CF13DA5D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246760"/>
              </p:ext>
            </p:extLst>
          </p:nvPr>
        </p:nvGraphicFramePr>
        <p:xfrm>
          <a:off x="838200" y="4262120"/>
          <a:ext cx="10515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-253.217146369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-253.217143694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-253.217169755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-253.217362503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2054.49141356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2054.49140968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2054.49144756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2054.49172791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2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4.80162841e-01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7.12256859e-01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1.55550793e-01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2.17180887e-01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4.09160345e-01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2.37005310e-01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1.89183803e-06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2.11853690e-06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3.97591431e-06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3.03170302e-06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3.26489369e-06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D0FC50-2775-4DB2-97A6-D086208F437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6713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32C8FA0-ECC9-4E0B-804F-C2D237756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7" y="649932"/>
            <a:ext cx="7973538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41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19" y="365125"/>
            <a:ext cx="10616381" cy="1325563"/>
          </a:xfrm>
        </p:spPr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uniformis</a:t>
            </a:r>
            <a:r>
              <a:rPr lang="en-US" dirty="0"/>
              <a:t> [masked &lt;= doubletons]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A8C86-B04D-4B61-8B9F-1C02B8E7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7" y="1393390"/>
            <a:ext cx="6488553" cy="2694020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44A6905-343D-4A93-B937-9CF13DA5D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080026"/>
              </p:ext>
            </p:extLst>
          </p:nvPr>
        </p:nvGraphicFramePr>
        <p:xfrm>
          <a:off x="838200" y="4262120"/>
          <a:ext cx="10515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-230.274343919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-230.274343689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-230.274343838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-230.274347992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1998.25465652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1998.25465555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1998.25465618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1998.2546738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2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1.84666920e-01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1.86322091e-01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1.14669962e-01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1.46505347e-01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1.82675926e-01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1.49928597e-01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6.48867925e-06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5.26371303e-06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6.02905845e-06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7.63293066e-06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5.99746626e-06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D0FC50-2775-4DB2-97A6-D086208F437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9574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8A38EC9C-9BFC-4984-9F2E-B01C3CA63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93" y="718759"/>
            <a:ext cx="7973538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32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312-6199-4291-B27A-A0AA47F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6DF1-29D0-4F4B-B557-EF7E3413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84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edge length distribution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human demography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pathogens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Science Goal: Infer the demographic history of common commensal gut bacteria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Goal: Learn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popgen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tools / tech for microbiome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Personal Goal: Have fun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!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Gameplan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Initially focus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Create syn / ns SFSs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expectation of SFS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clade data (e.g., continent of origin), create PCA plot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Run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 determine best fit demographic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with Omar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Conejo’s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model(s)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Perhaps find link to human demography?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data sets (include African data, Peruvian data)</a:t>
            </a:r>
          </a:p>
        </p:txBody>
      </p:sp>
    </p:spTree>
    <p:extLst>
      <p:ext uri="{BB962C8B-B14F-4D97-AF65-F5344CB8AC3E}">
        <p14:creationId xmlns:p14="http://schemas.microsoft.com/office/powerpoint/2010/main" val="39103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Still working on implementing selection with demographic inference. I believe this requires also inferring the DFE.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I looked at down sampling, but it had the same issues as previously, i.e., flat likelihood surface and inconsistent param estimates.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Implemented singleton and doubleton masking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Ran pipeline with singletons masked and doubletons masked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I changed the way I calculated the time since expansion based on the Cornejo paper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Mutation rate is between 4.08E-10 and 6.93E-10  ~5E-10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Cornejo estimates 2-4 divisions per day  ~3 divisions per day</a:t>
            </a:r>
          </a:p>
        </p:txBody>
      </p:sp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 (for following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B96E-5753-4F3F-BEAE-0BD8F894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Input synonymous SFS’s: output from `plot_within_clade_sfs.py`.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High prevalence species: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B. </a:t>
            </a:r>
            <a:r>
              <a:rPr lang="en-US" dirty="0" err="1">
                <a:highlight>
                  <a:srgbClr val="FFFF00"/>
                </a:highlight>
              </a:rPr>
              <a:t>vulgatus</a:t>
            </a:r>
            <a:r>
              <a:rPr lang="en-US" dirty="0">
                <a:highlight>
                  <a:srgbClr val="FFFF00"/>
                </a:highlight>
              </a:rPr>
              <a:t>, B. </a:t>
            </a:r>
            <a:r>
              <a:rPr lang="en-US" dirty="0" err="1">
                <a:highlight>
                  <a:srgbClr val="FFFF00"/>
                </a:highlight>
              </a:rPr>
              <a:t>ovatus</a:t>
            </a:r>
            <a:r>
              <a:rPr lang="en-US" dirty="0">
                <a:highlight>
                  <a:srgbClr val="FFFF00"/>
                </a:highlight>
              </a:rPr>
              <a:t>, B. </a:t>
            </a:r>
            <a:r>
              <a:rPr lang="en-US" dirty="0" err="1">
                <a:highlight>
                  <a:srgbClr val="FFFF00"/>
                </a:highlight>
              </a:rPr>
              <a:t>uniformis</a:t>
            </a:r>
            <a:r>
              <a:rPr lang="en-US" dirty="0">
                <a:highlight>
                  <a:srgbClr val="FFFF00"/>
                </a:highlight>
              </a:rPr>
              <a:t>, E. </a:t>
            </a:r>
            <a:r>
              <a:rPr lang="en-US" dirty="0" err="1">
                <a:highlight>
                  <a:srgbClr val="FFFF00"/>
                </a:highlight>
              </a:rPr>
              <a:t>rectale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r>
              <a:rPr lang="en-US" dirty="0"/>
              <a:t>Four demographic models </a:t>
            </a:r>
          </a:p>
          <a:p>
            <a:pPr lvl="1"/>
            <a:r>
              <a:rPr lang="en-US" dirty="0"/>
              <a:t>exponential growth, two-epoch, bottleneck + growth, three-epoch</a:t>
            </a:r>
          </a:p>
          <a:p>
            <a:r>
              <a:rPr lang="en-US" dirty="0">
                <a:solidFill>
                  <a:srgbClr val="FF0000"/>
                </a:solidFill>
              </a:rPr>
              <a:t>Mask singletons OR mask singletons + doubletons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Model still infers masked alleles, but they are excluded in likelihood calculation</a:t>
            </a:r>
          </a:p>
          <a:p>
            <a:r>
              <a:rPr lang="en-US" dirty="0"/>
              <a:t>For each input species</a:t>
            </a:r>
          </a:p>
          <a:p>
            <a:pPr lvl="1"/>
            <a:r>
              <a:rPr lang="en-US" dirty="0"/>
              <a:t>For each model:</a:t>
            </a:r>
          </a:p>
          <a:p>
            <a:pPr lvl="2"/>
            <a:r>
              <a:rPr lang="en-US" dirty="0"/>
              <a:t>Take 25 initial guesses for parameter space (parameters differ by model)</a:t>
            </a:r>
          </a:p>
          <a:p>
            <a:pPr lvl="2"/>
            <a:r>
              <a:rPr lang="en-US" dirty="0"/>
              <a:t>For each initial guess:</a:t>
            </a:r>
          </a:p>
          <a:p>
            <a:pPr lvl="3"/>
            <a:r>
              <a:rPr lang="en-US" dirty="0"/>
              <a:t>Iterate through gradient ascent to find maximum likelihood for &lt;= 50 steps</a:t>
            </a:r>
          </a:p>
          <a:p>
            <a:pPr lvl="3"/>
            <a:r>
              <a:rPr lang="en-US" dirty="0"/>
              <a:t>Compute model params and log likelihood</a:t>
            </a:r>
          </a:p>
          <a:p>
            <a:pPr lvl="2"/>
            <a:r>
              <a:rPr lang="en-US" dirty="0"/>
              <a:t>Output log likelihood and model params of best initial guess + iterations</a:t>
            </a:r>
          </a:p>
        </p:txBody>
      </p:sp>
    </p:spTree>
    <p:extLst>
      <p:ext uri="{BB962C8B-B14F-4D97-AF65-F5344CB8AC3E}">
        <p14:creationId xmlns:p14="http://schemas.microsoft.com/office/powerpoint/2010/main" val="25388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vulgatus</a:t>
            </a:r>
            <a:r>
              <a:rPr lang="en-US" dirty="0"/>
              <a:t> [masked singletons]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340DB-FA02-4114-ABE9-205AE7B9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6" y="1351180"/>
            <a:ext cx="6850648" cy="2822782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3C8BB81-281C-4708-87FA-66B8AFDEA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06571"/>
              </p:ext>
            </p:extLst>
          </p:nvPr>
        </p:nvGraphicFramePr>
        <p:xfrm>
          <a:off x="838200" y="4173962"/>
          <a:ext cx="10515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-142.247483648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-142.247483618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-142.247486317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-142.247518266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2364.57148832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2364.57148822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2364.5714969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2364.57159963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3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6.66580916e-01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6.29456013e-01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1.37235899e-01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3.87789109e-01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4.43303719e-01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2.90685973e-01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4.22065001e-06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3.74595473e-06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3.54411669e-06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4.14123142e-06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4.06493644e-06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71FB0F-0EB4-45FF-86AA-08675F67D12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228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059A90F-52A5-4E24-BE88-E852C9E34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35" y="551611"/>
            <a:ext cx="7973538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8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vulgatus</a:t>
            </a:r>
            <a:r>
              <a:rPr lang="en-US" dirty="0"/>
              <a:t> [masked &lt;= doubletons]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340DB-FA02-4114-ABE9-205AE7B9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6" y="1351180"/>
            <a:ext cx="6850648" cy="2822782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3C8BB81-281C-4708-87FA-66B8AFDEA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179134"/>
              </p:ext>
            </p:extLst>
          </p:nvPr>
        </p:nvGraphicFramePr>
        <p:xfrm>
          <a:off x="838200" y="4173962"/>
          <a:ext cx="10515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-131.835854371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-131.8358543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-131.835854385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-131.835856665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2325.77602805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2325.77602778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2325.77602809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2325.77603653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3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1.61157070e-01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1.81242206e-01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5.18932449e-02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1.81639251e-01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1.70715514e-01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1.57054198e-01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5.78439809e-06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5.74354330e-06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6.27484161e-06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9.87432271e-06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7.63857578e-06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71FB0F-0EB4-45FF-86AA-08675F67D12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5286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25529</TotalTime>
  <Words>1134</Words>
  <Application>Microsoft Office PowerPoint</Application>
  <PresentationFormat>Widescreen</PresentationFormat>
  <Paragraphs>293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Yu Gothic</vt:lpstr>
      <vt:lpstr>Arial</vt:lpstr>
      <vt:lpstr>Calibri</vt:lpstr>
      <vt:lpstr>Calibri Light</vt:lpstr>
      <vt:lpstr>Office Theme</vt:lpstr>
      <vt:lpstr>demo_for_ccgb Rotation Update</vt:lpstr>
      <vt:lpstr>Logistics</vt:lpstr>
      <vt:lpstr>Project Aim</vt:lpstr>
      <vt:lpstr>Gameplan</vt:lpstr>
      <vt:lpstr>Progress</vt:lpstr>
      <vt:lpstr>Implementation details (for following slides)</vt:lpstr>
      <vt:lpstr>Bacteroides vulgatus [masked singletons]</vt:lpstr>
      <vt:lpstr>PowerPoint Presentation</vt:lpstr>
      <vt:lpstr>Bacteroides vulgatus [masked &lt;= doubletons]</vt:lpstr>
      <vt:lpstr>PowerPoint Presentation</vt:lpstr>
      <vt:lpstr>Bacteroides ovatus [masked singletons]</vt:lpstr>
      <vt:lpstr>PowerPoint Presentation</vt:lpstr>
      <vt:lpstr>Bacteroides ovatus [masked &lt;= doubletons]</vt:lpstr>
      <vt:lpstr>PowerPoint Presentation</vt:lpstr>
      <vt:lpstr>Bacteroides uniformis [masked singletons]</vt:lpstr>
      <vt:lpstr>PowerPoint Presentation</vt:lpstr>
      <vt:lpstr>Bacteroides uniformis [masked &lt;= doubletons]</vt:lpstr>
      <vt:lpstr>PowerPoint Presentation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517</cp:revision>
  <dcterms:created xsi:type="dcterms:W3CDTF">2020-10-07T15:54:11Z</dcterms:created>
  <dcterms:modified xsi:type="dcterms:W3CDTF">2021-03-03T02:17:03Z</dcterms:modified>
</cp:coreProperties>
</file>