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412" r:id="rId2"/>
    <p:sldId id="413" r:id="rId3"/>
    <p:sldId id="41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2" dt="2023-05-23T19:59:38.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1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833092D5-9927-4807-BE3E-672C10A7E002}"/>
    <pc:docChg chg="custSel addSld modSld sldOrd">
      <pc:chgData name="Jonathan Mah" userId="5261b2f2f3e51194" providerId="LiveId" clId="{833092D5-9927-4807-BE3E-672C10A7E002}" dt="2023-05-23T20:00:14.456" v="16" actId="1076"/>
      <pc:docMkLst>
        <pc:docMk/>
      </pc:docMkLst>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1</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9200-1354-18F2-9D4A-51DF90741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D3D26D-65DA-5F9E-01A2-1F6F0894F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2FFAC-88D3-D78F-C16C-8ABE898AE209}"/>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5" name="Footer Placeholder 4">
            <a:extLst>
              <a:ext uri="{FF2B5EF4-FFF2-40B4-BE49-F238E27FC236}">
                <a16:creationId xmlns:a16="http://schemas.microsoft.com/office/drawing/2014/main" id="{9CE329DB-C99D-5137-2AF3-9DACDA606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3EA75-8DEB-CF7A-2513-00F1FBC81A6C}"/>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54264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6B77-BA08-0FAB-AB44-6728E0420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DE70D-A7E4-EEEB-17B2-0F9A3202A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04DFB-B85D-3A05-6B7C-A3E8C6EB9642}"/>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5" name="Footer Placeholder 4">
            <a:extLst>
              <a:ext uri="{FF2B5EF4-FFF2-40B4-BE49-F238E27FC236}">
                <a16:creationId xmlns:a16="http://schemas.microsoft.com/office/drawing/2014/main" id="{6ACCD704-D91B-35DB-4EE9-FBD486D20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80E0A-5F6A-F6D1-94E5-7E90A11F2DBD}"/>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17773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4B9C1-FEB4-ACEF-E940-D8D8F2CF8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73272-D78D-7CAC-2CD8-3800912CEE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59078-2362-F0DF-546F-E10DFDDBD534}"/>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5" name="Footer Placeholder 4">
            <a:extLst>
              <a:ext uri="{FF2B5EF4-FFF2-40B4-BE49-F238E27FC236}">
                <a16:creationId xmlns:a16="http://schemas.microsoft.com/office/drawing/2014/main" id="{E1E1A192-B399-CE55-2DB6-5CDCB8464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9361F-F5FE-EEA5-6BA9-D3347F404493}"/>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9171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24DE-D47D-6A90-4C48-C6AA3706A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E2A90-C1F4-6B9A-62DE-2B1CDE9B5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A2705-3970-E3D4-512C-B9076525D204}"/>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5" name="Footer Placeholder 4">
            <a:extLst>
              <a:ext uri="{FF2B5EF4-FFF2-40B4-BE49-F238E27FC236}">
                <a16:creationId xmlns:a16="http://schemas.microsoft.com/office/drawing/2014/main" id="{1C8E207A-DD5D-8718-036C-3F5A72E7A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6A069-8C31-3CF6-DBDF-96D2B968DBB7}"/>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19435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FE86-7366-B19A-EFB4-461D1746B9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0C86EA-E2F6-F73F-2C09-F09761EFC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F910A7-8D21-35EB-AF3A-6DC18859F749}"/>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5" name="Footer Placeholder 4">
            <a:extLst>
              <a:ext uri="{FF2B5EF4-FFF2-40B4-BE49-F238E27FC236}">
                <a16:creationId xmlns:a16="http://schemas.microsoft.com/office/drawing/2014/main" id="{D9DB4F04-11BC-500A-AA76-7A8377125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8F106-A5D3-4296-9129-C42B23FD11BB}"/>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51531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BF53-B376-9635-2ACF-03A95B1CA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715DF-4287-59F7-38B7-B89EB9F760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91C08-CCEF-04DB-5708-BE3A9DFED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23FEA-10D2-4CE1-40C1-98A0563B06A9}"/>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6" name="Footer Placeholder 5">
            <a:extLst>
              <a:ext uri="{FF2B5EF4-FFF2-40B4-BE49-F238E27FC236}">
                <a16:creationId xmlns:a16="http://schemas.microsoft.com/office/drawing/2014/main" id="{00C708CB-E5F0-FE7A-01C0-62923078F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BEBCB-FA0B-EFE7-AB0C-20C84B5020A7}"/>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6553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82CA-7132-7927-2305-F5CC8B98E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3489CA-1944-8272-A28E-3FFDDCED6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A5167-5E56-F25D-D4E0-826AEB5A35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6CBA4F-CC7B-BCB1-7E12-F5A11F074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332CC-0D6B-3C14-FF8C-575F54500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E5A61-D1CE-9259-C002-9E0978E7270D}"/>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8" name="Footer Placeholder 7">
            <a:extLst>
              <a:ext uri="{FF2B5EF4-FFF2-40B4-BE49-F238E27FC236}">
                <a16:creationId xmlns:a16="http://schemas.microsoft.com/office/drawing/2014/main" id="{ABC3F8FB-9B3D-6ED2-F5FD-F6C88AD80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AF33E7-B539-64B0-E650-84ED99368B33}"/>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01618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4DE8-66D0-86F4-3F66-2B4F4CE2E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AF869E-A091-DE15-6A49-D99DF8FE6D3B}"/>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4" name="Footer Placeholder 3">
            <a:extLst>
              <a:ext uri="{FF2B5EF4-FFF2-40B4-BE49-F238E27FC236}">
                <a16:creationId xmlns:a16="http://schemas.microsoft.com/office/drawing/2014/main" id="{BBFD7D04-F068-7404-0E46-E19DB9487D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3809A-0E9F-BA87-AD04-6D0C54DE7B7E}"/>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42848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7B67C-7BD6-3304-9008-1BA25AE81274}"/>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3" name="Footer Placeholder 2">
            <a:extLst>
              <a:ext uri="{FF2B5EF4-FFF2-40B4-BE49-F238E27FC236}">
                <a16:creationId xmlns:a16="http://schemas.microsoft.com/office/drawing/2014/main" id="{4D6BA8EF-379C-59FB-058B-709B68686E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460EBC-A06F-E224-6AA5-14A8788929BD}"/>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475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A59F-D692-D91C-0C25-9FE74D015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B6D3B-B914-13F9-BF0E-697EC5D4E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73C294-2792-C504-BC1D-54720A374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21CC4-84E1-E5BA-E322-27582442EE83}"/>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6" name="Footer Placeholder 5">
            <a:extLst>
              <a:ext uri="{FF2B5EF4-FFF2-40B4-BE49-F238E27FC236}">
                <a16:creationId xmlns:a16="http://schemas.microsoft.com/office/drawing/2014/main" id="{706A6DDE-3982-DA78-487B-A87EBE726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82C56-FCF4-3855-25F1-A248D48BA6C6}"/>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5313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E017-5AD8-01DF-9135-DB820C90B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A0258F-CC46-D46A-8061-53246FAC5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AA3004-ED18-2A57-BF04-FDA96ACFF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C6773-B2D0-DC3A-635E-93BF49102D7E}"/>
              </a:ext>
            </a:extLst>
          </p:cNvPr>
          <p:cNvSpPr>
            <a:spLocks noGrp="1"/>
          </p:cNvSpPr>
          <p:nvPr>
            <p:ph type="dt" sz="half" idx="10"/>
          </p:nvPr>
        </p:nvSpPr>
        <p:spPr/>
        <p:txBody>
          <a:bodyPr/>
          <a:lstStyle/>
          <a:p>
            <a:fld id="{54E435BD-4569-4C00-96FD-DE6EEAA430DA}" type="datetimeFigureOut">
              <a:rPr lang="en-US" smtClean="0"/>
              <a:t>5/23/2023</a:t>
            </a:fld>
            <a:endParaRPr lang="en-US"/>
          </a:p>
        </p:txBody>
      </p:sp>
      <p:sp>
        <p:nvSpPr>
          <p:cNvPr id="6" name="Footer Placeholder 5">
            <a:extLst>
              <a:ext uri="{FF2B5EF4-FFF2-40B4-BE49-F238E27FC236}">
                <a16:creationId xmlns:a16="http://schemas.microsoft.com/office/drawing/2014/main" id="{6B907865-CDEA-F48E-FA90-62D619724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E9B5E-8DF9-96F1-45EE-6752A42635E3}"/>
              </a:ext>
            </a:extLst>
          </p:cNvPr>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92192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10E40-BDCE-A0FB-5FE0-8EC65A3DB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7740E-FE03-ACAB-3606-67C18EA2D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1E5B7-1691-70E6-2D26-0570AEA7C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435BD-4569-4C00-96FD-DE6EEAA430DA}" type="datetimeFigureOut">
              <a:rPr lang="en-US" smtClean="0"/>
              <a:t>5/23/2023</a:t>
            </a:fld>
            <a:endParaRPr lang="en-US"/>
          </a:p>
        </p:txBody>
      </p:sp>
      <p:sp>
        <p:nvSpPr>
          <p:cNvPr id="5" name="Footer Placeholder 4">
            <a:extLst>
              <a:ext uri="{FF2B5EF4-FFF2-40B4-BE49-F238E27FC236}">
                <a16:creationId xmlns:a16="http://schemas.microsoft.com/office/drawing/2014/main" id="{980DCBDD-8A11-3C2B-DD18-C4CB90C7D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EC7B57-02CD-5967-4BC8-19BBEB27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43244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4245289" y="1756998"/>
            <a:ext cx="0" cy="750182"/>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4207189" y="2468198"/>
            <a:ext cx="28305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4840843" y="2471373"/>
            <a:ext cx="28305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4515644" y="2431175"/>
            <a:ext cx="0" cy="237007"/>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4877031" y="2442798"/>
            <a:ext cx="0" cy="237007"/>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5086664" y="1756998"/>
            <a:ext cx="0" cy="750182"/>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4737140" y="1085130"/>
            <a:ext cx="2325140"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5996806" y="1756998"/>
            <a:ext cx="0" cy="750182"/>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5751039" y="2485751"/>
            <a:ext cx="28305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6392174" y="2480332"/>
            <a:ext cx="28305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5788610" y="2477821"/>
            <a:ext cx="0" cy="227042"/>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6637129" y="2457152"/>
            <a:ext cx="0" cy="271761"/>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6430275" y="1756998"/>
            <a:ext cx="0" cy="750182"/>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5272624" y="1886374"/>
            <a:ext cx="627086"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3988386" y="2875899"/>
            <a:ext cx="1700031"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5703446" y="2896727"/>
            <a:ext cx="1700031"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7831955" y="1000573"/>
            <a:ext cx="2325140"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7661007" y="1636426"/>
            <a:ext cx="0" cy="19118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8138062" y="1644932"/>
            <a:ext cx="0" cy="197562"/>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7463704" y="1809154"/>
            <a:ext cx="2342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8099314" y="1809155"/>
            <a:ext cx="2342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7463704" y="1772608"/>
            <a:ext cx="0" cy="246259"/>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8333547" y="1771053"/>
            <a:ext cx="0" cy="247814"/>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7436431" y="1980761"/>
            <a:ext cx="30676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8036847" y="1980761"/>
            <a:ext cx="3119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8074949" y="2004576"/>
            <a:ext cx="0" cy="19756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7705364" y="2004576"/>
            <a:ext cx="0" cy="197562"/>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9034952" y="1701972"/>
            <a:ext cx="0" cy="199094"/>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9643845" y="1698106"/>
            <a:ext cx="0" cy="205732"/>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8996756" y="1865675"/>
            <a:ext cx="22102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9455581" y="1868850"/>
            <a:ext cx="221021"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9215352" y="1827614"/>
            <a:ext cx="0" cy="256442"/>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9493683" y="1830749"/>
            <a:ext cx="0" cy="258062"/>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8962535" y="2084056"/>
            <a:ext cx="28946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9454749" y="2088810"/>
            <a:ext cx="294377"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9752301" y="2050830"/>
            <a:ext cx="0" cy="205732"/>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8998449" y="2062603"/>
            <a:ext cx="0" cy="205732"/>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7344885" y="2775206"/>
            <a:ext cx="0" cy="192241"/>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8483167" y="2748939"/>
            <a:ext cx="0" cy="198649"/>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7307045" y="2934228"/>
            <a:ext cx="2372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8280156" y="2913749"/>
            <a:ext cx="2372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7505769" y="2911368"/>
            <a:ext cx="0" cy="210132"/>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8319037" y="2877084"/>
            <a:ext cx="0" cy="249178"/>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7468292" y="3087490"/>
            <a:ext cx="31072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8038326" y="3089618"/>
            <a:ext cx="31599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8078533" y="3072750"/>
            <a:ext cx="0" cy="198649"/>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7740818" y="3076406"/>
            <a:ext cx="0" cy="198649"/>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8762481" y="2778514"/>
            <a:ext cx="1122731" cy="524204"/>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7463704" y="3376012"/>
            <a:ext cx="2719289" cy="287130"/>
          </a:xfrm>
          <a:prstGeom prst="rect">
            <a:avLst/>
          </a:prstGeom>
          <a:noFill/>
        </p:spPr>
        <p:txBody>
          <a:bodyPr wrap="square">
            <a:spAutoFit/>
          </a:bodyPr>
          <a:lstStyle/>
          <a:p>
            <a:r>
              <a:rPr lang="en-US" sz="1266" dirty="0">
                <a:latin typeface="Yu Gothic" panose="020B0400000000000000" pitchFamily="34" charset="-128"/>
                <a:ea typeface="Yu Gothic" panose="020B0400000000000000" pitchFamily="34" charset="-128"/>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4314995" y="3361069"/>
            <a:ext cx="2719289" cy="287130"/>
          </a:xfrm>
          <a:prstGeom prst="rect">
            <a:avLst/>
          </a:prstGeom>
          <a:noFill/>
        </p:spPr>
        <p:txBody>
          <a:bodyPr wrap="square">
            <a:spAutoFit/>
          </a:bodyPr>
          <a:lstStyle/>
          <a:p>
            <a:r>
              <a:rPr lang="en-US" sz="1266" dirty="0">
                <a:latin typeface="Yu Gothic" panose="020B0400000000000000" pitchFamily="34" charset="-128"/>
                <a:ea typeface="Yu Gothic" panose="020B0400000000000000" pitchFamily="34" charset="-128"/>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8418668" y="2309498"/>
            <a:ext cx="627086"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2642994" y="1756998"/>
            <a:ext cx="0" cy="870633"/>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3408169" y="1769902"/>
            <a:ext cx="0" cy="857729"/>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2263823" y="1126263"/>
            <a:ext cx="1700031"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2177135" y="2627631"/>
            <a:ext cx="1895749" cy="698396"/>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Demographic</a:t>
            </a:r>
          </a:p>
          <a:p>
            <a:r>
              <a:rPr lang="en-US" sz="1969" dirty="0">
                <a:latin typeface="Yu Gothic" panose="020B0400000000000000" pitchFamily="34" charset="-128"/>
                <a:ea typeface="Yu Gothic" panose="020B0400000000000000" pitchFamily="34" charset="-128"/>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2263823" y="3407235"/>
            <a:ext cx="1607137" cy="481927"/>
          </a:xfrm>
          <a:prstGeom prst="rect">
            <a:avLst/>
          </a:prstGeom>
          <a:noFill/>
        </p:spPr>
        <p:txBody>
          <a:bodyPr wrap="square">
            <a:spAutoFit/>
          </a:bodyPr>
          <a:lstStyle/>
          <a:p>
            <a:pPr algn="ctr"/>
            <a:r>
              <a:rPr lang="en-US" sz="1266" dirty="0">
                <a:latin typeface="Yu Gothic" panose="020B0400000000000000" pitchFamily="34" charset="-128"/>
                <a:ea typeface="Yu Gothic" panose="020B0400000000000000" pitchFamily="34" charset="-128"/>
              </a:rPr>
              <a:t>Constant effective </a:t>
            </a:r>
          </a:p>
          <a:p>
            <a:pPr algn="ctr"/>
            <a:r>
              <a:rPr lang="en-US" sz="1266" dirty="0">
                <a:latin typeface="Yu Gothic" panose="020B0400000000000000" pitchFamily="34" charset="-128"/>
                <a:ea typeface="Yu Gothic" panose="020B0400000000000000" pitchFamily="34" charset="-128"/>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3674843" y="1886374"/>
            <a:ext cx="627086" cy="395365"/>
          </a:xfrm>
          <a:prstGeom prst="rect">
            <a:avLst/>
          </a:prstGeom>
          <a:noFill/>
        </p:spPr>
        <p:txBody>
          <a:bodyPr wrap="square" rtlCol="0">
            <a:spAutoFit/>
          </a:bodyPr>
          <a:lstStyle/>
          <a:p>
            <a:r>
              <a:rPr lang="en-US" sz="1969" dirty="0">
                <a:latin typeface="Yu Gothic" panose="020B0400000000000000" pitchFamily="34" charset="-128"/>
                <a:ea typeface="Yu Gothic" panose="020B0400000000000000" pitchFamily="34" charset="-128"/>
              </a:rPr>
              <a:t>or</a:t>
            </a:r>
          </a:p>
        </p:txBody>
      </p:sp>
    </p:spTree>
    <p:extLst>
      <p:ext uri="{BB962C8B-B14F-4D97-AF65-F5344CB8AC3E}">
        <p14:creationId xmlns:p14="http://schemas.microsoft.com/office/powerpoint/2010/main" val="254878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514161" y="667092"/>
            <a:ext cx="10687239" cy="4368502"/>
            <a:chOff x="514161" y="667092"/>
            <a:chExt cx="10687239" cy="4368502"/>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867"/>
            </a:xfrm>
            <a:prstGeom prst="rect">
              <a:avLst/>
            </a:prstGeom>
          </p:spPr>
          <p:txBody>
            <a:bodyPr vert="horz" wrap="square" lIns="0" tIns="9525" rIns="0" bIns="0" rtlCol="0">
              <a:spAutoFit/>
            </a:bodyPr>
            <a:lstStyle/>
            <a:p>
              <a:pPr marL="9525">
                <a:spcBef>
                  <a:spcPts val="75"/>
                </a:spcBef>
              </a:pPr>
              <a:r>
                <a:rPr sz="2250" b="1" spc="-4" dirty="0">
                  <a:latin typeface="Yu Gothic" panose="020B0400000000000000" pitchFamily="34" charset="-128"/>
                  <a:ea typeface="Yu Gothic" panose="020B0400000000000000" pitchFamily="34" charset="-128"/>
                  <a:cs typeface="Arial"/>
                </a:rPr>
                <a:t>Site </a:t>
              </a:r>
              <a:r>
                <a:rPr sz="2250" b="1" spc="-15" dirty="0">
                  <a:latin typeface="Yu Gothic" panose="020B0400000000000000" pitchFamily="34" charset="-128"/>
                  <a:ea typeface="Yu Gothic" panose="020B0400000000000000" pitchFamily="34" charset="-128"/>
                  <a:cs typeface="Arial"/>
                </a:rPr>
                <a:t>Frequency</a:t>
              </a:r>
              <a:r>
                <a:rPr sz="2250" b="1" spc="-30" dirty="0">
                  <a:latin typeface="Yu Gothic" panose="020B0400000000000000" pitchFamily="34" charset="-128"/>
                  <a:ea typeface="Yu Gothic" panose="020B0400000000000000" pitchFamily="34" charset="-128"/>
                  <a:cs typeface="Arial"/>
                </a:rPr>
                <a:t> </a:t>
              </a:r>
              <a:r>
                <a:rPr sz="2250" b="1" spc="15" dirty="0">
                  <a:latin typeface="Yu Gothic" panose="020B0400000000000000" pitchFamily="34" charset="-128"/>
                  <a:ea typeface="Yu Gothic" panose="020B0400000000000000" pitchFamily="34" charset="-128"/>
                  <a:cs typeface="Arial"/>
                </a:rPr>
                <a:t>Spectra</a:t>
              </a:r>
              <a:endParaRPr sz="2250"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34"/>
            </a:xfrm>
            <a:prstGeom prst="rect">
              <a:avLst/>
            </a:prstGeom>
          </p:spPr>
          <p:txBody>
            <a:bodyPr vert="horz" wrap="square" lIns="0" tIns="9525" rIns="0" bIns="0" rtlCol="0">
              <a:spAutoFit/>
            </a:bodyPr>
            <a:lstStyle/>
            <a:p>
              <a:pPr marL="9525">
                <a:spcBef>
                  <a:spcPts val="75"/>
                </a:spcBef>
              </a:pPr>
              <a:r>
                <a:rPr sz="750" spc="15" dirty="0">
                  <a:latin typeface="Yu Gothic" panose="020B0400000000000000" pitchFamily="34" charset="-128"/>
                  <a:ea typeface="Yu Gothic" panose="020B0400000000000000" pitchFamily="34" charset="-128"/>
                  <a:cs typeface="Arial"/>
                </a:rPr>
                <a:t>0.00%</a:t>
              </a:r>
              <a:endParaRPr sz="750"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34"/>
            </a:xfrm>
            <a:prstGeom prst="rect">
              <a:avLst/>
            </a:prstGeom>
          </p:spPr>
          <p:txBody>
            <a:bodyPr vert="horz" wrap="square" lIns="0" tIns="9525" rIns="0" bIns="0" rtlCol="0">
              <a:spAutoFit/>
            </a:bodyPr>
            <a:lstStyle/>
            <a:p>
              <a:pPr marL="9525">
                <a:spcBef>
                  <a:spcPts val="75"/>
                </a:spcBef>
              </a:pPr>
              <a:r>
                <a:rPr sz="750" spc="15" dirty="0">
                  <a:latin typeface="Yu Gothic" panose="020B0400000000000000" pitchFamily="34" charset="-128"/>
                  <a:ea typeface="Yu Gothic" panose="020B0400000000000000" pitchFamily="34" charset="-128"/>
                  <a:cs typeface="Arial"/>
                </a:rPr>
                <a:t>7.50%</a:t>
              </a:r>
              <a:endParaRPr sz="750"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34"/>
            </a:xfrm>
            <a:prstGeom prst="rect">
              <a:avLst/>
            </a:prstGeom>
          </p:spPr>
          <p:txBody>
            <a:bodyPr vert="horz" wrap="square" lIns="0" tIns="9525" rIns="0" bIns="0" rtlCol="0">
              <a:spAutoFit/>
            </a:bodyPr>
            <a:lstStyle/>
            <a:p>
              <a:pPr marL="9525">
                <a:spcBef>
                  <a:spcPts val="75"/>
                </a:spcBef>
              </a:pPr>
              <a:r>
                <a:rPr sz="750" spc="12" dirty="0">
                  <a:latin typeface="Yu Gothic" panose="020B0400000000000000" pitchFamily="34" charset="-128"/>
                  <a:ea typeface="Yu Gothic" panose="020B0400000000000000" pitchFamily="34" charset="-128"/>
                  <a:cs typeface="Arial"/>
                </a:rPr>
                <a:t>15.00%</a:t>
              </a:r>
              <a:endParaRPr sz="750"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34"/>
            </a:xfrm>
            <a:prstGeom prst="rect">
              <a:avLst/>
            </a:prstGeom>
          </p:spPr>
          <p:txBody>
            <a:bodyPr vert="horz" wrap="square" lIns="0" tIns="9525" rIns="0" bIns="0" rtlCol="0">
              <a:spAutoFit/>
            </a:bodyPr>
            <a:lstStyle/>
            <a:p>
              <a:pPr marL="9525">
                <a:spcBef>
                  <a:spcPts val="75"/>
                </a:spcBef>
              </a:pPr>
              <a:r>
                <a:rPr sz="750" spc="12" dirty="0">
                  <a:latin typeface="Yu Gothic" panose="020B0400000000000000" pitchFamily="34" charset="-128"/>
                  <a:ea typeface="Yu Gothic" panose="020B0400000000000000" pitchFamily="34" charset="-128"/>
                  <a:cs typeface="Arial"/>
                </a:rPr>
                <a:t>22.50%</a:t>
              </a:r>
              <a:endParaRPr sz="750"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34"/>
            </a:xfrm>
            <a:prstGeom prst="rect">
              <a:avLst/>
            </a:prstGeom>
          </p:spPr>
          <p:txBody>
            <a:bodyPr vert="horz" wrap="square" lIns="0" tIns="9525" rIns="0" bIns="0" rtlCol="0">
              <a:spAutoFit/>
            </a:bodyPr>
            <a:lstStyle/>
            <a:p>
              <a:pPr marL="9525">
                <a:spcBef>
                  <a:spcPts val="75"/>
                </a:spcBef>
              </a:pPr>
              <a:r>
                <a:rPr sz="750" spc="12" dirty="0">
                  <a:latin typeface="Yu Gothic" panose="020B0400000000000000" pitchFamily="34" charset="-128"/>
                  <a:ea typeface="Yu Gothic" panose="020B0400000000000000" pitchFamily="34" charset="-128"/>
                  <a:cs typeface="Arial"/>
                </a:rPr>
                <a:t>30.00%</a:t>
              </a:r>
              <a:endParaRPr sz="750"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5</a:t>
              </a:r>
              <a:endParaRPr sz="1200"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6</a:t>
              </a:r>
              <a:endParaRPr sz="1200"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7</a:t>
              </a:r>
              <a:endParaRPr sz="1200"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8</a:t>
              </a:r>
              <a:endParaRPr sz="1200"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1"/>
            </a:xfrm>
            <a:prstGeom prst="rect">
              <a:avLst/>
            </a:prstGeom>
          </p:spPr>
          <p:txBody>
            <a:bodyPr vert="horz" wrap="square" lIns="0" tIns="76201" rIns="0" bIns="0" rtlCol="0">
              <a:spAutoFit/>
            </a:bodyPr>
            <a:lstStyle/>
            <a:p>
              <a:pPr marL="40481" algn="ctr">
                <a:spcBef>
                  <a:spcPts val="599"/>
                </a:spcBef>
                <a:tabLst>
                  <a:tab pos="535779" algn="l"/>
                  <a:tab pos="1031076" algn="l"/>
                  <a:tab pos="1526375" algn="l"/>
                </a:tabLst>
              </a:pPr>
              <a:r>
                <a:rPr sz="1200" spc="-4" dirty="0">
                  <a:latin typeface="Yu Gothic" panose="020B0400000000000000" pitchFamily="34" charset="-128"/>
                  <a:ea typeface="Yu Gothic" panose="020B0400000000000000" pitchFamily="34" charset="-128"/>
                  <a:cs typeface="Arial"/>
                </a:rPr>
                <a:t>1	2	3	4</a:t>
              </a:r>
              <a:endParaRPr lang="en-US" sz="1200" spc="-4"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34540" y="4735512"/>
              <a:ext cx="4468467" cy="300082"/>
            </a:xfrm>
            <a:prstGeom prst="rect">
              <a:avLst/>
            </a:prstGeom>
          </p:spPr>
          <p:txBody>
            <a:bodyPr wrap="none">
              <a:spAutoFit/>
            </a:bodyPr>
            <a:lstStyle/>
            <a:p>
              <a:pPr algn="ctr">
                <a:spcBef>
                  <a:spcPts val="660"/>
                </a:spcBef>
              </a:pPr>
              <a:r>
                <a:rPr lang="fr-FR" sz="1350" spc="-19" dirty="0">
                  <a:latin typeface="Yu Gothic" panose="020B0400000000000000" pitchFamily="34" charset="-128"/>
                  <a:ea typeface="Yu Gothic" panose="020B0400000000000000" pitchFamily="34" charset="-128"/>
                  <a:cs typeface="Arial"/>
                </a:rPr>
                <a:t>Mutation class (Singletons, doubletons, tripletons, etc.)</a:t>
              </a:r>
              <a:endParaRPr lang="fr-FR" sz="1350"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335078" y="3029409"/>
              <a:ext cx="1998560" cy="300082"/>
            </a:xfrm>
            <a:prstGeom prst="rect">
              <a:avLst/>
            </a:prstGeom>
          </p:spPr>
          <p:txBody>
            <a:bodyPr wrap="none">
              <a:spAutoFit/>
            </a:bodyPr>
            <a:lstStyle/>
            <a:p>
              <a:pPr algn="ctr">
                <a:spcBef>
                  <a:spcPts val="660"/>
                </a:spcBef>
              </a:pPr>
              <a:r>
                <a:rPr lang="fr-FR" sz="1350" spc="-19" dirty="0">
                  <a:latin typeface="Yu Gothic" panose="020B0400000000000000" pitchFamily="34" charset="-128"/>
                  <a:ea typeface="Yu Gothic" panose="020B0400000000000000" pitchFamily="34" charset="-128"/>
                  <a:cs typeface="Arial"/>
                </a:rPr>
                <a:t>Proportional Frequency</a:t>
              </a:r>
              <a:endParaRPr lang="fr-FR" sz="1350"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867"/>
            </a:xfrm>
            <a:prstGeom prst="rect">
              <a:avLst/>
            </a:prstGeom>
          </p:spPr>
          <p:txBody>
            <a:bodyPr vert="horz" wrap="square" lIns="0" tIns="9525" rIns="0" bIns="0" rtlCol="0">
              <a:spAutoFit/>
            </a:bodyPr>
            <a:lstStyle/>
            <a:p>
              <a:pPr marL="9525">
                <a:spcBef>
                  <a:spcPts val="75"/>
                </a:spcBef>
              </a:pPr>
              <a:r>
                <a:rPr sz="2250" b="1" spc="-4" dirty="0">
                  <a:latin typeface="Yu Gothic" panose="020B0400000000000000" pitchFamily="34" charset="-128"/>
                  <a:ea typeface="Yu Gothic" panose="020B0400000000000000" pitchFamily="34" charset="-128"/>
                  <a:cs typeface="Arial"/>
                </a:rPr>
                <a:t>Site </a:t>
              </a:r>
              <a:r>
                <a:rPr sz="2250" b="1" spc="-15" dirty="0">
                  <a:latin typeface="Yu Gothic" panose="020B0400000000000000" pitchFamily="34" charset="-128"/>
                  <a:ea typeface="Yu Gothic" panose="020B0400000000000000" pitchFamily="34" charset="-128"/>
                  <a:cs typeface="Arial"/>
                </a:rPr>
                <a:t>Frequency</a:t>
              </a:r>
              <a:r>
                <a:rPr sz="2250" b="1" spc="-30" dirty="0">
                  <a:latin typeface="Yu Gothic" panose="020B0400000000000000" pitchFamily="34" charset="-128"/>
                  <a:ea typeface="Yu Gothic" panose="020B0400000000000000" pitchFamily="34" charset="-128"/>
                  <a:cs typeface="Arial"/>
                </a:rPr>
                <a:t> </a:t>
              </a:r>
              <a:r>
                <a:rPr sz="2250" b="1" spc="15" dirty="0">
                  <a:latin typeface="Yu Gothic" panose="020B0400000000000000" pitchFamily="34" charset="-128"/>
                  <a:ea typeface="Yu Gothic" panose="020B0400000000000000" pitchFamily="34" charset="-128"/>
                  <a:cs typeface="Arial"/>
                </a:rPr>
                <a:t>Spectra</a:t>
              </a:r>
              <a:endParaRPr sz="2250"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34"/>
            </a:xfrm>
            <a:prstGeom prst="rect">
              <a:avLst/>
            </a:prstGeom>
          </p:spPr>
          <p:txBody>
            <a:bodyPr vert="horz" wrap="square" lIns="0" tIns="9525" rIns="0" bIns="0" rtlCol="0">
              <a:spAutoFit/>
            </a:bodyPr>
            <a:lstStyle/>
            <a:p>
              <a:pPr marL="9525">
                <a:spcBef>
                  <a:spcPts val="75"/>
                </a:spcBef>
              </a:pPr>
              <a:r>
                <a:rPr sz="750" spc="15" dirty="0">
                  <a:latin typeface="Yu Gothic" panose="020B0400000000000000" pitchFamily="34" charset="-128"/>
                  <a:ea typeface="Yu Gothic" panose="020B0400000000000000" pitchFamily="34" charset="-128"/>
                  <a:cs typeface="Arial"/>
                </a:rPr>
                <a:t>0.00%</a:t>
              </a:r>
              <a:endParaRPr sz="750"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34"/>
            </a:xfrm>
            <a:prstGeom prst="rect">
              <a:avLst/>
            </a:prstGeom>
          </p:spPr>
          <p:txBody>
            <a:bodyPr vert="horz" wrap="square" lIns="0" tIns="9525" rIns="0" bIns="0" rtlCol="0">
              <a:spAutoFit/>
            </a:bodyPr>
            <a:lstStyle/>
            <a:p>
              <a:pPr marL="9525">
                <a:spcBef>
                  <a:spcPts val="75"/>
                </a:spcBef>
              </a:pPr>
              <a:r>
                <a:rPr sz="750" spc="15" dirty="0">
                  <a:latin typeface="Yu Gothic" panose="020B0400000000000000" pitchFamily="34" charset="-128"/>
                  <a:ea typeface="Yu Gothic" panose="020B0400000000000000" pitchFamily="34" charset="-128"/>
                  <a:cs typeface="Arial"/>
                </a:rPr>
                <a:t>7.50%</a:t>
              </a:r>
              <a:endParaRPr sz="750"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34"/>
            </a:xfrm>
            <a:prstGeom prst="rect">
              <a:avLst/>
            </a:prstGeom>
          </p:spPr>
          <p:txBody>
            <a:bodyPr vert="horz" wrap="square" lIns="0" tIns="9525" rIns="0" bIns="0" rtlCol="0">
              <a:spAutoFit/>
            </a:bodyPr>
            <a:lstStyle/>
            <a:p>
              <a:pPr marL="9525">
                <a:spcBef>
                  <a:spcPts val="75"/>
                </a:spcBef>
              </a:pPr>
              <a:r>
                <a:rPr sz="750" spc="12" dirty="0">
                  <a:latin typeface="Yu Gothic" panose="020B0400000000000000" pitchFamily="34" charset="-128"/>
                  <a:ea typeface="Yu Gothic" panose="020B0400000000000000" pitchFamily="34" charset="-128"/>
                  <a:cs typeface="Arial"/>
                </a:rPr>
                <a:t>15.00%</a:t>
              </a:r>
              <a:endParaRPr sz="750"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34"/>
            </a:xfrm>
            <a:prstGeom prst="rect">
              <a:avLst/>
            </a:prstGeom>
          </p:spPr>
          <p:txBody>
            <a:bodyPr vert="horz" wrap="square" lIns="0" tIns="9525" rIns="0" bIns="0" rtlCol="0">
              <a:spAutoFit/>
            </a:bodyPr>
            <a:lstStyle/>
            <a:p>
              <a:pPr marL="9525">
                <a:spcBef>
                  <a:spcPts val="75"/>
                </a:spcBef>
              </a:pPr>
              <a:r>
                <a:rPr sz="750" spc="12" dirty="0">
                  <a:latin typeface="Yu Gothic" panose="020B0400000000000000" pitchFamily="34" charset="-128"/>
                  <a:ea typeface="Yu Gothic" panose="020B0400000000000000" pitchFamily="34" charset="-128"/>
                  <a:cs typeface="Arial"/>
                </a:rPr>
                <a:t>22.50%</a:t>
              </a:r>
              <a:endParaRPr sz="750"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34"/>
            </a:xfrm>
            <a:prstGeom prst="rect">
              <a:avLst/>
            </a:prstGeom>
          </p:spPr>
          <p:txBody>
            <a:bodyPr vert="horz" wrap="square" lIns="0" tIns="9525" rIns="0" bIns="0" rtlCol="0">
              <a:spAutoFit/>
            </a:bodyPr>
            <a:lstStyle/>
            <a:p>
              <a:pPr marL="9525">
                <a:spcBef>
                  <a:spcPts val="75"/>
                </a:spcBef>
              </a:pPr>
              <a:r>
                <a:rPr sz="750" spc="12" dirty="0">
                  <a:latin typeface="Yu Gothic" panose="020B0400000000000000" pitchFamily="34" charset="-128"/>
                  <a:ea typeface="Yu Gothic" panose="020B0400000000000000" pitchFamily="34" charset="-128"/>
                  <a:cs typeface="Arial"/>
                </a:rPr>
                <a:t>30.00%</a:t>
              </a:r>
              <a:endParaRPr sz="750"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5</a:t>
              </a:r>
              <a:endParaRPr sz="1200"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6</a:t>
              </a:r>
              <a:endParaRPr sz="1200"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7</a:t>
              </a:r>
              <a:endParaRPr sz="1200"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9525" rIns="0" bIns="0" rtlCol="0">
              <a:spAutoFit/>
            </a:bodyPr>
            <a:lstStyle/>
            <a:p>
              <a:pPr marL="9525">
                <a:spcBef>
                  <a:spcPts val="75"/>
                </a:spcBef>
              </a:pPr>
              <a:r>
                <a:rPr sz="1200" spc="-4" dirty="0">
                  <a:latin typeface="Yu Gothic" panose="020B0400000000000000" pitchFamily="34" charset="-128"/>
                  <a:ea typeface="Yu Gothic" panose="020B0400000000000000" pitchFamily="34" charset="-128"/>
                  <a:cs typeface="Arial"/>
                </a:rPr>
                <a:t>8</a:t>
              </a:r>
              <a:endParaRPr sz="1200"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1"/>
            </a:xfrm>
            <a:prstGeom prst="rect">
              <a:avLst/>
            </a:prstGeom>
          </p:spPr>
          <p:txBody>
            <a:bodyPr vert="horz" wrap="square" lIns="0" tIns="76201" rIns="0" bIns="0" rtlCol="0">
              <a:spAutoFit/>
            </a:bodyPr>
            <a:lstStyle/>
            <a:p>
              <a:pPr marL="40481" algn="ctr">
                <a:spcBef>
                  <a:spcPts val="599"/>
                </a:spcBef>
                <a:tabLst>
                  <a:tab pos="535779" algn="l"/>
                  <a:tab pos="1031076" algn="l"/>
                  <a:tab pos="1526375" algn="l"/>
                </a:tabLst>
              </a:pPr>
              <a:r>
                <a:rPr sz="1200" spc="-4" dirty="0">
                  <a:latin typeface="Yu Gothic" panose="020B0400000000000000" pitchFamily="34" charset="-128"/>
                  <a:ea typeface="Yu Gothic" panose="020B0400000000000000" pitchFamily="34" charset="-128"/>
                  <a:cs typeface="Arial"/>
                </a:rPr>
                <a:t>1	2	3	4</a:t>
              </a:r>
              <a:endParaRPr lang="en-US" sz="1200" spc="-4"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376843" y="4716081"/>
              <a:ext cx="4468467" cy="300082"/>
            </a:xfrm>
            <a:prstGeom prst="rect">
              <a:avLst/>
            </a:prstGeom>
          </p:spPr>
          <p:txBody>
            <a:bodyPr wrap="none">
              <a:spAutoFit/>
            </a:bodyPr>
            <a:lstStyle/>
            <a:p>
              <a:pPr algn="ctr">
                <a:spcBef>
                  <a:spcPts val="660"/>
                </a:spcBef>
              </a:pPr>
              <a:r>
                <a:rPr lang="fr-FR" sz="1350" spc="-19" dirty="0">
                  <a:latin typeface="Yu Gothic" panose="020B0400000000000000" pitchFamily="34" charset="-128"/>
                  <a:ea typeface="Yu Gothic" panose="020B0400000000000000" pitchFamily="34" charset="-128"/>
                  <a:cs typeface="Arial"/>
                </a:rPr>
                <a:t>Mutation class (Singletons, doubletons, tripletons, etc.)</a:t>
              </a:r>
              <a:endParaRPr lang="fr-FR" sz="1350"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07225" y="3009978"/>
              <a:ext cx="1998560" cy="300082"/>
            </a:xfrm>
            <a:prstGeom prst="rect">
              <a:avLst/>
            </a:prstGeom>
          </p:spPr>
          <p:txBody>
            <a:bodyPr wrap="none">
              <a:spAutoFit/>
            </a:bodyPr>
            <a:lstStyle/>
            <a:p>
              <a:pPr algn="ctr">
                <a:spcBef>
                  <a:spcPts val="660"/>
                </a:spcBef>
              </a:pPr>
              <a:r>
                <a:rPr lang="fr-FR" sz="1350" spc="-19" dirty="0">
                  <a:latin typeface="Yu Gothic" panose="020B0400000000000000" pitchFamily="34" charset="-128"/>
                  <a:ea typeface="Yu Gothic" panose="020B0400000000000000" pitchFamily="34" charset="-128"/>
                  <a:cs typeface="Arial"/>
                </a:rPr>
                <a:t>Proportional Frequency</a:t>
              </a:r>
              <a:endParaRPr lang="fr-FR" sz="1350"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867"/>
            </a:xfrm>
            <a:prstGeom prst="rect">
              <a:avLst/>
            </a:prstGeom>
          </p:spPr>
          <p:txBody>
            <a:bodyPr vert="horz" wrap="square" lIns="0" tIns="9525" rIns="0" bIns="0" rtlCol="0">
              <a:spAutoFit/>
            </a:bodyPr>
            <a:lstStyle/>
            <a:p>
              <a:pPr marL="9525">
                <a:spcBef>
                  <a:spcPts val="75"/>
                </a:spcBef>
              </a:pPr>
              <a:r>
                <a:rPr lang="en-US" sz="2250" b="1" spc="-4" dirty="0">
                  <a:latin typeface="Yu Gothic" panose="020B0400000000000000" pitchFamily="34" charset="-128"/>
                  <a:ea typeface="Yu Gothic" panose="020B0400000000000000" pitchFamily="34" charset="-128"/>
                  <a:cs typeface="Arial"/>
                </a:rPr>
                <a:t>Expansion</a:t>
              </a:r>
              <a:endParaRPr sz="2250"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867"/>
            </a:xfrm>
            <a:prstGeom prst="rect">
              <a:avLst/>
            </a:prstGeom>
          </p:spPr>
          <p:txBody>
            <a:bodyPr vert="horz" wrap="square" lIns="0" tIns="9525" rIns="0" bIns="0" rtlCol="0">
              <a:spAutoFit/>
            </a:bodyPr>
            <a:lstStyle/>
            <a:p>
              <a:pPr marL="9525">
                <a:spcBef>
                  <a:spcPts val="75"/>
                </a:spcBef>
              </a:pPr>
              <a:r>
                <a:rPr lang="en-US" sz="2250" b="1" spc="-4" dirty="0">
                  <a:latin typeface="Yu Gothic" panose="020B0400000000000000" pitchFamily="34" charset="-128"/>
                  <a:ea typeface="Yu Gothic" panose="020B0400000000000000" pitchFamily="34" charset="-128"/>
                  <a:cs typeface="Arial"/>
                </a:rPr>
                <a:t>Contraction</a:t>
              </a:r>
              <a:endParaRPr sz="2250"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2258157" y="154745"/>
            <a:ext cx="3367943" cy="685800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3881999" y="515815"/>
            <a:ext cx="1744101" cy="858130"/>
          </a:xfrm>
          <a:prstGeom prst="rect">
            <a:avLst/>
          </a:prstGeom>
        </p:spPr>
      </p:pic>
    </p:spTree>
    <p:extLst>
      <p:ext uri="{BB962C8B-B14F-4D97-AF65-F5344CB8AC3E}">
        <p14:creationId xmlns:p14="http://schemas.microsoft.com/office/powerpoint/2010/main" val="395626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194</Words>
  <Application>Microsoft Office PowerPoint</Application>
  <PresentationFormat>Widescreen</PresentationFormat>
  <Paragraphs>44</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Yu Gothic</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2023-05-23T20:00:18Z</dcterms:modified>
</cp:coreProperties>
</file>