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9" r:id="rId3"/>
    <p:sldId id="257" r:id="rId4"/>
    <p:sldId id="288" r:id="rId5"/>
    <p:sldId id="290" r:id="rId6"/>
    <p:sldId id="291" r:id="rId7"/>
    <p:sldId id="295" r:id="rId8"/>
    <p:sldId id="310" r:id="rId9"/>
    <p:sldId id="293" r:id="rId10"/>
    <p:sldId id="311" r:id="rId11"/>
    <p:sldId id="292" r:id="rId12"/>
    <p:sldId id="312" r:id="rId13"/>
    <p:sldId id="294" r:id="rId14"/>
    <p:sldId id="313" r:id="rId15"/>
    <p:sldId id="296" r:id="rId16"/>
    <p:sldId id="314" r:id="rId17"/>
    <p:sldId id="308" r:id="rId18"/>
    <p:sldId id="304" r:id="rId19"/>
    <p:sldId id="315" r:id="rId20"/>
    <p:sldId id="305" r:id="rId21"/>
    <p:sldId id="317" r:id="rId22"/>
    <p:sldId id="306" r:id="rId23"/>
    <p:sldId id="316" r:id="rId24"/>
    <p:sldId id="307" r:id="rId25"/>
    <p:sldId id="318" r:id="rId26"/>
    <p:sldId id="309" r:id="rId27"/>
    <p:sldId id="319" r:id="rId28"/>
    <p:sldId id="278" r:id="rId29"/>
    <p:sldId id="27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289"/>
            <p14:sldId id="257"/>
            <p14:sldId id="288"/>
            <p14:sldId id="290"/>
            <p14:sldId id="291"/>
            <p14:sldId id="295"/>
            <p14:sldId id="310"/>
            <p14:sldId id="293"/>
            <p14:sldId id="311"/>
            <p14:sldId id="292"/>
            <p14:sldId id="312"/>
            <p14:sldId id="294"/>
            <p14:sldId id="313"/>
            <p14:sldId id="296"/>
            <p14:sldId id="314"/>
            <p14:sldId id="308"/>
            <p14:sldId id="304"/>
            <p14:sldId id="315"/>
            <p14:sldId id="305"/>
            <p14:sldId id="317"/>
            <p14:sldId id="306"/>
            <p14:sldId id="316"/>
            <p14:sldId id="307"/>
            <p14:sldId id="318"/>
            <p14:sldId id="309"/>
            <p14:sldId id="319"/>
            <p14:sldId id="27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6036" autoAdjust="0"/>
  </p:normalViewPr>
  <p:slideViewPr>
    <p:cSldViewPr snapToGrid="0">
      <p:cViewPr>
        <p:scale>
          <a:sx n="89" d="100"/>
          <a:sy n="89" d="100"/>
        </p:scale>
        <p:origin x="-11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70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22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20210217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E3061595-C6B4-4A94-A656-5F8670B9D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121" y="708927"/>
            <a:ext cx="6052879" cy="4114800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F13AE3AD-5BB8-450A-B586-67E6E3825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8927"/>
            <a:ext cx="605287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7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Alistipes</a:t>
            </a:r>
            <a:r>
              <a:rPr lang="en-US" dirty="0"/>
              <a:t> </a:t>
            </a:r>
            <a:r>
              <a:rPr lang="en-US" dirty="0" err="1"/>
              <a:t>putredinis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C6FCC-6644-42E6-95F0-9583E8214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70" y="1396409"/>
            <a:ext cx="6942583" cy="2864805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D22545-7642-43E5-9E8E-C73593CC5F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957334"/>
              </p:ext>
            </p:extLst>
          </p:nvPr>
        </p:nvGraphicFramePr>
        <p:xfrm>
          <a:off x="838200" y="4261214"/>
          <a:ext cx="10515600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-1722.56029913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-1722.54653468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-1722.52576571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-1722.43277834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28622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2961.05778586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2961.04969561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2961.03748825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2960.98282718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54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Nu_a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5.32786573e+00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5.11933281e+00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1.11828810e-01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2.71539141e+00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Nu_b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2.75394940e+00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3.25585820e+00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2.42838887e-06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3.25098838e-06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5.60862901e-06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5.21114711e-06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6.79649776e-06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419C400-D799-4ACD-BC31-78961011E4A8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847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0414F94-5C2D-45FE-A046-F3FC60E63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121" y="790101"/>
            <a:ext cx="6052879" cy="41148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F6FAF63-4800-4BB4-B11B-76EFADD82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1" y="790101"/>
            <a:ext cx="605287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39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uniformis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A8C86-B04D-4B61-8B9F-1C02B8E77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87" y="1393390"/>
            <a:ext cx="6488553" cy="2694020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44A6905-343D-4A93-B937-9CF13DA5D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211437"/>
              </p:ext>
            </p:extLst>
          </p:nvPr>
        </p:nvGraphicFramePr>
        <p:xfrm>
          <a:off x="838200" y="4262120"/>
          <a:ext cx="105156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-398.525891057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-398.504467277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-398.548366976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-398.360442864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2245.34072141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2245.32714396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2245.35496458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2245.23581918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21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2.19215992e+00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4.89667174e+00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9.24711675e-02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2.87729116e+00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1.00960582e+00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9.55869498e-01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1.48526959e-06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1.99307987e-06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1.00728327e-06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1.05506926e-05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1.90954397e-06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D0FC50-2775-4DB2-97A6-D086208F4375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6713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4979DF6-E960-439D-A407-3E2354583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121" y="721276"/>
            <a:ext cx="6052879" cy="4114800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29F16CB9-4BBF-4BE7-9DEB-BB40AB3AF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1" y="721276"/>
            <a:ext cx="605287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41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Eubacterium </a:t>
            </a:r>
            <a:r>
              <a:rPr lang="en-US" dirty="0" err="1"/>
              <a:t>rectale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4062A-D74F-4548-A313-D966B06F6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85" y="1365888"/>
            <a:ext cx="6422768" cy="26221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0B2470-8A14-490B-8A6D-A41088728B65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6D0BF44-F2DB-436F-AFA0-8D6671418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571128"/>
              </p:ext>
            </p:extLst>
          </p:nvPr>
        </p:nvGraphicFramePr>
        <p:xfrm>
          <a:off x="838200" y="4015679"/>
          <a:ext cx="105156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-853.371861584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-853.427262767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-853.178639906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-853.245715963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11538.0213712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11538.0869002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11537.7927562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11537.872127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4.62689363e+00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1.63254306e+00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1.31305750e-01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2.28520138e+00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4.44904916e+00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1.37899114e+00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1.28315860e-06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5.36187141e-07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4.75653382e-06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4.01988020e-06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1.73913466e-06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052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42C8ABAE-EB8E-4D44-A766-7F2CF405A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121" y="994062"/>
            <a:ext cx="6052879" cy="4114800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1EE41098-CBBE-4011-83F2-3793F3091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8424"/>
            <a:ext cx="605287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99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 (for following slides)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B96E-5753-4F3F-BEAE-0BD8F894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Input synonymous SFS’s: output from `plot_within_clade_sfs.py`.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High recombination / mutation species: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P. </a:t>
            </a:r>
            <a:r>
              <a:rPr lang="en-US" dirty="0" err="1">
                <a:highlight>
                  <a:srgbClr val="FFFF00"/>
                </a:highlight>
              </a:rPr>
              <a:t>copri</a:t>
            </a:r>
            <a:r>
              <a:rPr lang="en-US" dirty="0">
                <a:highlight>
                  <a:srgbClr val="FFFF00"/>
                </a:highlight>
              </a:rPr>
              <a:t>, A. </a:t>
            </a:r>
            <a:r>
              <a:rPr lang="en-US" dirty="0" err="1">
                <a:highlight>
                  <a:srgbClr val="FFFF00"/>
                </a:highlight>
              </a:rPr>
              <a:t>shahii</a:t>
            </a:r>
            <a:r>
              <a:rPr lang="en-US" dirty="0">
                <a:highlight>
                  <a:srgbClr val="FFFF00"/>
                </a:highlight>
              </a:rPr>
              <a:t>, O. </a:t>
            </a:r>
            <a:r>
              <a:rPr lang="en-US" dirty="0" err="1">
                <a:highlight>
                  <a:srgbClr val="FFFF00"/>
                </a:highlight>
              </a:rPr>
              <a:t>splanchnicus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 err="1">
                <a:highlight>
                  <a:srgbClr val="FFFF00"/>
                </a:highlight>
              </a:rPr>
              <a:t>Coprococcus</a:t>
            </a:r>
            <a:r>
              <a:rPr lang="en-US" dirty="0">
                <a:highlight>
                  <a:srgbClr val="FFFF00"/>
                </a:highlight>
              </a:rPr>
              <a:t> species</a:t>
            </a:r>
          </a:p>
          <a:p>
            <a:r>
              <a:rPr lang="en-US" dirty="0"/>
              <a:t>Four demographic models </a:t>
            </a:r>
          </a:p>
          <a:p>
            <a:pPr lvl="1"/>
            <a:r>
              <a:rPr lang="en-US" dirty="0"/>
              <a:t>exponential growth, two-epoch, bottleneck + growth, three-epoch</a:t>
            </a:r>
          </a:p>
          <a:p>
            <a:r>
              <a:rPr lang="en-US" dirty="0"/>
              <a:t>For each input species</a:t>
            </a:r>
          </a:p>
          <a:p>
            <a:pPr lvl="1"/>
            <a:r>
              <a:rPr lang="en-US" dirty="0"/>
              <a:t>For each model:</a:t>
            </a:r>
          </a:p>
          <a:p>
            <a:pPr lvl="2"/>
            <a:r>
              <a:rPr lang="en-US" dirty="0"/>
              <a:t>Take </a:t>
            </a:r>
            <a:r>
              <a:rPr lang="en-US" dirty="0">
                <a:solidFill>
                  <a:srgbClr val="FF0000"/>
                </a:solidFill>
              </a:rPr>
              <a:t>25</a:t>
            </a:r>
            <a:r>
              <a:rPr lang="en-US" dirty="0"/>
              <a:t> initial guesses for parameter space (parameters differ by model)</a:t>
            </a:r>
          </a:p>
          <a:p>
            <a:pPr lvl="2"/>
            <a:r>
              <a:rPr lang="en-US" dirty="0"/>
              <a:t>For each initial guess:</a:t>
            </a:r>
          </a:p>
          <a:p>
            <a:pPr lvl="3"/>
            <a:r>
              <a:rPr lang="en-US" dirty="0"/>
              <a:t>Iterate through gradient ascent to find maximum likelihood for &lt;= </a:t>
            </a:r>
            <a:r>
              <a:rPr lang="en-US" dirty="0">
                <a:solidFill>
                  <a:srgbClr val="FF0000"/>
                </a:solidFill>
              </a:rPr>
              <a:t>50</a:t>
            </a:r>
            <a:r>
              <a:rPr lang="en-US" dirty="0"/>
              <a:t> steps</a:t>
            </a:r>
          </a:p>
          <a:p>
            <a:pPr lvl="3"/>
            <a:r>
              <a:rPr lang="en-US" dirty="0"/>
              <a:t>Compute model params and log likelihood</a:t>
            </a:r>
          </a:p>
          <a:p>
            <a:pPr lvl="2"/>
            <a:r>
              <a:rPr lang="en-US" dirty="0"/>
              <a:t>Output log likelihood and model params of best initial guess + iterations</a:t>
            </a:r>
          </a:p>
        </p:txBody>
      </p:sp>
    </p:spTree>
    <p:extLst>
      <p:ext uri="{BB962C8B-B14F-4D97-AF65-F5344CB8AC3E}">
        <p14:creationId xmlns:p14="http://schemas.microsoft.com/office/powerpoint/2010/main" val="992816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Prevotella</a:t>
            </a:r>
            <a:r>
              <a:rPr lang="en-US" dirty="0"/>
              <a:t> </a:t>
            </a:r>
            <a:r>
              <a:rPr lang="en-US" dirty="0" err="1"/>
              <a:t>copri</a:t>
            </a: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9705451-B491-4190-AD26-9043A7325C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238225"/>
              </p:ext>
            </p:extLst>
          </p:nvPr>
        </p:nvGraphicFramePr>
        <p:xfrm>
          <a:off x="838200" y="4431284"/>
          <a:ext cx="105156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-1823.60758717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-1823.5852384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-1823.50716407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-1823.40285297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10273.1453565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10273.1292711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10273.0730759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10272.9979928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09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1.63059704e+00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2.66032190e+00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1.80222374e-01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1.32970280e+00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2.85588940e+00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3.15043807e+00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1.02442460e-06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1.72381963e-06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5.25560399e-06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2.26380537e-06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8.84391526e-06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769094E-C9E5-486A-8807-B68125BFE64A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36C105-2946-4DF2-BDFB-F5C9A228A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0" y="1359621"/>
            <a:ext cx="6289572" cy="266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36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A786666-C745-4AF1-8BC3-A4DA10F14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231" y="718759"/>
            <a:ext cx="7973538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8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5312-6199-4291-B27A-A0AA47F4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6DF1-29D0-4F4B-B557-EF7E3413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84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Odoribacter</a:t>
            </a:r>
            <a:r>
              <a:rPr lang="en-US" dirty="0"/>
              <a:t> </a:t>
            </a:r>
            <a:r>
              <a:rPr lang="en-US" dirty="0" err="1"/>
              <a:t>splanchnicus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D22545-7642-43E5-9E8E-C73593CC5F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433493"/>
              </p:ext>
            </p:extLst>
          </p:nvPr>
        </p:nvGraphicFramePr>
        <p:xfrm>
          <a:off x="828368" y="4397539"/>
          <a:ext cx="105156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-84.4280361667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-84.4277430768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-84.4281943301</a:t>
                      </a:r>
                      <a:endParaRPr 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-84.430912171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2933.32017328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2933.3160406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2933.32239952</a:t>
                      </a:r>
                      <a:endParaRPr 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2933.36067766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588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4.46379693e+00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5.36526908e+00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1.05765374e-01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1.07461561e+00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2.22963596e+00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1.10774051e+00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5.64333732e-06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5.82328231e-06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7.67217488e-06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5.34393417e-06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6.05477793e-06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419C400-D799-4ACD-BC31-78961011E4A8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3A4AF3-B1E8-4E4A-A229-642431A76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02" y="1424177"/>
            <a:ext cx="6486218" cy="262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69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97C8854-5B87-4884-A145-65583A80C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231" y="718759"/>
            <a:ext cx="7973538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17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Alistipes</a:t>
            </a:r>
            <a:r>
              <a:rPr lang="en-US" dirty="0"/>
              <a:t> </a:t>
            </a:r>
            <a:r>
              <a:rPr lang="en-US" dirty="0" err="1"/>
              <a:t>shahii</a:t>
            </a: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44A6905-343D-4A93-B937-9CF13DA5D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597711"/>
              </p:ext>
            </p:extLst>
          </p:nvPr>
        </p:nvGraphicFramePr>
        <p:xfrm>
          <a:off x="838200" y="4181971"/>
          <a:ext cx="105156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-897.498645722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-897.491777242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-897.407933484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-897.266410943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4404.72068004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4404.71771184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4404.68147873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9425.8874565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22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3.32105135e+00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2.26374183e+00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8.05076578e-02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1.54383833e+00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4.20940794e+00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2.09339726e+00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9.53897473e-07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1.37011541e-06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2.74200337e-06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3.18891527e-06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6.13812088e-06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D0FC50-2775-4DB2-97A6-D086208F4375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FDF5B3-DA0D-4F2B-B2EE-7A2B8D756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66" y="1378089"/>
            <a:ext cx="6277774" cy="256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6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DC4534D-A6E5-4201-9148-0E8F9753D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231" y="718759"/>
            <a:ext cx="7973538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45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Coprococcus</a:t>
            </a:r>
            <a:r>
              <a:rPr lang="en-US" dirty="0"/>
              <a:t> species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B2470-8A14-490B-8A6D-A41088728B65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6D0BF44-F2DB-436F-AFA0-8D6671418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05510"/>
              </p:ext>
            </p:extLst>
          </p:nvPr>
        </p:nvGraphicFramePr>
        <p:xfrm>
          <a:off x="838200" y="4180383"/>
          <a:ext cx="10500487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088007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-128.163159689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-128.162733832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-128.157934733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-128.156369625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3906.10107241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3906.09965379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3906.08366661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3906.07845237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4.27886621e+00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3.39036114e+00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1.70825988e-01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1.65557183e+00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3.38212536e+00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1.87413557e+00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3.15374995e-06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3.72256834e-06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7.29367339e-06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6.28519567e-06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7.74858409e-06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5820423-6764-4F4E-961E-44FECA0C1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55" y="1379677"/>
            <a:ext cx="6432786" cy="266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24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7BB0A6A-40F0-430A-A8B3-67DD90321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231" y="718759"/>
            <a:ext cx="7973538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85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massiliensis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B2470-8A14-490B-8A6D-A41088728B65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6D0BF44-F2DB-436F-AFA0-8D6671418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324444"/>
              </p:ext>
            </p:extLst>
          </p:nvPr>
        </p:nvGraphicFramePr>
        <p:xfrm>
          <a:off x="838200" y="4180383"/>
          <a:ext cx="10500487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088007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-198.754592695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-198.754329559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-198.749679615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-198.756543857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339.777255355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339.777110828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339.774556808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339.778326981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4.32759476e+00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4.43082804e+00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7.81905393e-02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1.16476667e+00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4.26742967e+00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1.35510600e+00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5.66811422e-06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5.96464548e-06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1.21224728e-05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4.40423001e-06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7.13473226e-06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D140DE1-8DB9-4C6A-82C9-15C21C679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712" y="1494813"/>
            <a:ext cx="4251288" cy="268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03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9B199E0-3CF8-485E-BFC1-73D46FD50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231" y="718759"/>
            <a:ext cx="7973538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93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Investigate edge length distribution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human demography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pathogens</a:t>
            </a:r>
          </a:p>
        </p:txBody>
      </p:sp>
    </p:spTree>
    <p:extLst>
      <p:ext uri="{BB962C8B-B14F-4D97-AF65-F5344CB8AC3E}">
        <p14:creationId xmlns:p14="http://schemas.microsoft.com/office/powerpoint/2010/main" val="237335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Science Goal: Infer the demographic history of common commensal gut bacteria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Training Goal: Learn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popgen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tools / tech for microbiome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Personal Goal: Have fun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!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Gameplan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Initially focus on 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vulgatus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Create syn / ns SFSs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to expectation of SFS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Given clade data (e.g., continent of origin), create PCA plot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Run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Dadi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 determine best fit demographic model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with Omar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Conejo’s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model(s)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Perhaps find link to human demography?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species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data sets (include African data, Peruvian data)</a:t>
            </a:r>
          </a:p>
        </p:txBody>
      </p:sp>
    </p:spTree>
    <p:extLst>
      <p:ext uri="{BB962C8B-B14F-4D97-AF65-F5344CB8AC3E}">
        <p14:creationId xmlns:p14="http://schemas.microsoft.com/office/powerpoint/2010/main" val="391033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FD39-4D42-43F3-8CC2-46160E88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3A72-0EBF-4BAC-A330-4CB8E78E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Decreased step size during MLE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Constrained parameter boundaries to more closely match what we see in Cornejo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Log likelihood decreased for all models, species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Ignore guesses with params at boundaries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Log likelihood appears to be extremely flat, i.e., very different estimates have similar likelihoods</a:t>
            </a:r>
          </a:p>
          <a:p>
            <a:r>
              <a:rPr lang="en-US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I took a look at fixing the time of expansion and only inferring population size, but the log likelihood went to -1000000000.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Still working on some of the fancier PCA stuff, e.g., probabilistic PCA to deal with missing data.</a:t>
            </a:r>
          </a:p>
        </p:txBody>
      </p:sp>
    </p:spTree>
    <p:extLst>
      <p:ext uri="{BB962C8B-B14F-4D97-AF65-F5344CB8AC3E}">
        <p14:creationId xmlns:p14="http://schemas.microsoft.com/office/powerpoint/2010/main" val="426752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 (for following slides)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B96E-5753-4F3F-BEAE-0BD8F894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Input synonymous SFS’s: output from `plot_within_clade_sfs.py`.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High prevalence species: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B. </a:t>
            </a:r>
            <a:r>
              <a:rPr lang="en-US" dirty="0" err="1">
                <a:highlight>
                  <a:srgbClr val="FFFF00"/>
                </a:highlight>
              </a:rPr>
              <a:t>vulgatus</a:t>
            </a:r>
            <a:r>
              <a:rPr lang="en-US" dirty="0">
                <a:highlight>
                  <a:srgbClr val="FFFF00"/>
                </a:highlight>
              </a:rPr>
              <a:t>, B. </a:t>
            </a:r>
            <a:r>
              <a:rPr lang="en-US" dirty="0" err="1">
                <a:highlight>
                  <a:srgbClr val="FFFF00"/>
                </a:highlight>
              </a:rPr>
              <a:t>ovatus</a:t>
            </a:r>
            <a:r>
              <a:rPr lang="en-US" dirty="0">
                <a:highlight>
                  <a:srgbClr val="FFFF00"/>
                </a:highlight>
              </a:rPr>
              <a:t>, A. </a:t>
            </a:r>
            <a:r>
              <a:rPr lang="en-US" dirty="0" err="1">
                <a:highlight>
                  <a:srgbClr val="FFFF00"/>
                </a:highlight>
              </a:rPr>
              <a:t>putredinis</a:t>
            </a:r>
            <a:r>
              <a:rPr lang="en-US" dirty="0">
                <a:highlight>
                  <a:srgbClr val="FFFF00"/>
                </a:highlight>
              </a:rPr>
              <a:t>, B. </a:t>
            </a:r>
            <a:r>
              <a:rPr lang="en-US" dirty="0" err="1">
                <a:highlight>
                  <a:srgbClr val="FFFF00"/>
                </a:highlight>
              </a:rPr>
              <a:t>uniformis</a:t>
            </a:r>
            <a:r>
              <a:rPr lang="en-US" dirty="0">
                <a:highlight>
                  <a:srgbClr val="FFFF00"/>
                </a:highlight>
              </a:rPr>
              <a:t>, E. </a:t>
            </a:r>
            <a:r>
              <a:rPr lang="en-US" dirty="0" err="1">
                <a:highlight>
                  <a:srgbClr val="FFFF00"/>
                </a:highlight>
              </a:rPr>
              <a:t>rectale</a:t>
            </a:r>
            <a:r>
              <a:rPr lang="en-US" dirty="0">
                <a:highlight>
                  <a:srgbClr val="FFFF00"/>
                </a:highlight>
              </a:rPr>
              <a:t>.</a:t>
            </a:r>
          </a:p>
          <a:p>
            <a:r>
              <a:rPr lang="en-US" dirty="0"/>
              <a:t>Four demographic models </a:t>
            </a:r>
          </a:p>
          <a:p>
            <a:pPr lvl="1"/>
            <a:r>
              <a:rPr lang="en-US" dirty="0"/>
              <a:t>exponential growth, two-epoch, bottleneck + growth, three-epoch</a:t>
            </a:r>
          </a:p>
          <a:p>
            <a:r>
              <a:rPr lang="en-US" dirty="0"/>
              <a:t>For each input species</a:t>
            </a:r>
          </a:p>
          <a:p>
            <a:pPr lvl="1"/>
            <a:r>
              <a:rPr lang="en-US" dirty="0"/>
              <a:t>For each model:</a:t>
            </a:r>
          </a:p>
          <a:p>
            <a:pPr lvl="2"/>
            <a:r>
              <a:rPr lang="en-US" dirty="0"/>
              <a:t>Take </a:t>
            </a:r>
            <a:r>
              <a:rPr lang="en-US" dirty="0">
                <a:solidFill>
                  <a:srgbClr val="FF0000"/>
                </a:solidFill>
              </a:rPr>
              <a:t>25</a:t>
            </a:r>
            <a:r>
              <a:rPr lang="en-US" dirty="0"/>
              <a:t> initial guesses for parameter space (parameters differ by model)</a:t>
            </a:r>
          </a:p>
          <a:p>
            <a:pPr lvl="2"/>
            <a:r>
              <a:rPr lang="en-US" dirty="0"/>
              <a:t>For each initial guess:</a:t>
            </a:r>
          </a:p>
          <a:p>
            <a:pPr lvl="3"/>
            <a:r>
              <a:rPr lang="en-US" dirty="0"/>
              <a:t>Iterate through gradient ascent to find maximum likelihood for &lt;= </a:t>
            </a:r>
            <a:r>
              <a:rPr lang="en-US" dirty="0">
                <a:solidFill>
                  <a:srgbClr val="FF0000"/>
                </a:solidFill>
              </a:rPr>
              <a:t>50</a:t>
            </a:r>
            <a:r>
              <a:rPr lang="en-US" dirty="0"/>
              <a:t> steps</a:t>
            </a:r>
          </a:p>
          <a:p>
            <a:pPr lvl="3"/>
            <a:r>
              <a:rPr lang="en-US" dirty="0"/>
              <a:t>Compute model params and log likelihood</a:t>
            </a:r>
          </a:p>
          <a:p>
            <a:pPr lvl="2"/>
            <a:r>
              <a:rPr lang="en-US" dirty="0"/>
              <a:t>Output log likelihood and model params of best initial guess + iterations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Ignore guesses with params at boundaries</a:t>
            </a:r>
          </a:p>
        </p:txBody>
      </p:sp>
    </p:spTree>
    <p:extLst>
      <p:ext uri="{BB962C8B-B14F-4D97-AF65-F5344CB8AC3E}">
        <p14:creationId xmlns:p14="http://schemas.microsoft.com/office/powerpoint/2010/main" val="25388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vulgatus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B340DB-FA02-4114-ABE9-205AE7B9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6" y="1351180"/>
            <a:ext cx="6850648" cy="2822782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3C8BB81-281C-4708-87FA-66B8AFDEA2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019311"/>
              </p:ext>
            </p:extLst>
          </p:nvPr>
        </p:nvGraphicFramePr>
        <p:xfrm>
          <a:off x="838200" y="4173962"/>
          <a:ext cx="105156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-208.162572957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-208.170592663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-208.145694409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-208.080701909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2511.2512867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2511.26053481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2511.23182071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2511.15683203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3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4.09650015e+00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5.16608531e+00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7.78137069e-02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1.36762028e+00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4.45424563e+00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3.41644642e+00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3.35256629e-06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2.36745622e-06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5.00359433e-06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2.74607621e-06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1.19722591e-05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71FB0F-0EB4-45FF-86AA-08675F67D12A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228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39C4B71D-B55E-49F4-9ECA-E602570F2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121" y="944900"/>
            <a:ext cx="6052879" cy="41148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7B35CC2-4E4E-46E4-9BFD-EB3F139E5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44900"/>
            <a:ext cx="612791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87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ovatus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5A12F-B336-4C8D-BF76-1BE69927E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9" y="1428443"/>
            <a:ext cx="6403002" cy="2590953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9705451-B491-4190-AD26-9043A7325C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2453736"/>
              </p:ext>
            </p:extLst>
          </p:nvPr>
        </p:nvGraphicFramePr>
        <p:xfrm>
          <a:off x="838200" y="4233011"/>
          <a:ext cx="105156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-223.566950386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-223.576366468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-223.545209485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-223.529434504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2415.2446717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2415.25855658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2415.2126046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2415.18932839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229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4.22004079e+00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5.06866276e-02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1.48991313e-01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8.72664505e-01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1.09132625e-01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2.95430914e+00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2.87734872e-06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7.64498992e-06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1.64168424e-05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1.61170089e-06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9.99437888e-06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769094E-C9E5-486A-8807-B68125BFE64A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4063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25273</TotalTime>
  <Words>1796</Words>
  <Application>Microsoft Office PowerPoint</Application>
  <PresentationFormat>Widescreen</PresentationFormat>
  <Paragraphs>466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Yu Gothic</vt:lpstr>
      <vt:lpstr>Arial</vt:lpstr>
      <vt:lpstr>Calibri</vt:lpstr>
      <vt:lpstr>Calibri Light</vt:lpstr>
      <vt:lpstr>Office Theme</vt:lpstr>
      <vt:lpstr>demo_for_ccgb Rotation Update</vt:lpstr>
      <vt:lpstr>Logistics</vt:lpstr>
      <vt:lpstr>Project Aim</vt:lpstr>
      <vt:lpstr>Gameplan</vt:lpstr>
      <vt:lpstr>Progress</vt:lpstr>
      <vt:lpstr>Implementation details (for following slides)</vt:lpstr>
      <vt:lpstr>Bacteroides vulgatus</vt:lpstr>
      <vt:lpstr>PowerPoint Presentation</vt:lpstr>
      <vt:lpstr>Bacteroides ovatus</vt:lpstr>
      <vt:lpstr>PowerPoint Presentation</vt:lpstr>
      <vt:lpstr>Alistipes putredinis</vt:lpstr>
      <vt:lpstr>PowerPoint Presentation</vt:lpstr>
      <vt:lpstr>Bacteroides uniformis</vt:lpstr>
      <vt:lpstr>PowerPoint Presentation</vt:lpstr>
      <vt:lpstr>Eubacterium rectale</vt:lpstr>
      <vt:lpstr>PowerPoint Presentation</vt:lpstr>
      <vt:lpstr>Implementation details (for following slides)</vt:lpstr>
      <vt:lpstr>Prevotella copri</vt:lpstr>
      <vt:lpstr>PowerPoint Presentation</vt:lpstr>
      <vt:lpstr>Odoribacter splanchnicus</vt:lpstr>
      <vt:lpstr>PowerPoint Presentation</vt:lpstr>
      <vt:lpstr>Alistipes shahii</vt:lpstr>
      <vt:lpstr>PowerPoint Presentation</vt:lpstr>
      <vt:lpstr>Coprococcus species</vt:lpstr>
      <vt:lpstr>PowerPoint Presentation</vt:lpstr>
      <vt:lpstr>Bacteroides massiliensis</vt:lpstr>
      <vt:lpstr>PowerPoint Presentation</vt:lpstr>
      <vt:lpstr>//TODO</vt:lpstr>
      <vt:lpstr>Standing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jonmah</cp:lastModifiedBy>
  <cp:revision>490</cp:revision>
  <dcterms:created xsi:type="dcterms:W3CDTF">2020-10-07T15:54:11Z</dcterms:created>
  <dcterms:modified xsi:type="dcterms:W3CDTF">2021-02-24T21:38:20Z</dcterms:modified>
</cp:coreProperties>
</file>