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66" r:id="rId3"/>
    <p:sldId id="367" r:id="rId4"/>
    <p:sldId id="368" r:id="rId5"/>
    <p:sldId id="369" r:id="rId6"/>
    <p:sldId id="370" r:id="rId7"/>
    <p:sldId id="375" r:id="rId8"/>
    <p:sldId id="371" r:id="rId9"/>
    <p:sldId id="376" r:id="rId10"/>
    <p:sldId id="372" r:id="rId11"/>
    <p:sldId id="373" r:id="rId12"/>
    <p:sldId id="377" r:id="rId13"/>
    <p:sldId id="3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367"/>
            <p14:sldId id="368"/>
            <p14:sldId id="369"/>
            <p14:sldId id="370"/>
            <p14:sldId id="375"/>
            <p14:sldId id="371"/>
            <p14:sldId id="376"/>
            <p14:sldId id="372"/>
            <p14:sldId id="373"/>
            <p14:sldId id="377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05CA6-C7F4-499E-97D2-5B30F7E093C0}" v="122" dt="2022-07-18T19:03:01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20220722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intestinihominis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4958F-0D55-266D-A08E-C45B5EB8A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564" y="1554409"/>
            <a:ext cx="7938309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9F3AC-9FEB-C075-3C06-8F0DB6741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61" y="3038622"/>
            <a:ext cx="9922024" cy="151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distasonis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0A6496-2DB0-C98B-494C-80E24BD94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30806"/>
              </p:ext>
            </p:extLst>
          </p:nvPr>
        </p:nvGraphicFramePr>
        <p:xfrm>
          <a:off x="838199" y="1690688"/>
          <a:ext cx="10057855" cy="29420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4361">
                  <a:extLst>
                    <a:ext uri="{9D8B030D-6E8A-4147-A177-3AD203B41FA5}">
                      <a16:colId xmlns:a16="http://schemas.microsoft.com/office/drawing/2014/main" val="908190388"/>
                    </a:ext>
                  </a:extLst>
                </a:gridCol>
                <a:gridCol w="2167661">
                  <a:extLst>
                    <a:ext uri="{9D8B030D-6E8A-4147-A177-3AD203B41FA5}">
                      <a16:colId xmlns:a16="http://schemas.microsoft.com/office/drawing/2014/main" val="120260839"/>
                    </a:ext>
                  </a:extLst>
                </a:gridCol>
                <a:gridCol w="1965045">
                  <a:extLst>
                    <a:ext uri="{9D8B030D-6E8A-4147-A177-3AD203B41FA5}">
                      <a16:colId xmlns:a16="http://schemas.microsoft.com/office/drawing/2014/main" val="276582869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2498334528"/>
                    </a:ext>
                  </a:extLst>
                </a:gridCol>
                <a:gridCol w="1399458">
                  <a:extLst>
                    <a:ext uri="{9D8B030D-6E8A-4147-A177-3AD203B41FA5}">
                      <a16:colId xmlns:a16="http://schemas.microsoft.com/office/drawing/2014/main" val="1613307637"/>
                    </a:ext>
                  </a:extLst>
                </a:gridCol>
              </a:tblGrid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36784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-82.2436293232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10370.6320975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98989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-55.1947933147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10728.9379823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0.00238249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2.79E+08</a:t>
                      </a:r>
                    </a:p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4427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-55.515466054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10788.8441123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1.72496170e-04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2.84E+04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26793"/>
                  </a:ext>
                </a:extLst>
              </a:tr>
              <a:tr h="6938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Bottlegrowth/Bottledecay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-55.2361631109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10713.7914273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1.17980842e-04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4.91E+05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76738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Three-epoch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-55.1972716964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10729.3296602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4.29101656e-04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3.62E+05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3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distasonis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2925B0E-0323-C8BD-F319-8323ECACD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58" y="1690688"/>
            <a:ext cx="7013066" cy="497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0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merdae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15428-6FE6-E744-0637-ED173514F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83" y="2025747"/>
            <a:ext cx="10129033" cy="1785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91970E-CA33-6894-53D1-3437AAEED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80" y="3897637"/>
            <a:ext cx="11226839" cy="143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7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Summary of Dadi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Improvement for multi-epoch models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muciniphila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(WIP, no model SFS yet)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onderdonkii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(WIP, no model SFS yet)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thetaiotaomicron (full outputs)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xylanisolvens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(full outputs)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intestinihominis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(WIP, no model SFS yet)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distasonis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(full outputs)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merdae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(WIP, no model SFS yet)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Rest are inconclusive or no improvement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Most species demonstrate 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no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improvement in log likelihood for multi-epoch models, e.g.,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caccae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28ACB70-A683-D1EE-BC8F-2D1AA15ED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2" y="1957566"/>
            <a:ext cx="6153867" cy="4343516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5B5E93-34EA-0B4C-1A81-99D4702FD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2327"/>
              </p:ext>
            </p:extLst>
          </p:nvPr>
        </p:nvGraphicFramePr>
        <p:xfrm>
          <a:off x="6360459" y="1546412"/>
          <a:ext cx="5699507" cy="27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7379">
                  <a:extLst>
                    <a:ext uri="{9D8B030D-6E8A-4147-A177-3AD203B41FA5}">
                      <a16:colId xmlns:a16="http://schemas.microsoft.com/office/drawing/2014/main" val="908190388"/>
                    </a:ext>
                  </a:extLst>
                </a:gridCol>
                <a:gridCol w="1752918">
                  <a:extLst>
                    <a:ext uri="{9D8B030D-6E8A-4147-A177-3AD203B41FA5}">
                      <a16:colId xmlns:a16="http://schemas.microsoft.com/office/drawing/2014/main" val="120260839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507267665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498334528"/>
                    </a:ext>
                  </a:extLst>
                </a:gridCol>
              </a:tblGrid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36784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One-epoch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-40.6396533694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98989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-40.6396529731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4427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-40.6396530346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26793"/>
                  </a:ext>
                </a:extLst>
              </a:tr>
              <a:tr h="693881">
                <a:tc>
                  <a:txBody>
                    <a:bodyPr/>
                    <a:lstStyle/>
                    <a:p>
                      <a:r>
                        <a:rPr lang="en-US" dirty="0"/>
                        <a:t>Bottlegrowth/Bottledecay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-40.6396533672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76738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-40.6396533631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70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muciniphila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741CA-45C2-7DAB-7718-B20B7B43D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27" y="3205258"/>
            <a:ext cx="10834143" cy="1464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3999B5-62F9-563B-1BCC-D5A94482B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28" y="1561515"/>
            <a:ext cx="8674242" cy="14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5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onderdonkii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B9CD1-6876-D135-AA31-69C83A94F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67" y="1392703"/>
            <a:ext cx="9153797" cy="1514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C06CE0-6127-7C09-1395-2550F123E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66" y="3094892"/>
            <a:ext cx="9083885" cy="120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3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thetaiotaomicron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BB36E2-A819-363D-FE38-DF0C326D9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94778"/>
              </p:ext>
            </p:extLst>
          </p:nvPr>
        </p:nvGraphicFramePr>
        <p:xfrm>
          <a:off x="838199" y="1690688"/>
          <a:ext cx="10057855" cy="27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4361">
                  <a:extLst>
                    <a:ext uri="{9D8B030D-6E8A-4147-A177-3AD203B41FA5}">
                      <a16:colId xmlns:a16="http://schemas.microsoft.com/office/drawing/2014/main" val="908190388"/>
                    </a:ext>
                  </a:extLst>
                </a:gridCol>
                <a:gridCol w="2167661">
                  <a:extLst>
                    <a:ext uri="{9D8B030D-6E8A-4147-A177-3AD203B41FA5}">
                      <a16:colId xmlns:a16="http://schemas.microsoft.com/office/drawing/2014/main" val="120260839"/>
                    </a:ext>
                  </a:extLst>
                </a:gridCol>
                <a:gridCol w="1965045">
                  <a:extLst>
                    <a:ext uri="{9D8B030D-6E8A-4147-A177-3AD203B41FA5}">
                      <a16:colId xmlns:a16="http://schemas.microsoft.com/office/drawing/2014/main" val="276582869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2498334528"/>
                    </a:ext>
                  </a:extLst>
                </a:gridCol>
                <a:gridCol w="1399458">
                  <a:extLst>
                    <a:ext uri="{9D8B030D-6E8A-4147-A177-3AD203B41FA5}">
                      <a16:colId xmlns:a16="http://schemas.microsoft.com/office/drawing/2014/main" val="1613307637"/>
                    </a:ext>
                  </a:extLst>
                </a:gridCol>
              </a:tblGrid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36784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One-epoch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-92.52090808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11395.0209801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98989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-86.5301510885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11581.1227564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0.00575632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1.88E+08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4427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-64.9961779681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264426447.48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3.73E-05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1.59E+16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26793"/>
                  </a:ext>
                </a:extLst>
              </a:tr>
              <a:tr h="6938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Bottlegrowth/Bottledecay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-82.8501379233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11714.94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4.39E-04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2.37E+05</a:t>
                      </a:r>
                    </a:p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76738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-86.5515264317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11576.2633545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1.88051641e-03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7340897.36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99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thetaiotaomicron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1445BFF-BE5A-354E-8F99-B8EE59731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33" y="1605536"/>
            <a:ext cx="7350247" cy="525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0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xylanisolvens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B621D7-F67D-5840-41F2-4AA5FFE63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3811"/>
              </p:ext>
            </p:extLst>
          </p:nvPr>
        </p:nvGraphicFramePr>
        <p:xfrm>
          <a:off x="838199" y="1690688"/>
          <a:ext cx="10057855" cy="27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4361">
                  <a:extLst>
                    <a:ext uri="{9D8B030D-6E8A-4147-A177-3AD203B41FA5}">
                      <a16:colId xmlns:a16="http://schemas.microsoft.com/office/drawing/2014/main" val="908190388"/>
                    </a:ext>
                  </a:extLst>
                </a:gridCol>
                <a:gridCol w="2167661">
                  <a:extLst>
                    <a:ext uri="{9D8B030D-6E8A-4147-A177-3AD203B41FA5}">
                      <a16:colId xmlns:a16="http://schemas.microsoft.com/office/drawing/2014/main" val="120260839"/>
                    </a:ext>
                  </a:extLst>
                </a:gridCol>
                <a:gridCol w="1965045">
                  <a:extLst>
                    <a:ext uri="{9D8B030D-6E8A-4147-A177-3AD203B41FA5}">
                      <a16:colId xmlns:a16="http://schemas.microsoft.com/office/drawing/2014/main" val="276582869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2498334528"/>
                    </a:ext>
                  </a:extLst>
                </a:gridCol>
                <a:gridCol w="1399458">
                  <a:extLst>
                    <a:ext uri="{9D8B030D-6E8A-4147-A177-3AD203B41FA5}">
                      <a16:colId xmlns:a16="http://schemas.microsoft.com/office/drawing/2014/main" val="1613307637"/>
                    </a:ext>
                  </a:extLst>
                </a:gridCol>
              </a:tblGrid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36784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-50.2618661588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2225.83848516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98989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-39.7148435578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2341.43627247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0.0034628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8.09E+04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4427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-38.5561319553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2384.39089893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0.00351175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9.78E+04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26793"/>
                  </a:ext>
                </a:extLst>
              </a:tr>
              <a:tr h="6938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Bottlegrowth/Bottledecay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-38.5627074329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2386.99684026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5.51082277e-04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9.89E+04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76738"/>
                  </a:ext>
                </a:extLst>
              </a:tr>
              <a:tr h="402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Three-epoch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-39.7328722885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2338.91902834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1.21915434e-04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7.25E+04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01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199B-19EB-7899-C2B8-E499352A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84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xylanisolvens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B16014E-AA2F-2189-EFEE-612AF2673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37" y="1581681"/>
            <a:ext cx="6478493" cy="462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9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327</Words>
  <Application>Microsoft Office PowerPoint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Dadi outputs</vt:lpstr>
      <vt:lpstr>Most species demonstrate no improvement in log likelihood for multi-epoch models, e.g., B. caccae</vt:lpstr>
      <vt:lpstr>A. muciniphila</vt:lpstr>
      <vt:lpstr>A. onderdonkii</vt:lpstr>
      <vt:lpstr>B. thetaiotaomicron</vt:lpstr>
      <vt:lpstr>B. thetaiotaomicron</vt:lpstr>
      <vt:lpstr>B. xylanisolvens</vt:lpstr>
      <vt:lpstr>B. xylanisolvens</vt:lpstr>
      <vt:lpstr>B. intestinihominis</vt:lpstr>
      <vt:lpstr>P. distasonis</vt:lpstr>
      <vt:lpstr>P. distasonis</vt:lpstr>
      <vt:lpstr>P. merdae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3</cp:revision>
  <dcterms:created xsi:type="dcterms:W3CDTF">2020-10-07T15:54:11Z</dcterms:created>
  <dcterms:modified xsi:type="dcterms:W3CDTF">2022-07-25T17:55:21Z</dcterms:modified>
</cp:coreProperties>
</file>