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3"/>
    <p:sldId id="258" r:id="rId4"/>
    <p:sldId id="259" r:id="rId5"/>
    <p:sldId id="260" r:id="rId6"/>
    <p:sldId id="262" r:id="rId7"/>
    <p:sldId id="263" r:id="rId8"/>
    <p:sldId id="264" r:id="rId9"/>
    <p:sldId id="267" r:id="rId10"/>
    <p:sldId id="268" r:id="rId11"/>
    <p:sldId id="269" r:id="rId12"/>
    <p:sldId id="270" r:id="rId13"/>
    <p:sldId id="271" r:id="rId14"/>
    <p:sldId id="272" r:id="rId15"/>
    <p:sldId id="275" r:id="rId16"/>
    <p:sldId id="276" r:id="rId17"/>
    <p:sldId id="278" r:id="rId18"/>
    <p:sldId id="277" r:id="rId19"/>
    <p:sldId id="28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9A0DB2DC-4C9A-4742-B13C-FB6460FD3503}" type="slidenum">
              <a:rPr lang="en-US"/>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en-US"/>
          </a:p>
        </p:txBody>
      </p:sp>
      <p:sp>
        <p:nvSpPr>
          <p:cNvPr id="8" name="Footer Placeholder 7"/>
          <p:cNvSpPr>
            <a:spLocks noGrp="1"/>
          </p:cNvSpPr>
          <p:nvPr>
            <p:ph type="ftr" sz="quarter" idx="11"/>
          </p:nvPr>
        </p:nvSpPr>
        <p:spPr/>
        <p:txBody>
          <a:bodyPr/>
          <a:p>
            <a:pPr lvl="0"/>
            <a:endParaRPr lang="en-US"/>
          </a:p>
        </p:txBody>
      </p:sp>
      <p:sp>
        <p:nvSpPr>
          <p:cNvPr id="9" name="Slide Number Placeholder 8"/>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en-US"/>
          </a:p>
        </p:txBody>
      </p:sp>
      <p:sp>
        <p:nvSpPr>
          <p:cNvPr id="4" name="Footer Placeholder 3"/>
          <p:cNvSpPr>
            <a:spLocks noGrp="1"/>
          </p:cNvSpPr>
          <p:nvPr>
            <p:ph type="ftr" sz="quarter" idx="11"/>
          </p:nvPr>
        </p:nvSpPr>
        <p:spPr/>
        <p:txBody>
          <a:bodyPr/>
          <a:p>
            <a:pPr lvl="0"/>
            <a:endParaRPr lang="en-US"/>
          </a:p>
        </p:txBody>
      </p:sp>
      <p:sp>
        <p:nvSpPr>
          <p:cNvPr id="5" name="Slide Number Placeholder 4"/>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en-US"/>
          </a:p>
        </p:txBody>
      </p:sp>
      <p:sp>
        <p:nvSpPr>
          <p:cNvPr id="3" name="Footer Placeholder 2"/>
          <p:cNvSpPr>
            <a:spLocks noGrp="1"/>
          </p:cNvSpPr>
          <p:nvPr>
            <p:ph type="ftr" sz="quarter" idx="11"/>
          </p:nvPr>
        </p:nvSpPr>
        <p:spPr/>
        <p:txBody>
          <a:bodyPr/>
          <a:p>
            <a:pPr lvl="0"/>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vbit"/>
          <p:cNvPicPr>
            <a:picLocks noChangeAspect="1"/>
          </p:cNvPicPr>
          <p:nvPr>
            <p:ph idx="1"/>
          </p:nvPr>
        </p:nvPicPr>
        <p:blipFill>
          <a:blip r:embed="rId1"/>
          <a:stretch>
            <a:fillRect/>
          </a:stretch>
        </p:blipFill>
        <p:spPr>
          <a:xfrm>
            <a:off x="715010" y="266065"/>
            <a:ext cx="10638155" cy="1348740"/>
          </a:xfrm>
          <a:prstGeom prst="rect">
            <a:avLst/>
          </a:prstGeom>
        </p:spPr>
      </p:pic>
      <p:sp>
        <p:nvSpPr>
          <p:cNvPr id="7" name="Text Box 6"/>
          <p:cNvSpPr txBox="1"/>
          <p:nvPr/>
        </p:nvSpPr>
        <p:spPr>
          <a:xfrm>
            <a:off x="906780" y="1889125"/>
            <a:ext cx="10851515" cy="4968875"/>
          </a:xfrm>
          <a:prstGeom prst="rect">
            <a:avLst/>
          </a:prstGeom>
          <a:noFill/>
        </p:spPr>
        <p:txBody>
          <a:bodyPr wrap="square" rtlCol="0">
            <a:noAutofit/>
          </a:bodyPr>
          <a:p>
            <a:r>
              <a:rPr lang="en-US"/>
              <a:t>                                                                             </a:t>
            </a:r>
            <a:r>
              <a:rPr lang="en-US" b="1"/>
              <a:t>     MINI-PROJECT</a:t>
            </a:r>
            <a:endParaRPr lang="en-US"/>
          </a:p>
          <a:p>
            <a:r>
              <a:rPr lang="en-US"/>
              <a:t>       </a:t>
            </a:r>
            <a:endParaRPr lang="en-US"/>
          </a:p>
          <a:p>
            <a:endParaRPr lang="en-US"/>
          </a:p>
          <a:p>
            <a:r>
              <a:rPr lang="en-US"/>
              <a:t>                                     </a:t>
            </a:r>
            <a:r>
              <a:rPr lang="en-US" sz="3600" b="1"/>
              <a:t>BASIC BUshsyILDING ON AI CHATBOT</a:t>
            </a:r>
            <a:endParaRPr lang="en-US"/>
          </a:p>
          <a:p>
            <a:endParaRPr lang="en-US"/>
          </a:p>
          <a:p>
            <a:pPr algn="just"/>
            <a:endParaRPr lang="en-US"/>
          </a:p>
          <a:p>
            <a:pPr algn="just"/>
            <a:r>
              <a:rPr lang="en-US" b="1"/>
              <a:t>Guide Name:                                                                                   Batch No.:</a:t>
            </a:r>
            <a:r>
              <a:rPr lang="en-US"/>
              <a:t>21PA19</a:t>
            </a:r>
            <a:endParaRPr lang="en-US" b="1"/>
          </a:p>
          <a:p>
            <a:pPr algn="just"/>
            <a:r>
              <a:rPr lang="en-US"/>
              <a:t>Mr.G.Ashok Kumar                                                                         </a:t>
            </a:r>
            <a:r>
              <a:rPr lang="en-US" b="1"/>
              <a:t>  Year/Semester:</a:t>
            </a:r>
            <a:r>
              <a:rPr lang="en-US"/>
              <a:t> IV/ I</a:t>
            </a:r>
            <a:endParaRPr lang="en-US"/>
          </a:p>
          <a:p>
            <a:pPr algn="just"/>
            <a:r>
              <a:rPr lang="en-US"/>
              <a:t>Associate Professor  </a:t>
            </a:r>
            <a:r>
              <a:rPr lang="en-US" b="1"/>
              <a:t>                                                                       Section:</a:t>
            </a:r>
            <a:r>
              <a:rPr lang="en-US"/>
              <a:t>CSE-A</a:t>
            </a:r>
            <a:endParaRPr lang="en-US" b="1"/>
          </a:p>
          <a:p>
            <a:pPr algn="just"/>
            <a:r>
              <a:rPr lang="en-US" b="1"/>
              <a:t>                                                                                                         Team Members:</a:t>
            </a:r>
            <a:endParaRPr lang="en-US" b="1"/>
          </a:p>
          <a:p>
            <a:pPr algn="just"/>
            <a:r>
              <a:rPr lang="en-US" b="1"/>
              <a:t>                                                                                                          </a:t>
            </a:r>
            <a:r>
              <a:rPr lang="en-US">
                <a:sym typeface="+mn-ea"/>
              </a:rPr>
              <a:t>D.Bindu(22P65A0504)</a:t>
            </a:r>
            <a:endParaRPr lang="en-US">
              <a:sym typeface="+mn-ea"/>
            </a:endParaRPr>
          </a:p>
          <a:p>
            <a:pPr algn="r"/>
            <a:r>
              <a:rPr lang="en-US">
                <a:sym typeface="+mn-ea"/>
              </a:rPr>
              <a:t>                                                                                                          K.Shiva Shankar Reddy(22P65A0506)</a:t>
            </a:r>
            <a:r>
              <a:rPr lang="en-US" b="1"/>
              <a:t>         </a:t>
            </a:r>
            <a:r>
              <a:rPr lang="en-US"/>
              <a:t> </a:t>
            </a:r>
            <a:endParaRPr lang="en-US"/>
          </a:p>
          <a:p>
            <a:pPr algn="just"/>
            <a:r>
              <a:rPr lang="en-US"/>
              <a:t>                                                                                                           K.Pranay Chandra(22P65A0506)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b="1"/>
              <a:t>OBJECTIVE:</a:t>
            </a:r>
            <a:endParaRPr lang="en-US" b="1"/>
          </a:p>
        </p:txBody>
      </p:sp>
      <p:sp>
        <p:nvSpPr>
          <p:cNvPr id="3" name="Content Placeholder 2"/>
          <p:cNvSpPr>
            <a:spLocks noGrp="1"/>
          </p:cNvSpPr>
          <p:nvPr>
            <p:ph idx="1"/>
          </p:nvPr>
        </p:nvSpPr>
        <p:spPr/>
        <p:txBody>
          <a:bodyPr/>
          <a:p>
            <a:pPr algn="just"/>
            <a:r>
              <a:rPr lang="en-US" sz="2000"/>
              <a:t>Improve the chatbot’s abil;ity to maintain context and coherence in conversations,Ensuring relevant and meaningful interactions across multiple turns.</a:t>
            </a:r>
            <a:endParaRPr lang="en-US" sz="2000"/>
          </a:p>
          <a:p>
            <a:pPr algn="just"/>
            <a:r>
              <a:rPr lang="en-US" sz="2000"/>
              <a:t>Implement mechanisms for chatbot to tailor responsers based on individual user preferences and histories.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EXISTING SYSTEM</a:t>
            </a:r>
            <a:r>
              <a:rPr lang="en-US"/>
              <a:t>:</a:t>
            </a:r>
            <a:endParaRPr lang="en-US"/>
          </a:p>
        </p:txBody>
      </p:sp>
      <p:sp>
        <p:nvSpPr>
          <p:cNvPr id="3" name="Content Placeholder 2"/>
          <p:cNvSpPr>
            <a:spLocks noGrp="1"/>
          </p:cNvSpPr>
          <p:nvPr>
            <p:ph idx="1"/>
          </p:nvPr>
        </p:nvSpPr>
        <p:spPr/>
        <p:txBody>
          <a:bodyPr>
            <a:normAutofit/>
          </a:bodyPr>
          <a:p>
            <a:pPr algn="just"/>
            <a:r>
              <a:rPr lang="en-US" sz="2000"/>
              <a:t> Components of the System</a:t>
            </a:r>
            <a:endParaRPr lang="en-US" sz="2000"/>
          </a:p>
          <a:p>
            <a:pPr algn="just"/>
            <a:r>
              <a:rPr lang="en-US" sz="2000"/>
              <a:t> User Interaction</a:t>
            </a:r>
            <a:endParaRPr lang="en-US" sz="2000"/>
          </a:p>
          <a:p>
            <a:pPr algn="just"/>
            <a:r>
              <a:rPr lang="en-US" sz="2000"/>
              <a:t> Key Features</a:t>
            </a:r>
            <a:endParaRPr lang="en-US" sz="2000"/>
          </a:p>
          <a:p>
            <a:pPr algn="just"/>
            <a:r>
              <a:rPr lang="en-US" sz="2000"/>
              <a:t> Error Handling</a:t>
            </a:r>
            <a:endParaRPr lang="en-US" sz="2000"/>
          </a:p>
          <a:p>
            <a:pPr algn="just"/>
            <a:r>
              <a:rPr lang="en-US" sz="2000"/>
              <a:t> Environment Requirements</a:t>
            </a:r>
            <a:endParaRPr lang="en-US" sz="2000"/>
          </a:p>
          <a:p>
            <a:pPr algn="just"/>
            <a:r>
              <a:rPr lang="en-US" sz="2000"/>
              <a:t> System Limitations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PROPOSED SYSTEM:</a:t>
            </a:r>
            <a:endParaRPr lang="en-US" b="1"/>
          </a:p>
        </p:txBody>
      </p:sp>
      <p:sp>
        <p:nvSpPr>
          <p:cNvPr id="3" name="Content Placeholder 2"/>
          <p:cNvSpPr>
            <a:spLocks noGrp="1"/>
          </p:cNvSpPr>
          <p:nvPr>
            <p:ph idx="1"/>
          </p:nvPr>
        </p:nvSpPr>
        <p:spPr/>
        <p:txBody>
          <a:bodyPr/>
          <a:p>
            <a:r>
              <a:rPr lang="en-US" sz="2000"/>
              <a:t>Advanced Contextual Awareness</a:t>
            </a:r>
            <a:endParaRPr lang="en-US" sz="2000"/>
          </a:p>
          <a:p>
            <a:r>
              <a:rPr lang="en-US" sz="2000"/>
              <a:t>Enhanced Natural Language Processing</a:t>
            </a:r>
            <a:endParaRPr lang="en-US" sz="2000"/>
          </a:p>
          <a:p>
            <a:r>
              <a:rPr lang="en-US" sz="2000"/>
              <a:t>Dynamic Personalization</a:t>
            </a:r>
            <a:endParaRPr lang="en-US" sz="2000"/>
          </a:p>
          <a:p>
            <a:r>
              <a:rPr lang="en-US" sz="2000"/>
              <a:t>Integrated Emotional Intelligence</a:t>
            </a:r>
            <a:endParaRPr lang="en-US" sz="2000"/>
          </a:p>
          <a:p>
            <a:r>
              <a:rPr lang="en-US" sz="2000"/>
              <a:t>Multi-Model Interaction Capabilites</a:t>
            </a:r>
            <a:endParaRPr lang="en-US" sz="2000"/>
          </a:p>
          <a:p>
            <a:r>
              <a:rPr lang="en-US" sz="2000"/>
              <a:t>Trust and Transperency Features</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1353800" cy="1296670"/>
          </a:xfrm>
        </p:spPr>
        <p:txBody>
          <a:bodyPr/>
          <a:p>
            <a:r>
              <a:rPr lang="en-US" b="1"/>
              <a:t>SYSTEM REQUIREMENTS:</a:t>
            </a:r>
            <a:endParaRPr lang="en-US" b="1"/>
          </a:p>
        </p:txBody>
      </p:sp>
      <p:sp>
        <p:nvSpPr>
          <p:cNvPr id="3" name="Content Placeholder 2"/>
          <p:cNvSpPr>
            <a:spLocks noGrp="1"/>
          </p:cNvSpPr>
          <p:nvPr>
            <p:ph idx="1"/>
          </p:nvPr>
        </p:nvSpPr>
        <p:spPr>
          <a:xfrm>
            <a:off x="-635" y="1691005"/>
            <a:ext cx="12192635" cy="4351655"/>
          </a:xfrm>
        </p:spPr>
        <p:txBody>
          <a:bodyPr>
            <a:normAutofit lnSpcReduction="10000"/>
          </a:bodyPr>
          <a:p>
            <a:pPr marL="0" indent="0" algn="l">
              <a:buNone/>
            </a:pPr>
            <a:r>
              <a:rPr lang="en-US" b="1"/>
              <a:t>Software Requirements                       </a:t>
            </a:r>
            <a:endParaRPr lang="en-US" b="1"/>
          </a:p>
          <a:p>
            <a:pPr marL="0" indent="0" algn="l">
              <a:buNone/>
            </a:pPr>
            <a:r>
              <a:rPr lang="en-US" sz="2000"/>
              <a:t>Operating System: Windows 7/8/10     </a:t>
            </a:r>
            <a:endParaRPr lang="en-US" sz="2000"/>
          </a:p>
          <a:p>
            <a:pPr marL="0" indent="0" algn="l">
              <a:buNone/>
            </a:pPr>
            <a:r>
              <a:rPr lang="en-US" sz="2000"/>
              <a:t> </a:t>
            </a:r>
            <a:r>
              <a:rPr lang="en-US" sz="2000">
                <a:sym typeface="+mn-ea"/>
              </a:rPr>
              <a:t>Coding Language: Python                      </a:t>
            </a:r>
            <a:endParaRPr lang="en-US" sz="2000"/>
          </a:p>
          <a:p>
            <a:pPr marL="0" indent="0" algn="l">
              <a:buNone/>
            </a:pPr>
            <a:r>
              <a:rPr lang="en-US" sz="2000">
                <a:sym typeface="+mn-ea"/>
              </a:rPr>
              <a:t>IDE: Visual Studio, PyCharm                   </a:t>
            </a:r>
            <a:endParaRPr lang="en-US" sz="2000"/>
          </a:p>
          <a:p>
            <a:pPr marL="0" indent="0" algn="dist">
              <a:buNone/>
            </a:pPr>
            <a:endParaRPr lang="en-US" sz="2000"/>
          </a:p>
          <a:p>
            <a:pPr marL="0" indent="0">
              <a:buNone/>
            </a:pPr>
            <a:r>
              <a:rPr lang="en-US" b="1"/>
              <a:t> Hardware Requirements:</a:t>
            </a:r>
            <a:endParaRPr lang="en-US" b="1"/>
          </a:p>
          <a:p>
            <a:pPr marL="0" indent="0">
              <a:buNone/>
            </a:pPr>
            <a:r>
              <a:rPr lang="en-US" sz="2000"/>
              <a:t>RAM: 4GB to 8GB  </a:t>
            </a:r>
            <a:endParaRPr lang="en-US" sz="2000"/>
          </a:p>
          <a:p>
            <a:pPr marL="0" indent="0">
              <a:buNone/>
            </a:pPr>
            <a:r>
              <a:rPr lang="en-US" sz="2000"/>
              <a:t>Hard Disk: 1GB</a:t>
            </a:r>
            <a:endParaRPr lang="en-US" sz="2000"/>
          </a:p>
          <a:p>
            <a:pPr marL="0" indent="0">
              <a:buNone/>
            </a:pPr>
            <a:r>
              <a:rPr lang="en-US" sz="2000"/>
              <a:t>GPU(High performance) </a:t>
            </a:r>
            <a:r>
              <a:rPr lang="en-US"/>
              <a:t>                                                    </a:t>
            </a:r>
            <a:endParaRPr lang="en-US"/>
          </a:p>
          <a:p>
            <a:pPr marL="0" indent="0">
              <a:buNone/>
            </a:pP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75895" y="0"/>
            <a:ext cx="11301730" cy="953135"/>
          </a:xfrm>
          <a:prstGeom prst="rect">
            <a:avLst/>
          </a:prstGeom>
          <a:noFill/>
        </p:spPr>
        <p:txBody>
          <a:bodyPr wrap="square" rtlCol="0">
            <a:noAutofit/>
          </a:bodyPr>
          <a:p>
            <a:r>
              <a:rPr lang="en-US" sz="4400">
                <a:solidFill>
                  <a:schemeClr val="bg1"/>
                </a:solidFill>
              </a:rPr>
              <a:t>MODULES:</a:t>
            </a:r>
            <a:endParaRPr lang="en-US" sz="4400">
              <a:solidFill>
                <a:schemeClr val="bg1"/>
              </a:solidFill>
            </a:endParaRPr>
          </a:p>
          <a:p>
            <a:endParaRPr lang="en-US" sz="4400"/>
          </a:p>
          <a:p>
            <a:pPr marL="571500" indent="-571500">
              <a:buFont typeface="Arial" panose="020B0604020202020204" pitchFamily="34" charset="0"/>
              <a:buChar char="•"/>
            </a:pPr>
            <a:r>
              <a:rPr lang="en-US" sz="2800"/>
              <a:t>N</a:t>
            </a:r>
            <a:r>
              <a:rPr lang="en-US" sz="2800"/>
              <a:t>atural Language Processing(NLP)</a:t>
            </a:r>
            <a:endParaRPr lang="en-US" sz="2800"/>
          </a:p>
          <a:p>
            <a:endParaRPr lang="en-US" sz="2000"/>
          </a:p>
          <a:p>
            <a:r>
              <a:rPr lang="en-US" sz="2000"/>
              <a:t>         </a:t>
            </a:r>
            <a:r>
              <a:rPr lang="en-US" sz="2000" b="1"/>
              <a:t> Purpose:</a:t>
            </a:r>
            <a:r>
              <a:rPr lang="en-US" sz="2000"/>
              <a:t> To enable the chatbot to understand and process human language.</a:t>
            </a:r>
            <a:endParaRPr lang="en-US" sz="2000"/>
          </a:p>
          <a:p>
            <a:r>
              <a:rPr lang="en-US" sz="2000"/>
              <a:t>         </a:t>
            </a:r>
            <a:r>
              <a:rPr lang="en-US" sz="2000" b="1"/>
              <a:t> Functionality</a:t>
            </a:r>
            <a:r>
              <a:rPr lang="en-US" sz="2000"/>
              <a:t>: Text preprocessing (tokenization, stemming, lemmatization)</a:t>
            </a:r>
            <a:endParaRPr lang="en-US" sz="2000"/>
          </a:p>
          <a:p>
            <a:r>
              <a:rPr lang="en-US" sz="2000"/>
              <a:t>                                    Named Entity Recognition (NER)</a:t>
            </a:r>
            <a:endParaRPr lang="en-US" sz="2000"/>
          </a:p>
          <a:p>
            <a:pPr indent="0">
              <a:buFont typeface="Arial" panose="020B0604020202020204" pitchFamily="34" charset="0"/>
              <a:buNone/>
            </a:pPr>
            <a:r>
              <a:rPr lang="en-US" sz="2000"/>
              <a:t>                                    </a:t>
            </a:r>
            <a:endParaRPr lang="en-US" sz="2800">
              <a:sym typeface="+mn-ea"/>
            </a:endParaRPr>
          </a:p>
          <a:p>
            <a:pPr marL="457200" indent="-457200">
              <a:buFont typeface="Arial" panose="020B0604020202020204" pitchFamily="34" charset="0"/>
              <a:buChar char="•"/>
            </a:pPr>
            <a:r>
              <a:rPr lang="en-US" sz="2800">
                <a:sym typeface="+mn-ea"/>
              </a:rPr>
              <a:t>User Interface (UI)</a:t>
            </a:r>
            <a:endParaRPr lang="en-US" sz="2000"/>
          </a:p>
          <a:p>
            <a:r>
              <a:rPr lang="en-US" sz="2000" b="1"/>
              <a:t>           Purpose:</a:t>
            </a:r>
            <a:r>
              <a:rPr lang="en-US" sz="2000">
                <a:sym typeface="+mn-ea"/>
              </a:rPr>
              <a:t>To provide a user-friendly interface for interaction.</a:t>
            </a:r>
            <a:endParaRPr lang="en-US" sz="2000">
              <a:sym typeface="+mn-ea"/>
            </a:endParaRPr>
          </a:p>
          <a:p>
            <a:r>
              <a:rPr lang="en-US" sz="2000">
                <a:sym typeface="+mn-ea"/>
              </a:rPr>
              <a:t>          </a:t>
            </a:r>
            <a:r>
              <a:rPr lang="en-US" sz="2000"/>
              <a:t> </a:t>
            </a:r>
            <a:r>
              <a:rPr lang="en-US" sz="2000" b="1"/>
              <a:t>Functionality:</a:t>
            </a:r>
            <a:r>
              <a:rPr lang="en-US" sz="2000">
                <a:sym typeface="+mn-ea"/>
              </a:rPr>
              <a:t>Designing intuitive chat interfaces (web, mobile, messaging apps).</a:t>
            </a:r>
            <a:endParaRPr lang="en-US" sz="2000"/>
          </a:p>
          <a:p>
            <a:r>
              <a:rPr lang="en-US" sz="2000">
                <a:sym typeface="+mn-ea"/>
              </a:rPr>
              <a:t>                                   Ensuring accessibility and ease of use for all users.</a:t>
            </a:r>
            <a:endParaRPr lang="en-US" sz="2000"/>
          </a:p>
          <a:p>
            <a:r>
              <a:rPr lang="en-US" sz="2000">
                <a:sym typeface="+mn-ea"/>
              </a:rPr>
              <a:t>        </a:t>
            </a:r>
            <a:endParaRPr lang="en-US" sz="2000"/>
          </a:p>
          <a:p>
            <a:endParaRPr lang="en-US" sz="2000" b="1"/>
          </a:p>
          <a:p>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77495" y="1101090"/>
            <a:ext cx="11520170" cy="5514975"/>
          </a:xfrm>
          <a:prstGeom prst="rect">
            <a:avLst/>
          </a:prstGeom>
          <a:noFill/>
        </p:spPr>
        <p:txBody>
          <a:bodyPr wrap="square" rtlCol="0">
            <a:noAutofit/>
          </a:bodyPr>
          <a:p>
            <a:endParaRPr lang="en-US" sz="2800"/>
          </a:p>
          <a:p>
            <a:pPr marL="457200" indent="-457200">
              <a:buFont typeface="Arial" panose="020B0604020202020204" pitchFamily="34" charset="0"/>
              <a:buChar char="•"/>
            </a:pPr>
            <a:r>
              <a:rPr lang="en-US" sz="2800"/>
              <a:t>Dialogue Management:</a:t>
            </a:r>
            <a:endParaRPr lang="en-US" sz="2800"/>
          </a:p>
          <a:p>
            <a:r>
              <a:rPr lang="en-US" sz="2000" b="1"/>
              <a:t>             Purpose:</a:t>
            </a:r>
            <a:r>
              <a:rPr lang="en-US"/>
              <a:t> To manage the conversation flow and context.</a:t>
            </a:r>
            <a:endParaRPr lang="en-US"/>
          </a:p>
          <a:p>
            <a:r>
              <a:rPr lang="en-US" sz="2000" b="1"/>
              <a:t>             Functionality:</a:t>
            </a:r>
            <a:r>
              <a:rPr lang="en-US"/>
              <a:t> Maintaining state information (tracking user context).</a:t>
            </a:r>
            <a:r>
              <a:rPr lang="en-US">
                <a:sym typeface="+mn-ea"/>
              </a:rPr>
              <a:t>Implementing rules or algorithms</a:t>
            </a:r>
            <a:endParaRPr lang="en-US">
              <a:sym typeface="+mn-ea"/>
            </a:endParaRPr>
          </a:p>
          <a:p>
            <a:r>
              <a:rPr lang="en-US">
                <a:sym typeface="+mn-ea"/>
              </a:rPr>
              <a:t>                                         Implementing rules or algorithms to guide the conversation based on user input              </a:t>
            </a:r>
            <a:endParaRPr lang="en-US"/>
          </a:p>
          <a:p>
            <a:r>
              <a:rPr lang="en-US"/>
              <a:t>                                     </a:t>
            </a:r>
            <a:endParaRPr lang="en-US"/>
          </a:p>
          <a:p>
            <a:endParaRPr lang="en-US"/>
          </a:p>
          <a:p>
            <a:pPr marL="285750" indent="-285750">
              <a:buFont typeface="Arial" panose="020B0604020202020204" pitchFamily="34" charset="0"/>
              <a:buChar char="•"/>
            </a:pPr>
            <a:r>
              <a:rPr lang="en-US" sz="2800" b="1"/>
              <a:t> </a:t>
            </a:r>
            <a:r>
              <a:rPr lang="en-US" sz="2800"/>
              <a:t>Response Generation</a:t>
            </a:r>
            <a:endParaRPr lang="en-US" sz="2800" b="1"/>
          </a:p>
          <a:p>
            <a:pPr indent="0">
              <a:buFont typeface="Arial" panose="020B0604020202020204" pitchFamily="34" charset="0"/>
              <a:buNone/>
            </a:pPr>
            <a:r>
              <a:rPr lang="en-US" sz="2000" b="1"/>
              <a:t>               Purpose:</a:t>
            </a:r>
            <a:r>
              <a:rPr lang="en-US" sz="2000">
                <a:sym typeface="+mn-ea"/>
              </a:rPr>
              <a:t>To create appropriate responses based on user input and intent.                 </a:t>
            </a:r>
            <a:endParaRPr lang="en-US" sz="2000" b="1"/>
          </a:p>
          <a:p>
            <a:pPr indent="0">
              <a:buFont typeface="Arial" panose="020B0604020202020204" pitchFamily="34" charset="0"/>
              <a:buNone/>
            </a:pPr>
            <a:r>
              <a:rPr lang="en-US"/>
              <a:t>                 </a:t>
            </a:r>
            <a:r>
              <a:rPr lang="en-US" b="1">
                <a:sym typeface="+mn-ea"/>
              </a:rPr>
              <a:t>Functionality</a:t>
            </a:r>
            <a:r>
              <a:rPr lang="en-US">
                <a:sym typeface="+mn-ea"/>
              </a:rPr>
              <a:t>Generating responses using predefined templates, rules, or machine learning models.</a:t>
            </a:r>
            <a:endParaRPr lang="en-US"/>
          </a:p>
          <a:p>
            <a:pPr indent="0">
              <a:buFont typeface="Arial" panose="020B0604020202020204" pitchFamily="34" charset="0"/>
              <a:buNone/>
            </a:pPr>
            <a:r>
              <a:rPr lang="en-US"/>
              <a:t>                                        </a:t>
            </a:r>
            <a:r>
              <a:rPr lang="en-US">
                <a:sym typeface="+mn-ea"/>
              </a:rPr>
              <a:t>Ensuring responses are contextually relevant and coherent.</a:t>
            </a:r>
            <a:endParaRPr lang="en-US"/>
          </a:p>
          <a:p>
            <a:pPr indent="0">
              <a:buFont typeface="Arial" panose="020B0604020202020204" pitchFamily="34" charse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972185"/>
            <a:ext cx="12192000" cy="5886450"/>
          </a:xfrm>
          <a:prstGeom prst="rect">
            <a:avLst/>
          </a:prstGeom>
          <a:noFill/>
        </p:spPr>
        <p:txBody>
          <a:bodyPr wrap="square" rtlCol="0">
            <a:noAutofit/>
          </a:bodyPr>
          <a:p>
            <a:pPr marL="285750" indent="-285750">
              <a:buFont typeface="Arial" panose="020B0604020202020204" pitchFamily="34" charset="0"/>
              <a:buChar char="•"/>
            </a:pPr>
            <a:r>
              <a:rPr lang="en-US" sz="2800">
                <a:sym typeface="+mn-ea"/>
              </a:rPr>
              <a:t> Install Python</a:t>
            </a:r>
            <a:endParaRPr lang="en-US" sz="2800"/>
          </a:p>
          <a:p>
            <a:r>
              <a:rPr lang="en-US"/>
              <a:t>       Download and install Python from the official website.</a:t>
            </a:r>
            <a:endParaRPr lang="en-US"/>
          </a:p>
          <a:p>
            <a:endParaRPr lang="en-US" b="1"/>
          </a:p>
          <a:p>
            <a:pPr marL="457200" indent="-457200">
              <a:buFont typeface="Arial" panose="020B0604020202020204" pitchFamily="34" charset="0"/>
              <a:buChar char="•"/>
            </a:pPr>
            <a:r>
              <a:rPr lang="en-US" sz="2800"/>
              <a:t>Set Up Your Development Environment</a:t>
            </a:r>
            <a:endParaRPr lang="en-US" sz="2800"/>
          </a:p>
          <a:p>
            <a:pPr indent="0">
              <a:buFont typeface="Arial" panose="020B0604020202020204" pitchFamily="34" charset="0"/>
              <a:buNone/>
            </a:pPr>
            <a:r>
              <a:rPr lang="en-US"/>
              <a:t>         Open Command Prompt (Windows) or Terminal (macOS/Linux).</a:t>
            </a:r>
            <a:endParaRPr lang="en-US"/>
          </a:p>
          <a:p>
            <a:pPr indent="0">
              <a:buFont typeface="Arial" panose="020B0604020202020204" pitchFamily="34" charset="0"/>
              <a:buNone/>
            </a:pPr>
            <a:r>
              <a:rPr lang="en-US"/>
              <a:t>         Create a project directory.</a:t>
            </a:r>
            <a:endParaRPr lang="en-US"/>
          </a:p>
          <a:p>
            <a:pPr indent="0">
              <a:buFont typeface="Arial" panose="020B0604020202020204" pitchFamily="34" charset="0"/>
              <a:buNone/>
            </a:pPr>
            <a:r>
              <a:rPr lang="en-US"/>
              <a:t>         Navigate to the project directory.</a:t>
            </a:r>
            <a:endParaRPr lang="en-US"/>
          </a:p>
          <a:p>
            <a:pPr indent="0">
              <a:buFont typeface="Arial" panose="020B0604020202020204" pitchFamily="34" charset="0"/>
              <a:buNone/>
            </a:pPr>
            <a:endParaRPr lang="en-US"/>
          </a:p>
          <a:p>
            <a:pPr marL="457200" indent="-457200">
              <a:buFont typeface="Arial" panose="020B0604020202020204" pitchFamily="34" charset="0"/>
              <a:buChar char="•"/>
            </a:pPr>
            <a:r>
              <a:rPr lang="en-US" sz="2800"/>
              <a:t>Create a Virtual Environment (Optional)</a:t>
            </a:r>
            <a:endParaRPr lang="en-US" sz="2800"/>
          </a:p>
          <a:p>
            <a:pPr indent="0">
              <a:buFont typeface="Arial" panose="020B0604020202020204" pitchFamily="34" charset="0"/>
              <a:buNone/>
            </a:pPr>
            <a:r>
              <a:rPr lang="en-US"/>
              <a:t>         Create a virtual environment to isolate dependencies.</a:t>
            </a:r>
            <a:endParaRPr lang="en-US"/>
          </a:p>
          <a:p>
            <a:pPr indent="0">
              <a:buFont typeface="Arial" panose="020B0604020202020204" pitchFamily="34" charset="0"/>
              <a:buNone/>
            </a:pPr>
            <a:r>
              <a:rPr lang="en-US"/>
              <a:t>         Activate the virtual environment.</a:t>
            </a:r>
            <a:endParaRPr lang="en-US"/>
          </a:p>
          <a:p>
            <a:pPr indent="0">
              <a:buFont typeface="Arial" panose="020B0604020202020204" pitchFamily="34" charset="0"/>
              <a:buNone/>
            </a:pPr>
            <a:endParaRPr lang="en-US"/>
          </a:p>
          <a:p>
            <a:pPr marL="457200" indent="-457200">
              <a:buFont typeface="Arial" panose="020B0604020202020204" pitchFamily="34" charset="0"/>
              <a:buChar char="•"/>
            </a:pPr>
            <a:r>
              <a:rPr lang="en-US" sz="2800"/>
              <a:t>Install Required Libraries</a:t>
            </a:r>
            <a:endParaRPr lang="en-US" sz="2800"/>
          </a:p>
          <a:p>
            <a:pPr indent="0">
              <a:buFont typeface="Arial" panose="020B0604020202020204" pitchFamily="34" charset="0"/>
              <a:buNone/>
            </a:pPr>
            <a:r>
              <a:rPr lang="en-US"/>
              <a:t>        Use pip to install the following libraries:</a:t>
            </a:r>
            <a:endParaRPr lang="en-US"/>
          </a:p>
          <a:p>
            <a:pPr indent="0">
              <a:buFont typeface="Arial" panose="020B0604020202020204" pitchFamily="34" charset="0"/>
              <a:buNone/>
            </a:pPr>
            <a:r>
              <a:rPr lang="en-US"/>
              <a:t>        SpeechRecognition</a:t>
            </a:r>
            <a:endParaRPr lang="en-US"/>
          </a:p>
          <a:p>
            <a:pPr indent="0">
              <a:buFont typeface="Arial" panose="020B0604020202020204" pitchFamily="34" charset="0"/>
              <a:buNone/>
            </a:pPr>
            <a:r>
              <a:rPr lang="en-US"/>
              <a:t>        gTTS</a:t>
            </a:r>
            <a:endParaRPr lang="en-US"/>
          </a:p>
          <a:p>
            <a:pPr indent="0">
              <a:buFont typeface="Arial" panose="020B0604020202020204" pitchFamily="34" charset="0"/>
              <a:buNone/>
            </a:pPr>
            <a:r>
              <a:rPr lang="en-US"/>
              <a:t>        Transformers</a:t>
            </a:r>
            <a:endParaRPr lang="en-US"/>
          </a:p>
          <a:p>
            <a:pPr indent="0">
              <a:buFont typeface="Arial" panose="020B0604020202020204" pitchFamily="34" charset="0"/>
              <a:buNone/>
            </a:pPr>
            <a:r>
              <a:rPr lang="en-US"/>
              <a:t>        Numpy</a:t>
            </a:r>
            <a:endParaRPr lang="en-US"/>
          </a:p>
        </p:txBody>
      </p:sp>
      <p:sp>
        <p:nvSpPr>
          <p:cNvPr id="3" name="Text Box 2"/>
          <p:cNvSpPr txBox="1"/>
          <p:nvPr/>
        </p:nvSpPr>
        <p:spPr>
          <a:xfrm>
            <a:off x="212725" y="218440"/>
            <a:ext cx="9001125" cy="753745"/>
          </a:xfrm>
          <a:prstGeom prst="rect">
            <a:avLst/>
          </a:prstGeom>
          <a:noFill/>
        </p:spPr>
        <p:txBody>
          <a:bodyPr wrap="square" rtlCol="0">
            <a:noAutofit/>
          </a:bodyPr>
          <a:p>
            <a:r>
              <a:rPr lang="en-US" sz="3600">
                <a:solidFill>
                  <a:schemeClr val="bg1"/>
                </a:solidFill>
              </a:rPr>
              <a:t>IMPLEMENTATION:</a:t>
            </a:r>
            <a:endParaRPr lang="en-US" sz="36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5255" y="890270"/>
            <a:ext cx="12056110" cy="5968365"/>
          </a:xfrm>
          <a:prstGeom prst="rect">
            <a:avLst/>
          </a:prstGeom>
          <a:noFill/>
        </p:spPr>
        <p:txBody>
          <a:bodyPr wrap="square" rtlCol="0">
            <a:noAutofit/>
          </a:bodyPr>
          <a:p>
            <a:pPr marL="457200" indent="-457200">
              <a:buFont typeface="Arial" panose="020B0604020202020204" pitchFamily="34" charset="0"/>
              <a:buChar char="•"/>
            </a:pPr>
            <a:r>
              <a:rPr lang="en-US" sz="2800"/>
              <a:t>Set Up Your Microphone</a:t>
            </a:r>
            <a:endParaRPr lang="en-US" sz="2800"/>
          </a:p>
          <a:p>
            <a:r>
              <a:rPr lang="en-US"/>
              <a:t>        Ensure your microphone is connected and working properly.</a:t>
            </a:r>
            <a:endParaRPr lang="en-US"/>
          </a:p>
          <a:p>
            <a:endParaRPr lang="en-US"/>
          </a:p>
          <a:p>
            <a:pPr marL="457200" indent="-457200">
              <a:buFont typeface="Arial" panose="020B0604020202020204" pitchFamily="34" charset="0"/>
              <a:buChar char="•"/>
            </a:pPr>
            <a:r>
              <a:rPr lang="en-US" sz="2800"/>
              <a:t>Create the Python Script</a:t>
            </a:r>
            <a:endParaRPr lang="en-US" sz="2800"/>
          </a:p>
          <a:p>
            <a:r>
              <a:rPr lang="en-US"/>
              <a:t>       1.Create a new Python file (e.g., chatbot.py).</a:t>
            </a:r>
            <a:endParaRPr lang="en-US"/>
          </a:p>
          <a:p>
            <a:r>
              <a:rPr lang="en-US"/>
              <a:t>       2.Structure the code into appropriate classes and functions:</a:t>
            </a:r>
            <a:endParaRPr lang="en-US"/>
          </a:p>
          <a:p>
            <a:r>
              <a:rPr lang="en-US"/>
              <a:t>          Import necessary libraries.</a:t>
            </a:r>
            <a:endParaRPr lang="en-US"/>
          </a:p>
          <a:p>
            <a:r>
              <a:rPr lang="en-US"/>
              <a:t>          Define the ChatBot class with methods for:</a:t>
            </a:r>
            <a:endParaRPr lang="en-US"/>
          </a:p>
          <a:p>
            <a:r>
              <a:rPr lang="en-US"/>
              <a:t>          Speech recognition.</a:t>
            </a:r>
            <a:endParaRPr lang="en-US"/>
          </a:p>
          <a:p>
            <a:r>
              <a:rPr lang="en-US"/>
              <a:t>          Text-to-speech conversion.</a:t>
            </a:r>
            <a:endParaRPr lang="en-US"/>
          </a:p>
          <a:p>
            <a:r>
              <a:rPr lang="en-US"/>
              <a:t>          Wake-up phrase detection.</a:t>
            </a:r>
            <a:endParaRPr lang="en-US"/>
          </a:p>
          <a:p>
            <a:r>
              <a:rPr lang="en-US"/>
              <a:t>          Getting the current time.</a:t>
            </a:r>
            <a:endParaRPr lang="en-US"/>
          </a:p>
          <a:p>
            <a:endParaRPr lang="en-US"/>
          </a:p>
          <a:p>
            <a:pPr marL="457200" indent="-457200">
              <a:buFont typeface="Arial" panose="020B0604020202020204" pitchFamily="34" charset="0"/>
              <a:buChar char="•"/>
            </a:pPr>
            <a:r>
              <a:rPr lang="en-US" sz="2800"/>
              <a:t>Run the Chatbot</a:t>
            </a:r>
            <a:endParaRPr lang="en-US" sz="2800"/>
          </a:p>
          <a:p>
            <a:r>
              <a:rPr lang="en-US"/>
              <a:t>        Navigate to the project directory in the command line.</a:t>
            </a:r>
            <a:endParaRPr lang="en-US"/>
          </a:p>
          <a:p>
            <a:r>
              <a:rPr lang="en-US"/>
              <a:t>        Execute the Python script.</a:t>
            </a:r>
            <a:endParaRPr lang="en-US"/>
          </a:p>
          <a:p>
            <a:endParaRPr lang="en-US"/>
          </a:p>
          <a:p>
            <a:pPr marL="457200" indent="-457200">
              <a:buFont typeface="Arial" panose="020B0604020202020204" pitchFamily="34" charset="0"/>
              <a:buChar char="•"/>
            </a:pPr>
            <a:r>
              <a:rPr lang="en-US" sz="2800"/>
              <a:t> Interact with the Chatbot</a:t>
            </a:r>
            <a:endParaRPr lang="en-US" sz="2800"/>
          </a:p>
          <a:p>
            <a:r>
              <a:rPr lang="en-US"/>
              <a:t>         Speak to the chatbot and receive responses based on your input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996315"/>
            <a:ext cx="12192635" cy="5861685"/>
          </a:xfrm>
          <a:prstGeom prst="rect">
            <a:avLst/>
          </a:prstGeom>
          <a:noFill/>
        </p:spPr>
        <p:txBody>
          <a:bodyPr wrap="square" rtlCol="0">
            <a:noAutofit/>
          </a:bodyPr>
          <a:p>
            <a:endParaRPr lang="en-US"/>
          </a:p>
          <a:p>
            <a:r>
              <a:rPr lang="en-US"/>
              <a:t>Response is not Generated :                                                         If the Microphone is Dectected :</a:t>
            </a:r>
            <a:endParaRPr lang="en-US"/>
          </a:p>
        </p:txBody>
      </p:sp>
      <p:sp>
        <p:nvSpPr>
          <p:cNvPr id="4" name="Text Box 3"/>
          <p:cNvSpPr txBox="1"/>
          <p:nvPr/>
        </p:nvSpPr>
        <p:spPr>
          <a:xfrm>
            <a:off x="-635" y="222885"/>
            <a:ext cx="9816465" cy="657225"/>
          </a:xfrm>
          <a:prstGeom prst="rect">
            <a:avLst/>
          </a:prstGeom>
          <a:noFill/>
        </p:spPr>
        <p:txBody>
          <a:bodyPr wrap="square" rtlCol="0">
            <a:noAutofit/>
          </a:bodyPr>
          <a:p>
            <a:pPr algn="l"/>
            <a:r>
              <a:rPr lang="en-US" sz="3600">
                <a:solidFill>
                  <a:schemeClr val="bg1"/>
                </a:solidFill>
              </a:rPr>
              <a:t>OUTPUT :</a:t>
            </a:r>
            <a:endParaRPr lang="en-US" sz="3600">
              <a:solidFill>
                <a:schemeClr val="bg1"/>
              </a:solidFill>
            </a:endParaRPr>
          </a:p>
        </p:txBody>
      </p:sp>
      <p:pic>
        <p:nvPicPr>
          <p:cNvPr id="5" name="Picture 4" descr="Screenshot (28)"/>
          <p:cNvPicPr>
            <a:picLocks noChangeAspect="1"/>
          </p:cNvPicPr>
          <p:nvPr/>
        </p:nvPicPr>
        <p:blipFill>
          <a:blip r:embed="rId1"/>
          <a:stretch>
            <a:fillRect/>
          </a:stretch>
        </p:blipFill>
        <p:spPr>
          <a:xfrm>
            <a:off x="635" y="1682115"/>
            <a:ext cx="6263640" cy="4961255"/>
          </a:xfrm>
          <a:prstGeom prst="rect">
            <a:avLst/>
          </a:prstGeom>
        </p:spPr>
      </p:pic>
      <p:pic>
        <p:nvPicPr>
          <p:cNvPr id="6" name="Picture 5" descr="Screenshot (29)"/>
          <p:cNvPicPr>
            <a:picLocks noChangeAspect="1"/>
          </p:cNvPicPr>
          <p:nvPr/>
        </p:nvPicPr>
        <p:blipFill>
          <a:blip r:embed="rId2"/>
          <a:stretch>
            <a:fillRect/>
          </a:stretch>
        </p:blipFill>
        <p:spPr>
          <a:xfrm>
            <a:off x="6447155" y="1682115"/>
            <a:ext cx="5744845" cy="51758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REFERENCES:</a:t>
            </a:r>
            <a:endParaRPr lang="en-US" b="1"/>
          </a:p>
        </p:txBody>
      </p:sp>
      <p:sp>
        <p:nvSpPr>
          <p:cNvPr id="3" name="Content Placeholder 2"/>
          <p:cNvSpPr>
            <a:spLocks noGrp="1"/>
          </p:cNvSpPr>
          <p:nvPr>
            <p:ph idx="1"/>
          </p:nvPr>
        </p:nvSpPr>
        <p:spPr>
          <a:xfrm>
            <a:off x="838200" y="1598930"/>
            <a:ext cx="10515600" cy="4351338"/>
          </a:xfrm>
        </p:spPr>
        <p:txBody>
          <a:bodyPr>
            <a:normAutofit lnSpcReduction="10000"/>
          </a:bodyPr>
          <a:p>
            <a:pPr>
              <a:buFont typeface="Wingdings" panose="05000000000000000000" charset="0"/>
              <a:buChar char="Ø"/>
            </a:pPr>
            <a:r>
              <a:rPr lang="en-US" sz="2000"/>
              <a:t>The_Impact_of_Artificial_Intelligence_on_Chatbot_Technology_A_Study_on_the_Current_Advancements_and_Leading_Innovations.(2019)</a:t>
            </a:r>
            <a:endParaRPr lang="en-US" sz="2000"/>
          </a:p>
          <a:p>
            <a:pPr>
              <a:buFont typeface="Wingdings" panose="05000000000000000000" charset="0"/>
              <a:buChar char="Ø"/>
            </a:pPr>
            <a:r>
              <a:rPr lang="en-US" sz="2000"/>
              <a:t>An_Overview_of_Chatbot_Technology.(2015)</a:t>
            </a:r>
            <a:endParaRPr lang="en-US" sz="2000"/>
          </a:p>
          <a:p>
            <a:pPr>
              <a:buFont typeface="Wingdings" panose="05000000000000000000" charset="0"/>
              <a:buChar char="Ø"/>
            </a:pPr>
            <a:r>
              <a:rPr lang="en-US" sz="2000"/>
              <a:t>A_bibliometric_analysis_of_artificial_intelligence_chatbots_in_educational_contexts.(2022)</a:t>
            </a:r>
            <a:endParaRPr lang="en-US" sz="2000"/>
          </a:p>
          <a:p>
            <a:pPr>
              <a:buFont typeface="Wingdings" panose="05000000000000000000" charset="0"/>
              <a:buChar char="Ø"/>
            </a:pPr>
            <a:r>
              <a:rPr lang="en-US" sz="2000"/>
              <a:t>Systematic_Literature_Review_on_Implementation_of_Chatbots_for_Commerce_Use.(2017)</a:t>
            </a:r>
            <a:endParaRPr lang="en-US" sz="2000"/>
          </a:p>
          <a:p>
            <a:pPr>
              <a:buFont typeface="Wingdings" panose="05000000000000000000" charset="0"/>
              <a:buChar char="Ø"/>
            </a:pPr>
            <a:r>
              <a:rPr lang="en-US" sz="2000"/>
              <a:t>A_Study_of_Today's_AI_through_Chatbots_and_Rediscovery_of_Machine_Intelligence.(2015)</a:t>
            </a:r>
            <a:endParaRPr lang="en-US" sz="2000"/>
          </a:p>
          <a:p>
            <a:pPr>
              <a:buFont typeface="Wingdings" panose="05000000000000000000" charset="0"/>
              <a:buChar char="Ø"/>
            </a:pPr>
            <a:r>
              <a:rPr lang="en-US" sz="2000"/>
              <a:t>A_Review_Paper_on_Human_Computer_Interaction.(2020)</a:t>
            </a:r>
            <a:endParaRPr lang="en-US" sz="2000"/>
          </a:p>
          <a:p>
            <a:pPr>
              <a:buFont typeface="Wingdings" panose="05000000000000000000" charset="0"/>
              <a:buChar char="Ø"/>
            </a:pPr>
            <a:r>
              <a:rPr lang="en-US" sz="2000"/>
              <a:t>Net/publication/342880348_Introduction_to_AI_Chatbots.(2017)</a:t>
            </a:r>
            <a:endParaRPr lang="en-US" sz="2000"/>
          </a:p>
          <a:p>
            <a:pPr>
              <a:buFont typeface="Wingdings" panose="05000000000000000000" charset="0"/>
              <a:buChar char="Ø"/>
            </a:pPr>
            <a:r>
              <a:rPr lang="en-US" sz="2000"/>
              <a:t>The_Impact_of_Artificial_Intelligence_on_Chatbot_Technology_A_Study_on_the_Current_Advancements_and_Leading_Innovations.(2023)</a:t>
            </a:r>
            <a:endParaRPr lang="en-US" sz="2000"/>
          </a:p>
          <a:p>
            <a:pPr>
              <a:buFont typeface="Wingdings" panose="05000000000000000000" charset="0"/>
              <a:buChar char="Ø"/>
            </a:pPr>
            <a:r>
              <a:rPr lang="en-US" sz="2000"/>
              <a:t>Net/figure/Chatbot-researches-on-language-learning_tbl2(2019)</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TABLE OF CONTENTS:</a:t>
            </a:r>
            <a:endParaRPr lang="en-US" b="1"/>
          </a:p>
        </p:txBody>
      </p:sp>
      <p:sp>
        <p:nvSpPr>
          <p:cNvPr id="3" name="Content Placeholder 2"/>
          <p:cNvSpPr>
            <a:spLocks noGrp="1"/>
          </p:cNvSpPr>
          <p:nvPr>
            <p:ph idx="1"/>
          </p:nvPr>
        </p:nvSpPr>
        <p:spPr/>
        <p:txBody>
          <a:bodyPr>
            <a:normAutofit lnSpcReduction="10000"/>
          </a:bodyPr>
          <a:p>
            <a:pPr marL="514350" indent="-514350">
              <a:buAutoNum type="arabicPeriod"/>
            </a:pPr>
            <a:r>
              <a:rPr lang="en-US"/>
              <a:t>Abstract</a:t>
            </a:r>
            <a:endParaRPr lang="en-US"/>
          </a:p>
          <a:p>
            <a:pPr marL="514350" indent="-514350">
              <a:buAutoNum type="arabicPeriod"/>
            </a:pPr>
            <a:r>
              <a:rPr lang="en-US"/>
              <a:t>Introduction</a:t>
            </a:r>
            <a:endParaRPr lang="en-US"/>
          </a:p>
          <a:p>
            <a:pPr marL="514350" indent="-514350">
              <a:buAutoNum type="arabicPeriod"/>
            </a:pPr>
            <a:r>
              <a:rPr lang="en-US"/>
              <a:t>Literature Survey</a:t>
            </a:r>
            <a:endParaRPr lang="en-US"/>
          </a:p>
          <a:p>
            <a:pPr marL="514350" indent="-514350">
              <a:buAutoNum type="arabicPeriod"/>
            </a:pPr>
            <a:r>
              <a:rPr lang="en-US"/>
              <a:t>Research Gap/Challenges</a:t>
            </a:r>
            <a:endParaRPr lang="en-US"/>
          </a:p>
          <a:p>
            <a:pPr marL="514350" indent="-514350">
              <a:buAutoNum type="arabicPeriod"/>
            </a:pPr>
            <a:r>
              <a:rPr lang="en-US"/>
              <a:t>Problem Statement</a:t>
            </a:r>
            <a:endParaRPr lang="en-US"/>
          </a:p>
          <a:p>
            <a:pPr marL="514350" indent="-514350">
              <a:buAutoNum type="arabicPeriod"/>
            </a:pPr>
            <a:r>
              <a:rPr lang="en-US"/>
              <a:t>Objective</a:t>
            </a:r>
            <a:endParaRPr lang="en-US"/>
          </a:p>
          <a:p>
            <a:pPr marL="514350" indent="-514350">
              <a:buAutoNum type="arabicPeriod"/>
            </a:pPr>
            <a:r>
              <a:rPr lang="en-US"/>
              <a:t>Existing System</a:t>
            </a:r>
            <a:endParaRPr lang="en-US"/>
          </a:p>
          <a:p>
            <a:pPr marL="514350" indent="-514350">
              <a:buAutoNum type="arabicPeriod"/>
            </a:pPr>
            <a:r>
              <a:rPr lang="en-US"/>
              <a:t>System Requirements</a:t>
            </a:r>
            <a:endParaRPr lang="en-US"/>
          </a:p>
          <a:p>
            <a:pPr marL="514350" indent="-514350">
              <a:buAutoNum type="arabicPeriod"/>
            </a:pPr>
            <a:r>
              <a:rPr lang="en-US"/>
              <a:t>References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245485" y="2826385"/>
            <a:ext cx="5327015" cy="1477010"/>
          </a:xfrm>
          <a:prstGeom prst="rect">
            <a:avLst/>
          </a:prstGeom>
          <a:noFill/>
        </p:spPr>
        <p:txBody>
          <a:bodyPr wrap="square" rtlCol="0">
            <a:noAutofit/>
          </a:bodyPr>
          <a:p>
            <a:endParaRPr lang="en-US"/>
          </a:p>
          <a:p>
            <a:endParaRPr lang="en-US"/>
          </a:p>
          <a:p>
            <a:r>
              <a:rPr lang="en-US"/>
              <a:t>     </a:t>
            </a:r>
            <a:r>
              <a:rPr lang="en-US" sz="5400"/>
              <a:t>  </a:t>
            </a:r>
            <a:r>
              <a:rPr lang="en-US" sz="5400" b="1"/>
              <a:t>  THANK YOU</a:t>
            </a:r>
            <a:endParaRPr lang="en-US" sz="5400" b="1"/>
          </a:p>
        </p:txBody>
      </p:sp>
      <p:sp>
        <p:nvSpPr>
          <p:cNvPr id="2" name="Text Box 1"/>
          <p:cNvSpPr txBox="1"/>
          <p:nvPr/>
        </p:nvSpPr>
        <p:spPr>
          <a:xfrm>
            <a:off x="10942320" y="4044315"/>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ABSTRACT:</a:t>
            </a:r>
            <a:endParaRPr lang="en-US" b="1"/>
          </a:p>
        </p:txBody>
      </p:sp>
      <p:sp>
        <p:nvSpPr>
          <p:cNvPr id="3" name="Content Placeholder 2"/>
          <p:cNvSpPr>
            <a:spLocks noGrp="1"/>
          </p:cNvSpPr>
          <p:nvPr>
            <p:ph idx="1"/>
          </p:nvPr>
        </p:nvSpPr>
        <p:spPr/>
        <p:txBody>
          <a:bodyPr>
            <a:normAutofit/>
          </a:bodyPr>
          <a:p>
            <a:pPr marL="0" indent="0" algn="just">
              <a:buNone/>
            </a:pPr>
            <a:r>
              <a:rPr lang="en-US" sz="2000"/>
              <a:t>   This paper explores the development and implementation of an AI chatbot designed to enhance user interaction through natural language processing (NLP), machine learning, and contextual understanding. Key features include user engagement, personalized responses, and continuous learning capabilities. The chatbot aims to improve customer service, streamline communication, and provide real-time support across various platforms. By leveraging data analytics, the system adapts to user preferences, ensuring a more efficient and satisfying experience. Future research directions will focus on ethical considerations, data privacy, and integration with emerging technologies.</a:t>
            </a:r>
            <a:endParaRPr lang="en-US" sz="2000"/>
          </a:p>
          <a:p>
            <a:pPr marL="0" indent="0" algn="just">
              <a:buNone/>
            </a:pPr>
            <a:endParaRPr lang="en-US" sz="2000"/>
          </a:p>
          <a:p>
            <a:pPr marL="0" indent="0" algn="just">
              <a:buNone/>
            </a:pPr>
            <a:r>
              <a:rPr lang="en-US" sz="2100" b="1"/>
              <a:t>Keywords</a:t>
            </a:r>
            <a:r>
              <a:rPr lang="en-US" sz="2000" b="1"/>
              <a:t>:</a:t>
            </a:r>
            <a:r>
              <a:rPr lang="en-US" sz="2000"/>
              <a:t>Natural Language Processing,Data Analytics,Streamlined Communication,Ethical Considerationds ,Efficiency.</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INTRODUCTION</a:t>
            </a:r>
            <a:r>
              <a:rPr lang="en-US"/>
              <a:t>:</a:t>
            </a:r>
            <a:endParaRPr lang="en-US"/>
          </a:p>
        </p:txBody>
      </p:sp>
      <p:sp>
        <p:nvSpPr>
          <p:cNvPr id="3" name="Content Placeholder 2"/>
          <p:cNvSpPr>
            <a:spLocks noGrp="1"/>
          </p:cNvSpPr>
          <p:nvPr>
            <p:ph idx="1"/>
          </p:nvPr>
        </p:nvSpPr>
        <p:spPr/>
        <p:txBody>
          <a:bodyPr>
            <a:normAutofit/>
          </a:bodyPr>
          <a:p>
            <a:pPr marL="0" indent="0" algn="just">
              <a:buNone/>
            </a:pPr>
            <a:r>
              <a:rPr lang="en-US" sz="2000"/>
              <a:t>      AI chatbots are intelligent software applications designed to simulate human conversation through text or voice interactions. Utilizing advanced technologies such as natural language processing (NLP) and machine learning, these chatbots can understand and respond to user queries in a human like  manner.</a:t>
            </a:r>
            <a:endParaRPr lang="en-US" sz="2000"/>
          </a:p>
          <a:p>
            <a:pPr marL="0" indent="0" algn="just">
              <a:buNone/>
            </a:pPr>
            <a:r>
              <a:rPr lang="en-US" sz="2000"/>
              <a:t>      The rise of AI chatbots is largely driven by the need for efficient customer service, enhanced user engagement, and the demand for 24/7 support across various platforms. They can be deployed in a range of industries, from e-commerce to healthcare, providing instant responses and personalized experiences that improve user satisfaction.</a:t>
            </a:r>
            <a:endParaRPr lang="en-US" sz="2000"/>
          </a:p>
          <a:p>
            <a:pPr marL="0" indent="0" algn="just">
              <a:buNone/>
            </a:pPr>
            <a:r>
              <a:rPr lang="en-US" sz="2000"/>
              <a:t>      In summary, AI chatbots represent a significant advancement in human-computer interaction, offering practical solutions that enhance communication and efficiency in various contexts.</a:t>
            </a:r>
            <a:endParaRPr lang="en-US" sz="2000"/>
          </a:p>
        </p:txBody>
      </p:sp>
      <p:sp>
        <p:nvSpPr>
          <p:cNvPr id="4" name="Text Box 3"/>
          <p:cNvSpPr txBox="1"/>
          <p:nvPr/>
        </p:nvSpPr>
        <p:spPr>
          <a:xfrm>
            <a:off x="3266440" y="-42545"/>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1353800" cy="944245"/>
          </a:xfrm>
        </p:spPr>
        <p:txBody>
          <a:bodyPr>
            <a:normAutofit/>
          </a:bodyPr>
          <a:p>
            <a:r>
              <a:rPr lang="en-US" b="1"/>
              <a:t>LITERATURE SURVEY:</a:t>
            </a:r>
            <a:endParaRPr lang="en-US" b="1"/>
          </a:p>
        </p:txBody>
      </p:sp>
      <p:graphicFrame>
        <p:nvGraphicFramePr>
          <p:cNvPr id="4" name="Content Placeholder 3"/>
          <p:cNvGraphicFramePr/>
          <p:nvPr>
            <p:ph idx="1"/>
            <p:custDataLst>
              <p:tags r:id="rId1"/>
            </p:custDataLst>
          </p:nvPr>
        </p:nvGraphicFramePr>
        <p:xfrm>
          <a:off x="-635" y="1089660"/>
          <a:ext cx="12192635" cy="5768975"/>
        </p:xfrm>
        <a:graphic>
          <a:graphicData uri="http://schemas.openxmlformats.org/drawingml/2006/table">
            <a:tbl>
              <a:tblPr firstRow="1" bandRow="1">
                <a:tableStyleId>{5C22544A-7EE6-4342-B048-85BDC9FD1C3A}</a:tableStyleId>
              </a:tblPr>
              <a:tblGrid>
                <a:gridCol w="797560"/>
                <a:gridCol w="957580"/>
                <a:gridCol w="667385"/>
                <a:gridCol w="1642110"/>
                <a:gridCol w="1856105"/>
                <a:gridCol w="1565910"/>
                <a:gridCol w="1286510"/>
                <a:gridCol w="994410"/>
                <a:gridCol w="1277620"/>
                <a:gridCol w="1147445"/>
              </a:tblGrid>
              <a:tr h="518160">
                <a:tc>
                  <a:txBody>
                    <a:bodyPr/>
                    <a:p>
                      <a:pPr>
                        <a:buNone/>
                      </a:pPr>
                      <a:r>
                        <a:rPr lang="en-US" sz="1800"/>
                        <a:t>Title</a:t>
                      </a:r>
                      <a:endParaRPr lang="en-US" sz="1800"/>
                    </a:p>
                  </a:txBody>
                  <a:tcPr/>
                </a:tc>
                <a:tc>
                  <a:txBody>
                    <a:bodyPr/>
                    <a:p>
                      <a:pPr>
                        <a:buNone/>
                      </a:pPr>
                      <a:r>
                        <a:rPr lang="en-US" sz="1800"/>
                        <a:t>Author</a:t>
                      </a:r>
                      <a:endParaRPr lang="en-US" sz="1800"/>
                    </a:p>
                  </a:txBody>
                  <a:tcPr/>
                </a:tc>
                <a:tc>
                  <a:txBody>
                    <a:bodyPr/>
                    <a:p>
                      <a:pPr>
                        <a:buNone/>
                      </a:pPr>
                      <a:r>
                        <a:rPr lang="en-US" sz="1800"/>
                        <a:t>Year</a:t>
                      </a:r>
                      <a:endParaRPr lang="en-US" sz="1800"/>
                    </a:p>
                  </a:txBody>
                  <a:tcPr/>
                </a:tc>
                <a:tc>
                  <a:txBody>
                    <a:bodyPr/>
                    <a:p>
                      <a:pPr>
                        <a:buNone/>
                      </a:pPr>
                      <a:r>
                        <a:rPr lang="en-US" sz="1800"/>
                        <a:t>Objective</a:t>
                      </a:r>
                      <a:endParaRPr lang="en-US" sz="1800"/>
                    </a:p>
                  </a:txBody>
                  <a:tcPr/>
                </a:tc>
                <a:tc>
                  <a:txBody>
                    <a:bodyPr/>
                    <a:p>
                      <a:pPr>
                        <a:buNone/>
                      </a:pPr>
                      <a:r>
                        <a:rPr lang="en-US" sz="1800"/>
                        <a:t>Methodology</a:t>
                      </a:r>
                      <a:endParaRPr lang="en-US" sz="1800"/>
                    </a:p>
                  </a:txBody>
                  <a:tcPr/>
                </a:tc>
                <a:tc>
                  <a:txBody>
                    <a:bodyPr/>
                    <a:p>
                      <a:pPr>
                        <a:buNone/>
                      </a:pPr>
                      <a:r>
                        <a:rPr lang="en-US" sz="1800"/>
                        <a:t>Type of data used</a:t>
                      </a:r>
                      <a:endParaRPr lang="en-US" sz="1800"/>
                    </a:p>
                  </a:txBody>
                  <a:tcPr/>
                </a:tc>
                <a:tc>
                  <a:txBody>
                    <a:bodyPr/>
                    <a:p>
                      <a:pPr>
                        <a:buNone/>
                      </a:pPr>
                      <a:r>
                        <a:rPr lang="en-US" sz="1800"/>
                        <a:t>Findings</a:t>
                      </a:r>
                      <a:endParaRPr lang="en-US" sz="1800"/>
                    </a:p>
                  </a:txBody>
                  <a:tcPr/>
                </a:tc>
                <a:tc>
                  <a:txBody>
                    <a:bodyPr/>
                    <a:p>
                      <a:pPr>
                        <a:buNone/>
                      </a:pPr>
                      <a:r>
                        <a:rPr lang="en-US" sz="1800"/>
                        <a:t>Models</a:t>
                      </a:r>
                      <a:endParaRPr lang="en-US" sz="1800"/>
                    </a:p>
                  </a:txBody>
                  <a:tcPr/>
                </a:tc>
                <a:tc>
                  <a:txBody>
                    <a:bodyPr/>
                    <a:p>
                      <a:pPr>
                        <a:buNone/>
                      </a:pPr>
                      <a:r>
                        <a:rPr lang="en-US" sz="1800"/>
                        <a:t>Limitations</a:t>
                      </a:r>
                      <a:endParaRPr lang="en-US" sz="1800"/>
                    </a:p>
                  </a:txBody>
                  <a:tcPr/>
                </a:tc>
                <a:tc>
                  <a:txBody>
                    <a:bodyPr/>
                    <a:p>
                      <a:pPr>
                        <a:buNone/>
                      </a:pPr>
                      <a:r>
                        <a:rPr lang="en-US" sz="1800"/>
                        <a:t>Future Work</a:t>
                      </a:r>
                      <a:endParaRPr lang="en-US" sz="1800"/>
                    </a:p>
                  </a:txBody>
                  <a:tcPr/>
                </a:tc>
              </a:tr>
              <a:tr h="2320290">
                <a:tc>
                  <a:txBody>
                    <a:bodyPr/>
                    <a:p>
                      <a:pPr>
                        <a:buNone/>
                      </a:pPr>
                      <a:r>
                        <a:rPr lang="en-US" sz="1400"/>
                        <a:t>The impact of AI on Chatbot technology</a:t>
                      </a:r>
                      <a:endParaRPr lang="en-US" sz="1400"/>
                    </a:p>
                  </a:txBody>
                  <a:tcPr/>
                </a:tc>
                <a:tc>
                  <a:txBody>
                    <a:bodyPr/>
                    <a:p>
                      <a:pPr>
                        <a:buNone/>
                      </a:pPr>
                      <a:r>
                        <a:rPr lang="en-US" sz="1400"/>
                        <a:t>Maya Grigolia,Machaidze,lasha labadze.</a:t>
                      </a:r>
                      <a:endParaRPr lang="en-US" sz="1400"/>
                    </a:p>
                  </a:txBody>
                  <a:tcPr/>
                </a:tc>
                <a:tc>
                  <a:txBody>
                    <a:bodyPr/>
                    <a:p>
                      <a:pPr>
                        <a:buNone/>
                      </a:pPr>
                      <a:r>
                        <a:rPr lang="en-US" sz="1400"/>
                        <a:t>2023</a:t>
                      </a:r>
                      <a:endParaRPr lang="en-US" sz="1400"/>
                    </a:p>
                  </a:txBody>
                  <a:tcPr/>
                </a:tc>
                <a:tc>
                  <a:txBody>
                    <a:bodyPr/>
                    <a:p>
                      <a:pPr>
                        <a:buNone/>
                      </a:pPr>
                      <a:r>
                        <a:rPr lang="en-US" sz="1400"/>
                        <a:t>To explore advancements in ai power technology,assess their impact on user’s behaviour.</a:t>
                      </a:r>
                      <a:endParaRPr lang="en-US" sz="1400"/>
                    </a:p>
                  </a:txBody>
                  <a:tcPr/>
                </a:tc>
                <a:tc>
                  <a:txBody>
                    <a:bodyPr/>
                    <a:p>
                      <a:pPr>
                        <a:buNone/>
                      </a:pPr>
                      <a:r>
                        <a:rPr lang="en-US" sz="1400"/>
                        <a:t>The research employs a comprehensive literature review and analysis of existing studies related to AI-powered chatbots.</a:t>
                      </a:r>
                      <a:endParaRPr lang="en-US" sz="1400"/>
                    </a:p>
                  </a:txBody>
                  <a:tcPr/>
                </a:tc>
                <a:tc>
                  <a:txBody>
                    <a:bodyPr/>
                    <a:p>
                      <a:pPr>
                        <a:buNone/>
                      </a:pPr>
                      <a:r>
                        <a:rPr lang="en-US" sz="1400"/>
                        <a:t>It utilizes a variety of data sources,conference paper,journal articles and reputable online publications.It uses ML models,NLP algorithms,etc..</a:t>
                      </a:r>
                      <a:endParaRPr lang="en-US" sz="1400"/>
                    </a:p>
                  </a:txBody>
                  <a:tcPr/>
                </a:tc>
                <a:tc>
                  <a:txBody>
                    <a:bodyPr/>
                    <a:p>
                      <a:pPr>
                        <a:buNone/>
                      </a:pPr>
                      <a:r>
                        <a:rPr lang="en-US" sz="1400"/>
                        <a:t>It indicate </a:t>
                      </a:r>
                      <a:endParaRPr lang="en-US" sz="1400"/>
                    </a:p>
                    <a:p>
                      <a:pPr>
                        <a:buNone/>
                      </a:pPr>
                      <a:r>
                        <a:rPr lang="en-US" sz="1400"/>
                        <a:t>that AI-powered chatbots can significantly enhance user experience.</a:t>
                      </a:r>
                      <a:endParaRPr lang="en-US" sz="1400"/>
                    </a:p>
                  </a:txBody>
                  <a:tcPr/>
                </a:tc>
                <a:tc>
                  <a:txBody>
                    <a:bodyPr/>
                    <a:p>
                      <a:pPr>
                        <a:buNone/>
                      </a:pPr>
                      <a:r>
                        <a:rPr lang="en-US" sz="1400"/>
                        <a:t>While specific model results are not detailed in the provided excerpts.</a:t>
                      </a:r>
                      <a:endParaRPr lang="en-US" sz="1400"/>
                    </a:p>
                  </a:txBody>
                  <a:tcPr/>
                </a:tc>
                <a:tc>
                  <a:txBody>
                    <a:bodyPr/>
                    <a:p>
                      <a:pPr>
                        <a:buNone/>
                      </a:pPr>
                      <a:r>
                        <a:rPr lang="en-US" sz="1400"/>
                        <a:t>The study acknowledges limitations related to the accuracy of AI chatbots,particularly those not developed by specialized professionals</a:t>
                      </a:r>
                      <a:endParaRPr lang="en-US" sz="1400"/>
                    </a:p>
                  </a:txBody>
                  <a:tcPr/>
                </a:tc>
                <a:tc>
                  <a:txBody>
                    <a:bodyPr/>
                    <a:p>
                      <a:pPr>
                        <a:buNone/>
                      </a:pPr>
                      <a:r>
                        <a:rPr lang="en-US" sz="1400"/>
                        <a:t>It is recommended to focus on establishinhg collabarating ethical frameworks..</a:t>
                      </a:r>
                      <a:endParaRPr lang="en-US" sz="1400"/>
                    </a:p>
                  </a:txBody>
                  <a:tcPr/>
                </a:tc>
              </a:tr>
              <a:tr h="2930525">
                <a:tc>
                  <a:txBody>
                    <a:bodyPr/>
                    <a:p>
                      <a:pPr>
                        <a:buNone/>
                      </a:pPr>
                      <a:r>
                        <a:rPr lang="en-US" sz="1400"/>
                        <a:t>Artificial Intelligence (AI) Chatbot as Language Learning Medium: An Inquiry</a:t>
                      </a:r>
                      <a:endParaRPr lang="en-US" sz="1400"/>
                    </a:p>
                  </a:txBody>
                  <a:tcPr/>
                </a:tc>
                <a:tc>
                  <a:txBody>
                    <a:bodyPr/>
                    <a:p>
                      <a:pPr>
                        <a:buNone/>
                      </a:pPr>
                      <a:r>
                        <a:rPr lang="en-US" sz="1400">
                          <a:sym typeface="+mn-ea"/>
                        </a:rPr>
                        <a:t>N.Haristiani</a:t>
                      </a:r>
                      <a:endParaRPr lang="en-US" sz="1400"/>
                    </a:p>
                  </a:txBody>
                  <a:tcPr/>
                </a:tc>
                <a:tc>
                  <a:txBody>
                    <a:bodyPr/>
                    <a:p>
                      <a:pPr>
                        <a:buNone/>
                      </a:pPr>
                      <a:r>
                        <a:rPr lang="en-US" sz="1400"/>
                        <a:t>2019</a:t>
                      </a:r>
                      <a:endParaRPr lang="en-US" sz="1400"/>
                    </a:p>
                  </a:txBody>
                  <a:tcPr/>
                </a:tc>
                <a:tc>
                  <a:txBody>
                    <a:bodyPr/>
                    <a:p>
                      <a:pPr>
                        <a:buNone/>
                      </a:pPr>
                      <a:r>
                        <a:rPr lang="en-US" sz="1400"/>
                        <a:t>The objective of the study is to explore the use of AI chatbots as a medium for language learning, particularly focusing on their effectiveness .</a:t>
                      </a:r>
                      <a:endParaRPr lang="en-US" sz="1400"/>
                    </a:p>
                  </a:txBody>
                  <a:tcPr/>
                </a:tc>
                <a:tc>
                  <a:txBody>
                    <a:bodyPr/>
                    <a:p>
                      <a:pPr>
                        <a:buNone/>
                      </a:pPr>
                      <a:r>
                        <a:rPr lang="en-US" sz="1400"/>
                        <a:t>The study employs a descriptive method, utilizing literature reviews to gather information on previous research related to chatbots and their applications in education. </a:t>
                      </a:r>
                      <a:endParaRPr lang="en-US" sz="1400"/>
                    </a:p>
                  </a:txBody>
                  <a:tcPr/>
                </a:tc>
                <a:tc>
                  <a:txBody>
                    <a:bodyPr/>
                    <a:p>
                      <a:pPr>
                        <a:buNone/>
                      </a:pPr>
                      <a:r>
                        <a:rPr lang="en-US" sz="1400"/>
                        <a:t>The study does not specify a traditional dataset but rather relies on literature reviews and observational data from the Gengobot implementation.</a:t>
                      </a:r>
                      <a:endParaRPr lang="en-US" sz="1400"/>
                    </a:p>
                  </a:txBody>
                  <a:tcPr/>
                </a:tc>
                <a:tc>
                  <a:txBody>
                    <a:bodyPr/>
                    <a:p>
                      <a:pPr>
                        <a:buNone/>
                      </a:pPr>
                      <a:r>
                        <a:rPr lang="en-US" sz="1400"/>
                        <a:t>The findings indicate that chatbots can serve as effective language learning partners, providing accessible .</a:t>
                      </a:r>
                      <a:endParaRPr lang="en-US" sz="1400"/>
                    </a:p>
                  </a:txBody>
                  <a:tcPr/>
                </a:tc>
                <a:tc>
                  <a:txBody>
                    <a:bodyPr/>
                    <a:p>
                      <a:pPr>
                        <a:buNone/>
                      </a:pPr>
                      <a:r>
                        <a:rPr lang="en-US" sz="1400"/>
                        <a:t>The paper discusses the mechanism of chatbots, including their structure .</a:t>
                      </a:r>
                      <a:endParaRPr lang="en-US" sz="1400"/>
                    </a:p>
                  </a:txBody>
                  <a:tcPr/>
                </a:tc>
                <a:tc>
                  <a:txBody>
                    <a:bodyPr/>
                    <a:p>
                      <a:pPr>
                        <a:buNone/>
                      </a:pPr>
                      <a:r>
                        <a:rPr lang="en-US" sz="1400"/>
                        <a:t>The study acknowledges limitations related to the reliance on existing literature and the specific context of the Gengobot .</a:t>
                      </a:r>
                      <a:endParaRPr lang="en-US" sz="1400"/>
                    </a:p>
                  </a:txBody>
                  <a:tcPr/>
                </a:tc>
                <a:tc>
                  <a:txBody>
                    <a:bodyPr/>
                    <a:p>
                      <a:pPr>
                        <a:buNone/>
                      </a:pPr>
                      <a:r>
                        <a:rPr lang="en-US" sz="1400"/>
                        <a:t> It is suggested to explore further enhancements in chatbot design,  more advanced AI techniques.</a:t>
                      </a:r>
                      <a:endParaRPr lang="en-US" sz="14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custDataLst>
              <p:tags r:id="rId1"/>
            </p:custDataLst>
          </p:nvPr>
        </p:nvGraphicFramePr>
        <p:xfrm>
          <a:off x="-6350" y="0"/>
          <a:ext cx="12198350" cy="6858000"/>
        </p:xfrm>
        <a:graphic>
          <a:graphicData uri="http://schemas.openxmlformats.org/drawingml/2006/table">
            <a:tbl>
              <a:tblPr firstRow="1" bandRow="1">
                <a:tableStyleId>{5C22544A-7EE6-4342-B048-85BDC9FD1C3A}</a:tableStyleId>
              </a:tblPr>
              <a:tblGrid>
                <a:gridCol w="1219835"/>
                <a:gridCol w="1219835"/>
                <a:gridCol w="1219835"/>
                <a:gridCol w="1219835"/>
                <a:gridCol w="1219835"/>
                <a:gridCol w="1219835"/>
                <a:gridCol w="1219835"/>
                <a:gridCol w="1219835"/>
                <a:gridCol w="1219835"/>
                <a:gridCol w="1219835"/>
              </a:tblGrid>
              <a:tr h="1714500">
                <a:tc>
                  <a:txBody>
                    <a:bodyPr/>
                    <a:p>
                      <a:pPr>
                        <a:buNone/>
                      </a:pPr>
                      <a:r>
                        <a:rPr lang="en-US" sz="1400"/>
                        <a:t>Erasmus AI Chatbot: A Tool for College Information Retrieval</a:t>
                      </a:r>
                      <a:endParaRPr lang="en-US" sz="1400"/>
                    </a:p>
                  </a:txBody>
                  <a:tcPr/>
                </a:tc>
                <a:tc>
                  <a:txBody>
                    <a:bodyPr/>
                    <a:p>
                      <a:pPr>
                        <a:buNone/>
                      </a:pPr>
                      <a:r>
                        <a:rPr lang="en-US" sz="1400"/>
                        <a:t>Jash takar,Yash Doshi,Krishma Parekh.</a:t>
                      </a:r>
                      <a:endParaRPr lang="en-US" sz="1400"/>
                    </a:p>
                  </a:txBody>
                  <a:tcPr/>
                </a:tc>
                <a:tc>
                  <a:txBody>
                    <a:bodyPr/>
                    <a:p>
                      <a:pPr>
                        <a:buNone/>
                      </a:pPr>
                      <a:r>
                        <a:rPr lang="en-US" sz="1400"/>
                        <a:t>2017</a:t>
                      </a:r>
                      <a:endParaRPr lang="en-US" sz="1400"/>
                    </a:p>
                  </a:txBody>
                  <a:tcPr/>
                </a:tc>
                <a:tc>
                  <a:txBody>
                    <a:bodyPr/>
                    <a:p>
                      <a:pPr>
                        <a:buNone/>
                      </a:pPr>
                      <a:r>
                        <a:rPr lang="en-US" sz="1400"/>
                        <a:t>The primary objective of the Erasmus AI Chatbot is to facilitate easy access.</a:t>
                      </a:r>
                      <a:endParaRPr lang="en-US" sz="1400"/>
                    </a:p>
                  </a:txBody>
                  <a:tcPr/>
                </a:tc>
                <a:tc>
                  <a:txBody>
                    <a:bodyPr/>
                    <a:p>
                      <a:pPr>
                        <a:buNone/>
                      </a:pPr>
                      <a:r>
                        <a:rPr lang="en-US" sz="1400"/>
                        <a:t>Developing a chatbot that utilizes natural language processing .</a:t>
                      </a:r>
                      <a:endParaRPr lang="en-US" sz="1400"/>
                    </a:p>
                  </a:txBody>
                  <a:tcPr/>
                </a:tc>
                <a:tc>
                  <a:txBody>
                    <a:bodyPr/>
                    <a:p>
                      <a:pPr>
                        <a:buNone/>
                      </a:pPr>
                      <a:r>
                        <a:rPr lang="en-US" sz="1400"/>
                        <a:t>The chatbot uses a knowledge base or database that contains information related to college activities.</a:t>
                      </a:r>
                      <a:endParaRPr lang="en-US" sz="1400"/>
                    </a:p>
                  </a:txBody>
                  <a:tcPr/>
                </a:tc>
                <a:tc>
                  <a:txBody>
                    <a:bodyPr/>
                    <a:p>
                      <a:pPr>
                        <a:buNone/>
                      </a:pPr>
                      <a:r>
                        <a:rPr lang="en-US" sz="1400"/>
                        <a:t>The findings suggest that the chatbot significantly enhances the accessibility .</a:t>
                      </a:r>
                      <a:endParaRPr lang="en-US" sz="1400"/>
                    </a:p>
                  </a:txBody>
                  <a:tcPr/>
                </a:tc>
                <a:tc>
                  <a:txBody>
                    <a:bodyPr/>
                    <a:p>
                      <a:pPr>
                        <a:buNone/>
                      </a:pPr>
                      <a:r>
                        <a:rPr lang="en-US" sz="1400"/>
                        <a:t>The chatbot's effectiveness is demonstrated through its ability to provide accurate .</a:t>
                      </a:r>
                      <a:endParaRPr lang="en-US" sz="1400"/>
                    </a:p>
                  </a:txBody>
                  <a:tcPr/>
                </a:tc>
                <a:tc>
                  <a:txBody>
                    <a:bodyPr/>
                    <a:p>
                      <a:pPr>
                        <a:buNone/>
                      </a:pPr>
                      <a:r>
                        <a:rPr lang="en-US" sz="1400"/>
                        <a:t>- Dependence on the quality and comprehensiveness of the database.</a:t>
                      </a:r>
                      <a:endParaRPr lang="en-US" sz="1400"/>
                    </a:p>
                    <a:p>
                      <a:pPr>
                        <a:buNone/>
                      </a:pPr>
                      <a:r>
                        <a:rPr lang="en-US" sz="1400"/>
                        <a:t>- Potential issues.</a:t>
                      </a:r>
                      <a:endParaRPr lang="en-US" sz="1400"/>
                    </a:p>
                  </a:txBody>
                  <a:tcPr/>
                </a:tc>
                <a:tc>
                  <a:txBody>
                    <a:bodyPr/>
                    <a:p>
                      <a:pPr>
                        <a:buNone/>
                      </a:pPr>
                      <a:r>
                        <a:rPr lang="en-US" sz="1400"/>
                        <a:t>- Enhancing the chatbot's capabilities with more advanced AI features.</a:t>
                      </a:r>
                      <a:endParaRPr lang="en-US" sz="1400"/>
                    </a:p>
                    <a:p>
                      <a:pPr>
                        <a:buNone/>
                      </a:pPr>
                      <a:endParaRPr lang="en-US" sz="1400"/>
                    </a:p>
                  </a:txBody>
                  <a:tcPr/>
                </a:tc>
              </a:tr>
              <a:tr h="1714500">
                <a:tc>
                  <a:txBody>
                    <a:bodyPr/>
                    <a:p>
                      <a:pPr>
                        <a:buNone/>
                      </a:pPr>
                      <a:r>
                        <a:rPr lang="en-US" sz="1400"/>
                        <a:t>Introduction to AI Chatbots</a:t>
                      </a:r>
                      <a:endParaRPr lang="en-US" sz="1400"/>
                    </a:p>
                  </a:txBody>
                  <a:tcPr/>
                </a:tc>
                <a:tc>
                  <a:txBody>
                    <a:bodyPr/>
                    <a:p>
                      <a:pPr>
                        <a:buNone/>
                      </a:pPr>
                      <a:r>
                        <a:rPr lang="en-US" sz="1400"/>
                        <a:t>Aishwarya Gupta,Divya Hathwar,Vijayakumar.</a:t>
                      </a:r>
                      <a:endParaRPr lang="en-US" sz="1400"/>
                    </a:p>
                  </a:txBody>
                  <a:tcPr/>
                </a:tc>
                <a:tc>
                  <a:txBody>
                    <a:bodyPr/>
                    <a:p>
                      <a:pPr>
                        <a:buNone/>
                      </a:pPr>
                      <a:r>
                        <a:rPr lang="en-US" sz="1400"/>
                        <a:t>2020</a:t>
                      </a:r>
                      <a:endParaRPr lang="en-US" sz="1400"/>
                    </a:p>
                  </a:txBody>
                  <a:tcPr/>
                </a:tc>
                <a:tc>
                  <a:txBody>
                    <a:bodyPr/>
                    <a:p>
                      <a:pPr>
                        <a:buNone/>
                      </a:pPr>
                      <a:r>
                        <a:rPr lang="en-US" sz="1400"/>
                        <a:t>The objective of the document is to explore the advancements in AI.</a:t>
                      </a:r>
                      <a:endParaRPr lang="en-US" sz="1400"/>
                    </a:p>
                  </a:txBody>
                  <a:tcPr/>
                </a:tc>
                <a:tc>
                  <a:txBody>
                    <a:bodyPr/>
                    <a:p>
                      <a:pPr>
                        <a:buNone/>
                      </a:pPr>
                      <a:r>
                        <a:rPr lang="en-US" sz="1400"/>
                        <a:t>Analyzing different types of chatbots (keyword recognition-based, contextual chatbots).</a:t>
                      </a:r>
                      <a:endParaRPr lang="en-US" sz="1400"/>
                    </a:p>
                  </a:txBody>
                  <a:tcPr/>
                </a:tc>
                <a:tc>
                  <a:txBody>
                    <a:bodyPr/>
                    <a:p>
                      <a:pPr>
                        <a:buNone/>
                      </a:pPr>
                      <a:r>
                        <a:rPr lang="en-US" sz="1400"/>
                        <a:t>The document does not specify a particular dataset used for empirical analysis.</a:t>
                      </a:r>
                      <a:endParaRPr lang="en-US" sz="1400"/>
                    </a:p>
                  </a:txBody>
                  <a:tcPr/>
                </a:tc>
                <a:tc>
                  <a:txBody>
                    <a:bodyPr/>
                    <a:p>
                      <a:pPr>
                        <a:buNone/>
                      </a:pPr>
                      <a:r>
                        <a:rPr lang="en-US" sz="1400"/>
                        <a:t>Chatbots  become increasingly versatile and are utilized in various domains.</a:t>
                      </a:r>
                      <a:endParaRPr lang="en-US" sz="1400"/>
                    </a:p>
                  </a:txBody>
                  <a:tcPr/>
                </a:tc>
                <a:tc>
                  <a:txBody>
                    <a:bodyPr/>
                    <a:p>
                      <a:pPr>
                        <a:buNone/>
                      </a:pPr>
                      <a:r>
                        <a:rPr lang="en-US" sz="1400"/>
                        <a:t>The document does not present specific model results or quantitative .</a:t>
                      </a:r>
                      <a:endParaRPr lang="en-US" sz="1400"/>
                    </a:p>
                  </a:txBody>
                  <a:tcPr/>
                </a:tc>
                <a:tc>
                  <a:txBody>
                    <a:bodyPr/>
                    <a:p>
                      <a:pPr>
                        <a:buNone/>
                      </a:pPr>
                      <a:r>
                        <a:rPr lang="en-US" sz="1400"/>
                        <a:t>The limitations of keyword recognition-based chatbots </a:t>
                      </a:r>
                      <a:endParaRPr lang="en-US" sz="1400"/>
                    </a:p>
                  </a:txBody>
                  <a:tcPr/>
                </a:tc>
                <a:tc>
                  <a:txBody>
                    <a:bodyPr/>
                    <a:p>
                      <a:pPr>
                        <a:buNone/>
                      </a:pPr>
                      <a:r>
                        <a:rPr lang="en-US" sz="1400"/>
                        <a:t>Enhancing the capabilities of chatbots to better understand context and user sentiment.</a:t>
                      </a:r>
                      <a:endParaRPr lang="en-US" sz="1400"/>
                    </a:p>
                  </a:txBody>
                  <a:tcPr/>
                </a:tc>
              </a:tr>
              <a:tr h="1714500">
                <a:tc>
                  <a:txBody>
                    <a:bodyPr/>
                    <a:p>
                      <a:pPr>
                        <a:buNone/>
                      </a:pPr>
                      <a:r>
                        <a:rPr lang="en-US" sz="1400"/>
                        <a:t>A Review Paper on Human Computer Interaction</a:t>
                      </a:r>
                      <a:endParaRPr lang="en-US" sz="1400"/>
                    </a:p>
                  </a:txBody>
                  <a:tcPr/>
                </a:tc>
                <a:tc>
                  <a:txBody>
                    <a:bodyPr/>
                    <a:p>
                      <a:pPr>
                        <a:buNone/>
                      </a:pPr>
                      <a:r>
                        <a:rPr lang="en-US" sz="1400"/>
                        <a:t>Himanshu Bansal,Rizwan Khan.</a:t>
                      </a:r>
                      <a:endParaRPr lang="en-US" sz="1400"/>
                    </a:p>
                  </a:txBody>
                  <a:tcPr/>
                </a:tc>
                <a:tc>
                  <a:txBody>
                    <a:bodyPr/>
                    <a:p>
                      <a:pPr>
                        <a:buNone/>
                      </a:pPr>
                      <a:r>
                        <a:rPr lang="en-US" sz="1400"/>
                        <a:t>2018</a:t>
                      </a:r>
                      <a:endParaRPr lang="en-US" sz="1400"/>
                    </a:p>
                  </a:txBody>
                  <a:tcPr/>
                </a:tc>
                <a:tc>
                  <a:txBody>
                    <a:bodyPr/>
                    <a:p>
                      <a:pPr>
                        <a:buNone/>
                      </a:pPr>
                      <a:r>
                        <a:rPr lang="en-US" sz="1400"/>
                        <a:t>The objective of the paper is to review and analyze various aspects of Human Computer Interaction </a:t>
                      </a:r>
                      <a:endParaRPr lang="en-US" sz="1400"/>
                    </a:p>
                  </a:txBody>
                  <a:tcPr/>
                </a:tc>
                <a:tc>
                  <a:txBody>
                    <a:bodyPr/>
                    <a:p>
                      <a:pPr>
                        <a:buNone/>
                      </a:pPr>
                      <a:r>
                        <a:rPr lang="en-US" sz="1400"/>
                        <a:t>The paper employs a review methodology, analyzing existing research and literature on HCI </a:t>
                      </a:r>
                      <a:endParaRPr lang="en-US" sz="1400"/>
                    </a:p>
                  </a:txBody>
                  <a:tcPr/>
                </a:tc>
                <a:tc>
                  <a:txBody>
                    <a:bodyPr/>
                    <a:p>
                      <a:pPr>
                        <a:buNone/>
                      </a:pPr>
                      <a:r>
                        <a:rPr lang="en-US" sz="1400"/>
                        <a:t> The paper does not explicitly mention the use of a specific dataset. </a:t>
                      </a:r>
                      <a:endParaRPr lang="en-US" sz="1400"/>
                    </a:p>
                  </a:txBody>
                  <a:tcPr/>
                </a:tc>
                <a:tc>
                  <a:txBody>
                    <a:bodyPr/>
                    <a:p>
                      <a:pPr>
                        <a:buNone/>
                      </a:pPr>
                      <a:r>
                        <a:rPr lang="en-US" sz="1400"/>
                        <a:t>The paper discusses various findings related to HCI, including the importance of understanding the relationship between humans and computers</a:t>
                      </a:r>
                      <a:endParaRPr lang="en-US" sz="1400"/>
                    </a:p>
                  </a:txBody>
                  <a:tcPr/>
                </a:tc>
                <a:tc>
                  <a:txBody>
                    <a:bodyPr/>
                    <a:p>
                      <a:pPr>
                        <a:buNone/>
                      </a:pPr>
                      <a:r>
                        <a:rPr lang="en-US" sz="1400"/>
                        <a:t>The paper does not present specific model results, as it primarily focuses on reviewing and analyzing.</a:t>
                      </a:r>
                      <a:endParaRPr lang="en-US" sz="1400"/>
                    </a:p>
                  </a:txBody>
                  <a:tcPr/>
                </a:tc>
                <a:tc>
                  <a:txBody>
                    <a:bodyPr/>
                    <a:p>
                      <a:pPr>
                        <a:buNone/>
                      </a:pPr>
                      <a:r>
                        <a:rPr lang="en-US" sz="1400"/>
                        <a:t>The paper does not explicitly outline limitations. However, it may be limited by the scope of the reviewed literature.</a:t>
                      </a:r>
                      <a:endParaRPr lang="en-US" sz="1400"/>
                    </a:p>
                  </a:txBody>
                  <a:tcPr/>
                </a:tc>
                <a:tc>
                  <a:txBody>
                    <a:bodyPr/>
                    <a:p>
                      <a:pPr>
                        <a:buNone/>
                      </a:pPr>
                      <a:r>
                        <a:rPr lang="en-US" sz="1400"/>
                        <a:t>The paper suggests future work in the field of HCI, including addressing the challenges of involving older participants in HCI.</a:t>
                      </a:r>
                      <a:endParaRPr lang="en-US" sz="1400"/>
                    </a:p>
                  </a:txBody>
                  <a:tcPr/>
                </a:tc>
              </a:tr>
              <a:tr h="1714500">
                <a:tc>
                  <a:txBody>
                    <a:bodyPr/>
                    <a:p>
                      <a:pPr>
                        <a:buNone/>
                      </a:pPr>
                      <a:r>
                        <a:rPr lang="en-US" sz="1400"/>
                        <a:t>A Study of Today’s A.I. through Chatbots and Rediscovery of Machine Intelligence</a:t>
                      </a:r>
                      <a:endParaRPr lang="en-US" sz="1400"/>
                    </a:p>
                  </a:txBody>
                  <a:tcPr/>
                </a:tc>
                <a:tc>
                  <a:txBody>
                    <a:bodyPr/>
                    <a:p>
                      <a:pPr>
                        <a:buNone/>
                      </a:pPr>
                      <a:r>
                        <a:rPr lang="en-US" sz="1400"/>
                        <a:t>A khanna</a:t>
                      </a:r>
                      <a:endParaRPr lang="en-US" sz="1400"/>
                    </a:p>
                  </a:txBody>
                  <a:tcPr/>
                </a:tc>
                <a:tc>
                  <a:txBody>
                    <a:bodyPr/>
                    <a:p>
                      <a:pPr>
                        <a:buNone/>
                      </a:pPr>
                      <a:r>
                        <a:rPr lang="en-US" sz="1400"/>
                        <a:t>2015</a:t>
                      </a:r>
                      <a:endParaRPr lang="en-US" sz="1400"/>
                    </a:p>
                  </a:txBody>
                  <a:tcPr/>
                </a:tc>
                <a:tc>
                  <a:txBody>
                    <a:bodyPr/>
                    <a:p>
                      <a:pPr>
                        <a:buNone/>
                      </a:pPr>
                      <a:r>
                        <a:rPr lang="en-US" sz="1400"/>
                        <a:t>To discuss current trends in AI, critique existing chatbot systems, and propose an alternative theory for machine intelligence.</a:t>
                      </a:r>
                      <a:endParaRPr lang="en-US" sz="1400"/>
                    </a:p>
                  </a:txBody>
                  <a:tcPr/>
                </a:tc>
                <a:tc>
                  <a:txBody>
                    <a:bodyPr/>
                    <a:p>
                      <a:pPr>
                        <a:buNone/>
                      </a:pPr>
                      <a:r>
                        <a:rPr lang="en-US" sz="1400"/>
                        <a:t>The paper analyzes the structure and functioning of chatbots, evaluates their limitations, and suggests a new theoretical framework.</a:t>
                      </a:r>
                      <a:endParaRPr lang="en-US" sz="1400"/>
                    </a:p>
                  </a:txBody>
                  <a:tcPr/>
                </a:tc>
                <a:tc>
                  <a:txBody>
                    <a:bodyPr/>
                    <a:p>
                      <a:pPr>
                        <a:buNone/>
                      </a:pPr>
                      <a:r>
                        <a:rPr lang="en-US" sz="1400"/>
                        <a:t>The study does not specify a particular dataset but discusses the organization of chatbot databases and their response mechanisms.</a:t>
                      </a:r>
                      <a:endParaRPr lang="en-US" sz="1400"/>
                    </a:p>
                  </a:txBody>
                  <a:tcPr/>
                </a:tc>
                <a:tc>
                  <a:txBody>
                    <a:bodyPr/>
                    <a:p>
                      <a:pPr>
                        <a:buNone/>
                      </a:pPr>
                      <a:r>
                        <a:rPr lang="en-US" sz="1400"/>
                        <a:t># Findings</a:t>
                      </a:r>
                      <a:endParaRPr lang="en-US" sz="1400"/>
                    </a:p>
                    <a:p>
                      <a:pPr>
                        <a:buNone/>
                      </a:pPr>
                      <a:r>
                        <a:rPr lang="en-US" sz="1400"/>
                        <a:t>Current AI systems, particularly chatbots, lack true understanding, creativity, and the ability to learn or hold memories.</a:t>
                      </a:r>
                      <a:endParaRPr lang="en-US" sz="1400"/>
                    </a:p>
                  </a:txBody>
                  <a:tcPr/>
                </a:tc>
                <a:tc>
                  <a:txBody>
                    <a:bodyPr/>
                    <a:p>
                      <a:pPr>
                        <a:buNone/>
                      </a:pPr>
                      <a:r>
                        <a:rPr lang="en-US" sz="1400"/>
                        <a:t>The paper introduces the concepts of "Partially Intelligent Systems" and "Completely Intelligent Systems,".</a:t>
                      </a:r>
                      <a:endParaRPr lang="en-US" sz="1400"/>
                    </a:p>
                  </a:txBody>
                  <a:tcPr/>
                </a:tc>
                <a:tc>
                  <a:txBody>
                    <a:bodyPr/>
                    <a:p>
                      <a:pPr>
                        <a:buNone/>
                      </a:pPr>
                      <a:r>
                        <a:rPr lang="en-US" sz="1400"/>
                        <a:t>The existing chatbot systems do not simulate human-like intelligence and have fixed response patterns, limiting their effectiveness.</a:t>
                      </a:r>
                      <a:endParaRPr lang="en-US" sz="1400"/>
                    </a:p>
                  </a:txBody>
                  <a:tcPr/>
                </a:tc>
                <a:tc>
                  <a:txBody>
                    <a:bodyPr/>
                    <a:p>
                      <a:pPr>
                        <a:buNone/>
                      </a:pPr>
                      <a:r>
                        <a:rPr lang="en-US" sz="1400"/>
                        <a:t>The paper calls for the development of new theories and innovative approaches to enhance AI capabilities.</a:t>
                      </a:r>
                      <a:endParaRPr lang="en-US" sz="14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0" y="0"/>
          <a:ext cx="12319000" cy="8526780"/>
        </p:xfrm>
        <a:graphic>
          <a:graphicData uri="http://schemas.openxmlformats.org/drawingml/2006/table">
            <a:tbl>
              <a:tblPr firstRow="1" bandRow="1">
                <a:tableStyleId>{5C22544A-7EE6-4342-B048-85BDC9FD1C3A}</a:tableStyleId>
              </a:tblPr>
              <a:tblGrid>
                <a:gridCol w="1231900"/>
                <a:gridCol w="1231900"/>
                <a:gridCol w="755650"/>
                <a:gridCol w="1346200"/>
                <a:gridCol w="1593850"/>
                <a:gridCol w="1231900"/>
                <a:gridCol w="1231900"/>
                <a:gridCol w="1231900"/>
                <a:gridCol w="1231900"/>
                <a:gridCol w="1231900"/>
              </a:tblGrid>
              <a:tr h="1714500">
                <a:tc>
                  <a:txBody>
                    <a:bodyPr/>
                    <a:p>
                      <a:pPr>
                        <a:buNone/>
                      </a:pPr>
                      <a:r>
                        <a:rPr lang="en-US" sz="1400"/>
                        <a:t>Programming challenges of chatbot: Current and future prospective</a:t>
                      </a:r>
                      <a:endParaRPr lang="en-US" sz="1400"/>
                    </a:p>
                  </a:txBody>
                  <a:tcPr/>
                </a:tc>
                <a:tc>
                  <a:txBody>
                    <a:bodyPr/>
                    <a:p>
                      <a:pPr>
                        <a:buNone/>
                      </a:pPr>
                      <a:r>
                        <a:rPr lang="en-US" sz="1400"/>
                        <a:t>AI Mahamadhur Rahman,Alma Islam.</a:t>
                      </a:r>
                      <a:endParaRPr lang="en-US" sz="1400"/>
                    </a:p>
                  </a:txBody>
                  <a:tcPr/>
                </a:tc>
                <a:tc>
                  <a:txBody>
                    <a:bodyPr/>
                    <a:p>
                      <a:pPr>
                        <a:buNone/>
                      </a:pPr>
                      <a:r>
                        <a:rPr lang="en-US" sz="1400"/>
                        <a:t>2017</a:t>
                      </a:r>
                      <a:endParaRPr lang="en-US" sz="1400"/>
                    </a:p>
                  </a:txBody>
                  <a:tcPr/>
                </a:tc>
                <a:tc>
                  <a:txBody>
                    <a:bodyPr/>
                    <a:p>
                      <a:pPr>
                        <a:buNone/>
                      </a:pPr>
                      <a:r>
                        <a:rPr lang="en-US" sz="1400"/>
                        <a:t>To explore the programming challenges faced by chatbots and discuss current and future prospects </a:t>
                      </a:r>
                      <a:endParaRPr lang="en-US" sz="1400"/>
                    </a:p>
                  </a:txBody>
                  <a:tcPr/>
                </a:tc>
                <a:tc>
                  <a:txBody>
                    <a:bodyPr/>
                    <a:p>
                      <a:pPr>
                        <a:buNone/>
                      </a:pPr>
                      <a:r>
                        <a:rPr lang="en-US" sz="1400"/>
                        <a:t>The paper provides an overview of cloud-based chatbot services and discusses the integration of machine learning and AI concepts</a:t>
                      </a:r>
                      <a:endParaRPr lang="en-US" sz="1400"/>
                    </a:p>
                  </a:txBody>
                  <a:tcPr/>
                </a:tc>
                <a:tc>
                  <a:txBody>
                    <a:bodyPr/>
                    <a:p>
                      <a:pPr>
                        <a:buNone/>
                      </a:pPr>
                      <a:r>
                        <a:rPr lang="en-US" sz="1400"/>
                        <a:t>he paper does not specify a particular dataset but discusses various cloud-based chatbot services </a:t>
                      </a:r>
                      <a:endParaRPr lang="en-US" sz="1400"/>
                    </a:p>
                  </a:txBody>
                  <a:tcPr/>
                </a:tc>
                <a:tc>
                  <a:txBody>
                    <a:bodyPr/>
                    <a:p>
                      <a:pPr>
                        <a:buNone/>
                      </a:pPr>
                      <a:r>
                        <a:rPr lang="en-US" sz="1400"/>
                        <a:t>Chatbots enhance business effectiveness by providing better user experiences at lower costs.</a:t>
                      </a:r>
                      <a:endParaRPr lang="en-US" sz="1400"/>
                    </a:p>
                  </a:txBody>
                  <a:tcPr/>
                </a:tc>
                <a:tc>
                  <a:txBody>
                    <a:bodyPr/>
                    <a:p>
                      <a:pPr>
                        <a:buNone/>
                      </a:pPr>
                      <a:r>
                        <a:rPr lang="en-US" sz="1400"/>
                        <a:t>The paper highlights the importance of using AI and NLP for effective chatbot responses.</a:t>
                      </a:r>
                      <a:endParaRPr lang="en-US" sz="1400"/>
                    </a:p>
                  </a:txBody>
                  <a:tcPr/>
                </a:tc>
                <a:tc>
                  <a:txBody>
                    <a:bodyPr/>
                    <a:p>
                      <a:pPr>
                        <a:buNone/>
                      </a:pPr>
                      <a:r>
                        <a:rPr lang="en-US" sz="1400"/>
                        <a:t>The design and development of chatbots are hindered by the need for extensive logic.</a:t>
                      </a:r>
                      <a:endParaRPr lang="en-US" sz="1400"/>
                    </a:p>
                  </a:txBody>
                  <a:tcPr/>
                </a:tc>
                <a:tc>
                  <a:txBody>
                    <a:bodyPr/>
                    <a:p>
                      <a:pPr>
                        <a:buNone/>
                      </a:pPr>
                      <a:r>
                        <a:rPr lang="en-US" sz="1400"/>
                        <a:t>Future work should focus on improving the handling of complex queries.</a:t>
                      </a:r>
                      <a:endParaRPr lang="en-US" sz="1400"/>
                    </a:p>
                  </a:txBody>
                  <a:tcPr/>
                </a:tc>
              </a:tr>
              <a:tr h="1714500">
                <a:tc>
                  <a:txBody>
                    <a:bodyPr/>
                    <a:p>
                      <a:pPr>
                        <a:buNone/>
                      </a:pPr>
                      <a:r>
                        <a:rPr lang="en-US" sz="1400"/>
                        <a:t>Chatbot Technologies: A Literature Review and Case Study Implementation</a:t>
                      </a:r>
                      <a:endParaRPr lang="en-US" sz="1400"/>
                    </a:p>
                  </a:txBody>
                  <a:tcPr/>
                </a:tc>
                <a:tc>
                  <a:txBody>
                    <a:bodyPr/>
                    <a:p>
                      <a:pPr>
                        <a:buNone/>
                      </a:pPr>
                      <a:r>
                        <a:rPr lang="en-US" sz="1400"/>
                        <a:t>G caldarini</a:t>
                      </a:r>
                      <a:endParaRPr lang="en-US" sz="1400"/>
                    </a:p>
                  </a:txBody>
                  <a:tcPr/>
                </a:tc>
                <a:tc>
                  <a:txBody>
                    <a:bodyPr/>
                    <a:p>
                      <a:pPr>
                        <a:buNone/>
                      </a:pPr>
                      <a:r>
                        <a:rPr lang="en-US" sz="1400"/>
                        <a:t>2022</a:t>
                      </a:r>
                      <a:endParaRPr lang="en-US" sz="1400"/>
                    </a:p>
                  </a:txBody>
                  <a:tcPr/>
                </a:tc>
                <a:tc>
                  <a:txBody>
                    <a:bodyPr/>
                    <a:p>
                      <a:pPr>
                        <a:buNone/>
                      </a:pPr>
                      <a:r>
                        <a:rPr lang="en-US" sz="1400"/>
                        <a:t>To review chatbot technologies, build a taxonomy for comparison, and implement a chatbot.</a:t>
                      </a:r>
                      <a:endParaRPr lang="en-US" sz="1400"/>
                    </a:p>
                  </a:txBody>
                  <a:tcPr/>
                </a:tc>
                <a:tc>
                  <a:txBody>
                    <a:bodyPr/>
                    <a:p>
                      <a:pPr>
                        <a:buNone/>
                      </a:pPr>
                      <a:r>
                        <a:rPr lang="en-US" sz="1400"/>
                        <a:t>Literature review followed by the development of a taxonomy to evaluate various chatbot technologies.</a:t>
                      </a:r>
                      <a:endParaRPr lang="en-US" sz="1400"/>
                    </a:p>
                  </a:txBody>
                  <a:tcPr/>
                </a:tc>
                <a:tc>
                  <a:txBody>
                    <a:bodyPr/>
                    <a:p>
                      <a:pPr>
                        <a:buNone/>
                      </a:pPr>
                      <a:r>
                        <a:rPr lang="en-US" sz="1400"/>
                        <a:t>Prototypes of chatbot integrations and customer satisfaction data from a help desk CRM.</a:t>
                      </a:r>
                      <a:endParaRPr lang="en-US" sz="1400"/>
                    </a:p>
                  </a:txBody>
                  <a:tcPr/>
                </a:tc>
                <a:tc>
                  <a:txBody>
                    <a:bodyPr/>
                    <a:p>
                      <a:pPr>
                        <a:buNone/>
                      </a:pPr>
                      <a:r>
                        <a:rPr lang="en-US" sz="1400"/>
                        <a:t>The study revealed that existing chatbot technologies are not as mature as expected.</a:t>
                      </a:r>
                      <a:endParaRPr lang="en-US" sz="1400"/>
                    </a:p>
                  </a:txBody>
                  <a:tcPr/>
                </a:tc>
                <a:tc>
                  <a:txBody>
                    <a:bodyPr/>
                    <a:p>
                      <a:pPr>
                        <a:buNone/>
                      </a:pPr>
                      <a:r>
                        <a:rPr lang="en-US" sz="1400"/>
                        <a:t>The implemented chatbot solution showed a decrease in customer satisfaction by ten percent.</a:t>
                      </a:r>
                      <a:endParaRPr lang="en-US" sz="1400"/>
                    </a:p>
                  </a:txBody>
                  <a:tcPr/>
                </a:tc>
                <a:tc>
                  <a:txBody>
                    <a:bodyPr/>
                    <a:p>
                      <a:pPr>
                        <a:buNone/>
                      </a:pPr>
                      <a:r>
                        <a:rPr lang="en-US" sz="1400"/>
                        <a:t>The implementation did not utilize all available features, and the initial testing was limited to a subset of questions.</a:t>
                      </a:r>
                      <a:endParaRPr lang="en-US" sz="1400"/>
                    </a:p>
                  </a:txBody>
                  <a:tcPr/>
                </a:tc>
                <a:tc>
                  <a:txBody>
                    <a:bodyPr/>
                    <a:p>
                      <a:pPr>
                        <a:buNone/>
                      </a:pPr>
                      <a:r>
                        <a:rPr lang="en-US" sz="1400"/>
                        <a:t>Further testing in real-world scenarios is needed to assess stability and effectiveness, along with improvements.</a:t>
                      </a:r>
                      <a:endParaRPr lang="en-US" sz="1400"/>
                    </a:p>
                  </a:txBody>
                  <a:tcPr/>
                </a:tc>
              </a:tr>
              <a:tr h="1714500">
                <a:tc>
                  <a:txBody>
                    <a:bodyPr/>
                    <a:p>
                      <a:pPr>
                        <a:buNone/>
                      </a:pPr>
                      <a:r>
                        <a:rPr lang="en-US" sz="1400"/>
                        <a:t>Design and Implementation of AI Chatbot for COLREGs Training.</a:t>
                      </a:r>
                      <a:endParaRPr lang="en-US" sz="1400"/>
                    </a:p>
                  </a:txBody>
                  <a:tcPr/>
                </a:tc>
                <a:tc>
                  <a:txBody>
                    <a:bodyPr/>
                    <a:p>
                      <a:pPr>
                        <a:buNone/>
                      </a:pPr>
                      <a:r>
                        <a:rPr lang="en-US" sz="1400"/>
                        <a:t>A. Sharma et al.</a:t>
                      </a:r>
                      <a:endParaRPr lang="en-US" sz="1400"/>
                    </a:p>
                  </a:txBody>
                  <a:tcPr/>
                </a:tc>
                <a:tc>
                  <a:txBody>
                    <a:bodyPr/>
                    <a:p>
                      <a:pPr>
                        <a:buNone/>
                      </a:pPr>
                      <a:r>
                        <a:rPr lang="en-US" sz="1400"/>
                        <a:t>2015</a:t>
                      </a:r>
                      <a:endParaRPr lang="en-US" sz="1400"/>
                    </a:p>
                  </a:txBody>
                  <a:tcPr/>
                </a:tc>
                <a:tc>
                  <a:txBody>
                    <a:bodyPr/>
                    <a:p>
                      <a:pPr>
                        <a:buNone/>
                      </a:pPr>
                      <a:r>
                        <a:rPr lang="en-US" sz="1400"/>
                        <a:t>To develop and evaluate an AI chatbot (FLOKI) for enhancing the learning of Collision Avoidance Regulations (COLREGs)</a:t>
                      </a:r>
                      <a:endParaRPr lang="en-US" sz="1400"/>
                    </a:p>
                  </a:txBody>
                  <a:tcPr/>
                </a:tc>
                <a:tc>
                  <a:txBody>
                    <a:bodyPr/>
                    <a:p>
                      <a:pPr>
                        <a:buNone/>
                      </a:pPr>
                      <a:r>
                        <a:rPr lang="en-US" sz="1400"/>
                        <a:t>he study involved a usability assessment using the System Usability Scale (SUS).</a:t>
                      </a:r>
                      <a:endParaRPr lang="en-US" sz="1400"/>
                    </a:p>
                  </a:txBody>
                  <a:tcPr/>
                </a:tc>
                <a:tc>
                  <a:txBody>
                    <a:bodyPr/>
                    <a:p>
                      <a:pPr>
                        <a:buNone/>
                      </a:pPr>
                      <a:r>
                        <a:rPr lang="en-US" sz="1400"/>
                        <a:t> Usability data collected from student respondents through a 10-item SUS questionnaire.</a:t>
                      </a:r>
                      <a:endParaRPr lang="en-US" sz="1400"/>
                    </a:p>
                  </a:txBody>
                  <a:tcPr/>
                </a:tc>
                <a:tc>
                  <a:txBody>
                    <a:bodyPr/>
                    <a:p>
                      <a:pPr>
                        <a:buNone/>
                      </a:pPr>
                      <a:r>
                        <a:rPr lang="en-US" sz="1400"/>
                        <a:t>The chatbot received a SUS score of 73.72, indicating good usability, effectiveness, and satisfaction.</a:t>
                      </a:r>
                      <a:endParaRPr lang="en-US" sz="1400"/>
                    </a:p>
                  </a:txBody>
                  <a:tcPr/>
                </a:tc>
                <a:tc>
                  <a:txBody>
                    <a:bodyPr/>
                    <a:p>
                      <a:pPr>
                        <a:buNone/>
                      </a:pPr>
                      <a:r>
                        <a:rPr lang="en-US" sz="1400"/>
                        <a:t>The internal consistency of the SUS was confirmed with a Cronbach's alpha of 0.884.</a:t>
                      </a:r>
                      <a:endParaRPr lang="en-US" sz="1400"/>
                    </a:p>
                  </a:txBody>
                  <a:tcPr/>
                </a:tc>
                <a:tc>
                  <a:txBody>
                    <a:bodyPr/>
                    <a:p>
                      <a:pPr>
                        <a:buNone/>
                      </a:pPr>
                      <a:r>
                        <a:rPr lang="en-US" sz="1400"/>
                        <a:t>Small sample size (n=18) and specific university context limit generalizability; the chatbot's content.</a:t>
                      </a:r>
                      <a:endParaRPr lang="en-US" sz="1400"/>
                    </a:p>
                  </a:txBody>
                  <a:tcPr/>
                </a:tc>
                <a:tc>
                  <a:txBody>
                    <a:bodyPr/>
                    <a:p>
                      <a:pPr>
                        <a:buNone/>
                      </a:pPr>
                      <a:r>
                        <a:rPr lang="en-US" sz="1400"/>
                        <a:t>Recommendations include expanding the chatbot's dialogue capabilities to cover all COLREGs rules.</a:t>
                      </a:r>
                      <a:endParaRPr lang="en-US" sz="1400"/>
                    </a:p>
                  </a:txBody>
                  <a:tcPr/>
                </a:tc>
              </a:tr>
              <a:tr h="1714500">
                <a:tc>
                  <a:txBody>
                    <a:bodyPr/>
                    <a:p>
                      <a:pPr>
                        <a:buNone/>
                      </a:pPr>
                      <a:r>
                        <a:rPr lang="en-US" sz="1400"/>
                        <a:t>An Overview of Chatbot Technology</a:t>
                      </a:r>
                      <a:endParaRPr lang="en-US" sz="1400"/>
                    </a:p>
                  </a:txBody>
                  <a:tcPr/>
                </a:tc>
                <a:tc>
                  <a:txBody>
                    <a:bodyPr/>
                    <a:p>
                      <a:pPr>
                        <a:buNone/>
                      </a:pPr>
                      <a:r>
                        <a:rPr lang="en-US" sz="1400"/>
                        <a:t>E. Adamopoulou and L. Moussiades</a:t>
                      </a:r>
                      <a:endParaRPr lang="en-US" sz="1400"/>
                    </a:p>
                  </a:txBody>
                  <a:tcPr/>
                </a:tc>
                <a:tc>
                  <a:txBody>
                    <a:bodyPr/>
                    <a:p>
                      <a:pPr>
                        <a:buNone/>
                      </a:pPr>
                      <a:r>
                        <a:rPr lang="en-US" sz="1400"/>
                        <a:t>2019</a:t>
                      </a:r>
                      <a:endParaRPr lang="en-US" sz="1400"/>
                    </a:p>
                  </a:txBody>
                  <a:tcPr/>
                </a:tc>
                <a:tc>
                  <a:txBody>
                    <a:bodyPr/>
                    <a:p>
                      <a:pPr>
                        <a:buNone/>
                      </a:pPr>
                      <a:r>
                        <a:rPr lang="en-US" sz="1400"/>
                        <a:t>To provide a comprehensive understanding of chatbot technology.</a:t>
                      </a:r>
                      <a:endParaRPr lang="en-US" sz="1400"/>
                    </a:p>
                  </a:txBody>
                  <a:tcPr/>
                </a:tc>
                <a:tc>
                  <a:txBody>
                    <a:bodyPr/>
                    <a:p>
                      <a:pPr>
                        <a:buNone/>
                      </a:pPr>
                      <a:r>
                        <a:rPr lang="en-US" sz="1400"/>
                        <a:t> Literature review and analysis of existing chatbot systems and technologies.</a:t>
                      </a:r>
                      <a:endParaRPr lang="en-US" sz="1400"/>
                    </a:p>
                  </a:txBody>
                  <a:tcPr/>
                </a:tc>
                <a:tc>
                  <a:txBody>
                    <a:bodyPr/>
                    <a:p>
                      <a:pPr>
                        <a:buNone/>
                      </a:pPr>
                      <a:r>
                        <a:rPr lang="en-US" sz="1400"/>
                        <a:t> Various studies and existing chatbot platforms referenced in the literature.</a:t>
                      </a:r>
                      <a:endParaRPr lang="en-US" sz="1400"/>
                    </a:p>
                  </a:txBody>
                  <a:tcPr/>
                </a:tc>
                <a:tc>
                  <a:txBody>
                    <a:bodyPr/>
                    <a:p>
                      <a:pPr>
                        <a:buNone/>
                      </a:pPr>
                      <a:r>
                        <a:rPr lang="en-US" sz="1400"/>
                        <a:t> Chatbots can significantly enhance customer service efficiency and user interaction.</a:t>
                      </a:r>
                      <a:endParaRPr lang="en-US" sz="1400"/>
                    </a:p>
                  </a:txBody>
                  <a:tcPr/>
                </a:tc>
                <a:tc>
                  <a:txBody>
                    <a:bodyPr/>
                    <a:p>
                      <a:pPr>
                        <a:buNone/>
                      </a:pPr>
                      <a:r>
                        <a:rPr lang="en-US" sz="1400"/>
                        <a:t>Not explicitly stated; focuses on the general effectiveness and user perception.</a:t>
                      </a:r>
                      <a:endParaRPr lang="en-US" sz="1400"/>
                    </a:p>
                  </a:txBody>
                  <a:tcPr/>
                </a:tc>
                <a:tc>
                  <a:txBody>
                    <a:bodyPr/>
                    <a:p>
                      <a:pPr>
                        <a:buNone/>
                      </a:pPr>
                      <a:r>
                        <a:rPr lang="en-US" sz="1400"/>
                        <a:t>Ethical concerns regarding user trust and the potential for deception.</a:t>
                      </a:r>
                      <a:endParaRPr lang="en-US" sz="1400"/>
                    </a:p>
                  </a:txBody>
                  <a:tcPr/>
                </a:tc>
                <a:tc>
                  <a:txBody>
                    <a:bodyPr/>
                    <a:p>
                      <a:pPr>
                        <a:buNone/>
                      </a:pPr>
                      <a:r>
                        <a:rPr lang="en-US" sz="1400"/>
                        <a:t>Investigate existing chatbot platforms in detail, assess their ingenuity.</a:t>
                      </a:r>
                      <a:endParaRPr lang="en-US" sz="14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RESEARCH GAPS/CHALLENGES:</a:t>
            </a:r>
            <a:endParaRPr lang="en-US" b="1"/>
          </a:p>
        </p:txBody>
      </p:sp>
      <p:sp>
        <p:nvSpPr>
          <p:cNvPr id="5" name="Content Placeholder 4"/>
          <p:cNvSpPr>
            <a:spLocks noGrp="1"/>
          </p:cNvSpPr>
          <p:nvPr>
            <p:ph idx="1"/>
          </p:nvPr>
        </p:nvSpPr>
        <p:spPr/>
        <p:txBody>
          <a:bodyPr/>
          <a:p>
            <a:pPr lvl="1">
              <a:buFont typeface="Wingdings" panose="05000000000000000000" charset="0"/>
              <a:buChar char="Ø"/>
            </a:pPr>
            <a:r>
              <a:rPr lang="en-US"/>
              <a:t>Contextual Understanding</a:t>
            </a:r>
            <a:endParaRPr lang="en-US"/>
          </a:p>
          <a:p>
            <a:pPr lvl="1">
              <a:buFont typeface="Wingdings" panose="05000000000000000000" charset="0"/>
              <a:buChar char="Ø"/>
            </a:pPr>
            <a:r>
              <a:rPr lang="en-US"/>
              <a:t>Natural Language Understanding(NLU)</a:t>
            </a:r>
            <a:endParaRPr lang="en-US"/>
          </a:p>
          <a:p>
            <a:pPr lvl="1">
              <a:buFont typeface="Wingdings" panose="05000000000000000000" charset="0"/>
              <a:buChar char="Ø"/>
            </a:pPr>
            <a:r>
              <a:rPr lang="en-US"/>
              <a:t>Ethical Considerations</a:t>
            </a:r>
            <a:endParaRPr lang="en-US"/>
          </a:p>
          <a:p>
            <a:pPr lvl="1">
              <a:buFont typeface="Wingdings" panose="05000000000000000000" charset="0"/>
              <a:buChar char="Ø"/>
            </a:pPr>
            <a:r>
              <a:rPr lang="en-US"/>
              <a:t>Multi-Model Interaction</a:t>
            </a:r>
            <a:endParaRPr lang="en-US"/>
          </a:p>
          <a:p>
            <a:pPr lvl="1">
              <a:buFont typeface="Wingdings" panose="05000000000000000000" charset="0"/>
              <a:buChar char="Ø"/>
            </a:pPr>
            <a:r>
              <a:rPr lang="en-US"/>
              <a:t>Domain Adaptability</a:t>
            </a:r>
            <a:endParaRPr lang="en-US"/>
          </a:p>
          <a:p>
            <a:pPr lvl="1">
              <a:buFont typeface="Wingdings" panose="05000000000000000000" charset="0"/>
              <a:buChar char="Ø"/>
            </a:pPr>
            <a:r>
              <a:rPr lang="en-US"/>
              <a:t>User Trust and Acceptance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800" b="1"/>
              <a:t>PROBLEM STATEMENT:</a:t>
            </a:r>
            <a:endParaRPr lang="en-US" sz="4800" b="1"/>
          </a:p>
        </p:txBody>
      </p:sp>
      <p:sp>
        <p:nvSpPr>
          <p:cNvPr id="5" name="Content Placeholder 4"/>
          <p:cNvSpPr>
            <a:spLocks noGrp="1"/>
          </p:cNvSpPr>
          <p:nvPr>
            <p:ph idx="1"/>
          </p:nvPr>
        </p:nvSpPr>
        <p:spPr/>
        <p:txBody>
          <a:bodyPr/>
          <a:p>
            <a:pPr algn="just"/>
            <a:r>
              <a:rPr lang="en-US" sz="2000"/>
              <a:t>This study aims to address these challenges by investigating advanced techniques in contextual management, natural language understanding, and personalization, ultimately contributing to the development of more effective and user-friendly AI chatbot systems.</a:t>
            </a:r>
            <a:endParaRPr lang="en-US" sz="2000"/>
          </a:p>
        </p:txBody>
      </p:sp>
    </p:spTree>
  </p:cSld>
  <p:clrMapOvr>
    <a:masterClrMapping/>
  </p:clrMapOvr>
</p:sld>
</file>

<file path=ppt/tags/tag1.xml><?xml version="1.0" encoding="utf-8"?>
<p:tagLst xmlns:p="http://schemas.openxmlformats.org/presentationml/2006/main">
  <p:tag name="TABLE_ENDDRAG_ORIGIN_RECT" val="960*454"/>
  <p:tag name="TABLE_ENDDRAG_RECT" val="0*85*960*454"/>
</p:tagLst>
</file>

<file path=ppt/tags/tag2.xml><?xml version="1.0" encoding="utf-8"?>
<p:tagLst xmlns:p="http://schemas.openxmlformats.org/presentationml/2006/main">
  <p:tag name="TABLE_ENDDRAG_ORIGIN_RECT" val="960*540"/>
  <p:tag name="TABLE_ENDDRAG_RECT" val="0*0*960*540"/>
</p:tagLst>
</file>

<file path=ppt/tags/tag3.xml><?xml version="1.0" encoding="utf-8"?>
<p:tagLst xmlns:p="http://schemas.openxmlformats.org/presentationml/2006/main">
  <p:tag name="TABLE_ENDDRAG_ORIGIN_RECT" val="969*539"/>
  <p:tag name="TABLE_ENDDRAG_RECT" val="0*0*969*539"/>
</p:tagLst>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15418</Words>
  <Application>WPS Presentation</Application>
  <PresentationFormat>Widescreen</PresentationFormat>
  <Paragraphs>401</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Wingdings</vt:lpstr>
      <vt:lpstr>Microsoft YaHei</vt:lpstr>
      <vt:lpstr>Arial Unicode MS</vt:lpstr>
      <vt:lpstr>Calibri</vt:lpstr>
      <vt:lpstr>Data Pie Charts</vt:lpstr>
      <vt:lpstr>PowerPoint 演示文稿</vt:lpstr>
      <vt:lpstr>TABLE OF CONTENTS:</vt:lpstr>
      <vt:lpstr>ABSTRACT:</vt:lpstr>
      <vt:lpstr>INTRODUCTION:</vt:lpstr>
      <vt:lpstr>LITERATURE SURVEY:</vt:lpstr>
      <vt:lpstr>PowerPoint 演示文稿</vt:lpstr>
      <vt:lpstr>PowerPoint 演示文稿</vt:lpstr>
      <vt:lpstr>RESEARCH GAPS/CHALLENGES:</vt:lpstr>
      <vt:lpstr>PROBLEM STATEMENT:</vt:lpstr>
      <vt:lpstr>OBJECTIVE:</vt:lpstr>
      <vt:lpstr>EXISTING SYSTEM:</vt:lpstr>
      <vt:lpstr>PROPOSED SYSTEM:</vt:lpstr>
      <vt:lpstr>SYSTEM REQUIREMENTS:</vt:lpstr>
      <vt:lpstr>PowerPoint 演示文稿</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dc:creator>
  <cp:lastModifiedBy>Shiva shanker Reddy C-013</cp:lastModifiedBy>
  <cp:revision>19</cp:revision>
  <dcterms:created xsi:type="dcterms:W3CDTF">2024-09-19T14:32:00Z</dcterms:created>
  <dcterms:modified xsi:type="dcterms:W3CDTF">2024-12-13T01:25:10Z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C19A5479AF164A709A22FB8C385EDBD5_12</vt:lpwstr>
  </property>
  <property fmtid="{D5CDD505-2E9C-101B-9397-08002B2CF9AE}" pid="3" name="KSOProductBuildVer">
    <vt:lpwstr>1033-12.2.0.19307</vt:lpwstr>
  </property>
</Properties>
</file>