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56" r:id="rId4"/>
    <p:sldId id="265" r:id="rId5"/>
    <p:sldId id="268" r:id="rId6"/>
    <p:sldId id="259" r:id="rId7"/>
    <p:sldId id="266" r:id="rId8"/>
    <p:sldId id="260" r:id="rId9"/>
    <p:sldId id="261" r:id="rId10"/>
    <p:sldId id="270" r:id="rId11"/>
    <p:sldId id="269" r:id="rId12"/>
    <p:sldId id="272" r:id="rId13"/>
    <p:sldId id="271" r:id="rId14"/>
    <p:sldId id="267"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21"/>
    <p:restoredTop sz="94665"/>
  </p:normalViewPr>
  <p:slideViewPr>
    <p:cSldViewPr>
      <p:cViewPr varScale="1">
        <p:scale>
          <a:sx n="80" d="100"/>
          <a:sy n="80" d="100"/>
        </p:scale>
        <p:origin x="67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7F263-ACA4-4855-AF0A-E92D64ACD7C4}"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56AAAE9-3E0C-4671-A8F7-D5A72C30871B}">
      <dgm:prSet/>
      <dgm:spPr/>
      <dgm:t>
        <a:bodyPr/>
        <a:lstStyle/>
        <a:p>
          <a:pPr>
            <a:lnSpc>
              <a:spcPct val="100000"/>
            </a:lnSpc>
          </a:pPr>
          <a:r>
            <a:rPr lang="en-US"/>
            <a:t>ABSTRACT</a:t>
          </a:r>
        </a:p>
      </dgm:t>
    </dgm:pt>
    <dgm:pt modelId="{7FF52FE9-9D14-4426-A030-AC07D82B8FF6}" type="parTrans" cxnId="{35BDE73F-7C99-40FC-A3FE-F4A786BB5D8A}">
      <dgm:prSet/>
      <dgm:spPr/>
      <dgm:t>
        <a:bodyPr/>
        <a:lstStyle/>
        <a:p>
          <a:endParaRPr lang="en-US"/>
        </a:p>
      </dgm:t>
    </dgm:pt>
    <dgm:pt modelId="{62A752DE-9236-4889-AEFA-60BD64AC58CA}" type="sibTrans" cxnId="{35BDE73F-7C99-40FC-A3FE-F4A786BB5D8A}">
      <dgm:prSet/>
      <dgm:spPr/>
      <dgm:t>
        <a:bodyPr/>
        <a:lstStyle/>
        <a:p>
          <a:endParaRPr lang="en-US"/>
        </a:p>
      </dgm:t>
    </dgm:pt>
    <dgm:pt modelId="{4CB3B781-2824-48AC-8296-275F60BED89F}">
      <dgm:prSet/>
      <dgm:spPr/>
      <dgm:t>
        <a:bodyPr/>
        <a:lstStyle/>
        <a:p>
          <a:pPr>
            <a:lnSpc>
              <a:spcPct val="100000"/>
            </a:lnSpc>
          </a:pPr>
          <a:r>
            <a:rPr lang="en-US"/>
            <a:t>EXISTING SYSTEM</a:t>
          </a:r>
        </a:p>
      </dgm:t>
    </dgm:pt>
    <dgm:pt modelId="{7D435EBA-7F79-47EE-9D58-50F13FCA2115}" type="parTrans" cxnId="{A2405EEB-8634-41C1-8DD7-82FB5C666117}">
      <dgm:prSet/>
      <dgm:spPr/>
      <dgm:t>
        <a:bodyPr/>
        <a:lstStyle/>
        <a:p>
          <a:endParaRPr lang="en-US"/>
        </a:p>
      </dgm:t>
    </dgm:pt>
    <dgm:pt modelId="{6E1932B3-61FA-4F46-89AC-C60B5B18F71E}" type="sibTrans" cxnId="{A2405EEB-8634-41C1-8DD7-82FB5C666117}">
      <dgm:prSet/>
      <dgm:spPr/>
      <dgm:t>
        <a:bodyPr/>
        <a:lstStyle/>
        <a:p>
          <a:endParaRPr lang="en-US"/>
        </a:p>
      </dgm:t>
    </dgm:pt>
    <dgm:pt modelId="{FABD4334-CC8E-476B-804C-2BE138D955DB}">
      <dgm:prSet/>
      <dgm:spPr/>
      <dgm:t>
        <a:bodyPr/>
        <a:lstStyle/>
        <a:p>
          <a:pPr>
            <a:lnSpc>
              <a:spcPct val="100000"/>
            </a:lnSpc>
          </a:pPr>
          <a:r>
            <a:rPr lang="en-US"/>
            <a:t>PROPOSED SYSTEM</a:t>
          </a:r>
        </a:p>
      </dgm:t>
    </dgm:pt>
    <dgm:pt modelId="{EC520BD5-526A-4B5C-A1CC-269BBBF579B8}" type="parTrans" cxnId="{A6B9083B-E1D8-47BC-BFD1-6A29999E2804}">
      <dgm:prSet/>
      <dgm:spPr/>
      <dgm:t>
        <a:bodyPr/>
        <a:lstStyle/>
        <a:p>
          <a:endParaRPr lang="en-US"/>
        </a:p>
      </dgm:t>
    </dgm:pt>
    <dgm:pt modelId="{C9BBE337-5109-4AC6-AD8F-BE6165F25653}" type="sibTrans" cxnId="{A6B9083B-E1D8-47BC-BFD1-6A29999E2804}">
      <dgm:prSet/>
      <dgm:spPr/>
      <dgm:t>
        <a:bodyPr/>
        <a:lstStyle/>
        <a:p>
          <a:endParaRPr lang="en-US"/>
        </a:p>
      </dgm:t>
    </dgm:pt>
    <dgm:pt modelId="{23EA9F36-6E34-44BB-B339-1ADEF10F2C63}">
      <dgm:prSet/>
      <dgm:spPr/>
      <dgm:t>
        <a:bodyPr/>
        <a:lstStyle/>
        <a:p>
          <a:pPr>
            <a:lnSpc>
              <a:spcPct val="100000"/>
            </a:lnSpc>
          </a:pPr>
          <a:r>
            <a:rPr lang="en-US"/>
            <a:t>LITERATURE SURVEY</a:t>
          </a:r>
        </a:p>
      </dgm:t>
    </dgm:pt>
    <dgm:pt modelId="{0CB4D78C-DB46-48A7-9470-FA69CDBCF835}" type="parTrans" cxnId="{D793CC2F-5741-446B-B883-81D55CBDABDB}">
      <dgm:prSet/>
      <dgm:spPr/>
      <dgm:t>
        <a:bodyPr/>
        <a:lstStyle/>
        <a:p>
          <a:endParaRPr lang="en-US"/>
        </a:p>
      </dgm:t>
    </dgm:pt>
    <dgm:pt modelId="{BD707055-06D3-4EAF-B356-9062D4538417}" type="sibTrans" cxnId="{D793CC2F-5741-446B-B883-81D55CBDABDB}">
      <dgm:prSet/>
      <dgm:spPr/>
      <dgm:t>
        <a:bodyPr/>
        <a:lstStyle/>
        <a:p>
          <a:endParaRPr lang="en-US"/>
        </a:p>
      </dgm:t>
    </dgm:pt>
    <dgm:pt modelId="{C9823CBC-8977-46F4-A905-05652EE4005B}">
      <dgm:prSet/>
      <dgm:spPr/>
      <dgm:t>
        <a:bodyPr/>
        <a:lstStyle/>
        <a:p>
          <a:pPr>
            <a:lnSpc>
              <a:spcPct val="100000"/>
            </a:lnSpc>
          </a:pPr>
          <a:r>
            <a:rPr lang="en-US" dirty="0"/>
            <a:t>SYSTEM REQUIREMENTS</a:t>
          </a:r>
        </a:p>
      </dgm:t>
    </dgm:pt>
    <dgm:pt modelId="{91FB0305-B5DB-4D1E-BDBD-52F7080EB1C7}" type="parTrans" cxnId="{1D34AC17-42A7-4E52-B79B-462A124FF5EF}">
      <dgm:prSet/>
      <dgm:spPr/>
      <dgm:t>
        <a:bodyPr/>
        <a:lstStyle/>
        <a:p>
          <a:endParaRPr lang="en-US"/>
        </a:p>
      </dgm:t>
    </dgm:pt>
    <dgm:pt modelId="{DDC29A25-0974-42BB-ADC6-A9D2F7AF90CB}" type="sibTrans" cxnId="{1D34AC17-42A7-4E52-B79B-462A124FF5EF}">
      <dgm:prSet/>
      <dgm:spPr/>
      <dgm:t>
        <a:bodyPr/>
        <a:lstStyle/>
        <a:p>
          <a:endParaRPr lang="en-US"/>
        </a:p>
      </dgm:t>
    </dgm:pt>
    <dgm:pt modelId="{538A6D22-3EE0-4752-B808-BB8CBACF6A6F}" type="pres">
      <dgm:prSet presAssocID="{AF07F263-ACA4-4855-AF0A-E92D64ACD7C4}" presName="root" presStyleCnt="0">
        <dgm:presLayoutVars>
          <dgm:dir/>
          <dgm:resizeHandles val="exact"/>
        </dgm:presLayoutVars>
      </dgm:prSet>
      <dgm:spPr/>
    </dgm:pt>
    <dgm:pt modelId="{9DC5A3ED-5617-4153-B5E0-554064616A69}" type="pres">
      <dgm:prSet presAssocID="{D56AAAE9-3E0C-4671-A8F7-D5A72C30871B}" presName="compNode" presStyleCnt="0"/>
      <dgm:spPr/>
    </dgm:pt>
    <dgm:pt modelId="{0C6ADE07-08DE-439B-BCB4-BA17FB195EB1}" type="pres">
      <dgm:prSet presAssocID="{D56AAAE9-3E0C-4671-A8F7-D5A72C30871B}" presName="bgRect" presStyleLbl="bgShp" presStyleIdx="0" presStyleCnt="5"/>
      <dgm:spPr/>
    </dgm:pt>
    <dgm:pt modelId="{E5A03C21-1401-40F6-820D-AD48AF62C246}" type="pres">
      <dgm:prSet presAssocID="{D56AAAE9-3E0C-4671-A8F7-D5A72C30871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3372E2A-4E2C-4A14-BA65-47CBE7A03727}" type="pres">
      <dgm:prSet presAssocID="{D56AAAE9-3E0C-4671-A8F7-D5A72C30871B}" presName="spaceRect" presStyleCnt="0"/>
      <dgm:spPr/>
    </dgm:pt>
    <dgm:pt modelId="{2019C6F6-D2EE-414E-8D8B-BF094FF89199}" type="pres">
      <dgm:prSet presAssocID="{D56AAAE9-3E0C-4671-A8F7-D5A72C30871B}" presName="parTx" presStyleLbl="revTx" presStyleIdx="0" presStyleCnt="5">
        <dgm:presLayoutVars>
          <dgm:chMax val="0"/>
          <dgm:chPref val="0"/>
        </dgm:presLayoutVars>
      </dgm:prSet>
      <dgm:spPr/>
    </dgm:pt>
    <dgm:pt modelId="{10AABB79-062B-4C9F-8AC5-C024F1BA15CD}" type="pres">
      <dgm:prSet presAssocID="{62A752DE-9236-4889-AEFA-60BD64AC58CA}" presName="sibTrans" presStyleCnt="0"/>
      <dgm:spPr/>
    </dgm:pt>
    <dgm:pt modelId="{786724CC-EFD5-4855-8DC6-7D6CEA5075E0}" type="pres">
      <dgm:prSet presAssocID="{4CB3B781-2824-48AC-8296-275F60BED89F}" presName="compNode" presStyleCnt="0"/>
      <dgm:spPr/>
    </dgm:pt>
    <dgm:pt modelId="{065CC757-E84A-4269-B832-F336FC30051C}" type="pres">
      <dgm:prSet presAssocID="{4CB3B781-2824-48AC-8296-275F60BED89F}" presName="bgRect" presStyleLbl="bgShp" presStyleIdx="1" presStyleCnt="5" custLinFactNeighborX="-1145" custLinFactNeighborY="5183"/>
      <dgm:spPr/>
    </dgm:pt>
    <dgm:pt modelId="{2B1F7973-74DE-4550-8DD9-7BF9254E2E26}" type="pres">
      <dgm:prSet presAssocID="{4CB3B781-2824-48AC-8296-275F60BED8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09924B7-FBB9-49CA-9DC0-B6CC5EC0309C}" type="pres">
      <dgm:prSet presAssocID="{4CB3B781-2824-48AC-8296-275F60BED89F}" presName="spaceRect" presStyleCnt="0"/>
      <dgm:spPr/>
    </dgm:pt>
    <dgm:pt modelId="{778D0033-8714-430F-8111-76939CF4E37E}" type="pres">
      <dgm:prSet presAssocID="{4CB3B781-2824-48AC-8296-275F60BED89F}" presName="parTx" presStyleLbl="revTx" presStyleIdx="1" presStyleCnt="5">
        <dgm:presLayoutVars>
          <dgm:chMax val="0"/>
          <dgm:chPref val="0"/>
        </dgm:presLayoutVars>
      </dgm:prSet>
      <dgm:spPr/>
    </dgm:pt>
    <dgm:pt modelId="{04FCFDE2-8DA9-43CB-A885-DB331044AAC2}" type="pres">
      <dgm:prSet presAssocID="{6E1932B3-61FA-4F46-89AC-C60B5B18F71E}" presName="sibTrans" presStyleCnt="0"/>
      <dgm:spPr/>
    </dgm:pt>
    <dgm:pt modelId="{6C5637A0-EB3E-46FD-AEE9-21E0C1358A41}" type="pres">
      <dgm:prSet presAssocID="{FABD4334-CC8E-476B-804C-2BE138D955DB}" presName="compNode" presStyleCnt="0"/>
      <dgm:spPr/>
    </dgm:pt>
    <dgm:pt modelId="{B00CDA10-668B-4098-9944-07DFBF6FAA2C}" type="pres">
      <dgm:prSet presAssocID="{FABD4334-CC8E-476B-804C-2BE138D955DB}" presName="bgRect" presStyleLbl="bgShp" presStyleIdx="2" presStyleCnt="5"/>
      <dgm:spPr/>
    </dgm:pt>
    <dgm:pt modelId="{B093659D-43A6-4349-AFFA-700028979BD1}" type="pres">
      <dgm:prSet presAssocID="{FABD4334-CC8E-476B-804C-2BE138D955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661F8ADB-EA03-493B-89E5-72B5A00CBBE2}" type="pres">
      <dgm:prSet presAssocID="{FABD4334-CC8E-476B-804C-2BE138D955DB}" presName="spaceRect" presStyleCnt="0"/>
      <dgm:spPr/>
    </dgm:pt>
    <dgm:pt modelId="{37829E0F-AE78-48B1-BAD5-F52717A4FC8B}" type="pres">
      <dgm:prSet presAssocID="{FABD4334-CC8E-476B-804C-2BE138D955DB}" presName="parTx" presStyleLbl="revTx" presStyleIdx="2" presStyleCnt="5">
        <dgm:presLayoutVars>
          <dgm:chMax val="0"/>
          <dgm:chPref val="0"/>
        </dgm:presLayoutVars>
      </dgm:prSet>
      <dgm:spPr/>
    </dgm:pt>
    <dgm:pt modelId="{463A8AAB-C688-49D0-A1BF-81173A935F50}" type="pres">
      <dgm:prSet presAssocID="{C9BBE337-5109-4AC6-AD8F-BE6165F25653}" presName="sibTrans" presStyleCnt="0"/>
      <dgm:spPr/>
    </dgm:pt>
    <dgm:pt modelId="{49E1245F-2210-41A7-8A7B-3F49D5A06C2F}" type="pres">
      <dgm:prSet presAssocID="{23EA9F36-6E34-44BB-B339-1ADEF10F2C63}" presName="compNode" presStyleCnt="0"/>
      <dgm:spPr/>
    </dgm:pt>
    <dgm:pt modelId="{AADA4949-E56A-40E1-A4DA-8EF4F36D7BF3}" type="pres">
      <dgm:prSet presAssocID="{23EA9F36-6E34-44BB-B339-1ADEF10F2C63}" presName="bgRect" presStyleLbl="bgShp" presStyleIdx="3" presStyleCnt="5"/>
      <dgm:spPr/>
    </dgm:pt>
    <dgm:pt modelId="{361BAD9A-269F-4298-B8B8-3495AF728715}" type="pres">
      <dgm:prSet presAssocID="{23EA9F36-6E34-44BB-B339-1ADEF10F2C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2E28946-C61F-4156-ABE8-F7CB593E804B}" type="pres">
      <dgm:prSet presAssocID="{23EA9F36-6E34-44BB-B339-1ADEF10F2C63}" presName="spaceRect" presStyleCnt="0"/>
      <dgm:spPr/>
    </dgm:pt>
    <dgm:pt modelId="{0FBF0754-E7FF-46C3-AA5D-42DBFD9C83A9}" type="pres">
      <dgm:prSet presAssocID="{23EA9F36-6E34-44BB-B339-1ADEF10F2C63}" presName="parTx" presStyleLbl="revTx" presStyleIdx="3" presStyleCnt="5">
        <dgm:presLayoutVars>
          <dgm:chMax val="0"/>
          <dgm:chPref val="0"/>
        </dgm:presLayoutVars>
      </dgm:prSet>
      <dgm:spPr/>
    </dgm:pt>
    <dgm:pt modelId="{6B481670-4A11-48C5-8182-EC661403E55C}" type="pres">
      <dgm:prSet presAssocID="{BD707055-06D3-4EAF-B356-9062D4538417}" presName="sibTrans" presStyleCnt="0"/>
      <dgm:spPr/>
    </dgm:pt>
    <dgm:pt modelId="{660EBB98-75BB-4F19-8459-CB5FA996C027}" type="pres">
      <dgm:prSet presAssocID="{C9823CBC-8977-46F4-A905-05652EE4005B}" presName="compNode" presStyleCnt="0"/>
      <dgm:spPr/>
    </dgm:pt>
    <dgm:pt modelId="{4160EDCE-A191-44A4-8AE7-7A32E7F4D7E6}" type="pres">
      <dgm:prSet presAssocID="{C9823CBC-8977-46F4-A905-05652EE4005B}" presName="bgRect" presStyleLbl="bgShp" presStyleIdx="4" presStyleCnt="5"/>
      <dgm:spPr/>
    </dgm:pt>
    <dgm:pt modelId="{AB179FF4-7D98-4840-B154-7DCB657DFCB6}" type="pres">
      <dgm:prSet presAssocID="{C9823CBC-8977-46F4-A905-05652EE400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7E7EAE23-4D12-4450-9657-1EE121329B49}" type="pres">
      <dgm:prSet presAssocID="{C9823CBC-8977-46F4-A905-05652EE4005B}" presName="spaceRect" presStyleCnt="0"/>
      <dgm:spPr/>
    </dgm:pt>
    <dgm:pt modelId="{8DA80D9F-71EF-4CB9-96D2-93F2DEB2A627}" type="pres">
      <dgm:prSet presAssocID="{C9823CBC-8977-46F4-A905-05652EE4005B}" presName="parTx" presStyleLbl="revTx" presStyleIdx="4" presStyleCnt="5">
        <dgm:presLayoutVars>
          <dgm:chMax val="0"/>
          <dgm:chPref val="0"/>
        </dgm:presLayoutVars>
      </dgm:prSet>
      <dgm:spPr/>
    </dgm:pt>
  </dgm:ptLst>
  <dgm:cxnLst>
    <dgm:cxn modelId="{1D34AC17-42A7-4E52-B79B-462A124FF5EF}" srcId="{AF07F263-ACA4-4855-AF0A-E92D64ACD7C4}" destId="{C9823CBC-8977-46F4-A905-05652EE4005B}" srcOrd="4" destOrd="0" parTransId="{91FB0305-B5DB-4D1E-BDBD-52F7080EB1C7}" sibTransId="{DDC29A25-0974-42BB-ADC6-A9D2F7AF90CB}"/>
    <dgm:cxn modelId="{D793CC2F-5741-446B-B883-81D55CBDABDB}" srcId="{AF07F263-ACA4-4855-AF0A-E92D64ACD7C4}" destId="{23EA9F36-6E34-44BB-B339-1ADEF10F2C63}" srcOrd="3" destOrd="0" parTransId="{0CB4D78C-DB46-48A7-9470-FA69CDBCF835}" sibTransId="{BD707055-06D3-4EAF-B356-9062D4538417}"/>
    <dgm:cxn modelId="{A6B9083B-E1D8-47BC-BFD1-6A29999E2804}" srcId="{AF07F263-ACA4-4855-AF0A-E92D64ACD7C4}" destId="{FABD4334-CC8E-476B-804C-2BE138D955DB}" srcOrd="2" destOrd="0" parTransId="{EC520BD5-526A-4B5C-A1CC-269BBBF579B8}" sibTransId="{C9BBE337-5109-4AC6-AD8F-BE6165F25653}"/>
    <dgm:cxn modelId="{05341C3E-AF62-BC49-9C09-1677758D3E74}" type="presOf" srcId="{C9823CBC-8977-46F4-A905-05652EE4005B}" destId="{8DA80D9F-71EF-4CB9-96D2-93F2DEB2A627}" srcOrd="0" destOrd="0" presId="urn:microsoft.com/office/officeart/2018/2/layout/IconVerticalSolidList"/>
    <dgm:cxn modelId="{35BDE73F-7C99-40FC-A3FE-F4A786BB5D8A}" srcId="{AF07F263-ACA4-4855-AF0A-E92D64ACD7C4}" destId="{D56AAAE9-3E0C-4671-A8F7-D5A72C30871B}" srcOrd="0" destOrd="0" parTransId="{7FF52FE9-9D14-4426-A030-AC07D82B8FF6}" sibTransId="{62A752DE-9236-4889-AEFA-60BD64AC58CA}"/>
    <dgm:cxn modelId="{FB60EA4B-55EA-CA47-B3DA-FC4F45B6B65D}" type="presOf" srcId="{4CB3B781-2824-48AC-8296-275F60BED89F}" destId="{778D0033-8714-430F-8111-76939CF4E37E}" srcOrd="0" destOrd="0" presId="urn:microsoft.com/office/officeart/2018/2/layout/IconVerticalSolidList"/>
    <dgm:cxn modelId="{3672E7C8-5007-8D41-91A9-70F6EABDF09C}" type="presOf" srcId="{23EA9F36-6E34-44BB-B339-1ADEF10F2C63}" destId="{0FBF0754-E7FF-46C3-AA5D-42DBFD9C83A9}" srcOrd="0" destOrd="0" presId="urn:microsoft.com/office/officeart/2018/2/layout/IconVerticalSolidList"/>
    <dgm:cxn modelId="{32CED2DD-D077-FF49-89C7-F98601ED9517}" type="presOf" srcId="{FABD4334-CC8E-476B-804C-2BE138D955DB}" destId="{37829E0F-AE78-48B1-BAD5-F52717A4FC8B}" srcOrd="0" destOrd="0" presId="urn:microsoft.com/office/officeart/2018/2/layout/IconVerticalSolidList"/>
    <dgm:cxn modelId="{18E726E7-2011-7A4C-8EEE-E08FB37B2F51}" type="presOf" srcId="{AF07F263-ACA4-4855-AF0A-E92D64ACD7C4}" destId="{538A6D22-3EE0-4752-B808-BB8CBACF6A6F}" srcOrd="0" destOrd="0" presId="urn:microsoft.com/office/officeart/2018/2/layout/IconVerticalSolidList"/>
    <dgm:cxn modelId="{F43847E8-7E63-0E47-B6F3-782AD1D9E7D2}" type="presOf" srcId="{D56AAAE9-3E0C-4671-A8F7-D5A72C30871B}" destId="{2019C6F6-D2EE-414E-8D8B-BF094FF89199}" srcOrd="0" destOrd="0" presId="urn:microsoft.com/office/officeart/2018/2/layout/IconVerticalSolidList"/>
    <dgm:cxn modelId="{A2405EEB-8634-41C1-8DD7-82FB5C666117}" srcId="{AF07F263-ACA4-4855-AF0A-E92D64ACD7C4}" destId="{4CB3B781-2824-48AC-8296-275F60BED89F}" srcOrd="1" destOrd="0" parTransId="{7D435EBA-7F79-47EE-9D58-50F13FCA2115}" sibTransId="{6E1932B3-61FA-4F46-89AC-C60B5B18F71E}"/>
    <dgm:cxn modelId="{0E34BEE8-E3E7-CF41-81AE-37F15C7E01C9}" type="presParOf" srcId="{538A6D22-3EE0-4752-B808-BB8CBACF6A6F}" destId="{9DC5A3ED-5617-4153-B5E0-554064616A69}" srcOrd="0" destOrd="0" presId="urn:microsoft.com/office/officeart/2018/2/layout/IconVerticalSolidList"/>
    <dgm:cxn modelId="{6CEEA967-DDA0-914B-8ABB-BC7C81A80AD9}" type="presParOf" srcId="{9DC5A3ED-5617-4153-B5E0-554064616A69}" destId="{0C6ADE07-08DE-439B-BCB4-BA17FB195EB1}" srcOrd="0" destOrd="0" presId="urn:microsoft.com/office/officeart/2018/2/layout/IconVerticalSolidList"/>
    <dgm:cxn modelId="{BC6FBE44-0009-C543-BF2F-43B940C53695}" type="presParOf" srcId="{9DC5A3ED-5617-4153-B5E0-554064616A69}" destId="{E5A03C21-1401-40F6-820D-AD48AF62C246}" srcOrd="1" destOrd="0" presId="urn:microsoft.com/office/officeart/2018/2/layout/IconVerticalSolidList"/>
    <dgm:cxn modelId="{61D079E8-791F-5F40-B71F-5C5C2DA1420B}" type="presParOf" srcId="{9DC5A3ED-5617-4153-B5E0-554064616A69}" destId="{03372E2A-4E2C-4A14-BA65-47CBE7A03727}" srcOrd="2" destOrd="0" presId="urn:microsoft.com/office/officeart/2018/2/layout/IconVerticalSolidList"/>
    <dgm:cxn modelId="{40D82BF5-5D20-1944-B641-6A7A0D51193A}" type="presParOf" srcId="{9DC5A3ED-5617-4153-B5E0-554064616A69}" destId="{2019C6F6-D2EE-414E-8D8B-BF094FF89199}" srcOrd="3" destOrd="0" presId="urn:microsoft.com/office/officeart/2018/2/layout/IconVerticalSolidList"/>
    <dgm:cxn modelId="{BE7B11E2-26E0-B042-8C9F-3BF100680751}" type="presParOf" srcId="{538A6D22-3EE0-4752-B808-BB8CBACF6A6F}" destId="{10AABB79-062B-4C9F-8AC5-C024F1BA15CD}" srcOrd="1" destOrd="0" presId="urn:microsoft.com/office/officeart/2018/2/layout/IconVerticalSolidList"/>
    <dgm:cxn modelId="{5E5E4BB5-9781-6B45-AD56-DA8A2968B014}" type="presParOf" srcId="{538A6D22-3EE0-4752-B808-BB8CBACF6A6F}" destId="{786724CC-EFD5-4855-8DC6-7D6CEA5075E0}" srcOrd="2" destOrd="0" presId="urn:microsoft.com/office/officeart/2018/2/layout/IconVerticalSolidList"/>
    <dgm:cxn modelId="{77B61E9C-F467-AB42-9D7D-761B4490E777}" type="presParOf" srcId="{786724CC-EFD5-4855-8DC6-7D6CEA5075E0}" destId="{065CC757-E84A-4269-B832-F336FC30051C}" srcOrd="0" destOrd="0" presId="urn:microsoft.com/office/officeart/2018/2/layout/IconVerticalSolidList"/>
    <dgm:cxn modelId="{D8923865-BA95-6947-A77C-D714988F05DD}" type="presParOf" srcId="{786724CC-EFD5-4855-8DC6-7D6CEA5075E0}" destId="{2B1F7973-74DE-4550-8DD9-7BF9254E2E26}" srcOrd="1" destOrd="0" presId="urn:microsoft.com/office/officeart/2018/2/layout/IconVerticalSolidList"/>
    <dgm:cxn modelId="{4F5CBCDC-E404-A94D-8705-25AD784EB878}" type="presParOf" srcId="{786724CC-EFD5-4855-8DC6-7D6CEA5075E0}" destId="{509924B7-FBB9-49CA-9DC0-B6CC5EC0309C}" srcOrd="2" destOrd="0" presId="urn:microsoft.com/office/officeart/2018/2/layout/IconVerticalSolidList"/>
    <dgm:cxn modelId="{8E160C17-1BFB-A142-9B8B-55D9E9A0701D}" type="presParOf" srcId="{786724CC-EFD5-4855-8DC6-7D6CEA5075E0}" destId="{778D0033-8714-430F-8111-76939CF4E37E}" srcOrd="3" destOrd="0" presId="urn:microsoft.com/office/officeart/2018/2/layout/IconVerticalSolidList"/>
    <dgm:cxn modelId="{350E0BF8-C1E6-594F-935B-2F69F09A6D5D}" type="presParOf" srcId="{538A6D22-3EE0-4752-B808-BB8CBACF6A6F}" destId="{04FCFDE2-8DA9-43CB-A885-DB331044AAC2}" srcOrd="3" destOrd="0" presId="urn:microsoft.com/office/officeart/2018/2/layout/IconVerticalSolidList"/>
    <dgm:cxn modelId="{E7F83A6E-8E7D-274D-BAE5-80ACEBD0DE28}" type="presParOf" srcId="{538A6D22-3EE0-4752-B808-BB8CBACF6A6F}" destId="{6C5637A0-EB3E-46FD-AEE9-21E0C1358A41}" srcOrd="4" destOrd="0" presId="urn:microsoft.com/office/officeart/2018/2/layout/IconVerticalSolidList"/>
    <dgm:cxn modelId="{25D3AE24-654A-E04C-911A-30B2ABC9875B}" type="presParOf" srcId="{6C5637A0-EB3E-46FD-AEE9-21E0C1358A41}" destId="{B00CDA10-668B-4098-9944-07DFBF6FAA2C}" srcOrd="0" destOrd="0" presId="urn:microsoft.com/office/officeart/2018/2/layout/IconVerticalSolidList"/>
    <dgm:cxn modelId="{41FF6889-1344-6449-B6E5-718B2D18ABB1}" type="presParOf" srcId="{6C5637A0-EB3E-46FD-AEE9-21E0C1358A41}" destId="{B093659D-43A6-4349-AFFA-700028979BD1}" srcOrd="1" destOrd="0" presId="urn:microsoft.com/office/officeart/2018/2/layout/IconVerticalSolidList"/>
    <dgm:cxn modelId="{4DD4CE6C-6D1F-5D4E-A4BA-9B17DB872AD9}" type="presParOf" srcId="{6C5637A0-EB3E-46FD-AEE9-21E0C1358A41}" destId="{661F8ADB-EA03-493B-89E5-72B5A00CBBE2}" srcOrd="2" destOrd="0" presId="urn:microsoft.com/office/officeart/2018/2/layout/IconVerticalSolidList"/>
    <dgm:cxn modelId="{33038A01-AFEC-E549-B164-CD81E824992E}" type="presParOf" srcId="{6C5637A0-EB3E-46FD-AEE9-21E0C1358A41}" destId="{37829E0F-AE78-48B1-BAD5-F52717A4FC8B}" srcOrd="3" destOrd="0" presId="urn:microsoft.com/office/officeart/2018/2/layout/IconVerticalSolidList"/>
    <dgm:cxn modelId="{EA05817B-967B-634A-B4E2-0F720F09687E}" type="presParOf" srcId="{538A6D22-3EE0-4752-B808-BB8CBACF6A6F}" destId="{463A8AAB-C688-49D0-A1BF-81173A935F50}" srcOrd="5" destOrd="0" presId="urn:microsoft.com/office/officeart/2018/2/layout/IconVerticalSolidList"/>
    <dgm:cxn modelId="{9C6ACBC0-7E39-0946-8B15-C58B7068245D}" type="presParOf" srcId="{538A6D22-3EE0-4752-B808-BB8CBACF6A6F}" destId="{49E1245F-2210-41A7-8A7B-3F49D5A06C2F}" srcOrd="6" destOrd="0" presId="urn:microsoft.com/office/officeart/2018/2/layout/IconVerticalSolidList"/>
    <dgm:cxn modelId="{50FD86EC-B6A4-E248-9A03-F8B974A27971}" type="presParOf" srcId="{49E1245F-2210-41A7-8A7B-3F49D5A06C2F}" destId="{AADA4949-E56A-40E1-A4DA-8EF4F36D7BF3}" srcOrd="0" destOrd="0" presId="urn:microsoft.com/office/officeart/2018/2/layout/IconVerticalSolidList"/>
    <dgm:cxn modelId="{A4E93D0B-56EE-7C4E-80CA-91E6E3E2D253}" type="presParOf" srcId="{49E1245F-2210-41A7-8A7B-3F49D5A06C2F}" destId="{361BAD9A-269F-4298-B8B8-3495AF728715}" srcOrd="1" destOrd="0" presId="urn:microsoft.com/office/officeart/2018/2/layout/IconVerticalSolidList"/>
    <dgm:cxn modelId="{9807C105-A620-6943-B299-D5EA30BA1301}" type="presParOf" srcId="{49E1245F-2210-41A7-8A7B-3F49D5A06C2F}" destId="{D2E28946-C61F-4156-ABE8-F7CB593E804B}" srcOrd="2" destOrd="0" presId="urn:microsoft.com/office/officeart/2018/2/layout/IconVerticalSolidList"/>
    <dgm:cxn modelId="{F93F0620-BDC0-B047-9750-BA774BDFE460}" type="presParOf" srcId="{49E1245F-2210-41A7-8A7B-3F49D5A06C2F}" destId="{0FBF0754-E7FF-46C3-AA5D-42DBFD9C83A9}" srcOrd="3" destOrd="0" presId="urn:microsoft.com/office/officeart/2018/2/layout/IconVerticalSolidList"/>
    <dgm:cxn modelId="{DE20C6EF-656B-9141-BD8A-7ABEB83FA69D}" type="presParOf" srcId="{538A6D22-3EE0-4752-B808-BB8CBACF6A6F}" destId="{6B481670-4A11-48C5-8182-EC661403E55C}" srcOrd="7" destOrd="0" presId="urn:microsoft.com/office/officeart/2018/2/layout/IconVerticalSolidList"/>
    <dgm:cxn modelId="{E534048E-2105-5B45-9FAD-82F31898FC99}" type="presParOf" srcId="{538A6D22-3EE0-4752-B808-BB8CBACF6A6F}" destId="{660EBB98-75BB-4F19-8459-CB5FA996C027}" srcOrd="8" destOrd="0" presId="urn:microsoft.com/office/officeart/2018/2/layout/IconVerticalSolidList"/>
    <dgm:cxn modelId="{B778EBD6-683A-3649-9373-9C0371E43441}" type="presParOf" srcId="{660EBB98-75BB-4F19-8459-CB5FA996C027}" destId="{4160EDCE-A191-44A4-8AE7-7A32E7F4D7E6}" srcOrd="0" destOrd="0" presId="urn:microsoft.com/office/officeart/2018/2/layout/IconVerticalSolidList"/>
    <dgm:cxn modelId="{FD0FD56D-8855-6E4E-8C62-FBBA92568582}" type="presParOf" srcId="{660EBB98-75BB-4F19-8459-CB5FA996C027}" destId="{AB179FF4-7D98-4840-B154-7DCB657DFCB6}" srcOrd="1" destOrd="0" presId="urn:microsoft.com/office/officeart/2018/2/layout/IconVerticalSolidList"/>
    <dgm:cxn modelId="{C730887C-7461-C74D-BC00-99825C10637C}" type="presParOf" srcId="{660EBB98-75BB-4F19-8459-CB5FA996C027}" destId="{7E7EAE23-4D12-4450-9657-1EE121329B49}" srcOrd="2" destOrd="0" presId="urn:microsoft.com/office/officeart/2018/2/layout/IconVerticalSolidList"/>
    <dgm:cxn modelId="{EB7862C7-E55C-E540-AE89-8915DF2EB19F}" type="presParOf" srcId="{660EBB98-75BB-4F19-8459-CB5FA996C027}" destId="{8DA80D9F-71EF-4CB9-96D2-93F2DEB2A6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ADE07-08DE-439B-BCB4-BA17FB195EB1}">
      <dsp:nvSpPr>
        <dsp:cNvPr id="0" name=""/>
        <dsp:cNvSpPr/>
      </dsp:nvSpPr>
      <dsp:spPr>
        <a:xfrm>
          <a:off x="0" y="4366"/>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03C21-1401-40F6-820D-AD48AF62C246}">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19C6F6-D2EE-414E-8D8B-BF094FF89199}">
      <dsp:nvSpPr>
        <dsp:cNvPr id="0" name=""/>
        <dsp:cNvSpPr/>
      </dsp:nvSpPr>
      <dsp:spPr>
        <a:xfrm>
          <a:off x="1074268" y="4366"/>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ABSTRACT</a:t>
          </a:r>
        </a:p>
      </dsp:txBody>
      <dsp:txXfrm>
        <a:off x="1074268" y="4366"/>
        <a:ext cx="3609680" cy="930102"/>
      </dsp:txXfrm>
    </dsp:sp>
    <dsp:sp modelId="{065CC757-E84A-4269-B832-F336FC30051C}">
      <dsp:nvSpPr>
        <dsp:cNvPr id="0" name=""/>
        <dsp:cNvSpPr/>
      </dsp:nvSpPr>
      <dsp:spPr>
        <a:xfrm>
          <a:off x="0" y="1215201"/>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F7973-74DE-4550-8DD9-7BF9254E2E26}">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8D0033-8714-430F-8111-76939CF4E37E}">
      <dsp:nvSpPr>
        <dsp:cNvPr id="0" name=""/>
        <dsp:cNvSpPr/>
      </dsp:nvSpPr>
      <dsp:spPr>
        <a:xfrm>
          <a:off x="1074268" y="1166994"/>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EXISTING SYSTEM</a:t>
          </a:r>
        </a:p>
      </dsp:txBody>
      <dsp:txXfrm>
        <a:off x="1074268" y="1166994"/>
        <a:ext cx="3609680" cy="930102"/>
      </dsp:txXfrm>
    </dsp:sp>
    <dsp:sp modelId="{B00CDA10-668B-4098-9944-07DFBF6FAA2C}">
      <dsp:nvSpPr>
        <dsp:cNvPr id="0" name=""/>
        <dsp:cNvSpPr/>
      </dsp:nvSpPr>
      <dsp:spPr>
        <a:xfrm>
          <a:off x="0" y="2329622"/>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3659D-43A6-4349-AFFA-700028979BD1}">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829E0F-AE78-48B1-BAD5-F52717A4FC8B}">
      <dsp:nvSpPr>
        <dsp:cNvPr id="0" name=""/>
        <dsp:cNvSpPr/>
      </dsp:nvSpPr>
      <dsp:spPr>
        <a:xfrm>
          <a:off x="1074268" y="2329622"/>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PROPOSED SYSTEM</a:t>
          </a:r>
        </a:p>
      </dsp:txBody>
      <dsp:txXfrm>
        <a:off x="1074268" y="2329622"/>
        <a:ext cx="3609680" cy="930102"/>
      </dsp:txXfrm>
    </dsp:sp>
    <dsp:sp modelId="{AADA4949-E56A-40E1-A4DA-8EF4F36D7BF3}">
      <dsp:nvSpPr>
        <dsp:cNvPr id="0" name=""/>
        <dsp:cNvSpPr/>
      </dsp:nvSpPr>
      <dsp:spPr>
        <a:xfrm>
          <a:off x="0" y="3492250"/>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BAD9A-269F-4298-B8B8-3495AF728715}">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BF0754-E7FF-46C3-AA5D-42DBFD9C83A9}">
      <dsp:nvSpPr>
        <dsp:cNvPr id="0" name=""/>
        <dsp:cNvSpPr/>
      </dsp:nvSpPr>
      <dsp:spPr>
        <a:xfrm>
          <a:off x="1074268" y="3492250"/>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LITERATURE SURVEY</a:t>
          </a:r>
        </a:p>
      </dsp:txBody>
      <dsp:txXfrm>
        <a:off x="1074268" y="3492250"/>
        <a:ext cx="3609680" cy="930102"/>
      </dsp:txXfrm>
    </dsp:sp>
    <dsp:sp modelId="{4160EDCE-A191-44A4-8AE7-7A32E7F4D7E6}">
      <dsp:nvSpPr>
        <dsp:cNvPr id="0" name=""/>
        <dsp:cNvSpPr/>
      </dsp:nvSpPr>
      <dsp:spPr>
        <a:xfrm>
          <a:off x="0" y="4654878"/>
          <a:ext cx="4683949"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79FF4-7D98-4840-B154-7DCB657DFCB6}">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A80D9F-71EF-4CB9-96D2-93F2DEB2A627}">
      <dsp:nvSpPr>
        <dsp:cNvPr id="0" name=""/>
        <dsp:cNvSpPr/>
      </dsp:nvSpPr>
      <dsp:spPr>
        <a:xfrm>
          <a:off x="1074268" y="4654878"/>
          <a:ext cx="3609680"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dirty="0"/>
            <a:t>SYSTEM REQUIREMENTS</a:t>
          </a:r>
        </a:p>
      </dsp:txBody>
      <dsp:txXfrm>
        <a:off x="1074268" y="4654878"/>
        <a:ext cx="3609680" cy="9301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05DB20-A6F3-4048-8C5F-89CBCDB8F81E}" type="datetimeFigureOut">
              <a:rPr lang="en-US" smtClean="0"/>
              <a:t>12/12/2024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89871-9911-A040-8504-67F1D6B2DD89}" type="slidenum">
              <a:rPr lang="en-US" smtClean="0"/>
              <a:t>‹#›</a:t>
            </a:fld>
            <a:endParaRPr lang="en-US"/>
          </a:p>
        </p:txBody>
      </p:sp>
    </p:spTree>
    <p:extLst>
      <p:ext uri="{BB962C8B-B14F-4D97-AF65-F5344CB8AC3E}">
        <p14:creationId xmlns:p14="http://schemas.microsoft.com/office/powerpoint/2010/main" val="20115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89871-9911-A040-8504-67F1D6B2DD89}" type="slidenum">
              <a:rPr lang="en-US" smtClean="0"/>
              <a:t>13</a:t>
            </a:fld>
            <a:endParaRPr lang="en-US"/>
          </a:p>
        </p:txBody>
      </p:sp>
    </p:spTree>
    <p:extLst>
      <p:ext uri="{BB962C8B-B14F-4D97-AF65-F5344CB8AC3E}">
        <p14:creationId xmlns:p14="http://schemas.microsoft.com/office/powerpoint/2010/main" val="267593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link.springer.com/article/10.1007/s10462-024-10756-9" TargetMode="External"/><Relationship Id="rId2" Type="http://schemas.openxmlformats.org/officeDocument/2006/relationships/hyperlink" Target="https://www.sciencedirect.com/science/article/abs/pii/S1084804522001618" TargetMode="External"/><Relationship Id="rId1" Type="http://schemas.openxmlformats.org/officeDocument/2006/relationships/slideLayout" Target="../slideLayouts/slideLayout2.xml"/><Relationship Id="rId5" Type="http://schemas.openxmlformats.org/officeDocument/2006/relationships/hyperlink" Target="https://doi.org/10.1016/j.future.2020.02.018" TargetMode="External"/><Relationship Id="rId4" Type="http://schemas.openxmlformats.org/officeDocument/2006/relationships/hyperlink" Target="https://www.sciencedirect.com/science/article/pii/S095219762100135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6" name="Picture 45">
            <a:extLst>
              <a:ext uri="{FF2B5EF4-FFF2-40B4-BE49-F238E27FC236}">
                <a16:creationId xmlns:a16="http://schemas.microsoft.com/office/drawing/2014/main" id="{CA4D3092-121E-3641-3CE5-EB41B240855E}"/>
              </a:ext>
            </a:extLst>
          </p:cNvPr>
          <p:cNvPicPr>
            <a:picLocks noChangeAspect="1" noChangeArrowheads="1"/>
          </p:cNvPicPr>
          <p:nvPr/>
        </p:nvPicPr>
        <p:blipFill>
          <a:blip r:embed="rId2"/>
          <a:srcRect t="10223" b="9605"/>
          <a:stretch>
            <a:fillRect/>
          </a:stretch>
        </p:blipFill>
        <p:spPr bwMode="auto">
          <a:xfrm>
            <a:off x="723900" y="605135"/>
            <a:ext cx="7696200" cy="1131433"/>
          </a:xfrm>
          <a:prstGeom prst="rect">
            <a:avLst/>
          </a:prstGeom>
          <a:noFill/>
          <a:ln w="0">
            <a:noFill/>
            <a:miter lim="800000"/>
            <a:headEnd/>
            <a:tailEnd/>
          </a:ln>
        </p:spPr>
      </p:pic>
      <p:sp>
        <p:nvSpPr>
          <p:cNvPr id="47" name="TextBox 46">
            <a:extLst>
              <a:ext uri="{FF2B5EF4-FFF2-40B4-BE49-F238E27FC236}">
                <a16:creationId xmlns:a16="http://schemas.microsoft.com/office/drawing/2014/main" id="{998A8E66-2164-98B2-3A28-F8E99F0C9411}"/>
              </a:ext>
            </a:extLst>
          </p:cNvPr>
          <p:cNvSpPr txBox="1"/>
          <p:nvPr/>
        </p:nvSpPr>
        <p:spPr>
          <a:xfrm>
            <a:off x="609600" y="5486401"/>
            <a:ext cx="3429000" cy="1200329"/>
          </a:xfrm>
          <a:prstGeom prst="rect">
            <a:avLst/>
          </a:prstGeom>
          <a:noFill/>
        </p:spPr>
        <p:txBody>
          <a:bodyPr wrap="square" rtlCol="0">
            <a:spAutoFit/>
          </a:bodyPr>
          <a:lstStyle/>
          <a:p>
            <a:r>
              <a:rPr lang="en-IN" dirty="0">
                <a:solidFill>
                  <a:schemeClr val="bg1"/>
                </a:solidFill>
                <a:effectLst/>
                <a:latin typeface="Helvetica Neue" panose="02000503000000020004" pitchFamily="2" charset="0"/>
              </a:rPr>
              <a:t>  TEAM :</a:t>
            </a:r>
          </a:p>
          <a:p>
            <a:r>
              <a:rPr lang="en-IN" dirty="0">
                <a:solidFill>
                  <a:schemeClr val="bg1"/>
                </a:solidFill>
                <a:effectLst/>
                <a:latin typeface="Helvetica Neue" panose="02000503000000020004" pitchFamily="2" charset="0"/>
              </a:rPr>
              <a:t>  Sampath – 21P61A0548</a:t>
            </a:r>
          </a:p>
          <a:p>
            <a:r>
              <a:rPr lang="en-IN" dirty="0">
                <a:solidFill>
                  <a:schemeClr val="bg1"/>
                </a:solidFill>
                <a:effectLst/>
                <a:latin typeface="Helvetica Neue" panose="02000503000000020004" pitchFamily="2" charset="0"/>
              </a:rPr>
              <a:t>  Omprakash - 21P61A0547</a:t>
            </a:r>
          </a:p>
          <a:p>
            <a:r>
              <a:rPr lang="en-IN" dirty="0">
                <a:solidFill>
                  <a:schemeClr val="bg1"/>
                </a:solidFill>
                <a:effectLst/>
                <a:latin typeface="Helvetica Neue" panose="02000503000000020004" pitchFamily="2" charset="0"/>
              </a:rPr>
              <a:t>  Avinash – 21P61A0515</a:t>
            </a:r>
          </a:p>
        </p:txBody>
      </p:sp>
      <p:sp>
        <p:nvSpPr>
          <p:cNvPr id="48" name="TextBox 47">
            <a:extLst>
              <a:ext uri="{FF2B5EF4-FFF2-40B4-BE49-F238E27FC236}">
                <a16:creationId xmlns:a16="http://schemas.microsoft.com/office/drawing/2014/main" id="{B00B8286-59D7-462F-2844-8A02320CB4A6}"/>
              </a:ext>
            </a:extLst>
          </p:cNvPr>
          <p:cNvSpPr txBox="1"/>
          <p:nvPr/>
        </p:nvSpPr>
        <p:spPr>
          <a:xfrm>
            <a:off x="5943600" y="5791201"/>
            <a:ext cx="2743200" cy="646331"/>
          </a:xfrm>
          <a:prstGeom prst="rect">
            <a:avLst/>
          </a:prstGeom>
          <a:noFill/>
        </p:spPr>
        <p:txBody>
          <a:bodyPr wrap="square" rtlCol="0">
            <a:spAutoFit/>
          </a:bodyPr>
          <a:lstStyle/>
          <a:p>
            <a:r>
              <a:rPr lang="en-IN" dirty="0">
                <a:solidFill>
                  <a:schemeClr val="bg1"/>
                </a:solidFill>
                <a:effectLst/>
                <a:latin typeface="Helvetica Neue" panose="02000503000000020004" pitchFamily="2" charset="0"/>
              </a:rPr>
              <a:t>GUIDE : Mr. G. Arun</a:t>
            </a:r>
          </a:p>
          <a:p>
            <a:r>
              <a:rPr lang="en-IN" dirty="0">
                <a:solidFill>
                  <a:schemeClr val="bg1"/>
                </a:solidFill>
                <a:effectLst/>
                <a:latin typeface="Helvetica Neue" panose="02000503000000020004" pitchFamily="2" charset="0"/>
              </a:rPr>
              <a:t>    Associate Professor </a:t>
            </a:r>
          </a:p>
        </p:txBody>
      </p:sp>
      <p:sp>
        <p:nvSpPr>
          <p:cNvPr id="4" name="TextBox 3">
            <a:extLst>
              <a:ext uri="{FF2B5EF4-FFF2-40B4-BE49-F238E27FC236}">
                <a16:creationId xmlns:a16="http://schemas.microsoft.com/office/drawing/2014/main" id="{122F4047-4B02-0CF4-3636-F0C7266BAAAC}"/>
              </a:ext>
            </a:extLst>
          </p:cNvPr>
          <p:cNvSpPr txBox="1"/>
          <p:nvPr/>
        </p:nvSpPr>
        <p:spPr>
          <a:xfrm>
            <a:off x="5773952" y="5370733"/>
            <a:ext cx="3368905" cy="646331"/>
          </a:xfrm>
          <a:prstGeom prst="rect">
            <a:avLst/>
          </a:prstGeom>
          <a:noFill/>
        </p:spPr>
        <p:txBody>
          <a:bodyPr wrap="square" rtlCol="0">
            <a:spAutoFit/>
          </a:bodyPr>
          <a:lstStyle/>
          <a:p>
            <a:r>
              <a:rPr lang="en-IN" dirty="0">
                <a:effectLst/>
                <a:latin typeface="Times New Roman" panose="02020603050405020304" pitchFamily="18" charset="0"/>
                <a:cs typeface="Times New Roman" panose="02020603050405020304" pitchFamily="18" charset="0"/>
              </a:rPr>
              <a:t>GUIDE: G. Arun </a:t>
            </a:r>
          </a:p>
          <a:p>
            <a:endParaRPr lang="en-IN" dirty="0">
              <a:solidFill>
                <a:schemeClr val="bg1"/>
              </a:solidFill>
              <a:effectLst/>
              <a:latin typeface="Helvetica Neue" panose="02000503000000020004" pitchFamily="2" charset="0"/>
            </a:endParaRPr>
          </a:p>
        </p:txBody>
      </p:sp>
      <p:sp>
        <p:nvSpPr>
          <p:cNvPr id="5" name="TextBox 4">
            <a:extLst>
              <a:ext uri="{FF2B5EF4-FFF2-40B4-BE49-F238E27FC236}">
                <a16:creationId xmlns:a16="http://schemas.microsoft.com/office/drawing/2014/main" id="{18F611A8-FEAD-3264-5F8E-6D49F1BBCB65}"/>
              </a:ext>
            </a:extLst>
          </p:cNvPr>
          <p:cNvSpPr txBox="1"/>
          <p:nvPr/>
        </p:nvSpPr>
        <p:spPr>
          <a:xfrm>
            <a:off x="355340" y="2079104"/>
            <a:ext cx="8433320" cy="1938992"/>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RESOURCE ALLOCATION IN CLOUD USING REINFORCEMENT LEARNING</a:t>
            </a:r>
          </a:p>
        </p:txBody>
      </p:sp>
      <p:sp>
        <p:nvSpPr>
          <p:cNvPr id="6" name="TextBox 5">
            <a:extLst>
              <a:ext uri="{FF2B5EF4-FFF2-40B4-BE49-F238E27FC236}">
                <a16:creationId xmlns:a16="http://schemas.microsoft.com/office/drawing/2014/main" id="{D0079E1D-AB2B-05EC-CAD5-F9699F34FC7D}"/>
              </a:ext>
            </a:extLst>
          </p:cNvPr>
          <p:cNvSpPr txBox="1"/>
          <p:nvPr/>
        </p:nvSpPr>
        <p:spPr>
          <a:xfrm>
            <a:off x="342120" y="5191036"/>
            <a:ext cx="3099320"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TEAM</a:t>
            </a:r>
          </a:p>
          <a:p>
            <a:r>
              <a:rPr lang="en-IN" dirty="0">
                <a:latin typeface="Times New Roman" panose="02020603050405020304" pitchFamily="18" charset="0"/>
                <a:cs typeface="Times New Roman" panose="02020603050405020304" pitchFamily="18" charset="0"/>
              </a:rPr>
              <a:t>SAMPATH-21P61A0548</a:t>
            </a:r>
          </a:p>
          <a:p>
            <a:r>
              <a:rPr lang="en-IN" dirty="0">
                <a:latin typeface="Times New Roman" panose="02020603050405020304" pitchFamily="18" charset="0"/>
                <a:cs typeface="Times New Roman" panose="02020603050405020304" pitchFamily="18" charset="0"/>
              </a:rPr>
              <a:t>OMPRAKASH-21P61A0547</a:t>
            </a:r>
          </a:p>
          <a:p>
            <a:r>
              <a:rPr lang="en-IN" dirty="0">
                <a:latin typeface="Times New Roman" panose="02020603050405020304" pitchFamily="18" charset="0"/>
                <a:cs typeface="Times New Roman" panose="02020603050405020304" pitchFamily="18" charset="0"/>
              </a:rPr>
              <a:t>AVINASH-21P61A0515</a:t>
            </a:r>
          </a:p>
        </p:txBody>
      </p:sp>
    </p:spTree>
    <p:extLst>
      <p:ext uri="{BB962C8B-B14F-4D97-AF65-F5344CB8AC3E}">
        <p14:creationId xmlns:p14="http://schemas.microsoft.com/office/powerpoint/2010/main" val="246866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87AA-A393-AE33-712F-3B77A67881AC}"/>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MODULES</a:t>
            </a:r>
            <a:r>
              <a:rPr lang="en-US" dirty="0"/>
              <a:t>	</a:t>
            </a:r>
          </a:p>
        </p:txBody>
      </p:sp>
      <p:sp>
        <p:nvSpPr>
          <p:cNvPr id="3" name="Content Placeholder 2">
            <a:extLst>
              <a:ext uri="{FF2B5EF4-FFF2-40B4-BE49-F238E27FC236}">
                <a16:creationId xmlns:a16="http://schemas.microsoft.com/office/drawing/2014/main" id="{2588C841-C63B-2CF9-EF64-D8AD73E71820}"/>
              </a:ext>
            </a:extLst>
          </p:cNvPr>
          <p:cNvSpPr>
            <a:spLocks noGrp="1"/>
          </p:cNvSpPr>
          <p:nvPr>
            <p:ph idx="1"/>
          </p:nvPr>
        </p:nvSpPr>
        <p:spPr/>
        <p:txBody>
          <a:bodyPr>
            <a:normAutofit fontScale="92500" lnSpcReduction="20000"/>
          </a:bodyPr>
          <a:lstStyle/>
          <a:p>
            <a:pPr algn="just">
              <a:buFont typeface="+mj-lt"/>
              <a:buAutoNum type="arabicPeriod"/>
            </a:pPr>
            <a:r>
              <a:rPr lang="en-IN" sz="1300" b="0" i="0" u="none" strike="noStrike" dirty="0">
                <a:effectLst/>
                <a:latin typeface="Times New Roman" panose="02020603050405020304" pitchFamily="18" charset="0"/>
                <a:cs typeface="Times New Roman" panose="02020603050405020304" pitchFamily="18" charset="0"/>
              </a:rPr>
              <a:t> </a:t>
            </a:r>
            <a:r>
              <a:rPr lang="en-US" sz="1300" b="0" i="0" dirty="0">
                <a:effectLst/>
                <a:latin typeface="Times New Roman" panose="02020603050405020304" pitchFamily="18" charset="0"/>
                <a:cs typeface="Times New Roman" panose="02020603050405020304" pitchFamily="18" charset="0"/>
              </a:rPr>
              <a:t>Importing Libraries NumPy: For numerical operations and handling arrays.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Pandas: For data manipulation and analysis, especially in creating datasets.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Matplotlib &amp; Seaborn: For visualizing results through various plots.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Collections (deque): To implement experience replay for the DQN agent.</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TensorFlow &amp; </a:t>
            </a:r>
            <a:r>
              <a:rPr lang="en-US" sz="1300" b="0" i="0" dirty="0" err="1">
                <a:effectLst/>
                <a:latin typeface="Times New Roman" panose="02020603050405020304" pitchFamily="18" charset="0"/>
                <a:cs typeface="Times New Roman" panose="02020603050405020304" pitchFamily="18" charset="0"/>
              </a:rPr>
              <a:t>Keras</a:t>
            </a:r>
            <a:r>
              <a:rPr lang="en-US" sz="1300" b="0" i="0" dirty="0">
                <a:effectLst/>
                <a:latin typeface="Times New Roman" panose="02020603050405020304" pitchFamily="18" charset="0"/>
                <a:cs typeface="Times New Roman" panose="02020603050405020304" pitchFamily="18" charset="0"/>
              </a:rPr>
              <a:t>: Frameworks for building and training the neural network model.</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Creating a Synthetic Dataset The dataset simulates various cloud resource metrics, including: Workload Levels: Categories like Low, Medium, High, Very High, and Critical.</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Resource Allocations: Random integers representing the level of resources assigned.</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Cost Metrics: Random integers indicating operational costs.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Performance Metrics: Metrics such as CPU usage, memory usage, disk I/O, network bandwidth, latency, uptime, and error rate.</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Categorical Features: Includes regions, instance types, security levels, backup statuses, scaling policies, and maintenance windows.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Incident History: Number of incidents recorded.</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DQN Agent Class Definition The DQN agent encapsulates the functionality necessary for learning optimal resource allocation strategies: Initialization: Sets parameters such as memory size for experience replay, discount factor (gamma), exploration rate (epsilon), and learning rate.</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Model Building: Constructs a neural network with input layers for state representation and output layers for action predictions (Q-values).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Action Selection: Implements an epsilon-greedy strategy to balance exploration and exploitation in decision-making.</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Experience Replay: Samples experiences from memory to train the model using Bellman’s equation.</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Training Loop The agent interacts with the environment over multiple episodes: Actions are selected based on the current policy.</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Rewards are calculated based on resource allocation decisions.</a:t>
            </a:r>
          </a:p>
          <a:p>
            <a:pPr algn="just">
              <a:buFont typeface="+mj-lt"/>
              <a:buAutoNum type="arabicPeriod"/>
            </a:pPr>
            <a:r>
              <a:rPr lang="en-US" sz="1300" b="0" i="0" dirty="0">
                <a:effectLst/>
                <a:latin typeface="Times New Roman" panose="02020603050405020304" pitchFamily="18" charset="0"/>
                <a:cs typeface="Times New Roman" panose="02020603050405020304" pitchFamily="18" charset="0"/>
              </a:rPr>
              <a:t>The agent's memory is updated with experiences which are then used to train the model.</a:t>
            </a:r>
          </a:p>
          <a:p>
            <a:pPr marL="0" indent="0" algn="l">
              <a:buNone/>
            </a:pPr>
            <a:endParaRPr lang="en-IN" sz="1900" b="0" i="0" u="none" strike="noStrike"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213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6FC7-F76E-36C9-15AF-0E3259726F5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BF499E6F-C2C9-252B-1110-54EE109A8696}"/>
              </a:ext>
            </a:extLst>
          </p:cNvPr>
          <p:cNvSpPr>
            <a:spLocks noGrp="1"/>
          </p:cNvSpPr>
          <p:nvPr>
            <p:ph idx="1"/>
          </p:nvPr>
        </p:nvSpPr>
        <p:spPr/>
        <p:txBody>
          <a:bodyPr>
            <a:normAutofit lnSpcReduction="10000"/>
          </a:bodyPr>
          <a:lstStyle/>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Importing Libraries: Import essential libraries such as NumPy, Pandas, Matplotlib, Seaborn, TensorFlow, and </a:t>
            </a:r>
            <a:r>
              <a:rPr lang="en-US" sz="1400" b="0" i="0" dirty="0" err="1">
                <a:effectLst/>
                <a:latin typeface="Times New Roman" panose="02020603050405020304" pitchFamily="18" charset="0"/>
                <a:cs typeface="Times New Roman" panose="02020603050405020304" pitchFamily="18" charset="0"/>
              </a:rPr>
              <a:t>Keras</a:t>
            </a:r>
            <a:r>
              <a:rPr lang="en-US" sz="1400" b="0" i="0" dirty="0">
                <a:effectLst/>
                <a:latin typeface="Times New Roman" panose="02020603050405020304" pitchFamily="18" charset="0"/>
                <a:cs typeface="Times New Roman" panose="02020603050405020304" pitchFamily="18" charset="0"/>
              </a:rPr>
              <a:t> to facilitate data manipulation, numerical computations, and neural network development.</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Creating a Synthetic Dataset: Develop a function to generate a synthetic dataset that includes various features representing cloud resource metrics and scenarios.</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DQN Agent Class Definition: Create a class encapsulating the functionality of the DQN agent to learn optimal resource allocation strategies.</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Model Building Method: Construct a neural network model using </a:t>
            </a:r>
            <a:r>
              <a:rPr lang="en-US" sz="1400" b="0" i="0" dirty="0" err="1">
                <a:effectLst/>
                <a:latin typeface="Times New Roman" panose="02020603050405020304" pitchFamily="18" charset="0"/>
                <a:cs typeface="Times New Roman" panose="02020603050405020304" pitchFamily="18" charset="0"/>
              </a:rPr>
              <a:t>Keras</a:t>
            </a:r>
            <a:r>
              <a:rPr lang="en-US" sz="1400" b="0" i="0" dirty="0">
                <a:effectLst/>
                <a:latin typeface="Times New Roman" panose="02020603050405020304" pitchFamily="18" charset="0"/>
                <a:cs typeface="Times New Roman" panose="02020603050405020304" pitchFamily="18" charset="0"/>
              </a:rPr>
              <a:t> to predict Q-values based on state representations.</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Action Selection Method: Implement an epsilon-greedy strategy for selecting actions during training to balance exploration and exploitation.</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Experience Replay Method: Store experiences in memory and sample them for training to improve the learning process of the DQN agent.</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Visualization Functions: Create functions to visualize training outcomes, including total rewards per episode and Q-value distributions.</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Main Function Execution: Combine all components into a main function that orchestrates dataset creation, agent initialization, training, and result visualization.</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Example Problems and Formulas: Formulate problems such as minimizing operational costs while maintaining performance metrics and define relevant reward calculation formulas.</a:t>
            </a:r>
          </a:p>
          <a:p>
            <a:pPr algn="l">
              <a:buFont typeface="+mj-lt"/>
              <a:buAutoNum type="arabicPeriod"/>
            </a:pPr>
            <a:r>
              <a:rPr lang="en-US" sz="1400" b="0" i="0" dirty="0">
                <a:effectLst/>
                <a:latin typeface="Times New Roman" panose="02020603050405020304" pitchFamily="18" charset="0"/>
                <a:cs typeface="Times New Roman" panose="02020603050405020304" pitchFamily="18" charset="0"/>
              </a:rPr>
              <a:t>Graphical Representation: After running the code, visualize the results through plots showing total rewards changes, moving averages, and reward distributions.</a:t>
            </a:r>
          </a:p>
          <a:p>
            <a:endParaRPr lang="en-US" sz="1600" dirty="0"/>
          </a:p>
        </p:txBody>
      </p:sp>
    </p:spTree>
    <p:extLst>
      <p:ext uri="{BB962C8B-B14F-4D97-AF65-F5344CB8AC3E}">
        <p14:creationId xmlns:p14="http://schemas.microsoft.com/office/powerpoint/2010/main" val="41688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6667-2835-DDCD-596F-9D2EF2D4F0A8}"/>
              </a:ext>
            </a:extLst>
          </p:cNvPr>
          <p:cNvSpPr>
            <a:spLocks noGrp="1"/>
          </p:cNvSpPr>
          <p:nvPr>
            <p:ph type="ctrTitle"/>
          </p:nvPr>
        </p:nvSpPr>
        <p:spPr>
          <a:xfrm>
            <a:off x="685800" y="304800"/>
            <a:ext cx="7772400" cy="1470025"/>
          </a:xfrm>
        </p:spPr>
        <p:txBody>
          <a:bodyPr>
            <a:normAutofit/>
          </a:bodyPr>
          <a:lstStyle/>
          <a:p>
            <a:r>
              <a:rPr lang="en-IN" sz="4000" b="1" dirty="0">
                <a:latin typeface="Times New Roman" panose="02020603050405020304" pitchFamily="18" charset="0"/>
                <a:cs typeface="Times New Roman" panose="02020603050405020304" pitchFamily="18" charset="0"/>
              </a:rPr>
              <a:t>REWARDS FOR LEARNING</a:t>
            </a:r>
          </a:p>
        </p:txBody>
      </p:sp>
      <p:sp>
        <p:nvSpPr>
          <p:cNvPr id="3" name="Subtitle 2">
            <a:extLst>
              <a:ext uri="{FF2B5EF4-FFF2-40B4-BE49-F238E27FC236}">
                <a16:creationId xmlns:a16="http://schemas.microsoft.com/office/drawing/2014/main" id="{5A91CEC9-7FD7-D4AC-44E3-30085D9D83CA}"/>
              </a:ext>
            </a:extLst>
          </p:cNvPr>
          <p:cNvSpPr>
            <a:spLocks noGrp="1"/>
          </p:cNvSpPr>
          <p:nvPr>
            <p:ph type="subTitle" idx="1"/>
          </p:nvPr>
        </p:nvSpPr>
        <p:spPr>
          <a:xfrm>
            <a:off x="1371600" y="1774825"/>
            <a:ext cx="6477000" cy="3863975"/>
          </a:xfrm>
        </p:spPr>
        <p:txBody>
          <a:bodyPr>
            <a:normAutofit fontScale="25000" lnSpcReduction="20000"/>
          </a:bodyPr>
          <a:lstStyle/>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1/1 ━━━━━━━━━━━━━━━━━━━━ 0s 31ms/step</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State 199: [ 0.00755466 -0.00943569 -0.01444937  0.00358578 -0.00721031  0.02371383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0.03178295  0.00321443  0.00284971 -0.00924545 -0.00389145 -0.01431997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0.02318165 -0.01092724  0.01868253 -0.02362045  0.0082883   0.01544155</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-0.00692467 -0.02108774 -0.01950792  0.00907932  0.01917189  0.00735621</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0.01026673  0.00133774 -0.00773128  0.01259433  0.04271248 -0.00846347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-0.02251305 -0.01852513 -0.00238143  0.02019706 -0.01254657  0.03501041</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0.04078664 -0.01450981  0.00067524 -0.01102013 -0.01067804  0.01546698</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-0.00888638 -0.02722951 -0.01847385 -0.00583828  0.00235868  0.00051791</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0.0063365  -0.00773504  0.02040071  0.02045187 -0.02023086 -0.00711899</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-0.02226158  0.00484214 -0.0310023   0.00338551 -0.01729596  0.01961466</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-0.01219015 -0.00580774 -0.00892658 -0.03295736  0.0176174   0.0245307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-0.02623788 -0.01770559  0.02015807  0.01776165  0.01840567  0.00562393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-0.00838409 -0.00359938  0.01316619  0.02362427 -0.00494513 -0.01471013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-0.01284471  0.00689025  0.00730164  0.00334168 -0.02532724 -0.01016794</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0.00453564 -0.01330784  0.0129509  -0.00247586  0.0074992  -0.00699798</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0.00382002 -0.03544134 -0.011689   -0.00548056 -0.00228745  0.0096916</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-0.01393863  0.01602084 -0.00074412  0.04136334]</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1/1 ━━━━━━━━━━━━━━━━━━━━ 0s 39ms/step</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State 200: [-0.0018269  -0.0024566  -0.00804851 -0.00705984  0.00174238  0.00511283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0.0191568  -0.0026137   0.00648917 -0.00547463  0.00313121 -0.01370093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0.03612794 -0.03548957  0.03189763 -0.02723347  0.00129923  0.02359647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0.01026368 -0.01840356  0.00055956 -0.0142039   0.03359026 -0.00465447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0.02229127  0.02108027  0.00578266  0.01381999  0.04397012 -0.03240266</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-0.00011578 -0.02610445 -0.01900521  0.03103672 -0.01459398  0.02986998</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0.0269249  -0.00998947  0.00230238 -0.02221912 -0.01091521  0.02464116</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0.00068274 -0.03672228 -0.01798171 -0.00791147  0.00455035 -0.00707943</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0.00198206 -0.00424652  0.02054439  0.02107595  0.00023054 -0.01008612</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-0.02990285 -0.01104889 -0.0.5405169  0.01804667 -0.02492652 -0.00173931</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-0.04359036 -0.0272744  -0.01227264 -0.01536564 -0.01035195  0.03855556</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-0.03641206 -0.011299    0.01460573  0.01406519  0.02112086 -0.00663247</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-0.0055788  -0.00515628  0.00577691  0.02506316 -0.01592586  0.00367204</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-0.0310304   0.01038328  0.01307302 -0.00350981 -0.04822469 -0.0164544</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0.0060712  -0.00069678  0.01028094 -0.00245963  0.02653868 -0.00892235</a:t>
            </a:r>
            <a:endParaRPr lang="en-IN" b="0" dirty="0">
              <a:effectLst/>
              <a:latin typeface="Times New Roman" panose="02020603050405020304" pitchFamily="18" charset="0"/>
              <a:cs typeface="Times New Roman" panose="02020603050405020304" pitchFamily="18" charset="0"/>
            </a:endParaRPr>
          </a:p>
          <a:p>
            <a:pPr rtl="0"/>
            <a:r>
              <a:rPr lang="en-IN" b="1" i="0" u="none" strike="noStrike" dirty="0">
                <a:solidFill>
                  <a:srgbClr val="1F1F1F"/>
                </a:solidFill>
                <a:effectLst/>
                <a:latin typeface="Times New Roman" panose="02020603050405020304" pitchFamily="18" charset="0"/>
                <a:cs typeface="Times New Roman" panose="02020603050405020304" pitchFamily="18" charset="0"/>
              </a:rPr>
              <a:t> -0.00186961 -0.03538615  0.01166636 -0.00354179 -0.02428476 -0.00840441</a:t>
            </a:r>
            <a:endParaRPr lang="en-IN" b="0" dirty="0">
              <a:effectLst/>
              <a:latin typeface="Times New Roman" panose="02020603050405020304" pitchFamily="18" charset="0"/>
              <a:cs typeface="Times New Roman" panose="02020603050405020304" pitchFamily="18" charset="0"/>
            </a:endParaRPr>
          </a:p>
          <a:p>
            <a:pPr rtl="0"/>
            <a:r>
              <a:rPr lang="en-IN" sz="1800" b="1" i="0" u="none" strike="noStrike" dirty="0">
                <a:solidFill>
                  <a:srgbClr val="1F1F1F"/>
                </a:solidFill>
                <a:effectLst/>
                <a:latin typeface="Roboto" panose="02000000000000000000" pitchFamily="2" charset="0"/>
              </a:rPr>
              <a:t> -0.00039643  0.03572294  0.00204476  0.05293859]</a:t>
            </a:r>
            <a:endParaRPr lang="en-IN" b="0" dirty="0">
              <a:effectLst/>
            </a:endParaRPr>
          </a:p>
          <a:p>
            <a:br>
              <a:rPr lang="en-IN" dirty="0"/>
            </a:br>
            <a:endParaRPr lang="en-IN" dirty="0"/>
          </a:p>
        </p:txBody>
      </p:sp>
    </p:spTree>
    <p:extLst>
      <p:ext uri="{BB962C8B-B14F-4D97-AF65-F5344CB8AC3E}">
        <p14:creationId xmlns:p14="http://schemas.microsoft.com/office/powerpoint/2010/main" val="118507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23DC-2388-DB8A-00F9-467D4E732C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p>
        </p:txBody>
      </p:sp>
      <p:pic>
        <p:nvPicPr>
          <p:cNvPr id="1026" name="Picture 2">
            <a:extLst>
              <a:ext uri="{FF2B5EF4-FFF2-40B4-BE49-F238E27FC236}">
                <a16:creationId xmlns:a16="http://schemas.microsoft.com/office/drawing/2014/main" id="{328E1783-6E8E-6891-B33C-C00A3BA9C3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686800" cy="2475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8ECAC7-881B-63D6-64DE-6F011EA761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96294"/>
            <a:ext cx="7924800" cy="268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4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CE12B0-A670-D0BA-B395-A57891AEDCBC}"/>
              </a:ext>
            </a:extLst>
          </p:cNvPr>
          <p:cNvSpPr>
            <a:spLocks noGrp="1"/>
          </p:cNvSpPr>
          <p:nvPr>
            <p:ph type="title"/>
          </p:nvPr>
        </p:nvSpPr>
        <p:spPr>
          <a:xfrm>
            <a:off x="628650" y="253397"/>
            <a:ext cx="7886700" cy="1273233"/>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2" name="Rectangle 31">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05F69C1-6091-DF74-3185-DE38A5E51E52}"/>
              </a:ext>
            </a:extLst>
          </p:cNvPr>
          <p:cNvSpPr>
            <a:spLocks noGrp="1"/>
          </p:cNvSpPr>
          <p:nvPr>
            <p:ph idx="1"/>
          </p:nvPr>
        </p:nvSpPr>
        <p:spPr>
          <a:xfrm>
            <a:off x="628650" y="2478024"/>
            <a:ext cx="7886700" cy="3694176"/>
          </a:xfrm>
        </p:spPr>
        <p:txBody>
          <a:bodyPr>
            <a:normAutofit/>
          </a:bodyPr>
          <a:lstStyle/>
          <a:p>
            <a:pPr>
              <a:lnSpc>
                <a:spcPct val="90000"/>
              </a:lnSpc>
              <a:buFont typeface="+mj-lt"/>
              <a:buAutoNum type="arabicPeriod"/>
            </a:pPr>
            <a:r>
              <a:rPr lang="en-IN" sz="1500" b="0" i="0" dirty="0">
                <a:effectLst/>
                <a:latin typeface="Times New Roman" panose="02020603050405020304" pitchFamily="18" charset="0"/>
                <a:cs typeface="Times New Roman" panose="02020603050405020304" pitchFamily="18" charset="0"/>
              </a:rPr>
              <a:t>Deep Reinforcement Learning-Based Algorithms for Resource Scheduling: This paper discusses a scheduling framework that selects appropriate algorithms for different scheduling scenarios in cloud computing, highlighting the application of deep reinforcement learning in resource management. </a:t>
            </a:r>
            <a:r>
              <a:rPr lang="en-IN" sz="1500" b="0" i="0" dirty="0">
                <a:effectLst/>
                <a:latin typeface="Times New Roman" panose="02020603050405020304" pitchFamily="18" charset="0"/>
                <a:cs typeface="Times New Roman" panose="02020603050405020304" pitchFamily="18" charset="0"/>
                <a:hlinkClick r:id="rId2"/>
              </a:rPr>
              <a:t>Zhou et al., 2022</a:t>
            </a:r>
            <a:r>
              <a:rPr lang="en-IN" sz="1500" b="0" i="0" dirty="0">
                <a:effectLst/>
                <a:latin typeface="Times New Roman" panose="02020603050405020304" pitchFamily="18" charset="0"/>
                <a:cs typeface="Times New Roman" panose="02020603050405020304" pitchFamily="18" charset="0"/>
              </a:rPr>
              <a:t> .</a:t>
            </a:r>
          </a:p>
          <a:p>
            <a:pPr>
              <a:lnSpc>
                <a:spcPct val="90000"/>
              </a:lnSpc>
              <a:buFont typeface="+mj-lt"/>
              <a:buAutoNum type="arabicPeriod"/>
            </a:pPr>
            <a:r>
              <a:rPr lang="en-IN" sz="1500" b="0" i="0" dirty="0">
                <a:effectLst/>
                <a:latin typeface="Times New Roman" panose="02020603050405020304" pitchFamily="18" charset="0"/>
                <a:cs typeface="Times New Roman" panose="02020603050405020304" pitchFamily="18" charset="0"/>
              </a:rPr>
              <a:t>Review of Deep Reinforcement Learning Methods for Resource Scheduling: This comprehensive review focuses on deep reinforcement learning methods for resource scheduling in cloud computing, discussing theoretical formulations and the advantages of DRL in scheduling. </a:t>
            </a:r>
            <a:r>
              <a:rPr lang="en-IN" sz="1500" b="0" i="0" dirty="0">
                <a:effectLst/>
                <a:latin typeface="Times New Roman" panose="02020603050405020304" pitchFamily="18" charset="0"/>
                <a:cs typeface="Times New Roman" panose="02020603050405020304" pitchFamily="18" charset="0"/>
                <a:hlinkClick r:id="rId3"/>
              </a:rPr>
              <a:t>Zhou et al., 2024</a:t>
            </a:r>
            <a:r>
              <a:rPr lang="en-IN" sz="1500" b="0" i="0" dirty="0">
                <a:effectLst/>
                <a:latin typeface="Times New Roman" panose="02020603050405020304" pitchFamily="18" charset="0"/>
                <a:cs typeface="Times New Roman" panose="02020603050405020304" pitchFamily="18" charset="0"/>
              </a:rPr>
              <a:t> .</a:t>
            </a:r>
          </a:p>
          <a:p>
            <a:pPr>
              <a:lnSpc>
                <a:spcPct val="90000"/>
              </a:lnSpc>
              <a:buFont typeface="+mj-lt"/>
              <a:buAutoNum type="arabicPeriod"/>
            </a:pPr>
            <a:r>
              <a:rPr lang="en-IN" sz="1500" b="0" i="0" dirty="0">
                <a:effectLst/>
                <a:latin typeface="Times New Roman" panose="02020603050405020304" pitchFamily="18" charset="0"/>
                <a:cs typeface="Times New Roman" panose="02020603050405020304" pitchFamily="18" charset="0"/>
              </a:rPr>
              <a:t>Reinforcement Learning-Based Application Autoscaling: This survey covers various approaches to autoscaling applications in cloud environments using reinforcement learning, providing insights into different strategies and their effectiveness. </a:t>
            </a:r>
            <a:r>
              <a:rPr lang="en-IN" sz="1500" b="0" i="0" dirty="0">
                <a:effectLst/>
                <a:latin typeface="Times New Roman" panose="02020603050405020304" pitchFamily="18" charset="0"/>
                <a:cs typeface="Times New Roman" panose="02020603050405020304" pitchFamily="18" charset="0"/>
                <a:hlinkClick r:id="rId4"/>
              </a:rPr>
              <a:t>Garía et al., 2021</a:t>
            </a:r>
            <a:r>
              <a:rPr lang="en-IN" sz="1500" b="0" i="0" dirty="0">
                <a:effectLst/>
                <a:latin typeface="Times New Roman" panose="02020603050405020304" pitchFamily="18" charset="0"/>
                <a:cs typeface="Times New Roman" panose="02020603050405020304" pitchFamily="18" charset="0"/>
              </a:rPr>
              <a:t> .</a:t>
            </a:r>
          </a:p>
          <a:p>
            <a:pPr>
              <a:lnSpc>
                <a:spcPct val="90000"/>
              </a:lnSpc>
              <a:buFont typeface="+mj-lt"/>
              <a:buAutoNum type="arabicPeriod"/>
            </a:pPr>
            <a:r>
              <a:rPr lang="en-IN" sz="1500" b="0" i="0" dirty="0">
                <a:effectLst/>
                <a:latin typeface="Times New Roman" panose="02020603050405020304" pitchFamily="18" charset="0"/>
                <a:cs typeface="Times New Roman" panose="02020603050405020304" pitchFamily="18" charset="0"/>
              </a:rPr>
              <a:t>Q-Learning for Dynamic Task Scheduling: This paper presents a Q-learning-based approach for dynamic task scheduling aimed at energy efficiency in cloud computing, providing a practical example of RL application in resource allocation. </a:t>
            </a:r>
            <a:r>
              <a:rPr lang="en-IN" sz="1500" b="0" i="0" dirty="0">
                <a:effectLst/>
                <a:latin typeface="Times New Roman" panose="02020603050405020304" pitchFamily="18" charset="0"/>
                <a:cs typeface="Times New Roman" panose="02020603050405020304" pitchFamily="18" charset="0"/>
                <a:hlinkClick r:id="rId5"/>
              </a:rPr>
              <a:t>Yin &amp; Zeng, 2020</a:t>
            </a:r>
            <a:r>
              <a:rPr lang="en-IN" sz="1500" b="0" i="0" dirty="0">
                <a:effectLst/>
                <a:latin typeface="Times New Roman" panose="02020603050405020304" pitchFamily="18" charset="0"/>
                <a:cs typeface="Times New Roman" panose="02020603050405020304" pitchFamily="18" charset="0"/>
              </a:rPr>
              <a:t> .</a:t>
            </a:r>
          </a:p>
          <a:p>
            <a:pPr>
              <a:lnSpc>
                <a:spcPct val="90000"/>
              </a:lnSpc>
            </a:pPr>
            <a:endParaRPr lang="en-US" sz="1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D0D304-D16A-3EF1-EBA5-E2A12C5ACCAE}"/>
              </a:ext>
            </a:extLst>
          </p:cNvPr>
          <p:cNvSpPr txBox="1"/>
          <p:nvPr/>
        </p:nvSpPr>
        <p:spPr>
          <a:xfrm>
            <a:off x="-1665962" y="46722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233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28649" y="1093788"/>
            <a:ext cx="7879841" cy="2967208"/>
          </a:xfrm>
        </p:spPr>
        <p:txBody>
          <a:bodyPr>
            <a:normAutofit/>
          </a:bodyPr>
          <a:lstStyle/>
          <a:p>
            <a:r>
              <a:rPr lang="en-US" sz="4000" b="1" dirty="0">
                <a:latin typeface="Times New Roman" pitchFamily="18" charset="0"/>
                <a:cs typeface="Times New Roman" pitchFamily="18" charset="0"/>
              </a:rPr>
              <a:t>THANK YOU</a:t>
            </a:r>
          </a:p>
        </p:txBody>
      </p:sp>
      <p:sp>
        <p:nvSpPr>
          <p:cNvPr id="34" name="Rectangle 3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359545" y="1070800"/>
            <a:ext cx="2954766" cy="5583126"/>
          </a:xfrm>
        </p:spPr>
        <p:txBody>
          <a:bodyPr>
            <a:normAutofit/>
          </a:bodyPr>
          <a:lstStyle/>
          <a:p>
            <a:pPr algn="r"/>
            <a:r>
              <a:rPr lang="en-US" dirty="0">
                <a:latin typeface="Times New Roman" pitchFamily="18" charset="0"/>
                <a:cs typeface="Times New Roman" pitchFamily="18" charset="0"/>
              </a:rPr>
              <a:t>CONTENT</a:t>
            </a:r>
            <a:endParaRPr lang="en-IN" dirty="0">
              <a:latin typeface="Times New Roman" pitchFamily="18" charset="0"/>
              <a:cs typeface="Times New Roman" pitchFamily="18" charset="0"/>
            </a:endParaRP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5294CA7-5D54-6E19-4592-BCF407969773}"/>
              </a:ext>
            </a:extLst>
          </p:cNvPr>
          <p:cNvGraphicFramePr>
            <a:graphicFrameLocks noGrp="1"/>
          </p:cNvGraphicFramePr>
          <p:nvPr>
            <p:ph idx="1"/>
            <p:extLst>
              <p:ext uri="{D42A27DB-BD31-4B8C-83A1-F6EECF244321}">
                <p14:modId xmlns:p14="http://schemas.microsoft.com/office/powerpoint/2010/main" val="3017663905"/>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8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idx="1"/>
          </p:nvPr>
        </p:nvSpPr>
        <p:spPr>
          <a:xfrm>
            <a:off x="0" y="2362200"/>
            <a:ext cx="8382000" cy="4495800"/>
          </a:xfrm>
        </p:spPr>
        <p:txBody>
          <a:bodyPr anchor="ctr">
            <a:noAutofit/>
          </a:bodyPr>
          <a:lstStyle/>
          <a:p>
            <a:pPr algn="just"/>
            <a:r>
              <a:rPr lang="en-IN" sz="1600" dirty="0">
                <a:latin typeface="Times New Roman" panose="02020603050405020304" pitchFamily="18" charset="0"/>
                <a:cs typeface="Times New Roman" panose="02020603050405020304" pitchFamily="18" charset="0"/>
              </a:rPr>
              <a:t>Cloud computing has revolutionized the way IT resources are managed and consumed. However, the efficient allocation of these resources to meet varying workloads while minimizing costs remains a significant challenge.</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This project explores the application of Reinforcement Learning (RL) as a promising solution for automated resource allocation in cloud environments. </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RL agents can learn optimal resource allocation policies through interaction with the cloud environment, adapting to dynamic workloads and resource constraints.</a:t>
            </a:r>
          </a:p>
          <a:p>
            <a:pPr marL="0" indent="0" algn="just">
              <a:buNone/>
            </a:pPr>
            <a:r>
              <a:rPr lang="en-IN" sz="1600" dirty="0">
                <a:latin typeface="Times New Roman" panose="02020603050405020304" pitchFamily="18" charset="0"/>
                <a:cs typeface="Times New Roman" panose="02020603050405020304" pitchFamily="18" charset="0"/>
              </a:rPr>
              <a:t> </a:t>
            </a:r>
          </a:p>
          <a:p>
            <a:pPr algn="just"/>
            <a:r>
              <a:rPr lang="en-IN" sz="1600" dirty="0">
                <a:latin typeface="Times New Roman" panose="02020603050405020304" pitchFamily="18" charset="0"/>
                <a:cs typeface="Times New Roman" panose="02020603050405020304" pitchFamily="18" charset="0"/>
              </a:rPr>
              <a:t>We delve into the key components of RL-based resource allocation systems, including state representation, action space, reward function, and learning algorithms.</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The AI algorithm Markovnikov process makes the project much more reliable and error free which increases the accuracy furthermore making it much more dependent.</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Keywords:</a:t>
            </a:r>
          </a:p>
          <a:p>
            <a:pPr algn="just"/>
            <a:r>
              <a:rPr lang="en-IN" sz="1600" dirty="0">
                <a:latin typeface="Times New Roman" panose="02020603050405020304" pitchFamily="18" charset="0"/>
                <a:cs typeface="Times New Roman" panose="02020603050405020304" pitchFamily="18" charset="0"/>
              </a:rPr>
              <a:t>Cloud computing, Reinforcement Learning,  Dynamic workloads, Cloud environment, Markovnikov process </a:t>
            </a:r>
          </a:p>
          <a:p>
            <a:pPr algn="just"/>
            <a:endParaRPr lang="en-US" sz="1600" dirty="0">
              <a:latin typeface="Times New Roman" panose="02020603050405020304" pitchFamily="18" charset="0"/>
              <a:cs typeface="Times New Roman" pitchFamily="18" charset="0"/>
            </a:endParaRPr>
          </a:p>
          <a:p>
            <a:pPr marL="0" indent="0" algn="just">
              <a:buNone/>
            </a:pPr>
            <a:endParaRPr lang="en-US" sz="1600" dirty="0">
              <a:latin typeface="Times New Roman" panose="02020603050405020304" pitchFamily="18" charset="0"/>
              <a:cs typeface="Times New Roman" pitchFamily="18" charset="0"/>
            </a:endParaRPr>
          </a:p>
          <a:p>
            <a:pPr marL="0" indent="0" algn="just">
              <a:buNone/>
            </a:pPr>
            <a:endParaRPr lang="en-US" sz="1600" dirty="0">
              <a:latin typeface="Times New Roman" panose="02020603050405020304" pitchFamily="18" charset="0"/>
              <a:cs typeface="Times New Roman" pitchFamily="18" charset="0"/>
            </a:endParaRPr>
          </a:p>
        </p:txBody>
      </p:sp>
      <p:sp>
        <p:nvSpPr>
          <p:cNvPr id="40" name="TextBox 39">
            <a:extLst>
              <a:ext uri="{FF2B5EF4-FFF2-40B4-BE49-F238E27FC236}">
                <a16:creationId xmlns:a16="http://schemas.microsoft.com/office/drawing/2014/main" id="{DA6FCE2C-9568-4D97-A59D-5B664F9A6410}"/>
              </a:ext>
            </a:extLst>
          </p:cNvPr>
          <p:cNvSpPr txBox="1"/>
          <p:nvPr/>
        </p:nvSpPr>
        <p:spPr>
          <a:xfrm>
            <a:off x="2743200" y="438834"/>
            <a:ext cx="5867400" cy="646331"/>
          </a:xfrm>
          <a:prstGeom prst="rect">
            <a:avLst/>
          </a:prstGeom>
          <a:noFill/>
        </p:spPr>
        <p:txBody>
          <a:bodyPr wrap="square">
            <a:spAutoFit/>
          </a:bodyPr>
          <a:lstStyle/>
          <a:p>
            <a:r>
              <a:rPr lang="en-US" sz="3600" b="1" dirty="0">
                <a:latin typeface="Times New Roman" pitchFamily="18" charset="0"/>
                <a:cs typeface="Times New Roman" pitchFamily="18" charset="0"/>
              </a:rPr>
              <a:t>ABSTRACT</a:t>
            </a:r>
            <a:endParaRPr lang="en-US" sz="3600" b="1" dirty="0"/>
          </a:p>
        </p:txBody>
      </p:sp>
    </p:spTree>
    <p:extLst>
      <p:ext uri="{BB962C8B-B14F-4D97-AF65-F5344CB8AC3E}">
        <p14:creationId xmlns:p14="http://schemas.microsoft.com/office/powerpoint/2010/main" val="26079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E264A2-CFAF-8176-3FAB-A1A52AE97CF4}"/>
              </a:ext>
            </a:extLst>
          </p:cNvPr>
          <p:cNvSpPr>
            <a:spLocks noGrp="1"/>
          </p:cNvSpPr>
          <p:nvPr>
            <p:ph type="title"/>
          </p:nvPr>
        </p:nvSpPr>
        <p:spPr>
          <a:xfrm>
            <a:off x="628650" y="365125"/>
            <a:ext cx="7886700" cy="1325563"/>
          </a:xfrm>
        </p:spPr>
        <p:txBody>
          <a:bodyPr>
            <a:normAutofit/>
          </a:bodyPr>
          <a:lstStyle/>
          <a:p>
            <a:r>
              <a:rPr lang="en-US" sz="4700" b="1">
                <a:latin typeface="Times New Roman" panose="02020603050405020304" pitchFamily="18" charset="0"/>
                <a:cs typeface="Times New Roman" panose="02020603050405020304" pitchFamily="18" charset="0"/>
              </a:rPr>
              <a:t>INTRODUCTION</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88F0A3-0878-9881-E56E-87B908E4465D}"/>
              </a:ext>
            </a:extLst>
          </p:cNvPr>
          <p:cNvSpPr>
            <a:spLocks noGrp="1"/>
          </p:cNvSpPr>
          <p:nvPr>
            <p:ph idx="1"/>
          </p:nvPr>
        </p:nvSpPr>
        <p:spPr>
          <a:xfrm>
            <a:off x="628650" y="1929384"/>
            <a:ext cx="7886700" cy="4251960"/>
          </a:xfrm>
        </p:spPr>
        <p:txBody>
          <a:bodyPr>
            <a:normAutofit/>
          </a:bodyPr>
          <a:lstStyle/>
          <a:p>
            <a:pPr>
              <a:lnSpc>
                <a:spcPct val="90000"/>
              </a:lnSpc>
            </a:pPr>
            <a:r>
              <a:rPr lang="en-IN" sz="1600" dirty="0">
                <a:latin typeface="Times New Roman" panose="02020603050405020304" pitchFamily="18" charset="0"/>
                <a:cs typeface="Times New Roman" panose="02020603050405020304" pitchFamily="18" charset="0"/>
              </a:rPr>
              <a:t>The cloud computing paradigm has transformed the IT landscape, offering scalable and on-demand access to a wide range of resources. </a:t>
            </a:r>
          </a:p>
          <a:p>
            <a:pPr>
              <a:lnSpc>
                <a:spcPct val="90000"/>
              </a:lnSpc>
            </a:pPr>
            <a:endParaRPr lang="en-IN" sz="1600" dirty="0">
              <a:latin typeface="Times New Roman" panose="02020603050405020304" pitchFamily="18" charset="0"/>
              <a:cs typeface="Times New Roman" panose="02020603050405020304" pitchFamily="18" charset="0"/>
            </a:endParaRPr>
          </a:p>
          <a:p>
            <a:pPr>
              <a:lnSpc>
                <a:spcPct val="90000"/>
              </a:lnSpc>
            </a:pPr>
            <a:r>
              <a:rPr lang="en-IN" sz="1600" dirty="0">
                <a:latin typeface="Times New Roman" panose="02020603050405020304" pitchFamily="18" charset="0"/>
                <a:cs typeface="Times New Roman" panose="02020603050405020304" pitchFamily="18" charset="0"/>
              </a:rPr>
              <a:t>However, the efficient utilization of these resources is critical to ensuring optimal performance, </a:t>
            </a:r>
            <a:r>
              <a:rPr lang="en-IN" sz="1600" dirty="0">
                <a:highlight>
                  <a:srgbClr val="FFFF00"/>
                </a:highlight>
                <a:latin typeface="Times New Roman" panose="02020603050405020304" pitchFamily="18" charset="0"/>
                <a:cs typeface="Times New Roman" panose="02020603050405020304" pitchFamily="18" charset="0"/>
              </a:rPr>
              <a:t>cost-effectiveness</a:t>
            </a:r>
            <a:r>
              <a:rPr lang="en-IN" sz="1600" dirty="0">
                <a:latin typeface="Times New Roman" panose="02020603050405020304" pitchFamily="18" charset="0"/>
                <a:cs typeface="Times New Roman" panose="02020603050405020304" pitchFamily="18" charset="0"/>
              </a:rPr>
              <a:t>, and </a:t>
            </a:r>
            <a:r>
              <a:rPr lang="en-IN" sz="1600" dirty="0">
                <a:highlight>
                  <a:srgbClr val="FFFF00"/>
                </a:highlight>
                <a:latin typeface="Times New Roman" panose="02020603050405020304" pitchFamily="18" charset="0"/>
                <a:cs typeface="Times New Roman" panose="02020603050405020304" pitchFamily="18" charset="0"/>
              </a:rPr>
              <a:t>service quality</a:t>
            </a:r>
            <a:r>
              <a:rPr lang="en-IN" sz="1600" dirty="0">
                <a:latin typeface="Times New Roman" panose="02020603050405020304" pitchFamily="18" charset="0"/>
                <a:cs typeface="Times New Roman" panose="02020603050405020304" pitchFamily="18" charset="0"/>
              </a:rPr>
              <a:t>. </a:t>
            </a:r>
          </a:p>
          <a:p>
            <a:pPr>
              <a:lnSpc>
                <a:spcPct val="90000"/>
              </a:lnSpc>
            </a:pPr>
            <a:endParaRPr lang="en-IN" sz="1600" dirty="0">
              <a:latin typeface="Times New Roman" panose="02020603050405020304" pitchFamily="18" charset="0"/>
              <a:cs typeface="Times New Roman" panose="02020603050405020304" pitchFamily="18" charset="0"/>
            </a:endParaRPr>
          </a:p>
          <a:p>
            <a:pPr>
              <a:lnSpc>
                <a:spcPct val="90000"/>
              </a:lnSpc>
            </a:pPr>
            <a:r>
              <a:rPr lang="en-IN" sz="1600" dirty="0">
                <a:latin typeface="Times New Roman" panose="02020603050405020304" pitchFamily="18" charset="0"/>
                <a:cs typeface="Times New Roman" panose="02020603050405020304" pitchFamily="18" charset="0"/>
              </a:rPr>
              <a:t>Traditional resource allocation methods often rely on static policies or heuristics that may not be able to </a:t>
            </a:r>
            <a:r>
              <a:rPr lang="en-IN" sz="1600" dirty="0">
                <a:highlight>
                  <a:srgbClr val="FFFF00"/>
                </a:highlight>
                <a:latin typeface="Times New Roman" panose="02020603050405020304" pitchFamily="18" charset="0"/>
                <a:cs typeface="Times New Roman" panose="02020603050405020304" pitchFamily="18" charset="0"/>
              </a:rPr>
              <a:t>adapt</a:t>
            </a:r>
            <a:r>
              <a:rPr lang="en-IN" sz="1600" dirty="0">
                <a:latin typeface="Times New Roman" panose="02020603050405020304" pitchFamily="18" charset="0"/>
                <a:cs typeface="Times New Roman" panose="02020603050405020304" pitchFamily="18" charset="0"/>
              </a:rPr>
              <a:t> to the dynamic nature of cloud workloads.</a:t>
            </a:r>
          </a:p>
          <a:p>
            <a:pPr>
              <a:lnSpc>
                <a:spcPct val="90000"/>
              </a:lnSpc>
            </a:pPr>
            <a:endParaRPr lang="en-IN" sz="1600" dirty="0">
              <a:latin typeface="Times New Roman" panose="02020603050405020304" pitchFamily="18" charset="0"/>
              <a:cs typeface="Times New Roman" panose="02020603050405020304" pitchFamily="18" charset="0"/>
            </a:endParaRPr>
          </a:p>
          <a:p>
            <a:pPr>
              <a:lnSpc>
                <a:spcPct val="90000"/>
              </a:lnSpc>
            </a:pPr>
            <a:r>
              <a:rPr lang="en-IN" sz="1600" dirty="0">
                <a:latin typeface="Times New Roman" panose="02020603050405020304" pitchFamily="18" charset="0"/>
                <a:cs typeface="Times New Roman" panose="02020603050405020304" pitchFamily="18" charset="0"/>
              </a:rPr>
              <a:t>Reinforcement Learning (RL) presents a compelling approach to addressing this challenge. RL agents can learn to make optimal resource allocation decisions through trial and error, interacting with the cloud environment and receiving feedback in the form of rewards or penalties.</a:t>
            </a:r>
          </a:p>
          <a:p>
            <a:pPr>
              <a:lnSpc>
                <a:spcPct val="90000"/>
              </a:lnSpc>
            </a:pPr>
            <a:endParaRPr lang="en-IN" sz="1600" dirty="0">
              <a:latin typeface="Times New Roman" panose="02020603050405020304" pitchFamily="18" charset="0"/>
              <a:cs typeface="Times New Roman" panose="02020603050405020304" pitchFamily="18" charset="0"/>
            </a:endParaRPr>
          </a:p>
          <a:p>
            <a:pPr>
              <a:lnSpc>
                <a:spcPct val="90000"/>
              </a:lnSpc>
            </a:pPr>
            <a:r>
              <a:rPr lang="en-IN" sz="1600" dirty="0">
                <a:latin typeface="Times New Roman" panose="02020603050405020304" pitchFamily="18" charset="0"/>
                <a:cs typeface="Times New Roman" panose="02020603050405020304" pitchFamily="18" charset="0"/>
              </a:rPr>
              <a:t> By continuously improving their policies, RL agents can effectively allocate resources to meet varying demands while minimizing costs and maximizing resource utilization.</a:t>
            </a:r>
          </a:p>
          <a:p>
            <a:pPr>
              <a:lnSpc>
                <a:spcPct val="9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9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390D1-E629-449B-B455-99F09A27DA5A}"/>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a:lnSpc>
                <a:spcPct val="90000"/>
              </a:lnSpc>
            </a:pPr>
            <a:r>
              <a:rPr lang="en-US" sz="4000" b="1" kern="1200" dirty="0">
                <a:solidFill>
                  <a:schemeClr val="tx1"/>
                </a:solidFill>
                <a:latin typeface="Times New Roman" panose="02020603050405020304" pitchFamily="18" charset="0"/>
                <a:cs typeface="Times New Roman" panose="02020603050405020304" pitchFamily="18" charset="0"/>
              </a:rPr>
              <a:t>LITERATURE SURVEY</a:t>
            </a:r>
          </a:p>
        </p:txBody>
      </p:sp>
      <p:sp>
        <p:nvSpPr>
          <p:cNvPr id="5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2EB75084-CE8D-2B6C-2445-03FAD63CDBFF}"/>
              </a:ext>
            </a:extLst>
          </p:cNvPr>
          <p:cNvGraphicFramePr>
            <a:graphicFrameLocks noGrp="1"/>
          </p:cNvGraphicFramePr>
          <p:nvPr>
            <p:extLst>
              <p:ext uri="{D42A27DB-BD31-4B8C-83A1-F6EECF244321}">
                <p14:modId xmlns:p14="http://schemas.microsoft.com/office/powerpoint/2010/main" val="3786676568"/>
              </p:ext>
            </p:extLst>
          </p:nvPr>
        </p:nvGraphicFramePr>
        <p:xfrm>
          <a:off x="228600" y="2249138"/>
          <a:ext cx="8763000" cy="4151662"/>
        </p:xfrm>
        <a:graphic>
          <a:graphicData uri="http://schemas.openxmlformats.org/drawingml/2006/table">
            <a:tbl>
              <a:tblPr firstRow="1" bandRow="1">
                <a:tableStyleId>{5C22544A-7EE6-4342-B048-85BDC9FD1C3A}</a:tableStyleId>
              </a:tblPr>
              <a:tblGrid>
                <a:gridCol w="446366">
                  <a:extLst>
                    <a:ext uri="{9D8B030D-6E8A-4147-A177-3AD203B41FA5}">
                      <a16:colId xmlns:a16="http://schemas.microsoft.com/office/drawing/2014/main" val="2470272072"/>
                    </a:ext>
                  </a:extLst>
                </a:gridCol>
                <a:gridCol w="1732698">
                  <a:extLst>
                    <a:ext uri="{9D8B030D-6E8A-4147-A177-3AD203B41FA5}">
                      <a16:colId xmlns:a16="http://schemas.microsoft.com/office/drawing/2014/main" val="3468701609"/>
                    </a:ext>
                  </a:extLst>
                </a:gridCol>
                <a:gridCol w="605019">
                  <a:extLst>
                    <a:ext uri="{9D8B030D-6E8A-4147-A177-3AD203B41FA5}">
                      <a16:colId xmlns:a16="http://schemas.microsoft.com/office/drawing/2014/main" val="3622627557"/>
                    </a:ext>
                  </a:extLst>
                </a:gridCol>
                <a:gridCol w="1448057">
                  <a:extLst>
                    <a:ext uri="{9D8B030D-6E8A-4147-A177-3AD203B41FA5}">
                      <a16:colId xmlns:a16="http://schemas.microsoft.com/office/drawing/2014/main" val="2282096599"/>
                    </a:ext>
                  </a:extLst>
                </a:gridCol>
                <a:gridCol w="2956814">
                  <a:extLst>
                    <a:ext uri="{9D8B030D-6E8A-4147-A177-3AD203B41FA5}">
                      <a16:colId xmlns:a16="http://schemas.microsoft.com/office/drawing/2014/main" val="3067269362"/>
                    </a:ext>
                  </a:extLst>
                </a:gridCol>
                <a:gridCol w="1574046">
                  <a:extLst>
                    <a:ext uri="{9D8B030D-6E8A-4147-A177-3AD203B41FA5}">
                      <a16:colId xmlns:a16="http://schemas.microsoft.com/office/drawing/2014/main" val="3913241675"/>
                    </a:ext>
                  </a:extLst>
                </a:gridCol>
              </a:tblGrid>
              <a:tr h="485014">
                <a:tc>
                  <a:txBody>
                    <a:bodyPr/>
                    <a:lstStyle/>
                    <a:p>
                      <a:r>
                        <a:rPr lang="en-US" sz="1000">
                          <a:latin typeface="Times New Roman" panose="02020603050405020304" pitchFamily="18" charset="0"/>
                          <a:cs typeface="Times New Roman" panose="02020603050405020304" pitchFamily="18" charset="0"/>
                        </a:rPr>
                        <a:t>SNo</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TITLE</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DATE</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OBJECTIVE</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METHODOLOGY</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FINDINGS  &amp; LIMITATIONS</a:t>
                      </a:r>
                    </a:p>
                  </a:txBody>
                  <a:tcPr marL="51330" marR="51330" marT="25665" marB="25665"/>
                </a:tc>
                <a:extLst>
                  <a:ext uri="{0D108BD9-81ED-4DB2-BD59-A6C34878D82A}">
                    <a16:rowId xmlns:a16="http://schemas.microsoft.com/office/drawing/2014/main" val="125259308"/>
                  </a:ext>
                </a:extLst>
              </a:tr>
              <a:tr h="672438">
                <a:tc>
                  <a:txBody>
                    <a:bodyPr/>
                    <a:lstStyle/>
                    <a:p>
                      <a:r>
                        <a:rPr lang="en-US" sz="1000">
                          <a:latin typeface="Times New Roman" panose="02020603050405020304" pitchFamily="18" charset="0"/>
                          <a:cs typeface="Times New Roman" panose="02020603050405020304" pitchFamily="18" charset="0"/>
                        </a:rPr>
                        <a:t>1</a:t>
                      </a:r>
                    </a:p>
                  </a:txBody>
                  <a:tcPr marL="51330" marR="51330" marT="25665" marB="256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a:solidFill>
                            <a:schemeClr val="dk1"/>
                          </a:solidFill>
                          <a:effectLst/>
                          <a:latin typeface="Times New Roman" panose="02020603050405020304" pitchFamily="18" charset="0"/>
                          <a:ea typeface="+mn-ea"/>
                          <a:cs typeface="Times New Roman" panose="02020603050405020304" pitchFamily="18" charset="0"/>
                        </a:rPr>
                        <a:t>Resources Allocation in Cloud Computing: A Survey</a:t>
                      </a:r>
                    </a:p>
                    <a:p>
                      <a:endParaRPr lang="en-US" sz="100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dirty="0">
                          <a:latin typeface="Times New Roman" panose="02020603050405020304" pitchFamily="18" charset="0"/>
                          <a:cs typeface="Times New Roman" panose="02020603050405020304" pitchFamily="18" charset="0"/>
                        </a:rPr>
                        <a:t>Jan-20</a:t>
                      </a:r>
                    </a:p>
                  </a:txBody>
                  <a:tcPr marL="51330" marR="51330" marT="25665" marB="25665"/>
                </a:tc>
                <a:tc>
                  <a:txBody>
                    <a:bodyPr/>
                    <a:lstStyle/>
                    <a:p>
                      <a:r>
                        <a:rPr lang="en-IN" sz="1000" dirty="0">
                          <a:latin typeface="Times New Roman" panose="02020603050405020304" pitchFamily="18" charset="0"/>
                          <a:cs typeface="Times New Roman" panose="02020603050405020304" pitchFamily="18" charset="0"/>
                        </a:rPr>
                        <a:t>the quality of service and the resources allocation become a crucial challenge. </a:t>
                      </a:r>
                      <a:endParaRPr lang="en-US" sz="1000" dirty="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IN" sz="1000" dirty="0">
                          <a:latin typeface="Times New Roman" panose="02020603050405020304" pitchFamily="18" charset="0"/>
                          <a:cs typeface="Times New Roman" panose="02020603050405020304" pitchFamily="18" charset="0"/>
                        </a:rPr>
                        <a:t>This paper presents the challenges of resource allocation and some recent contributions to minimize them, </a:t>
                      </a:r>
                      <a:r>
                        <a:rPr lang="en-IN" sz="1000" dirty="0" err="1">
                          <a:latin typeface="Times New Roman" panose="02020603050405020304" pitchFamily="18" charset="0"/>
                          <a:cs typeface="Times New Roman" panose="02020603050405020304" pitchFamily="18" charset="0"/>
                        </a:rPr>
                        <a:t>henneed</a:t>
                      </a:r>
                      <a:r>
                        <a:rPr lang="en-IN" sz="1000" dirty="0">
                          <a:latin typeface="Times New Roman" panose="02020603050405020304" pitchFamily="18" charset="0"/>
                          <a:cs typeface="Times New Roman" panose="02020603050405020304" pitchFamily="18" charset="0"/>
                        </a:rPr>
                        <a:t> for paper reviews and surveys to identify the area of our </a:t>
                      </a:r>
                      <a:r>
                        <a:rPr lang="en-IN" sz="1000" dirty="0" err="1">
                          <a:latin typeface="Times New Roman" panose="02020603050405020304" pitchFamily="18" charset="0"/>
                          <a:cs typeface="Times New Roman" panose="02020603050405020304" pitchFamily="18" charset="0"/>
                        </a:rPr>
                        <a:t>research.ce</a:t>
                      </a:r>
                      <a:r>
                        <a:rPr lang="en-IN" sz="1000" dirty="0">
                          <a:latin typeface="Times New Roman" panose="02020603050405020304" pitchFamily="18" charset="0"/>
                          <a:cs typeface="Times New Roman" panose="02020603050405020304" pitchFamily="18" charset="0"/>
                        </a:rPr>
                        <a:t> the</a:t>
                      </a:r>
                      <a:endParaRPr lang="en-US" sz="1000" dirty="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The survey provided the valuable information of the cloud limitations</a:t>
                      </a:r>
                    </a:p>
                  </a:txBody>
                  <a:tcPr marL="51330" marR="51330" marT="25665" marB="25665"/>
                </a:tc>
                <a:extLst>
                  <a:ext uri="{0D108BD9-81ED-4DB2-BD59-A6C34878D82A}">
                    <a16:rowId xmlns:a16="http://schemas.microsoft.com/office/drawing/2014/main" val="3994431959"/>
                  </a:ext>
                </a:extLst>
              </a:tr>
              <a:tr h="1047287">
                <a:tc>
                  <a:txBody>
                    <a:bodyPr/>
                    <a:lstStyle/>
                    <a:p>
                      <a:r>
                        <a:rPr lang="en-US" sz="1000">
                          <a:latin typeface="Times New Roman" panose="02020603050405020304" pitchFamily="18" charset="0"/>
                          <a:cs typeface="Times New Roman" panose="02020603050405020304" pitchFamily="18" charset="0"/>
                        </a:rPr>
                        <a:t>2</a:t>
                      </a:r>
                    </a:p>
                  </a:txBody>
                  <a:tcPr marL="51330" marR="51330" marT="25665" marB="256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a:solidFill>
                            <a:schemeClr val="dk1"/>
                          </a:solidFill>
                          <a:effectLst/>
                          <a:latin typeface="Times New Roman" panose="02020603050405020304" pitchFamily="18" charset="0"/>
                          <a:ea typeface="+mn-ea"/>
                          <a:cs typeface="Times New Roman" panose="02020603050405020304" pitchFamily="18" charset="0"/>
                        </a:rPr>
                        <a:t>Resource Management in Cloud Computing Using Machine Learning: A Survey</a:t>
                      </a:r>
                    </a:p>
                    <a:p>
                      <a:endParaRPr lang="en-US" sz="100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Dec-20</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Reduce the efforts by optimizing </a:t>
                      </a:r>
                      <a:r>
                        <a:rPr lang="en-IN" sz="1000" b="0" i="0" kern="1200">
                          <a:solidFill>
                            <a:schemeClr val="dk1"/>
                          </a:solidFill>
                          <a:effectLst/>
                          <a:latin typeface="Times New Roman" panose="02020603050405020304" pitchFamily="18" charset="0"/>
                          <a:ea typeface="+mn-ea"/>
                          <a:cs typeface="Times New Roman" panose="02020603050405020304" pitchFamily="18" charset="0"/>
                        </a:rPr>
                        <a:t>container placement, job scheduling and multi-resource scheduling. </a:t>
                      </a:r>
                      <a:endParaRPr lang="en-US" sz="100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optimal resource management in cloud computing environments in different ways, such as container placement, job scheduling and multi-resource scheduling. Machine learning techniques are extensively used in this area</a:t>
                      </a:r>
                      <a:endParaRPr lang="en-US" sz="1000" dirty="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The </a:t>
                      </a:r>
                      <a:r>
                        <a:rPr lang="en-IN" sz="1000" b="0" i="0" kern="1200">
                          <a:solidFill>
                            <a:schemeClr val="dk1"/>
                          </a:solidFill>
                          <a:effectLst/>
                          <a:latin typeface="Times New Roman" panose="02020603050405020304" pitchFamily="18" charset="0"/>
                          <a:ea typeface="+mn-ea"/>
                          <a:cs typeface="Times New Roman" panose="02020603050405020304" pitchFamily="18" charset="0"/>
                        </a:rPr>
                        <a:t>container placement, job scheduling and multi-resource scheduling. Are only few factors effecting the cloud management </a:t>
                      </a:r>
                      <a:endParaRPr lang="en-US" sz="1000">
                        <a:latin typeface="Times New Roman" panose="02020603050405020304" pitchFamily="18" charset="0"/>
                        <a:cs typeface="Times New Roman" panose="02020603050405020304" pitchFamily="18" charset="0"/>
                      </a:endParaRPr>
                    </a:p>
                  </a:txBody>
                  <a:tcPr marL="51330" marR="51330" marT="25665" marB="25665"/>
                </a:tc>
                <a:extLst>
                  <a:ext uri="{0D108BD9-81ED-4DB2-BD59-A6C34878D82A}">
                    <a16:rowId xmlns:a16="http://schemas.microsoft.com/office/drawing/2014/main" val="1974567564"/>
                  </a:ext>
                </a:extLst>
              </a:tr>
              <a:tr h="1946923">
                <a:tc>
                  <a:txBody>
                    <a:bodyPr/>
                    <a:lstStyle/>
                    <a:p>
                      <a:r>
                        <a:rPr lang="en-US" sz="1000">
                          <a:latin typeface="Times New Roman" panose="02020603050405020304" pitchFamily="18" charset="0"/>
                          <a:cs typeface="Times New Roman" panose="02020603050405020304" pitchFamily="18" charset="0"/>
                        </a:rPr>
                        <a:t>3</a:t>
                      </a:r>
                    </a:p>
                  </a:txBody>
                  <a:tcPr marL="51330" marR="51330" marT="25665" marB="256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a:solidFill>
                            <a:schemeClr val="dk1"/>
                          </a:solidFill>
                          <a:effectLst/>
                          <a:latin typeface="Times New Roman" panose="02020603050405020304" pitchFamily="18" charset="0"/>
                          <a:ea typeface="+mn-ea"/>
                          <a:cs typeface="Times New Roman" panose="02020603050405020304" pitchFamily="18" charset="0"/>
                        </a:rPr>
                        <a:t>Deep Reinforcement Learning Based Resource Allocation Strategy in Cloud-Edge Computing System</a:t>
                      </a:r>
                    </a:p>
                    <a:p>
                      <a:endParaRPr lang="en-US" sz="100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Aug-22</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Creation of new platforms such as the public node and the private node</a:t>
                      </a:r>
                    </a:p>
                  </a:txBody>
                  <a:tcPr marL="51330" marR="51330" marT="25665" marB="25665"/>
                </a:tc>
                <a:tc>
                  <a:txBody>
                    <a:bodyPr/>
                    <a:lstStyle/>
                    <a:p>
                      <a:r>
                        <a:rPr lang="en-US" sz="1000">
                          <a:latin typeface="Times New Roman" panose="02020603050405020304" pitchFamily="18" charset="0"/>
                          <a:cs typeface="Times New Roman" panose="02020603050405020304" pitchFamily="18" charset="0"/>
                        </a:rPr>
                        <a:t>The Edge  nodes are considered the parent nodes and are.</a:t>
                      </a:r>
                      <a:r>
                        <a:rPr lang="en-IN" sz="1700" b="0" i="0" kern="1200">
                          <a:solidFill>
                            <a:schemeClr val="dk1"/>
                          </a:solidFill>
                          <a:effectLst/>
                          <a:latin typeface="Times New Roman" panose="02020603050405020304" pitchFamily="18" charset="0"/>
                          <a:ea typeface="+mn-ea"/>
                          <a:cs typeface="Times New Roman" panose="02020603050405020304" pitchFamily="18" charset="0"/>
                        </a:rPr>
                        <a:t> </a:t>
                      </a:r>
                      <a:r>
                        <a:rPr lang="en-IN" sz="1000" b="0" i="0" kern="1200">
                          <a:solidFill>
                            <a:schemeClr val="dk1"/>
                          </a:solidFill>
                          <a:effectLst/>
                          <a:latin typeface="Times New Roman" panose="02020603050405020304" pitchFamily="18" charset="0"/>
                          <a:ea typeface="+mn-ea"/>
                          <a:cs typeface="Times New Roman" panose="02020603050405020304" pitchFamily="18" charset="0"/>
                        </a:rPr>
                        <a:t>private cloud environment, the edge node must allocate resources between the cloud node and the edge node.</a:t>
                      </a:r>
                    </a:p>
                    <a:p>
                      <a:r>
                        <a:rPr lang="en-IN" sz="1000" b="0" i="0" kern="1200">
                          <a:solidFill>
                            <a:schemeClr val="dk1"/>
                          </a:solidFill>
                          <a:effectLst/>
                          <a:latin typeface="Times New Roman" panose="02020603050405020304" pitchFamily="18" charset="0"/>
                          <a:ea typeface="+mn-ea"/>
                          <a:cs typeface="Times New Roman" panose="02020603050405020304" pitchFamily="18" charset="0"/>
                        </a:rPr>
                        <a:t> In a public cloud environment, since public cloud service providers offer various pricing modes for users’ different computing demands, the edge node also must select the appropriate pricing mode of cloud service</a:t>
                      </a:r>
                      <a:endParaRPr lang="en-US" sz="1000">
                        <a:latin typeface="Times New Roman" panose="02020603050405020304" pitchFamily="18" charset="0"/>
                        <a:cs typeface="Times New Roman" panose="02020603050405020304" pitchFamily="18" charset="0"/>
                      </a:endParaRPr>
                    </a:p>
                  </a:txBody>
                  <a:tcPr marL="51330" marR="51330" marT="25665" marB="25665"/>
                </a:tc>
                <a:tc>
                  <a:txBody>
                    <a:bodyPr/>
                    <a:lstStyle/>
                    <a:p>
                      <a:r>
                        <a:rPr lang="en-US" sz="1000" dirty="0">
                          <a:latin typeface="Times New Roman" panose="02020603050405020304" pitchFamily="18" charset="0"/>
                          <a:cs typeface="Times New Roman" panose="02020603050405020304" pitchFamily="18" charset="0"/>
                        </a:rPr>
                        <a:t>The data in the public node went completely </a:t>
                      </a:r>
                      <a:r>
                        <a:rPr lang="en-US" sz="1000" dirty="0" err="1">
                          <a:latin typeface="Times New Roman" panose="02020603050405020304" pitchFamily="18" charset="0"/>
                          <a:cs typeface="Times New Roman" panose="02020603050405020304" pitchFamily="18" charset="0"/>
                        </a:rPr>
                        <a:t>unorganised</a:t>
                      </a:r>
                      <a:r>
                        <a:rPr lang="en-US" sz="1000" dirty="0">
                          <a:latin typeface="Times New Roman" panose="02020603050405020304" pitchFamily="18" charset="0"/>
                          <a:cs typeface="Times New Roman" panose="02020603050405020304" pitchFamily="18" charset="0"/>
                        </a:rPr>
                        <a:t>.</a:t>
                      </a:r>
                    </a:p>
                  </a:txBody>
                  <a:tcPr marL="51330" marR="51330" marT="25665" marB="25665"/>
                </a:tc>
                <a:extLst>
                  <a:ext uri="{0D108BD9-81ED-4DB2-BD59-A6C34878D82A}">
                    <a16:rowId xmlns:a16="http://schemas.microsoft.com/office/drawing/2014/main" val="3855416133"/>
                  </a:ext>
                </a:extLst>
              </a:tr>
            </a:tbl>
          </a:graphicData>
        </a:graphic>
      </p:graphicFrame>
    </p:spTree>
    <p:extLst>
      <p:ext uri="{BB962C8B-B14F-4D97-AF65-F5344CB8AC3E}">
        <p14:creationId xmlns:p14="http://schemas.microsoft.com/office/powerpoint/2010/main" val="99486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US" sz="3500" b="1" dirty="0">
                <a:latin typeface="Times New Roman" pitchFamily="18" charset="0"/>
                <a:cs typeface="Times New Roman" pitchFamily="18" charset="0"/>
              </a:rPr>
              <a:t>PROBLEM STATEMENT &amp; EXISTING SOLUTION</a:t>
            </a:r>
            <a:endParaRPr lang="en-IN" sz="3500" b="1" dirty="0">
              <a:latin typeface="Times New Roman" pitchFamily="18" charset="0"/>
              <a:cs typeface="Times New Roman" pitchFamily="18" charset="0"/>
            </a:endParaRP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pPr>
              <a:lnSpc>
                <a:spcPct val="90000"/>
              </a:lnSpc>
            </a:pPr>
            <a:r>
              <a:rPr lang="en-IN" sz="1600" b="1" dirty="0">
                <a:latin typeface="Times New Roman" panose="02020603050405020304" pitchFamily="18" charset="0"/>
                <a:cs typeface="Times New Roman" panose="02020603050405020304" pitchFamily="18" charset="0"/>
              </a:rPr>
              <a:t>Challenges:</a:t>
            </a:r>
            <a:endParaRPr lang="en-IN" sz="1600" dirty="0">
              <a:latin typeface="Times New Roman" panose="02020603050405020304" pitchFamily="18" charset="0"/>
              <a:cs typeface="Times New Roman" panose="02020603050405020304" pitchFamily="18" charset="0"/>
            </a:endParaRPr>
          </a:p>
          <a:p>
            <a:pPr>
              <a:lnSpc>
                <a:spcPct val="90000"/>
              </a:lnSpc>
            </a:pPr>
            <a:r>
              <a:rPr lang="en-IN" sz="1600" b="1" dirty="0">
                <a:latin typeface="Times New Roman" panose="02020603050405020304" pitchFamily="18" charset="0"/>
                <a:cs typeface="Times New Roman" panose="02020603050405020304" pitchFamily="18" charset="0"/>
              </a:rPr>
              <a:t>Scalability:</a:t>
            </a:r>
            <a:r>
              <a:rPr lang="en-IN" sz="1600" dirty="0">
                <a:latin typeface="Times New Roman" panose="02020603050405020304" pitchFamily="18" charset="0"/>
                <a:cs typeface="Times New Roman" panose="02020603050405020304" pitchFamily="18" charset="0"/>
              </a:rPr>
              <a:t> RL agents can become computationally expensive as the state space and action space grow larger.</a:t>
            </a:r>
          </a:p>
          <a:p>
            <a:pPr>
              <a:lnSpc>
                <a:spcPct val="90000"/>
              </a:lnSpc>
            </a:pPr>
            <a:r>
              <a:rPr lang="en-IN" sz="1600" b="1" dirty="0">
                <a:latin typeface="Times New Roman" panose="02020603050405020304" pitchFamily="18" charset="0"/>
                <a:cs typeface="Times New Roman" panose="02020603050405020304" pitchFamily="18" charset="0"/>
              </a:rPr>
              <a:t>Exploration-exploitation trade-off:</a:t>
            </a:r>
            <a:r>
              <a:rPr lang="en-IN" sz="1600" dirty="0">
                <a:latin typeface="Times New Roman" panose="02020603050405020304" pitchFamily="18" charset="0"/>
                <a:cs typeface="Times New Roman" panose="02020603050405020304" pitchFamily="18" charset="0"/>
              </a:rPr>
              <a:t> The agent must balance exploring new actions to discover optimal policies with exploiting known good actions to maximize rewards.</a:t>
            </a:r>
          </a:p>
          <a:p>
            <a:pPr>
              <a:lnSpc>
                <a:spcPct val="90000"/>
              </a:lnSpc>
            </a:pPr>
            <a:r>
              <a:rPr lang="en-IN" sz="1600" b="1" dirty="0">
                <a:latin typeface="Times New Roman" panose="02020603050405020304" pitchFamily="18" charset="0"/>
                <a:cs typeface="Times New Roman" panose="02020603050405020304" pitchFamily="18" charset="0"/>
              </a:rPr>
              <a:t>Uncertainty and noise:</a:t>
            </a:r>
            <a:r>
              <a:rPr lang="en-IN" sz="1600" dirty="0">
                <a:latin typeface="Times New Roman" panose="02020603050405020304" pitchFamily="18" charset="0"/>
                <a:cs typeface="Times New Roman" panose="02020603050405020304" pitchFamily="18" charset="0"/>
              </a:rPr>
              <a:t> Cloud environments are often subject to uncertainty and noise, which can make learning more challenging.</a:t>
            </a:r>
          </a:p>
          <a:p>
            <a:pPr>
              <a:lnSpc>
                <a:spcPct val="90000"/>
              </a:lnSpc>
            </a:pPr>
            <a:r>
              <a:rPr lang="en-IN" sz="1600" b="1" dirty="0">
                <a:latin typeface="Times New Roman" panose="02020603050405020304" pitchFamily="18" charset="0"/>
                <a:cs typeface="Times New Roman" panose="02020603050405020304" pitchFamily="18" charset="0"/>
              </a:rPr>
              <a:t>Benefits:</a:t>
            </a:r>
            <a:endParaRPr lang="en-IN" sz="1600" dirty="0">
              <a:latin typeface="Times New Roman" panose="02020603050405020304" pitchFamily="18" charset="0"/>
              <a:cs typeface="Times New Roman" panose="02020603050405020304" pitchFamily="18" charset="0"/>
            </a:endParaRPr>
          </a:p>
          <a:p>
            <a:pPr>
              <a:lnSpc>
                <a:spcPct val="90000"/>
              </a:lnSpc>
            </a:pPr>
            <a:r>
              <a:rPr lang="en-IN" sz="1600" b="1" dirty="0">
                <a:latin typeface="Times New Roman" panose="02020603050405020304" pitchFamily="18" charset="0"/>
                <a:cs typeface="Times New Roman" panose="02020603050405020304" pitchFamily="18" charset="0"/>
              </a:rPr>
              <a:t>Adaptability:</a:t>
            </a:r>
            <a:r>
              <a:rPr lang="en-IN" sz="1600" dirty="0">
                <a:latin typeface="Times New Roman" panose="02020603050405020304" pitchFamily="18" charset="0"/>
                <a:cs typeface="Times New Roman" panose="02020603050405020304" pitchFamily="18" charset="0"/>
              </a:rPr>
              <a:t> RL agents can learn to adapt to dynamic workloads and changing resource conditions.</a:t>
            </a:r>
          </a:p>
          <a:p>
            <a:pPr>
              <a:lnSpc>
                <a:spcPct val="90000"/>
              </a:lnSpc>
            </a:pPr>
            <a:r>
              <a:rPr lang="en-IN" sz="1600" b="1" dirty="0">
                <a:latin typeface="Times New Roman" panose="02020603050405020304" pitchFamily="18" charset="0"/>
                <a:cs typeface="Times New Roman" panose="02020603050405020304" pitchFamily="18" charset="0"/>
              </a:rPr>
              <a:t>Optimality:</a:t>
            </a:r>
            <a:r>
              <a:rPr lang="en-IN" sz="1600" dirty="0">
                <a:latin typeface="Times New Roman" panose="02020603050405020304" pitchFamily="18" charset="0"/>
                <a:cs typeface="Times New Roman" panose="02020603050405020304" pitchFamily="18" charset="0"/>
              </a:rPr>
              <a:t> RL can potentially achieve near-optimal resource allocation policies.</a:t>
            </a:r>
          </a:p>
          <a:p>
            <a:pPr>
              <a:lnSpc>
                <a:spcPct val="90000"/>
              </a:lnSpc>
            </a:pPr>
            <a:r>
              <a:rPr lang="en-IN" sz="1600" b="1" dirty="0">
                <a:latin typeface="Times New Roman" panose="02020603050405020304" pitchFamily="18" charset="0"/>
                <a:cs typeface="Times New Roman" panose="02020603050405020304" pitchFamily="18" charset="0"/>
              </a:rPr>
              <a:t>Automation:</a:t>
            </a:r>
            <a:r>
              <a:rPr lang="en-IN" sz="1600" dirty="0">
                <a:latin typeface="Times New Roman" panose="02020603050405020304" pitchFamily="18" charset="0"/>
                <a:cs typeface="Times New Roman" panose="02020603050405020304" pitchFamily="18" charset="0"/>
              </a:rPr>
              <a:t> RL can automate resource allocation decisions, reducing human intervention and improving efficiency</a:t>
            </a:r>
            <a:r>
              <a:rPr lang="en-IN" sz="1600" b="0" i="0" dirty="0">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11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84154-5CBE-7C37-1343-A49D738D87C4}"/>
              </a:ext>
            </a:extLst>
          </p:cNvPr>
          <p:cNvSpPr>
            <a:spLocks noGrp="1"/>
          </p:cNvSpPr>
          <p:nvPr>
            <p:ph type="title"/>
          </p:nvPr>
        </p:nvSpPr>
        <p:spPr>
          <a:xfrm>
            <a:off x="628650" y="365125"/>
            <a:ext cx="7886700" cy="1325563"/>
          </a:xfrm>
        </p:spPr>
        <p:txBody>
          <a:bodyPr>
            <a:normAutofit/>
          </a:bodyPr>
          <a:lstStyle/>
          <a:p>
            <a:r>
              <a:rPr lang="en-US" sz="4700" b="1" dirty="0">
                <a:latin typeface="Times New Roman" panose="02020603050405020304" pitchFamily="18" charset="0"/>
                <a:cs typeface="Times New Roman" panose="02020603050405020304" pitchFamily="18" charset="0"/>
              </a:rPr>
              <a:t>OBJECTIVES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4D061F-8A96-F8E5-79A7-8EA1825FB43D}"/>
              </a:ext>
            </a:extLst>
          </p:cNvPr>
          <p:cNvSpPr>
            <a:spLocks noGrp="1"/>
          </p:cNvSpPr>
          <p:nvPr>
            <p:ph idx="1"/>
          </p:nvPr>
        </p:nvSpPr>
        <p:spPr>
          <a:xfrm>
            <a:off x="628650" y="1929384"/>
            <a:ext cx="7886700" cy="4251960"/>
          </a:xfrm>
        </p:spPr>
        <p:txBody>
          <a:bodyPr>
            <a:normAutofit/>
          </a:bodyPr>
          <a:lstStyle/>
          <a:p>
            <a:pPr>
              <a:lnSpc>
                <a:spcPct val="90000"/>
              </a:lnSpc>
            </a:pPr>
            <a:r>
              <a:rPr lang="en-IN" sz="1600" b="0" i="0" dirty="0">
                <a:effectLst/>
                <a:latin typeface="Times New Roman" panose="02020603050405020304" pitchFamily="18" charset="0"/>
                <a:cs typeface="Times New Roman" panose="02020603050405020304" pitchFamily="18" charset="0"/>
              </a:rPr>
              <a:t>Development of a Reinforcement Learning Framework: The project focuses on creating a reinforcement learning (RL) framework that optimizes resource allocation in cloud computing environments.</a:t>
            </a:r>
          </a:p>
          <a:p>
            <a:pPr>
              <a:lnSpc>
                <a:spcPct val="90000"/>
              </a:lnSpc>
            </a:pPr>
            <a:endParaRPr lang="en-IN" sz="1600" b="0" i="0" dirty="0">
              <a:effectLst/>
              <a:latin typeface="Times New Roman" panose="02020603050405020304" pitchFamily="18" charset="0"/>
              <a:cs typeface="Times New Roman" panose="02020603050405020304" pitchFamily="18" charset="0"/>
            </a:endParaRPr>
          </a:p>
          <a:p>
            <a:pPr>
              <a:lnSpc>
                <a:spcPct val="90000"/>
              </a:lnSpc>
            </a:pPr>
            <a:r>
              <a:rPr lang="en-IN" sz="1600" b="0" i="0" dirty="0">
                <a:effectLst/>
                <a:latin typeface="Times New Roman" panose="02020603050405020304" pitchFamily="18" charset="0"/>
                <a:cs typeface="Times New Roman" panose="02020603050405020304" pitchFamily="18" charset="0"/>
              </a:rPr>
              <a:t> This includes minimizing operational costs associated with over-provisioning and under-utilization of resources while </a:t>
            </a:r>
            <a:r>
              <a:rPr lang="en-IN" sz="1600" b="0" i="0" dirty="0">
                <a:effectLst/>
                <a:highlight>
                  <a:srgbClr val="FFFF00"/>
                </a:highlight>
                <a:latin typeface="Times New Roman" panose="02020603050405020304" pitchFamily="18" charset="0"/>
                <a:cs typeface="Times New Roman" panose="02020603050405020304" pitchFamily="18" charset="0"/>
              </a:rPr>
              <a:t>enhancing the performance and scalability of cloud applications through dynamic resource scaling based on real-time workload demands.</a:t>
            </a:r>
          </a:p>
          <a:p>
            <a:pPr>
              <a:lnSpc>
                <a:spcPct val="90000"/>
              </a:lnSpc>
            </a:pPr>
            <a:endParaRPr lang="en-IN" sz="1600" b="0" i="0" dirty="0">
              <a:effectLst/>
              <a:highlight>
                <a:srgbClr val="FFFF00"/>
              </a:highlight>
              <a:latin typeface="Times New Roman" panose="02020603050405020304" pitchFamily="18" charset="0"/>
              <a:cs typeface="Times New Roman" panose="02020603050405020304" pitchFamily="18" charset="0"/>
            </a:endParaRPr>
          </a:p>
          <a:p>
            <a:pPr>
              <a:lnSpc>
                <a:spcPct val="90000"/>
              </a:lnSpc>
            </a:pPr>
            <a:r>
              <a:rPr lang="en-IN" sz="1600" b="0" i="0" dirty="0">
                <a:effectLst/>
                <a:latin typeface="Times New Roman" panose="02020603050405020304" pitchFamily="18" charset="0"/>
                <a:cs typeface="Times New Roman" panose="02020603050405020304" pitchFamily="18" charset="0"/>
              </a:rPr>
              <a:t>Evaluation and Improvement of Resource Allocation Methods: The effectiveness of the proposed RL-based approach will be evaluated against traditional resource allocation methods.</a:t>
            </a:r>
          </a:p>
          <a:p>
            <a:pPr marL="0" indent="0">
              <a:lnSpc>
                <a:spcPct val="90000"/>
              </a:lnSpc>
              <a:buNone/>
            </a:pPr>
            <a:endParaRPr lang="en-IN" sz="1600" b="0" i="0" dirty="0">
              <a:effectLst/>
              <a:latin typeface="Times New Roman" panose="02020603050405020304" pitchFamily="18" charset="0"/>
              <a:cs typeface="Times New Roman" panose="02020603050405020304" pitchFamily="18" charset="0"/>
            </a:endParaRPr>
          </a:p>
          <a:p>
            <a:pPr>
              <a:lnSpc>
                <a:spcPct val="90000"/>
              </a:lnSpc>
            </a:pPr>
            <a:r>
              <a:rPr lang="en-IN" sz="1600" b="0" i="0" dirty="0">
                <a:effectLst/>
                <a:latin typeface="Times New Roman" panose="02020603050405020304" pitchFamily="18" charset="0"/>
                <a:cs typeface="Times New Roman" panose="02020603050405020304" pitchFamily="18" charset="0"/>
              </a:rPr>
              <a:t> This evaluation will help identify areas for further improvement, contributing to both academic knowledge and practical applications of reinforcement learning in cloud computing, particularly in autonomous cloud management environments that adapt to changing conditions without manual intervention.</a:t>
            </a:r>
          </a:p>
          <a:p>
            <a:pPr>
              <a:lnSpc>
                <a:spcPct val="9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32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7886850" cy="1628970"/>
          </a:xfrm>
        </p:spPr>
        <p:txBody>
          <a:bodyPr anchor="ctr">
            <a:normAutofit/>
          </a:bodyPr>
          <a:lstStyle/>
          <a:p>
            <a:pPr>
              <a:lnSpc>
                <a:spcPct val="90000"/>
              </a:lnSpc>
            </a:pPr>
            <a:br>
              <a:rPr lang="en-US" sz="2700" b="1" dirty="0"/>
            </a:br>
            <a:r>
              <a:rPr lang="en-US" sz="2700" b="1" dirty="0">
                <a:latin typeface="Times New Roman" pitchFamily="18" charset="0"/>
                <a:cs typeface="Times New Roman" pitchFamily="18" charset="0"/>
              </a:rPr>
              <a:t>PROPOSED METHODOLOGY</a:t>
            </a:r>
            <a:br>
              <a:rPr lang="en-US" sz="2700" b="1" dirty="0">
                <a:latin typeface="Times New Roman" pitchFamily="18" charset="0"/>
                <a:cs typeface="Times New Roman" pitchFamily="18" charset="0"/>
              </a:rPr>
            </a:br>
            <a:endParaRPr lang="en-IN" sz="2700" b="1" dirty="0">
              <a:latin typeface="Times New Roman" pitchFamily="18" charset="0"/>
              <a:cs typeface="Times New Roman" pitchFamily="18" charset="0"/>
            </a:endParaRPr>
          </a:p>
        </p:txBody>
      </p:sp>
      <p:sp>
        <p:nvSpPr>
          <p:cNvPr id="3" name="Content Placeholder 2"/>
          <p:cNvSpPr>
            <a:spLocks noGrp="1"/>
          </p:cNvSpPr>
          <p:nvPr>
            <p:ph idx="1"/>
          </p:nvPr>
        </p:nvSpPr>
        <p:spPr>
          <a:xfrm>
            <a:off x="190500" y="2285994"/>
            <a:ext cx="8763000" cy="1957482"/>
          </a:xfrm>
        </p:spPr>
        <p:txBody>
          <a:bodyPr anchor="ctr">
            <a:noAutofit/>
          </a:bodyPr>
          <a:lstStyle/>
          <a:p>
            <a:pPr>
              <a:lnSpc>
                <a:spcPct val="90000"/>
              </a:lnSpc>
            </a:pPr>
            <a:r>
              <a:rPr lang="en-IN" sz="1600" b="0" i="0" dirty="0">
                <a:effectLst/>
                <a:latin typeface="Times New Roman" panose="02020603050405020304" pitchFamily="18" charset="0"/>
                <a:cs typeface="Times New Roman" panose="02020603050405020304" pitchFamily="18" charset="0"/>
              </a:rPr>
              <a:t>This </a:t>
            </a:r>
            <a:r>
              <a:rPr lang="en-US" sz="1600" b="0" i="0" dirty="0">
                <a:effectLst/>
                <a:latin typeface="Times New Roman" panose="02020603050405020304" pitchFamily="18" charset="0"/>
                <a:cs typeface="Times New Roman" panose="02020603050405020304" pitchFamily="18" charset="0"/>
              </a:rPr>
              <a:t>This methodology outlines a systematic approach to implementing a cloud resource allocation system using reinforcement learning, particularly through the application of a Deep Q-Network (DQN). </a:t>
            </a:r>
          </a:p>
          <a:p>
            <a:pPr>
              <a:lnSpc>
                <a:spcPct val="90000"/>
              </a:lnSpc>
            </a:pPr>
            <a:r>
              <a:rPr lang="en-US" sz="1600" b="0" i="0" dirty="0">
                <a:effectLst/>
                <a:latin typeface="Times New Roman" panose="02020603050405020304" pitchFamily="18" charset="0"/>
                <a:cs typeface="Times New Roman" panose="02020603050405020304" pitchFamily="18" charset="0"/>
              </a:rPr>
              <a:t>The goal is to optimize resource allocation based on simulated workload demands while minimizing costs and maintaining performance metrics.</a:t>
            </a:r>
          </a:p>
          <a:p>
            <a:pPr>
              <a:lnSpc>
                <a:spcPct val="90000"/>
              </a:lnSpc>
            </a:pPr>
            <a:r>
              <a:rPr lang="en-US" sz="1600" b="0" i="0" dirty="0">
                <a:effectLst/>
                <a:latin typeface="Times New Roman" panose="02020603050405020304" pitchFamily="18" charset="0"/>
                <a:cs typeface="Times New Roman" panose="02020603050405020304" pitchFamily="18" charset="0"/>
              </a:rPr>
              <a:t>Utilize libraries such as NumPy for numerical operations, Pandas for data manipulation, Matplotlib and Seaborn for visualization, and TensorFlow/</a:t>
            </a:r>
            <a:r>
              <a:rPr lang="en-US" sz="1600" b="0" i="0" dirty="0" err="1">
                <a:effectLst/>
                <a:latin typeface="Times New Roman" panose="02020603050405020304" pitchFamily="18" charset="0"/>
                <a:cs typeface="Times New Roman" panose="02020603050405020304" pitchFamily="18" charset="0"/>
              </a:rPr>
              <a:t>Keras</a:t>
            </a:r>
            <a:r>
              <a:rPr lang="en-US" sz="1600" b="0" i="0" dirty="0">
                <a:effectLst/>
                <a:latin typeface="Times New Roman" panose="02020603050405020304" pitchFamily="18" charset="0"/>
                <a:cs typeface="Times New Roman" panose="02020603050405020304" pitchFamily="18" charset="0"/>
              </a:rPr>
              <a:t> for building neural networks.</a:t>
            </a:r>
            <a:endParaRPr lang="en-US" sz="1600" dirty="0">
              <a:latin typeface="Times New Roman" panose="02020603050405020304" pitchFamily="18" charset="0"/>
              <a:cs typeface="Times New Roman" panose="02020603050405020304" pitchFamily="18" charset="0"/>
            </a:endParaRPr>
          </a:p>
          <a:p>
            <a:pPr>
              <a:lnSpc>
                <a:spcPct val="90000"/>
              </a:lnSpc>
            </a:pPr>
            <a:r>
              <a:rPr lang="en-US" sz="1600" b="0" i="0" dirty="0">
                <a:effectLst/>
                <a:latin typeface="Times New Roman" panose="02020603050405020304" pitchFamily="18" charset="0"/>
                <a:cs typeface="Times New Roman" panose="02020603050405020304" pitchFamily="18" charset="0"/>
              </a:rPr>
              <a:t>This proposed methodology outlines a structured approach to implementing a cloud resource allocation system using reinforcement learning principles through DQNs. By simulating different workloads and employing a DQN agent for learning optimal strategies, this approach aims to enhance efficiency in cloud resource management while minimizing costs.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51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253397"/>
            <a:ext cx="7886700" cy="1273233"/>
          </a:xfrm>
        </p:spPr>
        <p:txBody>
          <a:bodyPr>
            <a:normAutofit fontScale="90000"/>
          </a:bodyPr>
          <a:lstStyle/>
          <a:p>
            <a:pPr>
              <a:lnSpc>
                <a:spcPct val="90000"/>
              </a:lnSpc>
            </a:pPr>
            <a:br>
              <a:rPr lang="en-US" sz="2700" dirty="0"/>
            </a:br>
            <a:r>
              <a:rPr lang="en-US" sz="4000" b="1" dirty="0">
                <a:latin typeface="Times New Roman" pitchFamily="18" charset="0"/>
                <a:cs typeface="Times New Roman" pitchFamily="18" charset="0"/>
              </a:rPr>
              <a:t>SYSTEM REQUIREMENTS</a:t>
            </a:r>
            <a:br>
              <a:rPr lang="en-US" sz="2700" dirty="0"/>
            </a:br>
            <a:endParaRPr lang="en-US" sz="2700" dirty="0"/>
          </a:p>
        </p:txBody>
      </p:sp>
      <p:sp>
        <p:nvSpPr>
          <p:cNvPr id="29" name="Rectangle 28">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28650" y="2478024"/>
            <a:ext cx="7886700" cy="3694176"/>
          </a:xfrm>
        </p:spPr>
        <p:txBody>
          <a:bodyPr>
            <a:normAutofit/>
          </a:bodyPr>
          <a:lstStyle/>
          <a:p>
            <a:r>
              <a:rPr lang="en-US" sz="1600" b="1" dirty="0">
                <a:latin typeface="Times New Roman" pitchFamily="18" charset="0"/>
                <a:cs typeface="Times New Roman" pitchFamily="18" charset="0"/>
              </a:rPr>
              <a:t>Software Requirements:</a:t>
            </a:r>
          </a:p>
          <a:p>
            <a:r>
              <a:rPr lang="en-US" sz="1600" b="1" dirty="0">
                <a:latin typeface="Times New Roman" pitchFamily="18" charset="0"/>
                <a:cs typeface="Times New Roman" pitchFamily="18" charset="0"/>
              </a:rPr>
              <a:t>Stabled Internet connection with access of google Co-Lab. (or)</a:t>
            </a:r>
          </a:p>
          <a:p>
            <a:r>
              <a:rPr lang="en-US" sz="1600" b="1" dirty="0">
                <a:latin typeface="Times New Roman" pitchFamily="18" charset="0"/>
                <a:cs typeface="Times New Roman" pitchFamily="18" charset="0"/>
              </a:rPr>
              <a:t>Installed Jupyter notebook.</a:t>
            </a:r>
          </a:p>
          <a:p>
            <a:r>
              <a:rPr lang="en-US" sz="1600" b="1" dirty="0">
                <a:latin typeface="Times New Roman" pitchFamily="18" charset="0"/>
                <a:cs typeface="Times New Roman" pitchFamily="18" charset="0"/>
              </a:rPr>
              <a:t>TensorFlow </a:t>
            </a:r>
          </a:p>
          <a:p>
            <a:pPr marL="0" indent="0">
              <a:buNone/>
            </a:pPr>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Hardware Requirements:</a:t>
            </a:r>
          </a:p>
          <a:p>
            <a:r>
              <a:rPr lang="en-US" sz="1600" b="1" dirty="0">
                <a:latin typeface="Times New Roman" pitchFamily="18" charset="0"/>
                <a:cs typeface="Times New Roman" pitchFamily="18" charset="0"/>
              </a:rPr>
              <a:t>Processor : </a:t>
            </a:r>
            <a:r>
              <a:rPr lang="en-US" sz="1600" dirty="0">
                <a:latin typeface="Times New Roman" pitchFamily="18" charset="0"/>
                <a:cs typeface="Times New Roman" pitchFamily="18" charset="0"/>
              </a:rPr>
              <a:t>Intel(R) Core(TM) i5-1035G1 CPU @ 1.19GHz - i10-1035G1 CPU @ 5.3GHz, i7.</a:t>
            </a:r>
          </a:p>
          <a:p>
            <a:r>
              <a:rPr lang="en-US" sz="1600" b="1" dirty="0">
                <a:latin typeface="Times New Roman" pitchFamily="18" charset="0"/>
                <a:cs typeface="Times New Roman" pitchFamily="18" charset="0"/>
              </a:rPr>
              <a:t>RAM : </a:t>
            </a:r>
            <a:r>
              <a:rPr lang="en-US" sz="1600" dirty="0">
                <a:latin typeface="Times New Roman" pitchFamily="18" charset="0"/>
                <a:cs typeface="Times New Roman" pitchFamily="18" charset="0"/>
              </a:rPr>
              <a:t>8.00 GB - 16GB </a:t>
            </a:r>
          </a:p>
          <a:p>
            <a:r>
              <a:rPr lang="en-US" sz="1600" b="1" dirty="0">
                <a:latin typeface="Times New Roman" pitchFamily="18" charset="0"/>
                <a:cs typeface="Times New Roman" pitchFamily="18" charset="0"/>
              </a:rPr>
              <a:t>Operating System: </a:t>
            </a:r>
            <a:r>
              <a:rPr lang="en-US" sz="1600" dirty="0">
                <a:latin typeface="Times New Roman" pitchFamily="18" charset="0"/>
                <a:cs typeface="Times New Roman" pitchFamily="18" charset="0"/>
              </a:rPr>
              <a:t>Windows 10 Home or Windows 11, 64-bit, Mac OS.</a:t>
            </a:r>
            <a:endParaRPr lang="en-US" sz="1600" dirty="0"/>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8745</TotalTime>
  <Words>2117</Words>
  <Application>Microsoft Office PowerPoint</Application>
  <PresentationFormat>On-screen Show (4:3)</PresentationFormat>
  <Paragraphs>174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Helvetica Neue</vt:lpstr>
      <vt:lpstr>Roboto</vt:lpstr>
      <vt:lpstr>Times New Roman</vt:lpstr>
      <vt:lpstr>Office Theme</vt:lpstr>
      <vt:lpstr>PowerPoint Presentation</vt:lpstr>
      <vt:lpstr>CONTENT</vt:lpstr>
      <vt:lpstr>PowerPoint Presentation</vt:lpstr>
      <vt:lpstr>INTRODUCTION</vt:lpstr>
      <vt:lpstr>LITERATURE SURVEY</vt:lpstr>
      <vt:lpstr>PROBLEM STATEMENT &amp; EXISTING SOLUTION</vt:lpstr>
      <vt:lpstr>OBJECTIVES</vt:lpstr>
      <vt:lpstr> PROPOSED METHODOLOGY </vt:lpstr>
      <vt:lpstr> SYSTEM REQUIREMENTS </vt:lpstr>
      <vt:lpstr>MODULES </vt:lpstr>
      <vt:lpstr>IMPLEMENTATION</vt:lpstr>
      <vt:lpstr>REWARDS FOR LEARNING</vt:lpstr>
      <vt:lpstr>RESULT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omprakash chatla</cp:lastModifiedBy>
  <cp:revision>62</cp:revision>
  <cp:lastPrinted>2024-09-20T02:41:19Z</cp:lastPrinted>
  <dcterms:created xsi:type="dcterms:W3CDTF">2006-08-16T00:00:00Z</dcterms:created>
  <dcterms:modified xsi:type="dcterms:W3CDTF">2024-12-12T16:13:15Z</dcterms:modified>
</cp:coreProperties>
</file>