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71" r:id="rId2"/>
    <p:sldId id="257" r:id="rId3"/>
    <p:sldId id="259" r:id="rId4"/>
    <p:sldId id="258" r:id="rId5"/>
    <p:sldId id="266" r:id="rId6"/>
    <p:sldId id="269" r:id="rId7"/>
    <p:sldId id="260" r:id="rId8"/>
    <p:sldId id="264" r:id="rId9"/>
    <p:sldId id="262" r:id="rId10"/>
    <p:sldId id="261" r:id="rId11"/>
    <p:sldId id="273" r:id="rId12"/>
    <p:sldId id="275" r:id="rId13"/>
    <p:sldId id="274" r:id="rId14"/>
    <p:sldId id="276" r:id="rId15"/>
    <p:sldId id="280" r:id="rId16"/>
    <p:sldId id="277" r:id="rId17"/>
    <p:sldId id="283" r:id="rId18"/>
    <p:sldId id="285" r:id="rId19"/>
    <p:sldId id="278" r:id="rId20"/>
    <p:sldId id="279" r:id="rId21"/>
    <p:sldId id="26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35" autoAdjust="0"/>
    <p:restoredTop sz="93190" autoAdjust="0"/>
  </p:normalViewPr>
  <p:slideViewPr>
    <p:cSldViewPr snapToGrid="0">
      <p:cViewPr varScale="1">
        <p:scale>
          <a:sx n="69" d="100"/>
          <a:sy n="69" d="100"/>
        </p:scale>
        <p:origin x="750" y="72"/>
      </p:cViewPr>
      <p:guideLst>
        <p:guide orient="horz" pos="2160"/>
        <p:guide pos="3840"/>
      </p:guideLst>
    </p:cSldViewPr>
  </p:slideViewPr>
  <p:outlineViewPr>
    <p:cViewPr>
      <p:scale>
        <a:sx n="33" d="100"/>
        <a:sy n="33" d="100"/>
      </p:scale>
      <p:origin x="0" y="291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0667B4-C131-4BEE-8756-D79B4C67A8EB}" type="datetimeFigureOut">
              <a:rPr lang="en-US" smtClean="0"/>
              <a:pPr/>
              <a:t>12/13/2024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3A015C-CB25-4E0F-BCDD-8064E48F9ADB}" type="slidenum">
              <a:rPr lang="en-US" smtClean="0"/>
              <a:pPr/>
              <a:t>‹#›</a:t>
            </a:fld>
            <a:endParaRPr lang="en-US"/>
          </a:p>
        </p:txBody>
      </p:sp>
    </p:spTree>
    <p:extLst>
      <p:ext uri="{BB962C8B-B14F-4D97-AF65-F5344CB8AC3E}">
        <p14:creationId xmlns:p14="http://schemas.microsoft.com/office/powerpoint/2010/main" val="3888666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83A015C-CB25-4E0F-BCDD-8064E48F9ADB}" type="slidenum">
              <a:rPr lang="en-US" smtClean="0"/>
              <a:pPr/>
              <a:t>2</a:t>
            </a:fld>
            <a:endParaRPr lang="en-US"/>
          </a:p>
        </p:txBody>
      </p:sp>
    </p:spTree>
    <p:extLst>
      <p:ext uri="{BB962C8B-B14F-4D97-AF65-F5344CB8AC3E}">
        <p14:creationId xmlns:p14="http://schemas.microsoft.com/office/powerpoint/2010/main" val="1779967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283A015C-CB25-4E0F-BCDD-8064E48F9ADB}" type="slidenum">
              <a:rPr lang="en-US" smtClean="0"/>
              <a:pPr/>
              <a:t>5</a:t>
            </a:fld>
            <a:endParaRPr lang="en-US"/>
          </a:p>
        </p:txBody>
      </p:sp>
    </p:spTree>
    <p:extLst>
      <p:ext uri="{BB962C8B-B14F-4D97-AF65-F5344CB8AC3E}">
        <p14:creationId xmlns:p14="http://schemas.microsoft.com/office/powerpoint/2010/main" val="3997168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CA8391A-36D4-4914-804D-79F8A29E353F}" type="datetimeFigureOut">
              <a:rPr lang="en-IN" smtClean="0"/>
              <a:pPr/>
              <a:t>13-12-2024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814346-87AA-4D54-A6F6-E016F0D10B62}" type="slidenum">
              <a:rPr lang="en-IN" smtClean="0"/>
              <a:pPr/>
              <a:t>‹#›</a:t>
            </a:fld>
            <a:endParaRPr lang="en-IN"/>
          </a:p>
        </p:txBody>
      </p:sp>
    </p:spTree>
    <p:extLst>
      <p:ext uri="{BB962C8B-B14F-4D97-AF65-F5344CB8AC3E}">
        <p14:creationId xmlns:p14="http://schemas.microsoft.com/office/powerpoint/2010/main" val="1578153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CA8391A-36D4-4914-804D-79F8A29E353F}" type="datetimeFigureOut">
              <a:rPr lang="en-IN" smtClean="0"/>
              <a:pPr/>
              <a:t>13-12-2024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814346-87AA-4D54-A6F6-E016F0D10B62}" type="slidenum">
              <a:rPr lang="en-IN" smtClean="0"/>
              <a:pPr/>
              <a:t>‹#›</a:t>
            </a:fld>
            <a:endParaRPr lang="en-IN"/>
          </a:p>
        </p:txBody>
      </p:sp>
    </p:spTree>
    <p:extLst>
      <p:ext uri="{BB962C8B-B14F-4D97-AF65-F5344CB8AC3E}">
        <p14:creationId xmlns:p14="http://schemas.microsoft.com/office/powerpoint/2010/main" val="2496117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CA8391A-36D4-4914-804D-79F8A29E353F}" type="datetimeFigureOut">
              <a:rPr lang="en-IN" smtClean="0"/>
              <a:pPr/>
              <a:t>13-12-2024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814346-87AA-4D54-A6F6-E016F0D10B62}" type="slidenum">
              <a:rPr lang="en-IN" smtClean="0"/>
              <a:pPr/>
              <a:t>‹#›</a:t>
            </a:fld>
            <a:endParaRPr lang="en-IN"/>
          </a:p>
        </p:txBody>
      </p:sp>
    </p:spTree>
    <p:extLst>
      <p:ext uri="{BB962C8B-B14F-4D97-AF65-F5344CB8AC3E}">
        <p14:creationId xmlns:p14="http://schemas.microsoft.com/office/powerpoint/2010/main" val="2895166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CA8391A-36D4-4914-804D-79F8A29E353F}" type="datetimeFigureOut">
              <a:rPr lang="en-IN" smtClean="0"/>
              <a:pPr/>
              <a:t>13-12-2024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814346-87AA-4D54-A6F6-E016F0D10B62}" type="slidenum">
              <a:rPr lang="en-IN" smtClean="0"/>
              <a:pPr/>
              <a:t>‹#›</a:t>
            </a:fld>
            <a:endParaRPr lang="en-IN"/>
          </a:p>
        </p:txBody>
      </p:sp>
    </p:spTree>
    <p:extLst>
      <p:ext uri="{BB962C8B-B14F-4D97-AF65-F5344CB8AC3E}">
        <p14:creationId xmlns:p14="http://schemas.microsoft.com/office/powerpoint/2010/main" val="1552986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A8391A-36D4-4914-804D-79F8A29E353F}" type="datetimeFigureOut">
              <a:rPr lang="en-IN" smtClean="0"/>
              <a:pPr/>
              <a:t>13-12-2024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814346-87AA-4D54-A6F6-E016F0D10B62}" type="slidenum">
              <a:rPr lang="en-IN" smtClean="0"/>
              <a:pPr/>
              <a:t>‹#›</a:t>
            </a:fld>
            <a:endParaRPr lang="en-IN"/>
          </a:p>
        </p:txBody>
      </p:sp>
    </p:spTree>
    <p:extLst>
      <p:ext uri="{BB962C8B-B14F-4D97-AF65-F5344CB8AC3E}">
        <p14:creationId xmlns:p14="http://schemas.microsoft.com/office/powerpoint/2010/main" val="297968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CA8391A-36D4-4914-804D-79F8A29E353F}" type="datetimeFigureOut">
              <a:rPr lang="en-IN" smtClean="0"/>
              <a:pPr/>
              <a:t>13-12-2024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814346-87AA-4D54-A6F6-E016F0D10B62}" type="slidenum">
              <a:rPr lang="en-IN" smtClean="0"/>
              <a:pPr/>
              <a:t>‹#›</a:t>
            </a:fld>
            <a:endParaRPr lang="en-IN"/>
          </a:p>
        </p:txBody>
      </p:sp>
    </p:spTree>
    <p:extLst>
      <p:ext uri="{BB962C8B-B14F-4D97-AF65-F5344CB8AC3E}">
        <p14:creationId xmlns:p14="http://schemas.microsoft.com/office/powerpoint/2010/main" val="3057572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CA8391A-36D4-4914-804D-79F8A29E353F}" type="datetimeFigureOut">
              <a:rPr lang="en-IN" smtClean="0"/>
              <a:pPr/>
              <a:t>13-12-2024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B814346-87AA-4D54-A6F6-E016F0D10B62}" type="slidenum">
              <a:rPr lang="en-IN" smtClean="0"/>
              <a:pPr/>
              <a:t>‹#›</a:t>
            </a:fld>
            <a:endParaRPr lang="en-IN"/>
          </a:p>
        </p:txBody>
      </p:sp>
    </p:spTree>
    <p:extLst>
      <p:ext uri="{BB962C8B-B14F-4D97-AF65-F5344CB8AC3E}">
        <p14:creationId xmlns:p14="http://schemas.microsoft.com/office/powerpoint/2010/main" val="2399169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CA8391A-36D4-4914-804D-79F8A29E353F}" type="datetimeFigureOut">
              <a:rPr lang="en-IN" smtClean="0"/>
              <a:pPr/>
              <a:t>13-12-2024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B814346-87AA-4D54-A6F6-E016F0D10B62}" type="slidenum">
              <a:rPr lang="en-IN" smtClean="0"/>
              <a:pPr/>
              <a:t>‹#›</a:t>
            </a:fld>
            <a:endParaRPr lang="en-IN"/>
          </a:p>
        </p:txBody>
      </p:sp>
    </p:spTree>
    <p:extLst>
      <p:ext uri="{BB962C8B-B14F-4D97-AF65-F5344CB8AC3E}">
        <p14:creationId xmlns:p14="http://schemas.microsoft.com/office/powerpoint/2010/main" val="378619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A8391A-36D4-4914-804D-79F8A29E353F}" type="datetimeFigureOut">
              <a:rPr lang="en-IN" smtClean="0"/>
              <a:pPr/>
              <a:t>13-12-2024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B814346-87AA-4D54-A6F6-E016F0D10B62}" type="slidenum">
              <a:rPr lang="en-IN" smtClean="0"/>
              <a:pPr/>
              <a:t>‹#›</a:t>
            </a:fld>
            <a:endParaRPr lang="en-IN"/>
          </a:p>
        </p:txBody>
      </p:sp>
    </p:spTree>
    <p:extLst>
      <p:ext uri="{BB962C8B-B14F-4D97-AF65-F5344CB8AC3E}">
        <p14:creationId xmlns:p14="http://schemas.microsoft.com/office/powerpoint/2010/main" val="1592040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A8391A-36D4-4914-804D-79F8A29E353F}" type="datetimeFigureOut">
              <a:rPr lang="en-IN" smtClean="0"/>
              <a:pPr/>
              <a:t>13-12-2024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814346-87AA-4D54-A6F6-E016F0D10B62}" type="slidenum">
              <a:rPr lang="en-IN" smtClean="0"/>
              <a:pPr/>
              <a:t>‹#›</a:t>
            </a:fld>
            <a:endParaRPr lang="en-IN"/>
          </a:p>
        </p:txBody>
      </p:sp>
    </p:spTree>
    <p:extLst>
      <p:ext uri="{BB962C8B-B14F-4D97-AF65-F5344CB8AC3E}">
        <p14:creationId xmlns:p14="http://schemas.microsoft.com/office/powerpoint/2010/main" val="864067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A8391A-36D4-4914-804D-79F8A29E353F}" type="datetimeFigureOut">
              <a:rPr lang="en-IN" smtClean="0"/>
              <a:pPr/>
              <a:t>13-12-2024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814346-87AA-4D54-A6F6-E016F0D10B62}" type="slidenum">
              <a:rPr lang="en-IN" smtClean="0"/>
              <a:pPr/>
              <a:t>‹#›</a:t>
            </a:fld>
            <a:endParaRPr lang="en-IN"/>
          </a:p>
        </p:txBody>
      </p:sp>
    </p:spTree>
    <p:extLst>
      <p:ext uri="{BB962C8B-B14F-4D97-AF65-F5344CB8AC3E}">
        <p14:creationId xmlns:p14="http://schemas.microsoft.com/office/powerpoint/2010/main" val="321202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A8391A-36D4-4914-804D-79F8A29E353F}" type="datetimeFigureOut">
              <a:rPr lang="en-IN" smtClean="0"/>
              <a:pPr/>
              <a:t>13-12-2024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814346-87AA-4D54-A6F6-E016F0D10B62}" type="slidenum">
              <a:rPr lang="en-IN" smtClean="0"/>
              <a:pPr/>
              <a:t>‹#›</a:t>
            </a:fld>
            <a:endParaRPr lang="en-IN"/>
          </a:p>
        </p:txBody>
      </p:sp>
    </p:spTree>
    <p:extLst>
      <p:ext uri="{BB962C8B-B14F-4D97-AF65-F5344CB8AC3E}">
        <p14:creationId xmlns:p14="http://schemas.microsoft.com/office/powerpoint/2010/main" val="796048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283284" y="2533289"/>
            <a:ext cx="9491028" cy="1025922"/>
          </a:xfrm>
          <a:prstGeom prst="rect">
            <a:avLst/>
          </a:prstGeom>
        </p:spPr>
        <p:txBody>
          <a:bodyPr lIns="0" tIns="0" rIns="0" bIns="0" rtlCol="0" anchor="t">
            <a:spAutoFit/>
          </a:bodyPr>
          <a:lstStyle/>
          <a:p>
            <a:pPr algn="ctr">
              <a:lnSpc>
                <a:spcPts val="4036"/>
              </a:lnSpc>
            </a:pPr>
            <a:r>
              <a:rPr lang="en-US" sz="3200" b="1" dirty="0" smtClean="0">
                <a:latin typeface="Times New Roman" pitchFamily="18" charset="0"/>
                <a:cs typeface="Times New Roman" pitchFamily="18" charset="0"/>
              </a:rPr>
              <a:t> Securing Digital Payments with Iris Scanning using Blockchain Technology</a:t>
            </a:r>
            <a:endParaRPr lang="en-US" sz="2900" dirty="0">
              <a:solidFill>
                <a:srgbClr val="F1821F"/>
              </a:solidFill>
              <a:latin typeface="Canva Sans Bold"/>
              <a:ea typeface="Canva Sans Bold"/>
              <a:cs typeface="Canva Sans Bold"/>
              <a:sym typeface="Canva Sans Bold"/>
            </a:endParaRPr>
          </a:p>
        </p:txBody>
      </p:sp>
      <p:sp>
        <p:nvSpPr>
          <p:cNvPr id="3" name="Freeform 3"/>
          <p:cNvSpPr/>
          <p:nvPr/>
        </p:nvSpPr>
        <p:spPr>
          <a:xfrm>
            <a:off x="352517" y="148864"/>
            <a:ext cx="11352564" cy="1106547"/>
          </a:xfrm>
          <a:custGeom>
            <a:avLst/>
            <a:gdLst/>
            <a:ahLst/>
            <a:cxnLst/>
            <a:rect l="l" t="t" r="r" b="b"/>
            <a:pathLst>
              <a:path w="17028846" h="1659820">
                <a:moveTo>
                  <a:pt x="0" y="0"/>
                </a:moveTo>
                <a:lnTo>
                  <a:pt x="17028845" y="0"/>
                </a:lnTo>
                <a:lnTo>
                  <a:pt x="17028845" y="1659820"/>
                </a:lnTo>
                <a:lnTo>
                  <a:pt x="0" y="1659820"/>
                </a:lnTo>
                <a:lnTo>
                  <a:pt x="0" y="0"/>
                </a:lnTo>
                <a:close/>
              </a:path>
            </a:pathLst>
          </a:custGeom>
          <a:blipFill>
            <a:blip r:embed="rId2"/>
            <a:stretch>
              <a:fillRect l="-2991" t="-6276" r="-2518"/>
            </a:stretch>
          </a:blipFill>
        </p:spPr>
      </p:sp>
      <p:sp>
        <p:nvSpPr>
          <p:cNvPr id="4" name="TextBox 4"/>
          <p:cNvSpPr txBox="1"/>
          <p:nvPr/>
        </p:nvSpPr>
        <p:spPr>
          <a:xfrm>
            <a:off x="975786" y="1757061"/>
            <a:ext cx="9788579" cy="525785"/>
          </a:xfrm>
          <a:prstGeom prst="rect">
            <a:avLst/>
          </a:prstGeom>
        </p:spPr>
        <p:txBody>
          <a:bodyPr lIns="0" tIns="0" rIns="0" bIns="0" rtlCol="0" anchor="t">
            <a:spAutoFit/>
          </a:bodyPr>
          <a:lstStyle/>
          <a:p>
            <a:pPr algn="ctr">
              <a:lnSpc>
                <a:spcPts val="4115"/>
              </a:lnSpc>
            </a:pPr>
            <a:r>
              <a:rPr lang="en-US" sz="3200" b="1" dirty="0" smtClean="0">
                <a:solidFill>
                  <a:srgbClr val="000000"/>
                </a:solidFill>
                <a:latin typeface="Times New Roman" pitchFamily="18" charset="0"/>
                <a:ea typeface="Canva Sans Bold"/>
                <a:cs typeface="Times New Roman" pitchFamily="18" charset="0"/>
                <a:sym typeface="Canva Sans Bold"/>
              </a:rPr>
              <a:t>    Department </a:t>
            </a:r>
            <a:r>
              <a:rPr lang="en-US" sz="3200" b="1" dirty="0">
                <a:solidFill>
                  <a:srgbClr val="000000"/>
                </a:solidFill>
                <a:latin typeface="Times New Roman" pitchFamily="18" charset="0"/>
                <a:ea typeface="Canva Sans Bold"/>
                <a:cs typeface="Times New Roman" pitchFamily="18" charset="0"/>
                <a:sym typeface="Canva Sans Bold"/>
              </a:rPr>
              <a:t>of Computer Science and Engineering</a:t>
            </a:r>
          </a:p>
        </p:txBody>
      </p:sp>
      <p:sp>
        <p:nvSpPr>
          <p:cNvPr id="5" name="TextBox 5"/>
          <p:cNvSpPr txBox="1"/>
          <p:nvPr/>
        </p:nvSpPr>
        <p:spPr>
          <a:xfrm>
            <a:off x="-1141192" y="4547425"/>
            <a:ext cx="7237192" cy="1423467"/>
          </a:xfrm>
          <a:prstGeom prst="rect">
            <a:avLst/>
          </a:prstGeom>
        </p:spPr>
        <p:txBody>
          <a:bodyPr lIns="0" tIns="0" rIns="0" bIns="0" rtlCol="0" anchor="t">
            <a:spAutoFit/>
          </a:bodyPr>
          <a:lstStyle/>
          <a:p>
            <a:pPr algn="ctr">
              <a:lnSpc>
                <a:spcPts val="3722"/>
              </a:lnSpc>
            </a:pPr>
            <a:r>
              <a:rPr lang="en-US" sz="2700" b="1" dirty="0">
                <a:solidFill>
                  <a:srgbClr val="000000"/>
                </a:solidFill>
                <a:latin typeface="Times New Roman" pitchFamily="18" charset="0"/>
                <a:ea typeface="Canva Sans Bold"/>
                <a:cs typeface="Times New Roman" pitchFamily="18" charset="0"/>
                <a:sym typeface="Canva Sans Bold"/>
              </a:rPr>
              <a:t>Under the Guidance of</a:t>
            </a:r>
          </a:p>
          <a:p>
            <a:pPr algn="ctr">
              <a:lnSpc>
                <a:spcPts val="3722"/>
              </a:lnSpc>
            </a:pPr>
            <a:r>
              <a:rPr lang="en-US" sz="2700" b="1" dirty="0" err="1">
                <a:solidFill>
                  <a:srgbClr val="000000"/>
                </a:solidFill>
                <a:latin typeface="Times New Roman" pitchFamily="18" charset="0"/>
                <a:ea typeface="Canva Sans Bold"/>
                <a:cs typeface="Times New Roman" pitchFamily="18" charset="0"/>
                <a:sym typeface="Canva Sans Bold"/>
              </a:rPr>
              <a:t>Dr.G.Sreeram</a:t>
            </a:r>
            <a:endParaRPr lang="en-US" sz="2700" b="1" dirty="0">
              <a:solidFill>
                <a:srgbClr val="000000"/>
              </a:solidFill>
              <a:latin typeface="Times New Roman" pitchFamily="18" charset="0"/>
              <a:ea typeface="Canva Sans Bold"/>
              <a:cs typeface="Times New Roman" pitchFamily="18" charset="0"/>
              <a:sym typeface="Canva Sans Bold"/>
            </a:endParaRPr>
          </a:p>
          <a:p>
            <a:pPr algn="ctr">
              <a:lnSpc>
                <a:spcPts val="3722"/>
              </a:lnSpc>
              <a:spcBef>
                <a:spcPct val="0"/>
              </a:spcBef>
            </a:pPr>
            <a:r>
              <a:rPr lang="en-US" sz="2700" b="1" dirty="0" err="1">
                <a:solidFill>
                  <a:srgbClr val="000000"/>
                </a:solidFill>
                <a:latin typeface="Times New Roman" pitchFamily="18" charset="0"/>
                <a:ea typeface="Canva Sans Bold"/>
                <a:cs typeface="Times New Roman" pitchFamily="18" charset="0"/>
                <a:sym typeface="Canva Sans Bold"/>
              </a:rPr>
              <a:t>Professor,Dept</a:t>
            </a:r>
            <a:r>
              <a:rPr lang="en-US" sz="2700" b="1" dirty="0">
                <a:solidFill>
                  <a:srgbClr val="000000"/>
                </a:solidFill>
                <a:latin typeface="Times New Roman" pitchFamily="18" charset="0"/>
                <a:ea typeface="Canva Sans Bold"/>
                <a:cs typeface="Times New Roman" pitchFamily="18" charset="0"/>
                <a:sym typeface="Canva Sans Bold"/>
              </a:rPr>
              <a:t> of CSE</a:t>
            </a:r>
          </a:p>
        </p:txBody>
      </p:sp>
      <p:sp>
        <p:nvSpPr>
          <p:cNvPr id="6" name="TextBox 6"/>
          <p:cNvSpPr txBox="1"/>
          <p:nvPr/>
        </p:nvSpPr>
        <p:spPr>
          <a:xfrm>
            <a:off x="6303329" y="4447737"/>
            <a:ext cx="5888671" cy="1692771"/>
          </a:xfrm>
          <a:prstGeom prst="rect">
            <a:avLst/>
          </a:prstGeom>
        </p:spPr>
        <p:txBody>
          <a:bodyPr lIns="0" tIns="0" rIns="0" bIns="0" rtlCol="0" anchor="t">
            <a:spAutoFit/>
          </a:bodyPr>
          <a:lstStyle/>
          <a:p>
            <a:pPr algn="ctr">
              <a:lnSpc>
                <a:spcPts val="3326"/>
              </a:lnSpc>
            </a:pPr>
            <a:r>
              <a:rPr lang="en-US" sz="2700" b="1" dirty="0">
                <a:solidFill>
                  <a:srgbClr val="000000"/>
                </a:solidFill>
                <a:latin typeface="Times New Roman" pitchFamily="18" charset="0"/>
                <a:ea typeface="Canva Sans Bold"/>
                <a:cs typeface="Times New Roman" pitchFamily="18" charset="0"/>
                <a:sym typeface="Canva Sans Bold"/>
              </a:rPr>
              <a:t>Batch No</a:t>
            </a:r>
            <a:r>
              <a:rPr lang="en-US" sz="2700" b="1" dirty="0" smtClean="0">
                <a:solidFill>
                  <a:srgbClr val="000000"/>
                </a:solidFill>
                <a:latin typeface="Times New Roman" pitchFamily="18" charset="0"/>
                <a:ea typeface="Canva Sans Bold"/>
                <a:cs typeface="Times New Roman" pitchFamily="18" charset="0"/>
                <a:sym typeface="Canva Sans Bold"/>
              </a:rPr>
              <a:t>:-9</a:t>
            </a:r>
          </a:p>
          <a:p>
            <a:pPr algn="ctr">
              <a:lnSpc>
                <a:spcPts val="3326"/>
              </a:lnSpc>
            </a:pPr>
            <a:r>
              <a:rPr lang="en-US" sz="2700" b="1" dirty="0" err="1" smtClean="0">
                <a:solidFill>
                  <a:srgbClr val="000000"/>
                </a:solidFill>
                <a:latin typeface="Times New Roman" pitchFamily="18" charset="0"/>
                <a:ea typeface="Canva Sans Bold"/>
                <a:cs typeface="Times New Roman" pitchFamily="18" charset="0"/>
                <a:sym typeface="Canva Sans Bold"/>
              </a:rPr>
              <a:t>Divyanshi</a:t>
            </a:r>
            <a:r>
              <a:rPr lang="en-US" sz="2700" b="1" dirty="0" smtClean="0">
                <a:solidFill>
                  <a:srgbClr val="000000"/>
                </a:solidFill>
                <a:latin typeface="Times New Roman" pitchFamily="18" charset="0"/>
                <a:ea typeface="Canva Sans Bold"/>
                <a:cs typeface="Times New Roman" pitchFamily="18" charset="0"/>
                <a:sym typeface="Canva Sans Bold"/>
              </a:rPr>
              <a:t> Roy - 21P61A0562</a:t>
            </a:r>
            <a:endParaRPr lang="en-US" sz="2700" b="1" dirty="0">
              <a:solidFill>
                <a:srgbClr val="000000"/>
              </a:solidFill>
              <a:latin typeface="Times New Roman" pitchFamily="18" charset="0"/>
              <a:ea typeface="Canva Sans Bold"/>
              <a:cs typeface="Times New Roman" pitchFamily="18" charset="0"/>
              <a:sym typeface="Canva Sans Bold"/>
            </a:endParaRPr>
          </a:p>
          <a:p>
            <a:pPr algn="ctr">
              <a:lnSpc>
                <a:spcPts val="3326"/>
              </a:lnSpc>
            </a:pPr>
            <a:r>
              <a:rPr lang="en-US" sz="2700" b="1" dirty="0" err="1" smtClean="0">
                <a:solidFill>
                  <a:srgbClr val="000000"/>
                </a:solidFill>
                <a:latin typeface="Times New Roman" pitchFamily="18" charset="0"/>
                <a:ea typeface="Canva Sans Bold"/>
                <a:cs typeface="Times New Roman" pitchFamily="18" charset="0"/>
                <a:sym typeface="Canva Sans Bold"/>
              </a:rPr>
              <a:t>B.Tanya</a:t>
            </a:r>
            <a:r>
              <a:rPr lang="en-US" sz="2700" b="1" dirty="0" smtClean="0">
                <a:solidFill>
                  <a:srgbClr val="000000"/>
                </a:solidFill>
                <a:latin typeface="Times New Roman" pitchFamily="18" charset="0"/>
                <a:ea typeface="Canva Sans Bold"/>
                <a:cs typeface="Times New Roman" pitchFamily="18" charset="0"/>
                <a:sym typeface="Canva Sans Bold"/>
              </a:rPr>
              <a:t> - 21P61A0535</a:t>
            </a:r>
          </a:p>
          <a:p>
            <a:pPr algn="ctr">
              <a:lnSpc>
                <a:spcPts val="3326"/>
              </a:lnSpc>
            </a:pPr>
            <a:r>
              <a:rPr lang="en-US" sz="2700" b="1" dirty="0" smtClean="0">
                <a:solidFill>
                  <a:srgbClr val="000000"/>
                </a:solidFill>
                <a:latin typeface="Times New Roman" pitchFamily="18" charset="0"/>
                <a:ea typeface="Canva Sans Bold"/>
                <a:cs typeface="Times New Roman" pitchFamily="18" charset="0"/>
                <a:sym typeface="Canva Sans Bold"/>
              </a:rPr>
              <a:t>B. </a:t>
            </a:r>
            <a:r>
              <a:rPr lang="en-US" sz="2700" b="1" dirty="0" err="1" smtClean="0">
                <a:solidFill>
                  <a:srgbClr val="000000"/>
                </a:solidFill>
                <a:latin typeface="Times New Roman" pitchFamily="18" charset="0"/>
                <a:ea typeface="Canva Sans Bold"/>
                <a:cs typeface="Times New Roman" pitchFamily="18" charset="0"/>
                <a:sym typeface="Canva Sans Bold"/>
              </a:rPr>
              <a:t>Snigdha</a:t>
            </a:r>
            <a:r>
              <a:rPr lang="en-US" sz="2700" b="1" dirty="0" smtClean="0">
                <a:solidFill>
                  <a:srgbClr val="000000"/>
                </a:solidFill>
                <a:latin typeface="Times New Roman" pitchFamily="18" charset="0"/>
                <a:ea typeface="Canva Sans Bold"/>
                <a:cs typeface="Times New Roman" pitchFamily="18" charset="0"/>
                <a:sym typeface="Canva Sans Bold"/>
              </a:rPr>
              <a:t> - 21P61A0536</a:t>
            </a:r>
            <a:endParaRPr lang="en-US" sz="2700" b="1" dirty="0">
              <a:solidFill>
                <a:srgbClr val="000000"/>
              </a:solidFill>
              <a:latin typeface="Times New Roman" pitchFamily="18" charset="0"/>
              <a:ea typeface="Canva Sans Bold"/>
              <a:cs typeface="Times New Roman" pitchFamily="18" charset="0"/>
              <a:sym typeface="Canva Sans Bold"/>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173" y="317186"/>
            <a:ext cx="11092218" cy="1325563"/>
          </a:xfrm>
        </p:spPr>
        <p:txBody>
          <a:bodyPr/>
          <a:lstStyle/>
          <a:p>
            <a:pPr algn="ctr"/>
            <a:r>
              <a:rPr lang="en-US" b="1" dirty="0">
                <a:latin typeface="Times New Roman" panose="02020603050405020304" pitchFamily="18" charset="0"/>
                <a:cs typeface="Times New Roman" panose="02020603050405020304" pitchFamily="18" charset="0"/>
              </a:rPr>
              <a:t>Proposed Methodology </a:t>
            </a:r>
            <a:endParaRPr lang="en-IN" b="1"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 xmlns:a16="http://schemas.microsoft.com/office/drawing/2014/main" id="{47A4DFFD-C660-D53D-5FCF-2429EB3E306B}"/>
              </a:ext>
            </a:extLst>
          </p:cNvPr>
          <p:cNvSpPr>
            <a:spLocks noGrp="1" noChangeArrowheads="1"/>
          </p:cNvSpPr>
          <p:nvPr>
            <p:ph idx="1"/>
          </p:nvPr>
        </p:nvSpPr>
        <p:spPr bwMode="auto">
          <a:xfrm>
            <a:off x="563879" y="1386840"/>
            <a:ext cx="11140441" cy="6841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eaLnBrk="0" fontAlgn="base" hangingPunct="0">
              <a:lnSpc>
                <a:spcPct val="100000"/>
              </a:lnSpc>
              <a:spcBef>
                <a:spcPct val="0"/>
              </a:spcBef>
              <a:spcAft>
                <a:spcPct val="0"/>
              </a:spcAft>
            </a:pPr>
            <a:r>
              <a:rPr lang="en-US" altLang="en-US" sz="2600" b="1" dirty="0" smtClean="0">
                <a:latin typeface="Times New Roman" pitchFamily="18" charset="0"/>
                <a:cs typeface="Times New Roman" pitchFamily="18" charset="0"/>
              </a:rPr>
              <a:t> Design and Integration:</a:t>
            </a:r>
          </a:p>
          <a:p>
            <a:pPr lvl="1" algn="just"/>
            <a:r>
              <a:rPr lang="en-US" altLang="en-US" dirty="0" smtClean="0">
                <a:latin typeface="Times New Roman" pitchFamily="18" charset="0"/>
                <a:cs typeface="Times New Roman" pitchFamily="18" charset="0"/>
              </a:rPr>
              <a:t>Develop a secure architecture combining iris scanning and blockchain for transactions.</a:t>
            </a:r>
            <a:endParaRPr lang="en-US" dirty="0" smtClean="0">
              <a:latin typeface="Times New Roman" panose="02020603050405020304" pitchFamily="18" charset="0"/>
              <a:cs typeface="Times New Roman" panose="02020603050405020304" pitchFamily="18" charset="0"/>
            </a:endParaRPr>
          </a:p>
          <a:p>
            <a:pPr lvl="1" algn="just"/>
            <a:r>
              <a:rPr lang="en-US" altLang="en-US" dirty="0" smtClean="0">
                <a:latin typeface="Times New Roman" pitchFamily="18" charset="0"/>
                <a:cs typeface="Times New Roman" pitchFamily="18" charset="0"/>
              </a:rPr>
              <a:t>Choose technologies for accurate iris scanning and reliable blockchain integration.</a:t>
            </a:r>
          </a:p>
          <a:p>
            <a:pPr marL="0" indent="0" algn="just" eaLnBrk="0" fontAlgn="base" hangingPunct="0">
              <a:lnSpc>
                <a:spcPct val="100000"/>
              </a:lnSpc>
              <a:spcBef>
                <a:spcPct val="0"/>
              </a:spcBef>
              <a:spcAft>
                <a:spcPct val="0"/>
              </a:spcAft>
            </a:pPr>
            <a:r>
              <a:rPr lang="en-US" altLang="en-US" sz="2600" b="1" dirty="0" smtClean="0">
                <a:latin typeface="Times New Roman" pitchFamily="18" charset="0"/>
                <a:cs typeface="Times New Roman" pitchFamily="18" charset="0"/>
              </a:rPr>
              <a:t> Development and Testing:</a:t>
            </a:r>
            <a:endParaRPr lang="en-US" altLang="en-US" sz="2600" dirty="0" smtClean="0">
              <a:latin typeface="Times New Roman" pitchFamily="18" charset="0"/>
              <a:cs typeface="Times New Roman" pitchFamily="18" charset="0"/>
            </a:endParaRPr>
          </a:p>
          <a:p>
            <a:pPr lvl="1" algn="just"/>
            <a:r>
              <a:rPr lang="en-US" altLang="en-US" dirty="0" smtClean="0">
                <a:latin typeface="Times New Roman" pitchFamily="18" charset="0"/>
                <a:cs typeface="Times New Roman" pitchFamily="18" charset="0"/>
              </a:rPr>
              <a:t>Build and integrate frontend and backend components with smart contracts.</a:t>
            </a:r>
            <a:endParaRPr lang="en-US" dirty="0" smtClean="0">
              <a:latin typeface="Times New Roman" panose="02020603050405020304" pitchFamily="18" charset="0"/>
              <a:cs typeface="Times New Roman" panose="02020603050405020304" pitchFamily="18" charset="0"/>
            </a:endParaRPr>
          </a:p>
          <a:p>
            <a:pPr lvl="1" algn="just"/>
            <a:r>
              <a:rPr lang="en-US" altLang="en-US" dirty="0" smtClean="0">
                <a:latin typeface="Times New Roman" pitchFamily="18" charset="0"/>
                <a:cs typeface="Times New Roman" pitchFamily="18" charset="0"/>
              </a:rPr>
              <a:t>Test functionality, performance, and security thoroughly.</a:t>
            </a:r>
          </a:p>
          <a:p>
            <a:pPr marL="0" indent="0" algn="just" eaLnBrk="0" fontAlgn="base" hangingPunct="0">
              <a:lnSpc>
                <a:spcPct val="100000"/>
              </a:lnSpc>
              <a:spcBef>
                <a:spcPct val="0"/>
              </a:spcBef>
              <a:spcAft>
                <a:spcPct val="0"/>
              </a:spcAft>
            </a:pPr>
            <a:r>
              <a:rPr lang="en-US" altLang="en-US" sz="2600" b="1" dirty="0" smtClean="0">
                <a:latin typeface="Times New Roman" pitchFamily="18" charset="0"/>
                <a:cs typeface="Times New Roman" pitchFamily="18" charset="0"/>
              </a:rPr>
              <a:t> Deployment and Maintenance:</a:t>
            </a:r>
            <a:endParaRPr lang="en-US" altLang="en-US" sz="2600" dirty="0" smtClean="0">
              <a:latin typeface="Times New Roman" pitchFamily="18" charset="0"/>
              <a:cs typeface="Times New Roman" pitchFamily="18" charset="0"/>
            </a:endParaRPr>
          </a:p>
          <a:p>
            <a:pPr lvl="1" algn="just"/>
            <a:r>
              <a:rPr lang="en-US" altLang="en-US" dirty="0" smtClean="0">
                <a:latin typeface="Times New Roman" pitchFamily="18" charset="0"/>
                <a:cs typeface="Times New Roman" pitchFamily="18" charset="0"/>
              </a:rPr>
              <a:t>Deploy the system to a production environment.</a:t>
            </a:r>
            <a:endParaRPr lang="en-US" dirty="0" smtClean="0">
              <a:latin typeface="Times New Roman" panose="02020603050405020304" pitchFamily="18" charset="0"/>
              <a:cs typeface="Times New Roman" panose="02020603050405020304" pitchFamily="18" charset="0"/>
            </a:endParaRPr>
          </a:p>
          <a:p>
            <a:pPr lvl="1" algn="just"/>
            <a:r>
              <a:rPr lang="en-US" altLang="en-US" dirty="0" smtClean="0">
                <a:latin typeface="Times New Roman" pitchFamily="18" charset="0"/>
                <a:cs typeface="Times New Roman" pitchFamily="18" charset="0"/>
              </a:rPr>
              <a:t>Monitor, support, and continuously improve based on feedback and performance data.</a:t>
            </a:r>
          </a:p>
          <a:p>
            <a:pPr marL="457200" lvl="1" indent="0">
              <a:buNone/>
            </a:pPr>
            <a:endParaRPr lang="en-US" altLang="en-US" sz="2800" dirty="0" smtClean="0">
              <a:latin typeface="Times New Roman" pitchFamily="18" charset="0"/>
              <a:cs typeface="Times New Roman" pitchFamily="18" charset="0"/>
            </a:endParaRPr>
          </a:p>
          <a:p>
            <a:pPr lvl="1">
              <a:buNone/>
            </a:pPr>
            <a:endParaRPr lang="en-US" altLang="en-US" sz="2800" dirty="0" smtClean="0">
              <a:latin typeface="Times New Roman" pitchFamily="18" charset="0"/>
              <a:cs typeface="Times New Roman" pitchFamily="18" charset="0"/>
            </a:endParaRPr>
          </a:p>
          <a:p>
            <a:pPr lvl="1">
              <a:buNone/>
            </a:pPr>
            <a:endParaRPr lang="en-US" altLang="en-US" sz="2800" dirty="0" smtClean="0">
              <a:latin typeface="Times New Roman" pitchFamily="18" charset="0"/>
              <a:cs typeface="Times New Roman" pitchFamily="18" charset="0"/>
            </a:endParaRPr>
          </a:p>
          <a:p>
            <a:pPr lvl="1"/>
            <a:endParaRPr lang="en-US" sz="2500" dirty="0" smtClean="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endParaRPr kumimoji="0" lang="en-US" altLang="en-US" sz="24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22518806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Modules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49382" y="1825625"/>
            <a:ext cx="11734800" cy="4852266"/>
          </a:xfrm>
        </p:spPr>
        <p:txBody>
          <a:bodyPr>
            <a:normAutofit/>
          </a:bodyPr>
          <a:lstStyle/>
          <a:p>
            <a:pPr algn="just"/>
            <a:r>
              <a:rPr lang="en-IN" sz="2600" b="1" dirty="0">
                <a:latin typeface="Times New Roman" panose="02020603050405020304" pitchFamily="18" charset="0"/>
                <a:cs typeface="Times New Roman" panose="02020603050405020304" pitchFamily="18" charset="0"/>
              </a:rPr>
              <a:t>User </a:t>
            </a:r>
            <a:r>
              <a:rPr lang="en-IN" sz="2600" b="1" dirty="0" err="1" smtClean="0">
                <a:latin typeface="Times New Roman" panose="02020603050405020304" pitchFamily="18" charset="0"/>
                <a:cs typeface="Times New Roman" panose="02020603050405020304" pitchFamily="18" charset="0"/>
              </a:rPr>
              <a:t>Enrollment</a:t>
            </a:r>
            <a:r>
              <a:rPr lang="en-IN" sz="2600" b="1" dirty="0" smtClean="0">
                <a:latin typeface="Times New Roman" panose="02020603050405020304" pitchFamily="18" charset="0"/>
                <a:cs typeface="Times New Roman" panose="02020603050405020304" pitchFamily="18" charset="0"/>
              </a:rPr>
              <a:t> </a:t>
            </a:r>
            <a:r>
              <a:rPr lang="en-IN" sz="2600" b="1" dirty="0">
                <a:latin typeface="Times New Roman" panose="02020603050405020304" pitchFamily="18" charset="0"/>
                <a:cs typeface="Times New Roman" panose="02020603050405020304" pitchFamily="18" charset="0"/>
              </a:rPr>
              <a:t>and Iris Scanning </a:t>
            </a:r>
            <a:r>
              <a:rPr lang="en-IN" sz="2600" b="1" dirty="0" smtClean="0">
                <a:latin typeface="Times New Roman" panose="02020603050405020304" pitchFamily="18" charset="0"/>
                <a:cs typeface="Times New Roman" panose="02020603050405020304" pitchFamily="18" charset="0"/>
              </a:rPr>
              <a:t>Module:-</a:t>
            </a:r>
            <a:r>
              <a:rPr lang="en-IN" sz="26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Handles user registration and biometric data collection</a:t>
            </a:r>
            <a:r>
              <a:rPr lang="en-IN"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pPr lvl="1" algn="just"/>
            <a:r>
              <a:rPr lang="en-IN" dirty="0">
                <a:latin typeface="Times New Roman" panose="02020603050405020304" pitchFamily="18" charset="0"/>
                <a:cs typeface="Times New Roman" panose="02020603050405020304" pitchFamily="18" charset="0"/>
              </a:rPr>
              <a:t>Capture and store iris scan data securely.</a:t>
            </a:r>
          </a:p>
          <a:p>
            <a:pPr lvl="1" algn="just"/>
            <a:r>
              <a:rPr lang="en-IN" dirty="0">
                <a:latin typeface="Times New Roman" panose="02020603050405020304" pitchFamily="18" charset="0"/>
                <a:cs typeface="Times New Roman" panose="02020603050405020304" pitchFamily="18" charset="0"/>
              </a:rPr>
              <a:t>Perform initial identity verification and associate biometric data with the user's profile</a:t>
            </a:r>
            <a:r>
              <a:rPr lang="en-IN" dirty="0" smtClean="0">
                <a:latin typeface="Times New Roman" panose="02020603050405020304" pitchFamily="18" charset="0"/>
                <a:cs typeface="Times New Roman" panose="02020603050405020304" pitchFamily="18" charset="0"/>
              </a:rPr>
              <a:t>.</a:t>
            </a:r>
          </a:p>
          <a:p>
            <a:pPr lvl="1" algn="just">
              <a:buNone/>
            </a:pPr>
            <a:endParaRPr lang="en-IN" dirty="0">
              <a:latin typeface="Times New Roman" panose="02020603050405020304" pitchFamily="18" charset="0"/>
              <a:cs typeface="Times New Roman" panose="02020603050405020304" pitchFamily="18" charset="0"/>
            </a:endParaRPr>
          </a:p>
          <a:p>
            <a:pPr algn="just"/>
            <a:r>
              <a:rPr lang="en-US" sz="2600" b="1" dirty="0">
                <a:latin typeface="Times New Roman" panose="02020603050405020304" pitchFamily="18" charset="0"/>
                <a:cs typeface="Times New Roman" panose="02020603050405020304" pitchFamily="18" charset="0"/>
              </a:rPr>
              <a:t>Blockchain Integration </a:t>
            </a:r>
            <a:r>
              <a:rPr lang="en-US" sz="2600" b="1" dirty="0" smtClean="0">
                <a:latin typeface="Times New Roman" panose="02020603050405020304" pitchFamily="18" charset="0"/>
                <a:cs typeface="Times New Roman" panose="02020603050405020304" pitchFamily="18" charset="0"/>
              </a:rPr>
              <a:t>Module:-</a:t>
            </a:r>
            <a:r>
              <a:rPr lang="en-US" sz="26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Connects the application to the blockchain network.</a:t>
            </a:r>
          </a:p>
          <a:p>
            <a:pPr lvl="1" algn="just"/>
            <a:r>
              <a:rPr lang="en-US" dirty="0" smtClean="0">
                <a:latin typeface="Times New Roman" panose="02020603050405020304" pitchFamily="18" charset="0"/>
                <a:cs typeface="Times New Roman" panose="02020603050405020304" pitchFamily="18" charset="0"/>
              </a:rPr>
              <a:t>Register </a:t>
            </a:r>
            <a:r>
              <a:rPr lang="en-US" dirty="0">
                <a:latin typeface="Times New Roman" panose="02020603050405020304" pitchFamily="18" charset="0"/>
                <a:cs typeface="Times New Roman" panose="02020603050405020304" pitchFamily="18" charset="0"/>
              </a:rPr>
              <a:t>each user as a unique identity on the blockchain.</a:t>
            </a:r>
          </a:p>
          <a:p>
            <a:pPr lvl="1" algn="just"/>
            <a:r>
              <a:rPr lang="en-US" dirty="0">
                <a:latin typeface="Times New Roman" panose="02020603050405020304" pitchFamily="18" charset="0"/>
                <a:cs typeface="Times New Roman" panose="02020603050405020304" pitchFamily="18" charset="0"/>
              </a:rPr>
              <a:t>Manage secure data storage on blockchain for user transactions and </a:t>
            </a:r>
            <a:r>
              <a:rPr lang="en-US" dirty="0" smtClean="0">
                <a:latin typeface="Times New Roman" panose="02020603050405020304" pitchFamily="18" charset="0"/>
                <a:cs typeface="Times New Roman" panose="02020603050405020304" pitchFamily="18" charset="0"/>
              </a:rPr>
              <a:t>profiles.</a:t>
            </a:r>
          </a:p>
          <a:p>
            <a:pPr lvl="1" algn="just"/>
            <a:r>
              <a:rPr lang="en-US" dirty="0" smtClean="0">
                <a:latin typeface="Times New Roman" panose="02020603050405020304" pitchFamily="18" charset="0"/>
                <a:cs typeface="Times New Roman" panose="02020603050405020304" pitchFamily="18" charset="0"/>
              </a:rPr>
              <a:t>Technology used is </a:t>
            </a:r>
            <a:r>
              <a:rPr lang="en-US" dirty="0">
                <a:latin typeface="Times New Roman" panose="02020603050405020304" pitchFamily="18" charset="0"/>
                <a:cs typeface="Times New Roman" panose="02020603050405020304" pitchFamily="18" charset="0"/>
              </a:rPr>
              <a:t>Ethereum (or similar), smart contracts, blockchain API.</a:t>
            </a:r>
          </a:p>
          <a:p>
            <a:pPr marL="0" indent="0" algn="just">
              <a:buNone/>
            </a:pP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93110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263235" y="1191491"/>
            <a:ext cx="11693237" cy="5430982"/>
          </a:xfrm>
        </p:spPr>
        <p:txBody>
          <a:bodyPr>
            <a:normAutofit fontScale="97500"/>
          </a:bodyPr>
          <a:lstStyle/>
          <a:p>
            <a:pPr algn="just"/>
            <a:r>
              <a:rPr lang="en-US" sz="2700" b="1" dirty="0">
                <a:latin typeface="Times New Roman" panose="02020603050405020304" pitchFamily="18" charset="0"/>
                <a:cs typeface="Times New Roman" panose="02020603050405020304" pitchFamily="18" charset="0"/>
              </a:rPr>
              <a:t>Smart Contracts </a:t>
            </a:r>
            <a:r>
              <a:rPr lang="en-US" sz="2700" b="1" dirty="0" smtClean="0">
                <a:latin typeface="Times New Roman" panose="02020603050405020304" pitchFamily="18" charset="0"/>
                <a:cs typeface="Times New Roman" panose="02020603050405020304" pitchFamily="18" charset="0"/>
              </a:rPr>
              <a:t>Module</a:t>
            </a:r>
            <a:r>
              <a:rPr lang="en-US" sz="2500" b="1" dirty="0" smtClean="0">
                <a:latin typeface="Times New Roman" panose="02020603050405020304" pitchFamily="18" charset="0"/>
                <a:cs typeface="Times New Roman" panose="02020603050405020304" pitchFamily="18" charset="0"/>
              </a:rPr>
              <a:t>:-</a:t>
            </a:r>
            <a:r>
              <a:rPr lang="en-US" sz="2500" dirty="0" smtClean="0">
                <a:latin typeface="Times New Roman" panose="02020603050405020304" pitchFamily="18" charset="0"/>
                <a:cs typeface="Times New Roman" panose="02020603050405020304" pitchFamily="18" charset="0"/>
              </a:rPr>
              <a:t> payment processes are done </a:t>
            </a:r>
            <a:r>
              <a:rPr lang="en-US" sz="2500" dirty="0">
                <a:latin typeface="Times New Roman" panose="02020603050405020304" pitchFamily="18" charset="0"/>
                <a:cs typeface="Times New Roman" panose="02020603050405020304" pitchFamily="18" charset="0"/>
              </a:rPr>
              <a:t>using blockchain smart contracts.</a:t>
            </a:r>
          </a:p>
          <a:p>
            <a:pPr lvl="1" algn="just"/>
            <a:r>
              <a:rPr lang="en-US" sz="2500" dirty="0" smtClean="0">
                <a:latin typeface="Times New Roman" panose="02020603050405020304" pitchFamily="18" charset="0"/>
                <a:cs typeface="Times New Roman" panose="02020603050405020304" pitchFamily="18" charset="0"/>
              </a:rPr>
              <a:t>Execute </a:t>
            </a:r>
            <a:r>
              <a:rPr lang="en-US" sz="2500" dirty="0">
                <a:latin typeface="Times New Roman" panose="02020603050405020304" pitchFamily="18" charset="0"/>
                <a:cs typeface="Times New Roman" panose="02020603050405020304" pitchFamily="18" charset="0"/>
              </a:rPr>
              <a:t>payments and verify identity through iris scanning.</a:t>
            </a:r>
          </a:p>
          <a:p>
            <a:pPr lvl="1" algn="just"/>
            <a:r>
              <a:rPr lang="en-US" sz="2500" dirty="0">
                <a:latin typeface="Times New Roman" panose="02020603050405020304" pitchFamily="18" charset="0"/>
                <a:cs typeface="Times New Roman" panose="02020603050405020304" pitchFamily="18" charset="0"/>
              </a:rPr>
              <a:t>Ensure predefined conditions (e.g., successful verification) are met before payment is </a:t>
            </a:r>
            <a:r>
              <a:rPr lang="en-US" sz="2500" dirty="0" smtClean="0">
                <a:latin typeface="Times New Roman" panose="02020603050405020304" pitchFamily="18" charset="0"/>
                <a:cs typeface="Times New Roman" panose="02020603050405020304" pitchFamily="18" charset="0"/>
              </a:rPr>
              <a:t>authorized.</a:t>
            </a:r>
          </a:p>
          <a:p>
            <a:pPr lvl="1" algn="just"/>
            <a:r>
              <a:rPr lang="en-US" sz="2500" dirty="0" smtClean="0">
                <a:latin typeface="Times New Roman" panose="02020603050405020304" pitchFamily="18" charset="0"/>
                <a:cs typeface="Times New Roman" panose="02020603050405020304" pitchFamily="18" charset="0"/>
              </a:rPr>
              <a:t>Technology</a:t>
            </a:r>
            <a:r>
              <a:rPr lang="en-US" sz="2500" dirty="0">
                <a:latin typeface="Times New Roman" panose="02020603050405020304" pitchFamily="18" charset="0"/>
                <a:cs typeface="Times New Roman" panose="02020603050405020304" pitchFamily="18" charset="0"/>
              </a:rPr>
              <a:t>: Solidity (for Ethereum), blockchain development </a:t>
            </a:r>
            <a:r>
              <a:rPr lang="en-US" sz="2500" dirty="0" smtClean="0">
                <a:latin typeface="Times New Roman" panose="02020603050405020304" pitchFamily="18" charset="0"/>
                <a:cs typeface="Times New Roman" panose="02020603050405020304" pitchFamily="18" charset="0"/>
              </a:rPr>
              <a:t>environment Ganache.</a:t>
            </a:r>
          </a:p>
          <a:p>
            <a:pPr algn="just"/>
            <a:r>
              <a:rPr lang="en-US" sz="2700" b="1" dirty="0">
                <a:latin typeface="Times New Roman" panose="02020603050405020304" pitchFamily="18" charset="0"/>
                <a:cs typeface="Times New Roman" panose="02020603050405020304" pitchFamily="18" charset="0"/>
              </a:rPr>
              <a:t>Transaction Processing </a:t>
            </a:r>
            <a:r>
              <a:rPr lang="en-US" sz="2700" b="1" dirty="0" smtClean="0">
                <a:latin typeface="Times New Roman" panose="02020603050405020304" pitchFamily="18" charset="0"/>
                <a:cs typeface="Times New Roman" panose="02020603050405020304" pitchFamily="18" charset="0"/>
              </a:rPr>
              <a:t>Module:- </a:t>
            </a:r>
            <a:r>
              <a:rPr lang="en-US" sz="2500" dirty="0" smtClean="0">
                <a:latin typeface="Times New Roman" panose="02020603050405020304" pitchFamily="18" charset="0"/>
                <a:cs typeface="Times New Roman" panose="02020603050405020304" pitchFamily="18" charset="0"/>
              </a:rPr>
              <a:t>Manages </a:t>
            </a:r>
            <a:r>
              <a:rPr lang="en-US" sz="2500" dirty="0">
                <a:latin typeface="Times New Roman" panose="02020603050405020304" pitchFamily="18" charset="0"/>
                <a:cs typeface="Times New Roman" panose="02020603050405020304" pitchFamily="18" charset="0"/>
              </a:rPr>
              <a:t>transaction requests and confirms payments.</a:t>
            </a:r>
          </a:p>
          <a:p>
            <a:pPr lvl="1" algn="just"/>
            <a:r>
              <a:rPr lang="en-US" sz="2500" dirty="0" smtClean="0">
                <a:latin typeface="Times New Roman" panose="02020603050405020304" pitchFamily="18" charset="0"/>
                <a:cs typeface="Times New Roman" panose="02020603050405020304" pitchFamily="18" charset="0"/>
              </a:rPr>
              <a:t>Validates </a:t>
            </a:r>
            <a:r>
              <a:rPr lang="en-US" sz="2500" dirty="0">
                <a:latin typeface="Times New Roman" panose="02020603050405020304" pitchFamily="18" charset="0"/>
                <a:cs typeface="Times New Roman" panose="02020603050405020304" pitchFamily="18" charset="0"/>
              </a:rPr>
              <a:t>user identity </a:t>
            </a:r>
            <a:r>
              <a:rPr lang="en-US" sz="2500" dirty="0" smtClean="0">
                <a:latin typeface="Times New Roman" panose="02020603050405020304" pitchFamily="18" charset="0"/>
                <a:cs typeface="Times New Roman" panose="02020603050405020304" pitchFamily="18" charset="0"/>
              </a:rPr>
              <a:t>and proceeds with the transaction using iris scan</a:t>
            </a:r>
            <a:endParaRPr lang="en-US" sz="2500" dirty="0">
              <a:latin typeface="Times New Roman" panose="02020603050405020304" pitchFamily="18" charset="0"/>
              <a:cs typeface="Times New Roman" panose="02020603050405020304" pitchFamily="18" charset="0"/>
            </a:endParaRPr>
          </a:p>
          <a:p>
            <a:pPr lvl="1" algn="just"/>
            <a:r>
              <a:rPr lang="en-US" sz="2500" dirty="0">
                <a:latin typeface="Times New Roman" panose="02020603050405020304" pitchFamily="18" charset="0"/>
                <a:cs typeface="Times New Roman" panose="02020603050405020304" pitchFamily="18" charset="0"/>
              </a:rPr>
              <a:t>Process payment transactions, verify data authenticity, and ensure data integrity.</a:t>
            </a:r>
          </a:p>
          <a:p>
            <a:pPr lvl="1" algn="just"/>
            <a:r>
              <a:rPr lang="en-US" sz="2500" dirty="0">
                <a:latin typeface="Times New Roman" panose="02020603050405020304" pitchFamily="18" charset="0"/>
                <a:cs typeface="Times New Roman" panose="02020603050405020304" pitchFamily="18" charset="0"/>
              </a:rPr>
              <a:t>Send notifications to users </a:t>
            </a:r>
            <a:r>
              <a:rPr lang="en-US" sz="2500" dirty="0" smtClean="0">
                <a:latin typeface="Times New Roman" panose="02020603050405020304" pitchFamily="18" charset="0"/>
                <a:cs typeface="Times New Roman" panose="02020603050405020304" pitchFamily="18" charset="0"/>
              </a:rPr>
              <a:t>of </a:t>
            </a:r>
            <a:r>
              <a:rPr lang="en-US" sz="2500" dirty="0">
                <a:latin typeface="Times New Roman" panose="02020603050405020304" pitchFamily="18" charset="0"/>
                <a:cs typeface="Times New Roman" panose="02020603050405020304" pitchFamily="18" charset="0"/>
              </a:rPr>
              <a:t>successful and failed transactions.</a:t>
            </a:r>
          </a:p>
          <a:p>
            <a:pPr marL="457200" lvl="1" indent="0" algn="just">
              <a:buNone/>
            </a:pPr>
            <a:endParaRPr lang="en-US" dirty="0"/>
          </a:p>
          <a:p>
            <a:endParaRPr lang="en-IN" dirty="0"/>
          </a:p>
        </p:txBody>
      </p:sp>
    </p:spTree>
    <p:extLst>
      <p:ext uri="{BB962C8B-B14F-4D97-AF65-F5344CB8AC3E}">
        <p14:creationId xmlns:p14="http://schemas.microsoft.com/office/powerpoint/2010/main" val="34970196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Implementation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IN" sz="2600" b="1" dirty="0">
                <a:latin typeface="Times New Roman" panose="02020603050405020304" pitchFamily="18" charset="0"/>
                <a:cs typeface="Times New Roman" panose="02020603050405020304" pitchFamily="18" charset="0"/>
              </a:rPr>
              <a:t>Frontend Development:</a:t>
            </a:r>
            <a:endParaRPr lang="en-IN" sz="2600" dirty="0">
              <a:latin typeface="Times New Roman" panose="02020603050405020304" pitchFamily="18" charset="0"/>
              <a:cs typeface="Times New Roman" panose="02020603050405020304" pitchFamily="18" charset="0"/>
            </a:endParaRPr>
          </a:p>
          <a:p>
            <a:pPr lvl="1" algn="just"/>
            <a:r>
              <a:rPr lang="en-IN" b="1" dirty="0" smtClean="0">
                <a:latin typeface="Times New Roman" panose="02020603050405020304" pitchFamily="18" charset="0"/>
                <a:cs typeface="Times New Roman" panose="02020603050405020304" pitchFamily="18" charset="0"/>
              </a:rPr>
              <a:t>Completed </a:t>
            </a:r>
            <a:r>
              <a:rPr lang="en-IN" b="1" dirty="0">
                <a:latin typeface="Times New Roman" panose="02020603050405020304" pitchFamily="18" charset="0"/>
                <a:cs typeface="Times New Roman" panose="02020603050405020304" pitchFamily="18" charset="0"/>
              </a:rPr>
              <a:t>Web Pages</a:t>
            </a:r>
            <a:r>
              <a:rPr lang="en-IN" dirty="0">
                <a:latin typeface="Times New Roman" panose="02020603050405020304" pitchFamily="18" charset="0"/>
                <a:cs typeface="Times New Roman" panose="02020603050405020304" pitchFamily="18" charset="0"/>
              </a:rPr>
              <a:t>: User dashboard, registration, login, transaction </a:t>
            </a:r>
            <a:r>
              <a:rPr lang="en-IN" dirty="0" smtClean="0">
                <a:latin typeface="Times New Roman" panose="02020603050405020304" pitchFamily="18" charset="0"/>
                <a:cs typeface="Times New Roman" panose="02020603050405020304" pitchFamily="18" charset="0"/>
              </a:rPr>
              <a:t>history , transaction pages </a:t>
            </a:r>
            <a:r>
              <a:rPr lang="en-IN" dirty="0">
                <a:latin typeface="Times New Roman" panose="02020603050405020304" pitchFamily="18" charset="0"/>
                <a:cs typeface="Times New Roman" panose="02020603050405020304" pitchFamily="18" charset="0"/>
              </a:rPr>
              <a:t>and iris scanning interfaces.</a:t>
            </a:r>
          </a:p>
          <a:p>
            <a:pPr algn="just"/>
            <a:r>
              <a:rPr lang="en-IN" sz="2600" b="1" dirty="0">
                <a:latin typeface="Times New Roman" panose="02020603050405020304" pitchFamily="18" charset="0"/>
                <a:cs typeface="Times New Roman" panose="02020603050405020304" pitchFamily="18" charset="0"/>
              </a:rPr>
              <a:t>Backend Development:</a:t>
            </a:r>
            <a:endParaRPr lang="en-IN" sz="2600" dirty="0">
              <a:latin typeface="Times New Roman" panose="02020603050405020304" pitchFamily="18" charset="0"/>
              <a:cs typeface="Times New Roman" panose="02020603050405020304" pitchFamily="18" charset="0"/>
            </a:endParaRPr>
          </a:p>
          <a:p>
            <a:pPr lvl="1" algn="just"/>
            <a:r>
              <a:rPr lang="en-IN" sz="2600" dirty="0" smtClean="0">
                <a:latin typeface="Times New Roman" panose="02020603050405020304" pitchFamily="18" charset="0"/>
                <a:cs typeface="Times New Roman" panose="02020603050405020304" pitchFamily="18" charset="0"/>
              </a:rPr>
              <a:t> </a:t>
            </a:r>
            <a:r>
              <a:rPr lang="en-IN" sz="2600" b="1" dirty="0">
                <a:latin typeface="Times New Roman" panose="02020603050405020304" pitchFamily="18" charset="0"/>
                <a:cs typeface="Times New Roman" panose="02020603050405020304" pitchFamily="18" charset="0"/>
              </a:rPr>
              <a:t>Server-Side Functionalities</a:t>
            </a:r>
            <a:r>
              <a:rPr lang="en-IN" sz="2600"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User authentication, transaction processing, and data encryption implemented.</a:t>
            </a:r>
          </a:p>
          <a:p>
            <a:pPr lvl="1" algn="just"/>
            <a:r>
              <a:rPr lang="en-IN" sz="2600" b="1" dirty="0">
                <a:latin typeface="Times New Roman" panose="02020603050405020304" pitchFamily="18" charset="0"/>
                <a:cs typeface="Times New Roman" panose="02020603050405020304" pitchFamily="18" charset="0"/>
              </a:rPr>
              <a:t>Database Integration</a:t>
            </a:r>
            <a:r>
              <a:rPr lang="en-IN" sz="2600"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User profiles, transaction logs, and blockchain data storage.</a:t>
            </a:r>
          </a:p>
          <a:p>
            <a:pPr lvl="1" algn="just"/>
            <a:r>
              <a:rPr lang="en-IN" sz="2600" b="1" dirty="0">
                <a:latin typeface="Times New Roman" panose="02020603050405020304" pitchFamily="18" charset="0"/>
                <a:cs typeface="Times New Roman" panose="02020603050405020304" pitchFamily="18" charset="0"/>
              </a:rPr>
              <a:t>Blockchain Connection</a:t>
            </a:r>
            <a:r>
              <a:rPr lang="en-IN" sz="2600"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Smart contracts deployed and integrated with the backend for automated payments.</a:t>
            </a:r>
          </a:p>
          <a:p>
            <a:pPr algn="just"/>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48389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678" y="288751"/>
            <a:ext cx="11782202" cy="6340649"/>
          </a:xfrm>
        </p:spPr>
      </p:pic>
    </p:spTree>
    <p:extLst>
      <p:ext uri="{BB962C8B-B14F-4D97-AF65-F5344CB8AC3E}">
        <p14:creationId xmlns:p14="http://schemas.microsoft.com/office/powerpoint/2010/main" val="33515421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a:p>
        </p:txBody>
      </p:sp>
      <p:sp>
        <p:nvSpPr>
          <p:cNvPr id="9" name="Text Placeholder 8"/>
          <p:cNvSpPr>
            <a:spLocks noGrp="1"/>
          </p:cNvSpPr>
          <p:nvPr>
            <p:ph type="body" sz="half" idx="2"/>
          </p:nvPr>
        </p:nvSpPr>
        <p:spPr/>
        <p:txBody>
          <a:bodyPr/>
          <a:lstStyle/>
          <a:p>
            <a:endParaRPr lang="en-US" dirty="0"/>
          </a:p>
        </p:txBody>
      </p:sp>
      <p:pic>
        <p:nvPicPr>
          <p:cNvPr id="10" name="Picture Placeholder 9"/>
          <p:cNvPicPr>
            <a:picLocks noGrp="1" noChangeAspect="1"/>
          </p:cNvPicPr>
          <p:nvPr>
            <p:ph type="pic" idx="1"/>
          </p:nvPr>
        </p:nvPicPr>
        <p:blipFill>
          <a:blip r:embed="rId2">
            <a:extLst>
              <a:ext uri="{28A0092B-C50C-407E-A947-70E740481C1C}">
                <a14:useLocalDpi xmlns:a14="http://schemas.microsoft.com/office/drawing/2010/main" val="0"/>
              </a:ext>
            </a:extLst>
          </a:blip>
          <a:srcRect l="14398" r="14398"/>
          <a:stretch>
            <a:fillRect/>
          </a:stretch>
        </p:blipFill>
        <p:spPr>
          <a:xfrm>
            <a:off x="259080" y="259081"/>
            <a:ext cx="11658600" cy="630936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120" y="250362"/>
            <a:ext cx="11750040" cy="6420683"/>
          </a:xfrm>
        </p:spPr>
      </p:pic>
    </p:spTree>
    <p:extLst>
      <p:ext uri="{BB962C8B-B14F-4D97-AF65-F5344CB8AC3E}">
        <p14:creationId xmlns:p14="http://schemas.microsoft.com/office/powerpoint/2010/main" val="32827107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840" y="350520"/>
            <a:ext cx="11704320" cy="624840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560" y="335280"/>
            <a:ext cx="11612880" cy="621792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itchFamily="18" charset="0"/>
                <a:cs typeface="Times New Roman" pitchFamily="18" charset="0"/>
              </a:rPr>
              <a:t>References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pPr algn="just"/>
            <a:r>
              <a:rPr lang="en-US" i="1" dirty="0" smtClean="0">
                <a:latin typeface="Times New Roman" pitchFamily="18" charset="0"/>
                <a:cs typeface="Times New Roman" pitchFamily="18" charset="0"/>
              </a:rPr>
              <a:t>W3C Decentralized Identifiers (2021), “DID: Digital Identity for Secure Payments”.</a:t>
            </a:r>
          </a:p>
          <a:p>
            <a:pPr algn="just"/>
            <a:r>
              <a:rPr lang="en-US" i="1" dirty="0" err="1" smtClean="0">
                <a:latin typeface="Times New Roman" pitchFamily="18" charset="0"/>
                <a:cs typeface="Times New Roman" pitchFamily="18" charset="0"/>
              </a:rPr>
              <a:t>Polkadot</a:t>
            </a:r>
            <a:r>
              <a:rPr lang="en-US" i="1" dirty="0" smtClean="0">
                <a:latin typeface="Times New Roman" pitchFamily="18" charset="0"/>
                <a:cs typeface="Times New Roman" pitchFamily="18" charset="0"/>
              </a:rPr>
              <a:t> Whitepaper (2020), “Enabling </a:t>
            </a:r>
            <a:r>
              <a:rPr lang="en-US" i="1" dirty="0" err="1" smtClean="0">
                <a:latin typeface="Times New Roman" pitchFamily="18" charset="0"/>
                <a:cs typeface="Times New Roman" pitchFamily="18" charset="0"/>
              </a:rPr>
              <a:t>Blockchain</a:t>
            </a:r>
            <a:r>
              <a:rPr lang="en-US" i="1" dirty="0" smtClean="0">
                <a:latin typeface="Times New Roman" pitchFamily="18" charset="0"/>
                <a:cs typeface="Times New Roman" pitchFamily="18" charset="0"/>
              </a:rPr>
              <a:t> Interoperability for Payments”.</a:t>
            </a:r>
          </a:p>
          <a:p>
            <a:pPr algn="just"/>
            <a:r>
              <a:rPr lang="en-IN" dirty="0" err="1" smtClean="0">
                <a:latin typeface="Times New Roman" pitchFamily="18" charset="0"/>
                <a:cs typeface="Times New Roman" pitchFamily="18" charset="0"/>
              </a:rPr>
              <a:t>Zheng</a:t>
            </a:r>
            <a:r>
              <a:rPr lang="en-IN" dirty="0" smtClean="0">
                <a:latin typeface="Times New Roman" pitchFamily="18" charset="0"/>
                <a:cs typeface="Times New Roman" pitchFamily="18" charset="0"/>
              </a:rPr>
              <a:t> Zhang et al. (2020), “</a:t>
            </a:r>
            <a:r>
              <a:rPr lang="en-IN" dirty="0" err="1" smtClean="0">
                <a:latin typeface="Times New Roman" pitchFamily="18" charset="0"/>
                <a:cs typeface="Times New Roman" pitchFamily="18" charset="0"/>
              </a:rPr>
              <a:t>Blockchain</a:t>
            </a:r>
            <a:r>
              <a:rPr lang="en-IN" dirty="0" smtClean="0">
                <a:latin typeface="Times New Roman" pitchFamily="18" charset="0"/>
                <a:cs typeface="Times New Roman" pitchFamily="18" charset="0"/>
              </a:rPr>
              <a:t>-Based Iris Biometric Authentication System”.</a:t>
            </a:r>
          </a:p>
          <a:p>
            <a:pPr algn="just"/>
            <a:r>
              <a:rPr lang="en-US" dirty="0" err="1" smtClean="0">
                <a:latin typeface="Times New Roman" pitchFamily="18" charset="0"/>
                <a:cs typeface="Times New Roman" pitchFamily="18" charset="0"/>
              </a:rPr>
              <a:t>Andoni</a:t>
            </a:r>
            <a:r>
              <a:rPr lang="en-US" dirty="0" smtClean="0">
                <a:latin typeface="Times New Roman" pitchFamily="18" charset="0"/>
                <a:cs typeface="Times New Roman" pitchFamily="18" charset="0"/>
              </a:rPr>
              <a:t> et al. (2019), “</a:t>
            </a:r>
            <a:r>
              <a:rPr lang="en-US" dirty="0" err="1" smtClean="0">
                <a:latin typeface="Times New Roman" pitchFamily="18" charset="0"/>
                <a:cs typeface="Times New Roman" pitchFamily="18" charset="0"/>
              </a:rPr>
              <a:t>Blockchain</a:t>
            </a:r>
            <a:r>
              <a:rPr lang="en-US" dirty="0" smtClean="0">
                <a:latin typeface="Times New Roman" pitchFamily="18" charset="0"/>
                <a:cs typeface="Times New Roman" pitchFamily="18" charset="0"/>
              </a:rPr>
              <a:t> Technology in the Energy Sector”.</a:t>
            </a:r>
          </a:p>
          <a:p>
            <a:pPr algn="just"/>
            <a:r>
              <a:rPr lang="en-IN" dirty="0" smtClean="0">
                <a:latin typeface="Times New Roman" pitchFamily="18" charset="0"/>
                <a:cs typeface="Times New Roman" pitchFamily="18" charset="0"/>
              </a:rPr>
              <a:t>Sanchez et al. (2017), “Mobile Biometric Payment System Using Iris Authentication”.</a:t>
            </a:r>
          </a:p>
          <a:p>
            <a:pPr algn="just"/>
            <a:r>
              <a:rPr lang="fr-FR" dirty="0" err="1" smtClean="0">
                <a:latin typeface="Times New Roman" pitchFamily="18" charset="0"/>
                <a:cs typeface="Times New Roman" pitchFamily="18" charset="0"/>
              </a:rPr>
              <a:t>MicroRaiden</a:t>
            </a:r>
            <a:r>
              <a:rPr lang="fr-FR" dirty="0" smtClean="0">
                <a:latin typeface="Times New Roman" pitchFamily="18" charset="0"/>
                <a:cs typeface="Times New Roman" pitchFamily="18" charset="0"/>
              </a:rPr>
              <a:t> (2017), “</a:t>
            </a:r>
            <a:r>
              <a:rPr lang="fr-FR" dirty="0" err="1" smtClean="0">
                <a:latin typeface="Times New Roman" pitchFamily="18" charset="0"/>
                <a:cs typeface="Times New Roman" pitchFamily="18" charset="0"/>
              </a:rPr>
              <a:t>Blockchain</a:t>
            </a:r>
            <a:r>
              <a:rPr lang="fr-FR" dirty="0" smtClean="0">
                <a:latin typeface="Times New Roman" pitchFamily="18" charset="0"/>
                <a:cs typeface="Times New Roman" pitchFamily="18" charset="0"/>
              </a:rPr>
              <a:t> </a:t>
            </a:r>
            <a:r>
              <a:rPr lang="fr-FR" dirty="0" err="1" smtClean="0">
                <a:latin typeface="Times New Roman" pitchFamily="18" charset="0"/>
                <a:cs typeface="Times New Roman" pitchFamily="18" charset="0"/>
              </a:rPr>
              <a:t>Micropayments</a:t>
            </a:r>
            <a:r>
              <a:rPr lang="fr-FR" dirty="0" smtClean="0">
                <a:latin typeface="Times New Roman" pitchFamily="18" charset="0"/>
                <a:cs typeface="Times New Roman" pitchFamily="18" charset="0"/>
              </a:rPr>
              <a:t> </a:t>
            </a:r>
            <a:r>
              <a:rPr lang="fr-FR" dirty="0" err="1" smtClean="0">
                <a:latin typeface="Times New Roman" pitchFamily="18" charset="0"/>
                <a:cs typeface="Times New Roman" pitchFamily="18" charset="0"/>
              </a:rPr>
              <a:t>Channels</a:t>
            </a:r>
            <a:r>
              <a:rPr lang="fr-FR" dirty="0" smtClean="0">
                <a:latin typeface="Times New Roman" pitchFamily="18" charset="0"/>
                <a:cs typeface="Times New Roman" pitchFamily="18" charset="0"/>
              </a:rPr>
              <a:t> for </a:t>
            </a:r>
            <a:r>
              <a:rPr lang="fr-FR" dirty="0" err="1" smtClean="0">
                <a:latin typeface="Times New Roman" pitchFamily="18" charset="0"/>
                <a:cs typeface="Times New Roman" pitchFamily="18" charset="0"/>
              </a:rPr>
              <a:t>Scalable</a:t>
            </a:r>
            <a:r>
              <a:rPr lang="fr-FR" dirty="0" smtClean="0">
                <a:latin typeface="Times New Roman" pitchFamily="18" charset="0"/>
                <a:cs typeface="Times New Roman" pitchFamily="18" charset="0"/>
              </a:rPr>
              <a:t>, Instant Transactions”.</a:t>
            </a:r>
          </a:p>
          <a:p>
            <a:pPr algn="just"/>
            <a:r>
              <a:rPr lang="en-IN" dirty="0" smtClean="0">
                <a:latin typeface="Times New Roman" pitchFamily="18" charset="0"/>
                <a:cs typeface="Times New Roman" pitchFamily="18" charset="0"/>
              </a:rPr>
              <a:t>Narayanan et al. (2016), “</a:t>
            </a:r>
            <a:r>
              <a:rPr lang="en-IN" dirty="0" err="1" smtClean="0">
                <a:latin typeface="Times New Roman" pitchFamily="18" charset="0"/>
                <a:cs typeface="Times New Roman" pitchFamily="18" charset="0"/>
              </a:rPr>
              <a:t>Bitcoin</a:t>
            </a:r>
            <a:r>
              <a:rPr lang="en-IN" dirty="0" smtClean="0">
                <a:latin typeface="Times New Roman" pitchFamily="18" charset="0"/>
                <a:cs typeface="Times New Roman" pitchFamily="18" charset="0"/>
              </a:rPr>
              <a:t> and </a:t>
            </a:r>
            <a:r>
              <a:rPr lang="en-IN" dirty="0" err="1" smtClean="0">
                <a:latin typeface="Times New Roman" pitchFamily="18" charset="0"/>
                <a:cs typeface="Times New Roman" pitchFamily="18" charset="0"/>
              </a:rPr>
              <a:t>Cryptocurrency</a:t>
            </a:r>
            <a:r>
              <a:rPr lang="en-IN" dirty="0" smtClean="0">
                <a:latin typeface="Times New Roman" pitchFamily="18" charset="0"/>
                <a:cs typeface="Times New Roman" pitchFamily="18" charset="0"/>
              </a:rPr>
              <a:t> Technologies”.</a:t>
            </a:r>
          </a:p>
          <a:p>
            <a:pPr algn="just"/>
            <a:endParaRPr lang="fr-FR" dirty="0" smtClean="0">
              <a:latin typeface="Times New Roman" pitchFamily="18" charset="0"/>
              <a:cs typeface="Times New Roman" pitchFamily="18" charset="0"/>
            </a:endParaRPr>
          </a:p>
          <a:p>
            <a:pPr>
              <a:buNone/>
            </a:pPr>
            <a:endParaRPr lang="en-IN" dirty="0" smtClean="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a:p>
            <a:endParaRPr lang="en-US" i="1" dirty="0" smtClean="0">
              <a:latin typeface="Times New Roman" pitchFamily="18" charset="0"/>
              <a:cs typeface="Times New Roman" pitchFamily="18" charset="0"/>
            </a:endParaRPr>
          </a:p>
          <a:p>
            <a:endParaRPr lang="en-US" i="1"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4888" y="238780"/>
            <a:ext cx="10515600" cy="1325563"/>
          </a:xfrm>
        </p:spPr>
        <p:txBody>
          <a:bodyPr/>
          <a:lstStyle/>
          <a:p>
            <a:pPr algn="ctr"/>
            <a:r>
              <a:rPr lang="en-US" b="1" dirty="0">
                <a:latin typeface="Times New Roman" panose="02020603050405020304" pitchFamily="18" charset="0"/>
                <a:cs typeface="Times New Roman" panose="02020603050405020304" pitchFamily="18" charset="0"/>
              </a:rPr>
              <a:t>CONTENTS</a:t>
            </a:r>
            <a:endParaRPr lang="en-IN" b="1"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554181" y="1427019"/>
            <a:ext cx="11083637" cy="4502728"/>
          </a:xfrm>
        </p:spPr>
        <p:txBody>
          <a:bodyPr>
            <a:noAutofit/>
          </a:bodyPr>
          <a:lstStyle/>
          <a:p>
            <a:r>
              <a:rPr lang="en-US" sz="2600" dirty="0">
                <a:latin typeface="Times New Roman" panose="02020603050405020304" pitchFamily="18" charset="0"/>
                <a:cs typeface="Times New Roman" panose="02020603050405020304" pitchFamily="18" charset="0"/>
              </a:rPr>
              <a:t>Abstract </a:t>
            </a:r>
          </a:p>
          <a:p>
            <a:r>
              <a:rPr lang="en-US" sz="2600" dirty="0" smtClean="0">
                <a:latin typeface="Times New Roman" panose="02020603050405020304" pitchFamily="18" charset="0"/>
                <a:cs typeface="Times New Roman" panose="02020603050405020304" pitchFamily="18" charset="0"/>
              </a:rPr>
              <a:t>Introduction</a:t>
            </a:r>
          </a:p>
          <a:p>
            <a:r>
              <a:rPr lang="en-US" sz="2600" dirty="0" smtClean="0">
                <a:latin typeface="Times New Roman" panose="02020603050405020304" pitchFamily="18" charset="0"/>
                <a:cs typeface="Times New Roman" panose="02020603050405020304" pitchFamily="18" charset="0"/>
              </a:rPr>
              <a:t>Literature Survey</a:t>
            </a:r>
          </a:p>
          <a:p>
            <a:r>
              <a:rPr lang="en-US" sz="2600" dirty="0" smtClean="0">
                <a:latin typeface="Times New Roman" panose="02020603050405020304" pitchFamily="18" charset="0"/>
                <a:cs typeface="Times New Roman" panose="02020603050405020304" pitchFamily="18" charset="0"/>
              </a:rPr>
              <a:t>Problem </a:t>
            </a:r>
            <a:r>
              <a:rPr lang="en-US" sz="2600" dirty="0">
                <a:latin typeface="Times New Roman" panose="02020603050405020304" pitchFamily="18" charset="0"/>
                <a:cs typeface="Times New Roman" panose="02020603050405020304" pitchFamily="18" charset="0"/>
              </a:rPr>
              <a:t>statement</a:t>
            </a:r>
          </a:p>
          <a:p>
            <a:r>
              <a:rPr lang="en-US" sz="2600" dirty="0" smtClean="0">
                <a:latin typeface="Times New Roman" panose="02020603050405020304" pitchFamily="18" charset="0"/>
                <a:cs typeface="Times New Roman" panose="02020603050405020304" pitchFamily="18" charset="0"/>
              </a:rPr>
              <a:t>Objectives</a:t>
            </a:r>
          </a:p>
          <a:p>
            <a:r>
              <a:rPr lang="en-US" sz="2600" dirty="0">
                <a:latin typeface="Times New Roman" panose="02020603050405020304" pitchFamily="18" charset="0"/>
                <a:cs typeface="Times New Roman" panose="02020603050405020304" pitchFamily="18" charset="0"/>
              </a:rPr>
              <a:t>Software and Hardware requirements </a:t>
            </a:r>
            <a:endParaRPr lang="en-US" sz="2600" dirty="0" smtClean="0">
              <a:latin typeface="Times New Roman" panose="02020603050405020304" pitchFamily="18" charset="0"/>
              <a:cs typeface="Times New Roman" panose="02020603050405020304" pitchFamily="18" charset="0"/>
            </a:endParaRPr>
          </a:p>
          <a:p>
            <a:r>
              <a:rPr lang="en-US" sz="2600" dirty="0" smtClean="0">
                <a:latin typeface="Times New Roman" panose="02020603050405020304" pitchFamily="18" charset="0"/>
                <a:cs typeface="Times New Roman" panose="02020603050405020304" pitchFamily="18" charset="0"/>
              </a:rPr>
              <a:t>Proposed Methodology</a:t>
            </a:r>
          </a:p>
          <a:p>
            <a:r>
              <a:rPr lang="en-US" sz="2600" dirty="0" smtClean="0">
                <a:latin typeface="Times New Roman" panose="02020603050405020304" pitchFamily="18" charset="0"/>
                <a:cs typeface="Times New Roman" panose="02020603050405020304" pitchFamily="18" charset="0"/>
              </a:rPr>
              <a:t>Modules</a:t>
            </a:r>
            <a:endParaRPr lang="en-US" sz="2600" dirty="0">
              <a:latin typeface="Times New Roman" panose="02020603050405020304" pitchFamily="18" charset="0"/>
              <a:cs typeface="Times New Roman" panose="02020603050405020304" pitchFamily="18" charset="0"/>
            </a:endParaRPr>
          </a:p>
          <a:p>
            <a:r>
              <a:rPr lang="en-US" sz="2600" dirty="0" smtClean="0">
                <a:latin typeface="Times New Roman" panose="02020603050405020304" pitchFamily="18" charset="0"/>
                <a:cs typeface="Times New Roman" panose="02020603050405020304" pitchFamily="18" charset="0"/>
              </a:rPr>
              <a:t>Implementation</a:t>
            </a:r>
          </a:p>
          <a:p>
            <a:r>
              <a:rPr lang="en-US" sz="2600" dirty="0" smtClean="0">
                <a:latin typeface="Times New Roman" panose="02020603050405020304" pitchFamily="18" charset="0"/>
                <a:cs typeface="Times New Roman" panose="02020603050405020304" pitchFamily="18" charset="0"/>
              </a:rPr>
              <a:t>Results</a:t>
            </a:r>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References</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33060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sz="2600" dirty="0" err="1" smtClean="0">
                <a:latin typeface="Times New Roman" pitchFamily="18" charset="0"/>
                <a:cs typeface="Times New Roman" pitchFamily="18" charset="0"/>
              </a:rPr>
              <a:t>Agrafioti</a:t>
            </a:r>
            <a:r>
              <a:rPr lang="en-US" sz="2600" dirty="0" smtClean="0">
                <a:latin typeface="Times New Roman" pitchFamily="18" charset="0"/>
                <a:cs typeface="Times New Roman" pitchFamily="18" charset="0"/>
              </a:rPr>
              <a:t> et al. (2011), “Secure Biometric Systems: A Case Study in Iris Template Protection”.</a:t>
            </a:r>
          </a:p>
          <a:p>
            <a:pPr algn="just"/>
            <a:r>
              <a:rPr lang="en-US" sz="2600" dirty="0" smtClean="0">
                <a:latin typeface="Times New Roman" pitchFamily="18" charset="0"/>
                <a:cs typeface="Times New Roman" pitchFamily="18" charset="0"/>
              </a:rPr>
              <a:t>Satoshi </a:t>
            </a:r>
            <a:r>
              <a:rPr lang="en-US" sz="2600" dirty="0" err="1" smtClean="0">
                <a:latin typeface="Times New Roman" pitchFamily="18" charset="0"/>
                <a:cs typeface="Times New Roman" pitchFamily="18" charset="0"/>
              </a:rPr>
              <a:t>Nakamoto</a:t>
            </a:r>
            <a:r>
              <a:rPr lang="en-US" sz="2600" dirty="0" smtClean="0">
                <a:latin typeface="Times New Roman" pitchFamily="18" charset="0"/>
                <a:cs typeface="Times New Roman" pitchFamily="18" charset="0"/>
              </a:rPr>
              <a:t> (2008), “</a:t>
            </a:r>
            <a:r>
              <a:rPr lang="en-US" sz="2600" dirty="0" err="1" smtClean="0">
                <a:latin typeface="Times New Roman" pitchFamily="18" charset="0"/>
                <a:cs typeface="Times New Roman" pitchFamily="18" charset="0"/>
              </a:rPr>
              <a:t>Bitcoin</a:t>
            </a:r>
            <a:r>
              <a:rPr lang="en-US" sz="2600" dirty="0" smtClean="0">
                <a:latin typeface="Times New Roman" pitchFamily="18" charset="0"/>
                <a:cs typeface="Times New Roman" pitchFamily="18" charset="0"/>
              </a:rPr>
              <a:t>: A Peer-to-Peer Electronic Cash System”.</a:t>
            </a:r>
          </a:p>
          <a:p>
            <a:pPr algn="just"/>
            <a:r>
              <a:rPr lang="en-US" sz="2600" dirty="0" smtClean="0">
                <a:latin typeface="Times New Roman" pitchFamily="18" charset="0"/>
                <a:cs typeface="Times New Roman" pitchFamily="18" charset="0"/>
              </a:rPr>
              <a:t>John </a:t>
            </a:r>
            <a:r>
              <a:rPr lang="en-US" sz="2600" dirty="0" err="1" smtClean="0">
                <a:latin typeface="Times New Roman" pitchFamily="18" charset="0"/>
                <a:cs typeface="Times New Roman" pitchFamily="18" charset="0"/>
              </a:rPr>
              <a:t>Daugman</a:t>
            </a:r>
            <a:r>
              <a:rPr lang="en-US" sz="2600" dirty="0" smtClean="0">
                <a:latin typeface="Times New Roman" pitchFamily="18" charset="0"/>
                <a:cs typeface="Times New Roman" pitchFamily="18" charset="0"/>
              </a:rPr>
              <a:t> (2004), “How Iris Recognition Works”.</a:t>
            </a:r>
          </a:p>
          <a:p>
            <a:pPr>
              <a:buNone/>
            </a:pP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4426" y="842797"/>
            <a:ext cx="10515600" cy="5394230"/>
          </a:xfrm>
        </p:spPr>
        <p:txBody>
          <a:bodyPr>
            <a:noAutofit/>
          </a:bodyPr>
          <a:lstStyle/>
          <a:p>
            <a:r>
              <a:rPr lang="en-US" sz="4800" dirty="0">
                <a:latin typeface="Times New Roman" panose="02020603050405020304" pitchFamily="18" charset="0"/>
                <a:cs typeface="Times New Roman" panose="02020603050405020304" pitchFamily="18" charset="0"/>
              </a:rPr>
              <a:t>                      </a:t>
            </a:r>
            <a:r>
              <a:rPr lang="en-US" sz="4800" b="1" dirty="0">
                <a:latin typeface="Times New Roman" panose="02020603050405020304" pitchFamily="18" charset="0"/>
                <a:cs typeface="Times New Roman" panose="02020603050405020304" pitchFamily="18" charset="0"/>
              </a:rPr>
              <a:t>THANK YOU</a:t>
            </a:r>
            <a:endParaRPr lang="en-IN" sz="4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00029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263" y="310534"/>
            <a:ext cx="11012606" cy="1325563"/>
          </a:xfrm>
        </p:spPr>
        <p:txBody>
          <a:bodyPr/>
          <a:lstStyle/>
          <a:p>
            <a:pPr algn="ctr"/>
            <a:r>
              <a:rPr lang="en-US" b="1" dirty="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26473" y="1825625"/>
            <a:ext cx="11226911" cy="4713720"/>
          </a:xfrm>
        </p:spPr>
        <p:txBody>
          <a:bodyPr>
            <a:normAutofit/>
          </a:bodyPr>
          <a:lstStyle/>
          <a:p>
            <a:pPr marL="0" indent="0" algn="just">
              <a:buNone/>
            </a:pPr>
            <a:r>
              <a:rPr lang="en-US" sz="2600" dirty="0" smtClean="0">
                <a:latin typeface="Times New Roman" pitchFamily="18" charset="0"/>
                <a:cs typeface="Times New Roman" pitchFamily="18" charset="0"/>
              </a:rPr>
              <a:t>Iris Pay transforms digital payments by leveraging blockchain technology to enhance security, transparency, and efficiency. The platform aims to reduce fraud and operational costs by eliminating intermediaries, integrating seamlessly with existing financial systems. Through smart contracts, it automates payment processes to ensure timely and reliable transactions. Iris Pay also addresses scalability challenges and employs advanced cryptographic techniques to protect user data, setting a new benchmark for secure and efficient digital payments.</a:t>
            </a:r>
          </a:p>
        </p:txBody>
      </p:sp>
    </p:spTree>
    <p:extLst>
      <p:ext uri="{BB962C8B-B14F-4D97-AF65-F5344CB8AC3E}">
        <p14:creationId xmlns:p14="http://schemas.microsoft.com/office/powerpoint/2010/main" val="36074985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840" y="378979"/>
            <a:ext cx="11067197" cy="1325563"/>
          </a:xfrm>
        </p:spPr>
        <p:txBody>
          <a:bodyPr/>
          <a:lstStyle/>
          <a:p>
            <a:pPr algn="ctr"/>
            <a:r>
              <a:rPr lang="en-US"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86603" y="1825624"/>
            <a:ext cx="11905397" cy="4711653"/>
          </a:xfrm>
        </p:spPr>
        <p:txBody>
          <a:bodyPr>
            <a:normAutofit/>
          </a:bodyPr>
          <a:lstStyle/>
          <a:p>
            <a:pPr algn="just"/>
            <a:r>
              <a:rPr lang="en-US" sz="2600" dirty="0" smtClean="0">
                <a:latin typeface="Times New Roman" panose="02020603050405020304" pitchFamily="18" charset="0"/>
                <a:cs typeface="Times New Roman" panose="02020603050405020304" pitchFamily="18" charset="0"/>
              </a:rPr>
              <a:t>Iris </a:t>
            </a:r>
            <a:r>
              <a:rPr lang="en-US" sz="2600" dirty="0">
                <a:latin typeface="Times New Roman" panose="02020603050405020304" pitchFamily="18" charset="0"/>
                <a:cs typeface="Times New Roman" panose="02020603050405020304" pitchFamily="18" charset="0"/>
              </a:rPr>
              <a:t>Pay combines biometric authentication (iris scanning) with blockchain technology to deliver unparalleled security, privacy, and efficiency in online transactions, ensuring only authorized users can complete transactions .</a:t>
            </a:r>
          </a:p>
          <a:p>
            <a:pPr algn="just"/>
            <a:r>
              <a:rPr lang="en-US" sz="2600" dirty="0">
                <a:latin typeface="Times New Roman" panose="02020603050405020304" pitchFamily="18" charset="0"/>
                <a:cs typeface="Times New Roman" panose="02020603050405020304" pitchFamily="18" charset="0"/>
              </a:rPr>
              <a:t>The integration of blockchain technology further enhances this platform by offering a decentralized and immutable ledger, guaranteeing transparency and security throughout the transaction process.</a:t>
            </a:r>
          </a:p>
          <a:p>
            <a:pPr algn="just"/>
            <a:r>
              <a:rPr lang="en-US" sz="2600" dirty="0">
                <a:latin typeface="Times New Roman" panose="02020603050405020304" pitchFamily="18" charset="0"/>
                <a:cs typeface="Times New Roman" panose="02020603050405020304" pitchFamily="18" charset="0"/>
              </a:rPr>
              <a:t>Iris Pay redefines online payment security, offering a seamless, user-friendly experience that sets a new standard for digital payments.</a:t>
            </a:r>
            <a:endParaRPr lang="en-IN" sz="2600" dirty="0"/>
          </a:p>
        </p:txBody>
      </p:sp>
    </p:spTree>
    <p:extLst>
      <p:ext uri="{BB962C8B-B14F-4D97-AF65-F5344CB8AC3E}">
        <p14:creationId xmlns:p14="http://schemas.microsoft.com/office/powerpoint/2010/main" val="34646213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4480" y="1"/>
            <a:ext cx="9144000" cy="1005839"/>
          </a:xfrm>
        </p:spPr>
        <p:txBody>
          <a:bodyPr>
            <a:normAutofit/>
          </a:bodyPr>
          <a:lstStyle/>
          <a:p>
            <a:pPr algn="ctr"/>
            <a:r>
              <a:rPr lang="en-US" sz="4400" b="1" dirty="0" smtClean="0">
                <a:latin typeface="Times New Roman" panose="02020603050405020304" pitchFamily="18" charset="0"/>
                <a:cs typeface="Times New Roman" panose="02020603050405020304" pitchFamily="18" charset="0"/>
              </a:rPr>
              <a:t>Literature Survey</a:t>
            </a:r>
            <a:endParaRPr lang="en-IN" sz="4400" b="1" dirty="0">
              <a:latin typeface="Times New Roman" panose="02020603050405020304" pitchFamily="18" charset="0"/>
              <a:cs typeface="Times New Roman" panose="02020603050405020304" pitchFamily="18" charset="0"/>
            </a:endParaRPr>
          </a:p>
        </p:txBody>
      </p:sp>
      <p:sp>
        <p:nvSpPr>
          <p:cNvPr id="4" name="Subtitle 3"/>
          <p:cNvSpPr>
            <a:spLocks noGrp="1"/>
          </p:cNvSpPr>
          <p:nvPr>
            <p:ph type="subTitle" idx="1"/>
          </p:nvPr>
        </p:nvSpPr>
        <p:spPr>
          <a:xfrm>
            <a:off x="289560" y="6248400"/>
            <a:ext cx="11643360" cy="609600"/>
          </a:xfrm>
        </p:spPr>
        <p:txBody>
          <a:bodyPr>
            <a:normAutofit/>
          </a:bodyPr>
          <a:lstStyle/>
          <a:p>
            <a:r>
              <a:rPr lang="en-US" dirty="0" smtClean="0"/>
              <a:t>                                                                                                                                                 </a:t>
            </a:r>
            <a:r>
              <a:rPr lang="en-US" sz="2800" b="1" dirty="0" smtClean="0">
                <a:latin typeface="Times New Roman" pitchFamily="18" charset="0"/>
                <a:cs typeface="Times New Roman" pitchFamily="18" charset="0"/>
              </a:rPr>
              <a:t>Cont..</a:t>
            </a:r>
            <a:endParaRPr lang="en-US" sz="2800" b="1" dirty="0">
              <a:latin typeface="Times New Roman" pitchFamily="18" charset="0"/>
              <a:cs typeface="Times New Roman" pitchFamily="18" charset="0"/>
            </a:endParaRPr>
          </a:p>
        </p:txBody>
      </p:sp>
      <p:graphicFrame>
        <p:nvGraphicFramePr>
          <p:cNvPr id="8" name="Content Placeholder 7"/>
          <p:cNvGraphicFramePr>
            <a:graphicFrameLocks noGrp="1"/>
          </p:cNvGraphicFramePr>
          <p:nvPr>
            <p:ph idx="4294967295"/>
            <p:extLst>
              <p:ext uri="{D42A27DB-BD31-4B8C-83A1-F6EECF244321}">
                <p14:modId xmlns:p14="http://schemas.microsoft.com/office/powerpoint/2010/main" val="2820177955"/>
              </p:ext>
            </p:extLst>
          </p:nvPr>
        </p:nvGraphicFramePr>
        <p:xfrm>
          <a:off x="441960" y="1276214"/>
          <a:ext cx="11460480" cy="4915172"/>
        </p:xfrm>
        <a:graphic>
          <a:graphicData uri="http://schemas.openxmlformats.org/drawingml/2006/table">
            <a:tbl>
              <a:tblPr firstRow="1" bandRow="1">
                <a:tableStyleId>{5C22544A-7EE6-4342-B048-85BDC9FD1C3A}</a:tableStyleId>
              </a:tblPr>
              <a:tblGrid>
                <a:gridCol w="2865120"/>
                <a:gridCol w="2865120"/>
                <a:gridCol w="2865120"/>
                <a:gridCol w="2865120"/>
              </a:tblGrid>
              <a:tr h="370538">
                <a:tc>
                  <a:txBody>
                    <a:bodyPr/>
                    <a:lstStyle/>
                    <a:p>
                      <a:pPr algn="ctr"/>
                      <a:r>
                        <a:rPr lang="en-US" sz="1800" b="1" dirty="0">
                          <a:latin typeface="Times New Roman" pitchFamily="18" charset="0"/>
                          <a:cs typeface="Times New Roman" pitchFamily="18" charset="0"/>
                        </a:rPr>
                        <a:t>Research Area</a:t>
                      </a:r>
                      <a:endParaRPr lang="en-US" sz="1800" dirty="0">
                        <a:latin typeface="Times New Roman" pitchFamily="18" charset="0"/>
                        <a:cs typeface="Times New Roman" pitchFamily="18" charset="0"/>
                      </a:endParaRPr>
                    </a:p>
                  </a:txBody>
                  <a:tcPr marL="93501" marR="93501" anchor="ctr"/>
                </a:tc>
                <a:tc>
                  <a:txBody>
                    <a:bodyPr/>
                    <a:lstStyle/>
                    <a:p>
                      <a:pPr algn="ctr"/>
                      <a:r>
                        <a:rPr lang="en-US" sz="1800" b="1" dirty="0">
                          <a:latin typeface="Times New Roman" pitchFamily="18" charset="0"/>
                          <a:cs typeface="Times New Roman" pitchFamily="18" charset="0"/>
                        </a:rPr>
                        <a:t>Study/Reference</a:t>
                      </a:r>
                      <a:endParaRPr lang="en-US" sz="1800" dirty="0">
                        <a:latin typeface="Times New Roman" pitchFamily="18" charset="0"/>
                        <a:cs typeface="Times New Roman" pitchFamily="18" charset="0"/>
                      </a:endParaRPr>
                    </a:p>
                  </a:txBody>
                  <a:tcPr marL="93501" marR="93501" anchor="ctr"/>
                </a:tc>
                <a:tc>
                  <a:txBody>
                    <a:bodyPr/>
                    <a:lstStyle/>
                    <a:p>
                      <a:pPr algn="ctr"/>
                      <a:r>
                        <a:rPr lang="en-US" sz="1800" b="1" dirty="0">
                          <a:latin typeface="Times New Roman" pitchFamily="18" charset="0"/>
                          <a:cs typeface="Times New Roman" pitchFamily="18" charset="0"/>
                        </a:rPr>
                        <a:t>Pros</a:t>
                      </a:r>
                      <a:endParaRPr lang="en-US" sz="1800" dirty="0">
                        <a:latin typeface="Times New Roman" pitchFamily="18" charset="0"/>
                        <a:cs typeface="Times New Roman" pitchFamily="18" charset="0"/>
                      </a:endParaRPr>
                    </a:p>
                  </a:txBody>
                  <a:tcPr marL="93501" marR="93501" anchor="ctr"/>
                </a:tc>
                <a:tc>
                  <a:txBody>
                    <a:bodyPr/>
                    <a:lstStyle/>
                    <a:p>
                      <a:pPr algn="ctr"/>
                      <a:r>
                        <a:rPr lang="en-US" sz="1800" b="1" dirty="0">
                          <a:latin typeface="Times New Roman" pitchFamily="18" charset="0"/>
                          <a:cs typeface="Times New Roman" pitchFamily="18" charset="0"/>
                        </a:rPr>
                        <a:t>Cons</a:t>
                      </a:r>
                      <a:endParaRPr lang="en-US" sz="1800" dirty="0">
                        <a:latin typeface="Times New Roman" pitchFamily="18" charset="0"/>
                        <a:cs typeface="Times New Roman" pitchFamily="18" charset="0"/>
                      </a:endParaRPr>
                    </a:p>
                  </a:txBody>
                  <a:tcPr marL="93501" marR="93501" anchor="ctr"/>
                </a:tc>
              </a:tr>
              <a:tr h="931893">
                <a:tc>
                  <a:txBody>
                    <a:bodyPr/>
                    <a:lstStyle/>
                    <a:p>
                      <a:pPr algn="just"/>
                      <a:r>
                        <a:rPr lang="en-US" sz="1800" b="1" dirty="0">
                          <a:latin typeface="Times New Roman" pitchFamily="18" charset="0"/>
                          <a:cs typeface="Times New Roman" pitchFamily="18" charset="0"/>
                        </a:rPr>
                        <a:t>Iris Authentication in Payments</a:t>
                      </a:r>
                      <a:endParaRPr lang="en-US" sz="1800" dirty="0">
                        <a:latin typeface="Times New Roman" pitchFamily="18" charset="0"/>
                        <a:cs typeface="Times New Roman" pitchFamily="18" charset="0"/>
                      </a:endParaRPr>
                    </a:p>
                  </a:txBody>
                  <a:tcPr marL="93501" marR="93501" anchor="ctr"/>
                </a:tc>
                <a:tc>
                  <a:txBody>
                    <a:bodyPr/>
                    <a:lstStyle/>
                    <a:p>
                      <a:pPr algn="just"/>
                      <a:r>
                        <a:rPr lang="en-US" sz="1800" i="1" dirty="0">
                          <a:latin typeface="Times New Roman" pitchFamily="18" charset="0"/>
                          <a:cs typeface="Times New Roman" pitchFamily="18" charset="0"/>
                        </a:rPr>
                        <a:t>John Daugman (2004), “How Iris Recognition Works”</a:t>
                      </a:r>
                      <a:endParaRPr lang="en-US" sz="1800" dirty="0">
                        <a:latin typeface="Times New Roman" pitchFamily="18" charset="0"/>
                        <a:cs typeface="Times New Roman" pitchFamily="18" charset="0"/>
                      </a:endParaRPr>
                    </a:p>
                  </a:txBody>
                  <a:tcPr marL="93501" marR="93501" anchor="ctr"/>
                </a:tc>
                <a:tc>
                  <a:txBody>
                    <a:bodyPr/>
                    <a:lstStyle/>
                    <a:p>
                      <a:pPr algn="just"/>
                      <a:r>
                        <a:rPr lang="en-US" sz="1800" dirty="0">
                          <a:latin typeface="Times New Roman" pitchFamily="18" charset="0"/>
                          <a:cs typeface="Times New Roman" pitchFamily="18" charset="0"/>
                        </a:rPr>
                        <a:t>High accuracy, non-invasive, fast identification.</a:t>
                      </a:r>
                    </a:p>
                  </a:txBody>
                  <a:tcPr marL="93501" marR="93501" anchor="ctr"/>
                </a:tc>
                <a:tc>
                  <a:txBody>
                    <a:bodyPr/>
                    <a:lstStyle/>
                    <a:p>
                      <a:pPr algn="just"/>
                      <a:r>
                        <a:rPr lang="en-US" sz="1800" dirty="0">
                          <a:latin typeface="Times New Roman" pitchFamily="18" charset="0"/>
                          <a:cs typeface="Times New Roman" pitchFamily="18" charset="0"/>
                        </a:rPr>
                        <a:t>Requires specialized hardware (iris scanners), increased cost.</a:t>
                      </a:r>
                    </a:p>
                  </a:txBody>
                  <a:tcPr marL="93501" marR="93501" anchor="ctr"/>
                </a:tc>
              </a:tr>
              <a:tr h="1204247">
                <a:tc>
                  <a:txBody>
                    <a:bodyPr/>
                    <a:lstStyle/>
                    <a:p>
                      <a:pPr algn="just"/>
                      <a:r>
                        <a:rPr lang="en-US" sz="1800" b="1" dirty="0" smtClean="0">
                          <a:latin typeface="Times New Roman" pitchFamily="18" charset="0"/>
                          <a:cs typeface="Times New Roman" pitchFamily="18" charset="0"/>
                        </a:rPr>
                        <a:t>Block chain </a:t>
                      </a:r>
                      <a:r>
                        <a:rPr lang="en-US" sz="1800" b="1" dirty="0">
                          <a:latin typeface="Times New Roman" pitchFamily="18" charset="0"/>
                          <a:cs typeface="Times New Roman" pitchFamily="18" charset="0"/>
                        </a:rPr>
                        <a:t>in Digital Payments</a:t>
                      </a:r>
                      <a:endParaRPr lang="en-US" sz="1800" dirty="0">
                        <a:latin typeface="Times New Roman" pitchFamily="18" charset="0"/>
                        <a:cs typeface="Times New Roman" pitchFamily="18" charset="0"/>
                      </a:endParaRPr>
                    </a:p>
                  </a:txBody>
                  <a:tcPr marL="93501" marR="93501" anchor="ctr"/>
                </a:tc>
                <a:tc>
                  <a:txBody>
                    <a:bodyPr/>
                    <a:lstStyle/>
                    <a:p>
                      <a:pPr algn="just"/>
                      <a:r>
                        <a:rPr lang="en-US" sz="1800" i="1" dirty="0">
                          <a:latin typeface="Times New Roman" pitchFamily="18" charset="0"/>
                          <a:cs typeface="Times New Roman" pitchFamily="18" charset="0"/>
                        </a:rPr>
                        <a:t>Satoshi Nakamoto (2008), “Bitcoin: A Peer-to-Peer Electronic Cash System”</a:t>
                      </a:r>
                      <a:endParaRPr lang="en-US" sz="1800" dirty="0">
                        <a:latin typeface="Times New Roman" pitchFamily="18" charset="0"/>
                        <a:cs typeface="Times New Roman" pitchFamily="18" charset="0"/>
                      </a:endParaRPr>
                    </a:p>
                  </a:txBody>
                  <a:tcPr marL="93501" marR="93501" anchor="ctr"/>
                </a:tc>
                <a:tc>
                  <a:txBody>
                    <a:bodyPr/>
                    <a:lstStyle/>
                    <a:p>
                      <a:pPr algn="just"/>
                      <a:r>
                        <a:rPr lang="en-US" sz="1800" dirty="0">
                          <a:latin typeface="Times New Roman" pitchFamily="18" charset="0"/>
                          <a:cs typeface="Times New Roman" pitchFamily="18" charset="0"/>
                        </a:rPr>
                        <a:t>Decentralization enhances security, prevents fraud.</a:t>
                      </a:r>
                    </a:p>
                  </a:txBody>
                  <a:tcPr marL="93501" marR="93501" anchor="ctr"/>
                </a:tc>
                <a:tc>
                  <a:txBody>
                    <a:bodyPr/>
                    <a:lstStyle/>
                    <a:p>
                      <a:pPr algn="just"/>
                      <a:r>
                        <a:rPr lang="en-US" sz="1800" dirty="0">
                          <a:latin typeface="Times New Roman" pitchFamily="18" charset="0"/>
                          <a:cs typeface="Times New Roman" pitchFamily="18" charset="0"/>
                        </a:rPr>
                        <a:t>High energy consumption, slower transactions compared to traditional systems.</a:t>
                      </a:r>
                    </a:p>
                  </a:txBody>
                  <a:tcPr marL="93501" marR="93501" anchor="ctr"/>
                </a:tc>
              </a:tr>
              <a:tr h="1204247">
                <a:tc>
                  <a:txBody>
                    <a:bodyPr/>
                    <a:lstStyle/>
                    <a:p>
                      <a:pPr algn="just"/>
                      <a:r>
                        <a:rPr lang="en-US" sz="1800" b="1" dirty="0" smtClean="0">
                          <a:latin typeface="Times New Roman" pitchFamily="18" charset="0"/>
                          <a:cs typeface="Times New Roman" pitchFamily="18" charset="0"/>
                        </a:rPr>
                        <a:t>Combining Iris Authentication with Blockchain</a:t>
                      </a:r>
                      <a:endParaRPr lang="en-US" sz="1800" b="1" dirty="0">
                        <a:latin typeface="Times New Roman" pitchFamily="18" charset="0"/>
                        <a:cs typeface="Times New Roman" pitchFamily="18" charset="0"/>
                      </a:endParaRPr>
                    </a:p>
                  </a:txBody>
                  <a:tcPr marL="93501" marR="93501"/>
                </a:tc>
                <a:tc>
                  <a:txBody>
                    <a:bodyPr/>
                    <a:lstStyle/>
                    <a:p>
                      <a:pPr algn="just"/>
                      <a:r>
                        <a:rPr lang="en-US" sz="1800" dirty="0" smtClean="0">
                          <a:latin typeface="Times New Roman" pitchFamily="18" charset="0"/>
                          <a:cs typeface="Times New Roman" pitchFamily="18" charset="0"/>
                        </a:rPr>
                        <a:t>Zheng Zhang et al. (2020), “Blockchain-Based Iris Biometric Authentication System”</a:t>
                      </a:r>
                      <a:endParaRPr lang="en-US" sz="1800" dirty="0">
                        <a:latin typeface="Times New Roman" pitchFamily="18" charset="0"/>
                        <a:cs typeface="Times New Roman" pitchFamily="18" charset="0"/>
                      </a:endParaRPr>
                    </a:p>
                  </a:txBody>
                  <a:tcPr marL="93501" marR="93501"/>
                </a:tc>
                <a:tc>
                  <a:txBody>
                    <a:bodyPr/>
                    <a:lstStyle/>
                    <a:p>
                      <a:pPr algn="just"/>
                      <a:r>
                        <a:rPr lang="en-US" sz="1800" dirty="0">
                          <a:latin typeface="Times New Roman" pitchFamily="18" charset="0"/>
                          <a:cs typeface="Times New Roman" pitchFamily="18" charset="0"/>
                        </a:rPr>
                        <a:t>Strong biometric security paired with decentralized control, no central authority.</a:t>
                      </a:r>
                    </a:p>
                  </a:txBody>
                  <a:tcPr marL="93501" marR="93501" anchor="ctr"/>
                </a:tc>
                <a:tc>
                  <a:txBody>
                    <a:bodyPr/>
                    <a:lstStyle/>
                    <a:p>
                      <a:pPr algn="just"/>
                      <a:r>
                        <a:rPr lang="en-US" sz="1800" dirty="0">
                          <a:latin typeface="Times New Roman" pitchFamily="18" charset="0"/>
                          <a:cs typeface="Times New Roman" pitchFamily="18" charset="0"/>
                        </a:rPr>
                        <a:t>Complex and resource-intensive integration. Slower verification if not optimized.</a:t>
                      </a:r>
                    </a:p>
                  </a:txBody>
                  <a:tcPr marL="93501" marR="93501" anchor="ctr"/>
                </a:tc>
              </a:tr>
              <a:tr h="1204247">
                <a:tc>
                  <a:txBody>
                    <a:bodyPr/>
                    <a:lstStyle/>
                    <a:p>
                      <a:pPr algn="just"/>
                      <a:r>
                        <a:rPr lang="en-US" sz="1800" b="1" dirty="0">
                          <a:latin typeface="Times New Roman" pitchFamily="18" charset="0"/>
                          <a:cs typeface="Times New Roman" pitchFamily="18" charset="0"/>
                        </a:rPr>
                        <a:t>Iris Authentication for Mobile Payments</a:t>
                      </a:r>
                      <a:endParaRPr lang="en-US" sz="1800" dirty="0">
                        <a:latin typeface="Times New Roman" pitchFamily="18" charset="0"/>
                        <a:cs typeface="Times New Roman" pitchFamily="18" charset="0"/>
                      </a:endParaRPr>
                    </a:p>
                  </a:txBody>
                  <a:tcPr marL="93501" marR="93501" anchor="ctr"/>
                </a:tc>
                <a:tc>
                  <a:txBody>
                    <a:bodyPr/>
                    <a:lstStyle/>
                    <a:p>
                      <a:pPr algn="just"/>
                      <a:r>
                        <a:rPr lang="en-US" sz="1800" i="1" dirty="0">
                          <a:latin typeface="Times New Roman" pitchFamily="18" charset="0"/>
                          <a:cs typeface="Times New Roman" pitchFamily="18" charset="0"/>
                        </a:rPr>
                        <a:t>Sanchez et al. (2017), “Mobile Biometric Payment System Using Iris Authentication”</a:t>
                      </a:r>
                      <a:endParaRPr lang="en-US" sz="1800" dirty="0">
                        <a:latin typeface="Times New Roman" pitchFamily="18" charset="0"/>
                        <a:cs typeface="Times New Roman" pitchFamily="18" charset="0"/>
                      </a:endParaRPr>
                    </a:p>
                  </a:txBody>
                  <a:tcPr marL="93501" marR="93501" anchor="ctr"/>
                </a:tc>
                <a:tc>
                  <a:txBody>
                    <a:bodyPr/>
                    <a:lstStyle/>
                    <a:p>
                      <a:pPr algn="just"/>
                      <a:r>
                        <a:rPr lang="en-US" sz="1800" dirty="0" smtClean="0">
                          <a:latin typeface="Times New Roman" pitchFamily="18" charset="0"/>
                          <a:cs typeface="Times New Roman" pitchFamily="18" charset="0"/>
                        </a:rPr>
                        <a:t>Convenient for users, enhances security by combining mobile and biometric factors.</a:t>
                      </a:r>
                      <a:endParaRPr lang="en-US" sz="1800" dirty="0">
                        <a:latin typeface="Times New Roman" pitchFamily="18" charset="0"/>
                        <a:cs typeface="Times New Roman" pitchFamily="18" charset="0"/>
                      </a:endParaRPr>
                    </a:p>
                  </a:txBody>
                  <a:tcPr marL="93501" marR="93501"/>
                </a:tc>
                <a:tc>
                  <a:txBody>
                    <a:bodyPr/>
                    <a:lstStyle/>
                    <a:p>
                      <a:pPr algn="just"/>
                      <a:r>
                        <a:rPr lang="en-US" sz="1800" dirty="0">
                          <a:latin typeface="Times New Roman" pitchFamily="18" charset="0"/>
                          <a:cs typeface="Times New Roman" pitchFamily="18" charset="0"/>
                        </a:rPr>
                        <a:t>Limited adoption due to hardware requirements, risk of spoofing without anti-spoofing measures.</a:t>
                      </a:r>
                    </a:p>
                  </a:txBody>
                  <a:tcPr marL="93501" marR="93501" anchor="ctr"/>
                </a:tc>
              </a:tr>
            </a:tbl>
          </a:graphicData>
        </a:graphic>
      </p:graphicFrame>
    </p:spTree>
    <p:extLst>
      <p:ext uri="{BB962C8B-B14F-4D97-AF65-F5344CB8AC3E}">
        <p14:creationId xmlns:p14="http://schemas.microsoft.com/office/powerpoint/2010/main" val="762243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16610338"/>
              </p:ext>
            </p:extLst>
          </p:nvPr>
        </p:nvGraphicFramePr>
        <p:xfrm>
          <a:off x="838201" y="249382"/>
          <a:ext cx="10515600" cy="6444490"/>
        </p:xfrm>
        <a:graphic>
          <a:graphicData uri="http://schemas.openxmlformats.org/drawingml/2006/table">
            <a:tbl>
              <a:tblPr firstRow="1" bandRow="1">
                <a:tableStyleId>{5C22544A-7EE6-4342-B048-85BDC9FD1C3A}</a:tableStyleId>
              </a:tblPr>
              <a:tblGrid>
                <a:gridCol w="2628900"/>
                <a:gridCol w="2628900"/>
                <a:gridCol w="2628900"/>
                <a:gridCol w="2628900"/>
              </a:tblGrid>
              <a:tr h="36533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smtClean="0">
                          <a:latin typeface="Times New Roman" pitchFamily="18" charset="0"/>
                          <a:cs typeface="Times New Roman" pitchFamily="18" charset="0"/>
                        </a:rPr>
                        <a:t>Research  Area</a:t>
                      </a:r>
                      <a:endParaRPr lang="en-US" sz="1800" dirty="0" smtClean="0">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smtClean="0">
                          <a:latin typeface="Times New Roman" pitchFamily="18" charset="0"/>
                          <a:cs typeface="Times New Roman" pitchFamily="18" charset="0"/>
                        </a:rPr>
                        <a:t>Study/Reference</a:t>
                      </a:r>
                      <a:endParaRPr lang="en-US" sz="1800" dirty="0" smtClean="0">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smtClean="0">
                          <a:latin typeface="Times New Roman" pitchFamily="18" charset="0"/>
                          <a:cs typeface="Times New Roman" pitchFamily="18" charset="0"/>
                        </a:rPr>
                        <a:t>Pros</a:t>
                      </a:r>
                      <a:endParaRPr lang="en-US" sz="1800" dirty="0" smtClean="0">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smtClean="0">
                          <a:latin typeface="Times New Roman" pitchFamily="18" charset="0"/>
                          <a:cs typeface="Times New Roman" pitchFamily="18" charset="0"/>
                        </a:rPr>
                        <a:t>Cons</a:t>
                      </a:r>
                      <a:endParaRPr lang="en-US" sz="1800" dirty="0" smtClean="0">
                        <a:latin typeface="Times New Roman" pitchFamily="18" charset="0"/>
                        <a:cs typeface="Times New Roman" pitchFamily="18" charset="0"/>
                      </a:endParaRPr>
                    </a:p>
                  </a:txBody>
                  <a:tcPr/>
                </a:tc>
              </a:tr>
              <a:tr h="1172238">
                <a:tc>
                  <a:txBody>
                    <a:bodyPr/>
                    <a:lstStyle/>
                    <a:p>
                      <a:pPr algn="just"/>
                      <a:r>
                        <a:rPr lang="en-IN" b="1" dirty="0" smtClean="0">
                          <a:latin typeface="Times New Roman" panose="02020603050405020304" pitchFamily="18" charset="0"/>
                          <a:cs typeface="Times New Roman" panose="02020603050405020304" pitchFamily="18" charset="0"/>
                        </a:rPr>
                        <a:t>Security using Blockchain</a:t>
                      </a:r>
                      <a:endParaRPr lang="en-IN" b="1"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Andoni et al. (2019), “Blockchain Technology in the Energy Sector”</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Ensures data integrity and prevents tampering with transaction records. </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Scalability issues due to the large size of the Blockchain</a:t>
                      </a:r>
                      <a:endParaRPr lang="en-IN" dirty="0">
                        <a:latin typeface="Times New Roman" panose="02020603050405020304" pitchFamily="18" charset="0"/>
                        <a:cs typeface="Times New Roman" panose="02020603050405020304" pitchFamily="18" charset="0"/>
                      </a:endParaRPr>
                    </a:p>
                  </a:txBody>
                  <a:tcPr/>
                </a:tc>
              </a:tr>
              <a:tr h="1611829">
                <a:tc>
                  <a:txBody>
                    <a:bodyPr/>
                    <a:lstStyle/>
                    <a:p>
                      <a:pPr algn="just"/>
                      <a:r>
                        <a:rPr lang="en-IN" b="1" dirty="0" smtClean="0">
                          <a:latin typeface="Times New Roman" panose="02020603050405020304" pitchFamily="18" charset="0"/>
                          <a:cs typeface="Times New Roman" panose="02020603050405020304" pitchFamily="18" charset="0"/>
                        </a:rPr>
                        <a:t>Privacy in Blockchain Transactions</a:t>
                      </a:r>
                      <a:endParaRPr lang="en-IN" b="1" dirty="0">
                        <a:latin typeface="Times New Roman" panose="02020603050405020304" pitchFamily="18" charset="0"/>
                        <a:cs typeface="Times New Roman" panose="02020603050405020304" pitchFamily="18" charset="0"/>
                      </a:endParaRPr>
                    </a:p>
                  </a:txBody>
                  <a:tcPr/>
                </a:tc>
                <a:tc>
                  <a:txBody>
                    <a:bodyPr/>
                    <a:lstStyle/>
                    <a:p>
                      <a:pPr algn="just"/>
                      <a:r>
                        <a:rPr lang="en-IN" dirty="0" smtClean="0">
                          <a:latin typeface="Times New Roman" panose="02020603050405020304" pitchFamily="18" charset="0"/>
                          <a:cs typeface="Times New Roman" panose="02020603050405020304" pitchFamily="18" charset="0"/>
                        </a:rPr>
                        <a:t>Narayanan et al. (2016), “Bitcoin and Cryptocurrency Technologies”</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Blockchain transactions are encrypted, offering protection from unauthorized access.</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Blockchain is transparent, and transaction metadata can sometimes reveal identities if not properly anonymized.</a:t>
                      </a:r>
                      <a:endParaRPr lang="en-IN" dirty="0">
                        <a:latin typeface="Times New Roman" panose="02020603050405020304" pitchFamily="18" charset="0"/>
                        <a:cs typeface="Times New Roman" panose="02020603050405020304" pitchFamily="18" charset="0"/>
                      </a:endParaRPr>
                    </a:p>
                  </a:txBody>
                  <a:tcPr/>
                </a:tc>
              </a:tr>
              <a:tr h="1461338">
                <a:tc>
                  <a:txBody>
                    <a:bodyPr/>
                    <a:lstStyle/>
                    <a:p>
                      <a:pPr algn="just"/>
                      <a:r>
                        <a:rPr lang="en-IN" b="1" dirty="0" smtClean="0">
                          <a:latin typeface="Times New Roman" panose="02020603050405020304" pitchFamily="18" charset="0"/>
                          <a:cs typeface="Times New Roman" panose="02020603050405020304" pitchFamily="18" charset="0"/>
                        </a:rPr>
                        <a:t>Blockchain for Micropayments</a:t>
                      </a:r>
                      <a:endParaRPr lang="en-IN" b="1" dirty="0">
                        <a:latin typeface="Times New Roman" panose="02020603050405020304" pitchFamily="18" charset="0"/>
                        <a:cs typeface="Times New Roman" panose="02020603050405020304" pitchFamily="18" charset="0"/>
                      </a:endParaRPr>
                    </a:p>
                  </a:txBody>
                  <a:tcPr/>
                </a:tc>
                <a:tc>
                  <a:txBody>
                    <a:bodyPr/>
                    <a:lstStyle/>
                    <a:p>
                      <a:pPr algn="just"/>
                      <a:r>
                        <a:rPr lang="fr-FR" dirty="0" smtClean="0">
                          <a:latin typeface="Times New Roman" panose="02020603050405020304" pitchFamily="18" charset="0"/>
                          <a:cs typeface="Times New Roman" panose="02020603050405020304" pitchFamily="18" charset="0"/>
                        </a:rPr>
                        <a:t>MicroRaiden (2017), “Blockchain Micropayments Channel for Scalable, Instant Transactions”</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Allows low-cost, fast micropayments with minimal transaction fees. </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Micropayment channels can become congested under high transaction volumes, affecting efficiency.</a:t>
                      </a:r>
                      <a:endParaRPr lang="en-IN" dirty="0">
                        <a:latin typeface="Times New Roman" panose="02020603050405020304" pitchFamily="18" charset="0"/>
                        <a:cs typeface="Times New Roman" panose="02020603050405020304" pitchFamily="18" charset="0"/>
                      </a:endParaRPr>
                    </a:p>
                  </a:txBody>
                  <a:tcPr/>
                </a:tc>
              </a:tr>
              <a:tr h="1831623">
                <a:tc>
                  <a:txBody>
                    <a:bodyPr/>
                    <a:lstStyle/>
                    <a:p>
                      <a:pPr algn="just"/>
                      <a:r>
                        <a:rPr lang="en-US" b="1" dirty="0" smtClean="0">
                          <a:latin typeface="Times New Roman" panose="02020603050405020304" pitchFamily="18" charset="0"/>
                          <a:cs typeface="Times New Roman" panose="02020603050405020304" pitchFamily="18" charset="0"/>
                        </a:rPr>
                        <a:t>Iris Data Storage and Encryption</a:t>
                      </a:r>
                      <a:endParaRPr lang="en-IN" b="1"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Agrafioti et al. (2011), “Secure Biometric Systems: A Case Study in Iris Template Protection”</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Use of advanced encryption techniques to securely store and transfer iris biometric data. </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Heavy encryption techniques can lead to slower processing times during authentication. </a:t>
                      </a:r>
                      <a:endParaRPr lang="en-IN"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9055912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Problem Statement</a:t>
            </a:r>
            <a:endParaRPr lang="en-IN" b="1"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 xmlns:a16="http://schemas.microsoft.com/office/drawing/2014/main" id="{058BE2E4-5ACD-F891-0FC2-5343EBB1E1CE}"/>
              </a:ext>
            </a:extLst>
          </p:cNvPr>
          <p:cNvSpPr>
            <a:spLocks noGrp="1" noChangeArrowheads="1"/>
          </p:cNvSpPr>
          <p:nvPr>
            <p:ph idx="1"/>
          </p:nvPr>
        </p:nvSpPr>
        <p:spPr bwMode="auto">
          <a:xfrm>
            <a:off x="838200" y="2323911"/>
            <a:ext cx="10515600" cy="3354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ct val="100000"/>
              </a:lnSpc>
              <a:spcBef>
                <a:spcPct val="0"/>
              </a:spcBef>
              <a:spcAft>
                <a:spcPct val="0"/>
              </a:spcAft>
            </a:pPr>
            <a:r>
              <a:rPr kumimoji="0" lang="en-US" altLang="en-US" sz="2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Current digital payment systems primarily rely on PINs or fingerprint biometrics for authentication, but these methods can be vulnerable to security breaches and fraud. </a:t>
            </a:r>
          </a:p>
          <a:p>
            <a:pPr algn="just" eaLnBrk="0" fontAlgn="base" hangingPunct="0">
              <a:lnSpc>
                <a:spcPct val="100000"/>
              </a:lnSpc>
              <a:spcBef>
                <a:spcPct val="0"/>
              </a:spcBef>
              <a:spcAft>
                <a:spcPct val="0"/>
              </a:spcAft>
            </a:pPr>
            <a:endParaRPr lang="en-US" altLang="en-US" sz="2600" dirty="0" smtClean="0">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pPr>
            <a:r>
              <a:rPr kumimoji="0" lang="en-US" altLang="en-US" sz="2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Iris</a:t>
            </a:r>
            <a:r>
              <a:rPr kumimoji="0" lang="en-US" altLang="en-US" sz="2600" b="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a:t>
            </a:r>
            <a:r>
              <a:rPr lang="en-US" altLang="en-US" sz="2600" dirty="0" smtClean="0">
                <a:latin typeface="Times New Roman" panose="02020603050405020304" pitchFamily="18" charset="0"/>
                <a:cs typeface="Times New Roman" panose="02020603050405020304" pitchFamily="18" charset="0"/>
              </a:rPr>
              <a:t>Pay </a:t>
            </a:r>
            <a:r>
              <a:rPr kumimoji="0" lang="en-US" altLang="en-US" sz="2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seeks to address this gap by introducing iris scanning as a robust authentication method, leveraging </a:t>
            </a:r>
            <a:r>
              <a:rPr kumimoji="0" lang="en-US" altLang="en-US" sz="26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blockchain</a:t>
            </a:r>
            <a:r>
              <a:rPr kumimoji="0" lang="en-US" altLang="en-US" sz="2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technology to ensure secure, fraud-resistant transactions and enhance overall payment security.</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p>
          <a:p>
            <a:pPr algn="just" eaLnBrk="0" fontAlgn="base" hangingPunct="0">
              <a:lnSpc>
                <a:spcPct val="100000"/>
              </a:lnSpc>
              <a:spcBef>
                <a:spcPct val="0"/>
              </a:spcBef>
              <a:spcAft>
                <a:spcPct val="0"/>
              </a:spcAf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08067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Objectives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2514599"/>
            <a:ext cx="10515600" cy="3662363"/>
          </a:xfrm>
        </p:spPr>
        <p:txBody>
          <a:bodyPr>
            <a:normAutofit/>
          </a:bodyPr>
          <a:lstStyle/>
          <a:p>
            <a:pPr algn="just"/>
            <a:r>
              <a:rPr lang="en-US" sz="2600" dirty="0" smtClean="0">
                <a:latin typeface="Times New Roman" pitchFamily="18" charset="0"/>
                <a:cs typeface="Times New Roman" pitchFamily="18" charset="0"/>
              </a:rPr>
              <a:t>Iris Pay leverages blockchain technology to provide a secure and transparent digital payment platform, effectively preventing fraud and reducing transaction costs.</a:t>
            </a:r>
          </a:p>
          <a:p>
            <a:pPr algn="just">
              <a:buNone/>
            </a:pPr>
            <a:endParaRPr lang="en-US"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The platform offers a reliable, decentralized solution for digital payments, ensuring greater integrity and trust in financial transactions.</a:t>
            </a:r>
          </a:p>
        </p:txBody>
      </p:sp>
    </p:spTree>
    <p:extLst>
      <p:ext uri="{BB962C8B-B14F-4D97-AF65-F5344CB8AC3E}">
        <p14:creationId xmlns:p14="http://schemas.microsoft.com/office/powerpoint/2010/main" val="255387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091" y="365125"/>
            <a:ext cx="10515600" cy="1325563"/>
          </a:xfrm>
        </p:spPr>
        <p:txBody>
          <a:bodyPr/>
          <a:lstStyle/>
          <a:p>
            <a:pPr algn="ctr"/>
            <a:r>
              <a:rPr lang="en-US" b="1" dirty="0">
                <a:latin typeface="Times New Roman" panose="02020603050405020304" pitchFamily="18" charset="0"/>
                <a:cs typeface="Times New Roman" panose="02020603050405020304" pitchFamily="18" charset="0"/>
              </a:rPr>
              <a:t>System Requirements</a:t>
            </a:r>
            <a:endParaRPr lang="en-IN" dirty="0"/>
          </a:p>
        </p:txBody>
      </p:sp>
      <p:sp>
        <p:nvSpPr>
          <p:cNvPr id="3" name="Content Placeholder 2"/>
          <p:cNvSpPr>
            <a:spLocks noGrp="1"/>
          </p:cNvSpPr>
          <p:nvPr>
            <p:ph idx="1"/>
          </p:nvPr>
        </p:nvSpPr>
        <p:spPr>
          <a:xfrm>
            <a:off x="409433" y="1825625"/>
            <a:ext cx="11327641" cy="4861778"/>
          </a:xfrm>
        </p:spPr>
        <p:txBody>
          <a:bodyPr>
            <a:normAutofit lnSpcReduction="10000"/>
          </a:bodyPr>
          <a:lstStyle/>
          <a:p>
            <a:pPr algn="just"/>
            <a:r>
              <a:rPr lang="en-US" b="1" dirty="0">
                <a:latin typeface="Times New Roman" panose="02020603050405020304" pitchFamily="18" charset="0"/>
                <a:cs typeface="Times New Roman" panose="02020603050405020304" pitchFamily="18" charset="0"/>
              </a:rPr>
              <a:t>Hardware Requirements  :                                                                                                                                       </a:t>
            </a:r>
            <a:endParaRPr lang="en-US" b="1" dirty="0" smtClean="0">
              <a:latin typeface="Times New Roman" panose="02020603050405020304" pitchFamily="18" charset="0"/>
              <a:cs typeface="Times New Roman" panose="02020603050405020304" pitchFamily="18" charset="0"/>
            </a:endParaRPr>
          </a:p>
          <a:p>
            <a:pPr lvl="1" algn="just"/>
            <a:r>
              <a:rPr lang="en-US" dirty="0" smtClean="0">
                <a:latin typeface="Times New Roman" panose="02020603050405020304" pitchFamily="18" charset="0"/>
                <a:cs typeface="Times New Roman" panose="02020603050405020304" pitchFamily="18" charset="0"/>
              </a:rPr>
              <a:t>Processor</a:t>
            </a:r>
            <a:r>
              <a:rPr lang="en-US" dirty="0">
                <a:latin typeface="Times New Roman" panose="02020603050405020304" pitchFamily="18" charset="0"/>
                <a:cs typeface="Times New Roman" panose="02020603050405020304" pitchFamily="18" charset="0"/>
              </a:rPr>
              <a:t>: Intel i3 or higher, or equivalent                                                                                                                                                         </a:t>
            </a:r>
            <a:endParaRPr lang="en-US" dirty="0" smtClean="0">
              <a:latin typeface="Times New Roman" panose="02020603050405020304" pitchFamily="18" charset="0"/>
              <a:cs typeface="Times New Roman" panose="02020603050405020304" pitchFamily="18" charset="0"/>
            </a:endParaRPr>
          </a:p>
          <a:p>
            <a:pPr lvl="1" algn="just"/>
            <a:r>
              <a:rPr lang="en-US" dirty="0" smtClean="0">
                <a:latin typeface="Times New Roman" panose="02020603050405020304" pitchFamily="18" charset="0"/>
                <a:cs typeface="Times New Roman" panose="02020603050405020304" pitchFamily="18" charset="0"/>
              </a:rPr>
              <a:t>RAM</a:t>
            </a:r>
            <a:r>
              <a:rPr lang="en-US" dirty="0">
                <a:latin typeface="Times New Roman" panose="02020603050405020304" pitchFamily="18" charset="0"/>
                <a:cs typeface="Times New Roman" panose="02020603050405020304" pitchFamily="18" charset="0"/>
              </a:rPr>
              <a:t>: Minimum 8 GB                                                                                                                                                     </a:t>
            </a:r>
            <a:endParaRPr lang="en-US" dirty="0" smtClean="0">
              <a:latin typeface="Times New Roman" panose="02020603050405020304" pitchFamily="18" charset="0"/>
              <a:cs typeface="Times New Roman" panose="02020603050405020304" pitchFamily="18" charset="0"/>
            </a:endParaRPr>
          </a:p>
          <a:p>
            <a:pPr lvl="1" algn="just"/>
            <a:r>
              <a:rPr lang="en-US" dirty="0" smtClean="0">
                <a:latin typeface="Times New Roman" panose="02020603050405020304" pitchFamily="18" charset="0"/>
                <a:cs typeface="Times New Roman" panose="02020603050405020304" pitchFamily="18" charset="0"/>
              </a:rPr>
              <a:t>Storage</a:t>
            </a:r>
            <a:r>
              <a:rPr lang="en-US" dirty="0">
                <a:latin typeface="Times New Roman" panose="02020603050405020304" pitchFamily="18" charset="0"/>
                <a:cs typeface="Times New Roman" panose="02020603050405020304" pitchFamily="18" charset="0"/>
              </a:rPr>
              <a:t>: Minimum 256 GB SSD                                                                                                                                                 </a:t>
            </a:r>
            <a:endParaRPr lang="en-US" dirty="0" smtClean="0">
              <a:latin typeface="Times New Roman" panose="02020603050405020304" pitchFamily="18" charset="0"/>
              <a:cs typeface="Times New Roman" panose="02020603050405020304" pitchFamily="18" charset="0"/>
            </a:endParaRPr>
          </a:p>
          <a:p>
            <a:pPr lvl="1" algn="just"/>
            <a:r>
              <a:rPr lang="en-US" dirty="0" smtClean="0">
                <a:latin typeface="Times New Roman" panose="02020603050405020304" pitchFamily="18" charset="0"/>
                <a:cs typeface="Times New Roman" panose="02020603050405020304" pitchFamily="18" charset="0"/>
              </a:rPr>
              <a:t>Camera</a:t>
            </a:r>
            <a:r>
              <a:rPr lang="en-US" dirty="0">
                <a:latin typeface="Times New Roman" panose="02020603050405020304" pitchFamily="18" charset="0"/>
                <a:cs typeface="Times New Roman" panose="02020603050405020304" pitchFamily="18" charset="0"/>
              </a:rPr>
              <a:t>: High-resolution camera (at least 1080p</a:t>
            </a:r>
            <a:r>
              <a:rPr lang="en-US" dirty="0" smtClean="0">
                <a:latin typeface="Times New Roman" panose="02020603050405020304" pitchFamily="18" charset="0"/>
                <a:cs typeface="Times New Roman" panose="02020603050405020304" pitchFamily="18" charset="0"/>
              </a:rPr>
              <a:t>)</a:t>
            </a:r>
            <a:r>
              <a:rPr lang="en-US" dirty="0" smtClean="0"/>
              <a:t>.</a:t>
            </a:r>
            <a:endParaRPr lang="en-IN" dirty="0"/>
          </a:p>
          <a:p>
            <a:pPr algn="just"/>
            <a:r>
              <a:rPr lang="en-US" b="1" dirty="0">
                <a:latin typeface="Times New Roman" panose="02020603050405020304" pitchFamily="18" charset="0"/>
                <a:cs typeface="Times New Roman" panose="02020603050405020304" pitchFamily="18" charset="0"/>
              </a:rPr>
              <a:t>Software Requirements:</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p>
          <a:p>
            <a:pPr lvl="1" algn="just"/>
            <a:r>
              <a:rPr lang="en-US" dirty="0" smtClean="0">
                <a:latin typeface="Times New Roman" panose="02020603050405020304" pitchFamily="18" charset="0"/>
                <a:cs typeface="Times New Roman" panose="02020603050405020304" pitchFamily="18" charset="0"/>
              </a:rPr>
              <a:t>Operating System: Microsoft </a:t>
            </a:r>
            <a:r>
              <a:rPr lang="en-US" dirty="0">
                <a:latin typeface="Times New Roman" panose="02020603050405020304" pitchFamily="18" charset="0"/>
                <a:cs typeface="Times New Roman" panose="02020603050405020304" pitchFamily="18" charset="0"/>
              </a:rPr>
              <a:t>Windows </a:t>
            </a:r>
            <a:r>
              <a:rPr lang="en-US" dirty="0" smtClean="0">
                <a:latin typeface="Times New Roman" panose="02020603050405020304" pitchFamily="18" charset="0"/>
                <a:cs typeface="Times New Roman" panose="02020603050405020304" pitchFamily="18" charset="0"/>
              </a:rPr>
              <a:t>10/11</a:t>
            </a:r>
          </a:p>
          <a:p>
            <a:pPr lvl="1" algn="just"/>
            <a:r>
              <a:rPr lang="en-US" dirty="0" smtClean="0">
                <a:latin typeface="Times New Roman" panose="02020603050405020304" pitchFamily="18" charset="0"/>
                <a:cs typeface="Times New Roman" panose="02020603050405020304" pitchFamily="18" charset="0"/>
              </a:rPr>
              <a:t>IDE</a:t>
            </a:r>
            <a:r>
              <a:rPr lang="en-US" dirty="0">
                <a:latin typeface="Times New Roman" panose="02020603050405020304" pitchFamily="18" charset="0"/>
                <a:cs typeface="Times New Roman" panose="02020603050405020304" pitchFamily="18" charset="0"/>
              </a:rPr>
              <a:t>: Visual Studio Code                                                                                                                                           </a:t>
            </a:r>
            <a:endParaRPr lang="en-US" dirty="0" smtClean="0">
              <a:latin typeface="Times New Roman" panose="02020603050405020304" pitchFamily="18" charset="0"/>
              <a:cs typeface="Times New Roman" panose="02020603050405020304" pitchFamily="18" charset="0"/>
            </a:endParaRPr>
          </a:p>
          <a:p>
            <a:pPr lvl="1" algn="just"/>
            <a:r>
              <a:rPr lang="en-US" dirty="0" smtClean="0">
                <a:latin typeface="Times New Roman" panose="02020603050405020304" pitchFamily="18" charset="0"/>
                <a:cs typeface="Times New Roman" panose="02020603050405020304" pitchFamily="18" charset="0"/>
              </a:rPr>
              <a:t>Programming </a:t>
            </a:r>
            <a:r>
              <a:rPr lang="en-US" dirty="0">
                <a:latin typeface="Times New Roman" panose="02020603050405020304" pitchFamily="18" charset="0"/>
                <a:cs typeface="Times New Roman" panose="02020603050405020304" pitchFamily="18" charset="0"/>
              </a:rPr>
              <a:t>Languages :Python (v3.x),</a:t>
            </a:r>
            <a:r>
              <a:rPr lang="en-US" dirty="0" smtClean="0">
                <a:latin typeface="Times New Roman" panose="02020603050405020304" pitchFamily="18" charset="0"/>
                <a:cs typeface="Times New Roman" panose="02020603050405020304" pitchFamily="18" charset="0"/>
              </a:rPr>
              <a:t>Solidity ,JavaScript ,HTML /</a:t>
            </a:r>
            <a:r>
              <a:rPr lang="en-US" dirty="0">
                <a:latin typeface="Times New Roman" panose="02020603050405020304" pitchFamily="18" charset="0"/>
                <a:cs typeface="Times New Roman" panose="02020603050405020304" pitchFamily="18" charset="0"/>
              </a:rPr>
              <a:t>CSS                                                                              </a:t>
            </a:r>
            <a:endParaRPr lang="en-US" dirty="0" smtClean="0">
              <a:latin typeface="Times New Roman" panose="02020603050405020304" pitchFamily="18" charset="0"/>
              <a:cs typeface="Times New Roman" panose="02020603050405020304" pitchFamily="18" charset="0"/>
            </a:endParaRPr>
          </a:p>
          <a:p>
            <a:pPr lvl="1" algn="just"/>
            <a:r>
              <a:rPr lang="en-US" dirty="0" smtClean="0">
                <a:latin typeface="Times New Roman" panose="02020603050405020304" pitchFamily="18" charset="0"/>
                <a:cs typeface="Times New Roman" panose="02020603050405020304" pitchFamily="18" charset="0"/>
              </a:rPr>
              <a:t>Libraries </a:t>
            </a:r>
            <a:r>
              <a:rPr lang="en-US" dirty="0">
                <a:latin typeface="Times New Roman" panose="02020603050405020304" pitchFamily="18" charset="0"/>
                <a:cs typeface="Times New Roman" panose="02020603050405020304" pitchFamily="18" charset="0"/>
              </a:rPr>
              <a:t>and </a:t>
            </a:r>
            <a:r>
              <a:rPr lang="en-US" dirty="0" smtClean="0">
                <a:latin typeface="Times New Roman" panose="02020603050405020304" pitchFamily="18" charset="0"/>
                <a:cs typeface="Times New Roman" panose="02020603050405020304" pitchFamily="18" charset="0"/>
              </a:rPr>
              <a:t>Frameworks :OpenCV ,</a:t>
            </a:r>
            <a:r>
              <a:rPr lang="en-US" dirty="0">
                <a:latin typeface="Times New Roman" panose="02020603050405020304" pitchFamily="18" charset="0"/>
                <a:cs typeface="Times New Roman" panose="02020603050405020304" pitchFamily="18" charset="0"/>
              </a:rPr>
              <a:t>Web3.py ,</a:t>
            </a:r>
            <a:r>
              <a:rPr lang="en-US" dirty="0" smtClean="0">
                <a:latin typeface="Times New Roman" panose="02020603050405020304" pitchFamily="18" charset="0"/>
                <a:cs typeface="Times New Roman" panose="02020603050405020304" pitchFamily="18" charset="0"/>
              </a:rPr>
              <a:t>Flask</a:t>
            </a:r>
          </a:p>
          <a:p>
            <a:pPr lvl="1" algn="just"/>
            <a:r>
              <a:rPr lang="en-US" dirty="0" smtClean="0">
                <a:latin typeface="Times New Roman" panose="02020603050405020304" pitchFamily="18" charset="0"/>
                <a:cs typeface="Times New Roman" panose="02020603050405020304" pitchFamily="18" charset="0"/>
              </a:rPr>
              <a:t>Blockchain Framework:Ganache </a:t>
            </a:r>
            <a:r>
              <a:rPr lang="en-US" dirty="0">
                <a:latin typeface="Times New Roman" panose="02020603050405020304" pitchFamily="18" charset="0"/>
                <a:cs typeface="Times New Roman" panose="02020603050405020304" pitchFamily="18" charset="0"/>
              </a:rPr>
              <a:t>,Truffle , Ethereum.                                                                                                     </a:t>
            </a:r>
            <a:endParaRPr lang="en-US" dirty="0" smtClean="0">
              <a:latin typeface="Times New Roman" panose="02020603050405020304" pitchFamily="18" charset="0"/>
              <a:cs typeface="Times New Roman" panose="02020603050405020304" pitchFamily="18" charset="0"/>
            </a:endParaRPr>
          </a:p>
          <a:p>
            <a:pPr lvl="1" algn="just"/>
            <a:r>
              <a:rPr lang="en-US" dirty="0" smtClean="0">
                <a:latin typeface="Times New Roman" panose="02020603050405020304" pitchFamily="18" charset="0"/>
                <a:cs typeface="Times New Roman" panose="02020603050405020304" pitchFamily="18" charset="0"/>
              </a:rPr>
              <a:t>Package </a:t>
            </a:r>
            <a:r>
              <a:rPr lang="en-US" dirty="0">
                <a:latin typeface="Times New Roman" panose="02020603050405020304" pitchFamily="18" charset="0"/>
                <a:cs typeface="Times New Roman" panose="02020603050405020304" pitchFamily="18" charset="0"/>
              </a:rPr>
              <a:t>Managers and Other Tools:NPM (Node Package Manager) ,Chocolatey ,JSON files</a:t>
            </a:r>
          </a:p>
        </p:txBody>
      </p:sp>
    </p:spTree>
    <p:extLst>
      <p:ext uri="{BB962C8B-B14F-4D97-AF65-F5344CB8AC3E}">
        <p14:creationId xmlns:p14="http://schemas.microsoft.com/office/powerpoint/2010/main" val="21728222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1285</TotalTime>
  <Words>1244</Words>
  <Application>Microsoft Office PowerPoint</Application>
  <PresentationFormat>Widescreen</PresentationFormat>
  <Paragraphs>148</Paragraphs>
  <Slides>21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Canva Sans Bold</vt:lpstr>
      <vt:lpstr>Times New Roman</vt:lpstr>
      <vt:lpstr>Office Theme</vt:lpstr>
      <vt:lpstr>PowerPoint Presentation</vt:lpstr>
      <vt:lpstr>CONTENTS</vt:lpstr>
      <vt:lpstr>Abstract</vt:lpstr>
      <vt:lpstr>Introduction</vt:lpstr>
      <vt:lpstr>Literature Survey</vt:lpstr>
      <vt:lpstr>PowerPoint Presentation</vt:lpstr>
      <vt:lpstr>Problem Statement</vt:lpstr>
      <vt:lpstr>Objectives</vt:lpstr>
      <vt:lpstr>System Requirements</vt:lpstr>
      <vt:lpstr>Proposed Methodology </vt:lpstr>
      <vt:lpstr>Modules</vt:lpstr>
      <vt:lpstr>PowerPoint Presentation</vt:lpstr>
      <vt:lpstr>Implementation</vt:lpstr>
      <vt:lpstr>PowerPoint Presentation</vt:lpstr>
      <vt:lpstr>PowerPoint Presentation</vt:lpstr>
      <vt:lpstr>PowerPoint Presentation</vt:lpstr>
      <vt:lpstr>PowerPoint Presentation</vt:lpstr>
      <vt:lpstr>PowerPoint Presentation</vt:lpstr>
      <vt:lpstr>References</vt:lpstr>
      <vt:lpstr>PowerPoint Presentation</vt:lpstr>
      <vt:lpstr>                      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54</cp:revision>
  <dcterms:created xsi:type="dcterms:W3CDTF">2024-08-30T10:29:51Z</dcterms:created>
  <dcterms:modified xsi:type="dcterms:W3CDTF">2024-12-13T01:54:39Z</dcterms:modified>
</cp:coreProperties>
</file>