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9" r:id="rId4"/>
    <p:sldId id="258" r:id="rId5"/>
    <p:sldId id="266" r:id="rId6"/>
    <p:sldId id="267" r:id="rId7"/>
    <p:sldId id="260" r:id="rId8"/>
    <p:sldId id="264" r:id="rId9"/>
    <p:sldId id="268" r:id="rId10"/>
    <p:sldId id="261" r:id="rId11"/>
    <p:sldId id="262" r:id="rId12"/>
    <p:sldId id="265"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735" autoAdjust="0"/>
    <p:restoredTop sz="93190" autoAdjust="0"/>
  </p:normalViewPr>
  <p:slideViewPr>
    <p:cSldViewPr snapToGrid="0">
      <p:cViewPr varScale="1">
        <p:scale>
          <a:sx n="68" d="100"/>
          <a:sy n="68" d="100"/>
        </p:scale>
        <p:origin x="-792" y="-96"/>
      </p:cViewPr>
      <p:guideLst>
        <p:guide orient="horz" pos="2160"/>
        <p:guide pos="3840"/>
      </p:guideLst>
    </p:cSldViewPr>
  </p:slideViewPr>
  <p:outlineViewPr>
    <p:cViewPr>
      <p:scale>
        <a:sx n="33" d="100"/>
        <a:sy n="33" d="100"/>
      </p:scale>
      <p:origin x="0" y="291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0667B4-C131-4BEE-8756-D79B4C67A8EB}" type="datetimeFigureOut">
              <a:rPr lang="en-US" smtClean="0"/>
              <a:t>9/19/2024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3A015C-CB25-4E0F-BCDD-8064E48F9AD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283A015C-CB25-4E0F-BCDD-8064E48F9ADB}" type="slidenum">
              <a:rPr lang="en-US" smtClean="0"/>
              <a:t>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3A015C-CB25-4E0F-BCDD-8064E48F9ADB}" type="slidenum">
              <a:rPr lang="en-US" smtClean="0"/>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CA8391A-36D4-4914-804D-79F8A29E353F}" type="datetimeFigureOut">
              <a:rPr lang="en-IN" smtClean="0"/>
              <a:pPr/>
              <a:t>19-09-2024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814346-87AA-4D54-A6F6-E016F0D10B62}" type="slidenum">
              <a:rPr lang="en-IN" smtClean="0"/>
              <a:pPr/>
              <a:t>‹#›</a:t>
            </a:fld>
            <a:endParaRPr lang="en-IN"/>
          </a:p>
        </p:txBody>
      </p:sp>
    </p:spTree>
    <p:extLst>
      <p:ext uri="{BB962C8B-B14F-4D97-AF65-F5344CB8AC3E}">
        <p14:creationId xmlns:p14="http://schemas.microsoft.com/office/powerpoint/2010/main" xmlns="" val="1578153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CA8391A-36D4-4914-804D-79F8A29E353F}" type="datetimeFigureOut">
              <a:rPr lang="en-IN" smtClean="0"/>
              <a:pPr/>
              <a:t>19-09-2024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814346-87AA-4D54-A6F6-E016F0D10B62}" type="slidenum">
              <a:rPr lang="en-IN" smtClean="0"/>
              <a:pPr/>
              <a:t>‹#›</a:t>
            </a:fld>
            <a:endParaRPr lang="en-IN"/>
          </a:p>
        </p:txBody>
      </p:sp>
    </p:spTree>
    <p:extLst>
      <p:ext uri="{BB962C8B-B14F-4D97-AF65-F5344CB8AC3E}">
        <p14:creationId xmlns:p14="http://schemas.microsoft.com/office/powerpoint/2010/main" xmlns="" val="2496117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CA8391A-36D4-4914-804D-79F8A29E353F}" type="datetimeFigureOut">
              <a:rPr lang="en-IN" smtClean="0"/>
              <a:pPr/>
              <a:t>19-09-2024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814346-87AA-4D54-A6F6-E016F0D10B62}" type="slidenum">
              <a:rPr lang="en-IN" smtClean="0"/>
              <a:pPr/>
              <a:t>‹#›</a:t>
            </a:fld>
            <a:endParaRPr lang="en-IN"/>
          </a:p>
        </p:txBody>
      </p:sp>
    </p:spTree>
    <p:extLst>
      <p:ext uri="{BB962C8B-B14F-4D97-AF65-F5344CB8AC3E}">
        <p14:creationId xmlns:p14="http://schemas.microsoft.com/office/powerpoint/2010/main" xmlns="" val="2895166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CA8391A-36D4-4914-804D-79F8A29E353F}" type="datetimeFigureOut">
              <a:rPr lang="en-IN" smtClean="0"/>
              <a:pPr/>
              <a:t>19-09-2024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814346-87AA-4D54-A6F6-E016F0D10B62}" type="slidenum">
              <a:rPr lang="en-IN" smtClean="0"/>
              <a:pPr/>
              <a:t>‹#›</a:t>
            </a:fld>
            <a:endParaRPr lang="en-IN"/>
          </a:p>
        </p:txBody>
      </p:sp>
    </p:spTree>
    <p:extLst>
      <p:ext uri="{BB962C8B-B14F-4D97-AF65-F5344CB8AC3E}">
        <p14:creationId xmlns:p14="http://schemas.microsoft.com/office/powerpoint/2010/main" xmlns="" val="1552986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A8391A-36D4-4914-804D-79F8A29E353F}" type="datetimeFigureOut">
              <a:rPr lang="en-IN" smtClean="0"/>
              <a:pPr/>
              <a:t>19-09-2024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814346-87AA-4D54-A6F6-E016F0D10B62}" type="slidenum">
              <a:rPr lang="en-IN" smtClean="0"/>
              <a:pPr/>
              <a:t>‹#›</a:t>
            </a:fld>
            <a:endParaRPr lang="en-IN"/>
          </a:p>
        </p:txBody>
      </p:sp>
    </p:spTree>
    <p:extLst>
      <p:ext uri="{BB962C8B-B14F-4D97-AF65-F5344CB8AC3E}">
        <p14:creationId xmlns:p14="http://schemas.microsoft.com/office/powerpoint/2010/main" xmlns="" val="297968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CA8391A-36D4-4914-804D-79F8A29E353F}" type="datetimeFigureOut">
              <a:rPr lang="en-IN" smtClean="0"/>
              <a:pPr/>
              <a:t>19-09-2024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814346-87AA-4D54-A6F6-E016F0D10B62}" type="slidenum">
              <a:rPr lang="en-IN" smtClean="0"/>
              <a:pPr/>
              <a:t>‹#›</a:t>
            </a:fld>
            <a:endParaRPr lang="en-IN"/>
          </a:p>
        </p:txBody>
      </p:sp>
    </p:spTree>
    <p:extLst>
      <p:ext uri="{BB962C8B-B14F-4D97-AF65-F5344CB8AC3E}">
        <p14:creationId xmlns:p14="http://schemas.microsoft.com/office/powerpoint/2010/main" xmlns="" val="3057572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CA8391A-36D4-4914-804D-79F8A29E353F}" type="datetimeFigureOut">
              <a:rPr lang="en-IN" smtClean="0"/>
              <a:pPr/>
              <a:t>19-09-2024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B814346-87AA-4D54-A6F6-E016F0D10B62}" type="slidenum">
              <a:rPr lang="en-IN" smtClean="0"/>
              <a:pPr/>
              <a:t>‹#›</a:t>
            </a:fld>
            <a:endParaRPr lang="en-IN"/>
          </a:p>
        </p:txBody>
      </p:sp>
    </p:spTree>
    <p:extLst>
      <p:ext uri="{BB962C8B-B14F-4D97-AF65-F5344CB8AC3E}">
        <p14:creationId xmlns:p14="http://schemas.microsoft.com/office/powerpoint/2010/main" xmlns="" val="2399169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CA8391A-36D4-4914-804D-79F8A29E353F}" type="datetimeFigureOut">
              <a:rPr lang="en-IN" smtClean="0"/>
              <a:pPr/>
              <a:t>19-09-2024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B814346-87AA-4D54-A6F6-E016F0D10B62}" type="slidenum">
              <a:rPr lang="en-IN" smtClean="0"/>
              <a:pPr/>
              <a:t>‹#›</a:t>
            </a:fld>
            <a:endParaRPr lang="en-IN"/>
          </a:p>
        </p:txBody>
      </p:sp>
    </p:spTree>
    <p:extLst>
      <p:ext uri="{BB962C8B-B14F-4D97-AF65-F5344CB8AC3E}">
        <p14:creationId xmlns:p14="http://schemas.microsoft.com/office/powerpoint/2010/main" xmlns="" val="378619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A8391A-36D4-4914-804D-79F8A29E353F}" type="datetimeFigureOut">
              <a:rPr lang="en-IN" smtClean="0"/>
              <a:pPr/>
              <a:t>19-09-2024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B814346-87AA-4D54-A6F6-E016F0D10B62}" type="slidenum">
              <a:rPr lang="en-IN" smtClean="0"/>
              <a:pPr/>
              <a:t>‹#›</a:t>
            </a:fld>
            <a:endParaRPr lang="en-IN"/>
          </a:p>
        </p:txBody>
      </p:sp>
    </p:spTree>
    <p:extLst>
      <p:ext uri="{BB962C8B-B14F-4D97-AF65-F5344CB8AC3E}">
        <p14:creationId xmlns:p14="http://schemas.microsoft.com/office/powerpoint/2010/main" xmlns="" val="1592040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A8391A-36D4-4914-804D-79F8A29E353F}" type="datetimeFigureOut">
              <a:rPr lang="en-IN" smtClean="0"/>
              <a:pPr/>
              <a:t>19-09-2024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814346-87AA-4D54-A6F6-E016F0D10B62}" type="slidenum">
              <a:rPr lang="en-IN" smtClean="0"/>
              <a:pPr/>
              <a:t>‹#›</a:t>
            </a:fld>
            <a:endParaRPr lang="en-IN"/>
          </a:p>
        </p:txBody>
      </p:sp>
    </p:spTree>
    <p:extLst>
      <p:ext uri="{BB962C8B-B14F-4D97-AF65-F5344CB8AC3E}">
        <p14:creationId xmlns:p14="http://schemas.microsoft.com/office/powerpoint/2010/main" xmlns="" val="864067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A8391A-36D4-4914-804D-79F8A29E353F}" type="datetimeFigureOut">
              <a:rPr lang="en-IN" smtClean="0"/>
              <a:pPr/>
              <a:t>19-09-2024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814346-87AA-4D54-A6F6-E016F0D10B62}" type="slidenum">
              <a:rPr lang="en-IN" smtClean="0"/>
              <a:pPr/>
              <a:t>‹#›</a:t>
            </a:fld>
            <a:endParaRPr lang="en-IN"/>
          </a:p>
        </p:txBody>
      </p:sp>
    </p:spTree>
    <p:extLst>
      <p:ext uri="{BB962C8B-B14F-4D97-AF65-F5344CB8AC3E}">
        <p14:creationId xmlns:p14="http://schemas.microsoft.com/office/powerpoint/2010/main" xmlns="" val="321202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A8391A-36D4-4914-804D-79F8A29E353F}" type="datetimeFigureOut">
              <a:rPr lang="en-IN" smtClean="0"/>
              <a:pPr/>
              <a:t>19-09-2024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814346-87AA-4D54-A6F6-E016F0D10B62}" type="slidenum">
              <a:rPr lang="en-IN" smtClean="0"/>
              <a:pPr/>
              <a:t>‹#›</a:t>
            </a:fld>
            <a:endParaRPr lang="en-IN"/>
          </a:p>
        </p:txBody>
      </p:sp>
    </p:spTree>
    <p:extLst>
      <p:ext uri="{BB962C8B-B14F-4D97-AF65-F5344CB8AC3E}">
        <p14:creationId xmlns:p14="http://schemas.microsoft.com/office/powerpoint/2010/main" xmlns="" val="79604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mdpi.com/2073-431X/13" TargetMode="External"/><Relationship Id="rId2" Type="http://schemas.openxmlformats.org/officeDocument/2006/relationships/hyperlink" Target="https://www.researchgate.net/publication/354635315_A_Survey_on_Digital_Payments_Security_Recent_Trends_and_Future_Opportunities" TargetMode="External"/><Relationship Id="rId1" Type="http://schemas.openxmlformats.org/officeDocument/2006/relationships/slideLayout" Target="../slideLayouts/slideLayout2.xml"/><Relationship Id="rId4" Type="http://schemas.openxmlformats.org/officeDocument/2006/relationships/hyperlink" Target="https://bfsi.economictimes.indiatim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4149" y="2129049"/>
            <a:ext cx="10986448" cy="2306473"/>
          </a:xfrm>
        </p:spPr>
        <p:txBody>
          <a:bodyPr>
            <a:normAutofit/>
          </a:bodyPr>
          <a:lstStyle/>
          <a:p>
            <a:r>
              <a:rPr lang="en-IN" sz="3200" b="1" dirty="0">
                <a:latin typeface="Times New Roman" panose="02020603050405020304" pitchFamily="18" charset="0"/>
                <a:cs typeface="Times New Roman" panose="02020603050405020304" pitchFamily="18" charset="0"/>
              </a:rPr>
              <a:t>IRIS PAY : ENHANCING DIGITAL PAYMENTS WITH BLOCKCHAIN </a:t>
            </a:r>
            <a:r>
              <a:rPr lang="en-IN" sz="3200" b="1" dirty="0" smtClean="0">
                <a:latin typeface="Times New Roman" panose="02020603050405020304" pitchFamily="18" charset="0"/>
                <a:cs typeface="Times New Roman" panose="02020603050405020304" pitchFamily="18" charset="0"/>
              </a:rPr>
              <a:t>SECURITY</a:t>
            </a:r>
            <a:br>
              <a:rPr lang="en-IN" sz="3200" b="1" dirty="0" smtClean="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
            </a:r>
            <a:br>
              <a:rPr lang="en-IN" sz="3200" b="1"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B</a:t>
            </a:r>
            <a:r>
              <a:rPr lang="en-IN" sz="3200" b="1" dirty="0" smtClean="0">
                <a:latin typeface="Times New Roman" panose="02020603050405020304" pitchFamily="18" charset="0"/>
                <a:cs typeface="Times New Roman" panose="02020603050405020304" pitchFamily="18" charset="0"/>
              </a:rPr>
              <a:t>atch no :9</a:t>
            </a:r>
            <a:r>
              <a:rPr lang="en-IN" sz="2800" b="1" dirty="0">
                <a:latin typeface="Times New Roman" panose="02020603050405020304" pitchFamily="18" charset="0"/>
                <a:cs typeface="Times New Roman" panose="02020603050405020304" pitchFamily="18" charset="0"/>
              </a:rPr>
              <a:t/>
            </a:r>
            <a:br>
              <a:rPr lang="en-IN" sz="2800" b="1" dirty="0">
                <a:latin typeface="Times New Roman" panose="02020603050405020304" pitchFamily="18" charset="0"/>
                <a:cs typeface="Times New Roman" panose="02020603050405020304" pitchFamily="18" charset="0"/>
              </a:rPr>
            </a:br>
            <a:endParaRPr lang="en-IN" sz="28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02775" y="4639269"/>
            <a:ext cx="10986448" cy="1857066"/>
          </a:xfrm>
        </p:spPr>
        <p:txBody>
          <a:bodyPr/>
          <a:lstStyle/>
          <a:p>
            <a:r>
              <a:rPr lang="en-IN" b="1" u="sng" dirty="0">
                <a:latin typeface="Times New Roman" panose="02020603050405020304" pitchFamily="18" charset="0"/>
                <a:cs typeface="Times New Roman" panose="02020603050405020304" pitchFamily="18" charset="0"/>
              </a:rPr>
              <a:t>Project Guide</a:t>
            </a:r>
            <a:r>
              <a:rPr lang="en-IN" dirty="0">
                <a:latin typeface="Times New Roman" panose="02020603050405020304" pitchFamily="18" charset="0"/>
                <a:cs typeface="Times New Roman" panose="02020603050405020304" pitchFamily="18" charset="0"/>
              </a:rPr>
              <a:t>:                                                                         </a:t>
            </a:r>
            <a:r>
              <a:rPr lang="en-IN" b="1" u="sng" dirty="0">
                <a:latin typeface="Times New Roman" panose="02020603050405020304" pitchFamily="18" charset="0"/>
                <a:cs typeface="Times New Roman" panose="02020603050405020304" pitchFamily="18" charset="0"/>
              </a:rPr>
              <a:t>Team Members:</a:t>
            </a:r>
            <a:r>
              <a:rPr lang="en-IN"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Dr.G.Sreeram </a:t>
            </a:r>
            <a:r>
              <a:rPr lang="en-IN"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Divyanshi Roy(21P61A0562)</a:t>
            </a:r>
          </a:p>
          <a:p>
            <a:pPr marL="274320" lvl="1" algn="just"/>
            <a:r>
              <a:rPr lang="en-IN" dirty="0">
                <a:latin typeface="Times New Roman" panose="02020603050405020304" pitchFamily="18" charset="0"/>
                <a:cs typeface="Times New Roman" panose="02020603050405020304" pitchFamily="18" charset="0"/>
              </a:rPr>
              <a:t>      Professor                                                                                       B.Tanya(21P61A0535)</a:t>
            </a:r>
          </a:p>
          <a:p>
            <a:pPr marL="274320" lvl="1" algn="just"/>
            <a:r>
              <a:rPr lang="en-IN" dirty="0">
                <a:latin typeface="Times New Roman" panose="02020603050405020304" pitchFamily="18" charset="0"/>
                <a:cs typeface="Times New Roman" panose="02020603050405020304" pitchFamily="18" charset="0"/>
              </a:rPr>
              <a:t>                                                                                                            B.Snigdha(21P61A0536)</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50376"/>
            <a:ext cx="12191999" cy="1310185"/>
          </a:xfrm>
          <a:prstGeom prst="rect">
            <a:avLst/>
          </a:prstGeom>
        </p:spPr>
      </p:pic>
    </p:spTree>
    <p:extLst>
      <p:ext uri="{BB962C8B-B14F-4D97-AF65-F5344CB8AC3E}">
        <p14:creationId xmlns:p14="http://schemas.microsoft.com/office/powerpoint/2010/main" xmlns="" val="3664739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582" y="365125"/>
            <a:ext cx="11092218" cy="1325563"/>
          </a:xfrm>
        </p:spPr>
        <p:txBody>
          <a:bodyPr/>
          <a:lstStyle/>
          <a:p>
            <a:r>
              <a:rPr lang="en-US" b="1" dirty="0">
                <a:latin typeface="Times New Roman" panose="02020603050405020304" pitchFamily="18" charset="0"/>
                <a:cs typeface="Times New Roman" panose="02020603050405020304" pitchFamily="18" charset="0"/>
              </a:rPr>
              <a:t>Proposed Methodology </a:t>
            </a:r>
            <a:endParaRPr lang="en-IN"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 xmlns:a16="http://schemas.microsoft.com/office/drawing/2014/main" id="{47A4DFFD-C660-D53D-5FCF-2429EB3E306B}"/>
              </a:ext>
            </a:extLst>
          </p:cNvPr>
          <p:cNvSpPr>
            <a:spLocks noGrp="1" noChangeArrowheads="1"/>
          </p:cNvSpPr>
          <p:nvPr>
            <p:ph idx="1"/>
          </p:nvPr>
        </p:nvSpPr>
        <p:spPr bwMode="auto">
          <a:xfrm>
            <a:off x="574173" y="1642749"/>
            <a:ext cx="11524901" cy="47705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Times New Roman" pitchFamily="18" charset="0"/>
                <a:cs typeface="Times New Roman" pitchFamily="18" charset="0"/>
              </a:rPr>
              <a:t>Design and Integration:</a:t>
            </a:r>
            <a:endParaRPr kumimoji="0" lang="en-US" altLang="en-US" sz="2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600" b="0" i="0" u="none" strike="noStrike" cap="none" normalizeH="0" baseline="0" dirty="0">
                <a:ln>
                  <a:noFill/>
                </a:ln>
                <a:solidFill>
                  <a:schemeClr val="tx1"/>
                </a:solidFill>
                <a:effectLst/>
                <a:latin typeface="Times New Roman" pitchFamily="18" charset="0"/>
                <a:cs typeface="Times New Roman" pitchFamily="18" charset="0"/>
              </a:rPr>
              <a:t>Develop a secure architecture combining iris scanning and blockchain for transactions.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Times New Roman" pitchFamily="18" charset="0"/>
                <a:cs typeface="Times New Roman" pitchFamily="18" charset="0"/>
              </a:rPr>
              <a:t>Choose technologies for accurate iris scanning and reliable blockchain integration.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Times New Roman" pitchFamily="18" charset="0"/>
                <a:cs typeface="Times New Roman" pitchFamily="18" charset="0"/>
              </a:rPr>
              <a:t>Development and Testing:</a:t>
            </a:r>
            <a:endParaRPr kumimoji="0" lang="en-US" altLang="en-US" sz="2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600" b="0" i="0" u="none" strike="noStrike" cap="none" normalizeH="0" baseline="0" dirty="0">
                <a:ln>
                  <a:noFill/>
                </a:ln>
                <a:solidFill>
                  <a:schemeClr val="tx1"/>
                </a:solidFill>
                <a:effectLst/>
                <a:latin typeface="Times New Roman" pitchFamily="18" charset="0"/>
                <a:cs typeface="Times New Roman" pitchFamily="18" charset="0"/>
              </a:rPr>
              <a:t>Build and integrate frontend and backend components with smart contracts.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600" b="0" i="0" u="none" strike="noStrike" cap="none" normalizeH="0" baseline="0" dirty="0">
                <a:ln>
                  <a:noFill/>
                </a:ln>
                <a:solidFill>
                  <a:schemeClr val="tx1"/>
                </a:solidFill>
                <a:effectLst/>
                <a:latin typeface="Times New Roman" pitchFamily="18" charset="0"/>
                <a:cs typeface="Times New Roman" pitchFamily="18" charset="0"/>
              </a:rPr>
              <a:t>Test functionality, performance, and security thoroughly.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Times New Roman" pitchFamily="18" charset="0"/>
                <a:cs typeface="Times New Roman" pitchFamily="18" charset="0"/>
              </a:rPr>
              <a:t>Deployment and Maintenance:</a:t>
            </a:r>
            <a:endParaRPr kumimoji="0" lang="en-US" altLang="en-US" sz="2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600" b="0" i="0" u="none" strike="noStrike" cap="none" normalizeH="0" baseline="0" dirty="0">
                <a:ln>
                  <a:noFill/>
                </a:ln>
                <a:solidFill>
                  <a:schemeClr val="tx1"/>
                </a:solidFill>
                <a:effectLst/>
                <a:latin typeface="Times New Roman" pitchFamily="18" charset="0"/>
                <a:cs typeface="Times New Roman" pitchFamily="18" charset="0"/>
              </a:rPr>
              <a:t>Deploy the system to a production environment.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600" b="0" i="0" u="none" strike="noStrike" cap="none" normalizeH="0" baseline="0" dirty="0">
                <a:ln>
                  <a:noFill/>
                </a:ln>
                <a:solidFill>
                  <a:schemeClr val="tx1"/>
                </a:solidFill>
                <a:effectLst/>
                <a:latin typeface="Times New Roman" pitchFamily="18" charset="0"/>
                <a:cs typeface="Times New Roman" pitchFamily="18" charset="0"/>
              </a:rPr>
              <a:t>Monitor, support, and continuously improve based on feedback and performance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xmlns="" val="22518806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System Requirements</a:t>
            </a:r>
            <a:endParaRPr lang="en-IN" dirty="0"/>
          </a:p>
        </p:txBody>
      </p:sp>
      <p:sp>
        <p:nvSpPr>
          <p:cNvPr id="3" name="Content Placeholder 2"/>
          <p:cNvSpPr>
            <a:spLocks noGrp="1"/>
          </p:cNvSpPr>
          <p:nvPr>
            <p:ph idx="1"/>
          </p:nvPr>
        </p:nvSpPr>
        <p:spPr>
          <a:xfrm>
            <a:off x="409433" y="1825625"/>
            <a:ext cx="11327641" cy="4861778"/>
          </a:xfrm>
        </p:spPr>
        <p:txBody>
          <a:bodyPr>
            <a:normAutofit/>
          </a:bodyPr>
          <a:lstStyle/>
          <a:p>
            <a:pPr marL="0" indent="0">
              <a:buNone/>
            </a:pPr>
            <a:r>
              <a:rPr lang="en-IN" b="1" dirty="0">
                <a:latin typeface="Times New Roman" panose="02020603050405020304" pitchFamily="18" charset="0"/>
                <a:cs typeface="Times New Roman" panose="02020603050405020304" pitchFamily="18" charset="0"/>
              </a:rPr>
              <a:t>Software Requirements</a:t>
            </a:r>
          </a:p>
          <a:p>
            <a:r>
              <a:rPr lang="en-IN" sz="2600" dirty="0">
                <a:latin typeface="Times New Roman" panose="02020603050405020304" pitchFamily="18" charset="0"/>
                <a:cs typeface="Times New Roman" panose="02020603050405020304" pitchFamily="18" charset="0"/>
              </a:rPr>
              <a:t>Operating System: Linux (Ubuntu 18.04+) or Windows 10.</a:t>
            </a:r>
          </a:p>
          <a:p>
            <a:r>
              <a:rPr lang="en-IN" sz="2600" dirty="0">
                <a:latin typeface="Times New Roman" panose="02020603050405020304" pitchFamily="18" charset="0"/>
                <a:cs typeface="Times New Roman" panose="02020603050405020304" pitchFamily="18" charset="0"/>
              </a:rPr>
              <a:t>Coding Language: Solidity for smart contracts, JavaScript/Type Script for frontend </a:t>
            </a:r>
          </a:p>
          <a:p>
            <a:r>
              <a:rPr lang="en-IN" sz="2600" dirty="0">
                <a:latin typeface="Times New Roman" panose="02020603050405020304" pitchFamily="18" charset="0"/>
                <a:cs typeface="Times New Roman" panose="02020603050405020304" pitchFamily="18" charset="0"/>
              </a:rPr>
              <a:t>Block chain Platform: Ethereum or Hyper ledger Fabric. </a:t>
            </a:r>
          </a:p>
          <a:p>
            <a:r>
              <a:rPr lang="en-IN" sz="2600" dirty="0">
                <a:latin typeface="Times New Roman" panose="02020603050405020304" pitchFamily="18" charset="0"/>
                <a:cs typeface="Times New Roman" panose="02020603050405020304" pitchFamily="18" charset="0"/>
              </a:rPr>
              <a:t>IDE: Visual Studio</a:t>
            </a:r>
          </a:p>
          <a:p>
            <a:pPr marL="0" indent="0">
              <a:buNone/>
            </a:pPr>
            <a:r>
              <a:rPr lang="en-US" b="1" dirty="0">
                <a:latin typeface="Times New Roman" panose="02020603050405020304" pitchFamily="18" charset="0"/>
                <a:cs typeface="Times New Roman" panose="02020603050405020304" pitchFamily="18" charset="0"/>
              </a:rPr>
              <a:t>Hardware Requirements</a:t>
            </a:r>
          </a:p>
          <a:p>
            <a:r>
              <a:rPr lang="en-US" sz="2600" dirty="0">
                <a:latin typeface="Times New Roman" panose="02020603050405020304" pitchFamily="18" charset="0"/>
                <a:cs typeface="Times New Roman" panose="02020603050405020304" pitchFamily="18" charset="0"/>
              </a:rPr>
              <a:t>RAM : At least 8 GB for optimal performance.</a:t>
            </a:r>
          </a:p>
          <a:p>
            <a:r>
              <a:rPr lang="en-US" sz="2600" dirty="0">
                <a:latin typeface="Times New Roman" panose="02020603050405020304" pitchFamily="18" charset="0"/>
                <a:cs typeface="Times New Roman" panose="02020603050405020304" pitchFamily="18" charset="0"/>
              </a:rPr>
              <a:t> Hard Disk: SSD with at least 256 GB for fast data access</a:t>
            </a:r>
            <a:r>
              <a:rPr lang="en-US" dirty="0"/>
              <a:t>.</a:t>
            </a:r>
            <a:endParaRPr lang="en-IN" dirty="0"/>
          </a:p>
        </p:txBody>
      </p:sp>
    </p:spTree>
    <p:extLst>
      <p:ext uri="{BB962C8B-B14F-4D97-AF65-F5344CB8AC3E}">
        <p14:creationId xmlns:p14="http://schemas.microsoft.com/office/powerpoint/2010/main" xmlns="" val="21728222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hlinkClick r:id="rId2"/>
              </a:rPr>
              <a:t>https://www.researchgate.net/publication/354635315_A_Survey_on_Digital_Payments_Security_Recent_Trends_and_Future_Opportunities</a:t>
            </a:r>
            <a:endParaRPr lang="en-US" dirty="0"/>
          </a:p>
          <a:p>
            <a:r>
              <a:rPr lang="en-IN" dirty="0">
                <a:hlinkClick r:id="rId3"/>
              </a:rPr>
              <a:t>Computers | 2024 - Browse Issues (mdpi.com)</a:t>
            </a:r>
            <a:endParaRPr lang="en-IN" dirty="0"/>
          </a:p>
          <a:p>
            <a:r>
              <a:rPr lang="en-IN" dirty="0" err="1" smtClean="0">
                <a:hlinkClick r:id="rId4"/>
              </a:rPr>
              <a:t>bfsi.economictimes.indiatimes</a:t>
            </a:r>
            <a:r>
              <a:rPr lang="en-IN" dirty="0">
                <a:hlinkClick r:id="rId4"/>
              </a:rPr>
              <a:t>.</a:t>
            </a:r>
            <a:endParaRPr lang="en-IN" dirty="0"/>
          </a:p>
          <a:p>
            <a:pPr marL="0" indent="0">
              <a:buNone/>
            </a:pPr>
            <a:endParaRPr lang="en-US" dirty="0"/>
          </a:p>
        </p:txBody>
      </p:sp>
    </p:spTree>
    <p:extLst>
      <p:ext uri="{BB962C8B-B14F-4D97-AF65-F5344CB8AC3E}">
        <p14:creationId xmlns:p14="http://schemas.microsoft.com/office/powerpoint/2010/main" xmlns="" val="8822320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4426" y="842797"/>
            <a:ext cx="10515600" cy="5394230"/>
          </a:xfrm>
        </p:spPr>
        <p:txBody>
          <a:bodyPr>
            <a:noAutofit/>
          </a:bodyPr>
          <a:lstStyle/>
          <a:p>
            <a:r>
              <a:rPr lang="en-US" sz="4800" dirty="0">
                <a:latin typeface="Times New Roman" panose="02020603050405020304" pitchFamily="18" charset="0"/>
                <a:cs typeface="Times New Roman" panose="02020603050405020304" pitchFamily="18" charset="0"/>
              </a:rPr>
              <a:t>                      THANK YOU</a:t>
            </a:r>
            <a:endParaRPr lang="en-IN"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500029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3651" y="474307"/>
            <a:ext cx="10515600" cy="1325563"/>
          </a:xfrm>
        </p:spPr>
        <p:txBody>
          <a:bodyPr/>
          <a:lstStyle/>
          <a:p>
            <a:r>
              <a:rPr lang="en-US" b="1" dirty="0">
                <a:latin typeface="Times New Roman" panose="02020603050405020304" pitchFamily="18" charset="0"/>
                <a:cs typeface="Times New Roman" panose="02020603050405020304" pitchFamily="18" charset="0"/>
              </a:rPr>
              <a:t>CONTENTS</a:t>
            </a:r>
            <a:endParaRPr lang="en-IN"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665018" y="1870364"/>
            <a:ext cx="11083637" cy="4502728"/>
          </a:xfrm>
        </p:spPr>
        <p:txBody>
          <a:bodyPr>
            <a:noAutofit/>
          </a:bodyPr>
          <a:lstStyle/>
          <a:p>
            <a:r>
              <a:rPr lang="en-US" sz="2600" dirty="0">
                <a:latin typeface="Times New Roman" panose="02020603050405020304" pitchFamily="18" charset="0"/>
                <a:cs typeface="Times New Roman" panose="02020603050405020304" pitchFamily="18" charset="0"/>
              </a:rPr>
              <a:t>Abstract </a:t>
            </a:r>
          </a:p>
          <a:p>
            <a:r>
              <a:rPr lang="en-US" sz="2600" dirty="0" smtClean="0">
                <a:latin typeface="Times New Roman" panose="02020603050405020304" pitchFamily="18" charset="0"/>
                <a:cs typeface="Times New Roman" panose="02020603050405020304" pitchFamily="18" charset="0"/>
              </a:rPr>
              <a:t>Introduction</a:t>
            </a:r>
          </a:p>
          <a:p>
            <a:r>
              <a:rPr lang="en-US" sz="2600" dirty="0" smtClean="0">
                <a:latin typeface="Times New Roman" panose="02020603050405020304" pitchFamily="18" charset="0"/>
                <a:cs typeface="Times New Roman" panose="02020603050405020304" pitchFamily="18" charset="0"/>
              </a:rPr>
              <a:t>Literature Survey</a:t>
            </a:r>
          </a:p>
          <a:p>
            <a:r>
              <a:rPr lang="en-US" sz="2600" dirty="0" smtClean="0">
                <a:latin typeface="Times New Roman" panose="02020603050405020304" pitchFamily="18" charset="0"/>
                <a:cs typeface="Times New Roman" panose="02020603050405020304" pitchFamily="18" charset="0"/>
              </a:rPr>
              <a:t>Research Gap/Challenges</a:t>
            </a:r>
          </a:p>
          <a:p>
            <a:r>
              <a:rPr lang="en-US" sz="2600" dirty="0" smtClean="0">
                <a:latin typeface="Times New Roman" panose="02020603050405020304" pitchFamily="18" charset="0"/>
                <a:cs typeface="Times New Roman" panose="02020603050405020304" pitchFamily="18" charset="0"/>
              </a:rPr>
              <a:t>Problem </a:t>
            </a:r>
            <a:r>
              <a:rPr lang="en-US" sz="2600" dirty="0">
                <a:latin typeface="Times New Roman" panose="02020603050405020304" pitchFamily="18" charset="0"/>
                <a:cs typeface="Times New Roman" panose="02020603050405020304" pitchFamily="18" charset="0"/>
              </a:rPr>
              <a:t>statement</a:t>
            </a:r>
          </a:p>
          <a:p>
            <a:r>
              <a:rPr lang="en-US" sz="2600" dirty="0" smtClean="0">
                <a:latin typeface="Times New Roman" panose="02020603050405020304" pitchFamily="18" charset="0"/>
                <a:cs typeface="Times New Roman" panose="02020603050405020304" pitchFamily="18" charset="0"/>
              </a:rPr>
              <a:t>Objectives</a:t>
            </a:r>
          </a:p>
          <a:p>
            <a:r>
              <a:rPr lang="en-US" sz="2600" dirty="0" smtClean="0">
                <a:latin typeface="Times New Roman" panose="02020603050405020304" pitchFamily="18" charset="0"/>
                <a:cs typeface="Times New Roman" panose="02020603050405020304" pitchFamily="18" charset="0"/>
              </a:rPr>
              <a:t>Existing Systems &amp; Proposed System</a:t>
            </a:r>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Proposed Methodology</a:t>
            </a:r>
          </a:p>
          <a:p>
            <a:r>
              <a:rPr lang="en-US" sz="2600" dirty="0">
                <a:latin typeface="Times New Roman" panose="02020603050405020304" pitchFamily="18" charset="0"/>
                <a:cs typeface="Times New Roman" panose="02020603050405020304" pitchFamily="18" charset="0"/>
              </a:rPr>
              <a:t>Software and Hardware requirements </a:t>
            </a:r>
          </a:p>
          <a:p>
            <a:r>
              <a:rPr lang="en-US" sz="2600" dirty="0">
                <a:latin typeface="Times New Roman" panose="02020603050405020304" pitchFamily="18" charset="0"/>
                <a:cs typeface="Times New Roman" panose="02020603050405020304" pitchFamily="18" charset="0"/>
              </a:rPr>
              <a:t>References</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1933060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263" y="310534"/>
            <a:ext cx="11012606" cy="1325563"/>
          </a:xfrm>
        </p:spPr>
        <p:txBody>
          <a:bodyPr/>
          <a:lstStyle/>
          <a:p>
            <a:r>
              <a:rPr lang="en-US"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26473" y="1825625"/>
            <a:ext cx="11226911" cy="4713720"/>
          </a:xfrm>
        </p:spPr>
        <p:txBody>
          <a:bodyPr>
            <a:normAutofit/>
          </a:bodyPr>
          <a:lstStyle/>
          <a:p>
            <a:pPr marL="0" indent="0">
              <a:buNone/>
            </a:pPr>
            <a:r>
              <a:rPr lang="en-US" sz="2600" dirty="0" smtClean="0">
                <a:latin typeface="Times New Roman" pitchFamily="18" charset="0"/>
                <a:cs typeface="Times New Roman" pitchFamily="18" charset="0"/>
              </a:rPr>
              <a:t>IRIS PAY transforms digital payments by leveraging blockchain technology to enhance security, transparency, and efficiency. The platform aims to reduce fraud and operational costs by eliminating intermediaries, integrating seamlessly with existing financial systems. Through smart contracts, it automates payment processes to ensure timely and reliable transactions. IRIS PAY also addresses scalability challenges and employs advanced cryptographic techniques to protect user data, setting a new benchmark for secure and efficient digital payments.</a:t>
            </a:r>
          </a:p>
          <a:p>
            <a:pPr>
              <a:buNone/>
            </a:pPr>
            <a:r>
              <a:rPr lang="en-US" sz="2600" b="1" dirty="0" smtClean="0">
                <a:latin typeface="Times New Roman" pitchFamily="18" charset="0"/>
                <a:cs typeface="Times New Roman" pitchFamily="18" charset="0"/>
              </a:rPr>
              <a:t>Keywords</a:t>
            </a:r>
          </a:p>
          <a:p>
            <a:r>
              <a:rPr lang="en-US" sz="2600" dirty="0" smtClean="0">
                <a:latin typeface="Times New Roman" pitchFamily="18" charset="0"/>
                <a:cs typeface="Times New Roman" pitchFamily="18" charset="0"/>
              </a:rPr>
              <a:t>Block chain Technology , Smart Contracts , Digital Payments , Security ,  Scalability</a:t>
            </a:r>
            <a:endParaRPr lang="en-IN" sz="260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36074985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603" y="365125"/>
            <a:ext cx="11067197" cy="1325563"/>
          </a:xfrm>
        </p:spPr>
        <p:txBody>
          <a:bodyPr/>
          <a:lstStyle/>
          <a:p>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86603" y="1825624"/>
            <a:ext cx="11905397" cy="4711653"/>
          </a:xfrm>
        </p:spPr>
        <p:txBody>
          <a:bodyPr>
            <a:normAutofit/>
          </a:bodyPr>
          <a:lstStyle/>
          <a:p>
            <a:pPr marL="0" indent="0">
              <a:buNone/>
            </a:pPr>
            <a:r>
              <a:rPr lang="en-US" sz="2600" b="1" dirty="0">
                <a:latin typeface="Times New Roman" panose="02020603050405020304" pitchFamily="18" charset="0"/>
                <a:cs typeface="Times New Roman" panose="02020603050405020304" pitchFamily="18" charset="0"/>
              </a:rPr>
              <a:t>Iris Pay: A Revolutionary Payment Platform</a:t>
            </a:r>
          </a:p>
          <a:p>
            <a:r>
              <a:rPr lang="en-US" sz="2600" dirty="0">
                <a:latin typeface="Times New Roman" panose="02020603050405020304" pitchFamily="18" charset="0"/>
                <a:cs typeface="Times New Roman" panose="02020603050405020304" pitchFamily="18" charset="0"/>
              </a:rPr>
              <a:t>Iris Pay combines biometric authentication (iris scanning) with blockchain technology to deliver unparalleled security, privacy, and efficiency in online transactions, ensuring only authorized users can complete transactions .</a:t>
            </a:r>
          </a:p>
          <a:p>
            <a:r>
              <a:rPr lang="en-US" sz="2600" dirty="0">
                <a:latin typeface="Times New Roman" panose="02020603050405020304" pitchFamily="18" charset="0"/>
                <a:cs typeface="Times New Roman" panose="02020603050405020304" pitchFamily="18" charset="0"/>
              </a:rPr>
              <a:t>The integration of blockchain technology further enhances this platform by offering a decentralized and immutable ledger, guaranteeing transparency and security throughout the transaction process.</a:t>
            </a:r>
          </a:p>
          <a:p>
            <a:r>
              <a:rPr lang="en-US" sz="2600" dirty="0">
                <a:latin typeface="Times New Roman" panose="02020603050405020304" pitchFamily="18" charset="0"/>
                <a:cs typeface="Times New Roman" panose="02020603050405020304" pitchFamily="18" charset="0"/>
              </a:rPr>
              <a:t>Iris Pay redefines online payment security, offering a seamless, user-friendly experience that sets a new standard for digital payments.</a:t>
            </a:r>
            <a:endParaRPr lang="en-IN" sz="2600" dirty="0"/>
          </a:p>
        </p:txBody>
      </p:sp>
    </p:spTree>
    <p:extLst>
      <p:ext uri="{BB962C8B-B14F-4D97-AF65-F5344CB8AC3E}">
        <p14:creationId xmlns:p14="http://schemas.microsoft.com/office/powerpoint/2010/main" xmlns="" val="3464621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829" y="365125"/>
            <a:ext cx="11941792" cy="951057"/>
          </a:xfrm>
        </p:spPr>
        <p:txBody>
          <a:bodyPr/>
          <a:lstStyle/>
          <a:p>
            <a:r>
              <a:rPr lang="en-US" b="1" dirty="0" smtClean="0">
                <a:latin typeface="Times New Roman" panose="02020603050405020304" pitchFamily="18" charset="0"/>
                <a:cs typeface="Times New Roman" panose="02020603050405020304" pitchFamily="18" charset="0"/>
              </a:rPr>
              <a:t>Literature Survey</a:t>
            </a:r>
            <a:endParaRPr lang="en-IN" b="1" dirty="0">
              <a:latin typeface="Times New Roman" panose="02020603050405020304" pitchFamily="18" charset="0"/>
              <a:cs typeface="Times New Roman" panose="02020603050405020304" pitchFamily="18" charset="0"/>
            </a:endParaRPr>
          </a:p>
        </p:txBody>
      </p:sp>
      <p:graphicFrame>
        <p:nvGraphicFramePr>
          <p:cNvPr id="8" name="Content Placeholder 7"/>
          <p:cNvGraphicFramePr>
            <a:graphicFrameLocks noGrp="1"/>
          </p:cNvGraphicFramePr>
          <p:nvPr>
            <p:ph idx="1"/>
          </p:nvPr>
        </p:nvGraphicFramePr>
        <p:xfrm>
          <a:off x="942534" y="1547449"/>
          <a:ext cx="10283484" cy="4909622"/>
        </p:xfrm>
        <a:graphic>
          <a:graphicData uri="http://schemas.openxmlformats.org/drawingml/2006/table">
            <a:tbl>
              <a:tblPr firstRow="1" bandRow="1">
                <a:tableStyleId>{5C22544A-7EE6-4342-B048-85BDC9FD1C3A}</a:tableStyleId>
              </a:tblPr>
              <a:tblGrid>
                <a:gridCol w="2570871"/>
                <a:gridCol w="2570871"/>
                <a:gridCol w="2570871"/>
                <a:gridCol w="2570871"/>
              </a:tblGrid>
              <a:tr h="370538">
                <a:tc>
                  <a:txBody>
                    <a:bodyPr/>
                    <a:lstStyle/>
                    <a:p>
                      <a:r>
                        <a:rPr lang="en-US" sz="1800" b="1" dirty="0">
                          <a:latin typeface="Times New Roman" pitchFamily="18" charset="0"/>
                          <a:cs typeface="Times New Roman" pitchFamily="18" charset="0"/>
                        </a:rPr>
                        <a:t>Research Area</a:t>
                      </a:r>
                      <a:endParaRPr lang="en-US" sz="1800" dirty="0">
                        <a:latin typeface="Times New Roman" pitchFamily="18" charset="0"/>
                        <a:cs typeface="Times New Roman" pitchFamily="18" charset="0"/>
                      </a:endParaRPr>
                    </a:p>
                  </a:txBody>
                  <a:tcPr anchor="ctr"/>
                </a:tc>
                <a:tc>
                  <a:txBody>
                    <a:bodyPr/>
                    <a:lstStyle/>
                    <a:p>
                      <a:r>
                        <a:rPr lang="en-US" sz="1800" b="1" dirty="0">
                          <a:latin typeface="Times New Roman" pitchFamily="18" charset="0"/>
                          <a:cs typeface="Times New Roman" pitchFamily="18" charset="0"/>
                        </a:rPr>
                        <a:t>Study/Reference</a:t>
                      </a:r>
                      <a:endParaRPr lang="en-US" sz="1800" dirty="0">
                        <a:latin typeface="Times New Roman" pitchFamily="18" charset="0"/>
                        <a:cs typeface="Times New Roman" pitchFamily="18" charset="0"/>
                      </a:endParaRPr>
                    </a:p>
                  </a:txBody>
                  <a:tcPr anchor="ctr"/>
                </a:tc>
                <a:tc>
                  <a:txBody>
                    <a:bodyPr/>
                    <a:lstStyle/>
                    <a:p>
                      <a:r>
                        <a:rPr lang="en-US" sz="1800" b="1" dirty="0">
                          <a:latin typeface="Times New Roman" pitchFamily="18" charset="0"/>
                          <a:cs typeface="Times New Roman" pitchFamily="18" charset="0"/>
                        </a:rPr>
                        <a:t>Pros</a:t>
                      </a:r>
                      <a:endParaRPr lang="en-US" sz="1800" dirty="0">
                        <a:latin typeface="Times New Roman" pitchFamily="18" charset="0"/>
                        <a:cs typeface="Times New Roman" pitchFamily="18" charset="0"/>
                      </a:endParaRPr>
                    </a:p>
                  </a:txBody>
                  <a:tcPr anchor="ctr"/>
                </a:tc>
                <a:tc>
                  <a:txBody>
                    <a:bodyPr/>
                    <a:lstStyle/>
                    <a:p>
                      <a:r>
                        <a:rPr lang="en-US" sz="1800" b="1" dirty="0">
                          <a:latin typeface="Times New Roman" pitchFamily="18" charset="0"/>
                          <a:cs typeface="Times New Roman" pitchFamily="18" charset="0"/>
                        </a:rPr>
                        <a:t>Cons</a:t>
                      </a:r>
                      <a:endParaRPr lang="en-US" sz="1800" dirty="0">
                        <a:latin typeface="Times New Roman" pitchFamily="18" charset="0"/>
                        <a:cs typeface="Times New Roman" pitchFamily="18" charset="0"/>
                      </a:endParaRPr>
                    </a:p>
                  </a:txBody>
                  <a:tcPr anchor="ctr"/>
                </a:tc>
              </a:tr>
              <a:tr h="926343">
                <a:tc>
                  <a:txBody>
                    <a:bodyPr/>
                    <a:lstStyle/>
                    <a:p>
                      <a:r>
                        <a:rPr lang="en-US" sz="1800" b="1" dirty="0">
                          <a:latin typeface="Times New Roman" pitchFamily="18" charset="0"/>
                          <a:cs typeface="Times New Roman" pitchFamily="18" charset="0"/>
                        </a:rPr>
                        <a:t>Iris Authentication in Payments</a:t>
                      </a:r>
                      <a:endParaRPr lang="en-US" sz="1800" dirty="0">
                        <a:latin typeface="Times New Roman" pitchFamily="18" charset="0"/>
                        <a:cs typeface="Times New Roman" pitchFamily="18" charset="0"/>
                      </a:endParaRPr>
                    </a:p>
                  </a:txBody>
                  <a:tcPr anchor="ctr"/>
                </a:tc>
                <a:tc>
                  <a:txBody>
                    <a:bodyPr/>
                    <a:lstStyle/>
                    <a:p>
                      <a:r>
                        <a:rPr lang="en-US" sz="1800" i="1" dirty="0">
                          <a:latin typeface="Times New Roman" pitchFamily="18" charset="0"/>
                          <a:cs typeface="Times New Roman" pitchFamily="18" charset="0"/>
                        </a:rPr>
                        <a:t>John </a:t>
                      </a:r>
                      <a:r>
                        <a:rPr lang="en-US" sz="1800" i="1" dirty="0" err="1">
                          <a:latin typeface="Times New Roman" pitchFamily="18" charset="0"/>
                          <a:cs typeface="Times New Roman" pitchFamily="18" charset="0"/>
                        </a:rPr>
                        <a:t>Daugman</a:t>
                      </a:r>
                      <a:r>
                        <a:rPr lang="en-US" sz="1800" i="1" dirty="0">
                          <a:latin typeface="Times New Roman" pitchFamily="18" charset="0"/>
                          <a:cs typeface="Times New Roman" pitchFamily="18" charset="0"/>
                        </a:rPr>
                        <a:t> (2004), “How Iris Recognition Works”</a:t>
                      </a:r>
                      <a:endParaRPr lang="en-US" sz="1800" dirty="0">
                        <a:latin typeface="Times New Roman" pitchFamily="18" charset="0"/>
                        <a:cs typeface="Times New Roman" pitchFamily="18" charset="0"/>
                      </a:endParaRPr>
                    </a:p>
                  </a:txBody>
                  <a:tcPr anchor="ctr"/>
                </a:tc>
                <a:tc>
                  <a:txBody>
                    <a:bodyPr/>
                    <a:lstStyle/>
                    <a:p>
                      <a:r>
                        <a:rPr lang="en-US" sz="1800" dirty="0">
                          <a:latin typeface="Times New Roman" pitchFamily="18" charset="0"/>
                          <a:cs typeface="Times New Roman" pitchFamily="18" charset="0"/>
                        </a:rPr>
                        <a:t>High accuracy, non-invasive, fast identification.</a:t>
                      </a:r>
                    </a:p>
                  </a:txBody>
                  <a:tcPr anchor="ctr"/>
                </a:tc>
                <a:tc>
                  <a:txBody>
                    <a:bodyPr/>
                    <a:lstStyle/>
                    <a:p>
                      <a:r>
                        <a:rPr lang="en-US" sz="1800" dirty="0">
                          <a:latin typeface="Times New Roman" pitchFamily="18" charset="0"/>
                          <a:cs typeface="Times New Roman" pitchFamily="18" charset="0"/>
                        </a:rPr>
                        <a:t>Requires specialized hardware (iris scanners), increased cost.</a:t>
                      </a:r>
                    </a:p>
                  </a:txBody>
                  <a:tcPr anchor="ctr"/>
                </a:tc>
              </a:tr>
              <a:tr h="1204247">
                <a:tc>
                  <a:txBody>
                    <a:bodyPr/>
                    <a:lstStyle/>
                    <a:p>
                      <a:r>
                        <a:rPr lang="en-US" sz="1800" b="1" dirty="0" smtClean="0">
                          <a:latin typeface="Times New Roman" pitchFamily="18" charset="0"/>
                          <a:cs typeface="Times New Roman" pitchFamily="18" charset="0"/>
                        </a:rPr>
                        <a:t>Block chain </a:t>
                      </a:r>
                      <a:r>
                        <a:rPr lang="en-US" sz="1800" b="1" dirty="0">
                          <a:latin typeface="Times New Roman" pitchFamily="18" charset="0"/>
                          <a:cs typeface="Times New Roman" pitchFamily="18" charset="0"/>
                        </a:rPr>
                        <a:t>in Digital Payments</a:t>
                      </a:r>
                      <a:endParaRPr lang="en-US" sz="1800" dirty="0">
                        <a:latin typeface="Times New Roman" pitchFamily="18" charset="0"/>
                        <a:cs typeface="Times New Roman" pitchFamily="18" charset="0"/>
                      </a:endParaRPr>
                    </a:p>
                  </a:txBody>
                  <a:tcPr anchor="ctr"/>
                </a:tc>
                <a:tc>
                  <a:txBody>
                    <a:bodyPr/>
                    <a:lstStyle/>
                    <a:p>
                      <a:r>
                        <a:rPr lang="en-US" sz="1800" i="1" dirty="0">
                          <a:latin typeface="Times New Roman" pitchFamily="18" charset="0"/>
                          <a:cs typeface="Times New Roman" pitchFamily="18" charset="0"/>
                        </a:rPr>
                        <a:t>Satoshi </a:t>
                      </a:r>
                      <a:r>
                        <a:rPr lang="en-US" sz="1800" i="1" dirty="0" err="1">
                          <a:latin typeface="Times New Roman" pitchFamily="18" charset="0"/>
                          <a:cs typeface="Times New Roman" pitchFamily="18" charset="0"/>
                        </a:rPr>
                        <a:t>Nakamoto</a:t>
                      </a:r>
                      <a:r>
                        <a:rPr lang="en-US" sz="1800" i="1" dirty="0">
                          <a:latin typeface="Times New Roman" pitchFamily="18" charset="0"/>
                          <a:cs typeface="Times New Roman" pitchFamily="18" charset="0"/>
                        </a:rPr>
                        <a:t> (2008), “</a:t>
                      </a:r>
                      <a:r>
                        <a:rPr lang="en-US" sz="1800" i="1" dirty="0" err="1">
                          <a:latin typeface="Times New Roman" pitchFamily="18" charset="0"/>
                          <a:cs typeface="Times New Roman" pitchFamily="18" charset="0"/>
                        </a:rPr>
                        <a:t>Bitcoin</a:t>
                      </a:r>
                      <a:r>
                        <a:rPr lang="en-US" sz="1800" i="1" dirty="0">
                          <a:latin typeface="Times New Roman" pitchFamily="18" charset="0"/>
                          <a:cs typeface="Times New Roman" pitchFamily="18" charset="0"/>
                        </a:rPr>
                        <a:t>: A Peer-to-Peer Electronic Cash System”</a:t>
                      </a:r>
                      <a:endParaRPr lang="en-US" sz="1800" dirty="0">
                        <a:latin typeface="Times New Roman" pitchFamily="18" charset="0"/>
                        <a:cs typeface="Times New Roman" pitchFamily="18" charset="0"/>
                      </a:endParaRPr>
                    </a:p>
                  </a:txBody>
                  <a:tcPr anchor="ctr"/>
                </a:tc>
                <a:tc>
                  <a:txBody>
                    <a:bodyPr/>
                    <a:lstStyle/>
                    <a:p>
                      <a:r>
                        <a:rPr lang="en-US" sz="1800" dirty="0">
                          <a:latin typeface="Times New Roman" pitchFamily="18" charset="0"/>
                          <a:cs typeface="Times New Roman" pitchFamily="18" charset="0"/>
                        </a:rPr>
                        <a:t>Decentralization enhances security, prevents fraud.</a:t>
                      </a:r>
                    </a:p>
                  </a:txBody>
                  <a:tcPr anchor="ctr"/>
                </a:tc>
                <a:tc>
                  <a:txBody>
                    <a:bodyPr/>
                    <a:lstStyle/>
                    <a:p>
                      <a:r>
                        <a:rPr lang="en-US" sz="1800" dirty="0">
                          <a:latin typeface="Times New Roman" pitchFamily="18" charset="0"/>
                          <a:cs typeface="Times New Roman" pitchFamily="18" charset="0"/>
                        </a:rPr>
                        <a:t>High energy consumption, slower transactions compared to traditional systems.</a:t>
                      </a:r>
                    </a:p>
                  </a:txBody>
                  <a:tcPr anchor="ctr"/>
                </a:tc>
              </a:tr>
              <a:tr h="1204247">
                <a:tc>
                  <a:txBody>
                    <a:bodyPr/>
                    <a:lstStyle/>
                    <a:p>
                      <a:r>
                        <a:rPr lang="en-US" sz="1800" b="1" dirty="0" smtClean="0">
                          <a:latin typeface="Times New Roman" pitchFamily="18" charset="0"/>
                          <a:cs typeface="Times New Roman" pitchFamily="18" charset="0"/>
                        </a:rPr>
                        <a:t>Combining Iris Authentication with Blockchain</a:t>
                      </a:r>
                      <a:endParaRPr lang="en-US" sz="1800" b="1" dirty="0">
                        <a:latin typeface="Times New Roman" pitchFamily="18" charset="0"/>
                        <a:cs typeface="Times New Roman" pitchFamily="18" charset="0"/>
                      </a:endParaRPr>
                    </a:p>
                  </a:txBody>
                  <a:tcPr/>
                </a:tc>
                <a:tc>
                  <a:txBody>
                    <a:bodyPr/>
                    <a:lstStyle/>
                    <a:p>
                      <a:r>
                        <a:rPr lang="en-US" sz="1800" dirty="0" err="1" smtClean="0">
                          <a:latin typeface="Times New Roman" pitchFamily="18" charset="0"/>
                          <a:cs typeface="Times New Roman" pitchFamily="18" charset="0"/>
                        </a:rPr>
                        <a:t>Zheng</a:t>
                      </a:r>
                      <a:r>
                        <a:rPr lang="en-US" sz="1800" dirty="0" smtClean="0">
                          <a:latin typeface="Times New Roman" pitchFamily="18" charset="0"/>
                          <a:cs typeface="Times New Roman" pitchFamily="18" charset="0"/>
                        </a:rPr>
                        <a:t> Zhang et al. (2020), “</a:t>
                      </a:r>
                      <a:r>
                        <a:rPr lang="en-US" sz="1800" dirty="0" err="1" smtClean="0">
                          <a:latin typeface="Times New Roman" pitchFamily="18" charset="0"/>
                          <a:cs typeface="Times New Roman" pitchFamily="18" charset="0"/>
                        </a:rPr>
                        <a:t>Blockchain</a:t>
                      </a:r>
                      <a:r>
                        <a:rPr lang="en-US" sz="1800" dirty="0" smtClean="0">
                          <a:latin typeface="Times New Roman" pitchFamily="18" charset="0"/>
                          <a:cs typeface="Times New Roman" pitchFamily="18" charset="0"/>
                        </a:rPr>
                        <a:t>-Based Iris Biometric Authentication System”</a:t>
                      </a:r>
                      <a:endParaRPr lang="en-US"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Strong biometric security paired with decentralized control, no central authority.</a:t>
                      </a:r>
                    </a:p>
                  </a:txBody>
                  <a:tcPr anchor="ctr"/>
                </a:tc>
                <a:tc>
                  <a:txBody>
                    <a:bodyPr/>
                    <a:lstStyle/>
                    <a:p>
                      <a:r>
                        <a:rPr lang="en-US" sz="1800" dirty="0">
                          <a:latin typeface="Times New Roman" pitchFamily="18" charset="0"/>
                          <a:cs typeface="Times New Roman" pitchFamily="18" charset="0"/>
                        </a:rPr>
                        <a:t>Complex and resource-intensive integration. Slower verification if not optimized.</a:t>
                      </a:r>
                    </a:p>
                  </a:txBody>
                  <a:tcPr anchor="ctr"/>
                </a:tc>
              </a:tr>
              <a:tr h="1204247">
                <a:tc>
                  <a:txBody>
                    <a:bodyPr/>
                    <a:lstStyle/>
                    <a:p>
                      <a:r>
                        <a:rPr lang="en-US" sz="1800" b="1" dirty="0">
                          <a:latin typeface="Times New Roman" pitchFamily="18" charset="0"/>
                          <a:cs typeface="Times New Roman" pitchFamily="18" charset="0"/>
                        </a:rPr>
                        <a:t>Iris Authentication for Mobile Payments</a:t>
                      </a:r>
                      <a:endParaRPr lang="en-US" sz="1800" dirty="0">
                        <a:latin typeface="Times New Roman" pitchFamily="18" charset="0"/>
                        <a:cs typeface="Times New Roman" pitchFamily="18" charset="0"/>
                      </a:endParaRPr>
                    </a:p>
                  </a:txBody>
                  <a:tcPr anchor="ctr"/>
                </a:tc>
                <a:tc>
                  <a:txBody>
                    <a:bodyPr/>
                    <a:lstStyle/>
                    <a:p>
                      <a:r>
                        <a:rPr lang="en-US" sz="1800" i="1" dirty="0">
                          <a:latin typeface="Times New Roman" pitchFamily="18" charset="0"/>
                          <a:cs typeface="Times New Roman" pitchFamily="18" charset="0"/>
                        </a:rPr>
                        <a:t>Sanchez et al. (2017), “Mobile Biometric Payment System Using Iris Authentication”</a:t>
                      </a:r>
                      <a:endParaRPr lang="en-US" sz="1800" dirty="0">
                        <a:latin typeface="Times New Roman" pitchFamily="18" charset="0"/>
                        <a:cs typeface="Times New Roman" pitchFamily="18" charset="0"/>
                      </a:endParaRPr>
                    </a:p>
                  </a:txBody>
                  <a:tcPr anchor="ctr"/>
                </a:tc>
                <a:tc>
                  <a:txBody>
                    <a:bodyPr/>
                    <a:lstStyle/>
                    <a:p>
                      <a:r>
                        <a:rPr lang="en-US" sz="1800" dirty="0" smtClean="0">
                          <a:latin typeface="Times New Roman" pitchFamily="18" charset="0"/>
                          <a:cs typeface="Times New Roman" pitchFamily="18" charset="0"/>
                        </a:rPr>
                        <a:t>Convenient for users, enhances security by combining mobile and biometric factors.</a:t>
                      </a:r>
                      <a:endParaRPr lang="en-US"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Limited adoption due to hardware requirements, risk of spoofing without anti-spoofing measures.</a:t>
                      </a:r>
                    </a:p>
                  </a:txBody>
                  <a:tcPr anchor="ctr"/>
                </a:tc>
              </a:tr>
            </a:tbl>
          </a:graphicData>
        </a:graphic>
      </p:graphicFrame>
    </p:spTree>
    <p:extLst>
      <p:ext uri="{BB962C8B-B14F-4D97-AF65-F5344CB8AC3E}">
        <p14:creationId xmlns:p14="http://schemas.microsoft.com/office/powerpoint/2010/main" xmlns="" val="762243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83" y="365125"/>
            <a:ext cx="11982734" cy="1325563"/>
          </a:xfrm>
        </p:spPr>
        <p:txBody>
          <a:bodyPr/>
          <a:lstStyle/>
          <a:p>
            <a:r>
              <a:rPr lang="en-US" b="1" dirty="0" smtClean="0">
                <a:latin typeface="Times New Roman" panose="02020603050405020304" pitchFamily="18" charset="0"/>
                <a:cs typeface="Times New Roman" panose="02020603050405020304" pitchFamily="18" charset="0"/>
              </a:rPr>
              <a:t>Research </a:t>
            </a:r>
            <a:r>
              <a:rPr lang="en-US" b="1" dirty="0" smtClean="0">
                <a:latin typeface="Times New Roman" panose="02020603050405020304" pitchFamily="18" charset="0"/>
                <a:cs typeface="Times New Roman" panose="02020603050405020304" pitchFamily="18" charset="0"/>
              </a:rPr>
              <a:t>Gaps </a:t>
            </a:r>
            <a:r>
              <a:rPr lang="en-US" b="1" dirty="0" smtClean="0">
                <a:latin typeface="Times New Roman" panose="02020603050405020304" pitchFamily="18" charset="0"/>
                <a:cs typeface="Times New Roman" panose="02020603050405020304" pitchFamily="18" charset="0"/>
              </a:rPr>
              <a:t>&amp; Challenges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18228" y="1797490"/>
            <a:ext cx="11568545" cy="4658302"/>
          </a:xfrm>
        </p:spPr>
        <p:txBody>
          <a:bodyPr>
            <a:normAutofit fontScale="77500" lnSpcReduction="20000"/>
          </a:bodyPr>
          <a:lstStyle/>
          <a:p>
            <a:pPr>
              <a:buNone/>
            </a:pPr>
            <a:r>
              <a:rPr lang="en-US" b="1" dirty="0" smtClean="0">
                <a:latin typeface="Times New Roman" pitchFamily="18" charset="0"/>
                <a:cs typeface="Times New Roman" pitchFamily="18" charset="0"/>
              </a:rPr>
              <a:t>Research Gaps:</a:t>
            </a:r>
          </a:p>
          <a:p>
            <a:pPr>
              <a:buNone/>
            </a:pPr>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Lack of Integrated </a:t>
            </a:r>
            <a:r>
              <a:rPr lang="en-US" b="1" dirty="0" smtClean="0">
                <a:latin typeface="Times New Roman" pitchFamily="18" charset="0"/>
                <a:cs typeface="Times New Roman" pitchFamily="18" charset="0"/>
              </a:rPr>
              <a:t>Solutions</a:t>
            </a:r>
            <a:r>
              <a:rPr lang="en-US" dirty="0" smtClean="0">
                <a:latin typeface="Times New Roman" pitchFamily="18" charset="0"/>
                <a:cs typeface="Times New Roman" pitchFamily="18" charset="0"/>
              </a:rPr>
              <a:t>:-Limited </a:t>
            </a:r>
            <a:r>
              <a:rPr lang="en-US" dirty="0" smtClean="0">
                <a:latin typeface="Times New Roman" pitchFamily="18" charset="0"/>
                <a:cs typeface="Times New Roman" pitchFamily="18" charset="0"/>
              </a:rPr>
              <a:t>research on combining </a:t>
            </a:r>
            <a:r>
              <a:rPr lang="en-US" dirty="0" smtClean="0">
                <a:latin typeface="Times New Roman" pitchFamily="18" charset="0"/>
                <a:cs typeface="Times New Roman" pitchFamily="18" charset="0"/>
              </a:rPr>
              <a:t>Iris </a:t>
            </a:r>
            <a:r>
              <a:rPr lang="en-US" dirty="0" smtClean="0">
                <a:latin typeface="Times New Roman" pitchFamily="18" charset="0"/>
                <a:cs typeface="Times New Roman" pitchFamily="18" charset="0"/>
              </a:rPr>
              <a:t>authentication with </a:t>
            </a:r>
            <a:r>
              <a:rPr lang="en-US" dirty="0" smtClean="0">
                <a:latin typeface="Times New Roman" pitchFamily="18" charset="0"/>
                <a:cs typeface="Times New Roman" pitchFamily="18" charset="0"/>
              </a:rPr>
              <a:t>block chain </a:t>
            </a:r>
            <a:r>
              <a:rPr lang="en-US" dirty="0" smtClean="0">
                <a:latin typeface="Times New Roman" pitchFamily="18" charset="0"/>
                <a:cs typeface="Times New Roman" pitchFamily="18" charset="0"/>
              </a:rPr>
              <a:t>for digital </a:t>
            </a:r>
            <a:r>
              <a:rPr lang="en-US" dirty="0" smtClean="0">
                <a:latin typeface="Times New Roman" pitchFamily="18" charset="0"/>
                <a:cs typeface="Times New Roman" pitchFamily="18" charset="0"/>
              </a:rPr>
              <a:t>payments.</a:t>
            </a: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Performance </a:t>
            </a:r>
            <a:r>
              <a:rPr lang="en-US" b="1" dirty="0" smtClean="0">
                <a:latin typeface="Times New Roman" pitchFamily="18" charset="0"/>
                <a:cs typeface="Times New Roman" pitchFamily="18" charset="0"/>
              </a:rPr>
              <a:t>Optimization</a:t>
            </a:r>
            <a:r>
              <a:rPr lang="en-US" dirty="0" smtClean="0">
                <a:latin typeface="Times New Roman" pitchFamily="18" charset="0"/>
                <a:cs typeface="Times New Roman" pitchFamily="18" charset="0"/>
              </a:rPr>
              <a:t>:-Impact </a:t>
            </a:r>
            <a:r>
              <a:rPr lang="en-US" dirty="0" smtClean="0">
                <a:latin typeface="Times New Roman" pitchFamily="18" charset="0"/>
                <a:cs typeface="Times New Roman" pitchFamily="18" charset="0"/>
              </a:rPr>
              <a:t>of </a:t>
            </a:r>
            <a:r>
              <a:rPr lang="en-US" dirty="0" smtClean="0">
                <a:latin typeface="Times New Roman" pitchFamily="18" charset="0"/>
                <a:cs typeface="Times New Roman" pitchFamily="18" charset="0"/>
              </a:rPr>
              <a:t>block chain </a:t>
            </a:r>
            <a:r>
              <a:rPr lang="en-US" dirty="0" smtClean="0">
                <a:latin typeface="Times New Roman" pitchFamily="18" charset="0"/>
                <a:cs typeface="Times New Roman" pitchFamily="18" charset="0"/>
              </a:rPr>
              <a:t>on the speed and scalability of biometric authentication is underexplored</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Challenges</a:t>
            </a:r>
            <a:r>
              <a:rPr lang="en-US" b="1" dirty="0" smtClean="0">
                <a:latin typeface="Times New Roman" pitchFamily="18" charset="0"/>
                <a:cs typeface="Times New Roman" pitchFamily="18" charset="0"/>
              </a:rPr>
              <a:t>:</a:t>
            </a:r>
          </a:p>
          <a:p>
            <a:pPr>
              <a:buNone/>
            </a:pPr>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Hardware </a:t>
            </a:r>
            <a:r>
              <a:rPr lang="en-US" b="1" dirty="0" smtClean="0">
                <a:latin typeface="Times New Roman" pitchFamily="18" charset="0"/>
                <a:cs typeface="Times New Roman" pitchFamily="18" charset="0"/>
              </a:rPr>
              <a:t>Requirements</a:t>
            </a:r>
            <a:r>
              <a:rPr lang="en-US" dirty="0" smtClean="0">
                <a:latin typeface="Times New Roman" pitchFamily="18" charset="0"/>
                <a:cs typeface="Times New Roman" pitchFamily="18" charset="0"/>
              </a:rPr>
              <a:t>:-Iris </a:t>
            </a:r>
            <a:r>
              <a:rPr lang="en-US" dirty="0" smtClean="0">
                <a:latin typeface="Times New Roman" pitchFamily="18" charset="0"/>
                <a:cs typeface="Times New Roman" pitchFamily="18" charset="0"/>
              </a:rPr>
              <a:t>scanners increase cost and limit adoption.</a:t>
            </a:r>
          </a:p>
          <a:p>
            <a:r>
              <a:rPr lang="en-US" b="1" dirty="0" smtClean="0">
                <a:latin typeface="Times New Roman" pitchFamily="18" charset="0"/>
                <a:cs typeface="Times New Roman" pitchFamily="18" charset="0"/>
              </a:rPr>
              <a:t>Data </a:t>
            </a:r>
            <a:r>
              <a:rPr lang="en-US" b="1" dirty="0" smtClean="0">
                <a:latin typeface="Times New Roman" pitchFamily="18" charset="0"/>
                <a:cs typeface="Times New Roman" pitchFamily="18" charset="0"/>
              </a:rPr>
              <a:t>Privacy</a:t>
            </a:r>
            <a:r>
              <a:rPr lang="en-US" dirty="0" smtClean="0">
                <a:latin typeface="Times New Roman" pitchFamily="18" charset="0"/>
                <a:cs typeface="Times New Roman" pitchFamily="18" charset="0"/>
              </a:rPr>
              <a:t>:-Storing </a:t>
            </a:r>
            <a:r>
              <a:rPr lang="en-US" dirty="0" smtClean="0">
                <a:latin typeface="Times New Roman" pitchFamily="18" charset="0"/>
                <a:cs typeface="Times New Roman" pitchFamily="18" charset="0"/>
              </a:rPr>
              <a:t>biometric data on a decentralized system raises security and privacy concerns.</a:t>
            </a:r>
          </a:p>
          <a:p>
            <a:r>
              <a:rPr lang="en-US" b="1" dirty="0" smtClean="0">
                <a:latin typeface="Times New Roman" pitchFamily="18" charset="0"/>
                <a:cs typeface="Times New Roman" pitchFamily="18" charset="0"/>
              </a:rPr>
              <a:t>Block chain Scalability</a:t>
            </a:r>
            <a:r>
              <a:rPr lang="en-US" dirty="0" smtClean="0">
                <a:latin typeface="Times New Roman" pitchFamily="18" charset="0"/>
                <a:cs typeface="Times New Roman" pitchFamily="18" charset="0"/>
              </a:rPr>
              <a:t>:-Slow </a:t>
            </a:r>
            <a:r>
              <a:rPr lang="en-US" dirty="0" smtClean="0">
                <a:latin typeface="Times New Roman" pitchFamily="18" charset="0"/>
                <a:cs typeface="Times New Roman" pitchFamily="18" charset="0"/>
              </a:rPr>
              <a:t>transaction speeds and high energy consumption can affect payment efficiency.</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18325214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603" y="365125"/>
            <a:ext cx="11067197" cy="1325563"/>
          </a:xfrm>
        </p:spPr>
        <p:txBody>
          <a:bodyPr/>
          <a:lstStyle/>
          <a:p>
            <a:r>
              <a:rPr lang="en-US" b="1" dirty="0">
                <a:latin typeface="Times New Roman" panose="02020603050405020304" pitchFamily="18" charset="0"/>
                <a:cs typeface="Times New Roman" panose="02020603050405020304" pitchFamily="18" charset="0"/>
              </a:rPr>
              <a:t>Problem Statement</a:t>
            </a:r>
            <a:endParaRPr lang="en-IN"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 xmlns:a16="http://schemas.microsoft.com/office/drawing/2014/main" id="{058BE2E4-5ACD-F891-0FC2-5343EBB1E1CE}"/>
              </a:ext>
            </a:extLst>
          </p:cNvPr>
          <p:cNvSpPr>
            <a:spLocks noGrp="1" noChangeArrowheads="1"/>
          </p:cNvSpPr>
          <p:nvPr>
            <p:ph idx="1"/>
          </p:nvPr>
        </p:nvSpPr>
        <p:spPr bwMode="auto">
          <a:xfrm rot="10800000" flipV="1">
            <a:off x="838200" y="1659285"/>
            <a:ext cx="10078844" cy="35394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Current digital payment systems primarily rely on PINs or fingerprint biometrics for authentication, but these methods can be vulnerable to security breaches and fraud.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IRIS PAY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seeks to address this gap by introducing iris scanning as a robust authentication method, leveraging blockchain technology to ensure secure, fraud-resistant transactions and enhance overall payment security.</a:t>
            </a:r>
          </a:p>
          <a:p>
            <a:pPr eaLnBrk="0" fontAlgn="base" hangingPunct="0">
              <a:lnSpc>
                <a:spcPct val="100000"/>
              </a:lnSpc>
              <a:spcBef>
                <a:spcPct val="0"/>
              </a:spcBef>
              <a:spcAft>
                <a:spcPct val="0"/>
              </a:spcAf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8708067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Objectives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IRIS PAY leverages blockchain technology to provide a secure and transparent digital payment platform, effectively preventing fraud and reducing transaction costs.</a:t>
            </a:r>
          </a:p>
          <a:p>
            <a:r>
              <a:rPr lang="en-US" dirty="0">
                <a:latin typeface="Times New Roman" pitchFamily="18" charset="0"/>
                <a:cs typeface="Times New Roman" pitchFamily="18" charset="0"/>
              </a:rPr>
              <a:t>The platform offers a reliable, decentralized solution for digital payments, ensuring greater integrity and trust in financial transactions.</a:t>
            </a:r>
          </a:p>
          <a:p>
            <a:r>
              <a:rPr lang="en-US" dirty="0">
                <a:latin typeface="Times New Roman" pitchFamily="18" charset="0"/>
                <a:cs typeface="Times New Roman" pitchFamily="18" charset="0"/>
              </a:rPr>
              <a:t>IRIS </a:t>
            </a:r>
            <a:r>
              <a:rPr lang="en-US" dirty="0" smtClean="0">
                <a:latin typeface="Times New Roman" pitchFamily="18" charset="0"/>
                <a:cs typeface="Times New Roman" pitchFamily="18" charset="0"/>
              </a:rPr>
              <a:t>PAY focuses </a:t>
            </a:r>
            <a:r>
              <a:rPr lang="en-US" dirty="0">
                <a:latin typeface="Times New Roman" pitchFamily="18" charset="0"/>
                <a:cs typeface="Times New Roman" pitchFamily="18" charset="0"/>
              </a:rPr>
              <a:t>on creating intuitive interfaces and seamless </a:t>
            </a:r>
            <a:r>
              <a:rPr lang="en-US" dirty="0" smtClean="0">
                <a:latin typeface="Times New Roman" pitchFamily="18" charset="0"/>
                <a:cs typeface="Times New Roman" pitchFamily="18" charset="0"/>
              </a:rPr>
              <a:t>integration </a:t>
            </a:r>
            <a:r>
              <a:rPr lang="en-US" dirty="0">
                <a:latin typeface="Times New Roman" pitchFamily="18" charset="0"/>
                <a:cs typeface="Times New Roman" pitchFamily="18" charset="0"/>
              </a:rPr>
              <a:t>with existing financial systems, enhancing the overall user experience.</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255387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7" y="365125"/>
            <a:ext cx="11887201" cy="1325563"/>
          </a:xfrm>
        </p:spPr>
        <p:txBody>
          <a:bodyPr/>
          <a:lstStyle/>
          <a:p>
            <a:r>
              <a:rPr lang="en-US" b="1" dirty="0" smtClean="0">
                <a:latin typeface="Times New Roman" panose="02020603050405020304" pitchFamily="18" charset="0"/>
                <a:cs typeface="Times New Roman" panose="02020603050405020304" pitchFamily="18" charset="0"/>
              </a:rPr>
              <a:t>Existing </a:t>
            </a:r>
            <a:r>
              <a:rPr lang="en-US" b="1" dirty="0" smtClean="0">
                <a:latin typeface="Times New Roman" panose="02020603050405020304" pitchFamily="18" charset="0"/>
                <a:cs typeface="Times New Roman" panose="02020603050405020304" pitchFamily="18" charset="0"/>
              </a:rPr>
              <a:t>Systems </a:t>
            </a:r>
            <a:r>
              <a:rPr lang="en-US" b="1" dirty="0" smtClean="0">
                <a:latin typeface="Times New Roman" panose="02020603050405020304" pitchFamily="18" charset="0"/>
                <a:cs typeface="Times New Roman" panose="02020603050405020304" pitchFamily="18" charset="0"/>
              </a:rPr>
              <a:t>&amp; Proposed System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buNone/>
            </a:pPr>
            <a:r>
              <a:rPr lang="en-US" b="1" dirty="0" smtClean="0">
                <a:latin typeface="Times New Roman" pitchFamily="18" charset="0"/>
                <a:cs typeface="Times New Roman" pitchFamily="18" charset="0"/>
              </a:rPr>
              <a:t>Existing </a:t>
            </a:r>
            <a:r>
              <a:rPr lang="en-US" b="1" dirty="0" smtClean="0">
                <a:latin typeface="Times New Roman" pitchFamily="18" charset="0"/>
                <a:cs typeface="Times New Roman" pitchFamily="18" charset="0"/>
              </a:rPr>
              <a:t>Systems:</a:t>
            </a:r>
            <a:endParaRPr lang="en-US" b="1"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Traditional Payment </a:t>
            </a:r>
            <a:r>
              <a:rPr lang="en-US" dirty="0" smtClean="0">
                <a:latin typeface="Times New Roman" pitchFamily="18" charset="0"/>
                <a:cs typeface="Times New Roman" pitchFamily="18" charset="0"/>
              </a:rPr>
              <a:t>Methods:-Rely </a:t>
            </a:r>
            <a:r>
              <a:rPr lang="en-US" dirty="0" smtClean="0">
                <a:latin typeface="Times New Roman" pitchFamily="18" charset="0"/>
                <a:cs typeface="Times New Roman" pitchFamily="18" charset="0"/>
              </a:rPr>
              <a:t>on PINs, passwords, and OTP for user authentication</a:t>
            </a: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Biometric Authentication:-Used in some payment systems (e.g., fingerprints).</a:t>
            </a:r>
            <a:endParaRPr lang="en-US" b="1"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Proposed System:</a:t>
            </a:r>
          </a:p>
          <a:p>
            <a:r>
              <a:rPr lang="en-US" dirty="0" smtClean="0">
                <a:latin typeface="Times New Roman" pitchFamily="18" charset="0"/>
                <a:cs typeface="Times New Roman" pitchFamily="18" charset="0"/>
              </a:rPr>
              <a:t>Greater Accuracy: Irises have more unique patterns than fingerprints or facial features.</a:t>
            </a:r>
          </a:p>
          <a:p>
            <a:r>
              <a:rPr lang="en-US" dirty="0" smtClean="0">
                <a:latin typeface="Times New Roman" pitchFamily="18" charset="0"/>
                <a:cs typeface="Times New Roman" pitchFamily="18" charset="0"/>
              </a:rPr>
              <a:t>More </a:t>
            </a:r>
            <a:r>
              <a:rPr lang="en-US" dirty="0" smtClean="0">
                <a:latin typeface="Times New Roman" pitchFamily="18" charset="0"/>
                <a:cs typeface="Times New Roman" pitchFamily="18" charset="0"/>
              </a:rPr>
              <a:t>Resistant to Spoofing: Less affected by external factors like aging or injuries.</a:t>
            </a:r>
          </a:p>
          <a:p>
            <a:pPr>
              <a:buNone/>
            </a:pP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3179819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257</TotalTime>
  <Words>848</Words>
  <Application>Microsoft Office PowerPoint</Application>
  <PresentationFormat>Custom</PresentationFormat>
  <Paragraphs>95</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IRIS PAY : ENHANCING DIGITAL PAYMENTS WITH BLOCKCHAIN SECURITY  Batch no :9 </vt:lpstr>
      <vt:lpstr>CONTENTS</vt:lpstr>
      <vt:lpstr>Abstract</vt:lpstr>
      <vt:lpstr>Introduction</vt:lpstr>
      <vt:lpstr>Literature Survey</vt:lpstr>
      <vt:lpstr>Research Gaps &amp; Challenges</vt:lpstr>
      <vt:lpstr>Problem Statement</vt:lpstr>
      <vt:lpstr>Objectives</vt:lpstr>
      <vt:lpstr>Existing Systems &amp; Proposed System</vt:lpstr>
      <vt:lpstr>Proposed Methodology </vt:lpstr>
      <vt:lpstr>System Requirements</vt:lpstr>
      <vt:lpstr>References</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lib</cp:lastModifiedBy>
  <cp:revision>18</cp:revision>
  <dcterms:created xsi:type="dcterms:W3CDTF">2024-08-30T10:29:51Z</dcterms:created>
  <dcterms:modified xsi:type="dcterms:W3CDTF">2024-09-19T08:01:50Z</dcterms:modified>
</cp:coreProperties>
</file>