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57" r:id="rId3"/>
    <p:sldId id="259" r:id="rId4"/>
    <p:sldId id="258" r:id="rId5"/>
    <p:sldId id="266" r:id="rId6"/>
    <p:sldId id="269" r:id="rId7"/>
    <p:sldId id="260" r:id="rId8"/>
    <p:sldId id="264" r:id="rId9"/>
    <p:sldId id="262" r:id="rId10"/>
    <p:sldId id="261" r:id="rId11"/>
    <p:sldId id="273" r:id="rId12"/>
    <p:sldId id="275" r:id="rId13"/>
    <p:sldId id="274" r:id="rId14"/>
    <p:sldId id="276" r:id="rId15"/>
    <p:sldId id="272" r:id="rId16"/>
    <p:sldId id="270"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3190" autoAdjust="0"/>
  </p:normalViewPr>
  <p:slideViewPr>
    <p:cSldViewPr snapToGrid="0">
      <p:cViewPr varScale="1">
        <p:scale>
          <a:sx n="69" d="100"/>
          <a:sy n="69" d="100"/>
        </p:scale>
        <p:origin x="750" y="72"/>
      </p:cViewPr>
      <p:guideLst>
        <p:guide orient="horz" pos="2160"/>
        <p:guide pos="3840"/>
      </p:guideLst>
    </p:cSldViewPr>
  </p:slideViewPr>
  <p:outlineViewPr>
    <p:cViewPr>
      <p:scale>
        <a:sx n="33" d="100"/>
        <a:sy n="33" d="100"/>
      </p:scale>
      <p:origin x="0" y="29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0667B4-C131-4BEE-8756-D79B4C67A8EB}" type="datetimeFigureOut">
              <a:rPr lang="en-US" smtClean="0"/>
              <a:pPr/>
              <a:t>10/26/2024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A015C-CB25-4E0F-BCDD-8064E48F9ADB}" type="slidenum">
              <a:rPr lang="en-US" smtClean="0"/>
              <a:pPr/>
              <a:t>‹#›</a:t>
            </a:fld>
            <a:endParaRPr lang="en-US"/>
          </a:p>
        </p:txBody>
      </p:sp>
    </p:spTree>
    <p:extLst>
      <p:ext uri="{BB962C8B-B14F-4D97-AF65-F5344CB8AC3E}">
        <p14:creationId xmlns:p14="http://schemas.microsoft.com/office/powerpoint/2010/main" val="388866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83A015C-CB25-4E0F-BCDD-8064E48F9ADB}" type="slidenum">
              <a:rPr lang="en-US" smtClean="0"/>
              <a:pPr/>
              <a:t>5</a:t>
            </a:fld>
            <a:endParaRPr lang="en-US"/>
          </a:p>
        </p:txBody>
      </p:sp>
    </p:spTree>
    <p:extLst>
      <p:ext uri="{BB962C8B-B14F-4D97-AF65-F5344CB8AC3E}">
        <p14:creationId xmlns:p14="http://schemas.microsoft.com/office/powerpoint/2010/main" val="399716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781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4961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8951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529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97968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05757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23991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786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159204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8640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pPr/>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pPr/>
              <a:t>‹#›</a:t>
            </a:fld>
            <a:endParaRPr lang="en-IN"/>
          </a:p>
        </p:txBody>
      </p:sp>
    </p:spTree>
    <p:extLst>
      <p:ext uri="{BB962C8B-B14F-4D97-AF65-F5344CB8AC3E}">
        <p14:creationId xmlns:p14="http://schemas.microsoft.com/office/powerpoint/2010/main" val="32120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8391A-36D4-4914-804D-79F8A29E353F}" type="datetimeFigureOut">
              <a:rPr lang="en-IN" smtClean="0"/>
              <a:pPr/>
              <a:t>26-10-2024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14346-87AA-4D54-A6F6-E016F0D10B62}" type="slidenum">
              <a:rPr lang="en-IN" smtClean="0"/>
              <a:pPr/>
              <a:t>‹#›</a:t>
            </a:fld>
            <a:endParaRPr lang="en-IN"/>
          </a:p>
        </p:txBody>
      </p:sp>
    </p:spTree>
    <p:extLst>
      <p:ext uri="{BB962C8B-B14F-4D97-AF65-F5344CB8AC3E}">
        <p14:creationId xmlns:p14="http://schemas.microsoft.com/office/powerpoint/2010/main" val="796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3284" y="2533289"/>
            <a:ext cx="9491028" cy="1025922"/>
          </a:xfrm>
          <a:prstGeom prst="rect">
            <a:avLst/>
          </a:prstGeom>
        </p:spPr>
        <p:txBody>
          <a:bodyPr lIns="0" tIns="0" rIns="0" bIns="0" rtlCol="0" anchor="t">
            <a:spAutoFit/>
          </a:bodyPr>
          <a:lstStyle/>
          <a:p>
            <a:pPr algn="ctr">
              <a:lnSpc>
                <a:spcPts val="4036"/>
              </a:lnSpc>
            </a:pPr>
            <a:r>
              <a:rPr lang="en-US" sz="3200" b="1" dirty="0" smtClean="0">
                <a:latin typeface="Times New Roman" pitchFamily="18" charset="0"/>
                <a:cs typeface="Times New Roman" pitchFamily="18" charset="0"/>
              </a:rPr>
              <a:t> Securing Digital Payments with Iris Scanning using Blockchain Technology</a:t>
            </a:r>
            <a:endParaRPr lang="en-US" sz="2900" dirty="0">
              <a:solidFill>
                <a:srgbClr val="F1821F"/>
              </a:solidFill>
              <a:latin typeface="Canva Sans Bold"/>
              <a:ea typeface="Canva Sans Bold"/>
              <a:cs typeface="Canva Sans Bold"/>
              <a:sym typeface="Canva Sans Bold"/>
            </a:endParaRPr>
          </a:p>
        </p:txBody>
      </p:sp>
      <p:sp>
        <p:nvSpPr>
          <p:cNvPr id="3" name="Freeform 3"/>
          <p:cNvSpPr/>
          <p:nvPr/>
        </p:nvSpPr>
        <p:spPr>
          <a:xfrm>
            <a:off x="352517" y="148864"/>
            <a:ext cx="11352564" cy="1106547"/>
          </a:xfrm>
          <a:custGeom>
            <a:avLst/>
            <a:gdLst/>
            <a:ahLst/>
            <a:cxnLst/>
            <a:rect l="l" t="t" r="r" b="b"/>
            <a:pathLst>
              <a:path w="17028846" h="1659820">
                <a:moveTo>
                  <a:pt x="0" y="0"/>
                </a:moveTo>
                <a:lnTo>
                  <a:pt x="17028845" y="0"/>
                </a:lnTo>
                <a:lnTo>
                  <a:pt x="17028845" y="1659820"/>
                </a:lnTo>
                <a:lnTo>
                  <a:pt x="0" y="1659820"/>
                </a:lnTo>
                <a:lnTo>
                  <a:pt x="0" y="0"/>
                </a:lnTo>
                <a:close/>
              </a:path>
            </a:pathLst>
          </a:custGeom>
          <a:blipFill>
            <a:blip r:embed="rId2"/>
            <a:stretch>
              <a:fillRect l="-2991" t="-6276" r="-2518"/>
            </a:stretch>
          </a:blipFill>
        </p:spPr>
      </p:sp>
      <p:sp>
        <p:nvSpPr>
          <p:cNvPr id="4" name="TextBox 4"/>
          <p:cNvSpPr txBox="1"/>
          <p:nvPr/>
        </p:nvSpPr>
        <p:spPr>
          <a:xfrm>
            <a:off x="975786" y="1757061"/>
            <a:ext cx="9788579" cy="525785"/>
          </a:xfrm>
          <a:prstGeom prst="rect">
            <a:avLst/>
          </a:prstGeom>
        </p:spPr>
        <p:txBody>
          <a:bodyPr lIns="0" tIns="0" rIns="0" bIns="0" rtlCol="0" anchor="t">
            <a:spAutoFit/>
          </a:bodyPr>
          <a:lstStyle/>
          <a:p>
            <a:pPr algn="ctr">
              <a:lnSpc>
                <a:spcPts val="4115"/>
              </a:lnSpc>
            </a:pPr>
            <a:r>
              <a:rPr lang="en-US" sz="3200" b="1" dirty="0" smtClean="0">
                <a:solidFill>
                  <a:srgbClr val="000000"/>
                </a:solidFill>
                <a:latin typeface="Times New Roman" pitchFamily="18" charset="0"/>
                <a:ea typeface="Canva Sans Bold"/>
                <a:cs typeface="Times New Roman" pitchFamily="18" charset="0"/>
                <a:sym typeface="Canva Sans Bold"/>
              </a:rPr>
              <a:t>    Department </a:t>
            </a:r>
            <a:r>
              <a:rPr lang="en-US" sz="3200" b="1" dirty="0">
                <a:solidFill>
                  <a:srgbClr val="000000"/>
                </a:solidFill>
                <a:latin typeface="Times New Roman" pitchFamily="18" charset="0"/>
                <a:ea typeface="Canva Sans Bold"/>
                <a:cs typeface="Times New Roman" pitchFamily="18" charset="0"/>
                <a:sym typeface="Canva Sans Bold"/>
              </a:rPr>
              <a:t>of Computer Science and Engineering</a:t>
            </a:r>
          </a:p>
        </p:txBody>
      </p:sp>
      <p:sp>
        <p:nvSpPr>
          <p:cNvPr id="5" name="TextBox 5"/>
          <p:cNvSpPr txBox="1"/>
          <p:nvPr/>
        </p:nvSpPr>
        <p:spPr>
          <a:xfrm>
            <a:off x="-1141192" y="4547425"/>
            <a:ext cx="7237192" cy="1423467"/>
          </a:xfrm>
          <a:prstGeom prst="rect">
            <a:avLst/>
          </a:prstGeom>
        </p:spPr>
        <p:txBody>
          <a:bodyPr lIns="0" tIns="0" rIns="0" bIns="0" rtlCol="0" anchor="t">
            <a:spAutoFit/>
          </a:bodyPr>
          <a:lstStyle/>
          <a:p>
            <a:pPr algn="ctr">
              <a:lnSpc>
                <a:spcPts val="3722"/>
              </a:lnSpc>
            </a:pPr>
            <a:r>
              <a:rPr lang="en-US" sz="2700" b="1" dirty="0">
                <a:solidFill>
                  <a:srgbClr val="000000"/>
                </a:solidFill>
                <a:latin typeface="Times New Roman" pitchFamily="18" charset="0"/>
                <a:ea typeface="Canva Sans Bold"/>
                <a:cs typeface="Times New Roman" pitchFamily="18" charset="0"/>
                <a:sym typeface="Canva Sans Bold"/>
              </a:rPr>
              <a:t>Under the Guidance of</a:t>
            </a:r>
          </a:p>
          <a:p>
            <a:pPr algn="ctr">
              <a:lnSpc>
                <a:spcPts val="3722"/>
              </a:lnSpc>
            </a:pPr>
            <a:r>
              <a:rPr lang="en-US" sz="2700" b="1" dirty="0" err="1">
                <a:solidFill>
                  <a:srgbClr val="000000"/>
                </a:solidFill>
                <a:latin typeface="Times New Roman" pitchFamily="18" charset="0"/>
                <a:ea typeface="Canva Sans Bold"/>
                <a:cs typeface="Times New Roman" pitchFamily="18" charset="0"/>
                <a:sym typeface="Canva Sans Bold"/>
              </a:rPr>
              <a:t>Dr.G.Sreeram</a:t>
            </a:r>
            <a:endParaRPr lang="en-US" sz="2700" b="1" dirty="0">
              <a:solidFill>
                <a:srgbClr val="000000"/>
              </a:solidFill>
              <a:latin typeface="Times New Roman" pitchFamily="18" charset="0"/>
              <a:ea typeface="Canva Sans Bold"/>
              <a:cs typeface="Times New Roman" pitchFamily="18" charset="0"/>
              <a:sym typeface="Canva Sans Bold"/>
            </a:endParaRPr>
          </a:p>
          <a:p>
            <a:pPr algn="ctr">
              <a:lnSpc>
                <a:spcPts val="3722"/>
              </a:lnSpc>
              <a:spcBef>
                <a:spcPct val="0"/>
              </a:spcBef>
            </a:pPr>
            <a:r>
              <a:rPr lang="en-US" sz="2700" b="1" dirty="0" err="1">
                <a:solidFill>
                  <a:srgbClr val="000000"/>
                </a:solidFill>
                <a:latin typeface="Times New Roman" pitchFamily="18" charset="0"/>
                <a:ea typeface="Canva Sans Bold"/>
                <a:cs typeface="Times New Roman" pitchFamily="18" charset="0"/>
                <a:sym typeface="Canva Sans Bold"/>
              </a:rPr>
              <a:t>Professor,Dept</a:t>
            </a:r>
            <a:r>
              <a:rPr lang="en-US" sz="2700" b="1" dirty="0">
                <a:solidFill>
                  <a:srgbClr val="000000"/>
                </a:solidFill>
                <a:latin typeface="Times New Roman" pitchFamily="18" charset="0"/>
                <a:ea typeface="Canva Sans Bold"/>
                <a:cs typeface="Times New Roman" pitchFamily="18" charset="0"/>
                <a:sym typeface="Canva Sans Bold"/>
              </a:rPr>
              <a:t> of CSE</a:t>
            </a:r>
          </a:p>
        </p:txBody>
      </p:sp>
      <p:sp>
        <p:nvSpPr>
          <p:cNvPr id="6" name="TextBox 6"/>
          <p:cNvSpPr txBox="1"/>
          <p:nvPr/>
        </p:nvSpPr>
        <p:spPr>
          <a:xfrm>
            <a:off x="6303329" y="4447737"/>
            <a:ext cx="5888671" cy="1692771"/>
          </a:xfrm>
          <a:prstGeom prst="rect">
            <a:avLst/>
          </a:prstGeom>
        </p:spPr>
        <p:txBody>
          <a:bodyPr lIns="0" tIns="0" rIns="0" bIns="0" rtlCol="0" anchor="t">
            <a:spAutoFit/>
          </a:bodyPr>
          <a:lstStyle/>
          <a:p>
            <a:pPr algn="ctr">
              <a:lnSpc>
                <a:spcPts val="3326"/>
              </a:lnSpc>
            </a:pPr>
            <a:r>
              <a:rPr lang="en-US" sz="2700" b="1" dirty="0">
                <a:solidFill>
                  <a:srgbClr val="000000"/>
                </a:solidFill>
                <a:latin typeface="Times New Roman" pitchFamily="18" charset="0"/>
                <a:ea typeface="Canva Sans Bold"/>
                <a:cs typeface="Times New Roman" pitchFamily="18" charset="0"/>
                <a:sym typeface="Canva Sans Bold"/>
              </a:rPr>
              <a:t>Batch No</a:t>
            </a:r>
            <a:r>
              <a:rPr lang="en-US" sz="2700" b="1" dirty="0" smtClean="0">
                <a:solidFill>
                  <a:srgbClr val="000000"/>
                </a:solidFill>
                <a:latin typeface="Times New Roman" pitchFamily="18" charset="0"/>
                <a:ea typeface="Canva Sans Bold"/>
                <a:cs typeface="Times New Roman" pitchFamily="18" charset="0"/>
                <a:sym typeface="Canva Sans Bold"/>
              </a:rPr>
              <a:t>:-9</a:t>
            </a:r>
          </a:p>
          <a:p>
            <a:pPr algn="ctr">
              <a:lnSpc>
                <a:spcPts val="3326"/>
              </a:lnSpc>
            </a:pPr>
            <a:r>
              <a:rPr lang="en-US" sz="2700" b="1" dirty="0" err="1" smtClean="0">
                <a:solidFill>
                  <a:srgbClr val="000000"/>
                </a:solidFill>
                <a:latin typeface="Times New Roman" pitchFamily="18" charset="0"/>
                <a:ea typeface="Canva Sans Bold"/>
                <a:cs typeface="Times New Roman" pitchFamily="18" charset="0"/>
                <a:sym typeface="Canva Sans Bold"/>
              </a:rPr>
              <a:t>Divyanshi</a:t>
            </a:r>
            <a:r>
              <a:rPr lang="en-US" sz="2700" b="1" dirty="0" smtClean="0">
                <a:solidFill>
                  <a:srgbClr val="000000"/>
                </a:solidFill>
                <a:latin typeface="Times New Roman" pitchFamily="18" charset="0"/>
                <a:ea typeface="Canva Sans Bold"/>
                <a:cs typeface="Times New Roman" pitchFamily="18" charset="0"/>
                <a:sym typeface="Canva Sans Bold"/>
              </a:rPr>
              <a:t> Roy - 21P61A0562</a:t>
            </a:r>
            <a:endParaRPr lang="en-US" sz="2700" b="1" dirty="0">
              <a:solidFill>
                <a:srgbClr val="000000"/>
              </a:solidFill>
              <a:latin typeface="Times New Roman" pitchFamily="18" charset="0"/>
              <a:ea typeface="Canva Sans Bold"/>
              <a:cs typeface="Times New Roman" pitchFamily="18" charset="0"/>
              <a:sym typeface="Canva Sans Bold"/>
            </a:endParaRPr>
          </a:p>
          <a:p>
            <a:pPr algn="ctr">
              <a:lnSpc>
                <a:spcPts val="3326"/>
              </a:lnSpc>
            </a:pPr>
            <a:r>
              <a:rPr lang="en-US" sz="2700" b="1" dirty="0" err="1" smtClean="0">
                <a:solidFill>
                  <a:srgbClr val="000000"/>
                </a:solidFill>
                <a:latin typeface="Times New Roman" pitchFamily="18" charset="0"/>
                <a:ea typeface="Canva Sans Bold"/>
                <a:cs typeface="Times New Roman" pitchFamily="18" charset="0"/>
                <a:sym typeface="Canva Sans Bold"/>
              </a:rPr>
              <a:t>B.Tanya</a:t>
            </a:r>
            <a:r>
              <a:rPr lang="en-US" sz="2700" b="1" dirty="0" smtClean="0">
                <a:solidFill>
                  <a:srgbClr val="000000"/>
                </a:solidFill>
                <a:latin typeface="Times New Roman" pitchFamily="18" charset="0"/>
                <a:ea typeface="Canva Sans Bold"/>
                <a:cs typeface="Times New Roman" pitchFamily="18" charset="0"/>
                <a:sym typeface="Canva Sans Bold"/>
              </a:rPr>
              <a:t> - 21P61A0535</a:t>
            </a:r>
          </a:p>
          <a:p>
            <a:pPr algn="ctr">
              <a:lnSpc>
                <a:spcPts val="3326"/>
              </a:lnSpc>
            </a:pPr>
            <a:r>
              <a:rPr lang="en-US" sz="2700" b="1" dirty="0" smtClean="0">
                <a:solidFill>
                  <a:srgbClr val="000000"/>
                </a:solidFill>
                <a:latin typeface="Times New Roman" pitchFamily="18" charset="0"/>
                <a:ea typeface="Canva Sans Bold"/>
                <a:cs typeface="Times New Roman" pitchFamily="18" charset="0"/>
                <a:sym typeface="Canva Sans Bold"/>
              </a:rPr>
              <a:t>B. </a:t>
            </a:r>
            <a:r>
              <a:rPr lang="en-US" sz="2700" b="1" dirty="0" err="1" smtClean="0">
                <a:solidFill>
                  <a:srgbClr val="000000"/>
                </a:solidFill>
                <a:latin typeface="Times New Roman" pitchFamily="18" charset="0"/>
                <a:ea typeface="Canva Sans Bold"/>
                <a:cs typeface="Times New Roman" pitchFamily="18" charset="0"/>
                <a:sym typeface="Canva Sans Bold"/>
              </a:rPr>
              <a:t>Snigdha</a:t>
            </a:r>
            <a:r>
              <a:rPr lang="en-US" sz="2700" b="1" dirty="0" smtClean="0">
                <a:solidFill>
                  <a:srgbClr val="000000"/>
                </a:solidFill>
                <a:latin typeface="Times New Roman" pitchFamily="18" charset="0"/>
                <a:ea typeface="Canva Sans Bold"/>
                <a:cs typeface="Times New Roman" pitchFamily="18" charset="0"/>
                <a:sym typeface="Canva Sans Bold"/>
              </a:rPr>
              <a:t> - 21P61A0536</a:t>
            </a:r>
            <a:endParaRPr lang="en-US" sz="2700" b="1" dirty="0">
              <a:solidFill>
                <a:srgbClr val="000000"/>
              </a:solidFill>
              <a:latin typeface="Times New Roman" pitchFamily="18" charset="0"/>
              <a:ea typeface="Canva Sans Bold"/>
              <a:cs typeface="Times New Roman" pitchFamily="18" charset="0"/>
              <a:sym typeface="Canva Sans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73" y="317186"/>
            <a:ext cx="11092218" cy="1325563"/>
          </a:xfrm>
        </p:spPr>
        <p:txBody>
          <a:bodyPr/>
          <a:lstStyle/>
          <a:p>
            <a:r>
              <a:rPr lang="en-US" b="1" dirty="0">
                <a:latin typeface="Times New Roman" panose="02020603050405020304" pitchFamily="18" charset="0"/>
                <a:cs typeface="Times New Roman" panose="02020603050405020304" pitchFamily="18" charset="0"/>
              </a:rPr>
              <a:t>Proposed Methodology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47A4DFFD-C660-D53D-5FCF-2429EB3E306B}"/>
              </a:ext>
            </a:extLst>
          </p:cNvPr>
          <p:cNvSpPr>
            <a:spLocks noGrp="1" noChangeArrowheads="1"/>
          </p:cNvSpPr>
          <p:nvPr>
            <p:ph idx="1"/>
          </p:nvPr>
        </p:nvSpPr>
        <p:spPr bwMode="auto">
          <a:xfrm>
            <a:off x="574173" y="1642749"/>
            <a:ext cx="1152490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Design and Integration:</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Develop a secure architecture combining iris scanning and blockchain for transactions.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Choose technologies for accurate iris scanning and reliable blockchain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Development and Testing:</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Build and integrate frontend and backend components with smart contracts.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Test functionality, performance, and security thoroughly.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itchFamily="18" charset="0"/>
                <a:cs typeface="Times New Roman" pitchFamily="18" charset="0"/>
              </a:rPr>
              <a:t>Deployment and Maintenance:</a:t>
            </a:r>
            <a:endPar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Deploy the system to a production environment.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itchFamily="18" charset="0"/>
                <a:cs typeface="Times New Roman" pitchFamily="18" charset="0"/>
              </a:rPr>
              <a:t>Monitor, support, and continuously improve based on feedback and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5188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9382" y="1825625"/>
            <a:ext cx="11734800" cy="4852266"/>
          </a:xfrm>
        </p:spPr>
        <p:txBody>
          <a:bodyPr>
            <a:normAutofit/>
          </a:bodyPr>
          <a:lstStyle/>
          <a:p>
            <a:r>
              <a:rPr lang="en-IN" sz="2600" b="1" dirty="0">
                <a:latin typeface="Times New Roman" panose="02020603050405020304" pitchFamily="18" charset="0"/>
                <a:cs typeface="Times New Roman" panose="02020603050405020304" pitchFamily="18" charset="0"/>
              </a:rPr>
              <a:t>User </a:t>
            </a:r>
            <a:r>
              <a:rPr lang="en-IN" sz="2600" b="1" dirty="0" err="1" smtClean="0">
                <a:latin typeface="Times New Roman" panose="02020603050405020304" pitchFamily="18" charset="0"/>
                <a:cs typeface="Times New Roman" panose="02020603050405020304" pitchFamily="18" charset="0"/>
              </a:rPr>
              <a:t>Enrollment</a:t>
            </a:r>
            <a:r>
              <a:rPr lang="en-IN" sz="2600" b="1" dirty="0" smtClean="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and Iris Scanning </a:t>
            </a:r>
            <a:r>
              <a:rPr lang="en-IN" sz="2600" b="1" dirty="0" smtClean="0">
                <a:latin typeface="Times New Roman" panose="02020603050405020304" pitchFamily="18" charset="0"/>
                <a:cs typeface="Times New Roman" panose="02020603050405020304" pitchFamily="18" charset="0"/>
              </a:rPr>
              <a:t>Module:-</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Handles user registration and biometric data collection</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lvl="1"/>
            <a:r>
              <a:rPr lang="en-IN" sz="2600" dirty="0">
                <a:latin typeface="Times New Roman" panose="02020603050405020304" pitchFamily="18" charset="0"/>
                <a:cs typeface="Times New Roman" panose="02020603050405020304" pitchFamily="18" charset="0"/>
              </a:rPr>
              <a:t>Capture and store iris scan data securely.</a:t>
            </a:r>
          </a:p>
          <a:p>
            <a:pPr lvl="1"/>
            <a:r>
              <a:rPr lang="en-IN" sz="2600" dirty="0">
                <a:latin typeface="Times New Roman" panose="02020603050405020304" pitchFamily="18" charset="0"/>
                <a:cs typeface="Times New Roman" panose="02020603050405020304" pitchFamily="18" charset="0"/>
              </a:rPr>
              <a:t>Perform initial identity verification and associate biometric data with the user's profile.</a:t>
            </a:r>
          </a:p>
          <a:p>
            <a:r>
              <a:rPr lang="en-US" sz="2600" b="1" dirty="0">
                <a:latin typeface="Times New Roman" panose="02020603050405020304" pitchFamily="18" charset="0"/>
                <a:cs typeface="Times New Roman" panose="02020603050405020304" pitchFamily="18" charset="0"/>
              </a:rPr>
              <a:t>Blockchain Integration </a:t>
            </a:r>
            <a:r>
              <a:rPr lang="en-US" sz="2600" b="1" dirty="0" smtClean="0">
                <a:latin typeface="Times New Roman" panose="02020603050405020304" pitchFamily="18" charset="0"/>
                <a:cs typeface="Times New Roman" panose="02020603050405020304" pitchFamily="18" charset="0"/>
              </a:rPr>
              <a:t>Module:-</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Connects the application to the blockchain network.</a:t>
            </a:r>
          </a:p>
          <a:p>
            <a:pPr lvl="1"/>
            <a:r>
              <a:rPr lang="en-US" sz="2600" dirty="0" smtClean="0">
                <a:latin typeface="Times New Roman" panose="02020603050405020304" pitchFamily="18" charset="0"/>
                <a:cs typeface="Times New Roman" panose="02020603050405020304" pitchFamily="18" charset="0"/>
              </a:rPr>
              <a:t>Register </a:t>
            </a:r>
            <a:r>
              <a:rPr lang="en-US" sz="2600" dirty="0">
                <a:latin typeface="Times New Roman" panose="02020603050405020304" pitchFamily="18" charset="0"/>
                <a:cs typeface="Times New Roman" panose="02020603050405020304" pitchFamily="18" charset="0"/>
              </a:rPr>
              <a:t>each user as a unique identity on the blockchain.</a:t>
            </a:r>
          </a:p>
          <a:p>
            <a:pPr lvl="1"/>
            <a:r>
              <a:rPr lang="en-US" sz="2600" dirty="0">
                <a:latin typeface="Times New Roman" panose="02020603050405020304" pitchFamily="18" charset="0"/>
                <a:cs typeface="Times New Roman" panose="02020603050405020304" pitchFamily="18" charset="0"/>
              </a:rPr>
              <a:t>Manage secure data storage on blockchain for user transactions and </a:t>
            </a:r>
            <a:r>
              <a:rPr lang="en-US" sz="2600" dirty="0" smtClean="0">
                <a:latin typeface="Times New Roman" panose="02020603050405020304" pitchFamily="18" charset="0"/>
                <a:cs typeface="Times New Roman" panose="02020603050405020304" pitchFamily="18" charset="0"/>
              </a:rPr>
              <a:t>profiles.</a:t>
            </a:r>
          </a:p>
          <a:p>
            <a:pPr lvl="1"/>
            <a:r>
              <a:rPr lang="en-US" sz="2600" dirty="0" smtClean="0">
                <a:latin typeface="Times New Roman" panose="02020603050405020304" pitchFamily="18" charset="0"/>
                <a:cs typeface="Times New Roman" panose="02020603050405020304" pitchFamily="18" charset="0"/>
              </a:rPr>
              <a:t>Technology used is </a:t>
            </a:r>
            <a:r>
              <a:rPr lang="en-US" sz="2600" dirty="0" err="1">
                <a:latin typeface="Times New Roman" panose="02020603050405020304" pitchFamily="18" charset="0"/>
                <a:cs typeface="Times New Roman" panose="02020603050405020304" pitchFamily="18" charset="0"/>
              </a:rPr>
              <a:t>Ethereum</a:t>
            </a:r>
            <a:r>
              <a:rPr lang="en-US" sz="2600" dirty="0">
                <a:latin typeface="Times New Roman" panose="02020603050405020304" pitchFamily="18" charset="0"/>
                <a:cs typeface="Times New Roman" panose="02020603050405020304" pitchFamily="18" charset="0"/>
              </a:rPr>
              <a:t> (or similar), smart contracts, blockchain API.</a:t>
            </a: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311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63235" y="1191491"/>
            <a:ext cx="11693237" cy="5430982"/>
          </a:xfrm>
        </p:spPr>
        <p:txBody>
          <a:bodyPr>
            <a:normAutofit fontScale="97500"/>
          </a:bodyPr>
          <a:lstStyle/>
          <a:p>
            <a:r>
              <a:rPr lang="en-US" sz="2700" b="1" dirty="0">
                <a:latin typeface="Times New Roman" panose="02020603050405020304" pitchFamily="18" charset="0"/>
                <a:cs typeface="Times New Roman" panose="02020603050405020304" pitchFamily="18" charset="0"/>
              </a:rPr>
              <a:t>Smart Contracts </a:t>
            </a:r>
            <a:r>
              <a:rPr lang="en-US" sz="2700" b="1" dirty="0" smtClean="0">
                <a:latin typeface="Times New Roman" panose="02020603050405020304" pitchFamily="18" charset="0"/>
                <a:cs typeface="Times New Roman" panose="02020603050405020304" pitchFamily="18" charset="0"/>
              </a:rPr>
              <a:t>Module:-</a:t>
            </a:r>
            <a:r>
              <a:rPr lang="en-US" sz="2700" dirty="0" smtClean="0">
                <a:latin typeface="Times New Roman" panose="02020603050405020304" pitchFamily="18" charset="0"/>
                <a:cs typeface="Times New Roman" panose="02020603050405020304" pitchFamily="18" charset="0"/>
              </a:rPr>
              <a:t> payment processes are done </a:t>
            </a:r>
            <a:r>
              <a:rPr lang="en-US" sz="2700" dirty="0">
                <a:latin typeface="Times New Roman" panose="02020603050405020304" pitchFamily="18" charset="0"/>
                <a:cs typeface="Times New Roman" panose="02020603050405020304" pitchFamily="18" charset="0"/>
              </a:rPr>
              <a:t>using blockchain smart contracts.</a:t>
            </a:r>
          </a:p>
          <a:p>
            <a:pPr lvl="1"/>
            <a:r>
              <a:rPr lang="en-US" sz="2700" dirty="0" smtClean="0">
                <a:latin typeface="Times New Roman" panose="02020603050405020304" pitchFamily="18" charset="0"/>
                <a:cs typeface="Times New Roman" panose="02020603050405020304" pitchFamily="18" charset="0"/>
              </a:rPr>
              <a:t>Execute </a:t>
            </a:r>
            <a:r>
              <a:rPr lang="en-US" sz="2700" dirty="0">
                <a:latin typeface="Times New Roman" panose="02020603050405020304" pitchFamily="18" charset="0"/>
                <a:cs typeface="Times New Roman" panose="02020603050405020304" pitchFamily="18" charset="0"/>
              </a:rPr>
              <a:t>payments and verify identity through iris scanning.</a:t>
            </a:r>
          </a:p>
          <a:p>
            <a:pPr lvl="1"/>
            <a:r>
              <a:rPr lang="en-US" sz="2700" dirty="0">
                <a:latin typeface="Times New Roman" panose="02020603050405020304" pitchFamily="18" charset="0"/>
                <a:cs typeface="Times New Roman" panose="02020603050405020304" pitchFamily="18" charset="0"/>
              </a:rPr>
              <a:t>Ensure predefined conditions (e.g., successful verification) are met before payment is </a:t>
            </a:r>
            <a:r>
              <a:rPr lang="en-US" sz="2700" dirty="0" smtClean="0">
                <a:latin typeface="Times New Roman" panose="02020603050405020304" pitchFamily="18" charset="0"/>
                <a:cs typeface="Times New Roman" panose="02020603050405020304" pitchFamily="18" charset="0"/>
              </a:rPr>
              <a:t>authorized.</a:t>
            </a:r>
          </a:p>
          <a:p>
            <a:pPr lvl="1"/>
            <a:r>
              <a:rPr lang="en-US" sz="2700" dirty="0" smtClean="0">
                <a:latin typeface="Times New Roman" panose="02020603050405020304" pitchFamily="18" charset="0"/>
                <a:cs typeface="Times New Roman" panose="02020603050405020304" pitchFamily="18" charset="0"/>
              </a:rPr>
              <a:t>Technology</a:t>
            </a:r>
            <a:r>
              <a:rPr lang="en-US" sz="2700" dirty="0">
                <a:latin typeface="Times New Roman" panose="02020603050405020304" pitchFamily="18" charset="0"/>
                <a:cs typeface="Times New Roman" panose="02020603050405020304" pitchFamily="18" charset="0"/>
              </a:rPr>
              <a:t>: Solidity (for </a:t>
            </a:r>
            <a:r>
              <a:rPr lang="en-US" sz="2700" dirty="0" err="1">
                <a:latin typeface="Times New Roman" panose="02020603050405020304" pitchFamily="18" charset="0"/>
                <a:cs typeface="Times New Roman" panose="02020603050405020304" pitchFamily="18" charset="0"/>
              </a:rPr>
              <a:t>Ethereum</a:t>
            </a:r>
            <a:r>
              <a:rPr lang="en-US" sz="2700" dirty="0">
                <a:latin typeface="Times New Roman" panose="02020603050405020304" pitchFamily="18" charset="0"/>
                <a:cs typeface="Times New Roman" panose="02020603050405020304" pitchFamily="18" charset="0"/>
              </a:rPr>
              <a:t>), blockchain development </a:t>
            </a:r>
            <a:r>
              <a:rPr lang="en-US" sz="2700" dirty="0" smtClean="0">
                <a:latin typeface="Times New Roman" panose="02020603050405020304" pitchFamily="18" charset="0"/>
                <a:cs typeface="Times New Roman" panose="02020603050405020304" pitchFamily="18" charset="0"/>
              </a:rPr>
              <a:t>environment Ganache.</a:t>
            </a:r>
          </a:p>
          <a:p>
            <a:r>
              <a:rPr lang="en-US" sz="2700" b="1" dirty="0">
                <a:latin typeface="Times New Roman" panose="02020603050405020304" pitchFamily="18" charset="0"/>
                <a:cs typeface="Times New Roman" panose="02020603050405020304" pitchFamily="18" charset="0"/>
              </a:rPr>
              <a:t>Transaction Processing </a:t>
            </a:r>
            <a:r>
              <a:rPr lang="en-US" sz="2700" b="1" dirty="0" smtClean="0">
                <a:latin typeface="Times New Roman" panose="02020603050405020304" pitchFamily="18" charset="0"/>
                <a:cs typeface="Times New Roman" panose="02020603050405020304" pitchFamily="18" charset="0"/>
              </a:rPr>
              <a:t>Module:- </a:t>
            </a:r>
            <a:r>
              <a:rPr lang="en-US" sz="2700" dirty="0" smtClean="0">
                <a:latin typeface="Times New Roman" panose="02020603050405020304" pitchFamily="18" charset="0"/>
                <a:cs typeface="Times New Roman" panose="02020603050405020304" pitchFamily="18" charset="0"/>
              </a:rPr>
              <a:t>Manages </a:t>
            </a:r>
            <a:r>
              <a:rPr lang="en-US" sz="2700" dirty="0">
                <a:latin typeface="Times New Roman" panose="02020603050405020304" pitchFamily="18" charset="0"/>
                <a:cs typeface="Times New Roman" panose="02020603050405020304" pitchFamily="18" charset="0"/>
              </a:rPr>
              <a:t>transaction requests and confirms payments.</a:t>
            </a:r>
          </a:p>
          <a:p>
            <a:pPr lvl="1"/>
            <a:r>
              <a:rPr lang="en-US" sz="2700" dirty="0" smtClean="0">
                <a:latin typeface="Times New Roman" panose="02020603050405020304" pitchFamily="18" charset="0"/>
                <a:cs typeface="Times New Roman" panose="02020603050405020304" pitchFamily="18" charset="0"/>
              </a:rPr>
              <a:t>Validates </a:t>
            </a:r>
            <a:r>
              <a:rPr lang="en-US" sz="2700" dirty="0">
                <a:latin typeface="Times New Roman" panose="02020603050405020304" pitchFamily="18" charset="0"/>
                <a:cs typeface="Times New Roman" panose="02020603050405020304" pitchFamily="18" charset="0"/>
              </a:rPr>
              <a:t>user identity </a:t>
            </a:r>
            <a:r>
              <a:rPr lang="en-US" sz="2700" dirty="0" smtClean="0">
                <a:latin typeface="Times New Roman" panose="02020603050405020304" pitchFamily="18" charset="0"/>
                <a:cs typeface="Times New Roman" panose="02020603050405020304" pitchFamily="18" charset="0"/>
              </a:rPr>
              <a:t>and proceeds with the transaction using iris scan</a:t>
            </a:r>
            <a:endParaRPr lang="en-US" sz="2700" dirty="0">
              <a:latin typeface="Times New Roman" panose="02020603050405020304" pitchFamily="18" charset="0"/>
              <a:cs typeface="Times New Roman" panose="02020603050405020304" pitchFamily="18" charset="0"/>
            </a:endParaRPr>
          </a:p>
          <a:p>
            <a:pPr lvl="1"/>
            <a:r>
              <a:rPr lang="en-US" sz="2700" dirty="0">
                <a:latin typeface="Times New Roman" panose="02020603050405020304" pitchFamily="18" charset="0"/>
                <a:cs typeface="Times New Roman" panose="02020603050405020304" pitchFamily="18" charset="0"/>
              </a:rPr>
              <a:t>Process payment transactions, verify data authenticity, and ensure data integrity.</a:t>
            </a:r>
          </a:p>
          <a:p>
            <a:pPr lvl="1"/>
            <a:r>
              <a:rPr lang="en-US" sz="2700" dirty="0">
                <a:latin typeface="Times New Roman" panose="02020603050405020304" pitchFamily="18" charset="0"/>
                <a:cs typeface="Times New Roman" panose="02020603050405020304" pitchFamily="18" charset="0"/>
              </a:rPr>
              <a:t>Send notifications to users </a:t>
            </a:r>
            <a:r>
              <a:rPr lang="en-US" sz="2700" dirty="0" smtClean="0">
                <a:latin typeface="Times New Roman" panose="02020603050405020304" pitchFamily="18" charset="0"/>
                <a:cs typeface="Times New Roman" panose="02020603050405020304" pitchFamily="18" charset="0"/>
              </a:rPr>
              <a:t>of </a:t>
            </a:r>
            <a:r>
              <a:rPr lang="en-US" sz="2700" dirty="0">
                <a:latin typeface="Times New Roman" panose="02020603050405020304" pitchFamily="18" charset="0"/>
                <a:cs typeface="Times New Roman" panose="02020603050405020304" pitchFamily="18" charset="0"/>
              </a:rPr>
              <a:t>successful and failed transactions.</a:t>
            </a:r>
          </a:p>
          <a:p>
            <a:pPr marL="457200" lvl="1" indent="0">
              <a:buNone/>
            </a:pPr>
            <a:endParaRPr lang="en-US" dirty="0"/>
          </a:p>
          <a:p>
            <a:endParaRPr lang="en-IN" dirty="0"/>
          </a:p>
        </p:txBody>
      </p:sp>
    </p:spTree>
    <p:extLst>
      <p:ext uri="{BB962C8B-B14F-4D97-AF65-F5344CB8AC3E}">
        <p14:creationId xmlns:p14="http://schemas.microsoft.com/office/powerpoint/2010/main" val="349701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600" b="1" dirty="0">
                <a:latin typeface="Times New Roman" panose="02020603050405020304" pitchFamily="18" charset="0"/>
                <a:cs typeface="Times New Roman" panose="02020603050405020304" pitchFamily="18" charset="0"/>
              </a:rPr>
              <a:t>Frontend Development:</a:t>
            </a:r>
            <a:endParaRPr lang="en-IN" sz="2600" dirty="0">
              <a:latin typeface="Times New Roman" panose="02020603050405020304" pitchFamily="18" charset="0"/>
              <a:cs typeface="Times New Roman" panose="02020603050405020304" pitchFamily="18" charset="0"/>
            </a:endParaRPr>
          </a:p>
          <a:p>
            <a:pPr lvl="1"/>
            <a:r>
              <a:rPr lang="en-IN" sz="2600" b="1" dirty="0" smtClean="0">
                <a:latin typeface="Times New Roman" panose="02020603050405020304" pitchFamily="18" charset="0"/>
                <a:cs typeface="Times New Roman" panose="02020603050405020304" pitchFamily="18" charset="0"/>
              </a:rPr>
              <a:t>Completed </a:t>
            </a:r>
            <a:r>
              <a:rPr lang="en-IN" sz="2600" b="1" dirty="0">
                <a:latin typeface="Times New Roman" panose="02020603050405020304" pitchFamily="18" charset="0"/>
                <a:cs typeface="Times New Roman" panose="02020603050405020304" pitchFamily="18" charset="0"/>
              </a:rPr>
              <a:t>Web Pages</a:t>
            </a:r>
            <a:r>
              <a:rPr lang="en-IN" sz="2600" dirty="0">
                <a:latin typeface="Times New Roman" panose="02020603050405020304" pitchFamily="18" charset="0"/>
                <a:cs typeface="Times New Roman" panose="02020603050405020304" pitchFamily="18" charset="0"/>
              </a:rPr>
              <a:t>: User dashboard, registration, login, transaction </a:t>
            </a:r>
            <a:r>
              <a:rPr lang="en-IN" sz="2600" dirty="0" smtClean="0">
                <a:latin typeface="Times New Roman" panose="02020603050405020304" pitchFamily="18" charset="0"/>
                <a:cs typeface="Times New Roman" panose="02020603050405020304" pitchFamily="18" charset="0"/>
              </a:rPr>
              <a:t>history , transaction pages </a:t>
            </a:r>
            <a:r>
              <a:rPr lang="en-IN" sz="2600" dirty="0">
                <a:latin typeface="Times New Roman" panose="02020603050405020304" pitchFamily="18" charset="0"/>
                <a:cs typeface="Times New Roman" panose="02020603050405020304" pitchFamily="18" charset="0"/>
              </a:rPr>
              <a:t>and iris scanning interfaces.</a:t>
            </a:r>
          </a:p>
          <a:p>
            <a:r>
              <a:rPr lang="en-IN" sz="2600" b="1" dirty="0">
                <a:latin typeface="Times New Roman" panose="02020603050405020304" pitchFamily="18" charset="0"/>
                <a:cs typeface="Times New Roman" panose="02020603050405020304" pitchFamily="18" charset="0"/>
              </a:rPr>
              <a:t>Backend Development:</a:t>
            </a:r>
            <a:endParaRPr lang="en-IN" sz="2600" dirty="0">
              <a:latin typeface="Times New Roman" panose="02020603050405020304" pitchFamily="18" charset="0"/>
              <a:cs typeface="Times New Roman" panose="02020603050405020304" pitchFamily="18" charset="0"/>
            </a:endParaRPr>
          </a:p>
          <a:p>
            <a:pPr lvl="1"/>
            <a:r>
              <a:rPr lang="en-IN" sz="2600" dirty="0" smtClean="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Server-Side Functionalities</a:t>
            </a:r>
            <a:r>
              <a:rPr lang="en-IN" sz="2600" dirty="0">
                <a:latin typeface="Times New Roman" panose="02020603050405020304" pitchFamily="18" charset="0"/>
                <a:cs typeface="Times New Roman" panose="02020603050405020304" pitchFamily="18" charset="0"/>
              </a:rPr>
              <a:t>: User authentication, transaction processing, and data encryption implemented.</a:t>
            </a:r>
          </a:p>
          <a:p>
            <a:pPr lvl="1"/>
            <a:r>
              <a:rPr lang="en-IN" sz="2600" b="1" dirty="0">
                <a:latin typeface="Times New Roman" panose="02020603050405020304" pitchFamily="18" charset="0"/>
                <a:cs typeface="Times New Roman" panose="02020603050405020304" pitchFamily="18" charset="0"/>
              </a:rPr>
              <a:t>Database Integration</a:t>
            </a:r>
            <a:r>
              <a:rPr lang="en-IN" sz="2600" dirty="0">
                <a:latin typeface="Times New Roman" panose="02020603050405020304" pitchFamily="18" charset="0"/>
                <a:cs typeface="Times New Roman" panose="02020603050405020304" pitchFamily="18" charset="0"/>
              </a:rPr>
              <a:t>: User profiles, transaction logs, and blockchain data storage.</a:t>
            </a:r>
          </a:p>
          <a:p>
            <a:pPr lvl="1"/>
            <a:r>
              <a:rPr lang="en-IN" sz="2600" b="1" dirty="0">
                <a:latin typeface="Times New Roman" panose="02020603050405020304" pitchFamily="18" charset="0"/>
                <a:cs typeface="Times New Roman" panose="02020603050405020304" pitchFamily="18" charset="0"/>
              </a:rPr>
              <a:t>Blockchain Connection</a:t>
            </a:r>
            <a:r>
              <a:rPr lang="en-IN" sz="2600" dirty="0">
                <a:latin typeface="Times New Roman" panose="02020603050405020304" pitchFamily="18" charset="0"/>
                <a:cs typeface="Times New Roman" panose="02020603050405020304" pitchFamily="18" charset="0"/>
              </a:rPr>
              <a:t>: Smart contracts deployed and integrated with the backend for automated payments.</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838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39" y="166832"/>
            <a:ext cx="5871852" cy="33940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48" y="166832"/>
            <a:ext cx="5871852" cy="33940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439" y="3671743"/>
            <a:ext cx="5871852" cy="306214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148" y="3671744"/>
            <a:ext cx="5871852" cy="3062143"/>
          </a:xfrm>
          <a:prstGeom prst="rect">
            <a:avLst/>
          </a:prstGeom>
        </p:spPr>
      </p:pic>
    </p:spTree>
    <p:extLst>
      <p:ext uri="{BB962C8B-B14F-4D97-AF65-F5344CB8AC3E}">
        <p14:creationId xmlns:p14="http://schemas.microsoft.com/office/powerpoint/2010/main" val="3351542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6" y="378980"/>
            <a:ext cx="11554691" cy="1196602"/>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799" y="1825625"/>
            <a:ext cx="11651674" cy="4893830"/>
          </a:xfrm>
        </p:spPr>
        <p:txBody>
          <a:bodyPr>
            <a:normAutofit fontScale="92500" lnSpcReduction="10000"/>
          </a:bodyPr>
          <a:lstStyle/>
          <a:p>
            <a:r>
              <a:rPr lang="en-US" dirty="0" smtClean="0">
                <a:latin typeface="Times New Roman" pitchFamily="18" charset="0"/>
                <a:cs typeface="Times New Roman" pitchFamily="18" charset="0"/>
              </a:rPr>
              <a:t>John </a:t>
            </a:r>
            <a:r>
              <a:rPr lang="en-US" dirty="0">
                <a:latin typeface="Times New Roman" pitchFamily="18" charset="0"/>
                <a:cs typeface="Times New Roman" pitchFamily="18" charset="0"/>
              </a:rPr>
              <a:t>Daugman (2004), “How Iris Recognition Works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Satoshi Nakamoto (2008), “Bitcoin: A Peer-to-Peer Electronic Cash System</a:t>
            </a:r>
            <a:r>
              <a:rPr lang="en-US" dirty="0" smtClean="0">
                <a:latin typeface="Times New Roman" pitchFamily="18" charset="0"/>
                <a:cs typeface="Times New Roman" pitchFamily="18" charset="0"/>
              </a:rPr>
              <a:t>”.</a:t>
            </a:r>
          </a:p>
          <a:p>
            <a:r>
              <a:rPr lang="en-IN" dirty="0">
                <a:latin typeface="Times New Roman" pitchFamily="18" charset="0"/>
                <a:cs typeface="Times New Roman" pitchFamily="18" charset="0"/>
              </a:rPr>
              <a:t>Zheng Zhang et al. (2020), “Blockchain-Based Iris Biometric Authentication System</a:t>
            </a:r>
            <a:r>
              <a:rPr lang="en-IN" dirty="0" smtClean="0">
                <a:latin typeface="Times New Roman" pitchFamily="18" charset="0"/>
                <a:cs typeface="Times New Roman" pitchFamily="18" charset="0"/>
              </a:rPr>
              <a:t>”.</a:t>
            </a:r>
          </a:p>
          <a:p>
            <a:r>
              <a:rPr lang="en-IN" dirty="0">
                <a:latin typeface="Times New Roman" pitchFamily="18" charset="0"/>
                <a:cs typeface="Times New Roman" pitchFamily="18" charset="0"/>
              </a:rPr>
              <a:t>Sanchez et al. (2017), “Mobile Biometric Payment System Using Iris Authentication</a:t>
            </a:r>
            <a:r>
              <a:rPr lang="en-IN" dirty="0" smtClean="0">
                <a:latin typeface="Times New Roman" pitchFamily="18" charset="0"/>
                <a:cs typeface="Times New Roman" pitchFamily="18" charset="0"/>
              </a:rPr>
              <a:t>”.</a:t>
            </a:r>
          </a:p>
          <a:p>
            <a:r>
              <a:rPr lang="en-US" dirty="0">
                <a:latin typeface="Times New Roman" pitchFamily="18" charset="0"/>
                <a:cs typeface="Times New Roman" pitchFamily="18" charset="0"/>
              </a:rPr>
              <a:t>Andoni et al. (2019), “Blockchain Technology in the Energy Sector</a:t>
            </a:r>
            <a:r>
              <a:rPr lang="en-US" dirty="0" smtClean="0">
                <a:latin typeface="Times New Roman" pitchFamily="18" charset="0"/>
                <a:cs typeface="Times New Roman" pitchFamily="18" charset="0"/>
              </a:rPr>
              <a:t>”.</a:t>
            </a:r>
          </a:p>
          <a:p>
            <a:r>
              <a:rPr lang="fr-FR" dirty="0">
                <a:latin typeface="Times New Roman" pitchFamily="18" charset="0"/>
                <a:cs typeface="Times New Roman" pitchFamily="18" charset="0"/>
              </a:rPr>
              <a:t>MicroRaiden (2017), “Blockchain Micropayments </a:t>
            </a:r>
            <a:r>
              <a:rPr lang="fr-FR" dirty="0" err="1">
                <a:latin typeface="Times New Roman" pitchFamily="18" charset="0"/>
                <a:cs typeface="Times New Roman" pitchFamily="18" charset="0"/>
              </a:rPr>
              <a:t>Channels</a:t>
            </a:r>
            <a:r>
              <a:rPr lang="fr-FR" dirty="0">
                <a:latin typeface="Times New Roman" pitchFamily="18" charset="0"/>
                <a:cs typeface="Times New Roman" pitchFamily="18" charset="0"/>
              </a:rPr>
              <a:t> for Scalable, Instant Transactions</a:t>
            </a:r>
            <a:r>
              <a:rPr lang="fr-FR" dirty="0" smtClean="0">
                <a:latin typeface="Times New Roman" pitchFamily="18" charset="0"/>
                <a:cs typeface="Times New Roman" pitchFamily="18" charset="0"/>
              </a:rPr>
              <a:t>”.</a:t>
            </a:r>
          </a:p>
          <a:p>
            <a:r>
              <a:rPr lang="en-IN" dirty="0">
                <a:latin typeface="Times New Roman" pitchFamily="18" charset="0"/>
                <a:cs typeface="Times New Roman" pitchFamily="18" charset="0"/>
              </a:rPr>
              <a:t>Narayanan et al. (2016), “Bitcoin and Cryptocurrency Technologies</a:t>
            </a:r>
            <a:r>
              <a:rPr lang="en-IN" dirty="0" smtClean="0">
                <a:latin typeface="Times New Roman" pitchFamily="18" charset="0"/>
                <a:cs typeface="Times New Roman" pitchFamily="18" charset="0"/>
              </a:rPr>
              <a:t>”.</a:t>
            </a:r>
          </a:p>
          <a:p>
            <a:r>
              <a:rPr lang="en-US" dirty="0">
                <a:latin typeface="Times New Roman" pitchFamily="18" charset="0"/>
                <a:cs typeface="Times New Roman" pitchFamily="18" charset="0"/>
              </a:rPr>
              <a:t>Agrafioti et al. (2011), “Secure Biometric Systems: A Case Study in Iris Template Protection”</a:t>
            </a:r>
          </a:p>
          <a:p>
            <a:pPr marL="0" indent="0">
              <a:buNone/>
            </a:pPr>
            <a:endParaRPr lang="en-US" dirty="0"/>
          </a:p>
        </p:txBody>
      </p:sp>
    </p:spTree>
    <p:extLst>
      <p:ext uri="{BB962C8B-B14F-4D97-AF65-F5344CB8AC3E}">
        <p14:creationId xmlns:p14="http://schemas.microsoft.com/office/powerpoint/2010/main" val="882232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745" y="365125"/>
            <a:ext cx="10924309" cy="701675"/>
          </a:xfrm>
        </p:spPr>
        <p:txBody>
          <a:bodyPr/>
          <a:lstStyle/>
          <a:p>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491" y="1357745"/>
            <a:ext cx="10924309" cy="4819218"/>
          </a:xfrm>
        </p:spPr>
        <p:txBody>
          <a:bodyPr>
            <a:normAutofit fontScale="92500" lnSpcReduction="20000"/>
          </a:bodyPr>
          <a:lstStyle/>
          <a:p>
            <a:pPr marL="514350" indent="-514350"/>
            <a:r>
              <a:rPr lang="en-US" i="1" dirty="0" err="1" smtClean="0">
                <a:latin typeface="Times New Roman" pitchFamily="18" charset="0"/>
                <a:cs typeface="Times New Roman" pitchFamily="18" charset="0"/>
              </a:rPr>
              <a:t>Polkadot</a:t>
            </a:r>
            <a:r>
              <a:rPr lang="en-US" i="1" dirty="0" smtClean="0">
                <a:latin typeface="Times New Roman" pitchFamily="18" charset="0"/>
                <a:cs typeface="Times New Roman" pitchFamily="18" charset="0"/>
              </a:rPr>
              <a:t> Whitepaper (2020), “Enabling Blockchain Interoperability for Payments”</a:t>
            </a:r>
          </a:p>
          <a:p>
            <a:pPr marL="514350" indent="-514350"/>
            <a:r>
              <a:rPr lang="en-IN" dirty="0" smtClean="0">
                <a:latin typeface="Times New Roman" pitchFamily="18" charset="0"/>
                <a:cs typeface="Times New Roman" pitchFamily="18" charset="0"/>
              </a:rPr>
              <a:t>https</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www.researchgate.net/publication/343285016_Online_Payment_Using_Blockchain</a:t>
            </a:r>
          </a:p>
          <a:p>
            <a:pPr marL="514350" indent="-514350"/>
            <a:r>
              <a:rPr lang="en-IN" dirty="0">
                <a:latin typeface="Times New Roman" pitchFamily="18" charset="0"/>
                <a:cs typeface="Times New Roman" pitchFamily="18" charset="0"/>
              </a:rPr>
              <a:t>https://</a:t>
            </a:r>
            <a:r>
              <a:rPr lang="en-IN" dirty="0" smtClean="0">
                <a:latin typeface="Times New Roman" pitchFamily="18" charset="0"/>
                <a:cs typeface="Times New Roman" pitchFamily="18" charset="0"/>
              </a:rPr>
              <a:t>www.researchgate.net/publication/368500729_Smart_Contracts_in_Blockchain_Technology_A_Critical_Review</a:t>
            </a:r>
          </a:p>
          <a:p>
            <a:pPr marL="514350" indent="-514350"/>
            <a:r>
              <a:rPr lang="en-IN" dirty="0" smtClean="0">
                <a:latin typeface="Times New Roman" pitchFamily="18" charset="0"/>
                <a:cs typeface="Times New Roman" pitchFamily="18" charset="0"/>
              </a:rPr>
              <a:t>https</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www.sciencedirect.com/topics/computer-science/iris-recognition-system</a:t>
            </a:r>
          </a:p>
          <a:p>
            <a:pPr marL="514350" indent="-514350"/>
            <a:r>
              <a:rPr lang="en-US" dirty="0">
                <a:latin typeface="Times New Roman" pitchFamily="18" charset="0"/>
                <a:cs typeface="Times New Roman" pitchFamily="18" charset="0"/>
              </a:rPr>
              <a:t>https://</a:t>
            </a:r>
            <a:r>
              <a:rPr lang="en-US" dirty="0" smtClean="0">
                <a:latin typeface="Times New Roman" pitchFamily="18" charset="0"/>
                <a:cs typeface="Times New Roman" pitchFamily="18" charset="0"/>
              </a:rPr>
              <a:t>www.researchgate.net/publication/354635315_A_Survey_on_Digital_Payments_Security_Recent_Trends_and_Future_Opportunities</a:t>
            </a:r>
          </a:p>
          <a:p>
            <a:pPr marL="514350" indent="-514350"/>
            <a:r>
              <a:rPr lang="en-US" i="1" dirty="0" smtClean="0">
                <a:latin typeface="Times New Roman" pitchFamily="18" charset="0"/>
                <a:cs typeface="Times New Roman" pitchFamily="18" charset="0"/>
              </a:rPr>
              <a:t>W3C Decentralized Identifiers (2021), “DID: Digital Identity for Secure Payments”</a:t>
            </a:r>
          </a:p>
          <a:p>
            <a:pPr marL="514350" indent="-514350"/>
            <a:r>
              <a:rPr lang="en-US" dirty="0" smtClean="0">
                <a:latin typeface="Times New Roman" pitchFamily="18" charset="0"/>
                <a:cs typeface="Times New Roman" pitchFamily="18" charset="0"/>
              </a:rPr>
              <a:t>https://www.researchgate.net/publication/348271633_Blockchain_as_a_Type_of_Distributed_Ledger_Technology</a:t>
            </a:r>
            <a:endParaRPr lang="en-US" dirty="0">
              <a:latin typeface="Times New Roman" pitchFamily="18" charset="0"/>
              <a:cs typeface="Times New Roman" pitchFamily="18" charset="0"/>
            </a:endParaRPr>
          </a:p>
          <a:p>
            <a:pPr marL="514350" indent="-514350">
              <a:buFont typeface="+mj-lt"/>
              <a:buAutoNum type="arabicPeriod"/>
            </a:pPr>
            <a:endParaRPr lang="en-IN" dirty="0" smtClean="0"/>
          </a:p>
        </p:txBody>
      </p:sp>
    </p:spTree>
    <p:extLst>
      <p:ext uri="{BB962C8B-B14F-4D97-AF65-F5344CB8AC3E}">
        <p14:creationId xmlns:p14="http://schemas.microsoft.com/office/powerpoint/2010/main" val="1873277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6" y="842797"/>
            <a:ext cx="10515600" cy="5394230"/>
          </a:xfrm>
        </p:spPr>
        <p:txBody>
          <a:bodyPr>
            <a:noAutofit/>
          </a:bodyPr>
          <a:lstStyle/>
          <a:p>
            <a:r>
              <a:rPr lang="en-US" sz="4800" dirty="0">
                <a:latin typeface="Times New Roman" panose="02020603050405020304" pitchFamily="18" charset="0"/>
                <a:cs typeface="Times New Roman" panose="02020603050405020304" pitchFamily="18" charset="0"/>
              </a:rPr>
              <a:t>                      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00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3651" y="474307"/>
            <a:ext cx="10515600" cy="1325563"/>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65018" y="1870364"/>
            <a:ext cx="11083637" cy="4502728"/>
          </a:xfrm>
        </p:spPr>
        <p:txBody>
          <a:bodyPr>
            <a:noAutofit/>
          </a:bodyPr>
          <a:lstStyle/>
          <a:p>
            <a:r>
              <a:rPr lang="en-US" sz="2600" dirty="0">
                <a:latin typeface="Times New Roman" panose="02020603050405020304" pitchFamily="18" charset="0"/>
                <a:cs typeface="Times New Roman" panose="02020603050405020304" pitchFamily="18" charset="0"/>
              </a:rPr>
              <a:t>Abstract </a:t>
            </a:r>
          </a:p>
          <a:p>
            <a:r>
              <a:rPr lang="en-US" sz="2600" dirty="0" smtClean="0">
                <a:latin typeface="Times New Roman" panose="02020603050405020304" pitchFamily="18" charset="0"/>
                <a:cs typeface="Times New Roman" panose="02020603050405020304" pitchFamily="18" charset="0"/>
              </a:rPr>
              <a:t>Introduction</a:t>
            </a:r>
          </a:p>
          <a:p>
            <a:r>
              <a:rPr lang="en-US" sz="2600" dirty="0" smtClean="0">
                <a:latin typeface="Times New Roman" panose="02020603050405020304" pitchFamily="18" charset="0"/>
                <a:cs typeface="Times New Roman" panose="02020603050405020304" pitchFamily="18" charset="0"/>
              </a:rPr>
              <a:t>Literature Survey</a:t>
            </a:r>
          </a:p>
          <a:p>
            <a:r>
              <a:rPr lang="en-US" sz="2600" dirty="0" smtClean="0">
                <a:latin typeface="Times New Roman" panose="02020603050405020304" pitchFamily="18" charset="0"/>
                <a:cs typeface="Times New Roman" panose="02020603050405020304" pitchFamily="18" charset="0"/>
              </a:rPr>
              <a:t>Problem </a:t>
            </a:r>
            <a:r>
              <a:rPr lang="en-US" sz="2600" dirty="0">
                <a:latin typeface="Times New Roman" panose="02020603050405020304" pitchFamily="18" charset="0"/>
                <a:cs typeface="Times New Roman" panose="02020603050405020304" pitchFamily="18" charset="0"/>
              </a:rPr>
              <a:t>statement</a:t>
            </a:r>
          </a:p>
          <a:p>
            <a:r>
              <a:rPr lang="en-US" sz="2600" dirty="0" smtClean="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Software and Hardware requirements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Proposed Methodology</a:t>
            </a:r>
          </a:p>
          <a:p>
            <a:r>
              <a:rPr lang="en-US" sz="2600" dirty="0" smtClean="0">
                <a:latin typeface="Times New Roman" panose="02020603050405020304" pitchFamily="18" charset="0"/>
                <a:cs typeface="Times New Roman" panose="02020603050405020304" pitchFamily="18" charset="0"/>
              </a:rPr>
              <a:t>Modules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mplementation</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References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0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310534"/>
            <a:ext cx="11012606" cy="132556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473" y="1825625"/>
            <a:ext cx="11226911" cy="4713720"/>
          </a:xfrm>
        </p:spPr>
        <p:txBody>
          <a:bodyPr>
            <a:normAutofit/>
          </a:bodyPr>
          <a:lstStyle/>
          <a:p>
            <a:pPr marL="0" indent="0">
              <a:buNone/>
            </a:pPr>
            <a:r>
              <a:rPr lang="en-US" sz="2600" dirty="0" smtClean="0">
                <a:latin typeface="Times New Roman" pitchFamily="18" charset="0"/>
                <a:cs typeface="Times New Roman" pitchFamily="18" charset="0"/>
              </a:rPr>
              <a:t>IRIS PAY transforms digital payments by leveraging blockchain technology to enhance security, transparency, and efficiency. The platform aims to reduce fraud and operational costs by eliminating intermediaries, integrating seamlessly with existing financial systems. Through smart contracts, it automates payment processes to ensure timely and reliable transactions. IRIS PAY also addresses scalability challenges and employs advanced cryptographic techniques to protect user data, setting a new benchmark for secure and efficient digital payments.</a:t>
            </a:r>
          </a:p>
          <a:p>
            <a:pPr>
              <a:buNone/>
            </a:pPr>
            <a:r>
              <a:rPr lang="en-US" sz="2600" b="1" dirty="0" smtClean="0">
                <a:latin typeface="Times New Roman" pitchFamily="18" charset="0"/>
                <a:cs typeface="Times New Roman" pitchFamily="18" charset="0"/>
              </a:rPr>
              <a:t>Keywords</a:t>
            </a:r>
          </a:p>
          <a:p>
            <a:r>
              <a:rPr lang="en-US" sz="2600" dirty="0" smtClean="0">
                <a:latin typeface="Times New Roman" pitchFamily="18" charset="0"/>
                <a:cs typeface="Times New Roman" pitchFamily="18" charset="0"/>
              </a:rPr>
              <a:t>Block chain Technology , Smart Contracts , Digital Payments , Security ,  Scalability</a:t>
            </a: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val="3607498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840" y="378979"/>
            <a:ext cx="11067197" cy="132556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6603" y="1825624"/>
            <a:ext cx="11905397" cy="4711653"/>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Iris Pay: A Revolutionary Payment Platform</a:t>
            </a:r>
          </a:p>
          <a:p>
            <a:r>
              <a:rPr lang="en-US" sz="2600" dirty="0">
                <a:latin typeface="Times New Roman" panose="02020603050405020304" pitchFamily="18" charset="0"/>
                <a:cs typeface="Times New Roman" panose="02020603050405020304" pitchFamily="18" charset="0"/>
              </a:rPr>
              <a:t>Iris Pay combines biometric authentication (iris scanning) with blockchain technology to deliver unparalleled security, privacy, and efficiency in online transactions, ensuring only authorized users can complete transactions .</a:t>
            </a:r>
          </a:p>
          <a:p>
            <a:r>
              <a:rPr lang="en-US" sz="2600" dirty="0">
                <a:latin typeface="Times New Roman" panose="02020603050405020304" pitchFamily="18" charset="0"/>
                <a:cs typeface="Times New Roman" panose="02020603050405020304" pitchFamily="18" charset="0"/>
              </a:rPr>
              <a:t>The integration of blockchain technology further enhances this platform by offering a decentralized and immutable ledger, guaranteeing transparency and security throughout the transaction process.</a:t>
            </a:r>
          </a:p>
          <a:p>
            <a:r>
              <a:rPr lang="en-US" sz="2600" dirty="0">
                <a:latin typeface="Times New Roman" panose="02020603050405020304" pitchFamily="18" charset="0"/>
                <a:cs typeface="Times New Roman" panose="02020603050405020304" pitchFamily="18" charset="0"/>
              </a:rPr>
              <a:t>Iris Pay redefines online payment security, offering a seamless, user-friendly experience that sets a new standard for digital payments.</a:t>
            </a:r>
            <a:endParaRPr lang="en-IN" sz="2600" dirty="0"/>
          </a:p>
        </p:txBody>
      </p:sp>
    </p:spTree>
    <p:extLst>
      <p:ext uri="{BB962C8B-B14F-4D97-AF65-F5344CB8AC3E}">
        <p14:creationId xmlns:p14="http://schemas.microsoft.com/office/powerpoint/2010/main" val="346462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74" y="351271"/>
            <a:ext cx="11941792" cy="951057"/>
          </a:xfrm>
        </p:spPr>
        <p:txBody>
          <a:bodyPr/>
          <a:lstStyle/>
          <a:p>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94517376"/>
              </p:ext>
            </p:extLst>
          </p:nvPr>
        </p:nvGraphicFramePr>
        <p:xfrm>
          <a:off x="942534" y="1547449"/>
          <a:ext cx="10283484" cy="4909622"/>
        </p:xfrm>
        <a:graphic>
          <a:graphicData uri="http://schemas.openxmlformats.org/drawingml/2006/table">
            <a:tbl>
              <a:tblPr firstRow="1" bandRow="1">
                <a:tableStyleId>{5C22544A-7EE6-4342-B048-85BDC9FD1C3A}</a:tableStyleId>
              </a:tblPr>
              <a:tblGrid>
                <a:gridCol w="2570871"/>
                <a:gridCol w="2570871"/>
                <a:gridCol w="2570871"/>
                <a:gridCol w="2570871"/>
              </a:tblGrid>
              <a:tr h="370538">
                <a:tc>
                  <a:txBody>
                    <a:bodyPr/>
                    <a:lstStyle/>
                    <a:p>
                      <a:r>
                        <a:rPr lang="en-US" sz="1800" b="1" dirty="0">
                          <a:latin typeface="Times New Roman" pitchFamily="18" charset="0"/>
                          <a:cs typeface="Times New Roman" pitchFamily="18" charset="0"/>
                        </a:rPr>
                        <a:t>Research Area</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Study/Reference</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Pros</a:t>
                      </a:r>
                      <a:endParaRPr lang="en-US" sz="1800" dirty="0">
                        <a:latin typeface="Times New Roman" pitchFamily="18" charset="0"/>
                        <a:cs typeface="Times New Roman" pitchFamily="18" charset="0"/>
                      </a:endParaRPr>
                    </a:p>
                  </a:txBody>
                  <a:tcPr anchor="ctr"/>
                </a:tc>
                <a:tc>
                  <a:txBody>
                    <a:bodyPr/>
                    <a:lstStyle/>
                    <a:p>
                      <a:r>
                        <a:rPr lang="en-US" sz="1800" b="1" dirty="0">
                          <a:latin typeface="Times New Roman" pitchFamily="18" charset="0"/>
                          <a:cs typeface="Times New Roman" pitchFamily="18" charset="0"/>
                        </a:rPr>
                        <a:t>Cons</a:t>
                      </a:r>
                      <a:endParaRPr lang="en-US" sz="1800" dirty="0">
                        <a:latin typeface="Times New Roman" pitchFamily="18" charset="0"/>
                        <a:cs typeface="Times New Roman" pitchFamily="18" charset="0"/>
                      </a:endParaRPr>
                    </a:p>
                  </a:txBody>
                  <a:tcPr anchor="ctr"/>
                </a:tc>
              </a:tr>
              <a:tr h="926343">
                <a:tc>
                  <a:txBody>
                    <a:bodyPr/>
                    <a:lstStyle/>
                    <a:p>
                      <a:r>
                        <a:rPr lang="en-US" sz="1800" b="1" dirty="0">
                          <a:latin typeface="Times New Roman" pitchFamily="18" charset="0"/>
                          <a:cs typeface="Times New Roman" pitchFamily="18" charset="0"/>
                        </a:rPr>
                        <a:t>Iris Authentication in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John Daugman (2004), “How Iris Recognition Works”</a:t>
                      </a:r>
                      <a:endParaRPr lang="en-US" sz="1800" dirty="0">
                        <a:latin typeface="Times New Roman" pitchFamily="18" charset="0"/>
                        <a:cs typeface="Times New Roman" pitchFamily="18" charset="0"/>
                      </a:endParaRPr>
                    </a:p>
                  </a:txBody>
                  <a:tcPr anchor="ctr"/>
                </a:tc>
                <a:tc>
                  <a:txBody>
                    <a:bodyPr/>
                    <a:lstStyle/>
                    <a:p>
                      <a:r>
                        <a:rPr lang="en-US" sz="1800" dirty="0">
                          <a:latin typeface="Times New Roman" pitchFamily="18" charset="0"/>
                          <a:cs typeface="Times New Roman" pitchFamily="18" charset="0"/>
                        </a:rPr>
                        <a:t>High accuracy, non-invasive, fast identification.</a:t>
                      </a:r>
                    </a:p>
                  </a:txBody>
                  <a:tcPr anchor="ctr"/>
                </a:tc>
                <a:tc>
                  <a:txBody>
                    <a:bodyPr/>
                    <a:lstStyle/>
                    <a:p>
                      <a:r>
                        <a:rPr lang="en-US" sz="1800" dirty="0">
                          <a:latin typeface="Times New Roman" pitchFamily="18" charset="0"/>
                          <a:cs typeface="Times New Roman" pitchFamily="18" charset="0"/>
                        </a:rPr>
                        <a:t>Requires specialized hardware (iris scanners), increased cost.</a:t>
                      </a:r>
                    </a:p>
                  </a:txBody>
                  <a:tcPr anchor="ctr"/>
                </a:tc>
              </a:tr>
              <a:tr h="1204247">
                <a:tc>
                  <a:txBody>
                    <a:bodyPr/>
                    <a:lstStyle/>
                    <a:p>
                      <a:r>
                        <a:rPr lang="en-US" sz="1800" b="1" dirty="0" smtClean="0">
                          <a:latin typeface="Times New Roman" pitchFamily="18" charset="0"/>
                          <a:cs typeface="Times New Roman" pitchFamily="18" charset="0"/>
                        </a:rPr>
                        <a:t>Block chain </a:t>
                      </a:r>
                      <a:r>
                        <a:rPr lang="en-US" sz="1800" b="1" dirty="0">
                          <a:latin typeface="Times New Roman" pitchFamily="18" charset="0"/>
                          <a:cs typeface="Times New Roman" pitchFamily="18" charset="0"/>
                        </a:rPr>
                        <a:t>in Digital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Satoshi Nakamoto (2008), “Bitcoin: A Peer-to-Peer Electronic Cash System”</a:t>
                      </a:r>
                      <a:endParaRPr lang="en-US" sz="1800" dirty="0">
                        <a:latin typeface="Times New Roman" pitchFamily="18" charset="0"/>
                        <a:cs typeface="Times New Roman" pitchFamily="18" charset="0"/>
                      </a:endParaRPr>
                    </a:p>
                  </a:txBody>
                  <a:tcPr anchor="ctr"/>
                </a:tc>
                <a:tc>
                  <a:txBody>
                    <a:bodyPr/>
                    <a:lstStyle/>
                    <a:p>
                      <a:r>
                        <a:rPr lang="en-US" sz="1800" dirty="0">
                          <a:latin typeface="Times New Roman" pitchFamily="18" charset="0"/>
                          <a:cs typeface="Times New Roman" pitchFamily="18" charset="0"/>
                        </a:rPr>
                        <a:t>Decentralization enhances security, prevents fraud.</a:t>
                      </a:r>
                    </a:p>
                  </a:txBody>
                  <a:tcPr anchor="ctr"/>
                </a:tc>
                <a:tc>
                  <a:txBody>
                    <a:bodyPr/>
                    <a:lstStyle/>
                    <a:p>
                      <a:r>
                        <a:rPr lang="en-US" sz="1800" dirty="0">
                          <a:latin typeface="Times New Roman" pitchFamily="18" charset="0"/>
                          <a:cs typeface="Times New Roman" pitchFamily="18" charset="0"/>
                        </a:rPr>
                        <a:t>High energy consumption, slower transactions compared to traditional systems.</a:t>
                      </a:r>
                    </a:p>
                  </a:txBody>
                  <a:tcPr anchor="ctr"/>
                </a:tc>
              </a:tr>
              <a:tr h="1204247">
                <a:tc>
                  <a:txBody>
                    <a:bodyPr/>
                    <a:lstStyle/>
                    <a:p>
                      <a:r>
                        <a:rPr lang="en-US" sz="1800" b="1" dirty="0" smtClean="0">
                          <a:latin typeface="Times New Roman" pitchFamily="18" charset="0"/>
                          <a:cs typeface="Times New Roman" pitchFamily="18" charset="0"/>
                        </a:rPr>
                        <a:t>Combining Iris Authentication with Blockchain</a:t>
                      </a:r>
                      <a:endParaRPr lang="en-US" sz="1800" b="1"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Zheng Zhang et al. (2020), “Blockchain-Based Iris Biometric Authentication System”</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Strong biometric security paired with decentralized control, no central authority.</a:t>
                      </a:r>
                    </a:p>
                  </a:txBody>
                  <a:tcPr anchor="ctr"/>
                </a:tc>
                <a:tc>
                  <a:txBody>
                    <a:bodyPr/>
                    <a:lstStyle/>
                    <a:p>
                      <a:r>
                        <a:rPr lang="en-US" sz="1800" dirty="0">
                          <a:latin typeface="Times New Roman" pitchFamily="18" charset="0"/>
                          <a:cs typeface="Times New Roman" pitchFamily="18" charset="0"/>
                        </a:rPr>
                        <a:t>Complex and resource-intensive integration. Slower verification if not optimized.</a:t>
                      </a:r>
                    </a:p>
                  </a:txBody>
                  <a:tcPr anchor="ctr"/>
                </a:tc>
              </a:tr>
              <a:tr h="1204247">
                <a:tc>
                  <a:txBody>
                    <a:bodyPr/>
                    <a:lstStyle/>
                    <a:p>
                      <a:r>
                        <a:rPr lang="en-US" sz="1800" b="1" dirty="0">
                          <a:latin typeface="Times New Roman" pitchFamily="18" charset="0"/>
                          <a:cs typeface="Times New Roman" pitchFamily="18" charset="0"/>
                        </a:rPr>
                        <a:t>Iris Authentication for Mobile Payments</a:t>
                      </a:r>
                      <a:endParaRPr lang="en-US" sz="1800" dirty="0">
                        <a:latin typeface="Times New Roman" pitchFamily="18" charset="0"/>
                        <a:cs typeface="Times New Roman" pitchFamily="18" charset="0"/>
                      </a:endParaRPr>
                    </a:p>
                  </a:txBody>
                  <a:tcPr anchor="ctr"/>
                </a:tc>
                <a:tc>
                  <a:txBody>
                    <a:bodyPr/>
                    <a:lstStyle/>
                    <a:p>
                      <a:r>
                        <a:rPr lang="en-US" sz="1800" i="1" dirty="0">
                          <a:latin typeface="Times New Roman" pitchFamily="18" charset="0"/>
                          <a:cs typeface="Times New Roman" pitchFamily="18" charset="0"/>
                        </a:rPr>
                        <a:t>Sanchez et al. (2017), “Mobile Biometric Payment System Using Iris Authentication”</a:t>
                      </a:r>
                      <a:endParaRPr lang="en-US" sz="1800" dirty="0">
                        <a:latin typeface="Times New Roman" pitchFamily="18" charset="0"/>
                        <a:cs typeface="Times New Roman" pitchFamily="18" charset="0"/>
                      </a:endParaRPr>
                    </a:p>
                  </a:txBody>
                  <a:tcPr anchor="ctr"/>
                </a:tc>
                <a:tc>
                  <a:txBody>
                    <a:bodyPr/>
                    <a:lstStyle/>
                    <a:p>
                      <a:r>
                        <a:rPr lang="en-US" sz="1800" dirty="0" smtClean="0">
                          <a:latin typeface="Times New Roman" pitchFamily="18" charset="0"/>
                          <a:cs typeface="Times New Roman" pitchFamily="18" charset="0"/>
                        </a:rPr>
                        <a:t>Convenient for users, enhances security by combining mobile and biometric factors.</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Limited adoption due to hardware requirements, risk of spoofing without anti-spoofing measures.</a:t>
                      </a:r>
                    </a:p>
                  </a:txBody>
                  <a:tcPr anchor="ctr"/>
                </a:tc>
              </a:tr>
            </a:tbl>
          </a:graphicData>
        </a:graphic>
      </p:graphicFrame>
    </p:spTree>
    <p:extLst>
      <p:ext uri="{BB962C8B-B14F-4D97-AF65-F5344CB8AC3E}">
        <p14:creationId xmlns:p14="http://schemas.microsoft.com/office/powerpoint/2010/main" val="7622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610338"/>
              </p:ext>
            </p:extLst>
          </p:nvPr>
        </p:nvGraphicFramePr>
        <p:xfrm>
          <a:off x="838201" y="249382"/>
          <a:ext cx="10515600" cy="6444490"/>
        </p:xfrm>
        <a:graphic>
          <a:graphicData uri="http://schemas.openxmlformats.org/drawingml/2006/table">
            <a:tbl>
              <a:tblPr firstRow="1" bandRow="1">
                <a:tableStyleId>{5C22544A-7EE6-4342-B048-85BDC9FD1C3A}</a:tableStyleId>
              </a:tblPr>
              <a:tblGrid>
                <a:gridCol w="2628900"/>
                <a:gridCol w="2628900"/>
                <a:gridCol w="2628900"/>
                <a:gridCol w="2628900"/>
              </a:tblGrid>
              <a:tr h="365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Research  Area</a:t>
                      </a:r>
                      <a:endParaRPr lang="en-US" sz="1800" dirty="0" smtClean="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Study/Reference</a:t>
                      </a:r>
                      <a:endParaRPr lang="en-US" sz="1800" dirty="0" smtClean="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Pros</a:t>
                      </a:r>
                      <a:endParaRPr lang="en-US" sz="1800" dirty="0" smtClean="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Cons</a:t>
                      </a:r>
                      <a:endParaRPr lang="en-US" sz="1800" dirty="0" smtClean="0">
                        <a:latin typeface="Times New Roman" pitchFamily="18" charset="0"/>
                        <a:cs typeface="Times New Roman" pitchFamily="18" charset="0"/>
                      </a:endParaRPr>
                    </a:p>
                  </a:txBody>
                  <a:tcPr/>
                </a:tc>
              </a:tr>
              <a:tr h="1172238">
                <a:tc>
                  <a:txBody>
                    <a:bodyPr/>
                    <a:lstStyle/>
                    <a:p>
                      <a:r>
                        <a:rPr lang="en-IN" b="1" dirty="0" smtClean="0">
                          <a:latin typeface="Times New Roman" panose="02020603050405020304" pitchFamily="18" charset="0"/>
                          <a:cs typeface="Times New Roman" panose="02020603050405020304" pitchFamily="18" charset="0"/>
                        </a:rPr>
                        <a:t>Security using Blockchain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Andoni et al. (2019), “Blockchain Technology in the Energy Sector”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Ensures data integrity and prevents tampering with transaction records.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Scalability issues due to the large size of the Blockchain</a:t>
                      </a:r>
                      <a:endParaRPr lang="en-IN" dirty="0">
                        <a:latin typeface="Times New Roman" panose="02020603050405020304" pitchFamily="18" charset="0"/>
                        <a:cs typeface="Times New Roman" panose="02020603050405020304" pitchFamily="18" charset="0"/>
                      </a:endParaRPr>
                    </a:p>
                  </a:txBody>
                  <a:tcPr/>
                </a:tc>
              </a:tr>
              <a:tr h="1611829">
                <a:tc>
                  <a:txBody>
                    <a:bodyPr/>
                    <a:lstStyle/>
                    <a:p>
                      <a:r>
                        <a:rPr lang="en-IN" b="1" dirty="0" smtClean="0">
                          <a:latin typeface="Times New Roman" panose="02020603050405020304" pitchFamily="18" charset="0"/>
                          <a:cs typeface="Times New Roman" panose="02020603050405020304" pitchFamily="18" charset="0"/>
                        </a:rPr>
                        <a:t>Privacy in Blockchain Transactions</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Narayanan et al. (2016), “Bitcoin and Cryptocurrency Technologies”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Blockchain transactions are encrypted, offering protection from unauthorized access.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Blockchain is transparent, and transaction metadata can sometimes reveal identities if not properly anonymized.</a:t>
                      </a:r>
                      <a:endParaRPr lang="en-IN" dirty="0">
                        <a:latin typeface="Times New Roman" panose="02020603050405020304" pitchFamily="18" charset="0"/>
                        <a:cs typeface="Times New Roman" panose="02020603050405020304" pitchFamily="18" charset="0"/>
                      </a:endParaRPr>
                    </a:p>
                  </a:txBody>
                  <a:tcPr/>
                </a:tc>
              </a:tr>
              <a:tr h="1461338">
                <a:tc>
                  <a:txBody>
                    <a:bodyPr/>
                    <a:lstStyle/>
                    <a:p>
                      <a:r>
                        <a:rPr lang="en-IN" b="1" dirty="0" smtClean="0">
                          <a:latin typeface="Times New Roman" panose="02020603050405020304" pitchFamily="18" charset="0"/>
                          <a:cs typeface="Times New Roman" panose="02020603050405020304" pitchFamily="18" charset="0"/>
                        </a:rPr>
                        <a:t>Blockchain for Micropayments</a:t>
                      </a:r>
                      <a:endParaRPr lang="en-IN" b="1" dirty="0">
                        <a:latin typeface="Times New Roman" panose="02020603050405020304" pitchFamily="18" charset="0"/>
                        <a:cs typeface="Times New Roman" panose="02020603050405020304" pitchFamily="18" charset="0"/>
                      </a:endParaRPr>
                    </a:p>
                  </a:txBody>
                  <a:tcPr/>
                </a:tc>
                <a:tc>
                  <a:txBody>
                    <a:bodyPr/>
                    <a:lstStyle/>
                    <a:p>
                      <a:r>
                        <a:rPr lang="fr-FR" dirty="0" smtClean="0">
                          <a:latin typeface="Times New Roman" panose="02020603050405020304" pitchFamily="18" charset="0"/>
                          <a:cs typeface="Times New Roman" panose="02020603050405020304" pitchFamily="18" charset="0"/>
                        </a:rPr>
                        <a:t>MicroRaiden (2017), “Blockchain Micropayments Channel for Scalable, Instant Transactions”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Allows low-cost, fast micropayments with minimal transaction fees.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Micropayment channels can become congested under high transaction volumes, affecting efficiency.</a:t>
                      </a:r>
                      <a:endParaRPr lang="en-IN" dirty="0">
                        <a:latin typeface="Times New Roman" panose="02020603050405020304" pitchFamily="18" charset="0"/>
                        <a:cs typeface="Times New Roman" panose="02020603050405020304" pitchFamily="18" charset="0"/>
                      </a:endParaRPr>
                    </a:p>
                  </a:txBody>
                  <a:tcPr/>
                </a:tc>
              </a:tr>
              <a:tr h="1831623">
                <a:tc>
                  <a:txBody>
                    <a:bodyPr/>
                    <a:lstStyle/>
                    <a:p>
                      <a:r>
                        <a:rPr lang="en-US" b="1" dirty="0" smtClean="0">
                          <a:latin typeface="Times New Roman" panose="02020603050405020304" pitchFamily="18" charset="0"/>
                          <a:cs typeface="Times New Roman" panose="02020603050405020304" pitchFamily="18" charset="0"/>
                        </a:rPr>
                        <a:t>Iris Data Storage and Encryption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Agrafioti et al. (2011), “Secure Biometric Systems: A Case Study in Iris Template Protection”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Use of advanced encryption techniques to securely store and transfer iris biometric data.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Heavy encryption techniques can lead to slower processing times during authentication. </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05591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67" y="378979"/>
            <a:ext cx="11067197"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058BE2E4-5ACD-F891-0FC2-5343EBB1E1CE}"/>
              </a:ext>
            </a:extLst>
          </p:cNvPr>
          <p:cNvSpPr>
            <a:spLocks noGrp="1" noChangeArrowheads="1"/>
          </p:cNvSpPr>
          <p:nvPr>
            <p:ph idx="1"/>
          </p:nvPr>
        </p:nvSpPr>
        <p:spPr bwMode="auto">
          <a:xfrm rot="10800000" flipV="1">
            <a:off x="838200" y="1443841"/>
            <a:ext cx="1007884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digital payment systems primarily rely on PINs or fingerprint biometrics for authentication, but these methods can be vulnerable to security breaches and fraud.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IRIS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seeks to address this gap by introducing iris scanning as a robust authentication method, leveraging blockchain technology to ensure secure, fraud-resistant transactions and enhance overall payment security.</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06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8980"/>
            <a:ext cx="10515600" cy="1325563"/>
          </a:xfrm>
        </p:spPr>
        <p:txBody>
          <a:bodyPr/>
          <a:lstStyle/>
          <a:p>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IRIS PAY leverages blockchain technology to provide a secure and transparent digital payment platform, effectively preventing fraud and reducing transaction costs.</a:t>
            </a:r>
          </a:p>
          <a:p>
            <a:r>
              <a:rPr lang="en-US" dirty="0" smtClean="0"/>
              <a:t>The platform offers a reliable, decentralized solution for digital payments, ensuring greater integrity and trust in financial transactions.</a:t>
            </a:r>
          </a:p>
          <a:p>
            <a:r>
              <a:rPr lang="en-US" dirty="0" smtClean="0"/>
              <a:t>IRIS PAY focuses on creating intuitive interfaces and seamless integration with existing financial systems, enhancing the overall user experience.</a:t>
            </a:r>
            <a:endParaRPr lang="en-IN" dirty="0"/>
          </a:p>
        </p:txBody>
      </p:sp>
    </p:spTree>
    <p:extLst>
      <p:ext uri="{BB962C8B-B14F-4D97-AF65-F5344CB8AC3E}">
        <p14:creationId xmlns:p14="http://schemas.microsoft.com/office/powerpoint/2010/main" val="2553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365125"/>
            <a:ext cx="10515600" cy="1325563"/>
          </a:xfrm>
        </p:spPr>
        <p:txBody>
          <a:bodyPr/>
          <a:lstStyle/>
          <a:p>
            <a:r>
              <a:rPr lang="en-US" b="1"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a:xfrm>
            <a:off x="409433" y="1825625"/>
            <a:ext cx="11327641" cy="486177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Software Requirements</a:t>
            </a:r>
          </a:p>
          <a:p>
            <a:r>
              <a:rPr lang="en-IN" sz="2600" dirty="0">
                <a:latin typeface="Times New Roman" panose="02020603050405020304" pitchFamily="18" charset="0"/>
                <a:cs typeface="Times New Roman" panose="02020603050405020304" pitchFamily="18" charset="0"/>
              </a:rPr>
              <a:t>Operating System: Linux (Ubuntu 18.04+) or Windows 10.</a:t>
            </a:r>
          </a:p>
          <a:p>
            <a:r>
              <a:rPr lang="en-IN" sz="2600" dirty="0">
                <a:latin typeface="Times New Roman" panose="02020603050405020304" pitchFamily="18" charset="0"/>
                <a:cs typeface="Times New Roman" panose="02020603050405020304" pitchFamily="18" charset="0"/>
              </a:rPr>
              <a:t>Coding Language: Solidity for smart contracts, JavaScript/Type Script for frontend </a:t>
            </a:r>
          </a:p>
          <a:p>
            <a:r>
              <a:rPr lang="en-IN" sz="2600" dirty="0">
                <a:latin typeface="Times New Roman" panose="02020603050405020304" pitchFamily="18" charset="0"/>
                <a:cs typeface="Times New Roman" panose="02020603050405020304" pitchFamily="18" charset="0"/>
              </a:rPr>
              <a:t>Block chain Platform: Ethereum or Hyper ledger Fabric. </a:t>
            </a:r>
          </a:p>
          <a:p>
            <a:r>
              <a:rPr lang="en-IN" sz="2600" dirty="0">
                <a:latin typeface="Times New Roman" panose="02020603050405020304" pitchFamily="18" charset="0"/>
                <a:cs typeface="Times New Roman" panose="02020603050405020304" pitchFamily="18" charset="0"/>
              </a:rPr>
              <a:t>IDE: Visual Studio</a:t>
            </a:r>
          </a:p>
          <a:p>
            <a:pPr marL="0" indent="0">
              <a:buNone/>
            </a:pPr>
            <a:r>
              <a:rPr lang="en-US" b="1" dirty="0">
                <a:latin typeface="Times New Roman" panose="02020603050405020304" pitchFamily="18" charset="0"/>
                <a:cs typeface="Times New Roman" panose="02020603050405020304" pitchFamily="18" charset="0"/>
              </a:rPr>
              <a:t>Hardware Requirements</a:t>
            </a:r>
          </a:p>
          <a:p>
            <a:r>
              <a:rPr lang="en-US" sz="2600" dirty="0">
                <a:latin typeface="Times New Roman" panose="02020603050405020304" pitchFamily="18" charset="0"/>
                <a:cs typeface="Times New Roman" panose="02020603050405020304" pitchFamily="18" charset="0"/>
              </a:rPr>
              <a:t>RAM : At least 8 GB for optimal performance.</a:t>
            </a:r>
          </a:p>
          <a:p>
            <a:r>
              <a:rPr lang="en-US" sz="2600" dirty="0">
                <a:latin typeface="Times New Roman" panose="02020603050405020304" pitchFamily="18" charset="0"/>
                <a:cs typeface="Times New Roman" panose="02020603050405020304" pitchFamily="18" charset="0"/>
              </a:rPr>
              <a:t> Hard Disk: SSD with at least 256 GB for fast data access</a:t>
            </a:r>
            <a:r>
              <a:rPr lang="en-US" dirty="0"/>
              <a:t>.</a:t>
            </a:r>
            <a:endParaRPr lang="en-IN" dirty="0"/>
          </a:p>
        </p:txBody>
      </p:sp>
    </p:spTree>
    <p:extLst>
      <p:ext uri="{BB962C8B-B14F-4D97-AF65-F5344CB8AC3E}">
        <p14:creationId xmlns:p14="http://schemas.microsoft.com/office/powerpoint/2010/main" val="2172822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1274</Words>
  <Application>Microsoft Office PowerPoint</Application>
  <PresentationFormat>Widescreen</PresentationFormat>
  <Paragraphs>139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Canva Sans Bold</vt:lpstr>
      <vt:lpstr>Times New Roman</vt:lpstr>
      <vt:lpstr>Office Theme</vt:lpstr>
      <vt:lpstr>PowerPoint Presentation</vt:lpstr>
      <vt:lpstr>CONTENTS</vt:lpstr>
      <vt:lpstr>Abstract</vt:lpstr>
      <vt:lpstr>Introduction</vt:lpstr>
      <vt:lpstr>Literature Survey</vt:lpstr>
      <vt:lpstr>PowerPoint Presentation</vt:lpstr>
      <vt:lpstr>Problem Statement</vt:lpstr>
      <vt:lpstr>Objectives</vt:lpstr>
      <vt:lpstr>System Requirements</vt:lpstr>
      <vt:lpstr>Proposed Methodology </vt:lpstr>
      <vt:lpstr>Modules</vt:lpstr>
      <vt:lpstr>PowerPoint Presentation</vt:lpstr>
      <vt:lpstr>Implementation</vt:lpstr>
      <vt:lpstr>PowerPoint Presentation</vt:lpstr>
      <vt:lpstr>References</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cp:revision>
  <dcterms:created xsi:type="dcterms:W3CDTF">2024-08-30T10:29:51Z</dcterms:created>
  <dcterms:modified xsi:type="dcterms:W3CDTF">2024-10-26T02:30:06Z</dcterms:modified>
</cp:coreProperties>
</file>