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3" r:id="rId6"/>
    <p:sldId id="276" r:id="rId7"/>
    <p:sldId id="275" r:id="rId8"/>
    <p:sldId id="262" r:id="rId9"/>
    <p:sldId id="263" r:id="rId10"/>
    <p:sldId id="264" r:id="rId11"/>
    <p:sldId id="270" r:id="rId12"/>
    <p:sldId id="266" r:id="rId13"/>
    <p:sldId id="277" r:id="rId14"/>
    <p:sldId id="272" r:id="rId15"/>
    <p:sldId id="267" r:id="rId16"/>
    <p:sldId id="26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94660"/>
  </p:normalViewPr>
  <p:slideViewPr>
    <p:cSldViewPr snapToGrid="0">
      <p:cViewPr varScale="1">
        <p:scale>
          <a:sx n="79" d="100"/>
          <a:sy n="79" d="100"/>
        </p:scale>
        <p:origin x="570" y="33"/>
      </p:cViewPr>
      <p:guideLst/>
    </p:cSldViewPr>
  </p:slideViewPr>
  <p:notesTextViewPr>
    <p:cViewPr>
      <p:scale>
        <a:sx n="1" d="1"/>
        <a:sy n="1" d="1"/>
      </p:scale>
      <p:origin x="0" y="0"/>
    </p:cViewPr>
  </p:notesTextViewPr>
  <p:sorterViewPr>
    <p:cViewPr>
      <p:scale>
        <a:sx n="100" d="100"/>
        <a:sy n="100" d="100"/>
      </p:scale>
      <p:origin x="0" y="-10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1E2B5-5341-412C-98C8-5A2722B93EE7}" type="datetimeFigureOut">
              <a:rPr lang="en-GB" smtClean="0"/>
              <a:t>25/10/2024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AE9A3-2AD6-4D6E-9085-7E559FFCD748}" type="slidenum">
              <a:rPr lang="en-GB" smtClean="0"/>
              <a:t>‹#›</a:t>
            </a:fld>
            <a:endParaRPr lang="en-GB"/>
          </a:p>
        </p:txBody>
      </p:sp>
    </p:spTree>
    <p:extLst>
      <p:ext uri="{BB962C8B-B14F-4D97-AF65-F5344CB8AC3E}">
        <p14:creationId xmlns:p14="http://schemas.microsoft.com/office/powerpoint/2010/main" val="36777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65723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304472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161710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400174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A9045-E377-4AA4-BFA1-9F051AC57E9E}"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271383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D3A9045-E377-4AA4-BFA1-9F051AC57E9E}"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191139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D3A9045-E377-4AA4-BFA1-9F051AC57E9E}" type="datetimeFigureOut">
              <a:rPr lang="en-GB" smtClean="0"/>
              <a:t>25/10/2024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226546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D3A9045-E377-4AA4-BFA1-9F051AC57E9E}" type="datetimeFigureOut">
              <a:rPr lang="en-GB" smtClean="0"/>
              <a:t>25/10/2024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106338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A9045-E377-4AA4-BFA1-9F051AC57E9E}" type="datetimeFigureOut">
              <a:rPr lang="en-GB" smtClean="0"/>
              <a:t>25/10/2024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357690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3A9045-E377-4AA4-BFA1-9F051AC57E9E}"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215970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3A9045-E377-4AA4-BFA1-9F051AC57E9E}"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50073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A9045-E377-4AA4-BFA1-9F051AC57E9E}" type="datetimeFigureOut">
              <a:rPr lang="en-GB" smtClean="0"/>
              <a:t>25/10/2024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E65E5-7049-4927-9887-7869C7A1C487}" type="slidenum">
              <a:rPr lang="en-GB" smtClean="0"/>
              <a:t>‹#›</a:t>
            </a:fld>
            <a:endParaRPr lang="en-GB"/>
          </a:p>
        </p:txBody>
      </p:sp>
    </p:spTree>
    <p:extLst>
      <p:ext uri="{BB962C8B-B14F-4D97-AF65-F5344CB8AC3E}">
        <p14:creationId xmlns:p14="http://schemas.microsoft.com/office/powerpoint/2010/main" val="92189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708"/>
            <a:ext cx="10515600" cy="3552092"/>
          </a:xfrm>
        </p:spPr>
        <p:txBody>
          <a:bodyPr>
            <a:noAutofit/>
          </a:bodyPr>
          <a:lstStyle/>
          <a:p>
            <a:pPr algn="ctr">
              <a:lnSpc>
                <a:spcPct val="150000"/>
              </a:lnSpc>
            </a:pP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Mini project</a:t>
            </a:r>
            <a:r>
              <a:rPr lang="en-GB" sz="2800" b="1" dirty="0">
                <a:latin typeface="Times New Roman" panose="02020603050405020304" pitchFamily="18" charset="0"/>
                <a:cs typeface="Times New Roman" panose="02020603050405020304" pitchFamily="18" charset="0"/>
              </a:rPr>
              <a:t/>
            </a:r>
            <a:br>
              <a:rPr lang="en-GB" sz="2800" b="1" dirty="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Artificial Neural Networks for Fraud Detection in Supply-Chain-Analytics</a:t>
            </a:r>
            <a:endParaRPr lang="en-GB"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9908" y="4346620"/>
            <a:ext cx="10263554" cy="1178416"/>
          </a:xfrm>
        </p:spPr>
        <p:txBody>
          <a:bodyPr>
            <a:noAutofit/>
          </a:bodyPr>
          <a:lstStyle/>
          <a:p>
            <a:pPr marL="0" indent="0">
              <a:buNone/>
            </a:pPr>
            <a:r>
              <a:rPr lang="en-GB" sz="2000" dirty="0" smtClean="0">
                <a:latin typeface="Times New Roman" panose="02020603050405020304" pitchFamily="18" charset="0"/>
                <a:cs typeface="Times New Roman" panose="02020603050405020304" pitchFamily="18" charset="0"/>
              </a:rPr>
              <a:t> </a:t>
            </a:r>
            <a:r>
              <a:rPr lang="en-GB" sz="2000" b="1" dirty="0" smtClean="0">
                <a:latin typeface="Times New Roman" panose="02020603050405020304" pitchFamily="18" charset="0"/>
                <a:cs typeface="Times New Roman" panose="02020603050405020304" pitchFamily="18" charset="0"/>
              </a:rPr>
              <a:t>Project</a:t>
            </a:r>
            <a:r>
              <a:rPr lang="en-GB" sz="2000"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guide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Dr.Swapna</a:t>
            </a:r>
            <a:r>
              <a:rPr lang="en-GB" sz="2000" dirty="0">
                <a:latin typeface="Times New Roman" panose="02020603050405020304" pitchFamily="18" charset="0"/>
                <a:cs typeface="Times New Roman" panose="02020603050405020304" pitchFamily="18" charset="0"/>
              </a:rPr>
              <a:t> mam                           </a:t>
            </a:r>
            <a:endParaRPr lang="en-GB" sz="2000" dirty="0" smtClean="0">
              <a:latin typeface="Times New Roman" panose="02020603050405020304" pitchFamily="18" charset="0"/>
              <a:cs typeface="Times New Roman" panose="02020603050405020304" pitchFamily="18" charset="0"/>
            </a:endParaRPr>
          </a:p>
          <a:p>
            <a:pPr marL="0" indent="0">
              <a:buNone/>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(Associate </a:t>
            </a:r>
            <a:r>
              <a:rPr lang="en-GB" sz="2000" dirty="0" smtClean="0">
                <a:latin typeface="Times New Roman" panose="02020603050405020304" pitchFamily="18" charset="0"/>
                <a:cs typeface="Times New Roman" panose="02020603050405020304" pitchFamily="18" charset="0"/>
              </a:rPr>
              <a:t>professor)</a:t>
            </a:r>
          </a:p>
          <a:p>
            <a:pPr marL="0" indent="0">
              <a:buNone/>
            </a:pPr>
            <a:r>
              <a:rPr lang="en-US" sz="2000" dirty="0">
                <a:latin typeface="Times New Roman" pitchFamily="18" charset="0"/>
                <a:cs typeface="Times New Roman" pitchFamily="18" charset="0"/>
              </a:rPr>
              <a:t>Dept., of Computer Science and Engineering</a:t>
            </a:r>
          </a:p>
          <a:p>
            <a:pPr marL="0" indent="0">
              <a:buNone/>
            </a:pPr>
            <a:endParaRPr lang="en-GB"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37E61D75-AF36-A8D3-3919-7059FEF7F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42482"/>
            <a:ext cx="10385160" cy="1318846"/>
          </a:xfrm>
          <a:prstGeom prst="rect">
            <a:avLst/>
          </a:prstGeom>
        </p:spPr>
      </p:pic>
      <p:sp>
        <p:nvSpPr>
          <p:cNvPr id="7" name="TextBox 6">
            <a:extLst>
              <a:ext uri="{FF2B5EF4-FFF2-40B4-BE49-F238E27FC236}">
                <a16:creationId xmlns="" xmlns:a16="http://schemas.microsoft.com/office/drawing/2014/main" id="{054E748B-4CF2-222B-E761-FEB969168A99}"/>
              </a:ext>
            </a:extLst>
          </p:cNvPr>
          <p:cNvSpPr txBox="1"/>
          <p:nvPr/>
        </p:nvSpPr>
        <p:spPr>
          <a:xfrm>
            <a:off x="7473462" y="4277696"/>
            <a:ext cx="3810000" cy="1600438"/>
          </a:xfrm>
          <a:prstGeom prst="rect">
            <a:avLst/>
          </a:prstGeom>
          <a:noFill/>
        </p:spPr>
        <p:txBody>
          <a:bodyPr wrap="square" rtlCol="0">
            <a:spAutoFit/>
          </a:bodyPr>
          <a:lstStyle/>
          <a:p>
            <a:pPr lvl="1"/>
            <a:r>
              <a:rPr lang="en-US" sz="2000" dirty="0">
                <a:latin typeface="Times New Roman" pitchFamily="18" charset="0"/>
                <a:cs typeface="Times New Roman" pitchFamily="18" charset="0"/>
              </a:rPr>
              <a:t>Batch No. :- </a:t>
            </a:r>
            <a:r>
              <a:rPr lang="en-US" sz="2000" dirty="0" smtClean="0">
                <a:latin typeface="Times New Roman" pitchFamily="18" charset="0"/>
                <a:cs typeface="Times New Roman" pitchFamily="18" charset="0"/>
              </a:rPr>
              <a:t>21PA05</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err="1" smtClean="0">
                <a:latin typeface="Times New Roman" pitchFamily="18" charset="0"/>
                <a:cs typeface="Times New Roman" pitchFamily="18" charset="0"/>
              </a:rPr>
              <a:t>C.Hithen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Sai</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21P61A0549)</a:t>
            </a:r>
            <a:endParaRPr lang="en-US" sz="2000" dirty="0">
              <a:latin typeface="Times New Roman" pitchFamily="18" charset="0"/>
              <a:cs typeface="Times New Roman" pitchFamily="18" charset="0"/>
            </a:endParaRPr>
          </a:p>
          <a:p>
            <a:pPr lvl="1"/>
            <a:r>
              <a:rPr lang="en-US" sz="2000" dirty="0" err="1" smtClean="0">
                <a:latin typeface="Times New Roman" pitchFamily="18" charset="0"/>
                <a:cs typeface="Times New Roman" pitchFamily="18" charset="0"/>
              </a:rPr>
              <a:t>Sai</a:t>
            </a:r>
            <a:r>
              <a:rPr lang="en-US" sz="2000" dirty="0" smtClean="0">
                <a:latin typeface="Times New Roman" pitchFamily="18" charset="0"/>
                <a:cs typeface="Times New Roman" pitchFamily="18" charset="0"/>
              </a:rPr>
              <a:t> Ram Reddy(21P61A0554)</a:t>
            </a:r>
            <a:endParaRPr lang="en-US" sz="2000" dirty="0">
              <a:latin typeface="Times New Roman" pitchFamily="18" charset="0"/>
              <a:cs typeface="Times New Roman" pitchFamily="18" charset="0"/>
            </a:endParaRPr>
          </a:p>
          <a:p>
            <a:pPr lvl="1"/>
            <a:r>
              <a:rPr lang="en-US" sz="2000" dirty="0" err="1" smtClean="0">
                <a:latin typeface="Times New Roman" pitchFamily="18" charset="0"/>
                <a:cs typeface="Times New Roman" pitchFamily="18" charset="0"/>
              </a:rPr>
              <a:t>B.Alekya</a:t>
            </a:r>
            <a:r>
              <a:rPr lang="en-US" sz="2000" dirty="0" smtClean="0">
                <a:latin typeface="Times New Roman" pitchFamily="18" charset="0"/>
                <a:cs typeface="Times New Roman" pitchFamily="18" charset="0"/>
              </a:rPr>
              <a:t>(21P61A0534)</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918577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222" y="621101"/>
            <a:ext cx="10515600" cy="1000665"/>
          </a:xfrm>
        </p:spPr>
        <p:txBody>
          <a:bodyPr>
            <a:normAutofit/>
          </a:bodyPr>
          <a:lstStyle/>
          <a:p>
            <a:pPr algn="ctr"/>
            <a:r>
              <a:rPr lang="en-GB" sz="4000" dirty="0">
                <a:latin typeface="Times New Roman" panose="02020603050405020304" pitchFamily="18" charset="0"/>
                <a:cs typeface="Times New Roman" panose="02020603050405020304" pitchFamily="18" charset="0"/>
              </a:rPr>
              <a:t>EXISTING SYSTEM</a:t>
            </a:r>
          </a:p>
        </p:txBody>
      </p:sp>
      <p:sp>
        <p:nvSpPr>
          <p:cNvPr id="5" name="Rectangle 1"/>
          <p:cNvSpPr>
            <a:spLocks noGrp="1" noChangeArrowheads="1"/>
          </p:cNvSpPr>
          <p:nvPr>
            <p:ph idx="1"/>
          </p:nvPr>
        </p:nvSpPr>
        <p:spPr bwMode="auto">
          <a:xfrm>
            <a:off x="1108495" y="2112243"/>
            <a:ext cx="1003683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Utilizes rule-based systems and statistical models for fraud detection.</a:t>
            </a:r>
          </a:p>
          <a:p>
            <a:pPr algn="just" eaLnBrk="0" fontAlgn="base" hangingPunct="0">
              <a:lnSpc>
                <a:spcPct val="150000"/>
              </a:lnSpc>
              <a:spcBef>
                <a:spcPct val="0"/>
              </a:spcBef>
              <a:spcAft>
                <a:spcPct val="0"/>
              </a:spcAf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Relies on manually set thresholds or predefined rules for identifying suspicious transactions.</a:t>
            </a:r>
          </a:p>
          <a:p>
            <a:pPr algn="just" eaLnBrk="0" fontAlgn="base" hangingPunct="0">
              <a:lnSpc>
                <a:spcPct val="150000"/>
              </a:lnSpc>
              <a:spcBef>
                <a:spcPct val="0"/>
              </a:spcBef>
              <a:spcAft>
                <a:spcPct val="0"/>
              </a:spcAf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Limited scalability, struggling to manage large datasets typical in global supply chains.</a:t>
            </a:r>
          </a:p>
          <a:p>
            <a:pPr algn="just" eaLnBrk="0" fontAlgn="base" hangingPunct="0">
              <a:lnSpc>
                <a:spcPct val="150000"/>
              </a:lnSpc>
              <a:spcBef>
                <a:spcPct val="0"/>
              </a:spcBef>
              <a:spcAft>
                <a:spcPct val="0"/>
              </a:spcAf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Unable to detect complex, evolving fraud patterns and adaptive fraudsters.</a:t>
            </a:r>
          </a:p>
          <a:p>
            <a:pPr algn="just" eaLnBrk="0" fontAlgn="base" hangingPunct="0">
              <a:lnSpc>
                <a:spcPct val="150000"/>
              </a:lnSpc>
              <a:spcBef>
                <a:spcPct val="0"/>
              </a:spcBef>
              <a:spcAft>
                <a:spcPct val="0"/>
              </a:spcAf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Lacks the ability to learn from new data or adapt to emerging fraud schemes.</a:t>
            </a:r>
          </a:p>
          <a:p>
            <a:pPr algn="just" eaLnBrk="0" fontAlgn="base" hangingPunct="0">
              <a:lnSpc>
                <a:spcPct val="100000"/>
              </a:lnSpc>
              <a:spcBef>
                <a:spcPct val="0"/>
              </a:spcBef>
              <a:spcAft>
                <a:spcPct val="0"/>
              </a:spcAf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979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itchFamily="18" charset="0"/>
                <a:cs typeface="Times New Roman" pitchFamily="18" charset="0"/>
              </a:rPr>
              <a:t>PROPOSED </a:t>
            </a:r>
            <a:r>
              <a:rPr lang="en-US" sz="4000" dirty="0" smtClean="0">
                <a:latin typeface="Times New Roman" pitchFamily="18" charset="0"/>
                <a:cs typeface="Times New Roman" pitchFamily="18" charset="0"/>
              </a:rPr>
              <a:t>METHODOLOGY</a:t>
            </a:r>
            <a:endParaRPr lang="en-GB" sz="4000" dirty="0"/>
          </a:p>
        </p:txBody>
      </p:sp>
      <p:sp>
        <p:nvSpPr>
          <p:cNvPr id="5" name="Rectangle 4"/>
          <p:cNvSpPr/>
          <p:nvPr/>
        </p:nvSpPr>
        <p:spPr>
          <a:xfrm>
            <a:off x="665671" y="1824354"/>
            <a:ext cx="10795959" cy="32686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Implements </a:t>
            </a:r>
            <a:r>
              <a:rPr lang="en-GB" sz="2000" dirty="0">
                <a:latin typeface="Times New Roman" panose="02020603050405020304" pitchFamily="18" charset="0"/>
                <a:cs typeface="Times New Roman" panose="02020603050405020304" pitchFamily="18" charset="0"/>
              </a:rPr>
              <a:t>Artificial Neural Networks (ANNs) for fraud detection, offering a data-driven approach.</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Develops two models: MLPClassifier from </a:t>
            </a:r>
            <a:r>
              <a:rPr lang="en-GB" sz="2000" dirty="0" err="1">
                <a:latin typeface="Times New Roman" panose="02020603050405020304" pitchFamily="18" charset="0"/>
                <a:cs typeface="Times New Roman" panose="02020603050405020304" pitchFamily="18" charset="0"/>
              </a:rPr>
              <a:t>scikit</a:t>
            </a:r>
            <a:r>
              <a:rPr lang="en-GB" sz="2000" dirty="0">
                <a:latin typeface="Times New Roman" panose="02020603050405020304" pitchFamily="18" charset="0"/>
                <a:cs typeface="Times New Roman" panose="02020603050405020304" pitchFamily="18" charset="0"/>
              </a:rPr>
              <a:t>-learn and a custom neural network built with Keras.</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Capable of learning from historical and real-time data, improving adaptability to fraud patterns.</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Highly scalable, designed to handle large and complex datasets within global supply chains.</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Provides higher accuracy in detecting fraudulent transactions (97.67% for the custom model), reducing </a:t>
            </a:r>
            <a:r>
              <a:rPr lang="en-GB" sz="2000" dirty="0" smtClean="0">
                <a:latin typeface="Times New Roman" panose="02020603050405020304" pitchFamily="18" charset="0"/>
                <a:cs typeface="Times New Roman" panose="02020603050405020304" pitchFamily="18" charset="0"/>
              </a:rPr>
              <a:t>manual intervention </a:t>
            </a:r>
            <a:r>
              <a:rPr lang="en-GB" sz="2000" dirty="0">
                <a:latin typeface="Times New Roman" panose="02020603050405020304" pitchFamily="18" charset="0"/>
                <a:cs typeface="Times New Roman" panose="02020603050405020304" pitchFamily="18" charset="0"/>
              </a:rPr>
              <a:t>and financial losses.</a:t>
            </a:r>
          </a:p>
        </p:txBody>
      </p:sp>
    </p:spTree>
    <p:extLst>
      <p:ext uri="{BB962C8B-B14F-4D97-AF65-F5344CB8AC3E}">
        <p14:creationId xmlns:p14="http://schemas.microsoft.com/office/powerpoint/2010/main" val="2630936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172" y="449749"/>
            <a:ext cx="10515600" cy="1325563"/>
          </a:xfrm>
        </p:spPr>
        <p:txBody>
          <a:bodyPr>
            <a:normAutofit/>
          </a:bodyPr>
          <a:lstStyle/>
          <a:p>
            <a:pPr algn="ctr"/>
            <a:r>
              <a:rPr lang="en-GB" sz="4000" dirty="0" smtClean="0">
                <a:latin typeface="Times New Roman" panose="02020603050405020304" pitchFamily="18" charset="0"/>
                <a:cs typeface="Times New Roman" panose="02020603050405020304" pitchFamily="18" charset="0"/>
              </a:rPr>
              <a:t>MODULES</a:t>
            </a:r>
            <a:endParaRPr lang="en-GB" sz="4000" dirty="0">
              <a:latin typeface="Times New Roman" panose="02020603050405020304" pitchFamily="18" charset="0"/>
              <a:cs typeface="Times New Roman" panose="02020603050405020304" pitchFamily="18" charset="0"/>
            </a:endParaRPr>
          </a:p>
        </p:txBody>
      </p:sp>
      <p:sp>
        <p:nvSpPr>
          <p:cNvPr id="5" name="Rectangle 1"/>
          <p:cNvSpPr>
            <a:spLocks noGrp="1" noChangeArrowheads="1"/>
          </p:cNvSpPr>
          <p:nvPr>
            <p:ph idx="1"/>
          </p:nvPr>
        </p:nvSpPr>
        <p:spPr bwMode="auto">
          <a:xfrm>
            <a:off x="1160172" y="1775312"/>
            <a:ext cx="10468708" cy="433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endParaRPr kumimoji="0" lang="en-US" sz="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Collection and Preprocessing</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Utilize the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DataCo</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Supply Chain dataset, handle missing data, outliers, and normalize features to prepare the data for model input.</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Development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Create two fraud detection models: one using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MLPClassifier</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scikit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-learn, and a custom neural network using the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Keras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library in Python.</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Training and Testing</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Split the dataset into training and testing sets, train both models, and evaluate their ability to detect fraudulent activities.</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Performance Evaluation</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Assess both models' performance based on accuracy, precision, recall, and F1-score, with the custom neural network achieving 97.67% accuracy.</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Result Analysis and Optimization</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Refine models by adjusting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hyperparameters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improving their architectures to further enhance fraud detection efficiency.</a:t>
            </a:r>
          </a:p>
        </p:txBody>
      </p:sp>
    </p:spTree>
    <p:extLst>
      <p:ext uri="{BB962C8B-B14F-4D97-AF65-F5344CB8AC3E}">
        <p14:creationId xmlns:p14="http://schemas.microsoft.com/office/powerpoint/2010/main" val="2280011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541874"/>
            <a:ext cx="10515600" cy="1325563"/>
          </a:xfrm>
        </p:spPr>
        <p:txBody>
          <a:bodyPr>
            <a:normAutofit/>
          </a:bodyPr>
          <a:lstStyle/>
          <a:p>
            <a:pPr algn="ctr"/>
            <a:r>
              <a:rPr lang="en-GB" sz="4000" dirty="0" smtClean="0">
                <a:latin typeface="Times New Roman" panose="02020603050405020304" pitchFamily="18" charset="0"/>
                <a:cs typeface="Times New Roman" panose="02020603050405020304" pitchFamily="18" charset="0"/>
              </a:rPr>
              <a:t>IMPLEMENTATION DONE SO FAR </a:t>
            </a:r>
            <a:endParaRPr lang="en-GB"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1383" y="2266682"/>
            <a:ext cx="10515600" cy="3485278"/>
          </a:xfrm>
        </p:spPr>
        <p:txBody>
          <a:bodyPr>
            <a:normAutofit/>
          </a:bodyPr>
          <a:lstStyle/>
          <a:p>
            <a:pPr algn="just">
              <a:lnSpc>
                <a:spcPct val="150000"/>
              </a:lnSpc>
            </a:pPr>
            <a:r>
              <a:rPr lang="en-GB" sz="1800" dirty="0">
                <a:latin typeface="Times New Roman" panose="02020603050405020304" pitchFamily="18" charset="0"/>
                <a:cs typeface="Times New Roman" panose="02020603050405020304" pitchFamily="18" charset="0"/>
              </a:rPr>
              <a:t>Data Collection and </a:t>
            </a:r>
            <a:r>
              <a:rPr lang="en-GB" sz="1800" dirty="0" smtClean="0">
                <a:latin typeface="Times New Roman" panose="02020603050405020304" pitchFamily="18" charset="0"/>
                <a:cs typeface="Times New Roman" panose="02020603050405020304" pitchFamily="18" charset="0"/>
              </a:rPr>
              <a:t>Pre-processing: </a:t>
            </a:r>
            <a:r>
              <a:rPr lang="en-GB" sz="1800" dirty="0">
                <a:latin typeface="Times New Roman" panose="02020603050405020304" pitchFamily="18" charset="0"/>
                <a:cs typeface="Times New Roman" panose="02020603050405020304" pitchFamily="18" charset="0"/>
              </a:rPr>
              <a:t>I collected a dataset containing features like transaction ID, amount, timestamp, customer ID, and product category. </a:t>
            </a:r>
            <a:r>
              <a:rPr lang="en-GB" sz="1800" dirty="0" smtClean="0">
                <a:latin typeface="Times New Roman" panose="02020603050405020304" pitchFamily="18" charset="0"/>
                <a:cs typeface="Times New Roman" panose="02020603050405020304" pitchFamily="18" charset="0"/>
              </a:rPr>
              <a:t>Pre-processing </a:t>
            </a:r>
            <a:r>
              <a:rPr lang="en-GB" sz="1800" dirty="0">
                <a:latin typeface="Times New Roman" panose="02020603050405020304" pitchFamily="18" charset="0"/>
                <a:cs typeface="Times New Roman" panose="02020603050405020304" pitchFamily="18" charset="0"/>
              </a:rPr>
              <a:t>involved handling missing values through imputation, normalizing features using Min-Max scaling, and encoding categorical </a:t>
            </a:r>
            <a:r>
              <a:rPr lang="en-GB" sz="1800" dirty="0" smtClean="0">
                <a:latin typeface="Times New Roman" panose="02020603050405020304" pitchFamily="18" charset="0"/>
                <a:cs typeface="Times New Roman" panose="02020603050405020304" pitchFamily="18" charset="0"/>
              </a:rPr>
              <a:t>variables.</a:t>
            </a:r>
          </a:p>
          <a:p>
            <a:pPr algn="just">
              <a:lnSpc>
                <a:spcPct val="150000"/>
              </a:lnSpc>
            </a:pPr>
            <a:r>
              <a:rPr lang="en-GB" sz="1800" dirty="0" smtClean="0">
                <a:latin typeface="Times New Roman" panose="02020603050405020304" pitchFamily="18" charset="0"/>
                <a:cs typeface="Times New Roman" panose="02020603050405020304" pitchFamily="18" charset="0"/>
              </a:rPr>
              <a:t>Current </a:t>
            </a:r>
            <a:r>
              <a:rPr lang="en-GB" sz="1800" dirty="0">
                <a:latin typeface="Times New Roman" panose="02020603050405020304" pitchFamily="18" charset="0"/>
                <a:cs typeface="Times New Roman" panose="02020603050405020304" pitchFamily="18" charset="0"/>
              </a:rPr>
              <a:t>Work: I am currently developing the ANN algorithm, focusing on defining the model architecture and preparing for training on the </a:t>
            </a:r>
            <a:r>
              <a:rPr lang="en-GB" sz="1800" dirty="0" smtClean="0">
                <a:latin typeface="Times New Roman" panose="02020603050405020304" pitchFamily="18" charset="0"/>
                <a:cs typeface="Times New Roman" panose="02020603050405020304" pitchFamily="18" charset="0"/>
              </a:rPr>
              <a:t>pre-processed </a:t>
            </a:r>
            <a:r>
              <a:rPr lang="en-GB" sz="1800"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418674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17422" y="304529"/>
            <a:ext cx="8157155" cy="6248942"/>
          </a:xfrm>
          <a:prstGeom prst="rect">
            <a:avLst/>
          </a:prstGeom>
        </p:spPr>
      </p:pic>
    </p:spTree>
    <p:extLst>
      <p:ext uri="{BB962C8B-B14F-4D97-AF65-F5344CB8AC3E}">
        <p14:creationId xmlns:p14="http://schemas.microsoft.com/office/powerpoint/2010/main" val="1859191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94"/>
          </a:xfrm>
        </p:spPr>
        <p:txBody>
          <a:bodyPr>
            <a:normAutofit fontScale="90000"/>
          </a:bodyPr>
          <a:lstStyle/>
          <a:p>
            <a:pPr algn="ctr"/>
            <a:r>
              <a:rPr lang="en-US" dirty="0"/>
              <a:t/>
            </a:r>
            <a:br>
              <a:rPr lang="en-US" dirty="0"/>
            </a:br>
            <a:r>
              <a:rPr lang="en-US" dirty="0">
                <a:latin typeface="Times New Roman" pitchFamily="18" charset="0"/>
                <a:cs typeface="Times New Roman" pitchFamily="18" charset="0"/>
              </a:rPr>
              <a:t>SYSTEM REQUIREMENTS</a:t>
            </a:r>
            <a:r>
              <a:rPr lang="en-US" dirty="0"/>
              <a:t/>
            </a:r>
            <a:br>
              <a:rPr lang="en-US" dirty="0"/>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7367" y="1334220"/>
            <a:ext cx="10875034" cy="4940059"/>
          </a:xfrm>
        </p:spPr>
        <p:txBody>
          <a:bodyPr>
            <a:noAutofit/>
          </a:bodyPr>
          <a:lstStyle/>
          <a:p>
            <a:pPr marL="0" indent="0" algn="just">
              <a:lnSpc>
                <a:spcPct val="100000"/>
              </a:lnSpc>
              <a:buNone/>
            </a:pPr>
            <a:r>
              <a:rPr lang="en-GB" sz="2000" b="1" dirty="0" smtClean="0">
                <a:latin typeface="Times New Roman" panose="02020603050405020304" pitchFamily="18" charset="0"/>
                <a:cs typeface="Times New Roman" panose="02020603050405020304" pitchFamily="18" charset="0"/>
              </a:rPr>
              <a:t>- Hardware Requirements:</a:t>
            </a:r>
          </a:p>
          <a:p>
            <a:pPr lvl="1" algn="just">
              <a:lnSpc>
                <a:spcPct val="100000"/>
              </a:lnSpc>
            </a:pPr>
            <a:r>
              <a:rPr lang="en-GB" sz="1800" b="1" dirty="0" smtClean="0">
                <a:latin typeface="Times New Roman" panose="02020603050405020304" pitchFamily="18" charset="0"/>
                <a:cs typeface="Times New Roman" panose="02020603050405020304" pitchFamily="18" charset="0"/>
              </a:rPr>
              <a:t>Processor</a:t>
            </a:r>
            <a:r>
              <a:rPr lang="en-GB" sz="1800" dirty="0">
                <a:latin typeface="Times New Roman" panose="02020603050405020304" pitchFamily="18" charset="0"/>
                <a:cs typeface="Times New Roman" panose="02020603050405020304" pitchFamily="18" charset="0"/>
              </a:rPr>
              <a:t>: Multi-core processor (e.g., Intel i5 or higher).</a:t>
            </a:r>
          </a:p>
          <a:p>
            <a:pPr lvl="1" algn="just">
              <a:lnSpc>
                <a:spcPct val="100000"/>
              </a:lnSpc>
            </a:pPr>
            <a:r>
              <a:rPr lang="en-GB" sz="1800" b="1" dirty="0">
                <a:latin typeface="Times New Roman" panose="02020603050405020304" pitchFamily="18" charset="0"/>
                <a:cs typeface="Times New Roman" panose="02020603050405020304" pitchFamily="18" charset="0"/>
              </a:rPr>
              <a:t>RAM:</a:t>
            </a:r>
            <a:r>
              <a:rPr lang="en-GB" sz="1800" dirty="0">
                <a:latin typeface="Times New Roman" panose="02020603050405020304" pitchFamily="18" charset="0"/>
                <a:cs typeface="Times New Roman" panose="02020603050405020304" pitchFamily="18" charset="0"/>
              </a:rPr>
              <a:t> 8 GB or higher for smooth data processing.</a:t>
            </a:r>
          </a:p>
          <a:p>
            <a:pPr lvl="1" algn="just">
              <a:lnSpc>
                <a:spcPct val="100000"/>
              </a:lnSpc>
            </a:pPr>
            <a:r>
              <a:rPr lang="en-GB" sz="1800" b="1" dirty="0">
                <a:latin typeface="Times New Roman" panose="02020603050405020304" pitchFamily="18" charset="0"/>
                <a:cs typeface="Times New Roman" panose="02020603050405020304" pitchFamily="18" charset="0"/>
              </a:rPr>
              <a:t>Storage:</a:t>
            </a:r>
            <a:r>
              <a:rPr lang="en-GB" sz="1800" dirty="0">
                <a:latin typeface="Times New Roman" panose="02020603050405020304" pitchFamily="18" charset="0"/>
                <a:cs typeface="Times New Roman" panose="02020603050405020304" pitchFamily="18" charset="0"/>
              </a:rPr>
              <a:t> 100 GB of free space to store datasets and project files.</a:t>
            </a:r>
          </a:p>
          <a:p>
            <a:pPr lvl="1" algn="just">
              <a:lnSpc>
                <a:spcPct val="100000"/>
              </a:lnSpc>
            </a:pPr>
            <a:r>
              <a:rPr lang="en-GB" sz="1800" b="1" dirty="0">
                <a:latin typeface="Times New Roman" panose="02020603050405020304" pitchFamily="18" charset="0"/>
                <a:cs typeface="Times New Roman" panose="02020603050405020304" pitchFamily="18" charset="0"/>
              </a:rPr>
              <a:t>GPU (optional): </a:t>
            </a:r>
            <a:r>
              <a:rPr lang="en-GB" sz="1800" dirty="0">
                <a:latin typeface="Times New Roman" panose="02020603050405020304" pitchFamily="18" charset="0"/>
                <a:cs typeface="Times New Roman" panose="02020603050405020304" pitchFamily="18" charset="0"/>
              </a:rPr>
              <a:t>If using </a:t>
            </a:r>
            <a:r>
              <a:rPr lang="en-GB" sz="1800" dirty="0" err="1">
                <a:latin typeface="Times New Roman" panose="02020603050405020304" pitchFamily="18" charset="0"/>
                <a:cs typeface="Times New Roman" panose="02020603050405020304" pitchFamily="18" charset="0"/>
              </a:rPr>
              <a:t>TensorFlow</a:t>
            </a:r>
            <a:r>
              <a:rPr lang="en-GB" sz="1800" dirty="0">
                <a:latin typeface="Times New Roman" panose="02020603050405020304" pitchFamily="18" charset="0"/>
                <a:cs typeface="Times New Roman" panose="02020603050405020304" pitchFamily="18" charset="0"/>
              </a:rPr>
              <a:t> for neural networks, a dedicated GPU with CUDA support will speed up model training.</a:t>
            </a:r>
          </a:p>
          <a:p>
            <a:pPr lvl="1" algn="just">
              <a:lnSpc>
                <a:spcPct val="100000"/>
              </a:lnSpc>
            </a:pPr>
            <a:r>
              <a:rPr lang="en-GB" sz="1800" b="1" dirty="0">
                <a:latin typeface="Times New Roman" panose="02020603050405020304" pitchFamily="18" charset="0"/>
                <a:cs typeface="Times New Roman" panose="02020603050405020304" pitchFamily="18" charset="0"/>
              </a:rPr>
              <a:t>Operating System: </a:t>
            </a:r>
            <a:r>
              <a:rPr lang="en-GB" sz="1800" dirty="0">
                <a:latin typeface="Times New Roman" panose="02020603050405020304" pitchFamily="18" charset="0"/>
                <a:cs typeface="Times New Roman" panose="02020603050405020304" pitchFamily="18" charset="0"/>
              </a:rPr>
              <a:t>Windows 10, </a:t>
            </a:r>
            <a:r>
              <a:rPr lang="en-GB" sz="1800" dirty="0" err="1">
                <a:latin typeface="Times New Roman" panose="02020603050405020304" pitchFamily="18" charset="0"/>
                <a:cs typeface="Times New Roman" panose="02020603050405020304" pitchFamily="18" charset="0"/>
              </a:rPr>
              <a:t>macOS</a:t>
            </a:r>
            <a:r>
              <a:rPr lang="en-GB" sz="1800" dirty="0">
                <a:latin typeface="Times New Roman" panose="02020603050405020304" pitchFamily="18" charset="0"/>
                <a:cs typeface="Times New Roman" panose="02020603050405020304" pitchFamily="18" charset="0"/>
              </a:rPr>
              <a:t>, or Linux</a:t>
            </a:r>
            <a:r>
              <a:rPr lang="en-GB"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GB" sz="2000" b="1" dirty="0" smtClean="0">
                <a:latin typeface="Times New Roman" panose="02020603050405020304" pitchFamily="18" charset="0"/>
                <a:cs typeface="Times New Roman" panose="02020603050405020304" pitchFamily="18" charset="0"/>
              </a:rPr>
              <a:t>- Software Requirements:</a:t>
            </a:r>
          </a:p>
          <a:p>
            <a:pPr lvl="1" algn="just">
              <a:lnSpc>
                <a:spcPct val="100000"/>
              </a:lnSpc>
            </a:pPr>
            <a:r>
              <a:rPr lang="en-GB" sz="1800" b="1" dirty="0" smtClean="0">
                <a:latin typeface="Times New Roman" panose="02020603050405020304" pitchFamily="18" charset="0"/>
                <a:cs typeface="Times New Roman" panose="02020603050405020304" pitchFamily="18" charset="0"/>
              </a:rPr>
              <a:t>Python </a:t>
            </a:r>
            <a:r>
              <a:rPr lang="en-GB" sz="1800" b="1" dirty="0">
                <a:latin typeface="Times New Roman" panose="02020603050405020304" pitchFamily="18" charset="0"/>
                <a:cs typeface="Times New Roman" panose="02020603050405020304" pitchFamily="18" charset="0"/>
              </a:rPr>
              <a:t>3.6+: </a:t>
            </a:r>
            <a:r>
              <a:rPr lang="en-GB" sz="1800" dirty="0">
                <a:latin typeface="Times New Roman" panose="02020603050405020304" pitchFamily="18" charset="0"/>
                <a:cs typeface="Times New Roman" panose="02020603050405020304" pitchFamily="18" charset="0"/>
              </a:rPr>
              <a:t>Minimum version for compatibility with modern libraries like Keras, </a:t>
            </a:r>
            <a:r>
              <a:rPr lang="en-GB" sz="1800" dirty="0" err="1">
                <a:latin typeface="Times New Roman" panose="02020603050405020304" pitchFamily="18" charset="0"/>
                <a:cs typeface="Times New Roman" panose="02020603050405020304" pitchFamily="18" charset="0"/>
              </a:rPr>
              <a:t>scikit</a:t>
            </a:r>
            <a:r>
              <a:rPr lang="en-GB" sz="1800" dirty="0">
                <a:latin typeface="Times New Roman" panose="02020603050405020304" pitchFamily="18" charset="0"/>
                <a:cs typeface="Times New Roman" panose="02020603050405020304" pitchFamily="18" charset="0"/>
              </a:rPr>
              <a:t>-learn, and </a:t>
            </a:r>
            <a:r>
              <a:rPr lang="en-GB" sz="1800" dirty="0" err="1">
                <a:latin typeface="Times New Roman" panose="02020603050405020304" pitchFamily="18" charset="0"/>
                <a:cs typeface="Times New Roman" panose="02020603050405020304" pitchFamily="18" charset="0"/>
              </a:rPr>
              <a:t>TensorFlow</a:t>
            </a:r>
            <a:r>
              <a:rPr lang="en-GB" sz="1800" dirty="0" smtClean="0">
                <a:latin typeface="Times New Roman" panose="02020603050405020304" pitchFamily="18" charset="0"/>
                <a:cs typeface="Times New Roman" panose="02020603050405020304" pitchFamily="18" charset="0"/>
              </a:rPr>
              <a:t>.</a:t>
            </a:r>
          </a:p>
          <a:p>
            <a:pPr lvl="1" algn="just">
              <a:lnSpc>
                <a:spcPct val="100000"/>
              </a:lnSpc>
            </a:pPr>
            <a:r>
              <a:rPr lang="en-GB" sz="1800" b="1" dirty="0" smtClean="0">
                <a:latin typeface="Times New Roman" panose="02020603050405020304" pitchFamily="18" charset="0"/>
                <a:cs typeface="Times New Roman" panose="02020603050405020304" pitchFamily="18" charset="0"/>
              </a:rPr>
              <a:t>Keras</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For building and training neural </a:t>
            </a:r>
            <a:r>
              <a:rPr lang="en-GB" sz="1800" dirty="0" err="1">
                <a:latin typeface="Times New Roman" panose="02020603050405020304" pitchFamily="18" charset="0"/>
                <a:cs typeface="Times New Roman" panose="02020603050405020304" pitchFamily="18" charset="0"/>
              </a:rPr>
              <a:t>networks.scikit</a:t>
            </a:r>
            <a:r>
              <a:rPr lang="en-GB" sz="1800" dirty="0">
                <a:latin typeface="Times New Roman" panose="02020603050405020304" pitchFamily="18" charset="0"/>
                <a:cs typeface="Times New Roman" panose="02020603050405020304" pitchFamily="18" charset="0"/>
              </a:rPr>
              <a:t>-learn: For implementing the MLPClassifier and other machine learning models</a:t>
            </a:r>
            <a:r>
              <a:rPr lang="en-GB" sz="1800" dirty="0" smtClean="0">
                <a:latin typeface="Times New Roman" panose="02020603050405020304" pitchFamily="18" charset="0"/>
                <a:cs typeface="Times New Roman" panose="02020603050405020304" pitchFamily="18" charset="0"/>
              </a:rPr>
              <a:t>.</a:t>
            </a:r>
          </a:p>
          <a:p>
            <a:pPr lvl="1" algn="just">
              <a:lnSpc>
                <a:spcPct val="100000"/>
              </a:lnSpc>
            </a:pPr>
            <a:r>
              <a:rPr lang="en-GB" sz="1800" b="1" dirty="0" smtClean="0">
                <a:latin typeface="Times New Roman" panose="02020603050405020304" pitchFamily="18" charset="0"/>
                <a:cs typeface="Times New Roman" panose="02020603050405020304" pitchFamily="18" charset="0"/>
              </a:rPr>
              <a:t>Pandas </a:t>
            </a:r>
            <a:r>
              <a:rPr lang="en-GB" sz="1800" b="1" dirty="0">
                <a:latin typeface="Times New Roman" panose="02020603050405020304" pitchFamily="18" charset="0"/>
                <a:cs typeface="Times New Roman" panose="02020603050405020304" pitchFamily="18" charset="0"/>
              </a:rPr>
              <a:t>and </a:t>
            </a:r>
            <a:r>
              <a:rPr lang="en-GB" sz="1800" b="1" dirty="0" err="1">
                <a:latin typeface="Times New Roman" panose="02020603050405020304" pitchFamily="18" charset="0"/>
                <a:cs typeface="Times New Roman" panose="02020603050405020304" pitchFamily="18" charset="0"/>
              </a:rPr>
              <a:t>NumPy</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For data manipulation and numerical </a:t>
            </a:r>
            <a:r>
              <a:rPr lang="en-GB" sz="1800" dirty="0" err="1">
                <a:latin typeface="Times New Roman" panose="02020603050405020304" pitchFamily="18" charset="0"/>
                <a:cs typeface="Times New Roman" panose="02020603050405020304" pitchFamily="18" charset="0"/>
              </a:rPr>
              <a:t>computations.Jupyter</a:t>
            </a:r>
            <a:r>
              <a:rPr lang="en-GB" sz="1800" dirty="0">
                <a:latin typeface="Times New Roman" panose="02020603050405020304" pitchFamily="18" charset="0"/>
                <a:cs typeface="Times New Roman" panose="02020603050405020304" pitchFamily="18" charset="0"/>
              </a:rPr>
              <a:t> Notebook: For writing, running, and documenting the code</a:t>
            </a:r>
            <a:r>
              <a:rPr lang="en-GB" sz="1800" dirty="0" smtClean="0">
                <a:latin typeface="Times New Roman" panose="02020603050405020304" pitchFamily="18" charset="0"/>
                <a:cs typeface="Times New Roman" panose="02020603050405020304" pitchFamily="18" charset="0"/>
              </a:rPr>
              <a:t>.</a:t>
            </a:r>
            <a:endParaRPr lang="en-GB" sz="1800" b="1" dirty="0" smtClean="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06C55311-4C0B-A9BA-6AC7-3AF836F1140C}"/>
              </a:ext>
            </a:extLst>
          </p:cNvPr>
          <p:cNvSpPr>
            <a:spLocks noChangeArrowheads="1"/>
          </p:cNvSpPr>
          <p:nvPr/>
        </p:nvSpPr>
        <p:spPr bwMode="auto">
          <a:xfrm rot="10800000" flipV="1">
            <a:off x="915202" y="4332393"/>
            <a:ext cx="9038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62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lgn="just"/>
            <a:r>
              <a:rPr lang="en-GB" sz="2000" dirty="0"/>
              <a:t>Bolton, R. J., &amp; Hand, D. J. (2002) - "Statistical Fraud Detection" - Used logistic regression and decision trees</a:t>
            </a:r>
            <a:r>
              <a:rPr lang="en-GB" sz="2000" dirty="0" smtClean="0"/>
              <a:t>.</a:t>
            </a:r>
          </a:p>
          <a:p>
            <a:pPr algn="just"/>
            <a:r>
              <a:rPr lang="en-GB" sz="2000" dirty="0"/>
              <a:t>Dal </a:t>
            </a:r>
            <a:r>
              <a:rPr lang="en-GB" sz="2000" dirty="0" smtClean="0"/>
              <a:t>Pozzuoli, </a:t>
            </a:r>
            <a:r>
              <a:rPr lang="en-GB" sz="2000" dirty="0"/>
              <a:t>A., et al. (2018) - "Credit Card Fraud Detection" - Applied random forests and decision </a:t>
            </a:r>
            <a:r>
              <a:rPr lang="en-GB" sz="2000" dirty="0" smtClean="0"/>
              <a:t>tree</a:t>
            </a:r>
            <a:endParaRPr lang="en-GB" sz="2000" dirty="0"/>
          </a:p>
          <a:p>
            <a:pPr algn="just"/>
            <a:r>
              <a:rPr lang="en-GB" sz="2000" dirty="0"/>
              <a:t>Kou, Y., et al. (</a:t>
            </a:r>
            <a:r>
              <a:rPr lang="en-GB" sz="2000" dirty="0" smtClean="0"/>
              <a:t>2004)</a:t>
            </a:r>
            <a:r>
              <a:rPr lang="en-GB" sz="2000" b="1" dirty="0" smtClean="0"/>
              <a:t> </a:t>
            </a:r>
            <a:r>
              <a:rPr lang="en-GB" sz="2000" dirty="0" smtClean="0"/>
              <a:t>-</a:t>
            </a:r>
            <a:r>
              <a:rPr lang="en-GB" sz="2000" i="1" dirty="0" smtClean="0"/>
              <a:t>Rule-based </a:t>
            </a:r>
            <a:r>
              <a:rPr lang="en-GB" sz="2000" i="1" dirty="0"/>
              <a:t>and clustering techniques for fraud </a:t>
            </a:r>
            <a:r>
              <a:rPr lang="en-GB" sz="2000" i="1" dirty="0" smtClean="0"/>
              <a:t>detection”</a:t>
            </a:r>
            <a:r>
              <a:rPr lang="en-GB" sz="2000" dirty="0" smtClean="0"/>
              <a:t>- </a:t>
            </a:r>
            <a:r>
              <a:rPr lang="en-GB" sz="2000" dirty="0"/>
              <a:t>Rule-based systems, clustering.</a:t>
            </a:r>
          </a:p>
          <a:p>
            <a:pPr algn="just"/>
            <a:r>
              <a:rPr lang="en-GB" sz="2000" dirty="0" err="1"/>
              <a:t>Phua</a:t>
            </a:r>
            <a:r>
              <a:rPr lang="en-GB" sz="2000" dirty="0"/>
              <a:t>, C., et al. (2010</a:t>
            </a:r>
            <a:r>
              <a:rPr lang="en-GB" sz="2000" dirty="0" smtClean="0"/>
              <a:t>)- </a:t>
            </a:r>
            <a:r>
              <a:rPr lang="en-GB" sz="2000" i="1" dirty="0" smtClean="0"/>
              <a:t>A </a:t>
            </a:r>
            <a:r>
              <a:rPr lang="en-GB" sz="2000" i="1" dirty="0"/>
              <a:t>comprehensive survey of fraud detection </a:t>
            </a:r>
            <a:r>
              <a:rPr lang="en-GB" sz="2000" i="1" dirty="0" smtClean="0"/>
              <a:t>techniques”</a:t>
            </a:r>
            <a:r>
              <a:rPr lang="en-GB" sz="2000" dirty="0" smtClean="0"/>
              <a:t>-Support </a:t>
            </a:r>
            <a:r>
              <a:rPr lang="en-GB" sz="2000" dirty="0"/>
              <a:t>vector machines (SVM), logistic regression</a:t>
            </a:r>
            <a:r>
              <a:rPr lang="en-GB" sz="2000" dirty="0" smtClean="0"/>
              <a:t>.</a:t>
            </a:r>
          </a:p>
          <a:p>
            <a:pPr algn="just"/>
            <a:r>
              <a:rPr lang="da-DK" sz="2000" dirty="0" smtClean="0">
                <a:solidFill>
                  <a:schemeClr val="tx1">
                    <a:lumMod val="85000"/>
                    <a:lumOff val="15000"/>
                  </a:schemeClr>
                </a:solidFill>
                <a:latin typeface="Times New Roman" panose="02020603050405020304" pitchFamily="18" charset="0"/>
                <a:cs typeface="Times New Roman" panose="02020603050405020304" pitchFamily="18" charset="0"/>
              </a:rPr>
              <a:t>Ngai, E. W., et al. (2011)-Data Mining Techniques in Financial Fraud Detection-</a:t>
            </a: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Data mining and classification </a:t>
            </a:r>
            <a:r>
              <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rPr>
              <a:t>models.</a:t>
            </a:r>
          </a:p>
          <a:p>
            <a:pPr algn="just"/>
            <a:r>
              <a:rPr lang="fi-FI" sz="2000" dirty="0" smtClean="0">
                <a:solidFill>
                  <a:schemeClr val="tx1">
                    <a:lumMod val="85000"/>
                    <a:lumOff val="15000"/>
                  </a:schemeClr>
                </a:solidFill>
                <a:latin typeface="Times New Roman" panose="02020603050405020304" pitchFamily="18" charset="0"/>
                <a:cs typeface="Times New Roman" panose="02020603050405020304" pitchFamily="18" charset="0"/>
              </a:rPr>
              <a:t>Rifkin, J. &amp; Klautau, A. (2004)-</a:t>
            </a: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Naive Bayes, K-nearest </a:t>
            </a:r>
            <a:r>
              <a:rPr lang="en-GB" sz="2000" dirty="0" err="1">
                <a:solidFill>
                  <a:schemeClr val="tx1">
                    <a:lumMod val="85000"/>
                    <a:lumOff val="15000"/>
                  </a:schemeClr>
                </a:solidFill>
                <a:latin typeface="Times New Roman" panose="02020603050405020304" pitchFamily="18" charset="0"/>
                <a:cs typeface="Times New Roman" panose="02020603050405020304" pitchFamily="18" charset="0"/>
              </a:rPr>
              <a:t>neighbors</a:t>
            </a: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 (KNN)-Synthetic datasets for fraud detection</a:t>
            </a:r>
          </a:p>
          <a:p>
            <a:pPr marL="0" indent="0" algn="just">
              <a:buNone/>
            </a:pPr>
            <a:endPar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da-DK"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smtClean="0"/>
          </a:p>
          <a:p>
            <a:pPr algn="just"/>
            <a:endParaRPr lang="en-GB" sz="2000" dirty="0" smtClean="0"/>
          </a:p>
          <a:p>
            <a:pPr algn="just"/>
            <a:endParaRPr lang="en-GB" sz="2000" dirty="0" smtClean="0"/>
          </a:p>
          <a:p>
            <a:pPr algn="just"/>
            <a:endParaRPr lang="en-GB" sz="2000" dirty="0" smtClean="0"/>
          </a:p>
        </p:txBody>
      </p:sp>
    </p:spTree>
    <p:extLst>
      <p:ext uri="{BB962C8B-B14F-4D97-AF65-F5344CB8AC3E}">
        <p14:creationId xmlns:p14="http://schemas.microsoft.com/office/powerpoint/2010/main" val="659879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50Pcs Black And White Formal Thank You Cards Classic Not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163" y="54779"/>
            <a:ext cx="8236040" cy="610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838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GB" sz="4000" dirty="0" smtClean="0">
                <a:latin typeface="Times New Roman" panose="02020603050405020304" pitchFamily="18" charset="0"/>
                <a:cs typeface="Times New Roman" panose="02020603050405020304" pitchFamily="18" charset="0"/>
              </a:rPr>
              <a:t>CONTENT</a:t>
            </a:r>
            <a:endParaRPr lang="en-GB" sz="4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ABSTRACT WITH KEYWORDS</a:t>
            </a:r>
          </a:p>
          <a:p>
            <a:r>
              <a:rPr lang="en-GB" dirty="0">
                <a:latin typeface="Times New Roman" panose="02020603050405020304" pitchFamily="18" charset="0"/>
                <a:cs typeface="Times New Roman" panose="02020603050405020304" pitchFamily="18" charset="0"/>
              </a:rPr>
              <a:t>INTRODUCTION</a:t>
            </a:r>
          </a:p>
          <a:p>
            <a:r>
              <a:rPr lang="en-GB" dirty="0">
                <a:latin typeface="Times New Roman" panose="02020603050405020304" pitchFamily="18" charset="0"/>
                <a:cs typeface="Times New Roman" panose="02020603050405020304" pitchFamily="18" charset="0"/>
              </a:rPr>
              <a:t>LITERATURE </a:t>
            </a:r>
            <a:r>
              <a:rPr lang="en-GB" dirty="0" smtClean="0">
                <a:latin typeface="Times New Roman" panose="02020603050405020304" pitchFamily="18" charset="0"/>
                <a:cs typeface="Times New Roman" panose="02020603050405020304" pitchFamily="18" charset="0"/>
              </a:rPr>
              <a:t>SURVEY</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PROBLEM STATEMENT</a:t>
            </a:r>
          </a:p>
          <a:p>
            <a:r>
              <a:rPr lang="en-GB" dirty="0">
                <a:latin typeface="Times New Roman" panose="02020603050405020304" pitchFamily="18" charset="0"/>
                <a:cs typeface="Times New Roman" panose="02020603050405020304" pitchFamily="18" charset="0"/>
              </a:rPr>
              <a:t>OBJECTIVES</a:t>
            </a:r>
          </a:p>
          <a:p>
            <a:r>
              <a:rPr lang="en-GB" dirty="0">
                <a:latin typeface="Times New Roman" panose="02020603050405020304" pitchFamily="18" charset="0"/>
                <a:cs typeface="Times New Roman" panose="02020603050405020304" pitchFamily="18" charset="0"/>
              </a:rPr>
              <a:t>EXISTING SYSTEM &amp; PROPOSED METHODOLOGY</a:t>
            </a:r>
          </a:p>
          <a:p>
            <a:r>
              <a:rPr lang="en-GB" dirty="0">
                <a:latin typeface="Times New Roman" panose="02020603050405020304" pitchFamily="18" charset="0"/>
                <a:cs typeface="Times New Roman" panose="02020603050405020304" pitchFamily="18" charset="0"/>
              </a:rPr>
              <a:t>SOFTWARE &amp; HARDWARE </a:t>
            </a:r>
            <a:r>
              <a:rPr lang="en-GB" dirty="0" smtClean="0">
                <a:latin typeface="Times New Roman" panose="02020603050405020304" pitchFamily="18" charset="0"/>
                <a:cs typeface="Times New Roman" panose="02020603050405020304" pitchFamily="18" charset="0"/>
              </a:rPr>
              <a:t>REQUIREMENTS</a:t>
            </a:r>
          </a:p>
          <a:p>
            <a:r>
              <a:rPr lang="en-GB" dirty="0" smtClean="0">
                <a:latin typeface="Times New Roman" panose="02020603050405020304" pitchFamily="18" charset="0"/>
                <a:cs typeface="Times New Roman" panose="02020603050405020304" pitchFamily="18" charset="0"/>
              </a:rPr>
              <a:t>MODULES &amp; IMPLEMENTATION </a:t>
            </a:r>
            <a:r>
              <a:rPr lang="en-GB" dirty="0">
                <a:latin typeface="Times New Roman" panose="02020603050405020304" pitchFamily="18" charset="0"/>
                <a:cs typeface="Times New Roman" panose="02020603050405020304" pitchFamily="18" charset="0"/>
              </a:rPr>
              <a:t>DONE SO FAR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REFERENCES.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100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51"/>
            <a:ext cx="10515600" cy="1081290"/>
          </a:xfrm>
        </p:spPr>
        <p:txBody>
          <a:bodyPr/>
          <a:lstStyle/>
          <a:p>
            <a:pPr algn="ctr"/>
            <a:r>
              <a:rPr lang="en-GB" sz="4000"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212866"/>
          </a:xfrm>
        </p:spPr>
        <p:txBody>
          <a:bodyPr>
            <a:normAutofit/>
          </a:bodyPr>
          <a:lstStyle/>
          <a:p>
            <a:pPr algn="just">
              <a:lnSpc>
                <a:spcPct val="110000"/>
              </a:lnSpc>
            </a:pPr>
            <a:r>
              <a:rPr lang="en-GB" sz="2000" dirty="0">
                <a:latin typeface="Times New Roman" panose="02020603050405020304" pitchFamily="18" charset="0"/>
                <a:cs typeface="Times New Roman" panose="02020603050405020304" pitchFamily="18" charset="0"/>
              </a:rPr>
              <a:t>The integration of Artificial Neural Networks (ANNs) represents a transformative advancement in detecting fraud within supply chain analytics. </a:t>
            </a:r>
            <a:endParaRPr lang="en-GB" sz="2000" dirty="0" smtClean="0">
              <a:latin typeface="Times New Roman" panose="02020603050405020304" pitchFamily="18" charset="0"/>
              <a:cs typeface="Times New Roman" panose="02020603050405020304" pitchFamily="18" charset="0"/>
            </a:endParaRPr>
          </a:p>
          <a:p>
            <a:pPr algn="just">
              <a:lnSpc>
                <a:spcPct val="110000"/>
              </a:lnSpc>
            </a:pPr>
            <a:r>
              <a:rPr lang="en-GB" sz="2000" dirty="0" smtClean="0">
                <a:latin typeface="Times New Roman" panose="02020603050405020304" pitchFamily="18" charset="0"/>
                <a:cs typeface="Times New Roman" panose="02020603050405020304" pitchFamily="18" charset="0"/>
              </a:rPr>
              <a:t>This </a:t>
            </a:r>
            <a:r>
              <a:rPr lang="en-GB" sz="2000" dirty="0">
                <a:latin typeface="Times New Roman" panose="02020603050405020304" pitchFamily="18" charset="0"/>
                <a:cs typeface="Times New Roman" panose="02020603050405020304" pitchFamily="18" charset="0"/>
              </a:rPr>
              <a:t>study introduces a novel framework leveraging historical transaction data to identify anomalies associated with fraudulent activities</a:t>
            </a:r>
            <a:r>
              <a:rPr lang="en-GB" sz="2000" dirty="0" smtClean="0">
                <a:latin typeface="Times New Roman" panose="02020603050405020304" pitchFamily="18" charset="0"/>
                <a:cs typeface="Times New Roman" panose="02020603050405020304" pitchFamily="18" charset="0"/>
              </a:rPr>
              <a:t>.</a:t>
            </a:r>
          </a:p>
          <a:p>
            <a:pPr algn="just">
              <a:lnSpc>
                <a:spcPct val="110000"/>
              </a:lnSpc>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It evaluates two machine learning models: an MLPClassifier from </a:t>
            </a:r>
            <a:r>
              <a:rPr lang="en-GB" sz="2000" dirty="0" err="1">
                <a:latin typeface="Times New Roman" panose="02020603050405020304" pitchFamily="18" charset="0"/>
                <a:cs typeface="Times New Roman" panose="02020603050405020304" pitchFamily="18" charset="0"/>
              </a:rPr>
              <a:t>scikit</a:t>
            </a:r>
            <a:r>
              <a:rPr lang="en-GB" sz="2000" dirty="0">
                <a:latin typeface="Times New Roman" panose="02020603050405020304" pitchFamily="18" charset="0"/>
                <a:cs typeface="Times New Roman" panose="02020603050405020304" pitchFamily="18" charset="0"/>
              </a:rPr>
              <a:t>-learn and a custom neural network built with Keras. Both models were trained and tested using the DataCo Supply Chain dataset. The findings highlight the superior performance of the ANN-based approach over traditional methods, offering significant improvements in accuracy, speed, and overall effectiveness in fraud detection and supply chain security</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algn="just">
              <a:lnSpc>
                <a:spcPct val="110000"/>
              </a:lnSpc>
            </a:pPr>
            <a:r>
              <a:rPr lang="en-GB" sz="2000" dirty="0" err="1">
                <a:latin typeface="Times New Roman" panose="02020603050405020304" pitchFamily="18" charset="0"/>
                <a:cs typeface="Times New Roman" panose="02020603050405020304" pitchFamily="18" charset="0"/>
              </a:rPr>
              <a:t>Keywords:MLPClassifier</a:t>
            </a:r>
            <a:r>
              <a:rPr lang="en-GB" sz="2000" dirty="0">
                <a:latin typeface="Times New Roman" panose="02020603050405020304" pitchFamily="18" charset="0"/>
                <a:cs typeface="Times New Roman" panose="02020603050405020304" pitchFamily="18" charset="0"/>
              </a:rPr>
              <a:t>, Transaction Data, Fraud Detection, Artificial Neural Networks (ANN)</a:t>
            </a:r>
          </a:p>
          <a:p>
            <a:pPr algn="just">
              <a:lnSpc>
                <a:spcPct val="110000"/>
              </a:lnSpc>
            </a:pPr>
            <a:endParaRPr lang="en-GB" sz="1600" dirty="0" smtClean="0">
              <a:latin typeface="Times New Roman" panose="02020603050405020304" pitchFamily="18" charset="0"/>
              <a:cs typeface="Times New Roman" panose="02020603050405020304" pitchFamily="18" charset="0"/>
            </a:endParaRPr>
          </a:p>
          <a:p>
            <a:pPr algn="just">
              <a:lnSpc>
                <a:spcPct val="110000"/>
              </a:lnSpc>
            </a:pPr>
            <a:endParaRPr lang="en-GB" sz="2000" dirty="0" smtClean="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4AE65058-64A3-1EA3-5BF4-A1D0886FADB9}"/>
              </a:ext>
            </a:extLst>
          </p:cNvPr>
          <p:cNvSpPr>
            <a:spLocks noChangeArrowheads="1"/>
          </p:cNvSpPr>
          <p:nvPr/>
        </p:nvSpPr>
        <p:spPr bwMode="auto">
          <a:xfrm>
            <a:off x="1022466" y="3216463"/>
            <a:ext cx="57191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8" name="Rectangle 4">
            <a:extLst>
              <a:ext uri="{FF2B5EF4-FFF2-40B4-BE49-F238E27FC236}">
                <a16:creationId xmlns:a16="http://schemas.microsoft.com/office/drawing/2014/main" xmlns="" id="{E8FAE31F-98DC-407F-6D6A-39CFDE7D0B24}"/>
              </a:ext>
            </a:extLst>
          </p:cNvPr>
          <p:cNvSpPr>
            <a:spLocks noChangeArrowheads="1"/>
          </p:cNvSpPr>
          <p:nvPr/>
        </p:nvSpPr>
        <p:spPr bwMode="auto">
          <a:xfrm>
            <a:off x="152400" y="-170766"/>
            <a:ext cx="39042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3493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42" y="425571"/>
            <a:ext cx="10515600" cy="1035170"/>
          </a:xfrm>
        </p:spPr>
        <p:txBody>
          <a:bodyPr>
            <a:noAutofit/>
          </a:bodyPr>
          <a:lstStyle/>
          <a:p>
            <a:pPr algn="ctr"/>
            <a:r>
              <a:rPr lang="en-GB" sz="4000" dirty="0">
                <a:latin typeface="Times New Roman" panose="02020603050405020304" pitchFamily="18" charset="0"/>
                <a:cs typeface="Times New Roman" panose="02020603050405020304" pitchFamily="18" charset="0"/>
              </a:rPr>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INTRODUCTION</a:t>
            </a:r>
            <a:br>
              <a:rPr lang="en-GB" sz="4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A9116933-2B60-380B-D218-1431EBE2180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50665AE9-7B34-E9B1-EF85-8DCDDEDEC4CD}"/>
              </a:ext>
            </a:extLst>
          </p:cNvPr>
          <p:cNvSpPr>
            <a:spLocks noChangeArrowheads="1"/>
          </p:cNvSpPr>
          <p:nvPr/>
        </p:nvSpPr>
        <p:spPr bwMode="auto">
          <a:xfrm rot="10800000" flipV="1">
            <a:off x="838200" y="2025744"/>
            <a:ext cx="1027926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spcBef>
                <a:spcPct val="0"/>
              </a:spcBef>
              <a:spcAft>
                <a:spcPct val="0"/>
              </a:spcAft>
              <a:buFont typeface="Arial" panose="020B0604020202020204" pitchFamily="34" charset="0"/>
              <a:buChar char="•"/>
            </a:pPr>
            <a:r>
              <a:rPr lang="en-GB" altLang="en-US" sz="2000" dirty="0">
                <a:latin typeface="Times New Roman" panose="02020603050405020304" pitchFamily="18" charset="0"/>
                <a:cs typeface="Times New Roman" panose="02020603050405020304" pitchFamily="18" charset="0"/>
              </a:rPr>
              <a:t>Neural networks have become crucial in supply chain analytics, helping organizations enhance decision-making and optimize operations. One key application is fraud detection before shipments are processed, which is vital for preventing financial losses</a:t>
            </a:r>
            <a:r>
              <a:rPr lang="en-GB" altLang="en-US" sz="2000" dirty="0" smtClean="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endParaRPr lang="en-GB" altLang="en-US" sz="20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GB" altLang="en-US" sz="2000" dirty="0" smtClean="0">
                <a:latin typeface="Times New Roman" panose="02020603050405020304" pitchFamily="18" charset="0"/>
                <a:cs typeface="Times New Roman" panose="02020603050405020304" pitchFamily="18" charset="0"/>
              </a:rPr>
              <a:t>In </a:t>
            </a:r>
            <a:r>
              <a:rPr lang="en-GB" altLang="en-US" sz="2000" dirty="0">
                <a:latin typeface="Times New Roman" panose="02020603050405020304" pitchFamily="18" charset="0"/>
                <a:cs typeface="Times New Roman" panose="02020603050405020304" pitchFamily="18" charset="0"/>
              </a:rPr>
              <a:t>this study, we developed two models to address this challenge: one using the MLPClassifier from </a:t>
            </a:r>
            <a:r>
              <a:rPr lang="en-GB" altLang="en-US" sz="2000" dirty="0" err="1">
                <a:latin typeface="Times New Roman" panose="02020603050405020304" pitchFamily="18" charset="0"/>
                <a:cs typeface="Times New Roman" panose="02020603050405020304" pitchFamily="18" charset="0"/>
              </a:rPr>
              <a:t>Scikit</a:t>
            </a:r>
            <a:r>
              <a:rPr lang="en-GB" altLang="en-US" sz="2000" dirty="0">
                <a:latin typeface="Times New Roman" panose="02020603050405020304" pitchFamily="18" charset="0"/>
                <a:cs typeface="Times New Roman" panose="02020603050405020304" pitchFamily="18" charset="0"/>
              </a:rPr>
              <a:t>-learn and another using a custom neural network built with Keras. Both models leveraged open-source tools such as </a:t>
            </a:r>
            <a:r>
              <a:rPr lang="en-GB" altLang="en-US" sz="2000" dirty="0" err="1">
                <a:latin typeface="Times New Roman" panose="02020603050405020304" pitchFamily="18" charset="0"/>
                <a:cs typeface="Times New Roman" panose="02020603050405020304" pitchFamily="18" charset="0"/>
              </a:rPr>
              <a:t>NumPy</a:t>
            </a:r>
            <a:r>
              <a:rPr lang="en-GB" altLang="en-US" sz="2000" dirty="0">
                <a:latin typeface="Times New Roman" panose="02020603050405020304" pitchFamily="18" charset="0"/>
                <a:cs typeface="Times New Roman" panose="02020603050405020304" pitchFamily="18" charset="0"/>
              </a:rPr>
              <a:t>, Pandas, </a:t>
            </a:r>
            <a:r>
              <a:rPr lang="en-GB" altLang="en-US" sz="2000" dirty="0" err="1">
                <a:latin typeface="Times New Roman" panose="02020603050405020304" pitchFamily="18" charset="0"/>
                <a:cs typeface="Times New Roman" panose="02020603050405020304" pitchFamily="18" charset="0"/>
              </a:rPr>
              <a:t>Seaborn</a:t>
            </a:r>
            <a:r>
              <a:rPr lang="en-GB" altLang="en-US" sz="2000" dirty="0">
                <a:latin typeface="Times New Roman" panose="02020603050405020304" pitchFamily="18" charset="0"/>
                <a:cs typeface="Times New Roman" panose="02020603050405020304" pitchFamily="18" charset="0"/>
              </a:rPr>
              <a:t>, </a:t>
            </a:r>
            <a:r>
              <a:rPr lang="en-GB" altLang="en-US" sz="2000" dirty="0" err="1">
                <a:latin typeface="Times New Roman" panose="02020603050405020304" pitchFamily="18" charset="0"/>
                <a:cs typeface="Times New Roman" panose="02020603050405020304" pitchFamily="18" charset="0"/>
              </a:rPr>
              <a:t>Matplotlib</a:t>
            </a:r>
            <a:r>
              <a:rPr lang="en-GB" altLang="en-US" sz="2000" dirty="0">
                <a:latin typeface="Times New Roman" panose="02020603050405020304" pitchFamily="18" charset="0"/>
                <a:cs typeface="Times New Roman" panose="02020603050405020304" pitchFamily="18" charset="0"/>
              </a:rPr>
              <a:t>, along with machine learning frameworks </a:t>
            </a:r>
            <a:r>
              <a:rPr lang="en-GB" altLang="en-US" sz="2000" dirty="0" err="1">
                <a:latin typeface="Times New Roman" panose="02020603050405020304" pitchFamily="18" charset="0"/>
                <a:cs typeface="Times New Roman" panose="02020603050405020304" pitchFamily="18" charset="0"/>
              </a:rPr>
              <a:t>Scikit</a:t>
            </a:r>
            <a:r>
              <a:rPr lang="en-GB" altLang="en-US" sz="2000" dirty="0">
                <a:latin typeface="Times New Roman" panose="02020603050405020304" pitchFamily="18" charset="0"/>
                <a:cs typeface="Times New Roman" panose="02020603050405020304" pitchFamily="18" charset="0"/>
              </a:rPr>
              <a:t>-learn, Keras, and </a:t>
            </a:r>
            <a:r>
              <a:rPr lang="en-GB" altLang="en-US" sz="2000" dirty="0" err="1">
                <a:latin typeface="Times New Roman" panose="02020603050405020304" pitchFamily="18" charset="0"/>
                <a:cs typeface="Times New Roman" panose="02020603050405020304" pitchFamily="18" charset="0"/>
              </a:rPr>
              <a:t>TensorFlow</a:t>
            </a:r>
            <a:r>
              <a:rPr lang="en-GB" altLang="en-US" sz="2000" dirty="0">
                <a:latin typeface="Times New Roman" panose="02020603050405020304" pitchFamily="18" charset="0"/>
                <a:cs typeface="Times New Roman" panose="02020603050405020304" pitchFamily="18" charset="0"/>
              </a:rPr>
              <a:t>. </a:t>
            </a:r>
            <a:endParaRPr lang="en-GB" altLang="en-US" sz="2000" dirty="0" smtClean="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endParaRPr lang="en-GB" altLang="en-US" sz="20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GB" altLang="en-US" sz="2000" dirty="0" smtClean="0">
                <a:latin typeface="Times New Roman" panose="02020603050405020304" pitchFamily="18" charset="0"/>
                <a:cs typeface="Times New Roman" panose="02020603050405020304" pitchFamily="18" charset="0"/>
              </a:rPr>
              <a:t>While </a:t>
            </a:r>
            <a:r>
              <a:rPr lang="en-GB" altLang="en-US" sz="2000" dirty="0">
                <a:latin typeface="Times New Roman" panose="02020603050405020304" pitchFamily="18" charset="0"/>
                <a:cs typeface="Times New Roman" panose="02020603050405020304" pitchFamily="18" charset="0"/>
              </a:rPr>
              <a:t>the MLPClassifier is recognized for its effective classification capabilities, the custom Keras model offers greater control over the architecture and training process, aiming to detect fraudulent activities early and reduce financial risks.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378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1" y="365125"/>
            <a:ext cx="11249695" cy="1141703"/>
          </a:xfrm>
        </p:spPr>
        <p:txBody>
          <a:bodyPr>
            <a:normAutofit/>
          </a:bodyPr>
          <a:lstStyle/>
          <a:p>
            <a:pPr algn="ctr"/>
            <a:r>
              <a:rPr lang="en-GB" sz="4000" dirty="0" smtClean="0">
                <a:latin typeface="Times New Roman" panose="02020603050405020304" pitchFamily="18" charset="0"/>
                <a:cs typeface="Times New Roman" panose="02020603050405020304" pitchFamily="18" charset="0"/>
              </a:rPr>
              <a:t>LITERATURE SURVEY</a:t>
            </a:r>
            <a:endParaRPr lang="en-GB"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966440"/>
              </p:ext>
            </p:extLst>
          </p:nvPr>
        </p:nvGraphicFramePr>
        <p:xfrm>
          <a:off x="186745" y="1597995"/>
          <a:ext cx="11913991" cy="4815683"/>
        </p:xfrm>
        <a:graphic>
          <a:graphicData uri="http://schemas.openxmlformats.org/drawingml/2006/table">
            <a:tbl>
              <a:tblPr firstRow="1" bandRow="1">
                <a:tableStyleId>{F5AB1C69-6EDB-4FF4-983F-18BD219EF322}</a:tableStyleId>
              </a:tblPr>
              <a:tblGrid>
                <a:gridCol w="902620"/>
                <a:gridCol w="1130765"/>
                <a:gridCol w="1162768"/>
                <a:gridCol w="1267942"/>
                <a:gridCol w="1180298"/>
                <a:gridCol w="1045907"/>
                <a:gridCol w="1221198"/>
                <a:gridCol w="1904836"/>
                <a:gridCol w="2097657"/>
              </a:tblGrid>
              <a:tr h="819552">
                <a:tc>
                  <a:txBody>
                    <a:bodyPr/>
                    <a:lstStyle/>
                    <a:p>
                      <a:pPr algn="ctr"/>
                      <a:r>
                        <a:rPr lang="en-GB" sz="1600" dirty="0" smtClean="0">
                          <a:latin typeface="Times New Roman" panose="02020603050405020304" pitchFamily="18" charset="0"/>
                          <a:cs typeface="Times New Roman" panose="02020603050405020304" pitchFamily="18" charset="0"/>
                        </a:rPr>
                        <a:t>S.No</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smtClean="0">
                          <a:latin typeface="Times New Roman" panose="02020603050405020304" pitchFamily="18" charset="0"/>
                          <a:cs typeface="Times New Roman" panose="02020603050405020304" pitchFamily="18" charset="0"/>
                        </a:rPr>
                        <a:t>Author </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b="1" dirty="0" smtClean="0">
                          <a:latin typeface="Times New Roman" panose="02020603050405020304" pitchFamily="18" charset="0"/>
                          <a:cs typeface="Times New Roman" panose="02020603050405020304" pitchFamily="18" charset="0"/>
                        </a:rPr>
                        <a:t>Title</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latin typeface="Times New Roman" panose="02020603050405020304" pitchFamily="18" charset="0"/>
                          <a:cs typeface="Times New Roman" panose="02020603050405020304" pitchFamily="18" charset="0"/>
                        </a:rPr>
                        <a:t>Dataset</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latin typeface="Times New Roman" panose="02020603050405020304" pitchFamily="18" charset="0"/>
                          <a:cs typeface="Times New Roman" panose="02020603050405020304" pitchFamily="18" charset="0"/>
                        </a:rPr>
                        <a:t>Methodology</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latin typeface="Times New Roman" panose="02020603050405020304" pitchFamily="18" charset="0"/>
                          <a:cs typeface="Times New Roman" panose="02020603050405020304" pitchFamily="18" charset="0"/>
                        </a:rPr>
                        <a:t>pro</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smtClean="0">
                          <a:latin typeface="Times New Roman" panose="02020603050405020304" pitchFamily="18" charset="0"/>
                          <a:cs typeface="Times New Roman" panose="02020603050405020304" pitchFamily="18" charset="0"/>
                        </a:rPr>
                        <a:t>conclusion</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smtClean="0">
                          <a:latin typeface="Times New Roman" panose="02020603050405020304" pitchFamily="18" charset="0"/>
                          <a:cs typeface="Times New Roman" panose="02020603050405020304" pitchFamily="18" charset="0"/>
                        </a:rPr>
                        <a:t>limitation</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b="1" dirty="0">
                          <a:latin typeface="Times New Roman" panose="02020603050405020304" pitchFamily="18" charset="0"/>
                          <a:cs typeface="Times New Roman" panose="02020603050405020304" pitchFamily="18" charset="0"/>
                        </a:rPr>
                        <a:t>Future Directions</a:t>
                      </a:r>
                      <a:endParaRPr lang="en-GB" sz="1600" dirty="0">
                        <a:latin typeface="Times New Roman" panose="02020603050405020304" pitchFamily="18" charset="0"/>
                        <a:cs typeface="Times New Roman" panose="02020603050405020304" pitchFamily="18" charset="0"/>
                      </a:endParaRPr>
                    </a:p>
                  </a:txBody>
                  <a:tcPr anchor="ctr"/>
                </a:tc>
              </a:tr>
              <a:tr h="2033704">
                <a:tc>
                  <a:txBody>
                    <a:bodyPr/>
                    <a:lstStyle/>
                    <a:p>
                      <a:pPr algn="ctr"/>
                      <a:r>
                        <a:rPr lang="en-GB" sz="1600" dirty="0" smtClean="0">
                          <a:latin typeface="Times New Roman" panose="02020603050405020304" pitchFamily="18" charset="0"/>
                          <a:cs typeface="Times New Roman" panose="02020603050405020304" pitchFamily="18" charset="0"/>
                        </a:rPr>
                        <a:t>1</a:t>
                      </a:r>
                      <a:endParaRPr lang="en-GB" sz="16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r>
                        <a:rPr lang="sv-SE" sz="1600" dirty="0">
                          <a:latin typeface="Times New Roman" panose="02020603050405020304" pitchFamily="18" charset="0"/>
                          <a:cs typeface="Times New Roman" panose="02020603050405020304" pitchFamily="18" charset="0"/>
                        </a:rPr>
                        <a:t>Bolton, R. J., &amp; Hand, D. J. (2002)</a:t>
                      </a:r>
                    </a:p>
                  </a:txBody>
                  <a:tcPr anchor="ctr">
                    <a:solidFill>
                      <a:schemeClr val="bg2"/>
                    </a:solidFill>
                  </a:tcPr>
                </a:tc>
                <a:tc>
                  <a:txBody>
                    <a:bodyPr/>
                    <a:lstStyle/>
                    <a:p>
                      <a:r>
                        <a:rPr lang="en-GB" sz="1600" dirty="0">
                          <a:latin typeface="Times New Roman" panose="02020603050405020304" pitchFamily="18" charset="0"/>
                          <a:cs typeface="Times New Roman" panose="02020603050405020304" pitchFamily="18" charset="0"/>
                        </a:rPr>
                        <a:t>Statistical Fraud Detection: A Review</a:t>
                      </a:r>
                    </a:p>
                  </a:txBody>
                  <a:tcPr anchor="ctr">
                    <a:solidFill>
                      <a:schemeClr val="bg2"/>
                    </a:solidFill>
                  </a:tcPr>
                </a:tc>
                <a:tc>
                  <a:txBody>
                    <a:bodyPr/>
                    <a:lstStyle/>
                    <a:p>
                      <a:r>
                        <a:rPr lang="en-GB" sz="1600" dirty="0">
                          <a:latin typeface="Times New Roman" panose="02020603050405020304" pitchFamily="18" charset="0"/>
                          <a:cs typeface="Times New Roman" panose="02020603050405020304" pitchFamily="18" charset="0"/>
                        </a:rPr>
                        <a:t>Various financial datasets from different industries</a:t>
                      </a:r>
                    </a:p>
                  </a:txBody>
                  <a:tcPr anchor="ctr">
                    <a:solidFill>
                      <a:schemeClr val="bg2"/>
                    </a:solidFill>
                  </a:tcPr>
                </a:tc>
                <a:tc>
                  <a:txBody>
                    <a:bodyPr/>
                    <a:lstStyle/>
                    <a:p>
                      <a:r>
                        <a:rPr lang="en-GB" sz="1600" dirty="0">
                          <a:latin typeface="Times New Roman" panose="02020603050405020304" pitchFamily="18" charset="0"/>
                          <a:cs typeface="Times New Roman" panose="02020603050405020304" pitchFamily="18" charset="0"/>
                        </a:rPr>
                        <a:t>Statistical models (decision trees, linear regression)</a:t>
                      </a:r>
                    </a:p>
                  </a:txBody>
                  <a:tcPr anchor="ctr">
                    <a:solidFill>
                      <a:schemeClr val="bg2"/>
                    </a:solidFill>
                  </a:tcPr>
                </a:tc>
                <a:tc>
                  <a:txBody>
                    <a:bodyPr/>
                    <a:lstStyle/>
                    <a:p>
                      <a:r>
                        <a:rPr lang="en-GB" sz="1600" dirty="0">
                          <a:latin typeface="Times New Roman" panose="02020603050405020304" pitchFamily="18" charset="0"/>
                          <a:cs typeface="Times New Roman" panose="02020603050405020304" pitchFamily="18" charset="0"/>
                        </a:rPr>
                        <a:t>Simple to implement, well-established techniques</a:t>
                      </a:r>
                    </a:p>
                  </a:txBody>
                  <a:tcPr anchor="ctr">
                    <a:solidFill>
                      <a:schemeClr val="bg2"/>
                    </a:solidFill>
                  </a:tcPr>
                </a:tc>
                <a:tc>
                  <a:txBody>
                    <a:bodyPr/>
                    <a:lstStyle/>
                    <a:p>
                      <a:r>
                        <a:rPr lang="en-GB" sz="1600" dirty="0">
                          <a:latin typeface="Times New Roman" panose="02020603050405020304" pitchFamily="18" charset="0"/>
                          <a:cs typeface="Times New Roman" panose="02020603050405020304" pitchFamily="18" charset="0"/>
                        </a:rPr>
                        <a:t>Effective in detecting traditional, simple fraud patterns</a:t>
                      </a:r>
                    </a:p>
                  </a:txBody>
                  <a:tcPr anchor="ctr">
                    <a:solidFill>
                      <a:schemeClr val="bg2"/>
                    </a:solidFill>
                  </a:tcPr>
                </a:tc>
                <a:tc>
                  <a:txBody>
                    <a:bodyPr/>
                    <a:lstStyle/>
                    <a:p>
                      <a:r>
                        <a:rPr lang="en-GB" sz="1600" dirty="0" smtClean="0">
                          <a:latin typeface="Times New Roman" panose="02020603050405020304" pitchFamily="18" charset="0"/>
                          <a:cs typeface="Times New Roman" panose="02020603050405020304" pitchFamily="18" charset="0"/>
                        </a:rPr>
                        <a:t>-Unable </a:t>
                      </a:r>
                      <a:r>
                        <a:rPr lang="en-GB" sz="1600" dirty="0">
                          <a:latin typeface="Times New Roman" panose="02020603050405020304" pitchFamily="18" charset="0"/>
                          <a:cs typeface="Times New Roman" panose="02020603050405020304" pitchFamily="18" charset="0"/>
                        </a:rPr>
                        <a:t>to capture sophisticated fraud </a:t>
                      </a:r>
                      <a:r>
                        <a:rPr lang="en-GB" sz="1600" dirty="0" smtClean="0">
                          <a:latin typeface="Times New Roman" panose="02020603050405020304" pitchFamily="18" charset="0"/>
                          <a:cs typeface="Times New Roman" panose="02020603050405020304" pitchFamily="18" charset="0"/>
                        </a:rPr>
                        <a:t>schemes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smtClean="0">
                          <a:latin typeface="Times New Roman" panose="02020603050405020304" pitchFamily="18" charset="0"/>
                          <a:cs typeface="Times New Roman" panose="02020603050405020304" pitchFamily="18" charset="0"/>
                        </a:rPr>
                        <a:t>-Limited ability to handle complex patterns, struggles with non-linear data</a:t>
                      </a:r>
                    </a:p>
                    <a:p>
                      <a:endParaRPr lang="en-GB" sz="1600" dirty="0">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r>
                        <a:rPr lang="en-GB" sz="1600" dirty="0">
                          <a:latin typeface="Times New Roman" panose="02020603050405020304" pitchFamily="18" charset="0"/>
                          <a:cs typeface="Times New Roman" panose="02020603050405020304" pitchFamily="18" charset="0"/>
                        </a:rPr>
                        <a:t>Incorporation of advanced machine learning models like ANNs to improve detection accuracy</a:t>
                      </a:r>
                    </a:p>
                  </a:txBody>
                  <a:tcPr anchor="ctr">
                    <a:solidFill>
                      <a:schemeClr val="bg2"/>
                    </a:solidFill>
                  </a:tcPr>
                </a:tc>
              </a:tr>
              <a:tr h="1950563">
                <a:tc>
                  <a:txBody>
                    <a:bodyPr/>
                    <a:lstStyle/>
                    <a:p>
                      <a:pPr algn="ctr"/>
                      <a:r>
                        <a:rPr lang="en-GB" sz="1600" dirty="0" smtClean="0">
                          <a:latin typeface="Times New Roman" panose="02020603050405020304" pitchFamily="18" charset="0"/>
                          <a:cs typeface="Times New Roman" panose="02020603050405020304" pitchFamily="18" charset="0"/>
                        </a:rPr>
                        <a:t>2</a:t>
                      </a: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fi-FI" sz="1600" dirty="0" smtClean="0">
                          <a:latin typeface="Times New Roman" panose="02020603050405020304" pitchFamily="18" charset="0"/>
                          <a:cs typeface="Times New Roman" panose="02020603050405020304" pitchFamily="18" charset="0"/>
                        </a:rPr>
                        <a:t>Rifkin, J. &amp; Klautau, A. (2004)</a:t>
                      </a:r>
                    </a:p>
                    <a:p>
                      <a:pPr algn="ct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solidFill>
                            <a:schemeClr val="tx1">
                              <a:lumMod val="85000"/>
                              <a:lumOff val="15000"/>
                            </a:schemeClr>
                          </a:solidFill>
                          <a:latin typeface="Times New Roman" panose="02020603050405020304" pitchFamily="18" charset="0"/>
                          <a:cs typeface="Times New Roman" panose="02020603050405020304" pitchFamily="18" charset="0"/>
                        </a:rPr>
                        <a:t>Synthetic datasets for fraud detection</a:t>
                      </a:r>
                    </a:p>
                    <a:p>
                      <a:pPr algn="ct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GB" sz="1600" dirty="0" smtClean="0">
                          <a:latin typeface="Times New Roman" panose="02020603050405020304" pitchFamily="18" charset="0"/>
                          <a:cs typeface="Times New Roman" panose="02020603050405020304" pitchFamily="18" charset="0"/>
                        </a:rPr>
                        <a:t>Credit card fraud dataset (delayed supervised data)</a:t>
                      </a: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GB" sz="1600" dirty="0" smtClean="0">
                          <a:latin typeface="Times New Roman" panose="02020603050405020304" pitchFamily="18" charset="0"/>
                          <a:cs typeface="Times New Roman" panose="02020603050405020304" pitchFamily="18" charset="0"/>
                        </a:rPr>
                        <a:t>Naive Bayes, K-nearest </a:t>
                      </a:r>
                      <a:r>
                        <a:rPr lang="en-GB" sz="1600" dirty="0" err="1" smtClean="0">
                          <a:latin typeface="Times New Roman" panose="02020603050405020304" pitchFamily="18" charset="0"/>
                          <a:cs typeface="Times New Roman" panose="02020603050405020304" pitchFamily="18" charset="0"/>
                        </a:rPr>
                        <a:t>neighbors</a:t>
                      </a:r>
                      <a:r>
                        <a:rPr lang="en-GB" sz="1600" dirty="0" smtClean="0">
                          <a:latin typeface="Times New Roman" panose="02020603050405020304" pitchFamily="18" charset="0"/>
                          <a:cs typeface="Times New Roman" panose="02020603050405020304" pitchFamily="18" charset="0"/>
                        </a:rPr>
                        <a:t> (KNN)</a:t>
                      </a:r>
                    </a:p>
                    <a:p>
                      <a:pPr algn="ct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GB" sz="1600" dirty="0" smtClean="0">
                          <a:latin typeface="Times New Roman" panose="02020603050405020304" pitchFamily="18" charset="0"/>
                          <a:cs typeface="Times New Roman" panose="02020603050405020304" pitchFamily="18" charset="0"/>
                        </a:rPr>
                        <a:t>Simple, easy to interpret models</a:t>
                      </a:r>
                    </a:p>
                    <a:p>
                      <a:pPr algn="ct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algn="ctr"/>
                      <a:r>
                        <a:rPr lang="en-GB" sz="1600" dirty="0" smtClean="0">
                          <a:latin typeface="Times New Roman" panose="02020603050405020304" pitchFamily="18" charset="0"/>
                          <a:cs typeface="Times New Roman" panose="02020603050405020304" pitchFamily="18" charset="0"/>
                        </a:rPr>
                        <a:t>Poor performance with high-dimensional data</a:t>
                      </a:r>
                    </a:p>
                    <a:p>
                      <a:pPr algn="ct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Traditional algorithms are limited in their ability to handle complex fraud patterns</a:t>
                      </a:r>
                    </a:p>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lumMod val="85000"/>
                              <a:lumOff val="15000"/>
                            </a:schemeClr>
                          </a:solidFill>
                          <a:latin typeface="Times New Roman" panose="02020603050405020304" pitchFamily="18" charset="0"/>
                          <a:cs typeface="Times New Roman" panose="02020603050405020304" pitchFamily="18" charset="0"/>
                        </a:rPr>
                        <a:t>Focus on improving real-time fraud detection using neural networks</a:t>
                      </a:r>
                    </a:p>
                    <a:p>
                      <a:pPr algn="ctr"/>
                      <a:endParaRPr lang="en-GB" sz="1600" dirty="0">
                        <a:latin typeface="Times New Roman" panose="02020603050405020304" pitchFamily="18" charset="0"/>
                        <a:cs typeface="Times New Roman" panose="02020603050405020304" pitchFamily="18" charset="0"/>
                      </a:endParaRPr>
                    </a:p>
                  </a:txBody>
                  <a:tcPr anchor="ctr">
                    <a:solidFill>
                      <a:schemeClr val="bg1">
                        <a:lumMod val="95000"/>
                      </a:schemeClr>
                    </a:solidFill>
                  </a:tcPr>
                </a:tc>
              </a:tr>
            </a:tbl>
          </a:graphicData>
        </a:graphic>
      </p:graphicFrame>
    </p:spTree>
    <p:extLst>
      <p:ext uri="{BB962C8B-B14F-4D97-AF65-F5344CB8AC3E}">
        <p14:creationId xmlns:p14="http://schemas.microsoft.com/office/powerpoint/2010/main" val="802403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95620133"/>
              </p:ext>
            </p:extLst>
          </p:nvPr>
        </p:nvGraphicFramePr>
        <p:xfrm>
          <a:off x="186744" y="135229"/>
          <a:ext cx="11880761" cy="4211392"/>
        </p:xfrm>
        <a:graphic>
          <a:graphicData uri="http://schemas.openxmlformats.org/drawingml/2006/table">
            <a:tbl>
              <a:tblPr firstRow="1" bandRow="1">
                <a:tableStyleId>{F5AB1C69-6EDB-4FF4-983F-18BD219EF322}</a:tableStyleId>
              </a:tblPr>
              <a:tblGrid>
                <a:gridCol w="1109058"/>
                <a:gridCol w="1228640"/>
                <a:gridCol w="1033891"/>
                <a:gridCol w="1127410"/>
                <a:gridCol w="1049477"/>
                <a:gridCol w="1218617"/>
                <a:gridCol w="1287886"/>
                <a:gridCol w="1837135"/>
                <a:gridCol w="1988647"/>
              </a:tblGrid>
              <a:tr h="2031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3</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400" b="0" dirty="0" smtClean="0">
                          <a:solidFill>
                            <a:schemeClr val="tx1">
                              <a:lumMod val="85000"/>
                              <a:lumOff val="15000"/>
                            </a:schemeClr>
                          </a:solidFill>
                          <a:latin typeface="Times New Roman" panose="02020603050405020304" pitchFamily="18" charset="0"/>
                          <a:cs typeface="Times New Roman" panose="02020603050405020304" pitchFamily="18" charset="0"/>
                        </a:rPr>
                        <a:t>Kou, Y., et al. (2004)</a:t>
                      </a:r>
                      <a:endPar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Survey of Fraud Detection Technique</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Survey of datasets from telecommunications, banking, and insurance sectors</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Data mining and machine learning techniques</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Wide range of applications, flexible techniques</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Machine learning models like neural networks outperform rule-based systems</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-High complexity, difficult to interpret model outputs.</a:t>
                      </a:r>
                    </a:p>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-Difficulty in scaling models to large, real-world datasets</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Explore hybrid models that combine neural networks with traditional techniques</a:t>
                      </a:r>
                    </a:p>
                    <a:p>
                      <a:pPr algn="ct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r>
              <a:tr h="2179829">
                <a:tc>
                  <a:txBody>
                    <a:bodyPr/>
                    <a:lstStyle/>
                    <a:p>
                      <a:pPr algn="ctr"/>
                      <a:r>
                        <a:rPr lang="en-GB" sz="1400" dirty="0" smtClean="0">
                          <a:latin typeface="Times New Roman" panose="02020603050405020304" pitchFamily="18" charset="0"/>
                          <a:cs typeface="Times New Roman" panose="02020603050405020304" pitchFamily="18" charset="0"/>
                        </a:rPr>
                        <a:t>4</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da-DK" sz="1400" dirty="0" smtClean="0">
                          <a:latin typeface="Times New Roman" panose="02020603050405020304" pitchFamily="18" charset="0"/>
                          <a:cs typeface="Times New Roman" panose="02020603050405020304" pitchFamily="18" charset="0"/>
                        </a:rPr>
                        <a:t>Phua, C., et al. (2010)</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GB" sz="1400" dirty="0" smtClean="0">
                          <a:latin typeface="Times New Roman" panose="02020603050405020304" pitchFamily="18" charset="0"/>
                          <a:cs typeface="Times New Roman" panose="02020603050405020304" pitchFamily="18" charset="0"/>
                        </a:rPr>
                        <a:t>A Comprehensive Survey of Data Mining-Based Fraud Detection Research</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GB" sz="1400" dirty="0" smtClean="0">
                          <a:latin typeface="Times New Roman" panose="02020603050405020304" pitchFamily="18" charset="0"/>
                          <a:cs typeface="Times New Roman" panose="02020603050405020304" pitchFamily="18" charset="0"/>
                        </a:rPr>
                        <a:t>Multiple datasets across different industries (telecom, banking)</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GB" sz="1400" dirty="0" smtClean="0">
                          <a:latin typeface="Times New Roman" panose="02020603050405020304" pitchFamily="18" charset="0"/>
                          <a:cs typeface="Times New Roman" panose="02020603050405020304" pitchFamily="18" charset="0"/>
                        </a:rPr>
                        <a:t>Data mining and machine learning-based model</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GB" sz="1400" dirty="0" smtClean="0">
                          <a:latin typeface="Times New Roman" panose="02020603050405020304" pitchFamily="18" charset="0"/>
                          <a:cs typeface="Times New Roman" panose="02020603050405020304" pitchFamily="18" charset="0"/>
                        </a:rPr>
                        <a:t>Broad overview of techniques, adaptable to many industries</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GB" sz="1400" dirty="0" smtClean="0">
                          <a:latin typeface="Times New Roman" panose="02020603050405020304" pitchFamily="18" charset="0"/>
                          <a:cs typeface="Times New Roman" panose="02020603050405020304" pitchFamily="18" charset="0"/>
                        </a:rPr>
                        <a:t>Neural networks demonstrate high potential for fraud detection</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anose="02020603050405020304" pitchFamily="18" charset="0"/>
                          <a:cs typeface="Times New Roman" panose="02020603050405020304" pitchFamily="18" charset="0"/>
                        </a:rPr>
                        <a:t>-May not generalize well across all types of fraud.</a:t>
                      </a:r>
                    </a:p>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anose="02020603050405020304" pitchFamily="18" charset="0"/>
                          <a:cs typeface="Times New Roman" panose="02020603050405020304" pitchFamily="18" charset="0"/>
                        </a:rPr>
                        <a:t>-Generalization to all fraud types remains a challenge</a:t>
                      </a:r>
                    </a:p>
                    <a:p>
                      <a:pPr algn="ct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GB" sz="1400" dirty="0" smtClean="0">
                          <a:latin typeface="Times New Roman" panose="02020603050405020304" pitchFamily="18" charset="0"/>
                          <a:cs typeface="Times New Roman" panose="02020603050405020304" pitchFamily="18" charset="0"/>
                        </a:rPr>
                        <a:t>Focus on improving generalization using deep learning models</a:t>
                      </a:r>
                      <a:endParaRPr lang="en-GB" sz="14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13019453"/>
              </p:ext>
            </p:extLst>
          </p:nvPr>
        </p:nvGraphicFramePr>
        <p:xfrm>
          <a:off x="186742" y="4327306"/>
          <a:ext cx="11874322" cy="1977767"/>
        </p:xfrm>
        <a:graphic>
          <a:graphicData uri="http://schemas.openxmlformats.org/drawingml/2006/table">
            <a:tbl>
              <a:tblPr firstRow="1" bandRow="1">
                <a:tableStyleId>{F5AB1C69-6EDB-4FF4-983F-18BD219EF322}</a:tableStyleId>
              </a:tblPr>
              <a:tblGrid>
                <a:gridCol w="1107583"/>
                <a:gridCol w="1229932"/>
                <a:gridCol w="1030310"/>
                <a:gridCol w="1133341"/>
                <a:gridCol w="1043189"/>
                <a:gridCol w="1223493"/>
                <a:gridCol w="1287888"/>
                <a:gridCol w="1835239"/>
                <a:gridCol w="1983347"/>
              </a:tblGrid>
              <a:tr h="1977767">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5</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da-DK" sz="1400" b="0" dirty="0" smtClean="0">
                          <a:solidFill>
                            <a:schemeClr val="tx1">
                              <a:lumMod val="85000"/>
                              <a:lumOff val="15000"/>
                            </a:schemeClr>
                          </a:solidFill>
                          <a:latin typeface="Times New Roman" panose="02020603050405020304" pitchFamily="18" charset="0"/>
                          <a:cs typeface="Times New Roman" panose="02020603050405020304" pitchFamily="18" charset="0"/>
                        </a:rPr>
                        <a:t>Ngai, E. W., et al. (2011)</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Data Mining Techniques in Financial Fraud Detection</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Financial data from multiple industries</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Data mining and classification models</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Effective for certain types of fraud (e.g., financial fraud)</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Data mining techniques have a strong track record for detecting specific frauds</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-Real-time detection is a major challenge</a:t>
                      </a:r>
                    </a:p>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-Lack of real-time application limits the impact</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ctr"/>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Develop models capable of handling real-time fraud detection in dynamic environments</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solidFill>
                      <a:schemeClr val="bg2"/>
                    </a:solidFill>
                  </a:tcPr>
                </a:tc>
              </a:tr>
            </a:tbl>
          </a:graphicData>
        </a:graphic>
      </p:graphicFrame>
    </p:spTree>
    <p:extLst>
      <p:ext uri="{BB962C8B-B14F-4D97-AF65-F5344CB8AC3E}">
        <p14:creationId xmlns:p14="http://schemas.microsoft.com/office/powerpoint/2010/main" val="23507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34706550"/>
              </p:ext>
            </p:extLst>
          </p:nvPr>
        </p:nvGraphicFramePr>
        <p:xfrm>
          <a:off x="405688" y="1115311"/>
          <a:ext cx="11359163" cy="3078480"/>
        </p:xfrm>
        <a:graphic>
          <a:graphicData uri="http://schemas.openxmlformats.org/drawingml/2006/table">
            <a:tbl>
              <a:tblPr firstRow="1" bandRow="1">
                <a:tableStyleId>{F5AB1C69-6EDB-4FF4-983F-18BD219EF322}</a:tableStyleId>
              </a:tblPr>
              <a:tblGrid>
                <a:gridCol w="1013780"/>
                <a:gridCol w="1013780"/>
                <a:gridCol w="3658459"/>
                <a:gridCol w="1618024"/>
                <a:gridCol w="1013780"/>
                <a:gridCol w="1013780"/>
                <a:gridCol w="1013780"/>
                <a:gridCol w="1013780"/>
              </a:tblGrid>
              <a:tr h="2105696">
                <a:tc>
                  <a:txBody>
                    <a:bodyPr/>
                    <a:lstStyle/>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6</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it-IT"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Dal Pozzolo, A., et al. (2018)</a:t>
                      </a:r>
                    </a:p>
                    <a:p>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Credit Card Fraud Detection and Concept-Drift Adaptation</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Neural networks with delayed supervised information</a:t>
                      </a:r>
                    </a:p>
                    <a:p>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Addresses concept drift in dynamic environments</a:t>
                      </a:r>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Neural networks improve accuracy over time</a:t>
                      </a:r>
                    </a:p>
                    <a:p>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Requires large labelled datasets</a:t>
                      </a:r>
                    </a:p>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-Difficult to implement in real-time systems due to processing delays</a:t>
                      </a:r>
                    </a:p>
                    <a:p>
                      <a:endPar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GB" sz="1400" b="0" dirty="0" smtClean="0">
                          <a:solidFill>
                            <a:schemeClr val="tx1">
                              <a:lumMod val="85000"/>
                              <a:lumOff val="15000"/>
                            </a:schemeClr>
                          </a:solidFill>
                          <a:latin typeface="Times New Roman" panose="02020603050405020304" pitchFamily="18" charset="0"/>
                          <a:cs typeface="Times New Roman" panose="02020603050405020304" pitchFamily="18" charset="0"/>
                        </a:rPr>
                        <a:t>Explore advanced algorithms for better performance</a:t>
                      </a:r>
                    </a:p>
                    <a:p>
                      <a:endParaRPr lang="en-GB" sz="1400" b="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831213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itchFamily="18" charset="0"/>
                <a:cs typeface="Times New Roman" pitchFamily="18" charset="0"/>
              </a:rPr>
              <a:t>PROBLEM STATEMENT</a:t>
            </a:r>
            <a:endParaRPr lang="en-GB"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4384" y="1690688"/>
            <a:ext cx="10515600" cy="3690204"/>
          </a:xfrm>
        </p:spPr>
        <p:txBody>
          <a:bodyPr>
            <a:noAutofit/>
          </a:bodyPr>
          <a:lstStyle/>
          <a:p>
            <a:pPr algn="just">
              <a:lnSpc>
                <a:spcPct val="100000"/>
              </a:lnSpc>
            </a:pPr>
            <a:r>
              <a:rPr lang="en-GB" sz="2000" dirty="0" smtClean="0">
                <a:latin typeface="Times New Roman" panose="02020603050405020304" pitchFamily="18" charset="0"/>
                <a:cs typeface="Times New Roman" panose="02020603050405020304" pitchFamily="18" charset="0"/>
              </a:rPr>
              <a:t>Increasing </a:t>
            </a:r>
            <a:r>
              <a:rPr lang="en-GB" sz="2000" dirty="0">
                <a:latin typeface="Times New Roman" panose="02020603050405020304" pitchFamily="18" charset="0"/>
                <a:cs typeface="Times New Roman" panose="02020603050405020304" pitchFamily="18" charset="0"/>
              </a:rPr>
              <a:t>Complexity in Fraud </a:t>
            </a:r>
            <a:r>
              <a:rPr lang="en-GB" sz="2000" dirty="0" smtClean="0">
                <a:latin typeface="Times New Roman" panose="02020603050405020304" pitchFamily="18" charset="0"/>
                <a:cs typeface="Times New Roman" panose="02020603050405020304" pitchFamily="18" charset="0"/>
              </a:rPr>
              <a:t>Detection</a:t>
            </a:r>
            <a:r>
              <a:rPr lang="en-GB" sz="2000" b="1"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Traditional </a:t>
            </a:r>
            <a:r>
              <a:rPr lang="en-GB" sz="2000" dirty="0">
                <a:latin typeface="Times New Roman" panose="02020603050405020304" pitchFamily="18" charset="0"/>
                <a:cs typeface="Times New Roman" panose="02020603050405020304" pitchFamily="18" charset="0"/>
              </a:rPr>
              <a:t>fraud detection systems struggle to handle the increasing complexity and scale of modern supply chains, leading to inefficiencies and potential financial losses</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lvl="1" algn="just">
              <a:lnSpc>
                <a:spcPct val="100000"/>
              </a:lnSpc>
            </a:pPr>
            <a:r>
              <a:rPr lang="en-GB" sz="1800" dirty="0">
                <a:latin typeface="Times New Roman" panose="02020603050405020304" pitchFamily="18" charset="0"/>
                <a:cs typeface="Times New Roman" panose="02020603050405020304" pitchFamily="18" charset="0"/>
              </a:rPr>
              <a:t>Inadequate</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Fraud</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Prevention</a:t>
            </a:r>
            <a:r>
              <a:rPr lang="en-GB" sz="1800" b="1"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Mechanisms</a:t>
            </a:r>
            <a:endParaRPr lang="en-GB" sz="1800" b="1" dirty="0" smtClean="0">
              <a:latin typeface="Times New Roman" panose="02020603050405020304" pitchFamily="18" charset="0"/>
              <a:cs typeface="Times New Roman" panose="02020603050405020304" pitchFamily="18" charset="0"/>
            </a:endParaRPr>
          </a:p>
          <a:p>
            <a:pPr lvl="1" algn="just">
              <a:lnSpc>
                <a:spcPct val="100000"/>
              </a:lnSpc>
            </a:pPr>
            <a:r>
              <a:rPr lang="en-GB" sz="1800" dirty="0">
                <a:latin typeface="Times New Roman" panose="02020603050405020304" pitchFamily="18" charset="0"/>
                <a:cs typeface="Times New Roman" panose="02020603050405020304" pitchFamily="18" charset="0"/>
              </a:rPr>
              <a:t>Need</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for</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Enhanced</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Accuracy</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Fraud</a:t>
            </a:r>
            <a:r>
              <a:rPr lang="en-GB" sz="1800" b="1"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Detection</a:t>
            </a:r>
          </a:p>
          <a:p>
            <a:pPr marL="457200" lvl="1" indent="0" algn="just">
              <a:lnSpc>
                <a:spcPct val="100000"/>
              </a:lnSpc>
              <a:buNone/>
            </a:pPr>
            <a:endParaRPr lang="en-GB" sz="1800" b="1" dirty="0" smtClean="0">
              <a:latin typeface="Times New Roman" panose="02020603050405020304" pitchFamily="18" charset="0"/>
              <a:cs typeface="Times New Roman" panose="02020603050405020304" pitchFamily="18" charset="0"/>
            </a:endParaRPr>
          </a:p>
          <a:p>
            <a:pPr algn="just">
              <a:lnSpc>
                <a:spcPct val="100000"/>
              </a:lnSpc>
            </a:pPr>
            <a:r>
              <a:rPr lang="en-GB" sz="2000" dirty="0" smtClean="0">
                <a:latin typeface="Times New Roman" panose="02020603050405020304" pitchFamily="18" charset="0"/>
                <a:cs typeface="Times New Roman" panose="02020603050405020304" pitchFamily="18" charset="0"/>
              </a:rPr>
              <a:t>Existing </a:t>
            </a:r>
            <a:r>
              <a:rPr lang="en-GB" sz="2000" dirty="0">
                <a:latin typeface="Times New Roman" panose="02020603050405020304" pitchFamily="18" charset="0"/>
                <a:cs typeface="Times New Roman" panose="02020603050405020304" pitchFamily="18" charset="0"/>
              </a:rPr>
              <a:t>methods fail to identify intricate patterns of fraudulent activities in supply chain data, necessitating more advanced approaches for effective </a:t>
            </a:r>
            <a:r>
              <a:rPr lang="en-GB" sz="2000" dirty="0" err="1" smtClean="0">
                <a:latin typeface="Times New Roman" panose="02020603050405020304" pitchFamily="18" charset="0"/>
                <a:cs typeface="Times New Roman" panose="02020603050405020304" pitchFamily="18" charset="0"/>
              </a:rPr>
              <a:t>detection.Supply</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chain organizations require more accurate and scalable solutions, such as neural networks, to proactively identify fraud and reduce operational risks.</a:t>
            </a:r>
          </a:p>
          <a:p>
            <a:pPr marL="0" indent="0" algn="just">
              <a:lnSpc>
                <a:spcPct val="100000"/>
              </a:lnSpc>
              <a:buNone/>
            </a:pPr>
            <a:endParaRPr lang="en-GB" sz="2000" dirty="0">
              <a:latin typeface="Times New Roman" panose="02020603050405020304" pitchFamily="18" charset="0"/>
              <a:cs typeface="Times New Roman" panose="02020603050405020304" pitchFamily="18" charset="0"/>
            </a:endParaRPr>
          </a:p>
          <a:p>
            <a:pPr algn="just">
              <a:lnSpc>
                <a:spcPct val="100000"/>
              </a:lnSpc>
            </a:pPr>
            <a:endParaRPr lang="en-GB" sz="2000" dirty="0">
              <a:latin typeface="Times New Roman" panose="02020603050405020304" pitchFamily="18" charset="0"/>
              <a:cs typeface="Times New Roman" panose="02020603050405020304" pitchFamily="18" charset="0"/>
            </a:endParaRPr>
          </a:p>
          <a:p>
            <a:pPr algn="just">
              <a:lnSpc>
                <a:spcPct val="10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372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825626"/>
            <a:ext cx="10515600" cy="1889930"/>
          </a:xfrm>
        </p:spPr>
        <p:txBody>
          <a:bodyPr>
            <a:normAutofit fontScale="85000" lnSpcReduction="10000"/>
          </a:bodyPr>
          <a:lstStyle/>
          <a:p>
            <a:pPr algn="just">
              <a:lnSpc>
                <a:spcPct val="160000"/>
              </a:lnSpc>
            </a:pPr>
            <a:r>
              <a:rPr lang="en-GB" sz="2000" dirty="0">
                <a:latin typeface="Times New Roman" panose="02020603050405020304" pitchFamily="18" charset="0"/>
                <a:cs typeface="Times New Roman" panose="02020603050405020304" pitchFamily="18" charset="0"/>
              </a:rPr>
              <a:t>To detect fraudulent activities in the supply chain by developing machine learning models using neural networks. The goal is to enhance fraud detection accuracy, minimize financial losses, and improve operational efficiency for organizations by utilizing the MLPClassifier algorithm from </a:t>
            </a:r>
            <a:r>
              <a:rPr lang="en-GB" sz="2000" dirty="0" err="1">
                <a:latin typeface="Times New Roman" panose="02020603050405020304" pitchFamily="18" charset="0"/>
                <a:cs typeface="Times New Roman" panose="02020603050405020304" pitchFamily="18" charset="0"/>
              </a:rPr>
              <a:t>scikit</a:t>
            </a:r>
            <a:r>
              <a:rPr lang="en-GB" sz="2000" dirty="0">
                <a:latin typeface="Times New Roman" panose="02020603050405020304" pitchFamily="18" charset="0"/>
                <a:cs typeface="Times New Roman" panose="02020603050405020304" pitchFamily="18" charset="0"/>
              </a:rPr>
              <a:t>-learn and a custom neural network built with Keras. These models are trained on the DataCo Supply Chain dataset to identify fraudulent transactions.</a:t>
            </a:r>
          </a:p>
        </p:txBody>
      </p:sp>
    </p:spTree>
    <p:extLst>
      <p:ext uri="{BB962C8B-B14F-4D97-AF65-F5344CB8AC3E}">
        <p14:creationId xmlns:p14="http://schemas.microsoft.com/office/powerpoint/2010/main" val="911981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3473</TotalTime>
  <Words>1495</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Mini project Artificial Neural Networks for Fraud Detection in Supply-Chain-Analytics</vt:lpstr>
      <vt:lpstr>CONTENT</vt:lpstr>
      <vt:lpstr>ABSTRACT</vt:lpstr>
      <vt:lpstr> INTRODUCTION </vt:lpstr>
      <vt:lpstr>LITERATURE SURVEY</vt:lpstr>
      <vt:lpstr>PowerPoint Presentation</vt:lpstr>
      <vt:lpstr>PowerPoint Presentation</vt:lpstr>
      <vt:lpstr>PROBLEM STATEMENT</vt:lpstr>
      <vt:lpstr>OBJECTIVES</vt:lpstr>
      <vt:lpstr>EXISTING SYSTEM</vt:lpstr>
      <vt:lpstr>PROPOSED METHODOLOGY</vt:lpstr>
      <vt:lpstr>MODULES</vt:lpstr>
      <vt:lpstr>IMPLEMENTATION DONE SO FAR </vt:lpstr>
      <vt:lpstr>PowerPoint Presentation</vt:lpstr>
      <vt:lpstr> SYSTEM REQUIREMENTS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Loppy</dc:creator>
  <cp:lastModifiedBy>Loppy</cp:lastModifiedBy>
  <cp:revision>63</cp:revision>
  <dcterms:created xsi:type="dcterms:W3CDTF">2024-09-18T20:26:13Z</dcterms:created>
  <dcterms:modified xsi:type="dcterms:W3CDTF">2024-10-25T21:06:11Z</dcterms:modified>
</cp:coreProperties>
</file>