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78" r:id="rId6"/>
    <p:sldId id="279" r:id="rId7"/>
    <p:sldId id="280" r:id="rId8"/>
    <p:sldId id="262" r:id="rId9"/>
    <p:sldId id="263" r:id="rId10"/>
    <p:sldId id="270" r:id="rId11"/>
    <p:sldId id="266" r:id="rId12"/>
    <p:sldId id="277" r:id="rId13"/>
    <p:sldId id="281" r:id="rId14"/>
    <p:sldId id="272" r:id="rId15"/>
    <p:sldId id="267"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4660"/>
  </p:normalViewPr>
  <p:slideViewPr>
    <p:cSldViewPr snapToGrid="0">
      <p:cViewPr varScale="1">
        <p:scale>
          <a:sx n="79" d="100"/>
          <a:sy n="79" d="100"/>
        </p:scale>
        <p:origin x="570" y="33"/>
      </p:cViewPr>
      <p:guideLst/>
    </p:cSldViewPr>
  </p:slideViewPr>
  <p:notesTextViewPr>
    <p:cViewPr>
      <p:scale>
        <a:sx n="1" d="1"/>
        <a:sy n="1" d="1"/>
      </p:scale>
      <p:origin x="0" y="0"/>
    </p:cViewPr>
  </p:notesTextViewPr>
  <p:sorterViewPr>
    <p:cViewPr>
      <p:scale>
        <a:sx n="100" d="100"/>
        <a:sy n="100" d="100"/>
      </p:scale>
      <p:origin x="0" y="-10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1E2B5-5341-412C-98C8-5A2722B93EE7}" type="datetimeFigureOut">
              <a:rPr lang="en-GB" smtClean="0"/>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AE9A3-2AD6-4D6E-9085-7E559FFCD748}" type="slidenum">
              <a:rPr lang="en-GB" smtClean="0"/>
              <a:t>‹#›</a:t>
            </a:fld>
            <a:endParaRPr lang="en-GB"/>
          </a:p>
        </p:txBody>
      </p:sp>
    </p:spTree>
    <p:extLst>
      <p:ext uri="{BB962C8B-B14F-4D97-AF65-F5344CB8AC3E}">
        <p14:creationId xmlns:p14="http://schemas.microsoft.com/office/powerpoint/2010/main" val="36777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65723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304472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61710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D3A9045-E377-4AA4-BFA1-9F051AC57E9E}"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400174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A9045-E377-4AA4-BFA1-9F051AC57E9E}"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71383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D3A9045-E377-4AA4-BFA1-9F051AC57E9E}"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91139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D3A9045-E377-4AA4-BFA1-9F051AC57E9E}" type="datetimeFigureOut">
              <a:rPr lang="en-GB" smtClean="0"/>
              <a:t>20/11/2024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26546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D3A9045-E377-4AA4-BFA1-9F051AC57E9E}" type="datetimeFigureOut">
              <a:rPr lang="en-GB" smtClean="0"/>
              <a:t>20/11/2024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106338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A9045-E377-4AA4-BFA1-9F051AC57E9E}" type="datetimeFigureOut">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357690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3A9045-E377-4AA4-BFA1-9F051AC57E9E}"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215970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3A9045-E377-4AA4-BFA1-9F051AC57E9E}"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E65E5-7049-4927-9887-7869C7A1C487}" type="slidenum">
              <a:rPr lang="en-GB" smtClean="0"/>
              <a:t>‹#›</a:t>
            </a:fld>
            <a:endParaRPr lang="en-GB"/>
          </a:p>
        </p:txBody>
      </p:sp>
    </p:spTree>
    <p:extLst>
      <p:ext uri="{BB962C8B-B14F-4D97-AF65-F5344CB8AC3E}">
        <p14:creationId xmlns:p14="http://schemas.microsoft.com/office/powerpoint/2010/main" val="50073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A9045-E377-4AA4-BFA1-9F051AC57E9E}" type="datetimeFigureOut">
              <a:rPr lang="en-GB" smtClean="0"/>
              <a:t>20/11/2024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65E5-7049-4927-9887-7869C7A1C487}" type="slidenum">
              <a:rPr lang="en-GB" smtClean="0"/>
              <a:t>‹#›</a:t>
            </a:fld>
            <a:endParaRPr lang="en-GB"/>
          </a:p>
        </p:txBody>
      </p:sp>
    </p:spTree>
    <p:extLst>
      <p:ext uri="{BB962C8B-B14F-4D97-AF65-F5344CB8AC3E}">
        <p14:creationId xmlns:p14="http://schemas.microsoft.com/office/powerpoint/2010/main" val="92189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708"/>
            <a:ext cx="10515600" cy="3552092"/>
          </a:xfrm>
        </p:spPr>
        <p:txBody>
          <a:bodyPr>
            <a:noAutofit/>
          </a:bodyPr>
          <a:lstStyle/>
          <a:p>
            <a:pPr algn="ctr">
              <a:lnSpc>
                <a:spcPct val="150000"/>
              </a:lnSpc>
            </a:pP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Mini project</a:t>
            </a:r>
            <a:r>
              <a:rPr lang="en-GB" sz="2800" b="1" dirty="0">
                <a:latin typeface="Times New Roman" panose="02020603050405020304" pitchFamily="18" charset="0"/>
                <a:cs typeface="Times New Roman" panose="02020603050405020304" pitchFamily="18" charset="0"/>
              </a:rPr>
              <a:t/>
            </a:r>
            <a:br>
              <a:rPr lang="en-GB" sz="2800" b="1" dirty="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Artificial Neural Networks for Fraud Detection in Supply-Chain-Analytics</a:t>
            </a:r>
            <a:endParaRPr lang="en-GB" sz="2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87189" y="4244352"/>
            <a:ext cx="10263554" cy="1178416"/>
          </a:xfrm>
        </p:spPr>
        <p:txBody>
          <a:bodyPr>
            <a:noAutofit/>
          </a:bodyPr>
          <a:lstStyle/>
          <a:p>
            <a:pPr marL="0" indent="0">
              <a:buNone/>
            </a:pPr>
            <a:r>
              <a:rPr lang="en-GB" sz="2000" dirty="0" smtClean="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Project</a:t>
            </a:r>
            <a:r>
              <a:rPr lang="en-GB" sz="2000"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guide</a:t>
            </a:r>
            <a:r>
              <a:rPr lang="en-GB" sz="2000" dirty="0">
                <a:latin typeface="Times New Roman" panose="02020603050405020304" pitchFamily="18" charset="0"/>
                <a:cs typeface="Times New Roman" panose="02020603050405020304" pitchFamily="18" charset="0"/>
              </a:rPr>
              <a:t>: Dr.Swapna mam                           </a:t>
            </a:r>
            <a:endParaRPr lang="en-GB" sz="2000" dirty="0" smtClean="0">
              <a:latin typeface="Times New Roman" panose="02020603050405020304" pitchFamily="18" charset="0"/>
              <a:cs typeface="Times New Roman" panose="02020603050405020304" pitchFamily="18" charset="0"/>
            </a:endParaRPr>
          </a:p>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(Associate </a:t>
            </a:r>
            <a:r>
              <a:rPr lang="en-GB" sz="2000" dirty="0" smtClean="0">
                <a:latin typeface="Times New Roman" panose="02020603050405020304" pitchFamily="18" charset="0"/>
                <a:cs typeface="Times New Roman" panose="02020603050405020304" pitchFamily="18" charset="0"/>
              </a:rPr>
              <a:t>professor)</a:t>
            </a:r>
          </a:p>
          <a:p>
            <a:pPr marL="0" indent="0">
              <a:buNone/>
            </a:pPr>
            <a:r>
              <a:rPr lang="en-US" sz="2000" dirty="0">
                <a:latin typeface="Times New Roman" pitchFamily="18" charset="0"/>
                <a:cs typeface="Times New Roman" pitchFamily="18" charset="0"/>
              </a:rPr>
              <a:t>Dept., of Computer Science and Engineering</a:t>
            </a:r>
          </a:p>
          <a:p>
            <a:pPr marL="0" indent="0">
              <a:buNone/>
            </a:pPr>
            <a:endParaRPr lang="en-GB"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37E61D75-AF36-A8D3-3919-7059FEF7F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42482"/>
            <a:ext cx="10385160" cy="1318846"/>
          </a:xfrm>
          <a:prstGeom prst="rect">
            <a:avLst/>
          </a:prstGeom>
        </p:spPr>
      </p:pic>
      <p:sp>
        <p:nvSpPr>
          <p:cNvPr id="7" name="TextBox 6">
            <a:extLst>
              <a:ext uri="{FF2B5EF4-FFF2-40B4-BE49-F238E27FC236}">
                <a16:creationId xmlns:a16="http://schemas.microsoft.com/office/drawing/2014/main" xmlns="" id="{054E748B-4CF2-222B-E761-FEB969168A99}"/>
              </a:ext>
            </a:extLst>
          </p:cNvPr>
          <p:cNvSpPr txBox="1"/>
          <p:nvPr/>
        </p:nvSpPr>
        <p:spPr>
          <a:xfrm>
            <a:off x="7543800" y="4417102"/>
            <a:ext cx="3810000" cy="1600438"/>
          </a:xfrm>
          <a:prstGeom prst="rect">
            <a:avLst/>
          </a:prstGeom>
          <a:noFill/>
        </p:spPr>
        <p:txBody>
          <a:bodyPr wrap="square" rtlCol="0">
            <a:spAutoFit/>
          </a:bodyPr>
          <a:lstStyle/>
          <a:p>
            <a:pPr lvl="1"/>
            <a:r>
              <a:rPr lang="en-US" sz="2000" dirty="0">
                <a:latin typeface="Times New Roman" pitchFamily="18" charset="0"/>
                <a:cs typeface="Times New Roman" pitchFamily="18" charset="0"/>
              </a:rPr>
              <a:t>Batch No. :- </a:t>
            </a:r>
            <a:r>
              <a:rPr lang="en-US" sz="2000" dirty="0" smtClean="0">
                <a:latin typeface="Times New Roman" pitchFamily="18" charset="0"/>
                <a:cs typeface="Times New Roman" pitchFamily="18" charset="0"/>
              </a:rPr>
              <a:t>21PA05</a:t>
            </a:r>
          </a:p>
          <a:p>
            <a:pPr lvl="1"/>
            <a:r>
              <a:rPr lang="en-US" sz="2000" dirty="0" err="1" smtClean="0">
                <a:latin typeface="Times New Roman" pitchFamily="18" charset="0"/>
                <a:cs typeface="Times New Roman" pitchFamily="18" charset="0"/>
              </a:rPr>
              <a:t>B.Alekya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21P61A0534)</a:t>
            </a:r>
          </a:p>
          <a:p>
            <a:pPr lvl="1"/>
            <a:r>
              <a:rPr lang="en-US" sz="2000" dirty="0" err="1" smtClean="0">
                <a:latin typeface="Times New Roman" pitchFamily="18" charset="0"/>
                <a:cs typeface="Times New Roman" pitchFamily="18" charset="0"/>
              </a:rPr>
              <a:t>C.Hithen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(21P61A0549)</a:t>
            </a:r>
          </a:p>
          <a:p>
            <a:pPr lvl="1"/>
            <a:r>
              <a:rPr lang="en-US" sz="2000" dirty="0" err="1" smtClean="0">
                <a:latin typeface="Times New Roman" pitchFamily="18" charset="0"/>
                <a:cs typeface="Times New Roman" pitchFamily="18" charset="0"/>
              </a:rPr>
              <a:t>Sai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Ram </a:t>
            </a:r>
            <a:r>
              <a:rPr lang="en-US" sz="2000" dirty="0" smtClean="0">
                <a:latin typeface="Times New Roman" pitchFamily="18" charset="0"/>
                <a:cs typeface="Times New Roman" pitchFamily="18" charset="0"/>
              </a:rPr>
              <a:t>Reddy (</a:t>
            </a:r>
            <a:r>
              <a:rPr lang="en-US" sz="2000" dirty="0" smtClean="0">
                <a:latin typeface="Times New Roman" pitchFamily="18" charset="0"/>
                <a:cs typeface="Times New Roman" pitchFamily="18" charset="0"/>
              </a:rPr>
              <a:t>21P61A0554)</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918577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PROPOSED </a:t>
            </a:r>
            <a:r>
              <a:rPr lang="en-US" sz="4000" dirty="0" smtClean="0">
                <a:latin typeface="Times New Roman" pitchFamily="18" charset="0"/>
                <a:cs typeface="Times New Roman" pitchFamily="18" charset="0"/>
              </a:rPr>
              <a:t>METHODOLOGY</a:t>
            </a:r>
            <a:endParaRPr lang="en-GB" sz="4000" dirty="0"/>
          </a:p>
        </p:txBody>
      </p:sp>
      <p:sp>
        <p:nvSpPr>
          <p:cNvPr id="5" name="Rectangle 4"/>
          <p:cNvSpPr/>
          <p:nvPr/>
        </p:nvSpPr>
        <p:spPr>
          <a:xfrm>
            <a:off x="665671" y="1824354"/>
            <a:ext cx="10795959" cy="32686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Implements </a:t>
            </a:r>
            <a:r>
              <a:rPr lang="en-GB" sz="2000" dirty="0">
                <a:latin typeface="Times New Roman" panose="02020603050405020304" pitchFamily="18" charset="0"/>
                <a:cs typeface="Times New Roman" panose="02020603050405020304" pitchFamily="18" charset="0"/>
              </a:rPr>
              <a:t>Artificial Neural Networks (ANNs) for fraud detection, offering a data-driven approach.</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Develops two models: MLPClassifier from </a:t>
            </a:r>
            <a:r>
              <a:rPr lang="en-GB" sz="2000" dirty="0" err="1">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-learn and a custom neural network built with Keras.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Capable of learning from historical and real-time data, improving adaptability to fraud patterns.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Highly scalable, designed to handle large and complex datasets within global supply chains.</a:t>
            </a:r>
          </a:p>
          <a:p>
            <a:pPr marL="342900" indent="-342900" algn="just">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Provides higher accuracy in detecting fraudulent transactions (97.67% for the custom model), reducing </a:t>
            </a:r>
            <a:r>
              <a:rPr lang="en-GB" sz="2000" dirty="0" smtClean="0">
                <a:latin typeface="Times New Roman" panose="02020603050405020304" pitchFamily="18" charset="0"/>
                <a:cs typeface="Times New Roman" panose="02020603050405020304" pitchFamily="18" charset="0"/>
              </a:rPr>
              <a:t>manual intervention </a:t>
            </a:r>
            <a:r>
              <a:rPr lang="en-GB" sz="2000" dirty="0">
                <a:latin typeface="Times New Roman" panose="02020603050405020304" pitchFamily="18" charset="0"/>
                <a:cs typeface="Times New Roman" panose="02020603050405020304" pitchFamily="18" charset="0"/>
              </a:rPr>
              <a:t>and financial losses.</a:t>
            </a:r>
          </a:p>
        </p:txBody>
      </p:sp>
    </p:spTree>
    <p:extLst>
      <p:ext uri="{BB962C8B-B14F-4D97-AF65-F5344CB8AC3E}">
        <p14:creationId xmlns:p14="http://schemas.microsoft.com/office/powerpoint/2010/main" val="2630936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172" y="449749"/>
            <a:ext cx="10515600" cy="1325563"/>
          </a:xfrm>
        </p:spPr>
        <p:txBody>
          <a:bodyPr>
            <a:normAutofit/>
          </a:bodyPr>
          <a:lstStyle/>
          <a:p>
            <a:pPr algn="ctr"/>
            <a:r>
              <a:rPr lang="en-GB" sz="4000" dirty="0" smtClean="0">
                <a:latin typeface="Times New Roman" panose="02020603050405020304" pitchFamily="18" charset="0"/>
                <a:cs typeface="Times New Roman" panose="02020603050405020304" pitchFamily="18" charset="0"/>
              </a:rPr>
              <a:t>MODULES</a:t>
            </a:r>
            <a:endParaRPr lang="en-GB" sz="4000" dirty="0">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idx="1"/>
          </p:nvPr>
        </p:nvSpPr>
        <p:spPr bwMode="auto">
          <a:xfrm>
            <a:off x="1160172" y="1775312"/>
            <a:ext cx="10468708" cy="433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endParaRPr kumimoji="0" lang="en-US" sz="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Utilize the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DataCo</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Supply Chain dataset, handle missing data, outliers, and normalize features to prepare the data for model input.</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Development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Create two fraud detection models: one using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MLPClassifier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scikit</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-learn, and a custom neural network using the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Keras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library in Python.</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Training and Testing</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Split the dataset into training and testing sets, train both models, and evaluate their ability to detect fraudulent activities.</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Performance Evaluation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Assess both models' performance based on accuracy, precision, recall, and F1-score, with the custom neural network achieving 97.67% accuracy.</a:t>
            </a:r>
          </a:p>
          <a:p>
            <a:pPr algn="just" eaLnBrk="0" fontAlgn="base" hangingPunct="0">
              <a:lnSpc>
                <a:spcPct val="150000"/>
              </a:lnSpc>
              <a:spcBef>
                <a:spcPct val="0"/>
              </a:spcBef>
              <a:spcAft>
                <a:spcPct val="0"/>
              </a:spcAf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Result Analysis and Optimization</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Refine models by adjusting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hyperparameters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improving their architectures to further enhance fraud detection efficiency.</a:t>
            </a:r>
          </a:p>
        </p:txBody>
      </p:sp>
    </p:spTree>
    <p:extLst>
      <p:ext uri="{BB962C8B-B14F-4D97-AF65-F5344CB8AC3E}">
        <p14:creationId xmlns:p14="http://schemas.microsoft.com/office/powerpoint/2010/main" val="2280011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541874"/>
            <a:ext cx="10515600" cy="1325563"/>
          </a:xfrm>
        </p:spPr>
        <p:txBody>
          <a:bodyPr>
            <a:normAutofit/>
          </a:bodyPr>
          <a:lstStyle/>
          <a:p>
            <a:pPr algn="ctr"/>
            <a:r>
              <a:rPr lang="en-GB" sz="4000" dirty="0" smtClean="0">
                <a:latin typeface="Times New Roman" panose="02020603050405020304" pitchFamily="18" charset="0"/>
                <a:cs typeface="Times New Roman" panose="02020603050405020304" pitchFamily="18" charset="0"/>
              </a:rPr>
              <a:t>IMPLEMENTATION AND RESULTS</a:t>
            </a:r>
            <a:endParaRPr lang="en-GB"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5742" y="1867437"/>
            <a:ext cx="9348537" cy="3790950"/>
          </a:xfrm>
        </p:spPr>
      </p:pic>
    </p:spTree>
    <p:extLst>
      <p:ext uri="{BB962C8B-B14F-4D97-AF65-F5344CB8AC3E}">
        <p14:creationId xmlns:p14="http://schemas.microsoft.com/office/powerpoint/2010/main" val="4186746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3474" y="820988"/>
            <a:ext cx="9739563" cy="4912059"/>
          </a:xfrm>
        </p:spPr>
      </p:pic>
    </p:spTree>
    <p:extLst>
      <p:ext uri="{BB962C8B-B14F-4D97-AF65-F5344CB8AC3E}">
        <p14:creationId xmlns:p14="http://schemas.microsoft.com/office/powerpoint/2010/main" val="4013519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17422" y="304529"/>
            <a:ext cx="8157155" cy="6248942"/>
          </a:xfrm>
          <a:prstGeom prst="rect">
            <a:avLst/>
          </a:prstGeom>
        </p:spPr>
      </p:pic>
    </p:spTree>
    <p:extLst>
      <p:ext uri="{BB962C8B-B14F-4D97-AF65-F5344CB8AC3E}">
        <p14:creationId xmlns:p14="http://schemas.microsoft.com/office/powerpoint/2010/main" val="1859191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94"/>
          </a:xfrm>
        </p:spPr>
        <p:txBody>
          <a:bodyPr>
            <a:normAutofit fontScale="90000"/>
          </a:bodyPr>
          <a:lstStyle/>
          <a:p>
            <a:pPr algn="ctr"/>
            <a:r>
              <a:rPr lang="en-US" dirty="0"/>
              <a:t/>
            </a:r>
            <a:br>
              <a:rPr lang="en-US" dirty="0"/>
            </a:br>
            <a:r>
              <a:rPr lang="en-US" dirty="0">
                <a:latin typeface="Times New Roman" pitchFamily="18" charset="0"/>
                <a:cs typeface="Times New Roman" pitchFamily="18" charset="0"/>
              </a:rPr>
              <a:t>SYSTEM REQUIREMENTS</a:t>
            </a:r>
            <a:r>
              <a:rPr lang="en-US" dirty="0"/>
              <a:t/>
            </a:r>
            <a:br>
              <a:rPr lang="en-US" dirty="0"/>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7367" y="1334220"/>
            <a:ext cx="10875034" cy="4940059"/>
          </a:xfrm>
        </p:spPr>
        <p:txBody>
          <a:bodyPr>
            <a:noAutofit/>
          </a:bodyPr>
          <a:lstStyle/>
          <a:p>
            <a:pPr marL="0" indent="0" algn="just">
              <a:lnSpc>
                <a:spcPct val="100000"/>
              </a:lnSpc>
              <a:buNone/>
            </a:pPr>
            <a:r>
              <a:rPr lang="en-GB" sz="2000" b="1" dirty="0" smtClean="0">
                <a:latin typeface="Times New Roman" panose="02020603050405020304" pitchFamily="18" charset="0"/>
                <a:cs typeface="Times New Roman" panose="02020603050405020304" pitchFamily="18" charset="0"/>
              </a:rPr>
              <a:t>- Hardware Requirements:</a:t>
            </a:r>
          </a:p>
          <a:p>
            <a:pPr lvl="1" algn="just">
              <a:lnSpc>
                <a:spcPct val="100000"/>
              </a:lnSpc>
            </a:pPr>
            <a:r>
              <a:rPr lang="en-GB" sz="1800" b="1" dirty="0" smtClean="0">
                <a:latin typeface="Times New Roman" panose="02020603050405020304" pitchFamily="18" charset="0"/>
                <a:cs typeface="Times New Roman" panose="02020603050405020304" pitchFamily="18" charset="0"/>
              </a:rPr>
              <a:t>Processor</a:t>
            </a:r>
            <a:r>
              <a:rPr lang="en-GB" sz="1800" dirty="0">
                <a:latin typeface="Times New Roman" panose="02020603050405020304" pitchFamily="18" charset="0"/>
                <a:cs typeface="Times New Roman" panose="02020603050405020304" pitchFamily="18" charset="0"/>
              </a:rPr>
              <a:t>: Multi-core processor (e.g., Intel i5 or higher).</a:t>
            </a:r>
          </a:p>
          <a:p>
            <a:pPr lvl="1" algn="just">
              <a:lnSpc>
                <a:spcPct val="100000"/>
              </a:lnSpc>
            </a:pPr>
            <a:r>
              <a:rPr lang="en-GB" sz="1800" b="1" dirty="0">
                <a:latin typeface="Times New Roman" panose="02020603050405020304" pitchFamily="18" charset="0"/>
                <a:cs typeface="Times New Roman" panose="02020603050405020304" pitchFamily="18" charset="0"/>
              </a:rPr>
              <a:t>RAM:</a:t>
            </a:r>
            <a:r>
              <a:rPr lang="en-GB" sz="1800" dirty="0">
                <a:latin typeface="Times New Roman" panose="02020603050405020304" pitchFamily="18" charset="0"/>
                <a:cs typeface="Times New Roman" panose="02020603050405020304" pitchFamily="18" charset="0"/>
              </a:rPr>
              <a:t> 8 GB or higher for smooth data processing.</a:t>
            </a:r>
          </a:p>
          <a:p>
            <a:pPr lvl="1" algn="just">
              <a:lnSpc>
                <a:spcPct val="100000"/>
              </a:lnSpc>
            </a:pPr>
            <a:r>
              <a:rPr lang="en-GB" sz="1800" b="1" dirty="0">
                <a:latin typeface="Times New Roman" panose="02020603050405020304" pitchFamily="18" charset="0"/>
                <a:cs typeface="Times New Roman" panose="02020603050405020304" pitchFamily="18" charset="0"/>
              </a:rPr>
              <a:t>Storage:</a:t>
            </a:r>
            <a:r>
              <a:rPr lang="en-GB" sz="1800" dirty="0">
                <a:latin typeface="Times New Roman" panose="02020603050405020304" pitchFamily="18" charset="0"/>
                <a:cs typeface="Times New Roman" panose="02020603050405020304" pitchFamily="18" charset="0"/>
              </a:rPr>
              <a:t> 100 GB of free space to store datasets and project files.</a:t>
            </a:r>
          </a:p>
          <a:p>
            <a:pPr lvl="1" algn="just">
              <a:lnSpc>
                <a:spcPct val="100000"/>
              </a:lnSpc>
            </a:pPr>
            <a:r>
              <a:rPr lang="en-GB" sz="1800" b="1" dirty="0">
                <a:latin typeface="Times New Roman" panose="02020603050405020304" pitchFamily="18" charset="0"/>
                <a:cs typeface="Times New Roman" panose="02020603050405020304" pitchFamily="18" charset="0"/>
              </a:rPr>
              <a:t>GPU (optional): </a:t>
            </a:r>
            <a:r>
              <a:rPr lang="en-GB" sz="1800" dirty="0">
                <a:latin typeface="Times New Roman" panose="02020603050405020304" pitchFamily="18" charset="0"/>
                <a:cs typeface="Times New Roman" panose="02020603050405020304" pitchFamily="18" charset="0"/>
              </a:rPr>
              <a:t>If using </a:t>
            </a:r>
            <a:r>
              <a:rPr lang="en-GB" sz="1800" dirty="0" err="1">
                <a:latin typeface="Times New Roman" panose="02020603050405020304" pitchFamily="18" charset="0"/>
                <a:cs typeface="Times New Roman" panose="02020603050405020304" pitchFamily="18" charset="0"/>
              </a:rPr>
              <a:t>TensorFlow</a:t>
            </a:r>
            <a:r>
              <a:rPr lang="en-GB" sz="1800" dirty="0">
                <a:latin typeface="Times New Roman" panose="02020603050405020304" pitchFamily="18" charset="0"/>
                <a:cs typeface="Times New Roman" panose="02020603050405020304" pitchFamily="18" charset="0"/>
              </a:rPr>
              <a:t> for neural networks, a dedicated GPU with CUDA support will speed up model training.</a:t>
            </a:r>
          </a:p>
          <a:p>
            <a:pPr lvl="1" algn="just">
              <a:lnSpc>
                <a:spcPct val="100000"/>
              </a:lnSpc>
            </a:pPr>
            <a:r>
              <a:rPr lang="en-GB" sz="1800" b="1" dirty="0">
                <a:latin typeface="Times New Roman" panose="02020603050405020304" pitchFamily="18" charset="0"/>
                <a:cs typeface="Times New Roman" panose="02020603050405020304" pitchFamily="18" charset="0"/>
              </a:rPr>
              <a:t>Operating System: </a:t>
            </a:r>
            <a:r>
              <a:rPr lang="en-GB" sz="1800" dirty="0">
                <a:latin typeface="Times New Roman" panose="02020603050405020304" pitchFamily="18" charset="0"/>
                <a:cs typeface="Times New Roman" panose="02020603050405020304" pitchFamily="18" charset="0"/>
              </a:rPr>
              <a:t>Windows 10, </a:t>
            </a:r>
            <a:r>
              <a:rPr lang="en-GB" sz="1800" dirty="0" err="1">
                <a:latin typeface="Times New Roman" panose="02020603050405020304" pitchFamily="18" charset="0"/>
                <a:cs typeface="Times New Roman" panose="02020603050405020304" pitchFamily="18" charset="0"/>
              </a:rPr>
              <a:t>macOS</a:t>
            </a:r>
            <a:r>
              <a:rPr lang="en-GB" sz="1800" dirty="0">
                <a:latin typeface="Times New Roman" panose="02020603050405020304" pitchFamily="18" charset="0"/>
                <a:cs typeface="Times New Roman" panose="02020603050405020304" pitchFamily="18" charset="0"/>
              </a:rPr>
              <a:t>, or Linux</a:t>
            </a:r>
            <a:r>
              <a:rPr lang="en-GB" sz="18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GB" sz="2000" b="1" dirty="0" smtClean="0">
                <a:latin typeface="Times New Roman" panose="02020603050405020304" pitchFamily="18" charset="0"/>
                <a:cs typeface="Times New Roman" panose="02020603050405020304" pitchFamily="18" charset="0"/>
              </a:rPr>
              <a:t>- Software Requirements:</a:t>
            </a:r>
          </a:p>
          <a:p>
            <a:pPr lvl="1" algn="just">
              <a:lnSpc>
                <a:spcPct val="100000"/>
              </a:lnSpc>
            </a:pPr>
            <a:r>
              <a:rPr lang="en-GB" sz="1800" b="1" dirty="0" smtClean="0">
                <a:latin typeface="Times New Roman" panose="02020603050405020304" pitchFamily="18" charset="0"/>
                <a:cs typeface="Times New Roman" panose="02020603050405020304" pitchFamily="18" charset="0"/>
              </a:rPr>
              <a:t>Python </a:t>
            </a:r>
            <a:r>
              <a:rPr lang="en-GB" sz="1800" b="1" dirty="0">
                <a:latin typeface="Times New Roman" panose="02020603050405020304" pitchFamily="18" charset="0"/>
                <a:cs typeface="Times New Roman" panose="02020603050405020304" pitchFamily="18" charset="0"/>
              </a:rPr>
              <a:t>3.6+: </a:t>
            </a:r>
            <a:r>
              <a:rPr lang="en-GB" sz="1800" dirty="0">
                <a:latin typeface="Times New Roman" panose="02020603050405020304" pitchFamily="18" charset="0"/>
                <a:cs typeface="Times New Roman" panose="02020603050405020304" pitchFamily="18" charset="0"/>
              </a:rPr>
              <a:t>Minimum version for compatibility with modern libraries like Keras, </a:t>
            </a:r>
            <a:r>
              <a:rPr lang="en-GB" sz="1800" dirty="0" err="1">
                <a:latin typeface="Times New Roman" panose="02020603050405020304" pitchFamily="18" charset="0"/>
                <a:cs typeface="Times New Roman" panose="02020603050405020304" pitchFamily="18" charset="0"/>
              </a:rPr>
              <a:t>scikit</a:t>
            </a:r>
            <a:r>
              <a:rPr lang="en-GB" sz="1800" dirty="0">
                <a:latin typeface="Times New Roman" panose="02020603050405020304" pitchFamily="18" charset="0"/>
                <a:cs typeface="Times New Roman" panose="02020603050405020304" pitchFamily="18" charset="0"/>
              </a:rPr>
              <a:t>-learn, and </a:t>
            </a:r>
            <a:r>
              <a:rPr lang="en-GB" sz="1800" dirty="0" err="1">
                <a:latin typeface="Times New Roman" panose="02020603050405020304" pitchFamily="18" charset="0"/>
                <a:cs typeface="Times New Roman" panose="02020603050405020304" pitchFamily="18" charset="0"/>
              </a:rPr>
              <a:t>TensorFlow</a:t>
            </a:r>
            <a:r>
              <a:rPr lang="en-GB" sz="1800" dirty="0" smtClean="0">
                <a:latin typeface="Times New Roman" panose="02020603050405020304" pitchFamily="18" charset="0"/>
                <a:cs typeface="Times New Roman" panose="02020603050405020304" pitchFamily="18" charset="0"/>
              </a:rPr>
              <a:t>.</a:t>
            </a:r>
          </a:p>
          <a:p>
            <a:pPr lvl="1" algn="just">
              <a:lnSpc>
                <a:spcPct val="100000"/>
              </a:lnSpc>
            </a:pPr>
            <a:r>
              <a:rPr lang="en-GB" sz="1800" b="1" dirty="0" smtClean="0">
                <a:latin typeface="Times New Roman" panose="02020603050405020304" pitchFamily="18" charset="0"/>
                <a:cs typeface="Times New Roman" panose="02020603050405020304" pitchFamily="18" charset="0"/>
              </a:rPr>
              <a:t>Keras</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 building and training neural </a:t>
            </a:r>
            <a:r>
              <a:rPr lang="en-GB" sz="1800" dirty="0" err="1">
                <a:latin typeface="Times New Roman" panose="02020603050405020304" pitchFamily="18" charset="0"/>
                <a:cs typeface="Times New Roman" panose="02020603050405020304" pitchFamily="18" charset="0"/>
              </a:rPr>
              <a:t>networks.scikit</a:t>
            </a:r>
            <a:r>
              <a:rPr lang="en-GB" sz="1800" dirty="0">
                <a:latin typeface="Times New Roman" panose="02020603050405020304" pitchFamily="18" charset="0"/>
                <a:cs typeface="Times New Roman" panose="02020603050405020304" pitchFamily="18" charset="0"/>
              </a:rPr>
              <a:t>-learn: For implementing the MLPClassifier and other machine learning models</a:t>
            </a:r>
            <a:r>
              <a:rPr lang="en-GB" sz="1800" dirty="0" smtClean="0">
                <a:latin typeface="Times New Roman" panose="02020603050405020304" pitchFamily="18" charset="0"/>
                <a:cs typeface="Times New Roman" panose="02020603050405020304" pitchFamily="18" charset="0"/>
              </a:rPr>
              <a:t>.</a:t>
            </a:r>
          </a:p>
          <a:p>
            <a:pPr lvl="1" algn="just">
              <a:lnSpc>
                <a:spcPct val="100000"/>
              </a:lnSpc>
            </a:pPr>
            <a:r>
              <a:rPr lang="en-GB" sz="1800" b="1" dirty="0" smtClean="0">
                <a:latin typeface="Times New Roman" panose="02020603050405020304" pitchFamily="18" charset="0"/>
                <a:cs typeface="Times New Roman" panose="02020603050405020304" pitchFamily="18" charset="0"/>
              </a:rPr>
              <a:t>Pandas </a:t>
            </a:r>
            <a:r>
              <a:rPr lang="en-GB" sz="1800" b="1" dirty="0">
                <a:latin typeface="Times New Roman" panose="02020603050405020304" pitchFamily="18" charset="0"/>
                <a:cs typeface="Times New Roman" panose="02020603050405020304" pitchFamily="18" charset="0"/>
              </a:rPr>
              <a:t>and </a:t>
            </a:r>
            <a:r>
              <a:rPr lang="en-GB" sz="1800" b="1" dirty="0" err="1">
                <a:latin typeface="Times New Roman" panose="02020603050405020304" pitchFamily="18" charset="0"/>
                <a:cs typeface="Times New Roman" panose="02020603050405020304" pitchFamily="18" charset="0"/>
              </a:rPr>
              <a:t>NumPy</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 data manipulation and numerical </a:t>
            </a:r>
            <a:r>
              <a:rPr lang="en-GB" sz="1800" dirty="0" err="1">
                <a:latin typeface="Times New Roman" panose="02020603050405020304" pitchFamily="18" charset="0"/>
                <a:cs typeface="Times New Roman" panose="02020603050405020304" pitchFamily="18" charset="0"/>
              </a:rPr>
              <a:t>computations.Jupyter</a:t>
            </a:r>
            <a:r>
              <a:rPr lang="en-GB" sz="1800" dirty="0">
                <a:latin typeface="Times New Roman" panose="02020603050405020304" pitchFamily="18" charset="0"/>
                <a:cs typeface="Times New Roman" panose="02020603050405020304" pitchFamily="18" charset="0"/>
              </a:rPr>
              <a:t> Notebook: For writing, running, and documenting the code</a:t>
            </a:r>
            <a:r>
              <a:rPr lang="en-GB" sz="1800" dirty="0" smtClean="0">
                <a:latin typeface="Times New Roman" panose="02020603050405020304" pitchFamily="18" charset="0"/>
                <a:cs typeface="Times New Roman" panose="02020603050405020304" pitchFamily="18" charset="0"/>
              </a:rPr>
              <a:t>.</a:t>
            </a:r>
            <a:endParaRPr lang="en-GB" sz="1800" b="1" dirty="0" smtClean="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 xmlns:a16="http://schemas.microsoft.com/office/drawing/2014/main" id="{06C55311-4C0B-A9BA-6AC7-3AF836F1140C}"/>
              </a:ext>
            </a:extLst>
          </p:cNvPr>
          <p:cNvSpPr>
            <a:spLocks noChangeArrowheads="1"/>
          </p:cNvSpPr>
          <p:nvPr/>
        </p:nvSpPr>
        <p:spPr bwMode="auto">
          <a:xfrm rot="10800000" flipV="1">
            <a:off x="915202" y="4332393"/>
            <a:ext cx="9038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62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lgn="just"/>
            <a:r>
              <a:rPr lang="en-GB" sz="2000" dirty="0"/>
              <a:t>Bolton, R. J., &amp; Hand, D. J. (2002) - "Statistical Fraud Detection" - Used logistic regression and decision trees</a:t>
            </a:r>
            <a:r>
              <a:rPr lang="en-GB" sz="2000" dirty="0" smtClean="0"/>
              <a:t>.</a:t>
            </a:r>
          </a:p>
          <a:p>
            <a:pPr algn="just"/>
            <a:r>
              <a:rPr lang="en-GB" sz="2000" dirty="0"/>
              <a:t>Dal </a:t>
            </a:r>
            <a:r>
              <a:rPr lang="en-GB" sz="2000" dirty="0" smtClean="0"/>
              <a:t>Pozzuoli, </a:t>
            </a:r>
            <a:r>
              <a:rPr lang="en-GB" sz="2000" dirty="0"/>
              <a:t>A., et al. (2018) - "Credit Card Fraud Detection" - Applied random forests and decision </a:t>
            </a:r>
            <a:r>
              <a:rPr lang="en-GB" sz="2000" dirty="0" smtClean="0"/>
              <a:t>tree</a:t>
            </a:r>
            <a:endParaRPr lang="en-GB" sz="2000" dirty="0"/>
          </a:p>
          <a:p>
            <a:pPr algn="just"/>
            <a:r>
              <a:rPr lang="en-GB" sz="2000" dirty="0"/>
              <a:t>Kou, Y., et al. (</a:t>
            </a:r>
            <a:r>
              <a:rPr lang="en-GB" sz="2000" dirty="0" smtClean="0"/>
              <a:t>2004)</a:t>
            </a:r>
            <a:r>
              <a:rPr lang="en-GB" sz="2000" b="1" dirty="0" smtClean="0"/>
              <a:t> </a:t>
            </a:r>
            <a:r>
              <a:rPr lang="en-GB" sz="2000" dirty="0" smtClean="0"/>
              <a:t>-</a:t>
            </a:r>
            <a:r>
              <a:rPr lang="en-GB" sz="2000" i="1" dirty="0" smtClean="0"/>
              <a:t>Rule-based </a:t>
            </a:r>
            <a:r>
              <a:rPr lang="en-GB" sz="2000" i="1" dirty="0"/>
              <a:t>and clustering techniques for fraud </a:t>
            </a:r>
            <a:r>
              <a:rPr lang="en-GB" sz="2000" i="1" dirty="0" smtClean="0"/>
              <a:t>detection”</a:t>
            </a:r>
            <a:r>
              <a:rPr lang="en-GB" sz="2000" dirty="0" smtClean="0"/>
              <a:t>- </a:t>
            </a:r>
            <a:r>
              <a:rPr lang="en-GB" sz="2000" dirty="0"/>
              <a:t>Rule-based systems, clustering.</a:t>
            </a:r>
          </a:p>
          <a:p>
            <a:pPr algn="just"/>
            <a:r>
              <a:rPr lang="en-GB" sz="2000" dirty="0" err="1"/>
              <a:t>Phua</a:t>
            </a:r>
            <a:r>
              <a:rPr lang="en-GB" sz="2000" dirty="0"/>
              <a:t>, C., et al. (2010</a:t>
            </a:r>
            <a:r>
              <a:rPr lang="en-GB" sz="2000" dirty="0" smtClean="0"/>
              <a:t>)- </a:t>
            </a:r>
            <a:r>
              <a:rPr lang="en-GB" sz="2000" i="1" dirty="0" smtClean="0"/>
              <a:t>A </a:t>
            </a:r>
            <a:r>
              <a:rPr lang="en-GB" sz="2000" i="1" dirty="0"/>
              <a:t>comprehensive survey of fraud detection </a:t>
            </a:r>
            <a:r>
              <a:rPr lang="en-GB" sz="2000" i="1" dirty="0" smtClean="0"/>
              <a:t>techniques”</a:t>
            </a:r>
            <a:r>
              <a:rPr lang="en-GB" sz="2000" dirty="0" smtClean="0"/>
              <a:t>-Support </a:t>
            </a:r>
            <a:r>
              <a:rPr lang="en-GB" sz="2000" dirty="0"/>
              <a:t>vector machines (SVM), logistic regression</a:t>
            </a:r>
            <a:r>
              <a:rPr lang="en-GB" sz="2000" dirty="0" smtClean="0"/>
              <a:t>.</a:t>
            </a:r>
          </a:p>
          <a:p>
            <a:pPr algn="just"/>
            <a:r>
              <a:rPr lang="da-DK" sz="2000" dirty="0" smtClean="0">
                <a:solidFill>
                  <a:schemeClr val="tx1">
                    <a:lumMod val="85000"/>
                    <a:lumOff val="15000"/>
                  </a:schemeClr>
                </a:solidFill>
                <a:latin typeface="Times New Roman" panose="02020603050405020304" pitchFamily="18" charset="0"/>
                <a:cs typeface="Times New Roman" panose="02020603050405020304" pitchFamily="18" charset="0"/>
              </a:rPr>
              <a:t>Ngai, E. W., et al. (2011)-Data Mining Techniques in Financial Fraud Detection-</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Data mining and classification </a:t>
            </a:r>
            <a:r>
              <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rPr>
              <a:t>models.</a:t>
            </a:r>
          </a:p>
          <a:p>
            <a:pPr algn="just"/>
            <a:r>
              <a:rPr lang="fi-FI" sz="2000" dirty="0" smtClean="0">
                <a:solidFill>
                  <a:schemeClr val="tx1">
                    <a:lumMod val="85000"/>
                    <a:lumOff val="15000"/>
                  </a:schemeClr>
                </a:solidFill>
                <a:latin typeface="Times New Roman" panose="02020603050405020304" pitchFamily="18" charset="0"/>
                <a:cs typeface="Times New Roman" panose="02020603050405020304" pitchFamily="18" charset="0"/>
              </a:rPr>
              <a:t>Rifkin, J. &amp; Klautau, A. (2004)-</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Naive Bayes, K-nearest </a:t>
            </a:r>
            <a:r>
              <a:rPr lang="en-GB" sz="2000" dirty="0" err="1">
                <a:solidFill>
                  <a:schemeClr val="tx1">
                    <a:lumMod val="85000"/>
                    <a:lumOff val="15000"/>
                  </a:schemeClr>
                </a:solidFill>
                <a:latin typeface="Times New Roman" panose="02020603050405020304" pitchFamily="18" charset="0"/>
                <a:cs typeface="Times New Roman" panose="02020603050405020304" pitchFamily="18" charset="0"/>
              </a:rPr>
              <a:t>neighbors</a:t>
            </a:r>
            <a:r>
              <a:rPr lang="en-GB" sz="2000" dirty="0">
                <a:solidFill>
                  <a:schemeClr val="tx1">
                    <a:lumMod val="85000"/>
                    <a:lumOff val="15000"/>
                  </a:schemeClr>
                </a:solidFill>
                <a:latin typeface="Times New Roman" panose="02020603050405020304" pitchFamily="18" charset="0"/>
                <a:cs typeface="Times New Roman" panose="02020603050405020304" pitchFamily="18" charset="0"/>
              </a:rPr>
              <a:t> (KNN)-Synthetic datasets for fraud detection</a:t>
            </a:r>
          </a:p>
          <a:p>
            <a:pPr marL="0" indent="0" algn="just">
              <a:buNone/>
            </a:pPr>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da-DK"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lgn="just"/>
            <a:endParaRPr lang="en-GB" sz="2000" dirty="0" smtClean="0"/>
          </a:p>
          <a:p>
            <a:pPr algn="just"/>
            <a:endParaRPr lang="en-GB" sz="2000" dirty="0" smtClean="0"/>
          </a:p>
          <a:p>
            <a:pPr algn="just"/>
            <a:endParaRPr lang="en-GB" sz="2000" dirty="0" smtClean="0"/>
          </a:p>
          <a:p>
            <a:pPr algn="just"/>
            <a:endParaRPr lang="en-GB" sz="2000" dirty="0" smtClean="0"/>
          </a:p>
        </p:txBody>
      </p:sp>
    </p:spTree>
    <p:extLst>
      <p:ext uri="{BB962C8B-B14F-4D97-AF65-F5344CB8AC3E}">
        <p14:creationId xmlns:p14="http://schemas.microsoft.com/office/powerpoint/2010/main" val="659879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50Pcs Black And White Formal Thank You Cards Classic Not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163" y="54779"/>
            <a:ext cx="8236040" cy="610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838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sz="4000" dirty="0" smtClean="0">
                <a:latin typeface="Times New Roman" panose="02020603050405020304" pitchFamily="18" charset="0"/>
                <a:cs typeface="Times New Roman" panose="02020603050405020304" pitchFamily="18" charset="0"/>
              </a:rPr>
              <a:t>CONTENT</a:t>
            </a:r>
            <a:endParaRPr lang="en-GB" sz="4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ABSTRACT WITH KEYWORDS</a:t>
            </a:r>
          </a:p>
          <a:p>
            <a:r>
              <a:rPr lang="en-GB" dirty="0">
                <a:latin typeface="Times New Roman" panose="02020603050405020304" pitchFamily="18" charset="0"/>
                <a:cs typeface="Times New Roman" panose="02020603050405020304" pitchFamily="18" charset="0"/>
              </a:rPr>
              <a:t>INTRODUCTION</a:t>
            </a:r>
          </a:p>
          <a:p>
            <a:r>
              <a:rPr lang="en-GB" dirty="0">
                <a:latin typeface="Times New Roman" panose="02020603050405020304" pitchFamily="18" charset="0"/>
                <a:cs typeface="Times New Roman" panose="02020603050405020304" pitchFamily="18" charset="0"/>
              </a:rPr>
              <a:t>LITERATURE </a:t>
            </a:r>
            <a:r>
              <a:rPr lang="en-GB" dirty="0" smtClean="0">
                <a:latin typeface="Times New Roman" panose="02020603050405020304" pitchFamily="18" charset="0"/>
                <a:cs typeface="Times New Roman" panose="02020603050405020304" pitchFamily="18" charset="0"/>
              </a:rPr>
              <a:t>REVIEW</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PROBLEM STATEMENT</a:t>
            </a:r>
          </a:p>
          <a:p>
            <a:r>
              <a:rPr lang="en-GB" dirty="0">
                <a:latin typeface="Times New Roman" panose="02020603050405020304" pitchFamily="18" charset="0"/>
                <a:cs typeface="Times New Roman" panose="02020603050405020304" pitchFamily="18" charset="0"/>
              </a:rPr>
              <a:t>OBJECTIVES</a:t>
            </a:r>
          </a:p>
          <a:p>
            <a:r>
              <a:rPr lang="en-GB" dirty="0" smtClean="0">
                <a:latin typeface="Times New Roman" panose="02020603050405020304" pitchFamily="18" charset="0"/>
                <a:cs typeface="Times New Roman" panose="02020603050405020304" pitchFamily="18" charset="0"/>
              </a:rPr>
              <a:t>PROPOSED </a:t>
            </a:r>
            <a:r>
              <a:rPr lang="en-GB" dirty="0">
                <a:latin typeface="Times New Roman" panose="02020603050405020304" pitchFamily="18" charset="0"/>
                <a:cs typeface="Times New Roman" panose="02020603050405020304" pitchFamily="18" charset="0"/>
              </a:rPr>
              <a:t>METHODOLOGY</a:t>
            </a:r>
          </a:p>
          <a:p>
            <a:r>
              <a:rPr lang="en-GB" dirty="0">
                <a:latin typeface="Times New Roman" panose="02020603050405020304" pitchFamily="18" charset="0"/>
                <a:cs typeface="Times New Roman" panose="02020603050405020304" pitchFamily="18" charset="0"/>
              </a:rPr>
              <a:t>SOFTWARE &amp; HARDWARE </a:t>
            </a:r>
            <a:r>
              <a:rPr lang="en-GB" dirty="0" smtClean="0">
                <a:latin typeface="Times New Roman" panose="02020603050405020304" pitchFamily="18" charset="0"/>
                <a:cs typeface="Times New Roman" panose="02020603050405020304" pitchFamily="18" charset="0"/>
              </a:rPr>
              <a:t>REQUIREMENTS</a:t>
            </a:r>
          </a:p>
          <a:p>
            <a:r>
              <a:rPr lang="en-GB" dirty="0" smtClean="0">
                <a:latin typeface="Times New Roman" panose="02020603050405020304" pitchFamily="18" charset="0"/>
                <a:cs typeface="Times New Roman" panose="02020603050405020304" pitchFamily="18" charset="0"/>
              </a:rPr>
              <a:t>MODULES </a:t>
            </a:r>
            <a:endParaRPr lang="en-GB" dirty="0" smtClean="0">
              <a:latin typeface="Times New Roman" panose="02020603050405020304" pitchFamily="18" charset="0"/>
              <a:cs typeface="Times New Roman" panose="02020603050405020304" pitchFamily="18" charset="0"/>
            </a:endParaRPr>
          </a:p>
          <a:p>
            <a:r>
              <a:rPr lang="en-GB" smtClean="0">
                <a:latin typeface="Times New Roman" panose="02020603050405020304" pitchFamily="18" charset="0"/>
                <a:cs typeface="Times New Roman" panose="02020603050405020304" pitchFamily="18" charset="0"/>
              </a:rPr>
              <a:t>IMPLEMENTATION </a:t>
            </a:r>
            <a:r>
              <a:rPr lang="en-GB" dirty="0" smtClean="0">
                <a:latin typeface="Times New Roman" panose="02020603050405020304" pitchFamily="18" charset="0"/>
                <a:cs typeface="Times New Roman" panose="02020603050405020304" pitchFamily="18" charset="0"/>
              </a:rPr>
              <a:t>AND RESULTS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REFERENCES.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100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1"/>
            <a:ext cx="10515600" cy="1081290"/>
          </a:xfrm>
        </p:spPr>
        <p:txBody>
          <a:bodyPr/>
          <a:lstStyle/>
          <a:p>
            <a:pPr algn="ctr"/>
            <a:r>
              <a:rPr lang="en-GB" sz="4000"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212866"/>
          </a:xfrm>
        </p:spPr>
        <p:txBody>
          <a:bodyPr>
            <a:normAutofit/>
          </a:bodyPr>
          <a:lstStyle/>
          <a:p>
            <a:pPr algn="just">
              <a:lnSpc>
                <a:spcPct val="110000"/>
              </a:lnSpc>
            </a:pPr>
            <a:r>
              <a:rPr lang="en-GB" sz="2000" dirty="0">
                <a:latin typeface="Times New Roman" panose="02020603050405020304" pitchFamily="18" charset="0"/>
                <a:cs typeface="Times New Roman" panose="02020603050405020304" pitchFamily="18" charset="0"/>
              </a:rPr>
              <a:t>The integration of Artificial Neural Networks (ANNs) represents a transformative advancement in detecting fraud within supply chain analytics. </a:t>
            </a:r>
            <a:endParaRPr lang="en-GB" sz="2000" dirty="0" smtClean="0">
              <a:latin typeface="Times New Roman" panose="02020603050405020304" pitchFamily="18" charset="0"/>
              <a:cs typeface="Times New Roman" panose="02020603050405020304" pitchFamily="18" charset="0"/>
            </a:endParaRPr>
          </a:p>
          <a:p>
            <a:pPr algn="just">
              <a:lnSpc>
                <a:spcPct val="110000"/>
              </a:lnSpc>
            </a:pPr>
            <a:r>
              <a:rPr lang="en-GB" sz="2000" dirty="0" smtClean="0">
                <a:latin typeface="Times New Roman" panose="02020603050405020304" pitchFamily="18" charset="0"/>
                <a:cs typeface="Times New Roman" panose="02020603050405020304" pitchFamily="18" charset="0"/>
              </a:rPr>
              <a:t>This </a:t>
            </a:r>
            <a:r>
              <a:rPr lang="en-GB" sz="2000" dirty="0">
                <a:latin typeface="Times New Roman" panose="02020603050405020304" pitchFamily="18" charset="0"/>
                <a:cs typeface="Times New Roman" panose="02020603050405020304" pitchFamily="18" charset="0"/>
              </a:rPr>
              <a:t>study introduces a novel framework leveraging historical transaction data to identify anomalies associated with fraudulent activities</a:t>
            </a:r>
            <a:r>
              <a:rPr lang="en-GB" sz="2000" dirty="0" smtClean="0">
                <a:latin typeface="Times New Roman" panose="02020603050405020304" pitchFamily="18" charset="0"/>
                <a:cs typeface="Times New Roman" panose="02020603050405020304" pitchFamily="18" charset="0"/>
              </a:rPr>
              <a:t>.</a:t>
            </a:r>
          </a:p>
          <a:p>
            <a:pPr algn="just">
              <a:lnSpc>
                <a:spcPct val="110000"/>
              </a:lnSpc>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 evaluates two machine learning models: an MLPClassifier from </a:t>
            </a:r>
            <a:r>
              <a:rPr lang="en-GB" sz="2000" dirty="0" err="1">
                <a:latin typeface="Times New Roman" panose="02020603050405020304" pitchFamily="18" charset="0"/>
                <a:cs typeface="Times New Roman" panose="02020603050405020304" pitchFamily="18" charset="0"/>
              </a:rPr>
              <a:t>scikit</a:t>
            </a:r>
            <a:r>
              <a:rPr lang="en-GB" sz="2000" dirty="0">
                <a:latin typeface="Times New Roman" panose="02020603050405020304" pitchFamily="18" charset="0"/>
                <a:cs typeface="Times New Roman" panose="02020603050405020304" pitchFamily="18" charset="0"/>
              </a:rPr>
              <a:t>-learn and a custom neural network built with Keras. Both models were trained and tested using the DataCo Supply Chain dataset. The findings highlight the superior performance of the ANN-based approach over traditional methods, offering significant improvements in accuracy, speed, and overall effectiveness in fraud detection and supply chain security</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a:lnSpc>
                <a:spcPct val="110000"/>
              </a:lnSpc>
            </a:pPr>
            <a:r>
              <a:rPr lang="en-GB" sz="2000" dirty="0" err="1">
                <a:latin typeface="Times New Roman" panose="02020603050405020304" pitchFamily="18" charset="0"/>
                <a:cs typeface="Times New Roman" panose="02020603050405020304" pitchFamily="18" charset="0"/>
              </a:rPr>
              <a:t>Keywords:MLPClassifier</a:t>
            </a:r>
            <a:r>
              <a:rPr lang="en-GB" sz="2000" dirty="0">
                <a:latin typeface="Times New Roman" panose="02020603050405020304" pitchFamily="18" charset="0"/>
                <a:cs typeface="Times New Roman" panose="02020603050405020304" pitchFamily="18" charset="0"/>
              </a:rPr>
              <a:t>, Transaction Data, Fraud Detection, Artificial Neural Networks (ANN)</a:t>
            </a:r>
          </a:p>
          <a:p>
            <a:pPr algn="just">
              <a:lnSpc>
                <a:spcPct val="110000"/>
              </a:lnSpc>
            </a:pPr>
            <a:endParaRPr lang="en-GB" sz="1600" dirty="0" smtClean="0">
              <a:latin typeface="Times New Roman" panose="02020603050405020304" pitchFamily="18" charset="0"/>
              <a:cs typeface="Times New Roman" panose="02020603050405020304" pitchFamily="18" charset="0"/>
            </a:endParaRPr>
          </a:p>
          <a:p>
            <a:pPr algn="just">
              <a:lnSpc>
                <a:spcPct val="110000"/>
              </a:lnSpc>
            </a:pPr>
            <a:endParaRPr lang="en-GB" sz="2000" dirty="0" smtClean="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4AE65058-64A3-1EA3-5BF4-A1D0886FADB9}"/>
              </a:ext>
            </a:extLst>
          </p:cNvPr>
          <p:cNvSpPr>
            <a:spLocks noChangeArrowheads="1"/>
          </p:cNvSpPr>
          <p:nvPr/>
        </p:nvSpPr>
        <p:spPr bwMode="auto">
          <a:xfrm>
            <a:off x="1022466" y="3216463"/>
            <a:ext cx="57191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8" name="Rectangle 4">
            <a:extLst>
              <a:ext uri="{FF2B5EF4-FFF2-40B4-BE49-F238E27FC236}">
                <a16:creationId xmlns="" xmlns:a16="http://schemas.microsoft.com/office/drawing/2014/main" id="{E8FAE31F-98DC-407F-6D6A-39CFDE7D0B24}"/>
              </a:ext>
            </a:extLst>
          </p:cNvPr>
          <p:cNvSpPr>
            <a:spLocks noChangeArrowheads="1"/>
          </p:cNvSpPr>
          <p:nvPr/>
        </p:nvSpPr>
        <p:spPr bwMode="auto">
          <a:xfrm>
            <a:off x="152400" y="-170766"/>
            <a:ext cx="39042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493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42" y="425571"/>
            <a:ext cx="10515600" cy="1035170"/>
          </a:xfrm>
        </p:spPr>
        <p:txBody>
          <a:bodyPr>
            <a:noAutofit/>
          </a:bodyPr>
          <a:lstStyle/>
          <a:p>
            <a:pPr algn="ctr"/>
            <a:r>
              <a:rPr lang="en-GB" sz="4000" dirty="0">
                <a:latin typeface="Times New Roman" panose="02020603050405020304" pitchFamily="18" charset="0"/>
                <a:cs typeface="Times New Roman" panose="02020603050405020304" pitchFamily="18" charset="0"/>
              </a:rPr>
              <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INTRODUCTION</a:t>
            </a:r>
            <a:br>
              <a:rPr lang="en-GB" sz="4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A9116933-2B60-380B-D218-1431EBE2180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 xmlns:a16="http://schemas.microsoft.com/office/drawing/2014/main" id="{50665AE9-7B34-E9B1-EF85-8DCDDEDEC4CD}"/>
              </a:ext>
            </a:extLst>
          </p:cNvPr>
          <p:cNvSpPr>
            <a:spLocks noChangeArrowheads="1"/>
          </p:cNvSpPr>
          <p:nvPr/>
        </p:nvSpPr>
        <p:spPr bwMode="auto">
          <a:xfrm rot="10800000" flipV="1">
            <a:off x="838200" y="2025744"/>
            <a:ext cx="102792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en-GB" altLang="en-US" sz="2000" dirty="0">
                <a:latin typeface="Times New Roman" panose="02020603050405020304" pitchFamily="18" charset="0"/>
                <a:cs typeface="Times New Roman" panose="02020603050405020304" pitchFamily="18" charset="0"/>
              </a:rPr>
              <a:t>Neural networks have become crucial in supply chain analytics, helping organizations enhance decision-making and optimize operations. One key application is fraud detection before shipments are processed, which is vital for preventing financial losses</a:t>
            </a:r>
            <a:r>
              <a:rPr lang="en-GB" altLang="en-US" sz="2000"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endParaRPr lang="en-GB" altLang="en-US" sz="20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GB" altLang="en-US" sz="2000" dirty="0" smtClean="0">
                <a:latin typeface="Times New Roman" panose="02020603050405020304" pitchFamily="18" charset="0"/>
                <a:cs typeface="Times New Roman" panose="02020603050405020304" pitchFamily="18" charset="0"/>
              </a:rPr>
              <a:t>In </a:t>
            </a:r>
            <a:r>
              <a:rPr lang="en-GB" altLang="en-US" sz="2000" dirty="0">
                <a:latin typeface="Times New Roman" panose="02020603050405020304" pitchFamily="18" charset="0"/>
                <a:cs typeface="Times New Roman" panose="02020603050405020304" pitchFamily="18" charset="0"/>
              </a:rPr>
              <a:t>this study, we developed two models to address this challenge: one using the MLPClassifier from </a:t>
            </a:r>
            <a:r>
              <a:rPr lang="en-GB" altLang="en-US" sz="2000" dirty="0" err="1">
                <a:latin typeface="Times New Roman" panose="02020603050405020304" pitchFamily="18" charset="0"/>
                <a:cs typeface="Times New Roman" panose="02020603050405020304" pitchFamily="18" charset="0"/>
              </a:rPr>
              <a:t>Scikit</a:t>
            </a:r>
            <a:r>
              <a:rPr lang="en-GB" altLang="en-US" sz="2000" dirty="0">
                <a:latin typeface="Times New Roman" panose="02020603050405020304" pitchFamily="18" charset="0"/>
                <a:cs typeface="Times New Roman" panose="02020603050405020304" pitchFamily="18" charset="0"/>
              </a:rPr>
              <a:t>-learn and another using a custom neural network built with Keras. Both models leveraged open-source tools such as </a:t>
            </a:r>
            <a:r>
              <a:rPr lang="en-GB" altLang="en-US" sz="2000" dirty="0" err="1">
                <a:latin typeface="Times New Roman" panose="02020603050405020304" pitchFamily="18" charset="0"/>
                <a:cs typeface="Times New Roman" panose="02020603050405020304" pitchFamily="18" charset="0"/>
              </a:rPr>
              <a:t>NumPy</a:t>
            </a:r>
            <a:r>
              <a:rPr lang="en-GB" altLang="en-US" sz="2000" dirty="0">
                <a:latin typeface="Times New Roman" panose="02020603050405020304" pitchFamily="18" charset="0"/>
                <a:cs typeface="Times New Roman" panose="02020603050405020304" pitchFamily="18" charset="0"/>
              </a:rPr>
              <a:t>, Pandas, </a:t>
            </a:r>
            <a:r>
              <a:rPr lang="en-GB" altLang="en-US" sz="2000" dirty="0" err="1">
                <a:latin typeface="Times New Roman" panose="02020603050405020304" pitchFamily="18" charset="0"/>
                <a:cs typeface="Times New Roman" panose="02020603050405020304" pitchFamily="18" charset="0"/>
              </a:rPr>
              <a:t>Seaborn</a:t>
            </a: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Matplotlib</a:t>
            </a:r>
            <a:r>
              <a:rPr lang="en-GB" altLang="en-US" sz="2000" dirty="0">
                <a:latin typeface="Times New Roman" panose="02020603050405020304" pitchFamily="18" charset="0"/>
                <a:cs typeface="Times New Roman" panose="02020603050405020304" pitchFamily="18" charset="0"/>
              </a:rPr>
              <a:t>, along with machine learning frameworks </a:t>
            </a:r>
            <a:r>
              <a:rPr lang="en-GB" altLang="en-US" sz="2000" dirty="0" err="1">
                <a:latin typeface="Times New Roman" panose="02020603050405020304" pitchFamily="18" charset="0"/>
                <a:cs typeface="Times New Roman" panose="02020603050405020304" pitchFamily="18" charset="0"/>
              </a:rPr>
              <a:t>Scikit</a:t>
            </a:r>
            <a:r>
              <a:rPr lang="en-GB" altLang="en-US" sz="2000" dirty="0">
                <a:latin typeface="Times New Roman" panose="02020603050405020304" pitchFamily="18" charset="0"/>
                <a:cs typeface="Times New Roman" panose="02020603050405020304" pitchFamily="18" charset="0"/>
              </a:rPr>
              <a:t>-learn, Keras, and </a:t>
            </a:r>
            <a:r>
              <a:rPr lang="en-GB" altLang="en-US" sz="2000" dirty="0" err="1">
                <a:latin typeface="Times New Roman" panose="02020603050405020304" pitchFamily="18" charset="0"/>
                <a:cs typeface="Times New Roman" panose="02020603050405020304" pitchFamily="18" charset="0"/>
              </a:rPr>
              <a:t>TensorFlow</a:t>
            </a:r>
            <a:r>
              <a:rPr lang="en-GB" altLang="en-US" sz="2000" dirty="0">
                <a:latin typeface="Times New Roman" panose="02020603050405020304" pitchFamily="18" charset="0"/>
                <a:cs typeface="Times New Roman" panose="02020603050405020304" pitchFamily="18" charset="0"/>
              </a:rPr>
              <a:t>. </a:t>
            </a:r>
            <a:endParaRPr lang="en-GB" altLang="en-US" sz="2000" dirty="0" smtClean="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GB" altLang="en-US" sz="20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GB" altLang="en-US" sz="2000" dirty="0" smtClean="0">
                <a:latin typeface="Times New Roman" panose="02020603050405020304" pitchFamily="18" charset="0"/>
                <a:cs typeface="Times New Roman" panose="02020603050405020304" pitchFamily="18" charset="0"/>
              </a:rPr>
              <a:t>While </a:t>
            </a:r>
            <a:r>
              <a:rPr lang="en-GB" altLang="en-US" sz="2000" dirty="0">
                <a:latin typeface="Times New Roman" panose="02020603050405020304" pitchFamily="18" charset="0"/>
                <a:cs typeface="Times New Roman" panose="02020603050405020304" pitchFamily="18" charset="0"/>
              </a:rPr>
              <a:t>the MLPClassifier is recognized for its effective classification capabilities, the custom Keras model offers greater control over the architecture and training process, aiming to detect fraudulent activities early and reduce financial risks.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378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195" y="745958"/>
            <a:ext cx="7501689" cy="707886"/>
          </a:xfrm>
          <a:prstGeom prst="rect">
            <a:avLst/>
          </a:prstGeom>
        </p:spPr>
        <p:txBody>
          <a:bodyPr wrap="square">
            <a:spAutoFit/>
          </a:bodyPr>
          <a:lstStyle/>
          <a:p>
            <a:pPr algn="ctr"/>
            <a:r>
              <a:rPr lang="en-GB" sz="4000" dirty="0" smtClean="0">
                <a:latin typeface="Times New Roman" panose="02020603050405020304" pitchFamily="18" charset="0"/>
                <a:cs typeface="Times New Roman" panose="02020603050405020304" pitchFamily="18" charset="0"/>
              </a:rPr>
              <a:t>LITERATURE REVIEW</a:t>
            </a:r>
            <a:endParaRPr lang="en-GB" sz="4000" dirty="0"/>
          </a:p>
        </p:txBody>
      </p:sp>
      <p:sp>
        <p:nvSpPr>
          <p:cNvPr id="5" name="Rectangle 4"/>
          <p:cNvSpPr/>
          <p:nvPr/>
        </p:nvSpPr>
        <p:spPr>
          <a:xfrm>
            <a:off x="871150" y="1893944"/>
            <a:ext cx="10197903" cy="3865289"/>
          </a:xfrm>
          <a:prstGeom prst="rect">
            <a:avLst/>
          </a:prstGeom>
        </p:spPr>
        <p:txBody>
          <a:bodyPr wrap="square">
            <a:spAutoFit/>
          </a:bodyPr>
          <a:lstStyle/>
          <a:p>
            <a:pPr algn="just">
              <a:lnSpc>
                <a:spcPct val="107000"/>
              </a:lnSpc>
              <a:spcAft>
                <a:spcPts val="800"/>
              </a:spcAft>
            </a:pPr>
            <a:endParaRPr lang="en-GB"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smtClean="0">
                <a:latin typeface="Times New Roman" panose="02020603050405020304" pitchFamily="18" charset="0"/>
                <a:ea typeface="Calibri" panose="020F0502020204030204" pitchFamily="34" charset="0"/>
                <a:cs typeface="Times New Roman" panose="02020603050405020304" pitchFamily="18" charset="0"/>
              </a:rPr>
              <a:t>Your </a:t>
            </a:r>
            <a:r>
              <a:rPr lang="en-GB" dirty="0">
                <a:latin typeface="Times New Roman" panose="02020603050405020304" pitchFamily="18" charset="0"/>
                <a:ea typeface="Calibri" panose="020F0502020204030204" pitchFamily="34" charset="0"/>
                <a:cs typeface="Times New Roman" panose="02020603050405020304" pitchFamily="18" charset="0"/>
              </a:rPr>
              <a:t>project, which utilizes Artificial Neural Networks (ANNs) for fraud detection in the supply chain, addresses and overcomes several limitations identified in the previous works of literature mentioned in the table. Here's how o</a:t>
            </a:r>
            <a:r>
              <a:rPr lang="en-GB" dirty="0" smtClean="0">
                <a:latin typeface="Times New Roman" panose="02020603050405020304" pitchFamily="18" charset="0"/>
                <a:ea typeface="Calibri" panose="020F0502020204030204" pitchFamily="34" charset="0"/>
                <a:cs typeface="Times New Roman" panose="02020603050405020304" pitchFamily="18" charset="0"/>
              </a:rPr>
              <a:t>ur </a:t>
            </a:r>
            <a:r>
              <a:rPr lang="en-GB" dirty="0">
                <a:latin typeface="Times New Roman" panose="02020603050405020304" pitchFamily="18" charset="0"/>
                <a:ea typeface="Calibri" panose="020F0502020204030204" pitchFamily="34" charset="0"/>
                <a:cs typeface="Times New Roman" panose="02020603050405020304" pitchFamily="18" charset="0"/>
              </a:rPr>
              <a:t>project addresses them</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Limitations Overcome by Your Project:</a:t>
            </a:r>
          </a:p>
          <a:p>
            <a:pPr algn="just">
              <a:lnSpc>
                <a:spcPct val="107000"/>
              </a:lnSpc>
              <a:spcAft>
                <a:spcPts val="800"/>
              </a:spcAft>
            </a:pPr>
            <a:r>
              <a:rPr lang="en-GB" b="1" u="sng" dirty="0">
                <a:latin typeface="Times New Roman" panose="02020603050405020304" pitchFamily="18" charset="0"/>
                <a:ea typeface="Calibri" panose="020F0502020204030204" pitchFamily="34" charset="0"/>
                <a:cs typeface="Times New Roman" panose="02020603050405020304" pitchFamily="18" charset="0"/>
              </a:rPr>
              <a:t>Automated Feature Extraction</a:t>
            </a:r>
            <a:r>
              <a:rPr lang="en-GB" b="1"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b="1" u="sng"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Previous</a:t>
            </a:r>
            <a:r>
              <a:rPr lang="en-GB" dirty="0">
                <a:latin typeface="Times New Roman" panose="02020603050405020304" pitchFamily="18" charset="0"/>
                <a:ea typeface="Calibri" panose="020F0502020204030204" pitchFamily="34" charset="0"/>
                <a:cs typeface="Times New Roman" panose="02020603050405020304" pitchFamily="18" charset="0"/>
              </a:rPr>
              <a:t> </a:t>
            </a:r>
            <a:r>
              <a:rPr lang="en-GB" b="1" dirty="0">
                <a:latin typeface="Times New Roman" panose="02020603050405020304" pitchFamily="18" charset="0"/>
                <a:ea typeface="Calibri" panose="020F0502020204030204" pitchFamily="34" charset="0"/>
                <a:cs typeface="Times New Roman" panose="02020603050405020304" pitchFamily="18" charset="0"/>
              </a:rPr>
              <a:t>Limitations</a:t>
            </a:r>
            <a:r>
              <a:rPr lang="en-GB" dirty="0">
                <a:latin typeface="Times New Roman" panose="02020603050405020304" pitchFamily="18" charset="0"/>
                <a:ea typeface="Calibri" panose="020F0502020204030204" pitchFamily="34" charset="0"/>
                <a:cs typeface="Times New Roman" panose="02020603050405020304" pitchFamily="18" charset="0"/>
              </a:rPr>
              <a:t>: Traditional models (e.g., decision trees, rule-based systems) relied heavily on manual feature engineering, which can be time-consuming and less efficient for complex patterns (e.g., Kou et al., 2004; Dal </a:t>
            </a:r>
            <a:r>
              <a:rPr lang="en-GB" dirty="0" err="1">
                <a:latin typeface="Times New Roman" panose="02020603050405020304" pitchFamily="18" charset="0"/>
                <a:ea typeface="Calibri" panose="020F0502020204030204" pitchFamily="34" charset="0"/>
                <a:cs typeface="Times New Roman" panose="02020603050405020304" pitchFamily="18" charset="0"/>
              </a:rPr>
              <a:t>Pozzolo</a:t>
            </a:r>
            <a:r>
              <a:rPr lang="en-GB" dirty="0">
                <a:latin typeface="Times New Roman" panose="02020603050405020304" pitchFamily="18" charset="0"/>
                <a:ea typeface="Calibri" panose="020F0502020204030204" pitchFamily="34" charset="0"/>
                <a:cs typeface="Times New Roman" panose="02020603050405020304" pitchFamily="18" charset="0"/>
              </a:rPr>
              <a:t> et al., 2018).</a:t>
            </a:r>
          </a:p>
          <a:p>
            <a:pPr algn="just">
              <a:lnSpc>
                <a:spcPct val="107000"/>
              </a:lnSpc>
              <a:spcAft>
                <a:spcPts val="800"/>
              </a:spcAft>
            </a:pPr>
            <a:r>
              <a:rPr lang="en-GB" b="1" dirty="0" smtClean="0">
                <a:latin typeface="Times New Roman" panose="02020603050405020304" pitchFamily="18" charset="0"/>
                <a:ea typeface="Calibri" panose="020F0502020204030204" pitchFamily="34" charset="0"/>
                <a:cs typeface="Times New Roman" panose="02020603050405020304" pitchFamily="18" charset="0"/>
              </a:rPr>
              <a:t>Our</a:t>
            </a:r>
            <a:r>
              <a:rPr lang="en-GB" dirty="0" smtClean="0">
                <a:latin typeface="Times New Roman" panose="02020603050405020304" pitchFamily="18" charset="0"/>
                <a:ea typeface="Calibri" panose="020F0502020204030204" pitchFamily="34" charset="0"/>
                <a:cs typeface="Times New Roman" panose="02020603050405020304" pitchFamily="18" charset="0"/>
              </a:rPr>
              <a:t> </a:t>
            </a:r>
            <a:r>
              <a:rPr lang="en-GB" b="1" dirty="0">
                <a:latin typeface="Times New Roman" panose="02020603050405020304" pitchFamily="18" charset="0"/>
                <a:ea typeface="Calibri" panose="020F0502020204030204" pitchFamily="34" charset="0"/>
                <a:cs typeface="Times New Roman" panose="02020603050405020304" pitchFamily="18" charset="0"/>
              </a:rPr>
              <a:t>Project:</a:t>
            </a:r>
            <a:r>
              <a:rPr lang="en-GB" dirty="0">
                <a:latin typeface="Times New Roman" panose="02020603050405020304" pitchFamily="18" charset="0"/>
                <a:ea typeface="Calibri" panose="020F0502020204030204" pitchFamily="34" charset="0"/>
                <a:cs typeface="Times New Roman" panose="02020603050405020304" pitchFamily="18" charset="0"/>
              </a:rPr>
              <a:t> By leveraging ANNs, </a:t>
            </a:r>
            <a:r>
              <a:rPr lang="en-GB" dirty="0" smtClean="0">
                <a:latin typeface="Times New Roman" panose="02020603050405020304" pitchFamily="18" charset="0"/>
                <a:ea typeface="Calibri" panose="020F0502020204030204" pitchFamily="34" charset="0"/>
                <a:cs typeface="Times New Roman" panose="02020603050405020304" pitchFamily="18" charset="0"/>
              </a:rPr>
              <a:t>our </a:t>
            </a:r>
            <a:r>
              <a:rPr lang="en-GB" dirty="0">
                <a:latin typeface="Times New Roman" panose="02020603050405020304" pitchFamily="18" charset="0"/>
                <a:ea typeface="Calibri" panose="020F0502020204030204" pitchFamily="34" charset="0"/>
                <a:cs typeface="Times New Roman" panose="02020603050405020304" pitchFamily="18" charset="0"/>
              </a:rPr>
              <a:t>project automates feature extraction, making it easier to detect hidden and complex fraud patterns that manual approaches might miss</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40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878" y="634209"/>
            <a:ext cx="10485521" cy="5765681"/>
          </a:xfrm>
          <a:prstGeom prst="rect">
            <a:avLst/>
          </a:prstGeom>
        </p:spPr>
        <p:txBody>
          <a:bodyPr wrap="square">
            <a:spAutoFit/>
          </a:bodyPr>
          <a:lstStyle/>
          <a:p>
            <a:pPr algn="just">
              <a:spcAft>
                <a:spcPts val="800"/>
              </a:spcAft>
            </a:pPr>
            <a:r>
              <a:rPr lang="en-GB" b="1" u="sng" dirty="0">
                <a:latin typeface="Times New Roman" panose="02020603050405020304" pitchFamily="18" charset="0"/>
                <a:ea typeface="Calibri" panose="020F0502020204030204" pitchFamily="34" charset="0"/>
                <a:cs typeface="Times New Roman" panose="02020603050405020304" pitchFamily="18" charset="0"/>
              </a:rPr>
              <a:t>Scalability and Complex Data Handling</a:t>
            </a:r>
            <a:r>
              <a:rPr lang="en-GB" b="1"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b="1" u="sng"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Previous Limitations: </a:t>
            </a:r>
            <a:r>
              <a:rPr lang="en-GB" dirty="0">
                <a:latin typeface="Times New Roman" panose="02020603050405020304" pitchFamily="18" charset="0"/>
                <a:ea typeface="Calibri" panose="020F0502020204030204" pitchFamily="34" charset="0"/>
                <a:cs typeface="Times New Roman" panose="02020603050405020304" pitchFamily="18" charset="0"/>
              </a:rPr>
              <a:t>Many methods, such as rule-based systems and statistical methods (e.g., Bolton &amp; Hand, 2002; Kou et al., 2004), struggled with scalability and handling large datasets</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O</a:t>
            </a:r>
            <a:r>
              <a:rPr lang="en-GB" b="1" dirty="0" smtClean="0">
                <a:latin typeface="Times New Roman" panose="02020603050405020304" pitchFamily="18" charset="0"/>
                <a:ea typeface="Calibri" panose="020F0502020204030204" pitchFamily="34" charset="0"/>
                <a:cs typeface="Times New Roman" panose="02020603050405020304" pitchFamily="18" charset="0"/>
              </a:rPr>
              <a:t>ur </a:t>
            </a:r>
            <a:r>
              <a:rPr lang="en-GB" b="1" dirty="0">
                <a:latin typeface="Times New Roman" panose="02020603050405020304" pitchFamily="18" charset="0"/>
                <a:ea typeface="Calibri" panose="020F0502020204030204" pitchFamily="34" charset="0"/>
                <a:cs typeface="Times New Roman" panose="02020603050405020304" pitchFamily="18" charset="0"/>
              </a:rPr>
              <a:t>Project: </a:t>
            </a:r>
            <a:r>
              <a:rPr lang="en-GB" dirty="0">
                <a:latin typeface="Times New Roman" panose="02020603050405020304" pitchFamily="18" charset="0"/>
                <a:ea typeface="Calibri" panose="020F0502020204030204" pitchFamily="34" charset="0"/>
                <a:cs typeface="Times New Roman" panose="02020603050405020304" pitchFamily="18" charset="0"/>
              </a:rPr>
              <a:t>The custom neural network built using Keras is scalable and can handle large, complex datasets efficiently. This ensures that the system can adapt to growing transaction volumes in supply chains</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p>
          <a:p>
            <a:pPr algn="just">
              <a:spcAft>
                <a:spcPts val="800"/>
              </a:spcAft>
            </a:pPr>
            <a:endParaRPr lang="en-GB"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u="sng" dirty="0">
                <a:latin typeface="Times New Roman" panose="02020603050405020304" pitchFamily="18" charset="0"/>
                <a:cs typeface="Times New Roman" panose="02020603050405020304" pitchFamily="18" charset="0"/>
              </a:rPr>
              <a:t>Accuracy in Fraud Detection</a:t>
            </a:r>
            <a:r>
              <a:rPr lang="en-GB" b="1" u="sng" dirty="0" smtClean="0">
                <a:latin typeface="Times New Roman" panose="02020603050405020304" pitchFamily="18" charset="0"/>
                <a:cs typeface="Times New Roman" panose="02020603050405020304" pitchFamily="18" charset="0"/>
              </a:rPr>
              <a:t>:</a:t>
            </a:r>
            <a:endParaRPr lang="en-GB" b="1" u="sng"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Previous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Limitations</a:t>
            </a:r>
            <a:r>
              <a:rPr lang="en-GB" dirty="0">
                <a:latin typeface="Times New Roman" panose="02020603050405020304" pitchFamily="18" charset="0"/>
                <a:cs typeface="Times New Roman" panose="02020603050405020304" pitchFamily="18" charset="0"/>
              </a:rPr>
              <a:t>: Statistical and traditional machine learning methods often provided limited accuracy in fraud detection, particularly with imbalanced or noisy data (e.g., </a:t>
            </a:r>
            <a:r>
              <a:rPr lang="en-GB" dirty="0" err="1">
                <a:latin typeface="Times New Roman" panose="02020603050405020304" pitchFamily="18" charset="0"/>
                <a:cs typeface="Times New Roman" panose="02020603050405020304" pitchFamily="18" charset="0"/>
              </a:rPr>
              <a:t>Phua</a:t>
            </a:r>
            <a:r>
              <a:rPr lang="en-GB" dirty="0">
                <a:latin typeface="Times New Roman" panose="02020603050405020304" pitchFamily="18" charset="0"/>
                <a:cs typeface="Times New Roman" panose="02020603050405020304" pitchFamily="18" charset="0"/>
              </a:rPr>
              <a:t> et al., 2010; Ngai et al., 2011</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Our </a:t>
            </a:r>
            <a:r>
              <a:rPr lang="en-GB" b="1" dirty="0">
                <a:latin typeface="Times New Roman" panose="02020603050405020304" pitchFamily="18" charset="0"/>
                <a:cs typeface="Times New Roman" panose="02020603050405020304" pitchFamily="18" charset="0"/>
              </a:rPr>
              <a:t>Project: </a:t>
            </a:r>
            <a:r>
              <a:rPr lang="en-GB" dirty="0">
                <a:latin typeface="Times New Roman" panose="02020603050405020304" pitchFamily="18" charset="0"/>
                <a:cs typeface="Times New Roman" panose="02020603050405020304" pitchFamily="18" charset="0"/>
              </a:rPr>
              <a:t>The ANN-based approach achieves a high accuracy of 97.67%, significantly improving detection rates and minimizing false positives compared to earlier methodologies like decision trees or rule-based models</a:t>
            </a:r>
            <a:r>
              <a:rPr lang="en-GB" dirty="0" smtClean="0">
                <a:latin typeface="Times New Roman" panose="02020603050405020304" pitchFamily="18" charset="0"/>
                <a:cs typeface="Times New Roman" panose="02020603050405020304" pitchFamily="18" charset="0"/>
              </a:rPr>
              <a:t>.</a:t>
            </a:r>
          </a:p>
          <a:p>
            <a:pPr algn="just"/>
            <a:endParaRPr lang="en-GB" dirty="0" smtClean="0">
              <a:latin typeface="Times New Roman" panose="02020603050405020304" pitchFamily="18" charset="0"/>
              <a:cs typeface="Times New Roman" panose="02020603050405020304" pitchFamily="18" charset="0"/>
            </a:endParaRPr>
          </a:p>
          <a:p>
            <a:pPr algn="just"/>
            <a:r>
              <a:rPr lang="en-GB" b="1" u="sng" dirty="0">
                <a:latin typeface="Times New Roman" panose="02020603050405020304" pitchFamily="18" charset="0"/>
                <a:cs typeface="Times New Roman" panose="02020603050405020304" pitchFamily="18" charset="0"/>
              </a:rPr>
              <a:t>Handling Complex Fraud Patterns</a:t>
            </a:r>
            <a:r>
              <a:rPr lang="en-GB" b="1" u="sng" dirty="0" smtClean="0">
                <a:latin typeface="Times New Roman" panose="02020603050405020304" pitchFamily="18" charset="0"/>
                <a:cs typeface="Times New Roman" panose="02020603050405020304" pitchFamily="18" charset="0"/>
              </a:rPr>
              <a:t>:</a:t>
            </a:r>
            <a:endParaRPr lang="en-GB" b="1" u="sng"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Previous Limitations: </a:t>
            </a:r>
            <a:r>
              <a:rPr lang="en-GB" dirty="0">
                <a:latin typeface="Times New Roman" panose="02020603050405020304" pitchFamily="18" charset="0"/>
                <a:cs typeface="Times New Roman" panose="02020603050405020304" pitchFamily="18" charset="0"/>
              </a:rPr>
              <a:t>Traditional statistical methods and machine learning models like </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decision trees were unable to detect complex or adaptive fraud patterns (e.g., Bolton &amp; Hand, 2002; </a:t>
            </a:r>
            <a:r>
              <a:rPr lang="en-GB" dirty="0" err="1">
                <a:latin typeface="Times New Roman" panose="02020603050405020304" pitchFamily="18" charset="0"/>
                <a:cs typeface="Times New Roman" panose="02020603050405020304" pitchFamily="18" charset="0"/>
              </a:rPr>
              <a:t>Phua</a:t>
            </a:r>
            <a:r>
              <a:rPr lang="en-GB" dirty="0">
                <a:latin typeface="Times New Roman" panose="02020603050405020304" pitchFamily="18" charset="0"/>
                <a:cs typeface="Times New Roman" panose="02020603050405020304" pitchFamily="18" charset="0"/>
              </a:rPr>
              <a:t> et al., 2010).</a:t>
            </a:r>
          </a:p>
          <a:p>
            <a:pPr algn="just"/>
            <a:r>
              <a:rPr lang="en-GB" b="1" dirty="0">
                <a:latin typeface="Times New Roman" panose="02020603050405020304" pitchFamily="18" charset="0"/>
                <a:cs typeface="Times New Roman" panose="02020603050405020304" pitchFamily="18" charset="0"/>
              </a:rPr>
              <a:t>Our Project: </a:t>
            </a:r>
            <a:r>
              <a:rPr lang="en-GB" dirty="0">
                <a:latin typeface="Times New Roman" panose="02020603050405020304" pitchFamily="18" charset="0"/>
                <a:cs typeface="Times New Roman" panose="02020603050405020304" pitchFamily="18" charset="0"/>
              </a:rPr>
              <a:t>The deep learning model you implemented is well-suited to uncover complex, non-linear patterns in transactional data that traditional models would miss, making it more effective for detecting sophisticated fraud attempts.</a:t>
            </a:r>
          </a:p>
          <a:p>
            <a:pPr algn="just"/>
            <a:endParaRPr lang="en-GB"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24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259" y="1266156"/>
            <a:ext cx="10678025" cy="3363741"/>
          </a:xfrm>
          <a:prstGeom prst="rect">
            <a:avLst/>
          </a:prstGeom>
        </p:spPr>
        <p:txBody>
          <a:bodyPr wrap="square">
            <a:spAutoFit/>
          </a:bodyPr>
          <a:lstStyle/>
          <a:p>
            <a:pPr>
              <a:lnSpc>
                <a:spcPct val="107000"/>
              </a:lnSpc>
              <a:spcAft>
                <a:spcPts val="800"/>
              </a:spcAft>
            </a:pPr>
            <a:r>
              <a:rPr lang="en-GB" b="1" u="sng" dirty="0">
                <a:latin typeface="Times New Roman" panose="02020603050405020304" pitchFamily="18" charset="0"/>
                <a:ea typeface="Calibri" panose="020F0502020204030204" pitchFamily="34" charset="0"/>
                <a:cs typeface="Times New Roman" panose="02020603050405020304" pitchFamily="18" charset="0"/>
              </a:rPr>
              <a:t>Real-Time Detection (Future Scope</a:t>
            </a:r>
            <a:r>
              <a:rPr lang="en-GB" b="1" u="sng"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Previous Limitations: </a:t>
            </a:r>
            <a:r>
              <a:rPr lang="en-GB" dirty="0">
                <a:latin typeface="Times New Roman" panose="02020603050405020304" pitchFamily="18" charset="0"/>
                <a:ea typeface="Calibri" panose="020F0502020204030204" pitchFamily="34" charset="0"/>
                <a:cs typeface="Times New Roman" panose="02020603050405020304" pitchFamily="18" charset="0"/>
              </a:rPr>
              <a:t>Many studies focused on offline, batch-based fraud detection, which cannot detect fraud in real time (e.g., Chawla et al., 2019).</a:t>
            </a:r>
          </a:p>
          <a:p>
            <a:pPr>
              <a:lnSpc>
                <a:spcPct val="107000"/>
              </a:lnSpc>
              <a:spcAft>
                <a:spcPts val="800"/>
              </a:spcAft>
            </a:pPr>
            <a:r>
              <a:rPr lang="en-GB" b="1" dirty="0">
                <a:latin typeface="Times New Roman" panose="02020603050405020304" pitchFamily="18" charset="0"/>
                <a:ea typeface="Calibri" panose="020F0502020204030204" pitchFamily="34" charset="0"/>
                <a:cs typeface="Times New Roman" panose="02020603050405020304" pitchFamily="18" charset="0"/>
              </a:rPr>
              <a:t>O</a:t>
            </a:r>
            <a:r>
              <a:rPr lang="en-GB" b="1" dirty="0" smtClean="0">
                <a:latin typeface="Times New Roman" panose="02020603050405020304" pitchFamily="18" charset="0"/>
                <a:ea typeface="Calibri" panose="020F0502020204030204" pitchFamily="34" charset="0"/>
                <a:cs typeface="Times New Roman" panose="02020603050405020304" pitchFamily="18" charset="0"/>
              </a:rPr>
              <a:t>ur </a:t>
            </a:r>
            <a:r>
              <a:rPr lang="en-GB" b="1" dirty="0">
                <a:latin typeface="Times New Roman" panose="02020603050405020304" pitchFamily="18" charset="0"/>
                <a:ea typeface="Calibri" panose="020F0502020204030204" pitchFamily="34" charset="0"/>
                <a:cs typeface="Times New Roman" panose="02020603050405020304" pitchFamily="18" charset="0"/>
              </a:rPr>
              <a:t>Project: </a:t>
            </a:r>
            <a:r>
              <a:rPr lang="en-GB" dirty="0">
                <a:latin typeface="Times New Roman" panose="02020603050405020304" pitchFamily="18" charset="0"/>
                <a:ea typeface="Calibri" panose="020F0502020204030204" pitchFamily="34" charset="0"/>
                <a:cs typeface="Times New Roman" panose="02020603050405020304" pitchFamily="18" charset="0"/>
              </a:rPr>
              <a:t>While your project does not fully address real-time fraud detection yet, the foundation built with ANNs can easily be adapted for real-time processing with further enhancements, improving upon this limitation in future iterations</a:t>
            </a:r>
            <a:r>
              <a:rPr lang="en-GB"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GB" dirty="0" smtClean="0">
                <a:latin typeface="Times New Roman" panose="02020603050405020304" pitchFamily="18" charset="0"/>
                <a:ea typeface="Calibri" panose="020F0502020204030204" pitchFamily="34" charset="0"/>
                <a:cs typeface="Times New Roman" panose="02020603050405020304" pitchFamily="18" charset="0"/>
              </a:rPr>
              <a:t>By </a:t>
            </a:r>
            <a:r>
              <a:rPr lang="en-GB" dirty="0">
                <a:latin typeface="Times New Roman" panose="02020603050405020304" pitchFamily="18" charset="0"/>
                <a:ea typeface="Calibri" panose="020F0502020204030204" pitchFamily="34" charset="0"/>
                <a:cs typeface="Times New Roman" panose="02020603050405020304" pitchFamily="18" charset="0"/>
              </a:rPr>
              <a:t>using deep learning models (ANNs), your project directly addresses the shortcomings of traditional methodologies, such as limited scalability, manual feature extraction, and insufficient handling of large, complex datasets. Furthermore, the high accuracy achieved in detecting fraud demonstrates the potential to reduce financial losses and mitigate risks in the supply chain effectively.</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171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itchFamily="18" charset="0"/>
                <a:cs typeface="Times New Roman" pitchFamily="18" charset="0"/>
              </a:rPr>
              <a:t>PROBLEM STATEMENT</a:t>
            </a:r>
            <a:endParaRPr lang="en-GB"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4384" y="1690688"/>
            <a:ext cx="10515600" cy="3690204"/>
          </a:xfrm>
        </p:spPr>
        <p:txBody>
          <a:bodyPr>
            <a:noAutofit/>
          </a:bodyPr>
          <a:lstStyle/>
          <a:p>
            <a:pPr algn="just">
              <a:lnSpc>
                <a:spcPct val="100000"/>
              </a:lnSpc>
            </a:pPr>
            <a:r>
              <a:rPr lang="en-GB" sz="2000" dirty="0" smtClean="0">
                <a:latin typeface="Times New Roman" panose="02020603050405020304" pitchFamily="18" charset="0"/>
                <a:cs typeface="Times New Roman" panose="02020603050405020304" pitchFamily="18" charset="0"/>
              </a:rPr>
              <a:t>Increasing </a:t>
            </a:r>
            <a:r>
              <a:rPr lang="en-GB" sz="2000" dirty="0">
                <a:latin typeface="Times New Roman" panose="02020603050405020304" pitchFamily="18" charset="0"/>
                <a:cs typeface="Times New Roman" panose="02020603050405020304" pitchFamily="18" charset="0"/>
              </a:rPr>
              <a:t>Complexity in Fraud </a:t>
            </a:r>
            <a:r>
              <a:rPr lang="en-GB" sz="2000" dirty="0" smtClean="0">
                <a:latin typeface="Times New Roman" panose="02020603050405020304" pitchFamily="18" charset="0"/>
                <a:cs typeface="Times New Roman" panose="02020603050405020304" pitchFamily="18" charset="0"/>
              </a:rPr>
              <a:t>Detection</a:t>
            </a:r>
            <a:r>
              <a:rPr lang="en-GB" sz="2000" b="1"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Traditional </a:t>
            </a:r>
            <a:r>
              <a:rPr lang="en-GB" sz="2000" dirty="0">
                <a:latin typeface="Times New Roman" panose="02020603050405020304" pitchFamily="18" charset="0"/>
                <a:cs typeface="Times New Roman" panose="02020603050405020304" pitchFamily="18" charset="0"/>
              </a:rPr>
              <a:t>fraud detection systems struggle to handle the increasing complexity and scale of modern supply chains, leading to inefficiencies and potential financial losses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lvl="1" algn="just">
              <a:lnSpc>
                <a:spcPct val="100000"/>
              </a:lnSpc>
            </a:pPr>
            <a:r>
              <a:rPr lang="en-GB" sz="1800" dirty="0">
                <a:latin typeface="Times New Roman" panose="02020603050405020304" pitchFamily="18" charset="0"/>
                <a:cs typeface="Times New Roman" panose="02020603050405020304" pitchFamily="18" charset="0"/>
              </a:rPr>
              <a:t>Inadequate</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Fraud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Prevention</a:t>
            </a:r>
            <a:r>
              <a:rPr lang="en-GB" sz="1800" b="1"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Mechanisms</a:t>
            </a:r>
            <a:endParaRPr lang="en-GB" sz="1800" b="1" dirty="0" smtClean="0">
              <a:latin typeface="Times New Roman" panose="02020603050405020304" pitchFamily="18" charset="0"/>
              <a:cs typeface="Times New Roman" panose="02020603050405020304" pitchFamily="18" charset="0"/>
            </a:endParaRPr>
          </a:p>
          <a:p>
            <a:pPr lvl="1" algn="just">
              <a:lnSpc>
                <a:spcPct val="100000"/>
              </a:lnSpc>
            </a:pPr>
            <a:r>
              <a:rPr lang="en-GB" sz="1800" dirty="0">
                <a:latin typeface="Times New Roman" panose="02020603050405020304" pitchFamily="18" charset="0"/>
                <a:cs typeface="Times New Roman" panose="02020603050405020304" pitchFamily="18" charset="0"/>
              </a:rPr>
              <a:t>Need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for</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Enhanced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Accuracy</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Fraud</a:t>
            </a:r>
            <a:r>
              <a:rPr lang="en-GB" sz="1800" b="1"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Detection</a:t>
            </a:r>
          </a:p>
          <a:p>
            <a:pPr marL="457200" lvl="1" indent="0" algn="just">
              <a:lnSpc>
                <a:spcPct val="100000"/>
              </a:lnSpc>
              <a:buNone/>
            </a:pPr>
            <a:endParaRPr lang="en-GB" sz="1800" b="1" dirty="0" smtClean="0">
              <a:latin typeface="Times New Roman" panose="02020603050405020304" pitchFamily="18" charset="0"/>
              <a:cs typeface="Times New Roman" panose="02020603050405020304" pitchFamily="18" charset="0"/>
            </a:endParaRPr>
          </a:p>
          <a:p>
            <a:pPr algn="just">
              <a:lnSpc>
                <a:spcPct val="100000"/>
              </a:lnSpc>
            </a:pPr>
            <a:r>
              <a:rPr lang="en-GB" sz="2000" dirty="0" smtClean="0">
                <a:latin typeface="Times New Roman" panose="02020603050405020304" pitchFamily="18" charset="0"/>
                <a:cs typeface="Times New Roman" panose="02020603050405020304" pitchFamily="18" charset="0"/>
              </a:rPr>
              <a:t>Existing </a:t>
            </a:r>
            <a:r>
              <a:rPr lang="en-GB" sz="2000" dirty="0">
                <a:latin typeface="Times New Roman" panose="02020603050405020304" pitchFamily="18" charset="0"/>
                <a:cs typeface="Times New Roman" panose="02020603050405020304" pitchFamily="18" charset="0"/>
              </a:rPr>
              <a:t>methods fail to identify intricate patterns of fraudulent activities in supply chain data, necessitating more advanced approaches for effective </a:t>
            </a:r>
            <a:r>
              <a:rPr lang="en-GB" sz="2000" dirty="0" err="1" smtClean="0">
                <a:latin typeface="Times New Roman" panose="02020603050405020304" pitchFamily="18" charset="0"/>
                <a:cs typeface="Times New Roman" panose="02020603050405020304" pitchFamily="18" charset="0"/>
              </a:rPr>
              <a:t>detection.Supply</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chain organizations require more accurate and scalable solutions, such as neural networks, to proactively identify fraud and reduce operational risks.</a:t>
            </a:r>
          </a:p>
          <a:p>
            <a:pPr marL="0" indent="0" algn="just">
              <a:lnSpc>
                <a:spcPct val="100000"/>
              </a:lnSpc>
              <a:buNone/>
            </a:pPr>
            <a:endParaRPr lang="en-GB" sz="2000" dirty="0">
              <a:latin typeface="Times New Roman" panose="02020603050405020304" pitchFamily="18" charset="0"/>
              <a:cs typeface="Times New Roman" panose="02020603050405020304" pitchFamily="18" charset="0"/>
            </a:endParaRPr>
          </a:p>
          <a:p>
            <a:pPr algn="just">
              <a:lnSpc>
                <a:spcPct val="100000"/>
              </a:lnSpc>
            </a:pPr>
            <a:endParaRPr lang="en-GB" sz="2000" dirty="0">
              <a:latin typeface="Times New Roman" panose="02020603050405020304" pitchFamily="18" charset="0"/>
              <a:cs typeface="Times New Roman" panose="02020603050405020304" pitchFamily="18" charset="0"/>
            </a:endParaRPr>
          </a:p>
          <a:p>
            <a:pPr algn="just">
              <a:lnSpc>
                <a:spcPct val="10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7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825626"/>
            <a:ext cx="10515600" cy="1889930"/>
          </a:xfrm>
        </p:spPr>
        <p:txBody>
          <a:bodyPr>
            <a:noAutofit/>
          </a:bodyPr>
          <a:lstStyle/>
          <a:p>
            <a:pPr algn="just">
              <a:lnSpc>
                <a:spcPct val="160000"/>
              </a:lnSpc>
            </a:pPr>
            <a:r>
              <a:rPr lang="en-GB" sz="1800" dirty="0">
                <a:latin typeface="Times New Roman" panose="02020603050405020304" pitchFamily="18" charset="0"/>
                <a:cs typeface="Times New Roman" panose="02020603050405020304" pitchFamily="18" charset="0"/>
              </a:rPr>
              <a:t>To detect fraudulent activities in the supply chain by developing machine learning models using neural networks. The goal is to enhance fraud detection accuracy, minimize financial losses, and improve operational efficiency for organizations by utilizing the MLPClassifier algorithm from </a:t>
            </a:r>
            <a:r>
              <a:rPr lang="en-GB" sz="1800" dirty="0" err="1">
                <a:latin typeface="Times New Roman" panose="02020603050405020304" pitchFamily="18" charset="0"/>
                <a:cs typeface="Times New Roman" panose="02020603050405020304" pitchFamily="18" charset="0"/>
              </a:rPr>
              <a:t>scikit</a:t>
            </a:r>
            <a:r>
              <a:rPr lang="en-GB" sz="1800" dirty="0">
                <a:latin typeface="Times New Roman" panose="02020603050405020304" pitchFamily="18" charset="0"/>
                <a:cs typeface="Times New Roman" panose="02020603050405020304" pitchFamily="18" charset="0"/>
              </a:rPr>
              <a:t>-learn and a custom neural network built with Keras. These models are trained on the DataCo Supply Chain dataset to identify fraudulent transactions.</a:t>
            </a:r>
          </a:p>
        </p:txBody>
      </p:sp>
    </p:spTree>
    <p:extLst>
      <p:ext uri="{BB962C8B-B14F-4D97-AF65-F5344CB8AC3E}">
        <p14:creationId xmlns:p14="http://schemas.microsoft.com/office/powerpoint/2010/main" val="91198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3516</TotalTime>
  <Words>1403</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Mini project Artificial Neural Networks for Fraud Detection in Supply-Chain-Analytics</vt:lpstr>
      <vt:lpstr>CONTENT</vt:lpstr>
      <vt:lpstr>ABSTRACT</vt:lpstr>
      <vt:lpstr> INTRODUCTION </vt:lpstr>
      <vt:lpstr>PowerPoint Presentation</vt:lpstr>
      <vt:lpstr>PowerPoint Presentation</vt:lpstr>
      <vt:lpstr>PowerPoint Presentation</vt:lpstr>
      <vt:lpstr>PROBLEM STATEMENT</vt:lpstr>
      <vt:lpstr>OBJECTIVES</vt:lpstr>
      <vt:lpstr>PROPOSED METHODOLOGY</vt:lpstr>
      <vt:lpstr>MODULES</vt:lpstr>
      <vt:lpstr>IMPLEMENTATION AND RESULTS</vt:lpstr>
      <vt:lpstr>PowerPoint Presentation</vt:lpstr>
      <vt:lpstr>PowerPoint Presentation</vt:lpstr>
      <vt:lpstr> SYSTEM REQUIREMENTS </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Loppy</dc:creator>
  <cp:lastModifiedBy>Microsoft account</cp:lastModifiedBy>
  <cp:revision>68</cp:revision>
  <dcterms:created xsi:type="dcterms:W3CDTF">2024-09-18T20:26:13Z</dcterms:created>
  <dcterms:modified xsi:type="dcterms:W3CDTF">2024-11-20T04:16:19Z</dcterms:modified>
</cp:coreProperties>
</file>