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1" r:id="rId14"/>
    <p:sldId id="268" r:id="rId15"/>
    <p:sldId id="269" r:id="rId16"/>
    <p:sldId id="270"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8D2C0AE-A5A3-4404-9123-202AF4F7BCC3}" type="datetimeFigureOut">
              <a:rPr lang="en-IN" smtClean="0"/>
              <a:t>13-12-2024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DA2B5B-C822-4304-8696-494DBF00B50F}" type="slidenum">
              <a:rPr lang="en-IN" smtClean="0"/>
              <a:t>‹#›</a:t>
            </a:fld>
            <a:endParaRPr lang="en-IN"/>
          </a:p>
        </p:txBody>
      </p:sp>
    </p:spTree>
    <p:extLst>
      <p:ext uri="{BB962C8B-B14F-4D97-AF65-F5344CB8AC3E}">
        <p14:creationId xmlns:p14="http://schemas.microsoft.com/office/powerpoint/2010/main" val="334000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DA2B5B-C822-4304-8696-494DBF00B50F}" type="slidenum">
              <a:rPr lang="en-IN" smtClean="0"/>
              <a:t>12</a:t>
            </a:fld>
            <a:endParaRPr lang="en-IN"/>
          </a:p>
        </p:txBody>
      </p:sp>
    </p:spTree>
    <p:extLst>
      <p:ext uri="{BB962C8B-B14F-4D97-AF65-F5344CB8AC3E}">
        <p14:creationId xmlns:p14="http://schemas.microsoft.com/office/powerpoint/2010/main" val="3894551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rgbClr val="1F1F1F"/>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1225" y="671867"/>
            <a:ext cx="10369550" cy="6350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a:xfrm>
            <a:off x="920740" y="1816480"/>
            <a:ext cx="10350519" cy="1955800"/>
          </a:xfrm>
          <a:prstGeom prst="rect">
            <a:avLst/>
          </a:prstGeom>
        </p:spPr>
        <p:txBody>
          <a:bodyPr wrap="square" lIns="0" tIns="0" rIns="0" bIns="0">
            <a:spAutoFit/>
          </a:bodyPr>
          <a:lstStyle>
            <a:lvl1pPr>
              <a:defRPr sz="2000" b="0" i="0">
                <a:solidFill>
                  <a:srgbClr val="1F1F1F"/>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17044" y="2238616"/>
            <a:ext cx="6376949" cy="1590179"/>
          </a:xfrm>
          <a:prstGeom prst="rect">
            <a:avLst/>
          </a:prstGeom>
        </p:spPr>
        <p:txBody>
          <a:bodyPr vert="horz" wrap="square" lIns="0" tIns="12700" rIns="0" bIns="0" rtlCol="0">
            <a:spAutoFit/>
          </a:bodyPr>
          <a:lstStyle/>
          <a:p>
            <a:pPr marL="962660" marR="5080" indent="-949960" algn="ctr">
              <a:lnSpc>
                <a:spcPct val="100000"/>
              </a:lnSpc>
              <a:spcBef>
                <a:spcPts val="100"/>
              </a:spcBef>
            </a:pPr>
            <a:endParaRPr lang="en-US" sz="2000" u="sng" dirty="0">
              <a:latin typeface="Arial"/>
              <a:cs typeface="Arial"/>
            </a:endParaRPr>
          </a:p>
          <a:p>
            <a:pPr marL="962660" marR="5080" indent="-949960" algn="ctr">
              <a:lnSpc>
                <a:spcPct val="100000"/>
              </a:lnSpc>
              <a:spcBef>
                <a:spcPts val="100"/>
              </a:spcBef>
            </a:pPr>
            <a:r>
              <a:rPr lang="en-US" sz="2000" u="sng" dirty="0">
                <a:latin typeface="Arial"/>
                <a:cs typeface="Arial"/>
              </a:rPr>
              <a:t>PROJECT TITLE</a:t>
            </a:r>
          </a:p>
          <a:p>
            <a:pPr marL="962660" marR="5080" indent="-949960" algn="ctr">
              <a:lnSpc>
                <a:spcPct val="100000"/>
              </a:lnSpc>
              <a:spcBef>
                <a:spcPts val="100"/>
              </a:spcBef>
            </a:pPr>
            <a:endParaRPr lang="en-US" sz="2000" u="sng" dirty="0">
              <a:latin typeface="Arial"/>
              <a:cs typeface="Arial"/>
            </a:endParaRPr>
          </a:p>
          <a:p>
            <a:pPr marL="962660" marR="5080" indent="-949960" algn="ctr">
              <a:lnSpc>
                <a:spcPct val="100000"/>
              </a:lnSpc>
              <a:spcBef>
                <a:spcPts val="100"/>
              </a:spcBef>
            </a:pPr>
            <a:r>
              <a:rPr lang="en-GB" sz="2000" dirty="0">
                <a:latin typeface="Arial"/>
                <a:cs typeface="Arial"/>
              </a:rPr>
              <a:t>LUNG CANCER DETECTION AND CLASSIFICATION USING DEEP LEARNING </a:t>
            </a:r>
            <a:endParaRPr lang="en-US" sz="2000" dirty="0">
              <a:latin typeface="Arial"/>
              <a:cs typeface="Arial"/>
            </a:endParaRPr>
          </a:p>
        </p:txBody>
      </p:sp>
      <p:pic>
        <p:nvPicPr>
          <p:cNvPr id="5" name="object 5"/>
          <p:cNvPicPr/>
          <p:nvPr/>
        </p:nvPicPr>
        <p:blipFill>
          <a:blip r:embed="rId2" cstate="print"/>
          <a:stretch>
            <a:fillRect/>
          </a:stretch>
        </p:blipFill>
        <p:spPr>
          <a:xfrm>
            <a:off x="2403499" y="533400"/>
            <a:ext cx="7402450" cy="761997"/>
          </a:xfrm>
          <a:prstGeom prst="rect">
            <a:avLst/>
          </a:prstGeom>
        </p:spPr>
      </p:pic>
      <p:sp>
        <p:nvSpPr>
          <p:cNvPr id="7" name="TextBox 6">
            <a:extLst>
              <a:ext uri="{FF2B5EF4-FFF2-40B4-BE49-F238E27FC236}">
                <a16:creationId xmlns:a16="http://schemas.microsoft.com/office/drawing/2014/main" id="{6C99ED6E-9FE2-13B2-D5AF-5BFE364092E8}"/>
              </a:ext>
            </a:extLst>
          </p:cNvPr>
          <p:cNvSpPr txBox="1"/>
          <p:nvPr/>
        </p:nvSpPr>
        <p:spPr>
          <a:xfrm>
            <a:off x="3276600" y="1600200"/>
            <a:ext cx="5613588" cy="369332"/>
          </a:xfrm>
          <a:prstGeom prst="rect">
            <a:avLst/>
          </a:prstGeom>
          <a:noFill/>
        </p:spPr>
        <p:txBody>
          <a:bodyPr wrap="none" rtlCol="0">
            <a:spAutoFit/>
          </a:bodyPr>
          <a:lstStyle/>
          <a:p>
            <a:r>
              <a:rPr lang="en-US" dirty="0"/>
              <a:t>DEPARTMENT OF COMPUTER SCIENCE AND ENGINEERING</a:t>
            </a:r>
            <a:endParaRPr lang="en-IN" dirty="0"/>
          </a:p>
        </p:txBody>
      </p:sp>
      <p:sp>
        <p:nvSpPr>
          <p:cNvPr id="8" name="TextBox 7">
            <a:extLst>
              <a:ext uri="{FF2B5EF4-FFF2-40B4-BE49-F238E27FC236}">
                <a16:creationId xmlns:a16="http://schemas.microsoft.com/office/drawing/2014/main" id="{3D52CF3B-8D8C-3EA0-0257-58B620E5631A}"/>
              </a:ext>
            </a:extLst>
          </p:cNvPr>
          <p:cNvSpPr txBox="1"/>
          <p:nvPr/>
        </p:nvSpPr>
        <p:spPr>
          <a:xfrm>
            <a:off x="838200" y="4953000"/>
            <a:ext cx="3483967" cy="646331"/>
          </a:xfrm>
          <a:prstGeom prst="rect">
            <a:avLst/>
          </a:prstGeom>
          <a:noFill/>
        </p:spPr>
        <p:txBody>
          <a:bodyPr wrap="none" rtlCol="0">
            <a:spAutoFit/>
          </a:bodyPr>
          <a:lstStyle/>
          <a:p>
            <a:r>
              <a:rPr lang="en-US" u="sng" dirty="0"/>
              <a:t>Project Guide</a:t>
            </a:r>
            <a:r>
              <a:rPr lang="en-US" dirty="0"/>
              <a:t>:   Mrs.M.Kalpana</a:t>
            </a:r>
          </a:p>
          <a:p>
            <a:r>
              <a:rPr lang="en-US" dirty="0"/>
              <a:t>                            Associate professor</a:t>
            </a:r>
            <a:endParaRPr lang="en-IN" dirty="0"/>
          </a:p>
        </p:txBody>
      </p:sp>
      <p:sp>
        <p:nvSpPr>
          <p:cNvPr id="9" name="TextBox 8">
            <a:extLst>
              <a:ext uri="{FF2B5EF4-FFF2-40B4-BE49-F238E27FC236}">
                <a16:creationId xmlns:a16="http://schemas.microsoft.com/office/drawing/2014/main" id="{ED9D3D9C-1EED-8CA4-7AE9-3CE61F6DBFE9}"/>
              </a:ext>
            </a:extLst>
          </p:cNvPr>
          <p:cNvSpPr txBox="1"/>
          <p:nvPr/>
        </p:nvSpPr>
        <p:spPr>
          <a:xfrm>
            <a:off x="8001000" y="4953000"/>
            <a:ext cx="2971800" cy="1200329"/>
          </a:xfrm>
          <a:prstGeom prst="rect">
            <a:avLst/>
          </a:prstGeom>
          <a:noFill/>
        </p:spPr>
        <p:txBody>
          <a:bodyPr wrap="square" rtlCol="0">
            <a:spAutoFit/>
          </a:bodyPr>
          <a:lstStyle/>
          <a:p>
            <a:r>
              <a:rPr lang="en-US" b="1" u="sng" dirty="0"/>
              <a:t>Team Members:-</a:t>
            </a:r>
          </a:p>
          <a:p>
            <a:r>
              <a:rPr lang="en-IN" dirty="0"/>
              <a:t>A . Abhiram     -   21P61A0513</a:t>
            </a:r>
          </a:p>
          <a:p>
            <a:r>
              <a:rPr lang="en-IN" dirty="0"/>
              <a:t>Ch. Dilip           -   21P61A0543</a:t>
            </a:r>
          </a:p>
          <a:p>
            <a:r>
              <a:rPr lang="en-IN" dirty="0"/>
              <a:t>Ch. Akshitha    -   21P61A0550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71798"/>
            <a:ext cx="5729605" cy="635000"/>
          </a:xfrm>
          <a:prstGeom prst="rect">
            <a:avLst/>
          </a:prstGeom>
        </p:spPr>
        <p:txBody>
          <a:bodyPr vert="horz" wrap="square" lIns="0" tIns="12700" rIns="0" bIns="0" rtlCol="0">
            <a:spAutoFit/>
          </a:bodyPr>
          <a:lstStyle/>
          <a:p>
            <a:pPr marL="12700">
              <a:lnSpc>
                <a:spcPct val="100000"/>
              </a:lnSpc>
              <a:spcBef>
                <a:spcPts val="100"/>
              </a:spcBef>
            </a:pPr>
            <a:r>
              <a:rPr spc="-10" dirty="0"/>
              <a:t>PROPOSED</a:t>
            </a:r>
            <a:r>
              <a:rPr spc="-60" dirty="0"/>
              <a:t> </a:t>
            </a:r>
            <a:r>
              <a:rPr spc="-20" dirty="0"/>
              <a:t>METHODOLOGY</a:t>
            </a:r>
          </a:p>
        </p:txBody>
      </p:sp>
      <p:sp>
        <p:nvSpPr>
          <p:cNvPr id="3" name="object 3"/>
          <p:cNvSpPr txBox="1">
            <a:spLocks noGrp="1"/>
          </p:cNvSpPr>
          <p:nvPr>
            <p:ph type="body" idx="1"/>
          </p:nvPr>
        </p:nvSpPr>
        <p:spPr>
          <a:xfrm>
            <a:off x="911226" y="1809749"/>
            <a:ext cx="9435306" cy="1996700"/>
          </a:xfrm>
          <a:prstGeom prst="rect">
            <a:avLst/>
          </a:prstGeom>
        </p:spPr>
        <p:txBody>
          <a:bodyPr vert="horz" wrap="square" lIns="0" tIns="46990" rIns="0" bIns="0" rtlCol="0" anchor="t">
            <a:spAutoFit/>
          </a:bodyPr>
          <a:lstStyle/>
          <a:p>
            <a:pPr marL="383540" marR="5080" indent="-342900" algn="just">
              <a:lnSpc>
                <a:spcPts val="2160"/>
              </a:lnSpc>
              <a:spcBef>
                <a:spcPts val="370"/>
              </a:spcBef>
              <a:buFont typeface="Arial" panose="020B0604020202020204" pitchFamily="34" charset="0"/>
              <a:buChar char="•"/>
              <a:tabLst>
                <a:tab pos="231775" algn="l"/>
              </a:tabLst>
            </a:pPr>
            <a:r>
              <a:rPr spc="-5" dirty="0">
                <a:latin typeface="Times New Roman" panose="02020603050405020304" pitchFamily="18" charset="0"/>
                <a:cs typeface="Times New Roman" panose="02020603050405020304" pitchFamily="18" charset="0"/>
              </a:rPr>
              <a:t>Proposes</a:t>
            </a:r>
            <a:r>
              <a:rPr spc="3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3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method</a:t>
            </a:r>
            <a:r>
              <a:rPr spc="36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using</a:t>
            </a:r>
            <a:r>
              <a:rPr spc="3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36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Convolutional</a:t>
            </a:r>
            <a:r>
              <a:rPr spc="36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Neural</a:t>
            </a:r>
            <a:r>
              <a:rPr spc="37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Network</a:t>
            </a:r>
            <a:r>
              <a:rPr spc="3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(CNN)</a:t>
            </a:r>
            <a:r>
              <a:rPr spc="36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to</a:t>
            </a:r>
            <a:r>
              <a:rPr spc="36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enable</a:t>
            </a:r>
            <a:r>
              <a:rPr spc="36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early</a:t>
            </a:r>
            <a:r>
              <a:rPr spc="36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and </a:t>
            </a:r>
            <a:r>
              <a:rPr spc="-54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accurate</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diagnosis of lung </a:t>
            </a:r>
            <a:r>
              <a:rPr spc="-20" dirty="0">
                <a:latin typeface="Times New Roman" panose="02020603050405020304" pitchFamily="18" charset="0"/>
                <a:cs typeface="Times New Roman" panose="02020603050405020304" pitchFamily="18" charset="0"/>
              </a:rPr>
              <a:t>cancer.</a:t>
            </a:r>
          </a:p>
          <a:p>
            <a:pPr marL="231140" marR="26670" indent="-190500" algn="just">
              <a:lnSpc>
                <a:spcPts val="2160"/>
              </a:lnSpc>
              <a:spcBef>
                <a:spcPts val="1000"/>
              </a:spcBef>
              <a:buChar char="•"/>
              <a:tabLst>
                <a:tab pos="231775" algn="l"/>
              </a:tabLst>
            </a:pPr>
            <a:r>
              <a:rPr lang="en-GB" spc="-1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Trains</a:t>
            </a:r>
            <a:r>
              <a:rPr spc="3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on</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3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large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collection</a:t>
            </a:r>
            <a:r>
              <a:rPr spc="4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of</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chest</a:t>
            </a:r>
            <a:r>
              <a:rPr spc="4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scans</a:t>
            </a:r>
            <a:r>
              <a:rPr spc="3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to</a:t>
            </a:r>
            <a:r>
              <a:rPr spc="3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identify</a:t>
            </a:r>
            <a:r>
              <a:rPr spc="4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patterns</a:t>
            </a:r>
            <a:r>
              <a:rPr spc="3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and</a:t>
            </a:r>
            <a:r>
              <a:rPr spc="4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features,</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effectively </a:t>
            </a:r>
            <a:r>
              <a:rPr spc="-54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distinguishing</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between healthy and </a:t>
            </a:r>
            <a:r>
              <a:rPr dirty="0">
                <a:latin typeface="Times New Roman" panose="02020603050405020304" pitchFamily="18" charset="0"/>
                <a:cs typeface="Times New Roman" panose="02020603050405020304" pitchFamily="18" charset="0"/>
              </a:rPr>
              <a:t>cancerous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cells.</a:t>
            </a:r>
          </a:p>
          <a:p>
            <a:pPr marL="231140" marR="5715" indent="-190500" algn="just">
              <a:lnSpc>
                <a:spcPts val="2160"/>
              </a:lnSpc>
              <a:spcBef>
                <a:spcPts val="1000"/>
              </a:spcBef>
              <a:buChar char="•"/>
              <a:tabLst>
                <a:tab pos="231775" algn="l"/>
                <a:tab pos="1346835" algn="l"/>
                <a:tab pos="1618615" algn="l"/>
                <a:tab pos="3146425" algn="l"/>
                <a:tab pos="3743325" algn="l"/>
                <a:tab pos="4847590" algn="l"/>
                <a:tab pos="5669915" algn="l"/>
                <a:tab pos="6421755" algn="l"/>
                <a:tab pos="6962775" algn="l"/>
                <a:tab pos="7855584" algn="l"/>
                <a:tab pos="8650605" algn="l"/>
                <a:tab pos="9204960" algn="l"/>
                <a:tab pos="9844405" algn="l"/>
              </a:tabLst>
            </a:pPr>
            <a:r>
              <a:rPr lang="en-GB"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Provide</a:t>
            </a:r>
            <a:r>
              <a:rPr dirty="0">
                <a:latin typeface="Times New Roman" panose="02020603050405020304" pitchFamily="18" charset="0"/>
                <a:cs typeface="Times New Roman" panose="02020603050405020304" pitchFamily="18" charset="0"/>
              </a:rPr>
              <a:t>s	a	</a:t>
            </a:r>
            <a:r>
              <a:rPr spc="-5" dirty="0">
                <a:latin typeface="Times New Roman" panose="02020603050405020304" pitchFamily="18" charset="0"/>
                <a:cs typeface="Times New Roman" panose="02020603050405020304" pitchFamily="18" charset="0"/>
              </a:rPr>
              <a:t>user-friendl</a:t>
            </a:r>
            <a:r>
              <a:rPr dirty="0">
                <a:latin typeface="Times New Roman" panose="02020603050405020304" pitchFamily="18" charset="0"/>
                <a:cs typeface="Times New Roman" panose="02020603050405020304" pitchFamily="18" charset="0"/>
              </a:rPr>
              <a:t>y	</a:t>
            </a:r>
            <a:r>
              <a:rPr spc="-5" dirty="0">
                <a:latin typeface="Times New Roman" panose="02020603050405020304" pitchFamily="18" charset="0"/>
                <a:cs typeface="Times New Roman" panose="02020603050405020304" pitchFamily="18" charset="0"/>
              </a:rPr>
              <a:t>we</a:t>
            </a:r>
            <a:r>
              <a:rPr dirty="0">
                <a:latin typeface="Times New Roman" panose="02020603050405020304" pitchFamily="18" charset="0"/>
                <a:cs typeface="Times New Roman" panose="02020603050405020304" pitchFamily="18" charset="0"/>
              </a:rPr>
              <a:t>b	</a:t>
            </a:r>
            <a:r>
              <a:rPr spc="-5" dirty="0">
                <a:latin typeface="Times New Roman" panose="02020603050405020304" pitchFamily="18" charset="0"/>
                <a:cs typeface="Times New Roman" panose="02020603050405020304" pitchFamily="18" charset="0"/>
              </a:rPr>
              <a:t>interfac</a:t>
            </a:r>
            <a:r>
              <a:rPr dirty="0">
                <a:latin typeface="Times New Roman" panose="02020603050405020304" pitchFamily="18" charset="0"/>
                <a:cs typeface="Times New Roman" panose="02020603050405020304" pitchFamily="18" charset="0"/>
              </a:rPr>
              <a:t>e	</a:t>
            </a:r>
            <a:r>
              <a:rPr spc="-5" dirty="0">
                <a:latin typeface="Times New Roman" panose="02020603050405020304" pitchFamily="18" charset="0"/>
                <a:cs typeface="Times New Roman" panose="02020603050405020304" pitchFamily="18" charset="0"/>
              </a:rPr>
              <a:t>wher</a:t>
            </a:r>
            <a:r>
              <a:rPr dirty="0">
                <a:latin typeface="Times New Roman" panose="02020603050405020304" pitchFamily="18" charset="0"/>
                <a:cs typeface="Times New Roman" panose="02020603050405020304" pitchFamily="18" charset="0"/>
              </a:rPr>
              <a:t>e	</a:t>
            </a:r>
            <a:r>
              <a:rPr spc="-5" dirty="0">
                <a:latin typeface="Times New Roman" panose="02020603050405020304" pitchFamily="18" charset="0"/>
                <a:cs typeface="Times New Roman" panose="02020603050405020304" pitchFamily="18" charset="0"/>
              </a:rPr>
              <a:t>user</a:t>
            </a:r>
            <a:r>
              <a:rPr dirty="0">
                <a:latin typeface="Times New Roman" panose="02020603050405020304" pitchFamily="18" charset="0"/>
                <a:cs typeface="Times New Roman" panose="02020603050405020304" pitchFamily="18" charset="0"/>
              </a:rPr>
              <a:t>s	can	</a:t>
            </a:r>
            <a:r>
              <a:rPr spc="-5" dirty="0">
                <a:latin typeface="Times New Roman" panose="02020603050405020304" pitchFamily="18" charset="0"/>
                <a:cs typeface="Times New Roman" panose="02020603050405020304" pitchFamily="18" charset="0"/>
              </a:rPr>
              <a:t>uploa</a:t>
            </a:r>
            <a:r>
              <a:rPr dirty="0">
                <a:latin typeface="Times New Roman" panose="02020603050405020304" pitchFamily="18" charset="0"/>
                <a:cs typeface="Times New Roman" panose="02020603050405020304" pitchFamily="18" charset="0"/>
              </a:rPr>
              <a:t>d	scans	</a:t>
            </a:r>
            <a:r>
              <a:rPr spc="-5" dirty="0">
                <a:latin typeface="Times New Roman" panose="02020603050405020304" pitchFamily="18" charset="0"/>
                <a:cs typeface="Times New Roman" panose="02020603050405020304" pitchFamily="18" charset="0"/>
              </a:rPr>
              <a:t>an</a:t>
            </a:r>
            <a:r>
              <a:rPr dirty="0">
                <a:latin typeface="Times New Roman" panose="02020603050405020304" pitchFamily="18" charset="0"/>
                <a:cs typeface="Times New Roman" panose="02020603050405020304" pitchFamily="18" charset="0"/>
              </a:rPr>
              <a:t>d	view</a:t>
            </a:r>
            <a:r>
              <a:rPr lang="en-GB"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their  previous</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uploads along with diagnostic </a:t>
            </a:r>
            <a:r>
              <a:rPr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71798"/>
            <a:ext cx="5755005" cy="635000"/>
          </a:xfrm>
          <a:prstGeom prst="rect">
            <a:avLst/>
          </a:prstGeom>
        </p:spPr>
        <p:txBody>
          <a:bodyPr vert="horz" wrap="square" lIns="0" tIns="12700" rIns="0" bIns="0" rtlCol="0">
            <a:spAutoFit/>
          </a:bodyPr>
          <a:lstStyle/>
          <a:p>
            <a:pPr marL="12700">
              <a:lnSpc>
                <a:spcPct val="100000"/>
              </a:lnSpc>
              <a:spcBef>
                <a:spcPts val="100"/>
              </a:spcBef>
            </a:pPr>
            <a:r>
              <a:rPr spc="-30" dirty="0"/>
              <a:t>SOFTWARE</a:t>
            </a:r>
            <a:r>
              <a:rPr spc="-35" dirty="0"/>
              <a:t> </a:t>
            </a:r>
            <a:r>
              <a:rPr spc="-15" dirty="0"/>
              <a:t>REQUIREMENTS</a:t>
            </a:r>
          </a:p>
        </p:txBody>
      </p:sp>
      <p:sp>
        <p:nvSpPr>
          <p:cNvPr id="3" name="object 3"/>
          <p:cNvSpPr txBox="1"/>
          <p:nvPr/>
        </p:nvSpPr>
        <p:spPr>
          <a:xfrm>
            <a:off x="911225" y="1379006"/>
            <a:ext cx="8150225" cy="3970318"/>
          </a:xfrm>
          <a:prstGeom prst="rect">
            <a:avLst/>
          </a:prstGeom>
        </p:spPr>
        <p:txBody>
          <a:bodyPr vert="horz" wrap="square" lIns="0" tIns="109220" rIns="0" bIns="0" rtlCol="0">
            <a:spAutoFit/>
          </a:bodyPr>
          <a:lstStyle/>
          <a:p>
            <a:pPr marL="241300" indent="-190500">
              <a:lnSpc>
                <a:spcPct val="100000"/>
              </a:lnSpc>
              <a:spcBef>
                <a:spcPts val="860"/>
              </a:spcBef>
              <a:buChar char="•"/>
              <a:tabLst>
                <a:tab pos="241300" algn="l"/>
              </a:tabLst>
            </a:pPr>
            <a:r>
              <a:rPr sz="2000" spc="-5" dirty="0">
                <a:latin typeface="Times New Roman" panose="02020603050405020304" pitchFamily="18" charset="0"/>
                <a:cs typeface="Times New Roman" panose="02020603050405020304" pitchFamily="18" charset="0"/>
              </a:rPr>
              <a:t>Programming</a:t>
            </a:r>
            <a:r>
              <a:rPr sz="2000" spc="-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Languages</a:t>
            </a:r>
            <a:r>
              <a:rPr sz="2000" spc="-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t>
            </a:r>
            <a:r>
              <a:rPr lang="en-US"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Python</a:t>
            </a:r>
            <a:endParaRPr sz="2000" dirty="0">
              <a:latin typeface="Times New Roman" panose="02020603050405020304" pitchFamily="18" charset="0"/>
              <a:cs typeface="Times New Roman" panose="02020603050405020304" pitchFamily="18" charset="0"/>
            </a:endParaRPr>
          </a:p>
          <a:p>
            <a:pPr marL="241300" indent="-190500">
              <a:lnSpc>
                <a:spcPct val="100000"/>
              </a:lnSpc>
              <a:spcBef>
                <a:spcPts val="760"/>
              </a:spcBef>
              <a:buChar char="•"/>
              <a:tabLst>
                <a:tab pos="241300" algn="l"/>
              </a:tabLst>
            </a:pPr>
            <a:r>
              <a:rPr sz="2000" spc="-5">
                <a:latin typeface="Times New Roman" panose="02020603050405020304" pitchFamily="18" charset="0"/>
                <a:cs typeface="Times New Roman" panose="02020603050405020304" pitchFamily="18" charset="0"/>
              </a:rPr>
              <a:t>Frameworks</a:t>
            </a:r>
            <a:r>
              <a:rPr sz="2000" spc="-20">
                <a:latin typeface="Times New Roman" panose="02020603050405020304" pitchFamily="18" charset="0"/>
                <a:cs typeface="Times New Roman" panose="02020603050405020304" pitchFamily="18" charset="0"/>
              </a:rPr>
              <a:t> </a:t>
            </a:r>
            <a:r>
              <a:rPr sz="2000" spc="-25">
                <a:latin typeface="Times New Roman" panose="02020603050405020304" pitchFamily="18" charset="0"/>
                <a:cs typeface="Times New Roman" panose="02020603050405020304" pitchFamily="18" charset="0"/>
              </a:rPr>
              <a:t>:</a:t>
            </a:r>
            <a:r>
              <a:rPr lang="en-US" sz="2000" spc="-25">
                <a:latin typeface="Times New Roman" panose="02020603050405020304" pitchFamily="18" charset="0"/>
                <a:cs typeface="Times New Roman" panose="02020603050405020304" pitchFamily="18" charset="0"/>
              </a:rPr>
              <a:t> </a:t>
            </a:r>
            <a:r>
              <a:rPr sz="2000" spc="-25">
                <a:latin typeface="Times New Roman" panose="02020603050405020304" pitchFamily="18" charset="0"/>
                <a:cs typeface="Times New Roman" panose="02020603050405020304" pitchFamily="18" charset="0"/>
              </a:rPr>
              <a:t>TensorFlow</a:t>
            </a:r>
            <a:r>
              <a:rPr sz="2000" spc="-2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a:t>
            </a:r>
            <a:r>
              <a:rPr sz="2000" spc="-20" dirty="0">
                <a:latin typeface="Times New Roman" panose="02020603050405020304" pitchFamily="18" charset="0"/>
                <a:cs typeface="Times New Roman" panose="02020603050405020304" pitchFamily="18" charset="0"/>
              </a:rPr>
              <a:t> </a:t>
            </a:r>
            <a:r>
              <a:rPr sz="2000" spc="-40" dirty="0">
                <a:latin typeface="Times New Roman" panose="02020603050405020304" pitchFamily="18" charset="0"/>
                <a:cs typeface="Times New Roman" panose="02020603050405020304" pitchFamily="18" charset="0"/>
              </a:rPr>
              <a:t>PyTorch</a:t>
            </a:r>
            <a:endParaRPr sz="2000" dirty="0">
              <a:latin typeface="Times New Roman" panose="02020603050405020304" pitchFamily="18" charset="0"/>
              <a:cs typeface="Times New Roman" panose="02020603050405020304" pitchFamily="18" charset="0"/>
            </a:endParaRPr>
          </a:p>
          <a:p>
            <a:pPr marL="311150" indent="-260985">
              <a:lnSpc>
                <a:spcPct val="100000"/>
              </a:lnSpc>
              <a:spcBef>
                <a:spcPts val="760"/>
              </a:spcBef>
              <a:buChar char="•"/>
              <a:tabLst>
                <a:tab pos="311150" algn="l"/>
                <a:tab pos="311785" algn="l"/>
              </a:tabLst>
            </a:pPr>
            <a:r>
              <a:rPr sz="2000" spc="-5" dirty="0">
                <a:latin typeface="Times New Roman" panose="02020603050405020304" pitchFamily="18" charset="0"/>
                <a:cs typeface="Times New Roman" panose="02020603050405020304" pitchFamily="18" charset="0"/>
              </a:rPr>
              <a:t>Data</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Preprocessing</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Libraries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10"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Numpy,</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Pandas,</a:t>
            </a:r>
            <a:r>
              <a:rPr sz="2000" spc="-20"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OpenCV,</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scikit</a:t>
            </a:r>
          </a:p>
          <a:p>
            <a:pPr marL="241300" indent="-190500">
              <a:lnSpc>
                <a:spcPct val="100000"/>
              </a:lnSpc>
              <a:spcBef>
                <a:spcPts val="760"/>
              </a:spcBef>
              <a:buChar char="•"/>
              <a:tabLst>
                <a:tab pos="241300" algn="l"/>
              </a:tabLst>
            </a:pPr>
            <a:r>
              <a:rPr sz="2000" spc="-5" dirty="0">
                <a:latin typeface="Times New Roman" panose="02020603050405020304" pitchFamily="18" charset="0"/>
                <a:cs typeface="Times New Roman" panose="02020603050405020304" pitchFamily="18" charset="0"/>
              </a:rPr>
              <a:t>Development</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environment</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Jupyter</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Notebook</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PyCharm</a:t>
            </a:r>
            <a:endParaRPr sz="2000" dirty="0">
              <a:latin typeface="Times New Roman" panose="02020603050405020304" pitchFamily="18" charset="0"/>
              <a:cs typeface="Times New Roman" panose="02020603050405020304" pitchFamily="18" charset="0"/>
            </a:endParaRPr>
          </a:p>
          <a:p>
            <a:pPr marL="12700">
              <a:lnSpc>
                <a:spcPct val="100000"/>
              </a:lnSpc>
              <a:spcBef>
                <a:spcPts val="484"/>
              </a:spcBef>
            </a:pPr>
            <a:r>
              <a:rPr sz="4000" spc="-30" dirty="0">
                <a:latin typeface="Calibri"/>
                <a:cs typeface="Calibri"/>
              </a:rPr>
              <a:t>HARDWARE </a:t>
            </a:r>
            <a:r>
              <a:rPr sz="4000" spc="-15" dirty="0">
                <a:latin typeface="Calibri"/>
                <a:cs typeface="Calibri"/>
              </a:rPr>
              <a:t>REQUIREMENTS</a:t>
            </a:r>
            <a:endParaRPr sz="4000" dirty="0">
              <a:latin typeface="Calibri"/>
              <a:cs typeface="Calibri"/>
            </a:endParaRPr>
          </a:p>
          <a:p>
            <a:pPr marL="241300" indent="-190500">
              <a:lnSpc>
                <a:spcPct val="100000"/>
              </a:lnSpc>
              <a:spcBef>
                <a:spcPts val="795"/>
              </a:spcBef>
              <a:buChar char="•"/>
              <a:tabLst>
                <a:tab pos="241300" algn="l"/>
              </a:tabLst>
            </a:pPr>
            <a:r>
              <a:rPr sz="2000" spc="-5" dirty="0">
                <a:latin typeface="Times New Roman" panose="02020603050405020304" pitchFamily="18" charset="0"/>
                <a:cs typeface="Times New Roman" panose="02020603050405020304" pitchFamily="18" charset="0"/>
              </a:rPr>
              <a:t>High-Performance</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GPUs</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for</a:t>
            </a:r>
            <a:r>
              <a:rPr sz="2000" spc="-2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efficient</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training</a:t>
            </a:r>
            <a:endParaRPr sz="2000" dirty="0">
              <a:latin typeface="Times New Roman" panose="02020603050405020304" pitchFamily="18" charset="0"/>
              <a:cs typeface="Times New Roman" panose="02020603050405020304" pitchFamily="18" charset="0"/>
            </a:endParaRPr>
          </a:p>
          <a:p>
            <a:pPr marL="241300" indent="-190500">
              <a:lnSpc>
                <a:spcPct val="100000"/>
              </a:lnSpc>
              <a:spcBef>
                <a:spcPts val="760"/>
              </a:spcBef>
              <a:buChar char="•"/>
              <a:tabLst>
                <a:tab pos="241300" algn="l"/>
              </a:tabLst>
            </a:pPr>
            <a:r>
              <a:rPr sz="2000" dirty="0">
                <a:latin typeface="Times New Roman" panose="02020603050405020304" pitchFamily="18" charset="0"/>
                <a:cs typeface="Times New Roman" panose="02020603050405020304" pitchFamily="18" charset="0"/>
              </a:rPr>
              <a:t>Multi-Core</a:t>
            </a:r>
            <a:r>
              <a:rPr sz="2000" spc="-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CPU</a:t>
            </a:r>
            <a:endParaRPr sz="2000" dirty="0">
              <a:latin typeface="Times New Roman" panose="02020603050405020304" pitchFamily="18" charset="0"/>
              <a:cs typeface="Times New Roman" panose="02020603050405020304" pitchFamily="18" charset="0"/>
            </a:endParaRPr>
          </a:p>
          <a:p>
            <a:pPr marL="241300" indent="-190500">
              <a:lnSpc>
                <a:spcPct val="100000"/>
              </a:lnSpc>
              <a:spcBef>
                <a:spcPts val="760"/>
              </a:spcBef>
              <a:buChar char="•"/>
              <a:tabLst>
                <a:tab pos="241300" algn="l"/>
              </a:tabLst>
            </a:pPr>
            <a:r>
              <a:rPr sz="2000" dirty="0">
                <a:latin typeface="Times New Roman" panose="02020603050405020304" pitchFamily="18" charset="0"/>
                <a:cs typeface="Times New Roman" panose="02020603050405020304" pitchFamily="18" charset="0"/>
              </a:rPr>
              <a:t>Minimum</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16 GB</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RAM to</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handle large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datasets and</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model</a:t>
            </a:r>
            <a:r>
              <a:rPr sz="2000" spc="-5" dirty="0">
                <a:latin typeface="Times New Roman" panose="02020603050405020304" pitchFamily="18" charset="0"/>
                <a:cs typeface="Times New Roman" panose="02020603050405020304" pitchFamily="18" charset="0"/>
              </a:rPr>
              <a:t> parameters</a:t>
            </a:r>
            <a:r>
              <a:rPr sz="1400" spc="-5"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241300" indent="-190500">
              <a:lnSpc>
                <a:spcPct val="100000"/>
              </a:lnSpc>
              <a:spcBef>
                <a:spcPts val="760"/>
              </a:spcBef>
              <a:buChar char="•"/>
              <a:tabLst>
                <a:tab pos="241300" algn="l"/>
                <a:tab pos="1028700" algn="l"/>
              </a:tabLst>
            </a:pPr>
            <a:r>
              <a:rPr sz="2000" spc="-5" dirty="0">
                <a:latin typeface="Times New Roman" panose="02020603050405020304" pitchFamily="18" charset="0"/>
                <a:cs typeface="Times New Roman" panose="02020603050405020304" pitchFamily="18" charset="0"/>
              </a:rPr>
              <a:t>SSDs	for</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fast</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data</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access</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and</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storage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4" y="637526"/>
            <a:ext cx="2898775" cy="628377"/>
          </a:xfrm>
          <a:prstGeom prst="rect">
            <a:avLst/>
          </a:prstGeom>
        </p:spPr>
        <p:txBody>
          <a:bodyPr vert="horz" wrap="square" lIns="0" tIns="12700" rIns="0" bIns="0" rtlCol="0">
            <a:spAutoFit/>
          </a:bodyPr>
          <a:lstStyle/>
          <a:p>
            <a:pPr marL="12700">
              <a:lnSpc>
                <a:spcPct val="100000"/>
              </a:lnSpc>
              <a:spcBef>
                <a:spcPts val="100"/>
              </a:spcBef>
            </a:pPr>
            <a:r>
              <a:rPr lang="en-US" dirty="0">
                <a:latin typeface="Times New Roman" panose="02020603050405020304" pitchFamily="18" charset="0"/>
                <a:cs typeface="Times New Roman" panose="02020603050405020304" pitchFamily="18" charset="0"/>
              </a:rPr>
              <a:t>MODULES</a:t>
            </a:r>
            <a:endParaRPr dirty="0">
              <a:latin typeface="Times New Roman" panose="02020603050405020304" pitchFamily="18" charset="0"/>
              <a:cs typeface="Times New Roman" panose="02020603050405020304" pitchFamily="18" charset="0"/>
            </a:endParaRPr>
          </a:p>
        </p:txBody>
      </p:sp>
      <p:sp>
        <p:nvSpPr>
          <p:cNvPr id="3" name="object 3"/>
          <p:cNvSpPr txBox="1"/>
          <p:nvPr/>
        </p:nvSpPr>
        <p:spPr>
          <a:xfrm>
            <a:off x="911225" y="1447801"/>
            <a:ext cx="10036176" cy="3698448"/>
          </a:xfrm>
          <a:prstGeom prst="rect">
            <a:avLst/>
          </a:prstGeom>
        </p:spPr>
        <p:txBody>
          <a:bodyPr vert="horz" wrap="square" lIns="0" tIns="12700" rIns="0" bIns="0" rtlCol="0">
            <a:spAutoFit/>
          </a:bodyPr>
          <a:lstStyle/>
          <a:p>
            <a:pPr marL="238125" indent="-226060">
              <a:lnSpc>
                <a:spcPct val="100000"/>
              </a:lnSpc>
              <a:spcBef>
                <a:spcPts val="100"/>
              </a:spcBef>
              <a:buAutoNum type="arabicPeriod"/>
              <a:tabLst>
                <a:tab pos="238760" algn="l"/>
              </a:tabLst>
            </a:pPr>
            <a:r>
              <a:rPr lang="en-US" sz="1600" b="1" dirty="0">
                <a:latin typeface="Times New Roman" panose="02020603050405020304" pitchFamily="18" charset="0"/>
                <a:cs typeface="Times New Roman" panose="02020603050405020304" pitchFamily="18" charset="0"/>
              </a:rPr>
              <a:t>Frontend (Nextjs , Next Auth, Tailwind css )</a:t>
            </a:r>
            <a:endParaRPr lang="en-IN" sz="1600" dirty="0">
              <a:latin typeface="Times New Roman" panose="02020603050405020304" pitchFamily="18" charset="0"/>
              <a:cs typeface="Times New Roman" panose="02020603050405020304" pitchFamily="18" charset="0"/>
            </a:endParaRPr>
          </a:p>
          <a:p>
            <a:pPr marL="927100" lvl="2" indent="-351790">
              <a:lnSpc>
                <a:spcPct val="100000"/>
              </a:lnSpc>
              <a:spcBef>
                <a:spcPts val="290"/>
              </a:spcBef>
              <a:buFont typeface="Arial" panose="020B0604020202020204" pitchFamily="34" charset="0"/>
              <a:buChar char="•"/>
              <a:tabLst>
                <a:tab pos="926465" algn="l"/>
                <a:tab pos="927100" algn="l"/>
              </a:tabLst>
            </a:pPr>
            <a:r>
              <a:rPr lang="en-US" sz="1600" spc="-5" dirty="0">
                <a:latin typeface="Times New Roman" panose="02020603050405020304" pitchFamily="18" charset="0"/>
                <a:cs typeface="Times New Roman" panose="02020603050405020304" pitchFamily="18" charset="0"/>
              </a:rPr>
              <a:t> Implements the user interface for uploading CT scans and viewing diagnostics results.         </a:t>
            </a:r>
          </a:p>
          <a:p>
            <a:pPr marL="927100" lvl="2" indent="-351790">
              <a:lnSpc>
                <a:spcPct val="100000"/>
              </a:lnSpc>
              <a:spcBef>
                <a:spcPts val="290"/>
              </a:spcBef>
              <a:buFont typeface="Arial" panose="020B0604020202020204" pitchFamily="34" charset="0"/>
              <a:buChar char="•"/>
              <a:tabLst>
                <a:tab pos="926465" algn="l"/>
                <a:tab pos="927100" algn="l"/>
              </a:tabLst>
            </a:pPr>
            <a:r>
              <a:rPr lang="en-US" sz="1600" spc="-5" dirty="0">
                <a:latin typeface="Times New Roman" panose="02020603050405020304" pitchFamily="18" charset="0"/>
                <a:cs typeface="Times New Roman" panose="02020603050405020304" pitchFamily="18" charset="0"/>
              </a:rPr>
              <a:t> Handles user authentication and authorization</a:t>
            </a:r>
          </a:p>
          <a:p>
            <a:pPr marL="861060" lvl="2" indent="-285750">
              <a:lnSpc>
                <a:spcPct val="100000"/>
              </a:lnSpc>
              <a:spcBef>
                <a:spcPts val="290"/>
              </a:spcBef>
              <a:buFont typeface="Arial" panose="020B0604020202020204" pitchFamily="34" charset="0"/>
              <a:buChar char="•"/>
              <a:tabLst>
                <a:tab pos="926465" algn="l"/>
                <a:tab pos="927100" algn="l"/>
              </a:tabLst>
            </a:pPr>
            <a:r>
              <a:rPr lang="en-US" sz="1600" spc="-5" dirty="0">
                <a:latin typeface="Times New Roman" panose="02020603050405020304" pitchFamily="18" charset="0"/>
                <a:cs typeface="Times New Roman" panose="02020603050405020304" pitchFamily="18" charset="0"/>
              </a:rPr>
              <a:t>  Seamless navigation and responsive design</a:t>
            </a:r>
          </a:p>
          <a:p>
            <a:pPr marL="238125" indent="-226060">
              <a:lnSpc>
                <a:spcPct val="100000"/>
              </a:lnSpc>
              <a:spcBef>
                <a:spcPts val="1490"/>
              </a:spcBef>
              <a:buAutoNum type="arabicPeriod" startAt="2"/>
              <a:tabLst>
                <a:tab pos="238760" algn="l"/>
              </a:tabLst>
            </a:pPr>
            <a:r>
              <a:rPr lang="en-IN" sz="1600" b="1" spc="-15" dirty="0">
                <a:latin typeface="Times New Roman" panose="02020603050405020304" pitchFamily="18" charset="0"/>
                <a:cs typeface="Times New Roman" panose="02020603050405020304" pitchFamily="18" charset="0"/>
              </a:rPr>
              <a:t>Backend(Python)</a:t>
            </a:r>
            <a:endParaRPr lang="en-IN" sz="1600" b="1" spc="-5" dirty="0">
              <a:latin typeface="Times New Roman" panose="02020603050405020304" pitchFamily="18" charset="0"/>
              <a:cs typeface="Times New Roman" panose="02020603050405020304" pitchFamily="18" charset="0"/>
            </a:endParaRPr>
          </a:p>
          <a:p>
            <a:pPr marL="927100" lvl="2" indent="-351790">
              <a:lnSpc>
                <a:spcPct val="100000"/>
              </a:lnSpc>
              <a:spcBef>
                <a:spcPts val="290"/>
              </a:spcBef>
              <a:buFont typeface="Arial" panose="020B0604020202020204" pitchFamily="34" charset="0"/>
              <a:buChar char="•"/>
              <a:tabLst>
                <a:tab pos="926465" algn="l"/>
                <a:tab pos="927100" algn="l"/>
              </a:tabLst>
            </a:pPr>
            <a:r>
              <a:rPr lang="en-US" sz="1600" spc="-15" dirty="0">
                <a:latin typeface="Times New Roman" panose="02020603050405020304" pitchFamily="18" charset="0"/>
                <a:cs typeface="Times New Roman" panose="02020603050405020304" pitchFamily="18" charset="0"/>
              </a:rPr>
              <a:t>Acts as middleware to integrate the training model.</a:t>
            </a:r>
          </a:p>
          <a:p>
            <a:pPr marL="861060" lvl="2" indent="-285750">
              <a:lnSpc>
                <a:spcPct val="100000"/>
              </a:lnSpc>
              <a:spcBef>
                <a:spcPts val="285"/>
              </a:spcBef>
              <a:buFont typeface="Arial" panose="020B0604020202020204" pitchFamily="34" charset="0"/>
              <a:buChar char="•"/>
              <a:tabLst>
                <a:tab pos="926465" algn="l"/>
                <a:tab pos="927100" algn="l"/>
              </a:tabLst>
            </a:pPr>
            <a:r>
              <a:rPr lang="en-US" sz="1600" spc="-5" dirty="0">
                <a:latin typeface="Times New Roman" panose="02020603050405020304" pitchFamily="18" charset="0"/>
                <a:cs typeface="Times New Roman" panose="02020603050405020304" pitchFamily="18" charset="0"/>
              </a:rPr>
              <a:t> Processes requests from the frontend to the model and delivers predictions</a:t>
            </a:r>
          </a:p>
          <a:p>
            <a:pPr marL="861060" lvl="2" indent="-285750">
              <a:lnSpc>
                <a:spcPct val="100000"/>
              </a:lnSpc>
              <a:spcBef>
                <a:spcPts val="285"/>
              </a:spcBef>
              <a:buFont typeface="Arial" panose="020B0604020202020204" pitchFamily="34" charset="0"/>
              <a:buChar char="•"/>
              <a:tabLst>
                <a:tab pos="926465" algn="l"/>
                <a:tab pos="927100" algn="l"/>
              </a:tabLst>
            </a:pPr>
            <a:r>
              <a:rPr lang="en-US" sz="1600" spc="-5" dirty="0">
                <a:latin typeface="Times New Roman" panose="02020603050405020304" pitchFamily="18" charset="0"/>
                <a:cs typeface="Times New Roman" panose="02020603050405020304" pitchFamily="18" charset="0"/>
              </a:rPr>
              <a:t> Lightweight and scalable for serving ML models</a:t>
            </a:r>
          </a:p>
          <a:p>
            <a:pPr marL="238125" indent="-226060">
              <a:lnSpc>
                <a:spcPct val="100000"/>
              </a:lnSpc>
              <a:spcBef>
                <a:spcPts val="1490"/>
              </a:spcBef>
              <a:buAutoNum type="arabicPeriod" startAt="2"/>
              <a:tabLst>
                <a:tab pos="238760" algn="l"/>
              </a:tabLst>
            </a:pPr>
            <a:r>
              <a:rPr lang="en-IN" sz="1600" b="1" spc="-5" dirty="0">
                <a:latin typeface="Times New Roman" panose="02020603050405020304" pitchFamily="18" charset="0"/>
                <a:cs typeface="Times New Roman" panose="02020603050405020304" pitchFamily="18" charset="0"/>
              </a:rPr>
              <a:t>Deep Learning </a:t>
            </a:r>
            <a:r>
              <a:rPr lang="en-IN" sz="1600" b="1" spc="-5">
                <a:latin typeface="Times New Roman" panose="02020603050405020304" pitchFamily="18" charset="0"/>
                <a:cs typeface="Times New Roman" panose="02020603050405020304" pitchFamily="18" charset="0"/>
              </a:rPr>
              <a:t>Model </a:t>
            </a:r>
            <a:endParaRPr lang="en-IN" sz="1600" b="1" spc="-5" dirty="0">
              <a:latin typeface="Times New Roman" panose="02020603050405020304" pitchFamily="18" charset="0"/>
              <a:cs typeface="Times New Roman" panose="02020603050405020304" pitchFamily="18" charset="0"/>
            </a:endParaRPr>
          </a:p>
          <a:p>
            <a:pPr marL="861060" lvl="2" indent="-285750">
              <a:lnSpc>
                <a:spcPct val="100000"/>
              </a:lnSpc>
              <a:spcBef>
                <a:spcPts val="285"/>
              </a:spcBef>
              <a:buFont typeface="Arial" panose="020B0604020202020204" pitchFamily="34" charset="0"/>
              <a:buChar char="•"/>
              <a:tabLst>
                <a:tab pos="926465" algn="l"/>
                <a:tab pos="927100" algn="l"/>
              </a:tabLst>
            </a:pPr>
            <a:r>
              <a:rPr lang="en-US" sz="1600" spc="-5" dirty="0">
                <a:latin typeface="Times New Roman" panose="02020603050405020304" pitchFamily="18" charset="0"/>
                <a:cs typeface="Times New Roman" panose="02020603050405020304" pitchFamily="18" charset="0"/>
              </a:rPr>
              <a:t>Utilizes a Convolutional Neural Network (CNN) for lung cancer detection and classification</a:t>
            </a:r>
          </a:p>
          <a:p>
            <a:pPr marL="927100" lvl="2" indent="-351790">
              <a:lnSpc>
                <a:spcPct val="100000"/>
              </a:lnSpc>
              <a:spcBef>
                <a:spcPts val="285"/>
              </a:spcBef>
              <a:buFont typeface="Arial" panose="020B0604020202020204" pitchFamily="34" charset="0"/>
              <a:buChar char="•"/>
              <a:tabLst>
                <a:tab pos="926465" algn="l"/>
                <a:tab pos="927100" algn="l"/>
              </a:tabLst>
            </a:pPr>
            <a:r>
              <a:rPr lang="en-US" sz="1600" dirty="0">
                <a:latin typeface="Times New Roman" panose="02020603050405020304" pitchFamily="18" charset="0"/>
                <a:cs typeface="Times New Roman" panose="02020603050405020304" pitchFamily="18" charset="0"/>
              </a:rPr>
              <a:t> Analyzes preprocessed CT scans images and provides results with confidence score</a:t>
            </a:r>
          </a:p>
          <a:p>
            <a:pPr marL="927100" lvl="2" indent="-351790">
              <a:lnSpc>
                <a:spcPct val="100000"/>
              </a:lnSpc>
              <a:spcBef>
                <a:spcPts val="285"/>
              </a:spcBef>
              <a:buFont typeface="Arial" panose="020B0604020202020204" pitchFamily="34" charset="0"/>
              <a:buChar char="•"/>
              <a:tabLst>
                <a:tab pos="926465" algn="l"/>
                <a:tab pos="927100" algn="l"/>
              </a:tabLst>
            </a:pPr>
            <a:r>
              <a:rPr lang="en-US" sz="1600" dirty="0">
                <a:latin typeface="Times New Roman" panose="02020603050405020304" pitchFamily="18" charset="0"/>
                <a:cs typeface="Times New Roman" panose="02020603050405020304" pitchFamily="18" charset="0"/>
              </a:rPr>
              <a:t>Enhances accuracy through continuous training with augmented datasets.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50EF-F053-B337-4753-C5DE71E223A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EBB5229-2C9C-DAFF-78C3-D987530334F2}"/>
              </a:ext>
            </a:extLst>
          </p:cNvPr>
          <p:cNvSpPr>
            <a:spLocks noGrp="1" noChangeArrowheads="1"/>
          </p:cNvSpPr>
          <p:nvPr>
            <p:ph type="body" idx="1"/>
          </p:nvPr>
        </p:nvSpPr>
        <p:spPr bwMode="auto">
          <a:xfrm>
            <a:off x="685800" y="-762000"/>
            <a:ext cx="10820400" cy="683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and Preprocess Data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need a dataset of lung images (e.g., X-rays or CT scans) with labels indicating if they are cancerous or not. Preprocess the images by resizing them to a standard size (e.g., 224x224 pixels) and normalizing the pixel values (scaling to 0-1). Also, prepare the labels: 0 for non-cancerous and 1 for cancerous.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Augment Data</a:t>
            </a:r>
          </a:p>
          <a:p>
            <a:pPr algn="just"/>
            <a:r>
              <a:rPr lang="en-US" sz="1600" dirty="0">
                <a:latin typeface="Times New Roman" panose="02020603050405020304" pitchFamily="18" charset="0"/>
                <a:cs typeface="Times New Roman" panose="02020603050405020304" pitchFamily="18" charset="0"/>
              </a:rPr>
              <a:t>Medical image datasets are often small, so you apply data augmentation to create more variety. This can include random transformations like rotating, flipping, and zooming images to help the model learn better.</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Build the Model</a:t>
            </a:r>
          </a:p>
          <a:p>
            <a:r>
              <a:rPr lang="en-US" sz="1400" dirty="0"/>
              <a:t>Use a Convolutional Neural Network (CNN) to classify the images. A CNN works well for image tasks because it automatically extracts features like shapes and edges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Train the Model</a:t>
            </a:r>
          </a:p>
          <a:p>
            <a:pPr algn="just"/>
            <a:r>
              <a:rPr lang="en-US" sz="1400" dirty="0"/>
              <a:t>Train the model using the preprocessed and augmented data. You’ll define how many times to run through the data (epochs), how many images to process at a time (batch size), and use a loss function like binary cross-entropy. The model will learn to classify images based on the training data</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Evaluate the Model</a:t>
            </a:r>
          </a:p>
          <a:p>
            <a:pPr algn="just"/>
            <a:r>
              <a:rPr lang="en-US" sz="1400" dirty="0"/>
              <a:t>After training, test the model on new images (the test set) to check how well it works. You’ll look at accuracy and other metrics (e.g., precision and recall) to see how well the model distinguishes cancerous from non-cancerous images.</a:t>
            </a:r>
          </a:p>
          <a:p>
            <a:pPr marL="285750" indent="-285750" algn="just">
              <a:buFont typeface="Arial" panose="020B0604020202020204" pitchFamily="34" charset="0"/>
              <a:buChar char="•"/>
            </a:pPr>
            <a:r>
              <a:rPr lang="en-US" sz="1600" b="1" dirty="0"/>
              <a:t>Make Predictions</a:t>
            </a:r>
          </a:p>
          <a:p>
            <a:pPr algn="just"/>
            <a:r>
              <a:rPr lang="en-US" sz="1400" dirty="0"/>
              <a:t>Once the model is trained, you can use it to predict whether a new image shows cancer or not. Just load the new image, preprocess it the same way, and pass it through the model to get a prediction</a:t>
            </a:r>
          </a:p>
        </p:txBody>
      </p:sp>
    </p:spTree>
    <p:extLst>
      <p:ext uri="{BB962C8B-B14F-4D97-AF65-F5344CB8AC3E}">
        <p14:creationId xmlns:p14="http://schemas.microsoft.com/office/powerpoint/2010/main" val="365641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37457"/>
            <a:ext cx="3665854" cy="695960"/>
          </a:xfrm>
          <a:prstGeom prst="rect">
            <a:avLst/>
          </a:prstGeom>
        </p:spPr>
        <p:txBody>
          <a:bodyPr vert="horz" wrap="square" lIns="0" tIns="12700" rIns="0" bIns="0" rtlCol="0">
            <a:spAutoFit/>
          </a:bodyPr>
          <a:lstStyle/>
          <a:p>
            <a:pPr marL="12700">
              <a:lnSpc>
                <a:spcPct val="100000"/>
              </a:lnSpc>
              <a:spcBef>
                <a:spcPts val="100"/>
              </a:spcBef>
            </a:pPr>
            <a:r>
              <a:rPr lang="en-US" sz="4400" spc="-5" dirty="0"/>
              <a:t>RESULTS</a:t>
            </a:r>
            <a:endParaRPr sz="4400" dirty="0"/>
          </a:p>
        </p:txBody>
      </p:sp>
      <p:pic>
        <p:nvPicPr>
          <p:cNvPr id="3" name="object 3"/>
          <p:cNvPicPr/>
          <p:nvPr/>
        </p:nvPicPr>
        <p:blipFill>
          <a:blip r:embed="rId2" cstate="print"/>
          <a:stretch>
            <a:fillRect/>
          </a:stretch>
        </p:blipFill>
        <p:spPr>
          <a:xfrm>
            <a:off x="838200" y="1690688"/>
            <a:ext cx="3037199" cy="925468"/>
          </a:xfrm>
          <a:prstGeom prst="rect">
            <a:avLst/>
          </a:prstGeom>
        </p:spPr>
      </p:pic>
      <p:pic>
        <p:nvPicPr>
          <p:cNvPr id="4" name="object 4"/>
          <p:cNvPicPr/>
          <p:nvPr/>
        </p:nvPicPr>
        <p:blipFill>
          <a:blip r:embed="rId3" cstate="print"/>
          <a:stretch>
            <a:fillRect/>
          </a:stretch>
        </p:blipFill>
        <p:spPr>
          <a:xfrm>
            <a:off x="4125467" y="1615822"/>
            <a:ext cx="3124745" cy="3425705"/>
          </a:xfrm>
          <a:prstGeom prst="rect">
            <a:avLst/>
          </a:prstGeom>
        </p:spPr>
      </p:pic>
      <p:pic>
        <p:nvPicPr>
          <p:cNvPr id="5" name="object 5"/>
          <p:cNvPicPr/>
          <p:nvPr/>
        </p:nvPicPr>
        <p:blipFill>
          <a:blip r:embed="rId4" cstate="print"/>
          <a:stretch>
            <a:fillRect/>
          </a:stretch>
        </p:blipFill>
        <p:spPr>
          <a:xfrm>
            <a:off x="7859484" y="1393825"/>
            <a:ext cx="3494315" cy="43083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71867"/>
            <a:ext cx="2626360" cy="635000"/>
          </a:xfrm>
          <a:prstGeom prst="rect">
            <a:avLst/>
          </a:prstGeom>
        </p:spPr>
        <p:txBody>
          <a:bodyPr vert="horz" wrap="square" lIns="0" tIns="12700" rIns="0" bIns="0" rtlCol="0">
            <a:spAutoFit/>
          </a:bodyPr>
          <a:lstStyle/>
          <a:p>
            <a:pPr marL="12700">
              <a:lnSpc>
                <a:spcPct val="100000"/>
              </a:lnSpc>
              <a:spcBef>
                <a:spcPts val="100"/>
              </a:spcBef>
            </a:pPr>
            <a:r>
              <a:rPr spc="-5" dirty="0"/>
              <a:t>REFERENC</a:t>
            </a:r>
            <a:r>
              <a:rPr spc="-40" dirty="0"/>
              <a:t>E</a:t>
            </a:r>
            <a:r>
              <a:rPr dirty="0"/>
              <a:t>S</a:t>
            </a:r>
          </a:p>
        </p:txBody>
      </p:sp>
      <p:sp>
        <p:nvSpPr>
          <p:cNvPr id="3" name="object 3"/>
          <p:cNvSpPr txBox="1"/>
          <p:nvPr/>
        </p:nvSpPr>
        <p:spPr>
          <a:xfrm>
            <a:off x="959818" y="1418188"/>
            <a:ext cx="10269855" cy="4875694"/>
          </a:xfrm>
          <a:prstGeom prst="rect">
            <a:avLst/>
          </a:prstGeom>
        </p:spPr>
        <p:txBody>
          <a:bodyPr vert="horz" wrap="square" lIns="0" tIns="68580" rIns="0" bIns="0" rtlCol="0">
            <a:spAutoFit/>
          </a:bodyPr>
          <a:lstStyle/>
          <a:p>
            <a:pPr marL="12065" algn="just">
              <a:lnSpc>
                <a:spcPct val="100000"/>
              </a:lnSpc>
              <a:spcBef>
                <a:spcPts val="540"/>
              </a:spcBef>
              <a:tabLst>
                <a:tab pos="193040" algn="l"/>
              </a:tabLst>
            </a:pPr>
            <a:r>
              <a:rPr lang="en-IN" sz="1550" dirty="0">
                <a:latin typeface="Arial MT"/>
                <a:cs typeface="Arial MT"/>
              </a:rPr>
              <a:t>1.</a:t>
            </a:r>
            <a:r>
              <a:rPr lang="en-IN" sz="1550" dirty="0">
                <a:latin typeface="Times New Roman" panose="02020603050405020304" pitchFamily="18" charset="0"/>
                <a:cs typeface="Times New Roman" panose="02020603050405020304" pitchFamily="18" charset="0"/>
              </a:rPr>
              <a:t>Xie, J., Shi, D., &amp; Chen, G. (2024). An overview of recent advancements in lung cancer detection using deep learning models. Artificial Intelligence Review, 58, Article 10807. Springer Link.</a:t>
            </a:r>
          </a:p>
          <a:p>
            <a:pPr marL="12065" algn="just">
              <a:lnSpc>
                <a:spcPct val="100000"/>
              </a:lnSpc>
              <a:spcBef>
                <a:spcPts val="540"/>
              </a:spcBef>
              <a:tabLst>
                <a:tab pos="193040" algn="l"/>
              </a:tabLst>
            </a:pPr>
            <a:r>
              <a:rPr lang="en-IN" sz="1550" dirty="0">
                <a:latin typeface="Times New Roman" panose="02020603050405020304" pitchFamily="18" charset="0"/>
                <a:cs typeface="Times New Roman" panose="02020603050405020304" pitchFamily="18" charset="0"/>
              </a:rPr>
              <a:t>2. Patil, M., Kulkarni, P., &amp; Deshpande, S. (2024). Lung cancer detection using deep learning. Journal of Biomedical Informatics Research. Retrieved from ResearchGate.</a:t>
            </a:r>
          </a:p>
          <a:p>
            <a:pPr marL="12065" algn="just">
              <a:lnSpc>
                <a:spcPct val="100000"/>
              </a:lnSpc>
              <a:spcBef>
                <a:spcPts val="540"/>
              </a:spcBef>
              <a:tabLst>
                <a:tab pos="193040" algn="l"/>
              </a:tabLst>
            </a:pPr>
            <a:r>
              <a:rPr lang="en-IN" sz="1550" dirty="0">
                <a:latin typeface="Times New Roman" panose="02020603050405020304" pitchFamily="18" charset="0"/>
                <a:cs typeface="Times New Roman" panose="02020603050405020304" pitchFamily="18" charset="0"/>
              </a:rPr>
              <a:t>3. Ahmed, S., Fatima, R., &amp; Chowdhury, A. (2024). Advanced methods in deep learning for lung cancer detection. Intelligent Systems with Applications, 10, Article 100062. ScienceDirect.</a:t>
            </a:r>
          </a:p>
          <a:p>
            <a:pPr marL="12065" algn="just">
              <a:lnSpc>
                <a:spcPct val="100000"/>
              </a:lnSpc>
              <a:spcBef>
                <a:spcPts val="540"/>
              </a:spcBef>
              <a:tabLst>
                <a:tab pos="193040" algn="l"/>
              </a:tabLst>
            </a:pPr>
            <a:r>
              <a:rPr lang="en-IN" sz="1550" dirty="0">
                <a:latin typeface="Times New Roman" panose="02020603050405020304" pitchFamily="18" charset="0"/>
                <a:cs typeface="Times New Roman" panose="02020603050405020304" pitchFamily="18" charset="0"/>
              </a:rPr>
              <a:t>4. Wu, Y., Zhang, L., &amp; Li, T. (2023). Exploring neural networks for enhanced lung cancer diagnostics. Scientific Reports, 13, Article 29656. Nature.</a:t>
            </a:r>
          </a:p>
          <a:p>
            <a:pPr marL="12065" algn="just">
              <a:lnSpc>
                <a:spcPct val="100000"/>
              </a:lnSpc>
              <a:spcBef>
                <a:spcPts val="540"/>
              </a:spcBef>
              <a:tabLst>
                <a:tab pos="193040" algn="l"/>
              </a:tabLst>
            </a:pPr>
            <a:r>
              <a:rPr lang="en-IN" sz="1550" dirty="0">
                <a:latin typeface="Times New Roman" panose="02020603050405020304" pitchFamily="18" charset="0"/>
                <a:cs typeface="Times New Roman" panose="02020603050405020304" pitchFamily="18" charset="0"/>
              </a:rPr>
              <a:t>5. Sharma, R., Gupta, A., &amp; Mehta, P. (2024). Deep learning and CT imaging for lung cancer detection. Frontiers in Oncology. Retrieved from PubMed Central.</a:t>
            </a:r>
          </a:p>
          <a:p>
            <a:pPr marL="12065" algn="just">
              <a:lnSpc>
                <a:spcPct val="100000"/>
              </a:lnSpc>
              <a:spcBef>
                <a:spcPts val="540"/>
              </a:spcBef>
              <a:tabLst>
                <a:tab pos="193040" algn="l"/>
              </a:tabLst>
            </a:pPr>
            <a:r>
              <a:rPr lang="en-IN" sz="1550" dirty="0">
                <a:latin typeface="Times New Roman" panose="02020603050405020304" pitchFamily="18" charset="0"/>
                <a:cs typeface="Times New Roman" panose="02020603050405020304" pitchFamily="18" charset="0"/>
              </a:rPr>
              <a:t>6. Tripathi, D., &amp; Rao, S. (2024). Comprehensive evaluation of machine learning models for lung cancer analysis. BMC Medical Imaging, 24, Article 1241. BioMed Central.</a:t>
            </a:r>
          </a:p>
          <a:p>
            <a:pPr marL="12065" algn="just">
              <a:lnSpc>
                <a:spcPct val="100000"/>
              </a:lnSpc>
              <a:spcBef>
                <a:spcPts val="540"/>
              </a:spcBef>
              <a:tabLst>
                <a:tab pos="193040" algn="l"/>
              </a:tabLst>
            </a:pPr>
            <a:r>
              <a:rPr lang="en-IN" sz="1550" dirty="0">
                <a:latin typeface="Times New Roman" panose="02020603050405020304" pitchFamily="18" charset="0"/>
                <a:cs typeface="Times New Roman" panose="02020603050405020304" pitchFamily="18" charset="0"/>
              </a:rPr>
              <a:t>7. Johnson, B., &amp; Kumar, N. (2024). Lung cancer detection using machine learning and deep learning models. International Journal of Healthcare AI Research. Retrieved from ResearchGate.</a:t>
            </a:r>
          </a:p>
          <a:p>
            <a:pPr marL="12065" algn="just">
              <a:lnSpc>
                <a:spcPct val="100000"/>
              </a:lnSpc>
              <a:spcBef>
                <a:spcPts val="540"/>
              </a:spcBef>
              <a:tabLst>
                <a:tab pos="193040" algn="l"/>
              </a:tabLst>
            </a:pPr>
            <a:r>
              <a:rPr lang="en-IN" sz="1550" dirty="0">
                <a:latin typeface="Times New Roman" panose="02020603050405020304" pitchFamily="18" charset="0"/>
                <a:cs typeface="Times New Roman" panose="02020603050405020304" pitchFamily="18" charset="0"/>
              </a:rPr>
              <a:t>8. Kumar, A., Sinha, A., &amp; Gupta, P. (2019). Lung cancer detection using image processing and machine learning. 2019 IEEE International Conference on Signal Processing, Information, Communication &amp; Systems (SPICSCON), 124-129. IEEE Xplore.</a:t>
            </a:r>
          </a:p>
          <a:p>
            <a:pPr marL="12065" algn="just">
              <a:lnSpc>
                <a:spcPct val="100000"/>
              </a:lnSpc>
              <a:spcBef>
                <a:spcPts val="540"/>
              </a:spcBef>
              <a:tabLst>
                <a:tab pos="193040" algn="l"/>
              </a:tabLst>
            </a:pPr>
            <a:r>
              <a:rPr lang="en-IN" sz="1550" dirty="0">
                <a:latin typeface="Times New Roman" panose="02020603050405020304" pitchFamily="18" charset="0"/>
                <a:cs typeface="Times New Roman" panose="02020603050405020304" pitchFamily="18" charset="0"/>
              </a:rPr>
              <a:t>9. Zhao, H., &amp; Liu, Q. (2024). Deep learning-based lung cancer detection using advanced diagnostic imaging. AIP Conference Proceedings, 3072, Article 040004. AIP Publishing</a:t>
            </a:r>
            <a:r>
              <a:rPr lang="en-IN" sz="1550" dirty="0">
                <a:latin typeface="Arial MT"/>
                <a:cs typeface="Arial MT"/>
              </a:rPr>
              <a:t>.</a:t>
            </a:r>
            <a:endParaRPr sz="1550" dirty="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5807" y="2135943"/>
            <a:ext cx="4101790" cy="20356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71798"/>
            <a:ext cx="2159000" cy="635000"/>
          </a:xfrm>
          <a:prstGeom prst="rect">
            <a:avLst/>
          </a:prstGeom>
        </p:spPr>
        <p:txBody>
          <a:bodyPr vert="horz" wrap="square" lIns="0" tIns="12700" rIns="0" bIns="0" rtlCol="0">
            <a:spAutoFit/>
          </a:bodyPr>
          <a:lstStyle/>
          <a:p>
            <a:pPr marL="12700">
              <a:lnSpc>
                <a:spcPct val="100000"/>
              </a:lnSpc>
              <a:spcBef>
                <a:spcPts val="100"/>
              </a:spcBef>
            </a:pPr>
            <a:r>
              <a:rPr spc="-5" dirty="0"/>
              <a:t>AB</a:t>
            </a:r>
            <a:r>
              <a:rPr spc="-30" dirty="0"/>
              <a:t>S</a:t>
            </a:r>
            <a:r>
              <a:rPr spc="-5" dirty="0"/>
              <a:t>TR</a:t>
            </a:r>
            <a:r>
              <a:rPr spc="-30" dirty="0"/>
              <a:t>A</a:t>
            </a:r>
            <a:r>
              <a:rPr spc="15" dirty="0"/>
              <a:t>C</a:t>
            </a:r>
            <a:r>
              <a:rPr dirty="0"/>
              <a:t>T</a:t>
            </a:r>
          </a:p>
        </p:txBody>
      </p:sp>
      <p:sp>
        <p:nvSpPr>
          <p:cNvPr id="3" name="object 3"/>
          <p:cNvSpPr txBox="1"/>
          <p:nvPr/>
        </p:nvSpPr>
        <p:spPr>
          <a:xfrm>
            <a:off x="574470" y="1554186"/>
            <a:ext cx="10702925" cy="3584315"/>
          </a:xfrm>
          <a:prstGeom prst="rect">
            <a:avLst/>
          </a:prstGeom>
        </p:spPr>
        <p:txBody>
          <a:bodyPr vert="horz" wrap="square" lIns="0" tIns="46990" rIns="0" bIns="0" rtlCol="0">
            <a:spAutoFit/>
          </a:bodyPr>
          <a:lstStyle/>
          <a:p>
            <a:pPr marL="241300" marR="5080" indent="-190500" algn="just">
              <a:lnSpc>
                <a:spcPts val="2160"/>
              </a:lnSpc>
              <a:spcBef>
                <a:spcPts val="370"/>
              </a:spcBef>
              <a:buFont typeface="Arial MT"/>
              <a:buChar char="•"/>
              <a:tabLst>
                <a:tab pos="351790" algn="l"/>
              </a:tabLst>
            </a:pPr>
            <a:r>
              <a:rPr dirty="0"/>
              <a:t>	</a:t>
            </a:r>
            <a:r>
              <a:rPr sz="2000" spc="-5" dirty="0">
                <a:latin typeface="Times New Roman" panose="02020603050405020304" pitchFamily="18" charset="0"/>
                <a:cs typeface="Times New Roman" panose="02020603050405020304" pitchFamily="18" charset="0"/>
              </a:rPr>
              <a:t>Lung</a:t>
            </a:r>
            <a:r>
              <a:rPr sz="2000" dirty="0">
                <a:latin typeface="Times New Roman" panose="02020603050405020304" pitchFamily="18" charset="0"/>
                <a:cs typeface="Times New Roman" panose="02020603050405020304" pitchFamily="18" charset="0"/>
              </a:rPr>
              <a:t> cancer</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remains</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one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leading</a:t>
            </a:r>
            <a:r>
              <a:rPr sz="2000" dirty="0">
                <a:latin typeface="Times New Roman" panose="02020603050405020304" pitchFamily="18" charset="0"/>
                <a:cs typeface="Times New Roman" panose="02020603050405020304" pitchFamily="18" charset="0"/>
              </a:rPr>
              <a:t> causes</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dirty="0">
                <a:latin typeface="Times New Roman" panose="02020603050405020304" pitchFamily="18" charset="0"/>
                <a:cs typeface="Times New Roman" panose="02020603050405020304" pitchFamily="18" charset="0"/>
              </a:rPr>
              <a:t> mortality</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worldwide,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necessitating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advancements in early detection and accurate </a:t>
            </a:r>
            <a:r>
              <a:rPr sz="2000" dirty="0">
                <a:latin typeface="Times New Roman" panose="02020603050405020304" pitchFamily="18" charset="0"/>
                <a:cs typeface="Times New Roman" panose="02020603050405020304" pitchFamily="18" charset="0"/>
              </a:rPr>
              <a:t>classification </a:t>
            </a:r>
            <a:r>
              <a:rPr sz="2000" spc="-5" dirty="0">
                <a:latin typeface="Times New Roman" panose="02020603050405020304" pitchFamily="18" charset="0"/>
                <a:cs typeface="Times New Roman" panose="02020603050405020304" pitchFamily="18" charset="0"/>
              </a:rPr>
              <a:t>to improve patient outcomes.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This project leverages deep learning techniques to develop </a:t>
            </a:r>
            <a:r>
              <a:rPr sz="2000" dirty="0">
                <a:latin typeface="Times New Roman" panose="02020603050405020304" pitchFamily="18" charset="0"/>
                <a:cs typeface="Times New Roman" panose="02020603050405020304" pitchFamily="18" charset="0"/>
              </a:rPr>
              <a:t>a robust model </a:t>
            </a:r>
            <a:r>
              <a:rPr sz="2000" spc="-5" dirty="0">
                <a:latin typeface="Times New Roman" panose="02020603050405020304" pitchFamily="18" charset="0"/>
                <a:cs typeface="Times New Roman" panose="02020603050405020304" pitchFamily="18" charset="0"/>
              </a:rPr>
              <a:t>for the detection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and</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classification</a:t>
            </a:r>
            <a:r>
              <a:rPr sz="2000" spc="-5" dirty="0">
                <a:latin typeface="Times New Roman" panose="02020603050405020304" pitchFamily="18" charset="0"/>
                <a:cs typeface="Times New Roman" panose="02020603050405020304" pitchFamily="18" charset="0"/>
              </a:rPr>
              <a:t> of lung </a:t>
            </a:r>
            <a:r>
              <a:rPr sz="2000" dirty="0">
                <a:latin typeface="Times New Roman" panose="02020603050405020304" pitchFamily="18" charset="0"/>
                <a:cs typeface="Times New Roman" panose="02020603050405020304" pitchFamily="18" charset="0"/>
              </a:rPr>
              <a:t>cancer</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using </a:t>
            </a:r>
            <a:r>
              <a:rPr sz="2000" dirty="0">
                <a:latin typeface="Times New Roman" panose="02020603050405020304" pitchFamily="18" charset="0"/>
                <a:cs typeface="Times New Roman" panose="02020603050405020304" pitchFamily="18" charset="0"/>
              </a:rPr>
              <a:t>medical</a:t>
            </a:r>
            <a:r>
              <a:rPr sz="2000" spc="-5" dirty="0">
                <a:latin typeface="Times New Roman" panose="02020603050405020304" pitchFamily="18" charset="0"/>
                <a:cs typeface="Times New Roman" panose="02020603050405020304" pitchFamily="18" charset="0"/>
              </a:rPr>
              <a:t> imaging data.</a:t>
            </a:r>
            <a:endParaRPr sz="2000" dirty="0">
              <a:latin typeface="Times New Roman" panose="02020603050405020304" pitchFamily="18" charset="0"/>
              <a:cs typeface="Times New Roman" panose="02020603050405020304" pitchFamily="18" charset="0"/>
            </a:endParaRPr>
          </a:p>
          <a:p>
            <a:pPr marL="241300" marR="5715" indent="-190500" algn="just">
              <a:lnSpc>
                <a:spcPts val="2160"/>
              </a:lnSpc>
              <a:spcBef>
                <a:spcPts val="1000"/>
              </a:spcBef>
              <a:buFont typeface="Arial MT"/>
              <a:buChar char="•"/>
              <a:tabLst>
                <a:tab pos="361315" algn="l"/>
              </a:tabLst>
            </a:pP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By</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utilizing</a:t>
            </a:r>
            <a:r>
              <a:rPr sz="2000" dirty="0">
                <a:latin typeface="Times New Roman" panose="02020603050405020304" pitchFamily="18" charset="0"/>
                <a:cs typeface="Times New Roman" panose="02020603050405020304" pitchFamily="18" charset="0"/>
              </a:rPr>
              <a:t> convolutional</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neural</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networks</a:t>
            </a:r>
            <a:r>
              <a:rPr sz="2000" dirty="0">
                <a:latin typeface="Times New Roman" panose="02020603050405020304" pitchFamily="18" charset="0"/>
                <a:cs typeface="Times New Roman" panose="02020603050405020304" pitchFamily="18" charset="0"/>
              </a:rPr>
              <a:t> (CNNs)</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and</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employing</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data</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augmentation </a:t>
            </a:r>
            <a:r>
              <a:rPr sz="2000" dirty="0">
                <a:latin typeface="Times New Roman" panose="02020603050405020304" pitchFamily="18" charset="0"/>
                <a:cs typeface="Times New Roman" panose="02020603050405020304" pitchFamily="18" charset="0"/>
              </a:rPr>
              <a:t> strategies, </a:t>
            </a:r>
            <a:r>
              <a:rPr sz="2000" spc="-5" dirty="0">
                <a:latin typeface="Times New Roman" panose="02020603050405020304" pitchFamily="18" charset="0"/>
                <a:cs typeface="Times New Roman" panose="02020603050405020304" pitchFamily="18" charset="0"/>
              </a:rPr>
              <a:t>the proposed </a:t>
            </a:r>
            <a:r>
              <a:rPr sz="2000" dirty="0">
                <a:latin typeface="Times New Roman" panose="02020603050405020304" pitchFamily="18" charset="0"/>
                <a:cs typeface="Times New Roman" panose="02020603050405020304" pitchFamily="18" charset="0"/>
              </a:rPr>
              <a:t>model </a:t>
            </a:r>
            <a:r>
              <a:rPr sz="2000" spc="-5" dirty="0">
                <a:latin typeface="Times New Roman" panose="02020603050405020304" pitchFamily="18" charset="0"/>
                <a:cs typeface="Times New Roman" panose="02020603050405020304" pitchFamily="18" charset="0"/>
              </a:rPr>
              <a:t>enhances diagnostic accuracy and </a:t>
            </a:r>
            <a:r>
              <a:rPr sz="2000" dirty="0">
                <a:latin typeface="Times New Roman" panose="02020603050405020304" pitchFamily="18" charset="0"/>
                <a:cs typeface="Times New Roman" panose="02020603050405020304" pitchFamily="18" charset="0"/>
              </a:rPr>
              <a:t>reduces </a:t>
            </a:r>
            <a:r>
              <a:rPr sz="2000" spc="-5" dirty="0">
                <a:latin typeface="Times New Roman" panose="02020603050405020304" pitchFamily="18" charset="0"/>
                <a:cs typeface="Times New Roman" panose="02020603050405020304" pitchFamily="18" charset="0"/>
              </a:rPr>
              <a:t>false positives.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Comprehensive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evaluation</a:t>
            </a:r>
            <a:r>
              <a:rPr sz="2000" dirty="0">
                <a:latin typeface="Times New Roman" panose="02020603050405020304" pitchFamily="18" charset="0"/>
                <a:cs typeface="Times New Roman" panose="02020603050405020304" pitchFamily="18" charset="0"/>
              </a:rPr>
              <a:t> metrics</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demonstrate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dirty="0">
                <a:latin typeface="Times New Roman" panose="02020603050405020304" pitchFamily="18" charset="0"/>
                <a:cs typeface="Times New Roman" panose="02020603050405020304" pitchFamily="18" charset="0"/>
              </a:rPr>
              <a:t> model's</a:t>
            </a:r>
            <a:r>
              <a:rPr sz="2000" spc="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efficacy,</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positioning</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it</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as</a:t>
            </a:r>
            <a:r>
              <a:rPr sz="2000" dirty="0">
                <a:latin typeface="Times New Roman" panose="02020603050405020304" pitchFamily="18" charset="0"/>
                <a:cs typeface="Times New Roman" panose="02020603050405020304" pitchFamily="18" charset="0"/>
              </a:rPr>
              <a:t> a </a:t>
            </a:r>
            <a:r>
              <a:rPr sz="2000" spc="-5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valuable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tool in </a:t>
            </a:r>
            <a:r>
              <a:rPr sz="2000" dirty="0">
                <a:latin typeface="Times New Roman" panose="02020603050405020304" pitchFamily="18" charset="0"/>
                <a:cs typeface="Times New Roman" panose="02020603050405020304" pitchFamily="18" charset="0"/>
              </a:rPr>
              <a:t>clinical</a:t>
            </a:r>
            <a:r>
              <a:rPr sz="2000" spc="-5" dirty="0">
                <a:latin typeface="Times New Roman" panose="02020603050405020304" pitchFamily="18" charset="0"/>
                <a:cs typeface="Times New Roman" panose="02020603050405020304" pitchFamily="18" charset="0"/>
              </a:rPr>
              <a:t> decision-making</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processes</a:t>
            </a:r>
            <a:r>
              <a:rPr sz="2000" spc="-5" dirty="0">
                <a:latin typeface="Arial MT"/>
                <a:cs typeface="Arial MT"/>
              </a:rPr>
              <a:t>.</a:t>
            </a:r>
            <a:endParaRPr sz="2000" dirty="0">
              <a:latin typeface="Arial MT"/>
              <a:cs typeface="Arial MT"/>
            </a:endParaRPr>
          </a:p>
          <a:p>
            <a:pPr marL="12700">
              <a:lnSpc>
                <a:spcPct val="100000"/>
              </a:lnSpc>
              <a:spcBef>
                <a:spcPts val="675"/>
              </a:spcBef>
            </a:pPr>
            <a:r>
              <a:rPr sz="2400" b="1" spc="-5" dirty="0">
                <a:latin typeface="Arial"/>
                <a:cs typeface="Arial"/>
              </a:rPr>
              <a:t>KEYWORDS</a:t>
            </a:r>
            <a:endParaRPr sz="2400" dirty="0">
              <a:latin typeface="Arial"/>
              <a:cs typeface="Arial"/>
            </a:endParaRPr>
          </a:p>
          <a:p>
            <a:pPr marL="12700" marR="5715">
              <a:lnSpc>
                <a:spcPts val="2160"/>
              </a:lnSpc>
              <a:spcBef>
                <a:spcPts val="1035"/>
              </a:spcBef>
              <a:buChar char="●"/>
              <a:tabLst>
                <a:tab pos="264160" algn="l"/>
              </a:tabLst>
            </a:pPr>
            <a:r>
              <a:rPr sz="2000" spc="-5" dirty="0">
                <a:latin typeface="Times New Roman" panose="02020603050405020304" pitchFamily="18" charset="0"/>
                <a:cs typeface="Times New Roman" panose="02020603050405020304" pitchFamily="18" charset="0"/>
              </a:rPr>
              <a:t>Dee</a:t>
            </a:r>
            <a:r>
              <a:rPr sz="2000" dirty="0">
                <a:latin typeface="Times New Roman" panose="02020603050405020304" pitchFamily="18" charset="0"/>
                <a:cs typeface="Times New Roman" panose="02020603050405020304" pitchFamily="18" charset="0"/>
              </a:rPr>
              <a:t>p</a:t>
            </a:r>
            <a:r>
              <a:rPr sz="2000" spc="2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Learnin</a:t>
            </a:r>
            <a:r>
              <a:rPr sz="2000" dirty="0">
                <a:latin typeface="Times New Roman" panose="02020603050405020304" pitchFamily="18" charset="0"/>
                <a:cs typeface="Times New Roman" panose="02020603050405020304" pitchFamily="18" charset="0"/>
              </a:rPr>
              <a:t>g</a:t>
            </a:r>
            <a:r>
              <a:rPr sz="2000" spc="210" dirty="0">
                <a:latin typeface="Times New Roman" panose="02020603050405020304" pitchFamily="18" charset="0"/>
                <a:cs typeface="Times New Roman" panose="02020603050405020304" pitchFamily="18" charset="0"/>
              </a:rPr>
              <a:t> </a:t>
            </a:r>
            <a:r>
              <a:rPr sz="2000" spc="-795" dirty="0">
                <a:latin typeface="Times New Roman" panose="02020603050405020304" pitchFamily="18" charset="0"/>
                <a:cs typeface="Times New Roman" panose="02020603050405020304" pitchFamily="18" charset="0"/>
              </a:rPr>
              <a:t>●</a:t>
            </a:r>
            <a:r>
              <a:rPr sz="2000" spc="2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Lun</a:t>
            </a:r>
            <a:r>
              <a:rPr sz="2000" dirty="0">
                <a:latin typeface="Times New Roman" panose="02020603050405020304" pitchFamily="18" charset="0"/>
                <a:cs typeface="Times New Roman" panose="02020603050405020304" pitchFamily="18" charset="0"/>
              </a:rPr>
              <a:t>g</a:t>
            </a:r>
            <a:r>
              <a:rPr sz="2000" spc="2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Cance</a:t>
            </a:r>
            <a:r>
              <a:rPr sz="2000" dirty="0">
                <a:latin typeface="Times New Roman" panose="02020603050405020304" pitchFamily="18" charset="0"/>
                <a:cs typeface="Times New Roman" panose="02020603050405020304" pitchFamily="18" charset="0"/>
              </a:rPr>
              <a:t>r</a:t>
            </a:r>
            <a:r>
              <a:rPr sz="2000" spc="2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Detectio</a:t>
            </a:r>
            <a:r>
              <a:rPr sz="2000" dirty="0">
                <a:latin typeface="Times New Roman" panose="02020603050405020304" pitchFamily="18" charset="0"/>
                <a:cs typeface="Times New Roman" panose="02020603050405020304" pitchFamily="18" charset="0"/>
              </a:rPr>
              <a:t>n</a:t>
            </a:r>
            <a:r>
              <a:rPr sz="2000" spc="210" dirty="0">
                <a:latin typeface="Times New Roman" panose="02020603050405020304" pitchFamily="18" charset="0"/>
                <a:cs typeface="Times New Roman" panose="02020603050405020304" pitchFamily="18" charset="0"/>
              </a:rPr>
              <a:t> </a:t>
            </a:r>
            <a:r>
              <a:rPr sz="2000" spc="-795" dirty="0">
                <a:latin typeface="Times New Roman" panose="02020603050405020304" pitchFamily="18" charset="0"/>
                <a:cs typeface="Times New Roman" panose="02020603050405020304" pitchFamily="18" charset="0"/>
              </a:rPr>
              <a:t>●</a:t>
            </a:r>
            <a:r>
              <a:rPr sz="2000" spc="2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Classificatio</a:t>
            </a:r>
            <a:r>
              <a:rPr sz="2000" dirty="0">
                <a:latin typeface="Times New Roman" panose="02020603050405020304" pitchFamily="18" charset="0"/>
                <a:cs typeface="Times New Roman" panose="02020603050405020304" pitchFamily="18" charset="0"/>
              </a:rPr>
              <a:t>n</a:t>
            </a:r>
            <a:r>
              <a:rPr sz="2000" spc="210" dirty="0">
                <a:latin typeface="Times New Roman" panose="02020603050405020304" pitchFamily="18" charset="0"/>
                <a:cs typeface="Times New Roman" panose="02020603050405020304" pitchFamily="18" charset="0"/>
              </a:rPr>
              <a:t> </a:t>
            </a:r>
            <a:r>
              <a:rPr sz="2000" spc="-795" dirty="0">
                <a:latin typeface="Times New Roman" panose="02020603050405020304" pitchFamily="18" charset="0"/>
                <a:cs typeface="Times New Roman" panose="02020603050405020304" pitchFamily="18" charset="0"/>
              </a:rPr>
              <a:t>●</a:t>
            </a:r>
            <a:r>
              <a:rPr sz="2000" spc="2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Convolutiona</a:t>
            </a:r>
            <a:r>
              <a:rPr sz="2000" dirty="0">
                <a:latin typeface="Times New Roman" panose="02020603050405020304" pitchFamily="18" charset="0"/>
                <a:cs typeface="Times New Roman" panose="02020603050405020304" pitchFamily="18" charset="0"/>
              </a:rPr>
              <a:t>l</a:t>
            </a:r>
            <a:r>
              <a:rPr sz="2000" spc="2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Neura</a:t>
            </a:r>
            <a:r>
              <a:rPr sz="2000" dirty="0">
                <a:latin typeface="Times New Roman" panose="02020603050405020304" pitchFamily="18" charset="0"/>
                <a:cs typeface="Times New Roman" panose="02020603050405020304" pitchFamily="18" charset="0"/>
              </a:rPr>
              <a:t>l</a:t>
            </a:r>
            <a:r>
              <a:rPr sz="2000" spc="2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Networks  </a:t>
            </a:r>
            <a:r>
              <a:rPr sz="2000" dirty="0">
                <a:latin typeface="Times New Roman" panose="02020603050405020304" pitchFamily="18" charset="0"/>
                <a:cs typeface="Times New Roman" panose="02020603050405020304" pitchFamily="18" charset="0"/>
              </a:rPr>
              <a:t>(CNNs)</a:t>
            </a:r>
            <a:r>
              <a:rPr lang="en-GB"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 </a:t>
            </a:r>
            <a:r>
              <a:rPr sz="2000" spc="-795" dirty="0">
                <a:latin typeface="Times New Roman" panose="02020603050405020304" pitchFamily="18" charset="0"/>
                <a:cs typeface="Times New Roman" panose="02020603050405020304" pitchFamily="18" charset="0"/>
              </a:rPr>
              <a:t>●</a:t>
            </a:r>
            <a:r>
              <a:rPr lang="en-GB" sz="2000" spc="-79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Medical</a:t>
            </a:r>
            <a:r>
              <a:rPr sz="2000" spc="-5" dirty="0">
                <a:latin typeface="Times New Roman" panose="02020603050405020304" pitchFamily="18" charset="0"/>
                <a:cs typeface="Times New Roman" panose="02020603050405020304" pitchFamily="18" charset="0"/>
              </a:rPr>
              <a:t> Imagin</a:t>
            </a:r>
            <a:r>
              <a:rPr sz="2000" dirty="0">
                <a:latin typeface="Times New Roman" panose="02020603050405020304" pitchFamily="18" charset="0"/>
                <a:cs typeface="Times New Roman" panose="02020603050405020304" pitchFamily="18" charset="0"/>
              </a:rPr>
              <a:t>g</a:t>
            </a:r>
            <a:r>
              <a:rPr sz="2000" spc="-5" dirty="0">
                <a:latin typeface="Times New Roman" panose="02020603050405020304" pitchFamily="18" charset="0"/>
                <a:cs typeface="Times New Roman" panose="02020603050405020304" pitchFamily="18" charset="0"/>
              </a:rPr>
              <a:t> </a:t>
            </a:r>
            <a:r>
              <a:rPr sz="2000" spc="-795"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Dat</a:t>
            </a:r>
            <a:r>
              <a:rPr sz="2000" dirty="0">
                <a:latin typeface="Times New Roman" panose="02020603050405020304" pitchFamily="18" charset="0"/>
                <a:cs typeface="Times New Roman" panose="02020603050405020304" pitchFamily="18" charset="0"/>
              </a:rPr>
              <a:t>a</a:t>
            </a:r>
            <a:r>
              <a:rPr sz="2000" spc="-114"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Augmentatio</a:t>
            </a:r>
            <a:r>
              <a:rPr sz="2000" dirty="0">
                <a:latin typeface="Times New Roman" panose="02020603050405020304" pitchFamily="18" charset="0"/>
                <a:cs typeface="Times New Roman" panose="02020603050405020304" pitchFamily="18" charset="0"/>
              </a:rPr>
              <a:t>n</a:t>
            </a:r>
            <a:r>
              <a:rPr sz="2000" spc="-10" dirty="0">
                <a:latin typeface="Times New Roman" panose="02020603050405020304" pitchFamily="18" charset="0"/>
                <a:cs typeface="Times New Roman" panose="02020603050405020304" pitchFamily="18" charset="0"/>
              </a:rPr>
              <a:t> </a:t>
            </a:r>
            <a:r>
              <a:rPr sz="2000" spc="-795"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Diagnosti</a:t>
            </a:r>
            <a:r>
              <a:rPr sz="2000" dirty="0">
                <a:latin typeface="Times New Roman" panose="02020603050405020304" pitchFamily="18" charset="0"/>
                <a:cs typeface="Times New Roman" panose="02020603050405020304" pitchFamily="18" charset="0"/>
              </a:rPr>
              <a:t>c</a:t>
            </a:r>
            <a:r>
              <a:rPr sz="2000" spc="-114"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Accuracy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71798"/>
            <a:ext cx="3285490" cy="635000"/>
          </a:xfrm>
          <a:prstGeom prst="rect">
            <a:avLst/>
          </a:prstGeom>
        </p:spPr>
        <p:txBody>
          <a:bodyPr vert="horz" wrap="square" lIns="0" tIns="12700" rIns="0" bIns="0" rtlCol="0">
            <a:spAutoFit/>
          </a:bodyPr>
          <a:lstStyle/>
          <a:p>
            <a:pPr marL="12700">
              <a:lnSpc>
                <a:spcPct val="100000"/>
              </a:lnSpc>
              <a:spcBef>
                <a:spcPts val="100"/>
              </a:spcBef>
            </a:pPr>
            <a:r>
              <a:rPr spc="-10" dirty="0"/>
              <a:t>INTRODUCTION</a:t>
            </a:r>
          </a:p>
        </p:txBody>
      </p:sp>
      <p:sp>
        <p:nvSpPr>
          <p:cNvPr id="3" name="object 3"/>
          <p:cNvSpPr txBox="1"/>
          <p:nvPr/>
        </p:nvSpPr>
        <p:spPr>
          <a:xfrm>
            <a:off x="949334" y="1564016"/>
            <a:ext cx="10324465" cy="2150589"/>
          </a:xfrm>
          <a:prstGeom prst="rect">
            <a:avLst/>
          </a:prstGeom>
        </p:spPr>
        <p:txBody>
          <a:bodyPr vert="horz" wrap="square" lIns="0" tIns="46990" rIns="0" bIns="0" rtlCol="0">
            <a:spAutoFit/>
          </a:bodyPr>
          <a:lstStyle/>
          <a:p>
            <a:pPr marL="202565" marR="5080" indent="-190500" algn="just">
              <a:lnSpc>
                <a:spcPts val="2160"/>
              </a:lnSpc>
              <a:spcBef>
                <a:spcPts val="370"/>
              </a:spcBef>
              <a:buChar char="•"/>
              <a:tabLst>
                <a:tab pos="203200" algn="l"/>
              </a:tabLst>
            </a:pPr>
            <a:r>
              <a:rPr sz="2000" spc="-5" dirty="0">
                <a:latin typeface="Times New Roman" panose="02020603050405020304" pitchFamily="18" charset="0"/>
                <a:cs typeface="Times New Roman" panose="02020603050405020304" pitchFamily="18" charset="0"/>
              </a:rPr>
              <a:t>Lung</a:t>
            </a:r>
            <a:r>
              <a:rPr sz="2000" dirty="0">
                <a:latin typeface="Times New Roman" panose="02020603050405020304" pitchFamily="18" charset="0"/>
                <a:cs typeface="Times New Roman" panose="02020603050405020304" pitchFamily="18" charset="0"/>
              </a:rPr>
              <a:t> cancer</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accounts</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for</a:t>
            </a:r>
            <a:r>
              <a:rPr sz="2000" dirty="0">
                <a:latin typeface="Times New Roman" panose="02020603050405020304" pitchFamily="18" charset="0"/>
                <a:cs typeface="Times New Roman" panose="02020603050405020304" pitchFamily="18" charset="0"/>
              </a:rPr>
              <a:t> a</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significant</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portion</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dirty="0">
                <a:latin typeface="Times New Roman" panose="02020603050405020304" pitchFamily="18" charset="0"/>
                <a:cs typeface="Times New Roman" panose="02020603050405020304" pitchFamily="18" charset="0"/>
              </a:rPr>
              <a:t> cancer-related</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deaths</a:t>
            </a:r>
            <a:r>
              <a:rPr sz="2000" spc="54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globally. </a:t>
            </a:r>
            <a:r>
              <a:rPr sz="2000" spc="-2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Traditional </a:t>
            </a:r>
            <a:r>
              <a:rPr sz="2000" spc="-5" dirty="0">
                <a:latin typeface="Times New Roman" panose="02020603050405020304" pitchFamily="18" charset="0"/>
                <a:cs typeface="Times New Roman" panose="02020603050405020304" pitchFamily="18" charset="0"/>
              </a:rPr>
              <a:t>diagnostic </a:t>
            </a:r>
            <a:r>
              <a:rPr sz="2000" dirty="0">
                <a:latin typeface="Times New Roman" panose="02020603050405020304" pitchFamily="18" charset="0"/>
                <a:cs typeface="Times New Roman" panose="02020603050405020304" pitchFamily="18" charset="0"/>
              </a:rPr>
              <a:t>methods rely </a:t>
            </a:r>
            <a:r>
              <a:rPr sz="2000" spc="-5" dirty="0">
                <a:latin typeface="Times New Roman" panose="02020603050405020304" pitchFamily="18" charset="0"/>
                <a:cs typeface="Times New Roman" panose="02020603050405020304" pitchFamily="18" charset="0"/>
              </a:rPr>
              <a:t>heavily on </a:t>
            </a:r>
            <a:r>
              <a:rPr sz="2000" dirty="0">
                <a:latin typeface="Times New Roman" panose="02020603050405020304" pitchFamily="18" charset="0"/>
                <a:cs typeface="Times New Roman" panose="02020603050405020304" pitchFamily="18" charset="0"/>
              </a:rPr>
              <a:t>radiologists' </a:t>
            </a:r>
            <a:r>
              <a:rPr sz="2000" spc="-5" dirty="0">
                <a:latin typeface="Times New Roman" panose="02020603050405020304" pitchFamily="18" charset="0"/>
                <a:cs typeface="Times New Roman" panose="02020603050405020304" pitchFamily="18" charset="0"/>
              </a:rPr>
              <a:t>expertise, which </a:t>
            </a:r>
            <a:r>
              <a:rPr sz="2000" dirty="0">
                <a:latin typeface="Times New Roman" panose="02020603050405020304" pitchFamily="18" charset="0"/>
                <a:cs typeface="Times New Roman" panose="02020603050405020304" pitchFamily="18" charset="0"/>
              </a:rPr>
              <a:t>can </a:t>
            </a:r>
            <a:r>
              <a:rPr sz="2000" spc="-5" dirty="0">
                <a:latin typeface="Times New Roman" panose="02020603050405020304" pitchFamily="18" charset="0"/>
                <a:cs typeface="Times New Roman" panose="02020603050405020304" pitchFamily="18" charset="0"/>
              </a:rPr>
              <a:t>lead to </a:t>
            </a:r>
            <a:r>
              <a:rPr sz="2000" dirty="0">
                <a:latin typeface="Times New Roman" panose="02020603050405020304" pitchFamily="18" charset="0"/>
                <a:cs typeface="Times New Roman" panose="02020603050405020304" pitchFamily="18" charset="0"/>
              </a:rPr>
              <a:t> variability </a:t>
            </a:r>
            <a:r>
              <a:rPr sz="2000" spc="-5" dirty="0">
                <a:latin typeface="Times New Roman" panose="02020603050405020304" pitchFamily="18" charset="0"/>
                <a:cs typeface="Times New Roman" panose="02020603050405020304" pitchFamily="18" charset="0"/>
              </a:rPr>
              <a:t>in outcomes. With the advent of deep learning and </a:t>
            </a:r>
            <a:r>
              <a:rPr sz="2000" dirty="0">
                <a:latin typeface="Times New Roman" panose="02020603050405020304" pitchFamily="18" charset="0"/>
                <a:cs typeface="Times New Roman" panose="02020603050405020304" pitchFamily="18" charset="0"/>
              </a:rPr>
              <a:t>medical </a:t>
            </a:r>
            <a:r>
              <a:rPr sz="2000" spc="-5" dirty="0">
                <a:latin typeface="Times New Roman" panose="02020603050405020304" pitchFamily="18" charset="0"/>
                <a:cs typeface="Times New Roman" panose="02020603050405020304" pitchFamily="18" charset="0"/>
              </a:rPr>
              <a:t>imaging, automated </a:t>
            </a:r>
            <a:r>
              <a:rPr sz="2000" dirty="0">
                <a:latin typeface="Times New Roman" panose="02020603050405020304" pitchFamily="18" charset="0"/>
                <a:cs typeface="Times New Roman" panose="02020603050405020304" pitchFamily="18" charset="0"/>
              </a:rPr>
              <a:t> systems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have emerged as </a:t>
            </a:r>
            <a:r>
              <a:rPr sz="2000" dirty="0">
                <a:latin typeface="Times New Roman" panose="02020603050405020304" pitchFamily="18" charset="0"/>
                <a:cs typeface="Times New Roman" panose="02020603050405020304" pitchFamily="18" charset="0"/>
              </a:rPr>
              <a:t>a</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potential </a:t>
            </a:r>
            <a:r>
              <a:rPr sz="2000" dirty="0">
                <a:latin typeface="Times New Roman" panose="02020603050405020304" pitchFamily="18" charset="0"/>
                <a:cs typeface="Times New Roman" panose="02020603050405020304" pitchFamily="18" charset="0"/>
              </a:rPr>
              <a:t>solution</a:t>
            </a:r>
            <a:r>
              <a:rPr sz="2000" spc="-5" dirty="0">
                <a:latin typeface="Times New Roman" panose="02020603050405020304" pitchFamily="18" charset="0"/>
                <a:cs typeface="Times New Roman" panose="02020603050405020304" pitchFamily="18" charset="0"/>
              </a:rPr>
              <a:t> for enhancing diagnostic</a:t>
            </a:r>
            <a:r>
              <a:rPr sz="2000" spc="-1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accuracy.</a:t>
            </a:r>
            <a:endParaRPr sz="2000" dirty="0">
              <a:latin typeface="Times New Roman" panose="02020603050405020304" pitchFamily="18" charset="0"/>
              <a:cs typeface="Times New Roman" panose="02020603050405020304" pitchFamily="18" charset="0"/>
            </a:endParaRPr>
          </a:p>
          <a:p>
            <a:pPr marL="202565" marR="5080" indent="-190500" algn="just">
              <a:lnSpc>
                <a:spcPts val="2160"/>
              </a:lnSpc>
              <a:spcBef>
                <a:spcPts val="1000"/>
              </a:spcBef>
              <a:buFont typeface="Arial MT"/>
              <a:buChar char="•"/>
              <a:tabLst>
                <a:tab pos="276225" algn="l"/>
              </a:tabLst>
            </a:pP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 goal of this project is to explore how deep learning, </a:t>
            </a:r>
            <a:r>
              <a:rPr sz="2000" dirty="0">
                <a:latin typeface="Times New Roman" panose="02020603050405020304" pitchFamily="18" charset="0"/>
                <a:cs typeface="Times New Roman" panose="02020603050405020304" pitchFamily="18" charset="0"/>
              </a:rPr>
              <a:t>specifically convolutional </a:t>
            </a:r>
            <a:r>
              <a:rPr sz="2000" spc="-5" dirty="0">
                <a:latin typeface="Times New Roman" panose="02020603050405020304" pitchFamily="18" charset="0"/>
                <a:cs typeface="Times New Roman" panose="02020603050405020304" pitchFamily="18" charset="0"/>
              </a:rPr>
              <a:t>neural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networks,</a:t>
            </a:r>
            <a:r>
              <a:rPr sz="2000" spc="45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can</a:t>
            </a:r>
            <a:r>
              <a:rPr sz="2000" spc="45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be</a:t>
            </a:r>
            <a:r>
              <a:rPr sz="2000" spc="4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leveraged</a:t>
            </a:r>
            <a:r>
              <a:rPr sz="2000" spc="45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to</a:t>
            </a:r>
            <a:r>
              <a:rPr sz="2000" spc="45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assist</a:t>
            </a:r>
            <a:r>
              <a:rPr sz="2000" spc="45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a:t>
            </a:r>
            <a:r>
              <a:rPr sz="2000" spc="4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spc="4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early</a:t>
            </a:r>
            <a:r>
              <a:rPr sz="2000" spc="4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detection</a:t>
            </a:r>
            <a:r>
              <a:rPr sz="2000" spc="45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and</a:t>
            </a:r>
            <a:r>
              <a:rPr sz="2000" spc="45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classification</a:t>
            </a:r>
            <a:r>
              <a:rPr sz="2000" spc="4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45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lung </a:t>
            </a:r>
            <a:r>
              <a:rPr sz="2000" spc="-5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cancer</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using CT</a:t>
            </a:r>
            <a:r>
              <a:rPr sz="2000" spc="-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scan</a:t>
            </a:r>
            <a:r>
              <a:rPr sz="2000" spc="-5" dirty="0">
                <a:latin typeface="Times New Roman" panose="02020603050405020304" pitchFamily="18" charset="0"/>
                <a:cs typeface="Times New Roman" panose="02020603050405020304" pitchFamily="18" charset="0"/>
              </a:rPr>
              <a:t> images</a:t>
            </a:r>
            <a:r>
              <a:rPr sz="2000" spc="-5" dirty="0">
                <a:latin typeface="Arial MT"/>
                <a:cs typeface="Arial MT"/>
              </a:rPr>
              <a:t>.</a:t>
            </a:r>
            <a:endParaRPr sz="20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71798"/>
            <a:ext cx="4213860" cy="635000"/>
          </a:xfrm>
          <a:prstGeom prst="rect">
            <a:avLst/>
          </a:prstGeom>
        </p:spPr>
        <p:txBody>
          <a:bodyPr vert="horz" wrap="square" lIns="0" tIns="12700" rIns="0" bIns="0" rtlCol="0">
            <a:spAutoFit/>
          </a:bodyPr>
          <a:lstStyle/>
          <a:p>
            <a:pPr marL="12700">
              <a:lnSpc>
                <a:spcPct val="100000"/>
              </a:lnSpc>
              <a:spcBef>
                <a:spcPts val="100"/>
              </a:spcBef>
            </a:pPr>
            <a:r>
              <a:rPr spc="-40" dirty="0"/>
              <a:t>LITERATURE</a:t>
            </a:r>
            <a:r>
              <a:rPr spc="-45" dirty="0"/>
              <a:t> </a:t>
            </a:r>
            <a:r>
              <a:rPr spc="-15" dirty="0"/>
              <a:t>SURVEY</a:t>
            </a:r>
          </a:p>
        </p:txBody>
      </p:sp>
      <p:graphicFrame>
        <p:nvGraphicFramePr>
          <p:cNvPr id="3" name="object 3"/>
          <p:cNvGraphicFramePr>
            <a:graphicFrameLocks noGrp="1"/>
          </p:cNvGraphicFramePr>
          <p:nvPr/>
        </p:nvGraphicFramePr>
        <p:xfrm>
          <a:off x="809726" y="1458656"/>
          <a:ext cx="10251440" cy="5093621"/>
        </p:xfrm>
        <a:graphic>
          <a:graphicData uri="http://schemas.openxmlformats.org/drawingml/2006/table">
            <a:tbl>
              <a:tblPr firstRow="1" bandRow="1">
                <a:tableStyleId>{2D5ABB26-0587-4C30-8999-92F81FD0307C}</a:tableStyleId>
              </a:tblPr>
              <a:tblGrid>
                <a:gridCol w="2569845">
                  <a:extLst>
                    <a:ext uri="{9D8B030D-6E8A-4147-A177-3AD203B41FA5}">
                      <a16:colId xmlns:a16="http://schemas.microsoft.com/office/drawing/2014/main" val="20000"/>
                    </a:ext>
                  </a:extLst>
                </a:gridCol>
                <a:gridCol w="2569845">
                  <a:extLst>
                    <a:ext uri="{9D8B030D-6E8A-4147-A177-3AD203B41FA5}">
                      <a16:colId xmlns:a16="http://schemas.microsoft.com/office/drawing/2014/main" val="20001"/>
                    </a:ext>
                  </a:extLst>
                </a:gridCol>
                <a:gridCol w="2555875">
                  <a:extLst>
                    <a:ext uri="{9D8B030D-6E8A-4147-A177-3AD203B41FA5}">
                      <a16:colId xmlns:a16="http://schemas.microsoft.com/office/drawing/2014/main" val="20002"/>
                    </a:ext>
                  </a:extLst>
                </a:gridCol>
                <a:gridCol w="2555875">
                  <a:extLst>
                    <a:ext uri="{9D8B030D-6E8A-4147-A177-3AD203B41FA5}">
                      <a16:colId xmlns:a16="http://schemas.microsoft.com/office/drawing/2014/main" val="20003"/>
                    </a:ext>
                  </a:extLst>
                </a:gridCol>
              </a:tblGrid>
              <a:tr h="548274">
                <a:tc>
                  <a:txBody>
                    <a:bodyPr/>
                    <a:lstStyle/>
                    <a:p>
                      <a:pPr marL="649605">
                        <a:lnSpc>
                          <a:spcPct val="100000"/>
                        </a:lnSpc>
                        <a:spcBef>
                          <a:spcPts val="185"/>
                        </a:spcBef>
                      </a:pPr>
                      <a:r>
                        <a:rPr sz="2800" b="1" spc="-20" dirty="0">
                          <a:latin typeface="Calibri"/>
                          <a:cs typeface="Calibri"/>
                        </a:rPr>
                        <a:t>Reference</a:t>
                      </a:r>
                      <a:endParaRPr sz="2800">
                        <a:latin typeface="Calibri"/>
                        <a:cs typeface="Calibri"/>
                      </a:endParaRPr>
                    </a:p>
                  </a:txBody>
                  <a:tcPr marL="0" marR="0" marT="2349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algn="ctr">
                        <a:lnSpc>
                          <a:spcPct val="100000"/>
                        </a:lnSpc>
                        <a:spcBef>
                          <a:spcPts val="185"/>
                        </a:spcBef>
                      </a:pPr>
                      <a:r>
                        <a:rPr sz="2800" b="1" spc="-10" dirty="0">
                          <a:latin typeface="Calibri"/>
                          <a:cs typeface="Calibri"/>
                        </a:rPr>
                        <a:t>Methodology</a:t>
                      </a:r>
                      <a:endParaRPr sz="2800">
                        <a:latin typeface="Calibri"/>
                        <a:cs typeface="Calibri"/>
                      </a:endParaRPr>
                    </a:p>
                  </a:txBody>
                  <a:tcPr marL="0" marR="0" marT="2349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algn="ctr">
                        <a:lnSpc>
                          <a:spcPct val="100000"/>
                        </a:lnSpc>
                        <a:spcBef>
                          <a:spcPts val="185"/>
                        </a:spcBef>
                      </a:pPr>
                      <a:r>
                        <a:rPr sz="2800" b="1" spc="-15" dirty="0">
                          <a:latin typeface="Calibri"/>
                          <a:cs typeface="Calibri"/>
                        </a:rPr>
                        <a:t>Pros</a:t>
                      </a:r>
                      <a:endParaRPr sz="2800">
                        <a:latin typeface="Calibri"/>
                        <a:cs typeface="Calibri"/>
                      </a:endParaRPr>
                    </a:p>
                  </a:txBody>
                  <a:tcPr marL="0" marR="0" marT="2349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algn="ctr">
                        <a:lnSpc>
                          <a:spcPct val="100000"/>
                        </a:lnSpc>
                        <a:spcBef>
                          <a:spcPts val="185"/>
                        </a:spcBef>
                      </a:pPr>
                      <a:r>
                        <a:rPr sz="2800" b="1" spc="-5" dirty="0">
                          <a:latin typeface="Calibri"/>
                          <a:cs typeface="Calibri"/>
                        </a:rPr>
                        <a:t>Cons</a:t>
                      </a:r>
                      <a:endParaRPr sz="2800">
                        <a:latin typeface="Calibri"/>
                        <a:cs typeface="Calibri"/>
                      </a:endParaRPr>
                    </a:p>
                  </a:txBody>
                  <a:tcPr marL="0" marR="0" marT="2349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extLst>
                  <a:ext uri="{0D108BD9-81ED-4DB2-BD59-A6C34878D82A}">
                    <a16:rowId xmlns:a16="http://schemas.microsoft.com/office/drawing/2014/main" val="10000"/>
                  </a:ext>
                </a:extLst>
              </a:tr>
              <a:tr h="352933">
                <a:tc>
                  <a:txBody>
                    <a:bodyPr/>
                    <a:lstStyle/>
                    <a:p>
                      <a:pPr marL="274955">
                        <a:lnSpc>
                          <a:spcPct val="100000"/>
                        </a:lnSpc>
                        <a:spcBef>
                          <a:spcPts val="225"/>
                        </a:spcBef>
                      </a:pPr>
                      <a:r>
                        <a:rPr sz="1800" spc="-10" dirty="0">
                          <a:latin typeface="Calibri"/>
                          <a:cs typeface="Calibri"/>
                        </a:rPr>
                        <a:t>Springer</a:t>
                      </a:r>
                      <a:r>
                        <a:rPr sz="1800" spc="-20" dirty="0">
                          <a:latin typeface="Calibri"/>
                          <a:cs typeface="Calibri"/>
                        </a:rPr>
                        <a:t> </a:t>
                      </a:r>
                      <a:r>
                        <a:rPr sz="1800" spc="-5" dirty="0">
                          <a:latin typeface="Calibri"/>
                          <a:cs typeface="Calibri"/>
                        </a:rPr>
                        <a:t>Article</a:t>
                      </a:r>
                      <a:r>
                        <a:rPr sz="1800" spc="-20" dirty="0">
                          <a:latin typeface="Calibri"/>
                          <a:cs typeface="Calibri"/>
                        </a:rPr>
                        <a:t> </a:t>
                      </a:r>
                      <a:r>
                        <a:rPr sz="1800" spc="-5" dirty="0">
                          <a:latin typeface="Calibri"/>
                          <a:cs typeface="Calibri"/>
                        </a:rPr>
                        <a:t>in</a:t>
                      </a:r>
                      <a:r>
                        <a:rPr sz="1800" spc="-20" dirty="0">
                          <a:latin typeface="Calibri"/>
                          <a:cs typeface="Calibri"/>
                        </a:rPr>
                        <a:t> </a:t>
                      </a:r>
                      <a:r>
                        <a:rPr sz="1800" spc="-5" dirty="0">
                          <a:latin typeface="Calibri"/>
                          <a:cs typeface="Calibri"/>
                        </a:rPr>
                        <a:t>the</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solidFill>
                      <a:srgbClr val="E0E0E0"/>
                    </a:solidFill>
                  </a:tcPr>
                </a:tc>
                <a:tc>
                  <a:txBody>
                    <a:bodyPr/>
                    <a:lstStyle/>
                    <a:p>
                      <a:pPr algn="ctr">
                        <a:lnSpc>
                          <a:spcPct val="100000"/>
                        </a:lnSpc>
                        <a:spcBef>
                          <a:spcPts val="225"/>
                        </a:spcBef>
                      </a:pPr>
                      <a:r>
                        <a:rPr sz="1800" spc="-5" dirty="0">
                          <a:latin typeface="Calibri"/>
                          <a:cs typeface="Calibri"/>
                        </a:rPr>
                        <a:t>Hybrid</a:t>
                      </a:r>
                      <a:r>
                        <a:rPr sz="1800" spc="-25" dirty="0">
                          <a:latin typeface="Calibri"/>
                          <a:cs typeface="Calibri"/>
                        </a:rPr>
                        <a:t> </a:t>
                      </a:r>
                      <a:r>
                        <a:rPr sz="1800" spc="-5" dirty="0">
                          <a:latin typeface="Calibri"/>
                          <a:cs typeface="Calibri"/>
                        </a:rPr>
                        <a:t>ML/DL</a:t>
                      </a:r>
                      <a:r>
                        <a:rPr sz="1800" spc="-25" dirty="0">
                          <a:latin typeface="Calibri"/>
                          <a:cs typeface="Calibri"/>
                        </a:rPr>
                        <a:t> </a:t>
                      </a:r>
                      <a:r>
                        <a:rPr sz="1800" spc="-10" dirty="0">
                          <a:latin typeface="Calibri"/>
                          <a:cs typeface="Calibri"/>
                        </a:rPr>
                        <a:t>methods</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solidFill>
                      <a:srgbClr val="E0E0E0"/>
                    </a:solidFill>
                  </a:tcPr>
                </a:tc>
                <a:tc>
                  <a:txBody>
                    <a:bodyPr/>
                    <a:lstStyle/>
                    <a:p>
                      <a:pPr marL="85725">
                        <a:lnSpc>
                          <a:spcPct val="100000"/>
                        </a:lnSpc>
                        <a:spcBef>
                          <a:spcPts val="220"/>
                        </a:spcBef>
                      </a:pPr>
                      <a:r>
                        <a:rPr sz="2000" spc="-5" dirty="0">
                          <a:latin typeface="Calibri"/>
                          <a:cs typeface="Calibri"/>
                        </a:rPr>
                        <a:t>High</a:t>
                      </a:r>
                      <a:r>
                        <a:rPr sz="2000" spc="-35" dirty="0">
                          <a:latin typeface="Calibri"/>
                          <a:cs typeface="Calibri"/>
                        </a:rPr>
                        <a:t> </a:t>
                      </a:r>
                      <a:r>
                        <a:rPr sz="2000" spc="-5" dirty="0">
                          <a:latin typeface="Calibri"/>
                          <a:cs typeface="Calibri"/>
                        </a:rPr>
                        <a:t>accuracy</a:t>
                      </a:r>
                      <a:r>
                        <a:rPr sz="2000" spc="-30" dirty="0">
                          <a:latin typeface="Calibri"/>
                          <a:cs typeface="Calibri"/>
                        </a:rPr>
                        <a:t> </a:t>
                      </a:r>
                      <a:r>
                        <a:rPr sz="2000" dirty="0">
                          <a:latin typeface="Calibri"/>
                          <a:cs typeface="Calibri"/>
                        </a:rPr>
                        <a:t>and</a:t>
                      </a:r>
                      <a:endParaRPr sz="2000">
                        <a:latin typeface="Calibri"/>
                        <a:cs typeface="Calibri"/>
                      </a:endParaRPr>
                    </a:p>
                  </a:txBody>
                  <a:tcPr marL="0" marR="0" marT="27940" marB="0">
                    <a:lnL w="12700">
                      <a:solidFill>
                        <a:srgbClr val="A5A5A5"/>
                      </a:solidFill>
                      <a:prstDash val="solid"/>
                    </a:lnL>
                    <a:lnR w="12700">
                      <a:solidFill>
                        <a:srgbClr val="A5A5A5"/>
                      </a:solidFill>
                      <a:prstDash val="solid"/>
                    </a:lnR>
                    <a:lnT w="12700">
                      <a:solidFill>
                        <a:srgbClr val="A5A5A5"/>
                      </a:solidFill>
                      <a:prstDash val="solid"/>
                    </a:lnT>
                    <a:solidFill>
                      <a:srgbClr val="E0E0E0"/>
                    </a:solidFill>
                  </a:tcPr>
                </a:tc>
                <a:tc>
                  <a:txBody>
                    <a:bodyPr/>
                    <a:lstStyle/>
                    <a:p>
                      <a:pPr marL="85090">
                        <a:lnSpc>
                          <a:spcPct val="100000"/>
                        </a:lnSpc>
                        <a:spcBef>
                          <a:spcPts val="225"/>
                        </a:spcBef>
                      </a:pPr>
                      <a:r>
                        <a:rPr sz="1800" spc="-10" dirty="0">
                          <a:latin typeface="Calibri"/>
                          <a:cs typeface="Calibri"/>
                        </a:rPr>
                        <a:t>Complexity</a:t>
                      </a:r>
                      <a:r>
                        <a:rPr sz="1800" spc="-35" dirty="0">
                          <a:latin typeface="Calibri"/>
                          <a:cs typeface="Calibri"/>
                        </a:rPr>
                        <a:t> </a:t>
                      </a:r>
                      <a:r>
                        <a:rPr sz="1800" spc="-5" dirty="0">
                          <a:latin typeface="Calibri"/>
                          <a:cs typeface="Calibri"/>
                        </a:rPr>
                        <a:t>in</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solidFill>
                      <a:srgbClr val="E0E0E0"/>
                    </a:solidFill>
                  </a:tcPr>
                </a:tc>
                <a:extLst>
                  <a:ext uri="{0D108BD9-81ED-4DB2-BD59-A6C34878D82A}">
                    <a16:rowId xmlns:a16="http://schemas.microsoft.com/office/drawing/2014/main" val="10001"/>
                  </a:ext>
                </a:extLst>
              </a:tr>
              <a:tr h="1099066">
                <a:tc>
                  <a:txBody>
                    <a:bodyPr/>
                    <a:lstStyle/>
                    <a:p>
                      <a:pPr marL="824865">
                        <a:lnSpc>
                          <a:spcPts val="1770"/>
                        </a:lnSpc>
                      </a:pPr>
                      <a:r>
                        <a:rPr sz="1800" spc="-10" dirty="0">
                          <a:latin typeface="Calibri"/>
                          <a:cs typeface="Calibri"/>
                        </a:rPr>
                        <a:t>year</a:t>
                      </a:r>
                      <a:r>
                        <a:rPr sz="1800" spc="-45" dirty="0">
                          <a:latin typeface="Calibri"/>
                          <a:cs typeface="Calibri"/>
                        </a:rPr>
                        <a:t> </a:t>
                      </a:r>
                      <a:r>
                        <a:rPr sz="1800" spc="-5" dirty="0">
                          <a:latin typeface="Calibri"/>
                          <a:cs typeface="Calibri"/>
                        </a:rPr>
                        <a:t>2024</a:t>
                      </a:r>
                      <a:endParaRPr sz="1800">
                        <a:latin typeface="Calibri"/>
                        <a:cs typeface="Calibri"/>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E0E0E0"/>
                    </a:solidFill>
                  </a:tcPr>
                </a:tc>
                <a:tc>
                  <a:txBody>
                    <a:bodyPr/>
                    <a:lstStyle/>
                    <a:p>
                      <a:pPr>
                        <a:lnSpc>
                          <a:spcPct val="100000"/>
                        </a:lnSpc>
                      </a:pPr>
                      <a:endParaRPr sz="19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E0E0E0"/>
                    </a:solidFill>
                  </a:tcPr>
                </a:tc>
                <a:tc>
                  <a:txBody>
                    <a:bodyPr/>
                    <a:lstStyle/>
                    <a:p>
                      <a:pPr marL="85725">
                        <a:lnSpc>
                          <a:spcPts val="2240"/>
                        </a:lnSpc>
                      </a:pPr>
                      <a:r>
                        <a:rPr sz="2000" spc="-5" dirty="0">
                          <a:latin typeface="Calibri"/>
                          <a:cs typeface="Calibri"/>
                        </a:rPr>
                        <a:t>sensitivity;</a:t>
                      </a:r>
                      <a:r>
                        <a:rPr sz="2000" spc="-30" dirty="0">
                          <a:latin typeface="Calibri"/>
                          <a:cs typeface="Calibri"/>
                        </a:rPr>
                        <a:t> </a:t>
                      </a:r>
                      <a:r>
                        <a:rPr sz="2000" spc="-20" dirty="0">
                          <a:latin typeface="Calibri"/>
                          <a:cs typeface="Calibri"/>
                        </a:rPr>
                        <a:t>integrates</a:t>
                      </a:r>
                      <a:endParaRPr sz="2000">
                        <a:latin typeface="Calibri"/>
                        <a:cs typeface="Calibri"/>
                      </a:endParaRPr>
                    </a:p>
                    <a:p>
                      <a:pPr marL="85725">
                        <a:lnSpc>
                          <a:spcPct val="100000"/>
                        </a:lnSpc>
                      </a:pPr>
                      <a:r>
                        <a:rPr sz="2000" spc="-5" dirty="0">
                          <a:latin typeface="Calibri"/>
                          <a:cs typeface="Calibri"/>
                        </a:rPr>
                        <a:t>multiple</a:t>
                      </a:r>
                      <a:r>
                        <a:rPr sz="2000" spc="-45" dirty="0">
                          <a:latin typeface="Calibri"/>
                          <a:cs typeface="Calibri"/>
                        </a:rPr>
                        <a:t> </a:t>
                      </a:r>
                      <a:r>
                        <a:rPr sz="2000" spc="-5" dirty="0">
                          <a:latin typeface="Calibri"/>
                          <a:cs typeface="Calibri"/>
                        </a:rPr>
                        <a:t>models</a:t>
                      </a:r>
                      <a:endParaRPr sz="2000">
                        <a:latin typeface="Calibri"/>
                        <a:cs typeface="Calibri"/>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E0E0E0"/>
                    </a:solidFill>
                  </a:tcPr>
                </a:tc>
                <a:tc>
                  <a:txBody>
                    <a:bodyPr/>
                    <a:lstStyle/>
                    <a:p>
                      <a:pPr marL="85090">
                        <a:lnSpc>
                          <a:spcPts val="1770"/>
                        </a:lnSpc>
                      </a:pPr>
                      <a:r>
                        <a:rPr sz="1800" spc="-10" dirty="0">
                          <a:latin typeface="Calibri"/>
                          <a:cs typeface="Calibri"/>
                        </a:rPr>
                        <a:t>implementation;</a:t>
                      </a:r>
                      <a:r>
                        <a:rPr sz="1800" spc="-35" dirty="0">
                          <a:latin typeface="Calibri"/>
                          <a:cs typeface="Calibri"/>
                        </a:rPr>
                        <a:t> </a:t>
                      </a:r>
                      <a:r>
                        <a:rPr sz="1800" spc="-10" dirty="0">
                          <a:latin typeface="Calibri"/>
                          <a:cs typeface="Calibri"/>
                        </a:rPr>
                        <a:t>requires</a:t>
                      </a:r>
                      <a:endParaRPr sz="1800">
                        <a:latin typeface="Calibri"/>
                        <a:cs typeface="Calibri"/>
                      </a:endParaRPr>
                    </a:p>
                    <a:p>
                      <a:pPr marL="85090" marR="1126490">
                        <a:lnSpc>
                          <a:spcPct val="100000"/>
                        </a:lnSpc>
                      </a:pPr>
                      <a:r>
                        <a:rPr sz="1800" spc="-10" dirty="0">
                          <a:latin typeface="Calibri"/>
                          <a:cs typeface="Calibri"/>
                        </a:rPr>
                        <a:t>extensive</a:t>
                      </a:r>
                      <a:r>
                        <a:rPr sz="1800" spc="-85" dirty="0">
                          <a:latin typeface="Calibri"/>
                          <a:cs typeface="Calibri"/>
                        </a:rPr>
                        <a:t> </a:t>
                      </a:r>
                      <a:r>
                        <a:rPr sz="1800" spc="-15" dirty="0">
                          <a:latin typeface="Calibri"/>
                          <a:cs typeface="Calibri"/>
                        </a:rPr>
                        <a:t>data </a:t>
                      </a:r>
                      <a:r>
                        <a:rPr sz="1800" spc="-395" dirty="0">
                          <a:latin typeface="Calibri"/>
                          <a:cs typeface="Calibri"/>
                        </a:rPr>
                        <a:t> </a:t>
                      </a:r>
                      <a:r>
                        <a:rPr sz="1800" spc="-10" dirty="0">
                          <a:latin typeface="Calibri"/>
                          <a:cs typeface="Calibri"/>
                        </a:rPr>
                        <a:t>preprocessing</a:t>
                      </a:r>
                      <a:endParaRPr sz="1800">
                        <a:latin typeface="Calibri"/>
                        <a:cs typeface="Calibri"/>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E0E0E0"/>
                    </a:solidFill>
                  </a:tcPr>
                </a:tc>
                <a:extLst>
                  <a:ext uri="{0D108BD9-81ED-4DB2-BD59-A6C34878D82A}">
                    <a16:rowId xmlns:a16="http://schemas.microsoft.com/office/drawing/2014/main" val="10002"/>
                  </a:ext>
                </a:extLst>
              </a:tr>
              <a:tr h="1414099">
                <a:tc>
                  <a:txBody>
                    <a:bodyPr/>
                    <a:lstStyle/>
                    <a:p>
                      <a:pPr algn="ctr">
                        <a:lnSpc>
                          <a:spcPct val="100000"/>
                        </a:lnSpc>
                        <a:spcBef>
                          <a:spcPts val="225"/>
                        </a:spcBef>
                      </a:pPr>
                      <a:r>
                        <a:rPr sz="1800" spc="-15" dirty="0">
                          <a:latin typeface="Calibri"/>
                          <a:cs typeface="Calibri"/>
                        </a:rPr>
                        <a:t>ResearchGate</a:t>
                      </a:r>
                      <a:r>
                        <a:rPr sz="1800" spc="-20" dirty="0">
                          <a:latin typeface="Calibri"/>
                          <a:cs typeface="Calibri"/>
                        </a:rPr>
                        <a:t> </a:t>
                      </a:r>
                      <a:r>
                        <a:rPr sz="1800" spc="-10" dirty="0">
                          <a:latin typeface="Calibri"/>
                          <a:cs typeface="Calibri"/>
                        </a:rPr>
                        <a:t>Publication</a:t>
                      </a:r>
                      <a:endParaRPr sz="1800">
                        <a:latin typeface="Calibri"/>
                        <a:cs typeface="Calibri"/>
                      </a:endParaRPr>
                    </a:p>
                    <a:p>
                      <a:pPr algn="ctr">
                        <a:lnSpc>
                          <a:spcPct val="100000"/>
                        </a:lnSpc>
                      </a:pPr>
                      <a:r>
                        <a:rPr sz="1800" spc="-5" dirty="0">
                          <a:latin typeface="Times New Roman"/>
                          <a:cs typeface="Times New Roman"/>
                        </a:rPr>
                        <a:t>in</a:t>
                      </a:r>
                      <a:r>
                        <a:rPr sz="1800" spc="-30" dirty="0">
                          <a:latin typeface="Times New Roman"/>
                          <a:cs typeface="Times New Roman"/>
                        </a:rPr>
                        <a:t> </a:t>
                      </a:r>
                      <a:r>
                        <a:rPr sz="1800" spc="-5" dirty="0">
                          <a:latin typeface="Times New Roman"/>
                          <a:cs typeface="Times New Roman"/>
                        </a:rPr>
                        <a:t>the</a:t>
                      </a:r>
                      <a:r>
                        <a:rPr sz="1800" spc="-25" dirty="0">
                          <a:latin typeface="Times New Roman"/>
                          <a:cs typeface="Times New Roman"/>
                        </a:rPr>
                        <a:t> </a:t>
                      </a:r>
                      <a:r>
                        <a:rPr sz="1800" dirty="0">
                          <a:latin typeface="Times New Roman"/>
                          <a:cs typeface="Times New Roman"/>
                        </a:rPr>
                        <a:t>year</a:t>
                      </a:r>
                      <a:r>
                        <a:rPr sz="1800" spc="-20" dirty="0">
                          <a:latin typeface="Times New Roman"/>
                          <a:cs typeface="Times New Roman"/>
                        </a:rPr>
                        <a:t> </a:t>
                      </a:r>
                      <a:r>
                        <a:rPr sz="1800" dirty="0">
                          <a:latin typeface="Times New Roman"/>
                          <a:cs typeface="Times New Roman"/>
                        </a:rPr>
                        <a:t>2023</a:t>
                      </a:r>
                      <a:endParaRPr sz="1800">
                        <a:latin typeface="Times New Roman"/>
                        <a:cs typeface="Times New Roman"/>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algn="ctr">
                        <a:lnSpc>
                          <a:spcPct val="100000"/>
                        </a:lnSpc>
                        <a:spcBef>
                          <a:spcPts val="225"/>
                        </a:spcBef>
                      </a:pPr>
                      <a:r>
                        <a:rPr sz="1800" spc="-5" dirty="0">
                          <a:latin typeface="Calibri"/>
                          <a:cs typeface="Calibri"/>
                        </a:rPr>
                        <a:t>Deep</a:t>
                      </a:r>
                      <a:r>
                        <a:rPr sz="1800" spc="-35" dirty="0">
                          <a:latin typeface="Calibri"/>
                          <a:cs typeface="Calibri"/>
                        </a:rPr>
                        <a:t> </a:t>
                      </a:r>
                      <a:r>
                        <a:rPr sz="1800" spc="-5" dirty="0">
                          <a:latin typeface="Calibri"/>
                          <a:cs typeface="Calibri"/>
                        </a:rPr>
                        <a:t>learning</a:t>
                      </a:r>
                      <a:r>
                        <a:rPr sz="1800" spc="-30" dirty="0">
                          <a:latin typeface="Calibri"/>
                          <a:cs typeface="Calibri"/>
                        </a:rPr>
                        <a:t> </a:t>
                      </a:r>
                      <a:r>
                        <a:rPr sz="1800" spc="-5" dirty="0">
                          <a:latin typeface="Calibri"/>
                          <a:cs typeface="Calibri"/>
                        </a:rPr>
                        <a:t>(CNN)</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marL="85725" marR="390525">
                        <a:lnSpc>
                          <a:spcPct val="100000"/>
                        </a:lnSpc>
                        <a:spcBef>
                          <a:spcPts val="225"/>
                        </a:spcBef>
                      </a:pPr>
                      <a:r>
                        <a:rPr sz="1800" spc="-20" dirty="0">
                          <a:latin typeface="Calibri"/>
                          <a:cs typeface="Calibri"/>
                        </a:rPr>
                        <a:t>Effective</a:t>
                      </a:r>
                      <a:r>
                        <a:rPr sz="1800" spc="-10" dirty="0">
                          <a:latin typeface="Calibri"/>
                          <a:cs typeface="Calibri"/>
                        </a:rPr>
                        <a:t> </a:t>
                      </a:r>
                      <a:r>
                        <a:rPr sz="1800" spc="-20" dirty="0">
                          <a:latin typeface="Calibri"/>
                          <a:cs typeface="Calibri"/>
                        </a:rPr>
                        <a:t>feature </a:t>
                      </a:r>
                      <a:r>
                        <a:rPr sz="1800" spc="-15" dirty="0">
                          <a:latin typeface="Calibri"/>
                          <a:cs typeface="Calibri"/>
                        </a:rPr>
                        <a:t> </a:t>
                      </a:r>
                      <a:r>
                        <a:rPr sz="1800" spc="-10" dirty="0">
                          <a:latin typeface="Calibri"/>
                          <a:cs typeface="Calibri"/>
                        </a:rPr>
                        <a:t>extraction;</a:t>
                      </a:r>
                      <a:r>
                        <a:rPr sz="1800" spc="-55" dirty="0">
                          <a:latin typeface="Calibri"/>
                          <a:cs typeface="Calibri"/>
                        </a:rPr>
                        <a:t> </a:t>
                      </a:r>
                      <a:r>
                        <a:rPr sz="1800" spc="-10" dirty="0">
                          <a:latin typeface="Calibri"/>
                          <a:cs typeface="Calibri"/>
                        </a:rPr>
                        <a:t>automated </a:t>
                      </a:r>
                      <a:r>
                        <a:rPr sz="1800" spc="-395" dirty="0">
                          <a:latin typeface="Calibri"/>
                          <a:cs typeface="Calibri"/>
                        </a:rPr>
                        <a:t> </a:t>
                      </a:r>
                      <a:r>
                        <a:rPr sz="1800" spc="-10" dirty="0">
                          <a:latin typeface="Calibri"/>
                          <a:cs typeface="Calibri"/>
                        </a:rPr>
                        <a:t>detection</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marL="85090" marR="257810">
                        <a:lnSpc>
                          <a:spcPct val="100000"/>
                        </a:lnSpc>
                        <a:spcBef>
                          <a:spcPts val="225"/>
                        </a:spcBef>
                      </a:pPr>
                      <a:r>
                        <a:rPr sz="1800" spc="-15" dirty="0">
                          <a:latin typeface="Calibri"/>
                          <a:cs typeface="Calibri"/>
                        </a:rPr>
                        <a:t>Requires large </a:t>
                      </a:r>
                      <a:r>
                        <a:rPr sz="1800" spc="-10" dirty="0">
                          <a:latin typeface="Calibri"/>
                          <a:cs typeface="Calibri"/>
                        </a:rPr>
                        <a:t>datasets; </a:t>
                      </a:r>
                      <a:r>
                        <a:rPr sz="1800" spc="-395" dirty="0">
                          <a:latin typeface="Calibri"/>
                          <a:cs typeface="Calibri"/>
                        </a:rPr>
                        <a:t> </a:t>
                      </a:r>
                      <a:r>
                        <a:rPr sz="1800" spc="-15" dirty="0">
                          <a:latin typeface="Calibri"/>
                          <a:cs typeface="Calibri"/>
                        </a:rPr>
                        <a:t>may</a:t>
                      </a:r>
                      <a:r>
                        <a:rPr sz="1800" spc="-10" dirty="0">
                          <a:latin typeface="Calibri"/>
                          <a:cs typeface="Calibri"/>
                        </a:rPr>
                        <a:t> overfit </a:t>
                      </a:r>
                      <a:r>
                        <a:rPr sz="1800" spc="-5" dirty="0">
                          <a:latin typeface="Calibri"/>
                          <a:cs typeface="Calibri"/>
                        </a:rPr>
                        <a:t>if</a:t>
                      </a:r>
                      <a:r>
                        <a:rPr sz="1800" spc="-10" dirty="0">
                          <a:latin typeface="Calibri"/>
                          <a:cs typeface="Calibri"/>
                        </a:rPr>
                        <a:t> </a:t>
                      </a:r>
                      <a:r>
                        <a:rPr sz="1800" spc="-5" dirty="0">
                          <a:latin typeface="Calibri"/>
                          <a:cs typeface="Calibri"/>
                        </a:rPr>
                        <a:t>not </a:t>
                      </a:r>
                      <a:r>
                        <a:rPr sz="1800" dirty="0">
                          <a:latin typeface="Calibri"/>
                          <a:cs typeface="Calibri"/>
                        </a:rPr>
                        <a:t> </a:t>
                      </a:r>
                      <a:r>
                        <a:rPr sz="1800" spc="-10" dirty="0">
                          <a:latin typeface="Calibri"/>
                          <a:cs typeface="Calibri"/>
                        </a:rPr>
                        <a:t>properly</a:t>
                      </a:r>
                      <a:r>
                        <a:rPr sz="1800" spc="-15" dirty="0">
                          <a:latin typeface="Calibri"/>
                          <a:cs typeface="Calibri"/>
                        </a:rPr>
                        <a:t> </a:t>
                      </a:r>
                      <a:r>
                        <a:rPr sz="1800" spc="-10" dirty="0">
                          <a:latin typeface="Calibri"/>
                          <a:cs typeface="Calibri"/>
                        </a:rPr>
                        <a:t>validated</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extLst>
                  <a:ext uri="{0D108BD9-81ED-4DB2-BD59-A6C34878D82A}">
                    <a16:rowId xmlns:a16="http://schemas.microsoft.com/office/drawing/2014/main" val="10003"/>
                  </a:ext>
                </a:extLst>
              </a:tr>
              <a:tr h="611886">
                <a:tc>
                  <a:txBody>
                    <a:bodyPr/>
                    <a:lstStyle/>
                    <a:p>
                      <a:pPr algn="ctr">
                        <a:lnSpc>
                          <a:spcPct val="100000"/>
                        </a:lnSpc>
                        <a:spcBef>
                          <a:spcPts val="225"/>
                        </a:spcBef>
                      </a:pPr>
                      <a:r>
                        <a:rPr sz="1800" spc="-10" dirty="0">
                          <a:latin typeface="Calibri"/>
                          <a:cs typeface="Calibri"/>
                        </a:rPr>
                        <a:t>ScienceDirect</a:t>
                      </a:r>
                      <a:r>
                        <a:rPr sz="1800" spc="-30" dirty="0">
                          <a:latin typeface="Calibri"/>
                          <a:cs typeface="Calibri"/>
                        </a:rPr>
                        <a:t> </a:t>
                      </a:r>
                      <a:r>
                        <a:rPr sz="1800" spc="-5" dirty="0">
                          <a:latin typeface="Calibri"/>
                          <a:cs typeface="Calibri"/>
                        </a:rPr>
                        <a:t>Article</a:t>
                      </a:r>
                      <a:endParaRPr sz="1800">
                        <a:latin typeface="Calibri"/>
                        <a:cs typeface="Calibri"/>
                      </a:endParaRPr>
                    </a:p>
                    <a:p>
                      <a:pPr algn="ctr">
                        <a:lnSpc>
                          <a:spcPct val="100000"/>
                        </a:lnSpc>
                      </a:pPr>
                      <a:r>
                        <a:rPr sz="1800" spc="-5" dirty="0">
                          <a:latin typeface="Times New Roman"/>
                          <a:cs typeface="Times New Roman"/>
                        </a:rPr>
                        <a:t>in</a:t>
                      </a:r>
                      <a:r>
                        <a:rPr sz="1800" spc="-30" dirty="0">
                          <a:latin typeface="Times New Roman"/>
                          <a:cs typeface="Times New Roman"/>
                        </a:rPr>
                        <a:t> </a:t>
                      </a:r>
                      <a:r>
                        <a:rPr sz="1800" spc="-5" dirty="0">
                          <a:latin typeface="Times New Roman"/>
                          <a:cs typeface="Times New Roman"/>
                        </a:rPr>
                        <a:t>the</a:t>
                      </a:r>
                      <a:r>
                        <a:rPr sz="1800" spc="-25" dirty="0">
                          <a:latin typeface="Times New Roman"/>
                          <a:cs typeface="Times New Roman"/>
                        </a:rPr>
                        <a:t> </a:t>
                      </a:r>
                      <a:r>
                        <a:rPr sz="1800" dirty="0">
                          <a:latin typeface="Times New Roman"/>
                          <a:cs typeface="Times New Roman"/>
                        </a:rPr>
                        <a:t>year</a:t>
                      </a:r>
                      <a:r>
                        <a:rPr sz="1800" spc="-20" dirty="0">
                          <a:latin typeface="Times New Roman"/>
                          <a:cs typeface="Times New Roman"/>
                        </a:rPr>
                        <a:t> </a:t>
                      </a:r>
                      <a:r>
                        <a:rPr sz="1800" dirty="0">
                          <a:latin typeface="Times New Roman"/>
                          <a:cs typeface="Times New Roman"/>
                        </a:rPr>
                        <a:t>2023</a:t>
                      </a:r>
                      <a:endParaRPr sz="1800">
                        <a:latin typeface="Times New Roman"/>
                        <a:cs typeface="Times New Roman"/>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solidFill>
                      <a:srgbClr val="E0E0E0"/>
                    </a:solidFill>
                  </a:tcPr>
                </a:tc>
                <a:tc>
                  <a:txBody>
                    <a:bodyPr/>
                    <a:lstStyle/>
                    <a:p>
                      <a:pPr algn="ctr">
                        <a:lnSpc>
                          <a:spcPct val="100000"/>
                        </a:lnSpc>
                        <a:spcBef>
                          <a:spcPts val="225"/>
                        </a:spcBef>
                      </a:pPr>
                      <a:r>
                        <a:rPr sz="1800" spc="-5" dirty="0">
                          <a:latin typeface="Calibri"/>
                          <a:cs typeface="Calibri"/>
                        </a:rPr>
                        <a:t>AI</a:t>
                      </a:r>
                      <a:r>
                        <a:rPr sz="1800" spc="-20" dirty="0">
                          <a:latin typeface="Calibri"/>
                          <a:cs typeface="Calibri"/>
                        </a:rPr>
                        <a:t> </a:t>
                      </a:r>
                      <a:r>
                        <a:rPr sz="1800" spc="-10" dirty="0">
                          <a:latin typeface="Calibri"/>
                          <a:cs typeface="Calibri"/>
                        </a:rPr>
                        <a:t>techniques</a:t>
                      </a:r>
                      <a:r>
                        <a:rPr sz="1800" spc="-15" dirty="0">
                          <a:latin typeface="Calibri"/>
                          <a:cs typeface="Calibri"/>
                        </a:rPr>
                        <a:t> </a:t>
                      </a:r>
                      <a:r>
                        <a:rPr sz="1800" dirty="0">
                          <a:latin typeface="Calibri"/>
                          <a:cs typeface="Calibri"/>
                        </a:rPr>
                        <a:t>(ML,</a:t>
                      </a:r>
                      <a:r>
                        <a:rPr sz="1800" spc="-20" dirty="0">
                          <a:latin typeface="Calibri"/>
                          <a:cs typeface="Calibri"/>
                        </a:rPr>
                        <a:t> </a:t>
                      </a:r>
                      <a:r>
                        <a:rPr sz="1800" spc="-5" dirty="0">
                          <a:latin typeface="Calibri"/>
                          <a:cs typeface="Calibri"/>
                        </a:rPr>
                        <a:t>DL)</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solidFill>
                      <a:srgbClr val="E0E0E0"/>
                    </a:solidFill>
                  </a:tcPr>
                </a:tc>
                <a:tc>
                  <a:txBody>
                    <a:bodyPr/>
                    <a:lstStyle/>
                    <a:p>
                      <a:pPr marL="85725" marR="1023619">
                        <a:lnSpc>
                          <a:spcPct val="100000"/>
                        </a:lnSpc>
                        <a:spcBef>
                          <a:spcPts val="225"/>
                        </a:spcBef>
                      </a:pPr>
                      <a:r>
                        <a:rPr sz="1800" spc="-10" dirty="0">
                          <a:latin typeface="Calibri"/>
                          <a:cs typeface="Calibri"/>
                        </a:rPr>
                        <a:t>Provides</a:t>
                      </a:r>
                      <a:r>
                        <a:rPr sz="1800" spc="-45" dirty="0">
                          <a:latin typeface="Calibri"/>
                          <a:cs typeface="Calibri"/>
                        </a:rPr>
                        <a:t> </a:t>
                      </a:r>
                      <a:r>
                        <a:rPr sz="1800" dirty="0">
                          <a:latin typeface="Calibri"/>
                          <a:cs typeface="Calibri"/>
                        </a:rPr>
                        <a:t>a</a:t>
                      </a:r>
                      <a:r>
                        <a:rPr sz="1800" spc="-45" dirty="0">
                          <a:latin typeface="Calibri"/>
                          <a:cs typeface="Calibri"/>
                        </a:rPr>
                        <a:t> </a:t>
                      </a:r>
                      <a:r>
                        <a:rPr sz="1800" spc="-5" dirty="0">
                          <a:latin typeface="Calibri"/>
                          <a:cs typeface="Calibri"/>
                        </a:rPr>
                        <a:t>solid </a:t>
                      </a:r>
                      <a:r>
                        <a:rPr sz="1800" spc="-395" dirty="0">
                          <a:latin typeface="Calibri"/>
                          <a:cs typeface="Calibri"/>
                        </a:rPr>
                        <a:t> </a:t>
                      </a:r>
                      <a:r>
                        <a:rPr sz="1800" spc="-10" dirty="0">
                          <a:latin typeface="Calibri"/>
                          <a:cs typeface="Calibri"/>
                        </a:rPr>
                        <a:t>foundation</a:t>
                      </a:r>
                      <a:r>
                        <a:rPr sz="1800" spc="-35" dirty="0">
                          <a:latin typeface="Calibri"/>
                          <a:cs typeface="Calibri"/>
                        </a:rPr>
                        <a:t> </a:t>
                      </a:r>
                      <a:r>
                        <a:rPr sz="1800" spc="-20" dirty="0">
                          <a:latin typeface="Calibri"/>
                          <a:cs typeface="Calibri"/>
                        </a:rPr>
                        <a:t>for</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solidFill>
                      <a:srgbClr val="E0E0E0"/>
                    </a:solidFill>
                  </a:tcPr>
                </a:tc>
                <a:tc rowSpan="3">
                  <a:txBody>
                    <a:bodyPr/>
                    <a:lstStyle/>
                    <a:p>
                      <a:pPr marL="85090" marR="139065" indent="51435">
                        <a:lnSpc>
                          <a:spcPct val="100000"/>
                        </a:lnSpc>
                        <a:spcBef>
                          <a:spcPts val="225"/>
                        </a:spcBef>
                      </a:pPr>
                      <a:r>
                        <a:rPr sz="1800" spc="-10" dirty="0">
                          <a:latin typeface="Calibri"/>
                          <a:cs typeface="Calibri"/>
                        </a:rPr>
                        <a:t>Might </a:t>
                      </a:r>
                      <a:r>
                        <a:rPr sz="1800" spc="-5" dirty="0">
                          <a:latin typeface="Calibri"/>
                          <a:cs typeface="Calibri"/>
                        </a:rPr>
                        <a:t>lack </a:t>
                      </a:r>
                      <a:r>
                        <a:rPr sz="1800" spc="-10" dirty="0">
                          <a:latin typeface="Calibri"/>
                          <a:cs typeface="Calibri"/>
                        </a:rPr>
                        <a:t>extensive </a:t>
                      </a:r>
                      <a:r>
                        <a:rPr sz="1800" spc="-5" dirty="0">
                          <a:latin typeface="Calibri"/>
                          <a:cs typeface="Calibri"/>
                        </a:rPr>
                        <a:t> </a:t>
                      </a:r>
                      <a:r>
                        <a:rPr sz="1800" spc="-10" dirty="0">
                          <a:latin typeface="Calibri"/>
                          <a:cs typeface="Calibri"/>
                        </a:rPr>
                        <a:t>comparison </a:t>
                      </a:r>
                      <a:r>
                        <a:rPr sz="1800" spc="-5" dirty="0">
                          <a:latin typeface="Calibri"/>
                          <a:cs typeface="Calibri"/>
                        </a:rPr>
                        <a:t>with </a:t>
                      </a:r>
                      <a:r>
                        <a:rPr sz="1800" spc="-10" dirty="0">
                          <a:latin typeface="Calibri"/>
                          <a:cs typeface="Calibri"/>
                        </a:rPr>
                        <a:t>existing </a:t>
                      </a:r>
                      <a:r>
                        <a:rPr sz="1800" spc="-395" dirty="0">
                          <a:latin typeface="Calibri"/>
                          <a:cs typeface="Calibri"/>
                        </a:rPr>
                        <a:t> </a:t>
                      </a:r>
                      <a:r>
                        <a:rPr sz="1800" spc="-15" dirty="0">
                          <a:latin typeface="Calibri"/>
                          <a:cs typeface="Calibri"/>
                        </a:rPr>
                        <a:t>literature,</a:t>
                      </a:r>
                      <a:r>
                        <a:rPr sz="1800" spc="-25" dirty="0">
                          <a:latin typeface="Calibri"/>
                          <a:cs typeface="Calibri"/>
                        </a:rPr>
                        <a:t> </a:t>
                      </a:r>
                      <a:r>
                        <a:rPr sz="1800" spc="-5" dirty="0">
                          <a:latin typeface="Calibri"/>
                          <a:cs typeface="Calibri"/>
                        </a:rPr>
                        <a:t>limiting</a:t>
                      </a:r>
                      <a:r>
                        <a:rPr sz="1800" spc="-25" dirty="0">
                          <a:latin typeface="Calibri"/>
                          <a:cs typeface="Calibri"/>
                        </a:rPr>
                        <a:t> </a:t>
                      </a:r>
                      <a:r>
                        <a:rPr sz="1800" spc="-10" dirty="0">
                          <a:latin typeface="Calibri"/>
                          <a:cs typeface="Calibri"/>
                        </a:rPr>
                        <a:t>depth.</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E0E0E0"/>
                    </a:solidFill>
                  </a:tcPr>
                </a:tc>
                <a:extLst>
                  <a:ext uri="{0D108BD9-81ED-4DB2-BD59-A6C34878D82A}">
                    <a16:rowId xmlns:a16="http://schemas.microsoft.com/office/drawing/2014/main" val="10004"/>
                  </a:ext>
                </a:extLst>
              </a:tr>
              <a:tr h="274320">
                <a:tc>
                  <a:txBody>
                    <a:bodyPr/>
                    <a:lstStyle/>
                    <a:p>
                      <a:pPr>
                        <a:lnSpc>
                          <a:spcPct val="100000"/>
                        </a:lnSpc>
                      </a:pPr>
                      <a:endParaRPr sz="17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E0E0E0"/>
                    </a:solidFill>
                  </a:tcPr>
                </a:tc>
                <a:tc>
                  <a:txBody>
                    <a:bodyPr/>
                    <a:lstStyle/>
                    <a:p>
                      <a:pPr>
                        <a:lnSpc>
                          <a:spcPct val="100000"/>
                        </a:lnSpc>
                      </a:pPr>
                      <a:endParaRPr sz="17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E0E0E0"/>
                    </a:solidFill>
                  </a:tcPr>
                </a:tc>
                <a:tc>
                  <a:txBody>
                    <a:bodyPr/>
                    <a:lstStyle/>
                    <a:p>
                      <a:pPr marL="85725">
                        <a:lnSpc>
                          <a:spcPts val="1889"/>
                        </a:lnSpc>
                      </a:pPr>
                      <a:r>
                        <a:rPr sz="1800" spc="-10" dirty="0">
                          <a:latin typeface="Calibri"/>
                          <a:cs typeface="Calibri"/>
                        </a:rPr>
                        <a:t>understanding</a:t>
                      </a:r>
                      <a:r>
                        <a:rPr sz="1800" spc="-35" dirty="0">
                          <a:latin typeface="Calibri"/>
                          <a:cs typeface="Calibri"/>
                        </a:rPr>
                        <a:t> </a:t>
                      </a:r>
                      <a:r>
                        <a:rPr sz="1800" spc="-10" dirty="0">
                          <a:latin typeface="Calibri"/>
                          <a:cs typeface="Calibri"/>
                        </a:rPr>
                        <a:t>current</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E0E0E0"/>
                    </a:solidFill>
                  </a:tcPr>
                </a:tc>
                <a:tc vMerge="1">
                  <a:txBody>
                    <a:bodyPr/>
                    <a:lstStyle/>
                    <a:p>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E0E0E0"/>
                    </a:solidFill>
                  </a:tcPr>
                </a:tc>
                <a:extLst>
                  <a:ext uri="{0D108BD9-81ED-4DB2-BD59-A6C34878D82A}">
                    <a16:rowId xmlns:a16="http://schemas.microsoft.com/office/drawing/2014/main" val="10005"/>
                  </a:ext>
                </a:extLst>
              </a:tr>
              <a:tr h="793043">
                <a:tc>
                  <a:txBody>
                    <a:bodyPr/>
                    <a:lstStyle/>
                    <a:p>
                      <a:pPr>
                        <a:lnSpc>
                          <a:spcPct val="100000"/>
                        </a:lnSpc>
                      </a:pPr>
                      <a:endParaRPr sz="19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E0E0E0"/>
                    </a:solidFill>
                  </a:tcPr>
                </a:tc>
                <a:tc>
                  <a:txBody>
                    <a:bodyPr/>
                    <a:lstStyle/>
                    <a:p>
                      <a:pPr>
                        <a:lnSpc>
                          <a:spcPct val="100000"/>
                        </a:lnSpc>
                      </a:pPr>
                      <a:endParaRPr sz="19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E0E0E0"/>
                    </a:solidFill>
                  </a:tcPr>
                </a:tc>
                <a:tc>
                  <a:txBody>
                    <a:bodyPr/>
                    <a:lstStyle/>
                    <a:p>
                      <a:pPr marL="85725">
                        <a:lnSpc>
                          <a:spcPts val="1889"/>
                        </a:lnSpc>
                      </a:pPr>
                      <a:r>
                        <a:rPr sz="1800" spc="-10" dirty="0">
                          <a:latin typeface="Calibri"/>
                          <a:cs typeface="Calibri"/>
                        </a:rPr>
                        <a:t>challenges.</a:t>
                      </a:r>
                      <a:endParaRPr sz="1800">
                        <a:latin typeface="Calibri"/>
                        <a:cs typeface="Calibri"/>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E0E0E0"/>
                    </a:solidFill>
                  </a:tcPr>
                </a:tc>
                <a:tc vMerge="1">
                  <a:txBody>
                    <a:bodyPr/>
                    <a:lstStyle/>
                    <a:p>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E0E0E0"/>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44989" y="679450"/>
          <a:ext cx="10268584" cy="6066267"/>
        </p:xfrm>
        <a:graphic>
          <a:graphicData uri="http://schemas.openxmlformats.org/drawingml/2006/table">
            <a:tbl>
              <a:tblPr firstRow="1" bandRow="1">
                <a:tableStyleId>{2D5ABB26-0587-4C30-8999-92F81FD0307C}</a:tableStyleId>
              </a:tblPr>
              <a:tblGrid>
                <a:gridCol w="2642870">
                  <a:extLst>
                    <a:ext uri="{9D8B030D-6E8A-4147-A177-3AD203B41FA5}">
                      <a16:colId xmlns:a16="http://schemas.microsoft.com/office/drawing/2014/main" val="20000"/>
                    </a:ext>
                  </a:extLst>
                </a:gridCol>
                <a:gridCol w="2538730">
                  <a:extLst>
                    <a:ext uri="{9D8B030D-6E8A-4147-A177-3AD203B41FA5}">
                      <a16:colId xmlns:a16="http://schemas.microsoft.com/office/drawing/2014/main" val="20001"/>
                    </a:ext>
                  </a:extLst>
                </a:gridCol>
                <a:gridCol w="2746375">
                  <a:extLst>
                    <a:ext uri="{9D8B030D-6E8A-4147-A177-3AD203B41FA5}">
                      <a16:colId xmlns:a16="http://schemas.microsoft.com/office/drawing/2014/main" val="20002"/>
                    </a:ext>
                  </a:extLst>
                </a:gridCol>
                <a:gridCol w="2340609">
                  <a:extLst>
                    <a:ext uri="{9D8B030D-6E8A-4147-A177-3AD203B41FA5}">
                      <a16:colId xmlns:a16="http://schemas.microsoft.com/office/drawing/2014/main" val="20003"/>
                    </a:ext>
                  </a:extLst>
                </a:gridCol>
              </a:tblGrid>
              <a:tr h="611886">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T w="12700">
                      <a:solidFill>
                        <a:srgbClr val="A5A5A5"/>
                      </a:solidFill>
                      <a:prstDash val="solid"/>
                    </a:lnT>
                    <a:solidFill>
                      <a:srgbClr val="F0F0F0"/>
                    </a:solidFill>
                  </a:tcPr>
                </a:tc>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T w="12700">
                      <a:solidFill>
                        <a:srgbClr val="A5A5A5"/>
                      </a:solidFill>
                      <a:prstDash val="solid"/>
                    </a:lnT>
                    <a:solidFill>
                      <a:srgbClr val="F0F0F0"/>
                    </a:solidFill>
                  </a:tcPr>
                </a:tc>
                <a:tc>
                  <a:txBody>
                    <a:bodyPr/>
                    <a:lstStyle/>
                    <a:p>
                      <a:pPr>
                        <a:lnSpc>
                          <a:spcPct val="100000"/>
                        </a:lnSpc>
                        <a:spcBef>
                          <a:spcPts val="30"/>
                        </a:spcBef>
                      </a:pPr>
                      <a:endParaRPr sz="2050">
                        <a:latin typeface="Times New Roman"/>
                        <a:cs typeface="Times New Roman"/>
                      </a:endParaRPr>
                    </a:p>
                    <a:p>
                      <a:pPr marL="85725">
                        <a:lnSpc>
                          <a:spcPct val="100000"/>
                        </a:lnSpc>
                      </a:pPr>
                      <a:r>
                        <a:rPr sz="1800" dirty="0">
                          <a:latin typeface="Calibri"/>
                          <a:cs typeface="Calibri"/>
                        </a:rPr>
                        <a:t>-</a:t>
                      </a:r>
                      <a:r>
                        <a:rPr sz="1800" spc="-30" dirty="0">
                          <a:latin typeface="Calibri"/>
                          <a:cs typeface="Calibri"/>
                        </a:rPr>
                        <a:t> </a:t>
                      </a:r>
                      <a:r>
                        <a:rPr sz="1800" spc="-10" dirty="0">
                          <a:latin typeface="Calibri"/>
                          <a:cs typeface="Calibri"/>
                        </a:rPr>
                        <a:t>Emphasizes</a:t>
                      </a:r>
                      <a:r>
                        <a:rPr sz="1800" spc="-30" dirty="0">
                          <a:latin typeface="Calibri"/>
                          <a:cs typeface="Calibri"/>
                        </a:rPr>
                        <a:t> </a:t>
                      </a:r>
                      <a:r>
                        <a:rPr sz="1800" spc="-5" dirty="0">
                          <a:latin typeface="Calibri"/>
                          <a:cs typeface="Calibri"/>
                        </a:rPr>
                        <a:t>the</a:t>
                      </a:r>
                      <a:endParaRPr sz="1800">
                        <a:latin typeface="Calibri"/>
                        <a:cs typeface="Calibri"/>
                      </a:endParaRPr>
                    </a:p>
                  </a:txBody>
                  <a:tcPr marL="0" marR="0" marT="3810" marB="0">
                    <a:lnL w="12700">
                      <a:solidFill>
                        <a:srgbClr val="A5A5A5"/>
                      </a:solidFill>
                      <a:prstDash val="solid"/>
                    </a:lnL>
                    <a:lnR w="12700">
                      <a:solidFill>
                        <a:srgbClr val="A5A5A5"/>
                      </a:solidFill>
                      <a:prstDash val="solid"/>
                    </a:lnR>
                    <a:lnT w="12700">
                      <a:solidFill>
                        <a:srgbClr val="A5A5A5"/>
                      </a:solidFill>
                      <a:prstDash val="solid"/>
                    </a:lnT>
                    <a:solidFill>
                      <a:srgbClr val="F0F0F0"/>
                    </a:solidFill>
                  </a:tcPr>
                </a:tc>
                <a:tc>
                  <a:txBody>
                    <a:bodyPr/>
                    <a:lstStyle/>
                    <a:p>
                      <a:pPr>
                        <a:lnSpc>
                          <a:spcPct val="100000"/>
                        </a:lnSpc>
                        <a:spcBef>
                          <a:spcPts val="30"/>
                        </a:spcBef>
                      </a:pPr>
                      <a:endParaRPr sz="2050">
                        <a:latin typeface="Times New Roman"/>
                        <a:cs typeface="Times New Roman"/>
                      </a:endParaRPr>
                    </a:p>
                    <a:p>
                      <a:pPr marL="85725">
                        <a:lnSpc>
                          <a:spcPct val="100000"/>
                        </a:lnSpc>
                      </a:pPr>
                      <a:r>
                        <a:rPr sz="1800" dirty="0">
                          <a:latin typeface="Calibri"/>
                          <a:cs typeface="Calibri"/>
                        </a:rPr>
                        <a:t>-</a:t>
                      </a:r>
                      <a:r>
                        <a:rPr sz="1800" spc="-20" dirty="0">
                          <a:latin typeface="Calibri"/>
                          <a:cs typeface="Calibri"/>
                        </a:rPr>
                        <a:t> </a:t>
                      </a:r>
                      <a:r>
                        <a:rPr sz="1800" spc="-15" dirty="0">
                          <a:latin typeface="Calibri"/>
                          <a:cs typeface="Calibri"/>
                        </a:rPr>
                        <a:t>Potentially</a:t>
                      </a:r>
                      <a:r>
                        <a:rPr sz="1800" spc="-20" dirty="0">
                          <a:latin typeface="Calibri"/>
                          <a:cs typeface="Calibri"/>
                        </a:rPr>
                        <a:t> </a:t>
                      </a:r>
                      <a:r>
                        <a:rPr sz="1800" spc="-10" dirty="0">
                          <a:latin typeface="Calibri"/>
                          <a:cs typeface="Calibri"/>
                        </a:rPr>
                        <a:t>narrow</a:t>
                      </a:r>
                      <a:endParaRPr sz="1800">
                        <a:latin typeface="Calibri"/>
                        <a:cs typeface="Calibri"/>
                      </a:endParaRPr>
                    </a:p>
                  </a:txBody>
                  <a:tcPr marL="0" marR="0" marT="3810" marB="0">
                    <a:lnL w="12700">
                      <a:solidFill>
                        <a:srgbClr val="A5A5A5"/>
                      </a:solidFill>
                      <a:prstDash val="solid"/>
                    </a:lnL>
                    <a:lnR w="12700">
                      <a:solidFill>
                        <a:srgbClr val="A5A5A5"/>
                      </a:solidFill>
                      <a:prstDash val="solid"/>
                    </a:lnR>
                    <a:lnT w="12700">
                      <a:solidFill>
                        <a:srgbClr val="A5A5A5"/>
                      </a:solidFill>
                      <a:prstDash val="solid"/>
                    </a:lnT>
                    <a:solidFill>
                      <a:srgbClr val="F0F0F0"/>
                    </a:solidFill>
                  </a:tcPr>
                </a:tc>
                <a:extLst>
                  <a:ext uri="{0D108BD9-81ED-4DB2-BD59-A6C34878D82A}">
                    <a16:rowId xmlns:a16="http://schemas.microsoft.com/office/drawing/2014/main" val="10000"/>
                  </a:ext>
                </a:extLst>
              </a:tr>
              <a:tr h="258190">
                <a:tc>
                  <a:txBody>
                    <a:bodyPr/>
                    <a:lstStyle/>
                    <a:p>
                      <a:pPr>
                        <a:lnSpc>
                          <a:spcPct val="100000"/>
                        </a:lnSpc>
                      </a:pPr>
                      <a:endParaRPr sz="15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a:lnSpc>
                          <a:spcPct val="100000"/>
                        </a:lnSpc>
                      </a:pPr>
                      <a:endParaRPr sz="15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1889"/>
                        </a:lnSpc>
                      </a:pPr>
                      <a:r>
                        <a:rPr sz="1800" spc="-5" dirty="0">
                          <a:latin typeface="Calibri"/>
                          <a:cs typeface="Calibri"/>
                        </a:rPr>
                        <a:t>significance</a:t>
                      </a:r>
                      <a:r>
                        <a:rPr sz="1800" spc="-30"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dataset</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1889"/>
                        </a:lnSpc>
                      </a:pPr>
                      <a:r>
                        <a:rPr sz="1800" spc="-15" dirty="0">
                          <a:latin typeface="Calibri"/>
                          <a:cs typeface="Calibri"/>
                        </a:rPr>
                        <a:t>focus</a:t>
                      </a:r>
                      <a:r>
                        <a:rPr sz="1800" spc="-30" dirty="0">
                          <a:latin typeface="Calibri"/>
                          <a:cs typeface="Calibri"/>
                        </a:rPr>
                        <a:t> </a:t>
                      </a:r>
                      <a:r>
                        <a:rPr sz="1800" spc="-5" dirty="0">
                          <a:latin typeface="Calibri"/>
                          <a:cs typeface="Calibri"/>
                        </a:rPr>
                        <a:t>on</a:t>
                      </a:r>
                      <a:r>
                        <a:rPr sz="1800" spc="-25" dirty="0">
                          <a:latin typeface="Calibri"/>
                          <a:cs typeface="Calibri"/>
                        </a:rPr>
                        <a:t> </a:t>
                      </a:r>
                      <a:r>
                        <a:rPr sz="1800" spc="-5" dirty="0">
                          <a:latin typeface="Calibri"/>
                          <a:cs typeface="Calibri"/>
                        </a:rPr>
                        <a:t>specific</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extLst>
                  <a:ext uri="{0D108BD9-81ED-4DB2-BD59-A6C34878D82A}">
                    <a16:rowId xmlns:a16="http://schemas.microsoft.com/office/drawing/2014/main" val="10001"/>
                  </a:ext>
                </a:extLst>
              </a:tr>
              <a:tr h="564769">
                <a:tc>
                  <a:txBody>
                    <a:bodyPr/>
                    <a:lstStyle/>
                    <a:p>
                      <a:pPr algn="ctr">
                        <a:lnSpc>
                          <a:spcPts val="2014"/>
                        </a:lnSpc>
                      </a:pPr>
                      <a:r>
                        <a:rPr sz="1800" spc="-15" dirty="0">
                          <a:latin typeface="Calibri"/>
                          <a:cs typeface="Calibri"/>
                        </a:rPr>
                        <a:t>Nature</a:t>
                      </a:r>
                      <a:r>
                        <a:rPr sz="1800" spc="-20" dirty="0">
                          <a:latin typeface="Calibri"/>
                          <a:cs typeface="Calibri"/>
                        </a:rPr>
                        <a:t> </a:t>
                      </a:r>
                      <a:r>
                        <a:rPr sz="1800" spc="-5" dirty="0">
                          <a:latin typeface="Calibri"/>
                          <a:cs typeface="Calibri"/>
                        </a:rPr>
                        <a:t>Article</a:t>
                      </a:r>
                      <a:r>
                        <a:rPr sz="1800" spc="10" dirty="0">
                          <a:latin typeface="Calibri"/>
                          <a:cs typeface="Calibri"/>
                        </a:rPr>
                        <a:t> </a:t>
                      </a:r>
                      <a:r>
                        <a:rPr sz="1800" spc="-5" dirty="0">
                          <a:latin typeface="Times New Roman"/>
                          <a:cs typeface="Times New Roman"/>
                        </a:rPr>
                        <a:t>in</a:t>
                      </a:r>
                      <a:r>
                        <a:rPr sz="1800" spc="-15" dirty="0">
                          <a:latin typeface="Times New Roman"/>
                          <a:cs typeface="Times New Roman"/>
                        </a:rPr>
                        <a:t> </a:t>
                      </a:r>
                      <a:r>
                        <a:rPr sz="1800" spc="-5" dirty="0">
                          <a:latin typeface="Times New Roman"/>
                          <a:cs typeface="Times New Roman"/>
                        </a:rPr>
                        <a:t>the</a:t>
                      </a:r>
                      <a:r>
                        <a:rPr sz="1800" spc="-15" dirty="0">
                          <a:latin typeface="Times New Roman"/>
                          <a:cs typeface="Times New Roman"/>
                        </a:rPr>
                        <a:t> </a:t>
                      </a:r>
                      <a:r>
                        <a:rPr sz="1800" dirty="0">
                          <a:latin typeface="Times New Roman"/>
                          <a:cs typeface="Times New Roman"/>
                        </a:rPr>
                        <a:t>year</a:t>
                      </a:r>
                      <a:endParaRPr sz="1800">
                        <a:latin typeface="Times New Roman"/>
                        <a:cs typeface="Times New Roman"/>
                      </a:endParaRPr>
                    </a:p>
                    <a:p>
                      <a:pPr algn="ctr">
                        <a:lnSpc>
                          <a:spcPct val="100000"/>
                        </a:lnSpc>
                      </a:pPr>
                      <a:r>
                        <a:rPr sz="1800" dirty="0">
                          <a:latin typeface="Times New Roman"/>
                          <a:cs typeface="Times New Roman"/>
                        </a:rPr>
                        <a:t>2023</a:t>
                      </a: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2075"/>
                        </a:lnSpc>
                      </a:pPr>
                      <a:r>
                        <a:rPr sz="1800" spc="-5" dirty="0">
                          <a:latin typeface="Calibri"/>
                          <a:cs typeface="Calibri"/>
                        </a:rPr>
                        <a:t>Deep</a:t>
                      </a:r>
                      <a:r>
                        <a:rPr sz="1800" spc="-35" dirty="0">
                          <a:latin typeface="Calibri"/>
                          <a:cs typeface="Calibri"/>
                        </a:rPr>
                        <a:t> </a:t>
                      </a:r>
                      <a:r>
                        <a:rPr sz="1800" spc="-5" dirty="0">
                          <a:latin typeface="Calibri"/>
                          <a:cs typeface="Calibri"/>
                        </a:rPr>
                        <a:t>learning</a:t>
                      </a:r>
                      <a:r>
                        <a:rPr sz="1800" spc="-30" dirty="0">
                          <a:latin typeface="Calibri"/>
                          <a:cs typeface="Calibri"/>
                        </a:rPr>
                        <a:t> </a:t>
                      </a:r>
                      <a:r>
                        <a:rPr sz="1800" spc="-5" dirty="0">
                          <a:latin typeface="Calibri"/>
                          <a:cs typeface="Calibri"/>
                        </a:rPr>
                        <a:t>(CNN)</a:t>
                      </a:r>
                      <a:endParaRPr sz="1800">
                        <a:latin typeface="Calibri"/>
                        <a:cs typeface="Calibri"/>
                      </a:endParaRPr>
                    </a:p>
                    <a:p>
                      <a:pPr marL="85725">
                        <a:lnSpc>
                          <a:spcPct val="100000"/>
                        </a:lnSpc>
                      </a:pPr>
                      <a:r>
                        <a:rPr sz="1800" spc="-5" dirty="0">
                          <a:latin typeface="Times New Roman"/>
                          <a:cs typeface="Times New Roman"/>
                        </a:rPr>
                        <a:t>in</a:t>
                      </a:r>
                      <a:r>
                        <a:rPr sz="1800" spc="-30" dirty="0">
                          <a:latin typeface="Times New Roman"/>
                          <a:cs typeface="Times New Roman"/>
                        </a:rPr>
                        <a:t> </a:t>
                      </a:r>
                      <a:r>
                        <a:rPr sz="1800" spc="-5" dirty="0">
                          <a:latin typeface="Times New Roman"/>
                          <a:cs typeface="Times New Roman"/>
                        </a:rPr>
                        <a:t>the</a:t>
                      </a:r>
                      <a:r>
                        <a:rPr sz="1800" spc="-25" dirty="0">
                          <a:latin typeface="Times New Roman"/>
                          <a:cs typeface="Times New Roman"/>
                        </a:rPr>
                        <a:t> </a:t>
                      </a:r>
                      <a:r>
                        <a:rPr sz="1800" dirty="0">
                          <a:latin typeface="Times New Roman"/>
                          <a:cs typeface="Times New Roman"/>
                        </a:rPr>
                        <a:t>year</a:t>
                      </a:r>
                      <a:r>
                        <a:rPr sz="1800" spc="-20" dirty="0">
                          <a:latin typeface="Times New Roman"/>
                          <a:cs typeface="Times New Roman"/>
                        </a:rPr>
                        <a:t> </a:t>
                      </a:r>
                      <a:r>
                        <a:rPr sz="1800" dirty="0">
                          <a:latin typeface="Times New Roman"/>
                          <a:cs typeface="Times New Roman"/>
                        </a:rPr>
                        <a:t>2023</a:t>
                      </a: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2014"/>
                        </a:lnSpc>
                      </a:pPr>
                      <a:r>
                        <a:rPr sz="1800" spc="-10" dirty="0">
                          <a:latin typeface="Calibri"/>
                          <a:cs typeface="Calibri"/>
                        </a:rPr>
                        <a:t>diversity</a:t>
                      </a:r>
                      <a:r>
                        <a:rPr sz="1800" spc="-25" dirty="0">
                          <a:latin typeface="Calibri"/>
                          <a:cs typeface="Calibri"/>
                        </a:rPr>
                        <a:t> </a:t>
                      </a:r>
                      <a:r>
                        <a:rPr sz="1800" spc="-15" dirty="0">
                          <a:latin typeface="Calibri"/>
                          <a:cs typeface="Calibri"/>
                        </a:rPr>
                        <a:t>for</a:t>
                      </a:r>
                      <a:r>
                        <a:rPr sz="1800" spc="-20" dirty="0">
                          <a:latin typeface="Calibri"/>
                          <a:cs typeface="Calibri"/>
                        </a:rPr>
                        <a:t> </a:t>
                      </a:r>
                      <a:r>
                        <a:rPr sz="1800" spc="-15" dirty="0">
                          <a:latin typeface="Calibri"/>
                          <a:cs typeface="Calibri"/>
                        </a:rPr>
                        <a:t>robust</a:t>
                      </a:r>
                      <a:r>
                        <a:rPr sz="1800" spc="-25" dirty="0">
                          <a:latin typeface="Calibri"/>
                          <a:cs typeface="Calibri"/>
                        </a:rPr>
                        <a:t> </a:t>
                      </a:r>
                      <a:r>
                        <a:rPr sz="1800" spc="-5" dirty="0">
                          <a:latin typeface="Calibri"/>
                          <a:cs typeface="Calibri"/>
                        </a:rPr>
                        <a:t>model</a:t>
                      </a:r>
                      <a:endParaRPr sz="1800">
                        <a:latin typeface="Calibri"/>
                        <a:cs typeface="Calibri"/>
                      </a:endParaRPr>
                    </a:p>
                    <a:p>
                      <a:pPr marL="85725">
                        <a:lnSpc>
                          <a:spcPct val="100000"/>
                        </a:lnSpc>
                      </a:pPr>
                      <a:r>
                        <a:rPr sz="1800" spc="-10" dirty="0">
                          <a:latin typeface="Calibri"/>
                          <a:cs typeface="Calibri"/>
                        </a:rPr>
                        <a:t>performance.</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2014"/>
                        </a:lnSpc>
                      </a:pPr>
                      <a:r>
                        <a:rPr sz="1800" spc="-10" dirty="0">
                          <a:latin typeface="Calibri"/>
                          <a:cs typeface="Calibri"/>
                        </a:rPr>
                        <a:t>datasets</a:t>
                      </a:r>
                      <a:r>
                        <a:rPr sz="1800" spc="-25" dirty="0">
                          <a:latin typeface="Calibri"/>
                          <a:cs typeface="Calibri"/>
                        </a:rPr>
                        <a:t> </a:t>
                      </a:r>
                      <a:r>
                        <a:rPr sz="1800" spc="-10" dirty="0">
                          <a:latin typeface="Calibri"/>
                          <a:cs typeface="Calibri"/>
                        </a:rPr>
                        <a:t>might</a:t>
                      </a:r>
                      <a:r>
                        <a:rPr sz="1800" spc="-30" dirty="0">
                          <a:latin typeface="Calibri"/>
                          <a:cs typeface="Calibri"/>
                        </a:rPr>
                        <a:t> </a:t>
                      </a:r>
                      <a:r>
                        <a:rPr sz="1800" spc="-5" dirty="0">
                          <a:latin typeface="Calibri"/>
                          <a:cs typeface="Calibri"/>
                        </a:rPr>
                        <a:t>not</a:t>
                      </a:r>
                      <a:endParaRPr sz="1800">
                        <a:latin typeface="Calibri"/>
                        <a:cs typeface="Calibri"/>
                      </a:endParaRPr>
                    </a:p>
                    <a:p>
                      <a:pPr marL="85725">
                        <a:lnSpc>
                          <a:spcPct val="100000"/>
                        </a:lnSpc>
                      </a:pPr>
                      <a:r>
                        <a:rPr sz="1800" spc="-10" dirty="0">
                          <a:latin typeface="Calibri"/>
                          <a:cs typeface="Calibri"/>
                        </a:rPr>
                        <a:t>reflect</a:t>
                      </a:r>
                      <a:r>
                        <a:rPr sz="1800" spc="-40" dirty="0">
                          <a:latin typeface="Calibri"/>
                          <a:cs typeface="Calibri"/>
                        </a:rPr>
                        <a:t> </a:t>
                      </a:r>
                      <a:r>
                        <a:rPr sz="1800" spc="-10" dirty="0">
                          <a:latin typeface="Calibri"/>
                          <a:cs typeface="Calibri"/>
                        </a:rPr>
                        <a:t>broader</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extLst>
                  <a:ext uri="{0D108BD9-81ED-4DB2-BD59-A6C34878D82A}">
                    <a16:rowId xmlns:a16="http://schemas.microsoft.com/office/drawing/2014/main" val="10002"/>
                  </a:ext>
                </a:extLst>
              </a:tr>
              <a:tr h="851153">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F0F0F0"/>
                    </a:solidFill>
                  </a:tcPr>
                </a:tc>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F0F0F0"/>
                    </a:solidFill>
                  </a:tcPr>
                </a:tc>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F0F0F0"/>
                    </a:solidFill>
                  </a:tcPr>
                </a:tc>
                <a:tc>
                  <a:txBody>
                    <a:bodyPr/>
                    <a:lstStyle/>
                    <a:p>
                      <a:pPr marL="85725">
                        <a:lnSpc>
                          <a:spcPts val="1889"/>
                        </a:lnSpc>
                      </a:pPr>
                      <a:r>
                        <a:rPr sz="1800" spc="-10" dirty="0">
                          <a:latin typeface="Calibri"/>
                          <a:cs typeface="Calibri"/>
                        </a:rPr>
                        <a:t>applicability.</a:t>
                      </a:r>
                      <a:endParaRPr sz="1800">
                        <a:latin typeface="Calibri"/>
                        <a:cs typeface="Calibri"/>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F0F0F0"/>
                    </a:solidFill>
                  </a:tcPr>
                </a:tc>
                <a:extLst>
                  <a:ext uri="{0D108BD9-81ED-4DB2-BD59-A6C34878D82A}">
                    <a16:rowId xmlns:a16="http://schemas.microsoft.com/office/drawing/2014/main" val="10003"/>
                  </a:ext>
                </a:extLst>
              </a:tr>
              <a:tr h="321436">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T w="12700">
                      <a:solidFill>
                        <a:srgbClr val="A5A5A5"/>
                      </a:solidFill>
                      <a:prstDash val="solid"/>
                    </a:lnT>
                    <a:solidFill>
                      <a:srgbClr val="E0E0E0"/>
                    </a:solidFill>
                  </a:tcPr>
                </a:tc>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T w="12700">
                      <a:solidFill>
                        <a:srgbClr val="A5A5A5"/>
                      </a:solidFill>
                      <a:prstDash val="solid"/>
                    </a:lnT>
                    <a:solidFill>
                      <a:srgbClr val="E0E0E0"/>
                    </a:solidFill>
                  </a:tcPr>
                </a:tc>
                <a:tc>
                  <a:txBody>
                    <a:bodyPr/>
                    <a:lstStyle/>
                    <a:p>
                      <a:pPr marL="85725">
                        <a:lnSpc>
                          <a:spcPct val="100000"/>
                        </a:lnSpc>
                        <a:spcBef>
                          <a:spcPts val="225"/>
                        </a:spcBef>
                      </a:pPr>
                      <a:r>
                        <a:rPr sz="1800" dirty="0">
                          <a:latin typeface="Calibri"/>
                          <a:cs typeface="Calibri"/>
                        </a:rPr>
                        <a:t>-</a:t>
                      </a:r>
                      <a:r>
                        <a:rPr sz="1800" spc="-25" dirty="0">
                          <a:latin typeface="Calibri"/>
                          <a:cs typeface="Calibri"/>
                        </a:rPr>
                        <a:t> </a:t>
                      </a:r>
                      <a:r>
                        <a:rPr sz="1800" spc="-10" dirty="0">
                          <a:latin typeface="Calibri"/>
                          <a:cs typeface="Calibri"/>
                        </a:rPr>
                        <a:t>Extensive</a:t>
                      </a:r>
                      <a:r>
                        <a:rPr sz="1800" spc="-20" dirty="0">
                          <a:latin typeface="Calibri"/>
                          <a:cs typeface="Calibri"/>
                        </a:rPr>
                        <a:t> </a:t>
                      </a:r>
                      <a:r>
                        <a:rPr sz="1800" spc="-10" dirty="0">
                          <a:latin typeface="Calibri"/>
                          <a:cs typeface="Calibri"/>
                        </a:rPr>
                        <a:t>review</a:t>
                      </a:r>
                      <a:r>
                        <a:rPr sz="1800" spc="-20" dirty="0">
                          <a:latin typeface="Calibri"/>
                          <a:cs typeface="Calibri"/>
                        </a:rPr>
                        <a:t> </a:t>
                      </a:r>
                      <a:r>
                        <a:rPr sz="1800" spc="-5" dirty="0">
                          <a:latin typeface="Calibri"/>
                          <a:cs typeface="Calibri"/>
                        </a:rPr>
                        <a:t>of</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solidFill>
                      <a:srgbClr val="E0E0E0"/>
                    </a:solidFill>
                  </a:tcPr>
                </a:tc>
                <a:tc>
                  <a:txBody>
                    <a:bodyPr/>
                    <a:lstStyle/>
                    <a:p>
                      <a:pPr marL="85725">
                        <a:lnSpc>
                          <a:spcPct val="100000"/>
                        </a:lnSpc>
                        <a:spcBef>
                          <a:spcPts val="225"/>
                        </a:spcBef>
                      </a:pPr>
                      <a:r>
                        <a:rPr sz="1800" dirty="0">
                          <a:latin typeface="Calibri"/>
                          <a:cs typeface="Calibri"/>
                        </a:rPr>
                        <a:t>-</a:t>
                      </a:r>
                      <a:r>
                        <a:rPr sz="1800" spc="-25" dirty="0">
                          <a:latin typeface="Calibri"/>
                          <a:cs typeface="Calibri"/>
                        </a:rPr>
                        <a:t> </a:t>
                      </a:r>
                      <a:r>
                        <a:rPr sz="1800" spc="-5" dirty="0">
                          <a:latin typeface="Calibri"/>
                          <a:cs typeface="Calibri"/>
                        </a:rPr>
                        <a:t>Can</a:t>
                      </a:r>
                      <a:r>
                        <a:rPr sz="1800" spc="-25" dirty="0">
                          <a:latin typeface="Calibri"/>
                          <a:cs typeface="Calibri"/>
                        </a:rPr>
                        <a:t> </a:t>
                      </a:r>
                      <a:r>
                        <a:rPr sz="1800" spc="-5" dirty="0">
                          <a:latin typeface="Calibri"/>
                          <a:cs typeface="Calibri"/>
                        </a:rPr>
                        <a:t>be</a:t>
                      </a:r>
                      <a:r>
                        <a:rPr sz="1800" spc="-20" dirty="0">
                          <a:latin typeface="Calibri"/>
                          <a:cs typeface="Calibri"/>
                        </a:rPr>
                        <a:t> </a:t>
                      </a:r>
                      <a:r>
                        <a:rPr sz="1800" spc="-10" dirty="0">
                          <a:latin typeface="Calibri"/>
                          <a:cs typeface="Calibri"/>
                        </a:rPr>
                        <a:t>overly</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solidFill>
                      <a:srgbClr val="E0E0E0"/>
                    </a:solidFill>
                  </a:tcPr>
                </a:tc>
                <a:extLst>
                  <a:ext uri="{0D108BD9-81ED-4DB2-BD59-A6C34878D82A}">
                    <a16:rowId xmlns:a16="http://schemas.microsoft.com/office/drawing/2014/main" val="10004"/>
                  </a:ext>
                </a:extLst>
              </a:tr>
              <a:tr h="564769">
                <a:tc>
                  <a:txBody>
                    <a:bodyPr/>
                    <a:lstStyle/>
                    <a:p>
                      <a:pPr algn="ctr">
                        <a:lnSpc>
                          <a:spcPts val="2014"/>
                        </a:lnSpc>
                      </a:pPr>
                      <a:r>
                        <a:rPr sz="1800" spc="-5" dirty="0">
                          <a:latin typeface="Calibri"/>
                          <a:cs typeface="Calibri"/>
                        </a:rPr>
                        <a:t>NCBI</a:t>
                      </a:r>
                      <a:r>
                        <a:rPr sz="1800" spc="-20" dirty="0">
                          <a:latin typeface="Calibri"/>
                          <a:cs typeface="Calibri"/>
                        </a:rPr>
                        <a:t> </a:t>
                      </a:r>
                      <a:r>
                        <a:rPr sz="1800" spc="-5" dirty="0">
                          <a:latin typeface="Calibri"/>
                          <a:cs typeface="Calibri"/>
                        </a:rPr>
                        <a:t>Article</a:t>
                      </a:r>
                      <a:r>
                        <a:rPr sz="1800" spc="-15" dirty="0">
                          <a:latin typeface="Calibri"/>
                          <a:cs typeface="Calibri"/>
                        </a:rPr>
                        <a:t> </a:t>
                      </a:r>
                      <a:r>
                        <a:rPr sz="1800" dirty="0">
                          <a:latin typeface="Calibri"/>
                          <a:cs typeface="Calibri"/>
                        </a:rPr>
                        <a:t>1</a:t>
                      </a:r>
                      <a:r>
                        <a:rPr sz="1800" spc="5" dirty="0">
                          <a:latin typeface="Calibri"/>
                          <a:cs typeface="Calibri"/>
                        </a:rPr>
                        <a:t> </a:t>
                      </a:r>
                      <a:r>
                        <a:rPr sz="1800" spc="-5" dirty="0">
                          <a:latin typeface="Times New Roman"/>
                          <a:cs typeface="Times New Roman"/>
                        </a:rPr>
                        <a:t>in</a:t>
                      </a:r>
                      <a:r>
                        <a:rPr sz="1800" spc="-15" dirty="0">
                          <a:latin typeface="Times New Roman"/>
                          <a:cs typeface="Times New Roman"/>
                        </a:rPr>
                        <a:t> </a:t>
                      </a:r>
                      <a:r>
                        <a:rPr sz="1800" spc="-5" dirty="0">
                          <a:latin typeface="Times New Roman"/>
                          <a:cs typeface="Times New Roman"/>
                        </a:rPr>
                        <a:t>the</a:t>
                      </a:r>
                      <a:r>
                        <a:rPr sz="1800" spc="-20" dirty="0">
                          <a:latin typeface="Times New Roman"/>
                          <a:cs typeface="Times New Roman"/>
                        </a:rPr>
                        <a:t> </a:t>
                      </a:r>
                      <a:r>
                        <a:rPr sz="1800" dirty="0">
                          <a:latin typeface="Times New Roman"/>
                          <a:cs typeface="Times New Roman"/>
                        </a:rPr>
                        <a:t>year</a:t>
                      </a:r>
                      <a:endParaRPr sz="1800">
                        <a:latin typeface="Times New Roman"/>
                        <a:cs typeface="Times New Roman"/>
                      </a:endParaRPr>
                    </a:p>
                    <a:p>
                      <a:pPr algn="ctr">
                        <a:lnSpc>
                          <a:spcPct val="100000"/>
                        </a:lnSpc>
                      </a:pPr>
                      <a:r>
                        <a:rPr sz="1800" dirty="0">
                          <a:latin typeface="Times New Roman"/>
                          <a:cs typeface="Times New Roman"/>
                        </a:rPr>
                        <a:t>2023</a:t>
                      </a: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E0E0E0"/>
                    </a:solidFill>
                  </a:tcPr>
                </a:tc>
                <a:tc>
                  <a:txBody>
                    <a:bodyPr/>
                    <a:lstStyle/>
                    <a:p>
                      <a:pPr algn="ctr">
                        <a:lnSpc>
                          <a:spcPts val="2014"/>
                        </a:lnSpc>
                      </a:pPr>
                      <a:r>
                        <a:rPr sz="1800" spc="-30" dirty="0">
                          <a:latin typeface="Calibri"/>
                          <a:cs typeface="Calibri"/>
                        </a:rPr>
                        <a:t>Transfer </a:t>
                      </a:r>
                      <a:r>
                        <a:rPr sz="1800" spc="-5" dirty="0">
                          <a:latin typeface="Calibri"/>
                          <a:cs typeface="Calibri"/>
                        </a:rPr>
                        <a:t>learning</a:t>
                      </a:r>
                      <a:r>
                        <a:rPr sz="1800" spc="-30" dirty="0">
                          <a:latin typeface="Calibri"/>
                          <a:cs typeface="Calibri"/>
                        </a:rPr>
                        <a:t> </a:t>
                      </a:r>
                      <a:r>
                        <a:rPr sz="1800" spc="-5" dirty="0">
                          <a:latin typeface="Calibri"/>
                          <a:cs typeface="Calibri"/>
                        </a:rPr>
                        <a:t>(CNN</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E0E0E0"/>
                    </a:solidFill>
                  </a:tcPr>
                </a:tc>
                <a:tc>
                  <a:txBody>
                    <a:bodyPr/>
                    <a:lstStyle/>
                    <a:p>
                      <a:pPr marL="85725">
                        <a:lnSpc>
                          <a:spcPts val="2014"/>
                        </a:lnSpc>
                      </a:pPr>
                      <a:r>
                        <a:rPr sz="1800" spc="-10" dirty="0">
                          <a:latin typeface="Calibri"/>
                          <a:cs typeface="Calibri"/>
                        </a:rPr>
                        <a:t>methodologies, providing </a:t>
                      </a:r>
                      <a:r>
                        <a:rPr sz="1800" dirty="0">
                          <a:latin typeface="Calibri"/>
                          <a:cs typeface="Calibri"/>
                        </a:rPr>
                        <a:t>a</a:t>
                      </a:r>
                      <a:endParaRPr sz="1800">
                        <a:latin typeface="Calibri"/>
                        <a:cs typeface="Calibri"/>
                      </a:endParaRPr>
                    </a:p>
                    <a:p>
                      <a:pPr marL="85725">
                        <a:lnSpc>
                          <a:spcPct val="100000"/>
                        </a:lnSpc>
                      </a:pPr>
                      <a:r>
                        <a:rPr sz="1800" spc="-10" dirty="0">
                          <a:latin typeface="Calibri"/>
                          <a:cs typeface="Calibri"/>
                        </a:rPr>
                        <a:t>thorough</a:t>
                      </a:r>
                      <a:r>
                        <a:rPr sz="1800" spc="-30" dirty="0">
                          <a:latin typeface="Calibri"/>
                          <a:cs typeface="Calibri"/>
                        </a:rPr>
                        <a:t> </a:t>
                      </a:r>
                      <a:r>
                        <a:rPr sz="1800" spc="-10" dirty="0">
                          <a:latin typeface="Calibri"/>
                          <a:cs typeface="Calibri"/>
                        </a:rPr>
                        <a:t>background.</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E0E0E0"/>
                    </a:solidFill>
                  </a:tcPr>
                </a:tc>
                <a:tc>
                  <a:txBody>
                    <a:bodyPr/>
                    <a:lstStyle/>
                    <a:p>
                      <a:pPr marL="85725">
                        <a:lnSpc>
                          <a:spcPts val="2014"/>
                        </a:lnSpc>
                      </a:pPr>
                      <a:r>
                        <a:rPr sz="1800" spc="-5" dirty="0">
                          <a:latin typeface="Calibri"/>
                          <a:cs typeface="Calibri"/>
                        </a:rPr>
                        <a:t>detailed,</a:t>
                      </a:r>
                      <a:r>
                        <a:rPr sz="1800" spc="-35" dirty="0">
                          <a:latin typeface="Calibri"/>
                          <a:cs typeface="Calibri"/>
                        </a:rPr>
                        <a:t> </a:t>
                      </a:r>
                      <a:r>
                        <a:rPr sz="1800" spc="-5" dirty="0">
                          <a:latin typeface="Calibri"/>
                          <a:cs typeface="Calibri"/>
                        </a:rPr>
                        <a:t>making</a:t>
                      </a:r>
                      <a:r>
                        <a:rPr sz="1800" spc="-30" dirty="0">
                          <a:latin typeface="Calibri"/>
                          <a:cs typeface="Calibri"/>
                        </a:rPr>
                        <a:t> </a:t>
                      </a:r>
                      <a:r>
                        <a:rPr sz="1800" spc="-5" dirty="0">
                          <a:latin typeface="Calibri"/>
                          <a:cs typeface="Calibri"/>
                        </a:rPr>
                        <a:t>it</a:t>
                      </a:r>
                      <a:endParaRPr sz="1800">
                        <a:latin typeface="Calibri"/>
                        <a:cs typeface="Calibri"/>
                      </a:endParaRPr>
                    </a:p>
                    <a:p>
                      <a:pPr marL="85725">
                        <a:lnSpc>
                          <a:spcPct val="100000"/>
                        </a:lnSpc>
                      </a:pPr>
                      <a:r>
                        <a:rPr sz="1800" spc="-10" dirty="0">
                          <a:latin typeface="Calibri"/>
                          <a:cs typeface="Calibri"/>
                        </a:rPr>
                        <a:t>hard</a:t>
                      </a:r>
                      <a:r>
                        <a:rPr sz="1800" spc="-15" dirty="0">
                          <a:latin typeface="Calibri"/>
                          <a:cs typeface="Calibri"/>
                        </a:rPr>
                        <a:t> </a:t>
                      </a:r>
                      <a:r>
                        <a:rPr sz="1800" spc="-10" dirty="0">
                          <a:latin typeface="Calibri"/>
                          <a:cs typeface="Calibri"/>
                        </a:rPr>
                        <a:t>to</a:t>
                      </a:r>
                      <a:r>
                        <a:rPr sz="1800" spc="-15" dirty="0">
                          <a:latin typeface="Calibri"/>
                          <a:cs typeface="Calibri"/>
                        </a:rPr>
                        <a:t> extract </a:t>
                      </a:r>
                      <a:r>
                        <a:rPr sz="1800" spc="-10" dirty="0">
                          <a:latin typeface="Calibri"/>
                          <a:cs typeface="Calibri"/>
                        </a:rPr>
                        <a:t>concise</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E0E0E0"/>
                    </a:solidFill>
                  </a:tcPr>
                </a:tc>
                <a:extLst>
                  <a:ext uri="{0D108BD9-81ED-4DB2-BD59-A6C34878D82A}">
                    <a16:rowId xmlns:a16="http://schemas.microsoft.com/office/drawing/2014/main" val="10005"/>
                  </a:ext>
                </a:extLst>
              </a:tr>
              <a:tr h="608068">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E0E0E0"/>
                    </a:solidFill>
                  </a:tcPr>
                </a:tc>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E0E0E0"/>
                    </a:solidFill>
                  </a:tcPr>
                </a:tc>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E0E0E0"/>
                    </a:solidFill>
                  </a:tcPr>
                </a:tc>
                <a:tc>
                  <a:txBody>
                    <a:bodyPr/>
                    <a:lstStyle/>
                    <a:p>
                      <a:pPr marL="85725">
                        <a:lnSpc>
                          <a:spcPts val="1889"/>
                        </a:lnSpc>
                      </a:pPr>
                      <a:r>
                        <a:rPr sz="1800" spc="-10" dirty="0">
                          <a:latin typeface="Calibri"/>
                          <a:cs typeface="Calibri"/>
                        </a:rPr>
                        <a:t>insights.</a:t>
                      </a:r>
                      <a:endParaRPr sz="1800">
                        <a:latin typeface="Calibri"/>
                        <a:cs typeface="Calibri"/>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E0E0E0"/>
                    </a:solidFill>
                  </a:tcPr>
                </a:tc>
                <a:extLst>
                  <a:ext uri="{0D108BD9-81ED-4DB2-BD59-A6C34878D82A}">
                    <a16:rowId xmlns:a16="http://schemas.microsoft.com/office/drawing/2014/main" val="10006"/>
                  </a:ext>
                </a:extLst>
              </a:tr>
              <a:tr h="321436">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T w="12700">
                      <a:solidFill>
                        <a:srgbClr val="A5A5A5"/>
                      </a:solidFill>
                      <a:prstDash val="solid"/>
                    </a:lnT>
                    <a:solidFill>
                      <a:srgbClr val="F0F0F0"/>
                    </a:solidFill>
                  </a:tcPr>
                </a:tc>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T w="12700">
                      <a:solidFill>
                        <a:srgbClr val="A5A5A5"/>
                      </a:solidFill>
                      <a:prstDash val="solid"/>
                    </a:lnT>
                    <a:solidFill>
                      <a:srgbClr val="F0F0F0"/>
                    </a:solidFill>
                  </a:tcPr>
                </a:tc>
                <a:tc>
                  <a:txBody>
                    <a:bodyPr/>
                    <a:lstStyle/>
                    <a:p>
                      <a:pPr marL="85725">
                        <a:lnSpc>
                          <a:spcPct val="100000"/>
                        </a:lnSpc>
                        <a:spcBef>
                          <a:spcPts val="225"/>
                        </a:spcBef>
                      </a:pPr>
                      <a:r>
                        <a:rPr sz="1800" dirty="0">
                          <a:latin typeface="Calibri"/>
                          <a:cs typeface="Calibri"/>
                        </a:rPr>
                        <a:t>-</a:t>
                      </a:r>
                      <a:r>
                        <a:rPr sz="1800" spc="-25" dirty="0">
                          <a:latin typeface="Calibri"/>
                          <a:cs typeface="Calibri"/>
                        </a:rPr>
                        <a:t> </a:t>
                      </a:r>
                      <a:r>
                        <a:rPr sz="1800" spc="-10" dirty="0">
                          <a:latin typeface="Calibri"/>
                          <a:cs typeface="Calibri"/>
                        </a:rPr>
                        <a:t>Highlights</a:t>
                      </a:r>
                      <a:r>
                        <a:rPr sz="1800" spc="-20" dirty="0">
                          <a:latin typeface="Calibri"/>
                          <a:cs typeface="Calibri"/>
                        </a:rPr>
                        <a:t> </a:t>
                      </a:r>
                      <a:r>
                        <a:rPr sz="1800" spc="-5" dirty="0">
                          <a:latin typeface="Calibri"/>
                          <a:cs typeface="Calibri"/>
                        </a:rPr>
                        <a:t>advancements</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solidFill>
                      <a:srgbClr val="F0F0F0"/>
                    </a:solidFill>
                  </a:tcPr>
                </a:tc>
                <a:tc>
                  <a:txBody>
                    <a:bodyPr/>
                    <a:lstStyle/>
                    <a:p>
                      <a:pPr marL="85725">
                        <a:lnSpc>
                          <a:spcPct val="100000"/>
                        </a:lnSpc>
                        <a:spcBef>
                          <a:spcPts val="225"/>
                        </a:spcBef>
                      </a:pPr>
                      <a:r>
                        <a:rPr sz="1800" dirty="0">
                          <a:latin typeface="Calibri"/>
                          <a:cs typeface="Calibri"/>
                        </a:rPr>
                        <a:t>-</a:t>
                      </a:r>
                      <a:r>
                        <a:rPr sz="1800" spc="-25" dirty="0">
                          <a:latin typeface="Calibri"/>
                          <a:cs typeface="Calibri"/>
                        </a:rPr>
                        <a:t> </a:t>
                      </a:r>
                      <a:r>
                        <a:rPr sz="1800" spc="-10" dirty="0">
                          <a:latin typeface="Calibri"/>
                          <a:cs typeface="Calibri"/>
                        </a:rPr>
                        <a:t>Focus</a:t>
                      </a:r>
                      <a:r>
                        <a:rPr sz="1800" spc="-20" dirty="0">
                          <a:latin typeface="Calibri"/>
                          <a:cs typeface="Calibri"/>
                        </a:rPr>
                        <a:t> </a:t>
                      </a:r>
                      <a:r>
                        <a:rPr sz="1800" spc="-5" dirty="0">
                          <a:latin typeface="Calibri"/>
                          <a:cs typeface="Calibri"/>
                        </a:rPr>
                        <a:t>on</a:t>
                      </a:r>
                      <a:r>
                        <a:rPr sz="1800" spc="-20" dirty="0">
                          <a:latin typeface="Calibri"/>
                          <a:cs typeface="Calibri"/>
                        </a:rPr>
                        <a:t> </a:t>
                      </a:r>
                      <a:r>
                        <a:rPr sz="1800" dirty="0">
                          <a:latin typeface="Calibri"/>
                          <a:cs typeface="Calibri"/>
                        </a:rPr>
                        <a:t>a</a:t>
                      </a:r>
                      <a:r>
                        <a:rPr sz="1800" spc="-20" dirty="0">
                          <a:latin typeface="Calibri"/>
                          <a:cs typeface="Calibri"/>
                        </a:rPr>
                        <a:t> </a:t>
                      </a:r>
                      <a:r>
                        <a:rPr sz="1800" spc="-5" dirty="0">
                          <a:latin typeface="Calibri"/>
                          <a:cs typeface="Calibri"/>
                        </a:rPr>
                        <a:t>specific</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solidFill>
                      <a:srgbClr val="F0F0F0"/>
                    </a:solidFill>
                  </a:tcPr>
                </a:tc>
                <a:extLst>
                  <a:ext uri="{0D108BD9-81ED-4DB2-BD59-A6C34878D82A}">
                    <a16:rowId xmlns:a16="http://schemas.microsoft.com/office/drawing/2014/main" val="10007"/>
                  </a:ext>
                </a:extLst>
              </a:tr>
              <a:tr h="564769">
                <a:tc>
                  <a:txBody>
                    <a:bodyPr/>
                    <a:lstStyle/>
                    <a:p>
                      <a:pPr algn="ctr">
                        <a:lnSpc>
                          <a:spcPts val="2014"/>
                        </a:lnSpc>
                      </a:pPr>
                      <a:r>
                        <a:rPr sz="1800" spc="-5" dirty="0">
                          <a:latin typeface="Calibri"/>
                          <a:cs typeface="Calibri"/>
                        </a:rPr>
                        <a:t>BMC</a:t>
                      </a:r>
                      <a:r>
                        <a:rPr sz="1800" spc="-20" dirty="0">
                          <a:latin typeface="Calibri"/>
                          <a:cs typeface="Calibri"/>
                        </a:rPr>
                        <a:t> </a:t>
                      </a:r>
                      <a:r>
                        <a:rPr sz="1800" spc="-5" dirty="0">
                          <a:latin typeface="Calibri"/>
                          <a:cs typeface="Calibri"/>
                        </a:rPr>
                        <a:t>Article</a:t>
                      </a:r>
                      <a:r>
                        <a:rPr sz="1800" spc="5" dirty="0">
                          <a:latin typeface="Calibri"/>
                          <a:cs typeface="Calibri"/>
                        </a:rPr>
                        <a:t> </a:t>
                      </a:r>
                      <a:r>
                        <a:rPr sz="1800" spc="-5" dirty="0">
                          <a:latin typeface="Times New Roman"/>
                          <a:cs typeface="Times New Roman"/>
                        </a:rPr>
                        <a:t>in</a:t>
                      </a:r>
                      <a:r>
                        <a:rPr sz="1800" spc="-20" dirty="0">
                          <a:latin typeface="Times New Roman"/>
                          <a:cs typeface="Times New Roman"/>
                        </a:rPr>
                        <a:t> </a:t>
                      </a:r>
                      <a:r>
                        <a:rPr sz="1800" spc="-5" dirty="0">
                          <a:latin typeface="Times New Roman"/>
                          <a:cs typeface="Times New Roman"/>
                        </a:rPr>
                        <a:t>the</a:t>
                      </a:r>
                      <a:r>
                        <a:rPr sz="1800" spc="-20" dirty="0">
                          <a:latin typeface="Times New Roman"/>
                          <a:cs typeface="Times New Roman"/>
                        </a:rPr>
                        <a:t> </a:t>
                      </a:r>
                      <a:r>
                        <a:rPr sz="1800" dirty="0">
                          <a:latin typeface="Times New Roman"/>
                          <a:cs typeface="Times New Roman"/>
                        </a:rPr>
                        <a:t>year</a:t>
                      </a:r>
                      <a:endParaRPr sz="1800">
                        <a:latin typeface="Times New Roman"/>
                        <a:cs typeface="Times New Roman"/>
                      </a:endParaRPr>
                    </a:p>
                    <a:p>
                      <a:pPr algn="ctr">
                        <a:lnSpc>
                          <a:spcPct val="100000"/>
                        </a:lnSpc>
                      </a:pPr>
                      <a:r>
                        <a:rPr sz="1800" dirty="0">
                          <a:latin typeface="Times New Roman"/>
                          <a:cs typeface="Times New Roman"/>
                        </a:rPr>
                        <a:t>2023</a:t>
                      </a: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algn="ctr">
                        <a:lnSpc>
                          <a:spcPts val="2014"/>
                        </a:lnSpc>
                      </a:pPr>
                      <a:r>
                        <a:rPr sz="1800" spc="-5" dirty="0">
                          <a:latin typeface="Calibri"/>
                          <a:cs typeface="Calibri"/>
                        </a:rPr>
                        <a:t>3D</a:t>
                      </a:r>
                      <a:r>
                        <a:rPr sz="1800" spc="-45" dirty="0">
                          <a:latin typeface="Calibri"/>
                          <a:cs typeface="Calibri"/>
                        </a:rPr>
                        <a:t> </a:t>
                      </a:r>
                      <a:r>
                        <a:rPr sz="1800" spc="-5" dirty="0">
                          <a:latin typeface="Calibri"/>
                          <a:cs typeface="Calibri"/>
                        </a:rPr>
                        <a:t>CNNs</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2014"/>
                        </a:lnSpc>
                      </a:pPr>
                      <a:r>
                        <a:rPr sz="1800" spc="-5" dirty="0">
                          <a:latin typeface="Calibri"/>
                          <a:cs typeface="Calibri"/>
                        </a:rPr>
                        <a:t>in</a:t>
                      </a:r>
                      <a:r>
                        <a:rPr sz="1800" spc="-20" dirty="0">
                          <a:latin typeface="Calibri"/>
                          <a:cs typeface="Calibri"/>
                        </a:rPr>
                        <a:t> </a:t>
                      </a:r>
                      <a:r>
                        <a:rPr sz="1800" spc="-5" dirty="0">
                          <a:latin typeface="Calibri"/>
                          <a:cs typeface="Calibri"/>
                        </a:rPr>
                        <a:t>imaging</a:t>
                      </a:r>
                      <a:r>
                        <a:rPr sz="1800" spc="-15" dirty="0">
                          <a:latin typeface="Calibri"/>
                          <a:cs typeface="Calibri"/>
                        </a:rPr>
                        <a:t> </a:t>
                      </a:r>
                      <a:r>
                        <a:rPr sz="1800" spc="-10" dirty="0">
                          <a:latin typeface="Calibri"/>
                          <a:cs typeface="Calibri"/>
                        </a:rPr>
                        <a:t>techniques</a:t>
                      </a:r>
                      <a:r>
                        <a:rPr sz="1800" spc="-15" dirty="0">
                          <a:latin typeface="Calibri"/>
                          <a:cs typeface="Calibri"/>
                        </a:rPr>
                        <a:t> </a:t>
                      </a:r>
                      <a:r>
                        <a:rPr sz="1800" dirty="0">
                          <a:latin typeface="Calibri"/>
                          <a:cs typeface="Calibri"/>
                        </a:rPr>
                        <a:t>and</a:t>
                      </a:r>
                      <a:endParaRPr sz="1800">
                        <a:latin typeface="Calibri"/>
                        <a:cs typeface="Calibri"/>
                      </a:endParaRPr>
                    </a:p>
                    <a:p>
                      <a:pPr marL="85725">
                        <a:lnSpc>
                          <a:spcPct val="100000"/>
                        </a:lnSpc>
                      </a:pPr>
                      <a:r>
                        <a:rPr sz="1800" spc="-5" dirty="0">
                          <a:latin typeface="Calibri"/>
                          <a:cs typeface="Calibri"/>
                        </a:rPr>
                        <a:t>model</a:t>
                      </a:r>
                      <a:r>
                        <a:rPr sz="1800" spc="-30" dirty="0">
                          <a:latin typeface="Calibri"/>
                          <a:cs typeface="Calibri"/>
                        </a:rPr>
                        <a:t> </a:t>
                      </a:r>
                      <a:r>
                        <a:rPr sz="1800" spc="-15" dirty="0">
                          <a:latin typeface="Calibri"/>
                          <a:cs typeface="Calibri"/>
                        </a:rPr>
                        <a:t>integration.</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2014"/>
                        </a:lnSpc>
                      </a:pPr>
                      <a:r>
                        <a:rPr sz="1800" spc="-5" dirty="0">
                          <a:latin typeface="Calibri"/>
                          <a:cs typeface="Calibri"/>
                        </a:rPr>
                        <a:t>imaging</a:t>
                      </a:r>
                      <a:r>
                        <a:rPr sz="1800" spc="-25" dirty="0">
                          <a:latin typeface="Calibri"/>
                          <a:cs typeface="Calibri"/>
                        </a:rPr>
                        <a:t> </a:t>
                      </a:r>
                      <a:r>
                        <a:rPr sz="1800" spc="-10" dirty="0">
                          <a:latin typeface="Calibri"/>
                          <a:cs typeface="Calibri"/>
                        </a:rPr>
                        <a:t>technique</a:t>
                      </a:r>
                      <a:r>
                        <a:rPr sz="1800" spc="-20" dirty="0">
                          <a:latin typeface="Calibri"/>
                          <a:cs typeface="Calibri"/>
                        </a:rPr>
                        <a:t> </a:t>
                      </a:r>
                      <a:r>
                        <a:rPr sz="1800" spc="-15" dirty="0">
                          <a:latin typeface="Calibri"/>
                          <a:cs typeface="Calibri"/>
                        </a:rPr>
                        <a:t>may</a:t>
                      </a:r>
                      <a:endParaRPr sz="1800">
                        <a:latin typeface="Calibri"/>
                        <a:cs typeface="Calibri"/>
                      </a:endParaRPr>
                    </a:p>
                    <a:p>
                      <a:pPr marL="85725">
                        <a:lnSpc>
                          <a:spcPct val="100000"/>
                        </a:lnSpc>
                      </a:pPr>
                      <a:r>
                        <a:rPr sz="1800" spc="-5" dirty="0">
                          <a:latin typeface="Calibri"/>
                          <a:cs typeface="Calibri"/>
                        </a:rPr>
                        <a:t>limit</a:t>
                      </a:r>
                      <a:r>
                        <a:rPr sz="1800" spc="-20" dirty="0">
                          <a:latin typeface="Calibri"/>
                          <a:cs typeface="Calibri"/>
                        </a:rPr>
                        <a:t> </a:t>
                      </a:r>
                      <a:r>
                        <a:rPr sz="1800" spc="-5" dirty="0">
                          <a:latin typeface="Calibri"/>
                          <a:cs typeface="Calibri"/>
                        </a:rPr>
                        <a:t>applicability</a:t>
                      </a:r>
                      <a:r>
                        <a:rPr sz="1800" spc="-20" dirty="0">
                          <a:latin typeface="Calibri"/>
                          <a:cs typeface="Calibri"/>
                        </a:rPr>
                        <a:t> </a:t>
                      </a:r>
                      <a:r>
                        <a:rPr sz="1800" spc="-10" dirty="0">
                          <a:latin typeface="Calibri"/>
                          <a:cs typeface="Calibri"/>
                        </a:rPr>
                        <a:t>to</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extLst>
                  <a:ext uri="{0D108BD9-81ED-4DB2-BD59-A6C34878D82A}">
                    <a16:rowId xmlns:a16="http://schemas.microsoft.com/office/drawing/2014/main" val="10008"/>
                  </a:ext>
                </a:extLst>
              </a:tr>
              <a:tr h="274320">
                <a:tc>
                  <a:txBody>
                    <a:bodyPr/>
                    <a:lstStyle/>
                    <a:p>
                      <a:pPr>
                        <a:lnSpc>
                          <a:spcPct val="100000"/>
                        </a:lnSpc>
                      </a:pPr>
                      <a:endParaRPr sz="17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a:lnSpc>
                          <a:spcPct val="100000"/>
                        </a:lnSpc>
                      </a:pPr>
                      <a:endParaRPr sz="17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1889"/>
                        </a:lnSpc>
                      </a:pPr>
                      <a:r>
                        <a:rPr sz="1800" dirty="0">
                          <a:latin typeface="Calibri"/>
                          <a:cs typeface="Calibri"/>
                        </a:rPr>
                        <a:t>-</a:t>
                      </a:r>
                      <a:r>
                        <a:rPr sz="1800" spc="-35" dirty="0">
                          <a:latin typeface="Calibri"/>
                          <a:cs typeface="Calibri"/>
                        </a:rPr>
                        <a:t> </a:t>
                      </a:r>
                      <a:r>
                        <a:rPr sz="1800" spc="-5" dirty="0">
                          <a:latin typeface="Calibri"/>
                          <a:cs typeface="Calibri"/>
                        </a:rPr>
                        <a:t>Discusses</a:t>
                      </a:r>
                      <a:r>
                        <a:rPr sz="1800" spc="-30" dirty="0">
                          <a:latin typeface="Calibri"/>
                          <a:cs typeface="Calibri"/>
                        </a:rPr>
                        <a:t> </a:t>
                      </a:r>
                      <a:r>
                        <a:rPr sz="1800" spc="-10" dirty="0">
                          <a:latin typeface="Calibri"/>
                          <a:cs typeface="Calibri"/>
                        </a:rPr>
                        <a:t>user-friendly</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1889"/>
                        </a:lnSpc>
                      </a:pPr>
                      <a:r>
                        <a:rPr sz="1800" spc="-5" dirty="0">
                          <a:latin typeface="Calibri"/>
                          <a:cs typeface="Calibri"/>
                        </a:rPr>
                        <a:t>other</a:t>
                      </a:r>
                      <a:r>
                        <a:rPr sz="1800" spc="-35" dirty="0">
                          <a:latin typeface="Calibri"/>
                          <a:cs typeface="Calibri"/>
                        </a:rPr>
                        <a:t> </a:t>
                      </a:r>
                      <a:r>
                        <a:rPr sz="1800" spc="-10" dirty="0">
                          <a:latin typeface="Calibri"/>
                          <a:cs typeface="Calibri"/>
                        </a:rPr>
                        <a:t>methods.</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extLst>
                  <a:ext uri="{0D108BD9-81ED-4DB2-BD59-A6C34878D82A}">
                    <a16:rowId xmlns:a16="http://schemas.microsoft.com/office/drawing/2014/main" val="10009"/>
                  </a:ext>
                </a:extLst>
              </a:tr>
              <a:tr h="274320">
                <a:tc>
                  <a:txBody>
                    <a:bodyPr/>
                    <a:lstStyle/>
                    <a:p>
                      <a:pPr>
                        <a:lnSpc>
                          <a:spcPct val="100000"/>
                        </a:lnSpc>
                      </a:pPr>
                      <a:endParaRPr sz="17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a:lnSpc>
                          <a:spcPct val="100000"/>
                        </a:lnSpc>
                      </a:pPr>
                      <a:endParaRPr sz="17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1889"/>
                        </a:lnSpc>
                      </a:pPr>
                      <a:r>
                        <a:rPr sz="1800" spc="-5" dirty="0">
                          <a:latin typeface="Calibri"/>
                          <a:cs typeface="Calibri"/>
                        </a:rPr>
                        <a:t>applications</a:t>
                      </a:r>
                      <a:r>
                        <a:rPr sz="1800" spc="-25" dirty="0">
                          <a:latin typeface="Calibri"/>
                          <a:cs typeface="Calibri"/>
                        </a:rPr>
                        <a:t> </a:t>
                      </a:r>
                      <a:r>
                        <a:rPr sz="1800" dirty="0">
                          <a:latin typeface="Calibri"/>
                          <a:cs typeface="Calibri"/>
                        </a:rPr>
                        <a:t>and</a:t>
                      </a:r>
                      <a:r>
                        <a:rPr sz="1800" spc="-20" dirty="0">
                          <a:latin typeface="Calibri"/>
                          <a:cs typeface="Calibri"/>
                        </a:rPr>
                        <a:t> </a:t>
                      </a:r>
                      <a:r>
                        <a:rPr sz="1800" spc="-10" dirty="0">
                          <a:latin typeface="Calibri"/>
                          <a:cs typeface="Calibri"/>
                        </a:rPr>
                        <a:t>clinical</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1889"/>
                        </a:lnSpc>
                      </a:pPr>
                      <a:r>
                        <a:rPr sz="1800" dirty="0">
                          <a:latin typeface="Calibri"/>
                          <a:cs typeface="Calibri"/>
                        </a:rPr>
                        <a:t>-</a:t>
                      </a:r>
                      <a:r>
                        <a:rPr sz="1800" spc="-20" dirty="0">
                          <a:latin typeface="Calibri"/>
                          <a:cs typeface="Calibri"/>
                        </a:rPr>
                        <a:t> </a:t>
                      </a:r>
                      <a:r>
                        <a:rPr sz="1800" spc="-5" dirty="0">
                          <a:latin typeface="Calibri"/>
                          <a:cs typeface="Calibri"/>
                        </a:rPr>
                        <a:t>Need</a:t>
                      </a:r>
                      <a:r>
                        <a:rPr sz="1800" spc="-15" dirty="0">
                          <a:latin typeface="Calibri"/>
                          <a:cs typeface="Calibri"/>
                        </a:rPr>
                        <a:t> for </a:t>
                      </a:r>
                      <a:r>
                        <a:rPr sz="1800" spc="-10" dirty="0">
                          <a:latin typeface="Calibri"/>
                          <a:cs typeface="Calibri"/>
                        </a:rPr>
                        <a:t>validation</a:t>
                      </a:r>
                      <a:r>
                        <a:rPr sz="1800" spc="-15" dirty="0">
                          <a:latin typeface="Calibri"/>
                          <a:cs typeface="Calibri"/>
                        </a:rPr>
                        <a:t> </a:t>
                      </a:r>
                      <a:r>
                        <a:rPr sz="1800" spc="-5" dirty="0">
                          <a:latin typeface="Calibri"/>
                          <a:cs typeface="Calibri"/>
                        </a:rPr>
                        <a:t>in</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extLst>
                  <a:ext uri="{0D108BD9-81ED-4DB2-BD59-A6C34878D82A}">
                    <a16:rowId xmlns:a16="http://schemas.microsoft.com/office/drawing/2014/main" val="10010"/>
                  </a:ext>
                </a:extLst>
              </a:tr>
              <a:tr h="274319">
                <a:tc>
                  <a:txBody>
                    <a:bodyPr/>
                    <a:lstStyle/>
                    <a:p>
                      <a:pPr>
                        <a:lnSpc>
                          <a:spcPct val="100000"/>
                        </a:lnSpc>
                      </a:pPr>
                      <a:endParaRPr sz="17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a:lnSpc>
                          <a:spcPct val="100000"/>
                        </a:lnSpc>
                      </a:pPr>
                      <a:endParaRPr sz="17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1889"/>
                        </a:lnSpc>
                      </a:pPr>
                      <a:r>
                        <a:rPr sz="1800" spc="-10" dirty="0">
                          <a:latin typeface="Calibri"/>
                          <a:cs typeface="Calibri"/>
                        </a:rPr>
                        <a:t>relevance.</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1889"/>
                        </a:lnSpc>
                      </a:pPr>
                      <a:r>
                        <a:rPr sz="1800" spc="-35" dirty="0">
                          <a:latin typeface="Calibri"/>
                          <a:cs typeface="Calibri"/>
                        </a:rPr>
                        <a:t>larger,</a:t>
                      </a:r>
                      <a:r>
                        <a:rPr sz="1800" spc="-25" dirty="0">
                          <a:latin typeface="Calibri"/>
                          <a:cs typeface="Calibri"/>
                        </a:rPr>
                        <a:t> </a:t>
                      </a:r>
                      <a:r>
                        <a:rPr sz="1800" spc="-15" dirty="0">
                          <a:latin typeface="Calibri"/>
                          <a:cs typeface="Calibri"/>
                        </a:rPr>
                        <a:t>diverse</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extLst>
                  <a:ext uri="{0D108BD9-81ED-4DB2-BD59-A6C34878D82A}">
                    <a16:rowId xmlns:a16="http://schemas.microsoft.com/office/drawing/2014/main" val="10011"/>
                  </a:ext>
                </a:extLst>
              </a:tr>
              <a:tr h="274319">
                <a:tc>
                  <a:txBody>
                    <a:bodyPr/>
                    <a:lstStyle/>
                    <a:p>
                      <a:pPr>
                        <a:lnSpc>
                          <a:spcPct val="100000"/>
                        </a:lnSpc>
                      </a:pPr>
                      <a:endParaRPr sz="17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a:lnSpc>
                          <a:spcPct val="100000"/>
                        </a:lnSpc>
                      </a:pPr>
                      <a:endParaRPr sz="17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a:lnSpc>
                          <a:spcPct val="100000"/>
                        </a:lnSpc>
                      </a:pPr>
                      <a:endParaRPr sz="1700">
                        <a:latin typeface="Times New Roman"/>
                        <a:cs typeface="Times New Roman"/>
                      </a:endParaRPr>
                    </a:p>
                  </a:txBody>
                  <a:tcPr marL="0" marR="0" marT="0" marB="0">
                    <a:lnL w="12700">
                      <a:solidFill>
                        <a:srgbClr val="A5A5A5"/>
                      </a:solidFill>
                      <a:prstDash val="solid"/>
                    </a:lnL>
                    <a:lnR w="12700">
                      <a:solidFill>
                        <a:srgbClr val="A5A5A5"/>
                      </a:solidFill>
                      <a:prstDash val="solid"/>
                    </a:lnR>
                    <a:solidFill>
                      <a:srgbClr val="F0F0F0"/>
                    </a:solidFill>
                  </a:tcPr>
                </a:tc>
                <a:tc>
                  <a:txBody>
                    <a:bodyPr/>
                    <a:lstStyle/>
                    <a:p>
                      <a:pPr marL="85725">
                        <a:lnSpc>
                          <a:spcPts val="1889"/>
                        </a:lnSpc>
                      </a:pPr>
                      <a:r>
                        <a:rPr sz="1800" spc="-10" dirty="0">
                          <a:latin typeface="Calibri"/>
                          <a:cs typeface="Calibri"/>
                        </a:rPr>
                        <a:t>populations</a:t>
                      </a:r>
                      <a:r>
                        <a:rPr sz="1800" spc="-20" dirty="0">
                          <a:latin typeface="Calibri"/>
                          <a:cs typeface="Calibri"/>
                        </a:rPr>
                        <a:t> </a:t>
                      </a:r>
                      <a:r>
                        <a:rPr sz="1800" spc="-15" dirty="0">
                          <a:latin typeface="Calibri"/>
                          <a:cs typeface="Calibri"/>
                        </a:rPr>
                        <a:t>may</a:t>
                      </a:r>
                      <a:r>
                        <a:rPr sz="1800" spc="-20" dirty="0">
                          <a:latin typeface="Calibri"/>
                          <a:cs typeface="Calibri"/>
                        </a:rPr>
                        <a:t> </a:t>
                      </a:r>
                      <a:r>
                        <a:rPr sz="1800" spc="-5" dirty="0">
                          <a:latin typeface="Calibri"/>
                          <a:cs typeface="Calibri"/>
                        </a:rPr>
                        <a:t>be</a:t>
                      </a:r>
                      <a:endParaRPr sz="1800">
                        <a:latin typeface="Calibri"/>
                        <a:cs typeface="Calibri"/>
                      </a:endParaRPr>
                    </a:p>
                  </a:txBody>
                  <a:tcPr marL="0" marR="0" marT="0" marB="0">
                    <a:lnL w="12700">
                      <a:solidFill>
                        <a:srgbClr val="A5A5A5"/>
                      </a:solidFill>
                      <a:prstDash val="solid"/>
                    </a:lnL>
                    <a:lnR w="12700">
                      <a:solidFill>
                        <a:srgbClr val="A5A5A5"/>
                      </a:solidFill>
                      <a:prstDash val="solid"/>
                    </a:lnR>
                    <a:solidFill>
                      <a:srgbClr val="F0F0F0"/>
                    </a:solidFill>
                  </a:tcPr>
                </a:tc>
                <a:extLst>
                  <a:ext uri="{0D108BD9-81ED-4DB2-BD59-A6C34878D82A}">
                    <a16:rowId xmlns:a16="http://schemas.microsoft.com/office/drawing/2014/main" val="10012"/>
                  </a:ext>
                </a:extLst>
              </a:tr>
              <a:tr h="302513">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F0F0F0"/>
                    </a:solidFill>
                  </a:tcPr>
                </a:tc>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F0F0F0"/>
                    </a:solidFill>
                  </a:tcPr>
                </a:tc>
                <a:tc>
                  <a:txBody>
                    <a:bodyPr/>
                    <a:lstStyle/>
                    <a:p>
                      <a:pPr>
                        <a:lnSpc>
                          <a:spcPct val="100000"/>
                        </a:lnSpc>
                      </a:pPr>
                      <a:endParaRPr sz="1800">
                        <a:latin typeface="Times New Roman"/>
                        <a:cs typeface="Times New Roman"/>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F0F0F0"/>
                    </a:solidFill>
                  </a:tcPr>
                </a:tc>
                <a:tc>
                  <a:txBody>
                    <a:bodyPr/>
                    <a:lstStyle/>
                    <a:p>
                      <a:pPr marL="85725">
                        <a:lnSpc>
                          <a:spcPts val="1889"/>
                        </a:lnSpc>
                      </a:pPr>
                      <a:r>
                        <a:rPr sz="1800" spc="-15" dirty="0">
                          <a:latin typeface="Calibri"/>
                          <a:cs typeface="Calibri"/>
                        </a:rPr>
                        <a:t>understated.</a:t>
                      </a:r>
                      <a:endParaRPr sz="1800">
                        <a:latin typeface="Calibri"/>
                        <a:cs typeface="Calibri"/>
                      </a:endParaRPr>
                    </a:p>
                  </a:txBody>
                  <a:tcPr marL="0" marR="0" marT="0" marB="0">
                    <a:lnL w="12700">
                      <a:solidFill>
                        <a:srgbClr val="A5A5A5"/>
                      </a:solidFill>
                      <a:prstDash val="solid"/>
                    </a:lnL>
                    <a:lnR w="12700">
                      <a:solidFill>
                        <a:srgbClr val="A5A5A5"/>
                      </a:solidFill>
                      <a:prstDash val="solid"/>
                    </a:lnR>
                    <a:lnB w="12700">
                      <a:solidFill>
                        <a:srgbClr val="A5A5A5"/>
                      </a:solidFill>
                      <a:prstDash val="solid"/>
                    </a:lnB>
                    <a:solidFill>
                      <a:srgbClr val="F0F0F0"/>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184274" y="848784"/>
          <a:ext cx="9857739" cy="4966996"/>
        </p:xfrm>
        <a:graphic>
          <a:graphicData uri="http://schemas.openxmlformats.org/drawingml/2006/table">
            <a:tbl>
              <a:tblPr firstRow="1" bandRow="1">
                <a:tableStyleId>{2D5ABB26-0587-4C30-8999-92F81FD0307C}</a:tableStyleId>
              </a:tblPr>
              <a:tblGrid>
                <a:gridCol w="2464435">
                  <a:extLst>
                    <a:ext uri="{9D8B030D-6E8A-4147-A177-3AD203B41FA5}">
                      <a16:colId xmlns:a16="http://schemas.microsoft.com/office/drawing/2014/main" val="20000"/>
                    </a:ext>
                  </a:extLst>
                </a:gridCol>
                <a:gridCol w="2464435">
                  <a:extLst>
                    <a:ext uri="{9D8B030D-6E8A-4147-A177-3AD203B41FA5}">
                      <a16:colId xmlns:a16="http://schemas.microsoft.com/office/drawing/2014/main" val="20001"/>
                    </a:ext>
                  </a:extLst>
                </a:gridCol>
                <a:gridCol w="2464435">
                  <a:extLst>
                    <a:ext uri="{9D8B030D-6E8A-4147-A177-3AD203B41FA5}">
                      <a16:colId xmlns:a16="http://schemas.microsoft.com/office/drawing/2014/main" val="20002"/>
                    </a:ext>
                  </a:extLst>
                </a:gridCol>
                <a:gridCol w="2464434">
                  <a:extLst>
                    <a:ext uri="{9D8B030D-6E8A-4147-A177-3AD203B41FA5}">
                      <a16:colId xmlns:a16="http://schemas.microsoft.com/office/drawing/2014/main" val="20003"/>
                    </a:ext>
                  </a:extLst>
                </a:gridCol>
              </a:tblGrid>
              <a:tr h="1403724">
                <a:tc>
                  <a:txBody>
                    <a:bodyPr/>
                    <a:lstStyle/>
                    <a:p>
                      <a:pPr marL="85090" marR="303530" indent="51435">
                        <a:lnSpc>
                          <a:spcPct val="100000"/>
                        </a:lnSpc>
                        <a:spcBef>
                          <a:spcPts val="225"/>
                        </a:spcBef>
                      </a:pPr>
                      <a:r>
                        <a:rPr sz="1800" spc="-5" dirty="0">
                          <a:latin typeface="Calibri"/>
                          <a:cs typeface="Calibri"/>
                        </a:rPr>
                        <a:t>BMC</a:t>
                      </a:r>
                      <a:r>
                        <a:rPr sz="1800" spc="-40" dirty="0">
                          <a:latin typeface="Calibri"/>
                          <a:cs typeface="Calibri"/>
                        </a:rPr>
                        <a:t> </a:t>
                      </a:r>
                      <a:r>
                        <a:rPr sz="1800" spc="-10" dirty="0">
                          <a:latin typeface="Calibri"/>
                          <a:cs typeface="Calibri"/>
                        </a:rPr>
                        <a:t>Medical</a:t>
                      </a:r>
                      <a:r>
                        <a:rPr sz="1800" spc="-35" dirty="0">
                          <a:latin typeface="Calibri"/>
                          <a:cs typeface="Calibri"/>
                        </a:rPr>
                        <a:t> </a:t>
                      </a:r>
                      <a:r>
                        <a:rPr sz="1800" spc="-5" dirty="0">
                          <a:latin typeface="Calibri"/>
                          <a:cs typeface="Calibri"/>
                        </a:rPr>
                        <a:t>Imaging </a:t>
                      </a:r>
                      <a:r>
                        <a:rPr sz="1800" spc="-39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0" dirty="0">
                          <a:latin typeface="Calibri"/>
                          <a:cs typeface="Calibri"/>
                        </a:rPr>
                        <a:t> year </a:t>
                      </a:r>
                      <a:r>
                        <a:rPr sz="1800" spc="-5" dirty="0">
                          <a:latin typeface="Calibri"/>
                          <a:cs typeface="Calibri"/>
                        </a:rPr>
                        <a:t>2024</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marL="85725">
                        <a:lnSpc>
                          <a:spcPct val="100000"/>
                        </a:lnSpc>
                        <a:spcBef>
                          <a:spcPts val="225"/>
                        </a:spcBef>
                      </a:pPr>
                      <a:r>
                        <a:rPr sz="1800" spc="-5" dirty="0">
                          <a:latin typeface="Calibri"/>
                          <a:cs typeface="Calibri"/>
                        </a:rPr>
                        <a:t>Ensemble</a:t>
                      </a:r>
                      <a:r>
                        <a:rPr sz="1800" spc="-45" dirty="0">
                          <a:latin typeface="Calibri"/>
                          <a:cs typeface="Calibri"/>
                        </a:rPr>
                        <a:t> </a:t>
                      </a:r>
                      <a:r>
                        <a:rPr sz="1800" spc="-5" dirty="0">
                          <a:latin typeface="Calibri"/>
                          <a:cs typeface="Calibri"/>
                        </a:rPr>
                        <a:t>learning</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marL="85725" marR="295275">
                        <a:lnSpc>
                          <a:spcPct val="100000"/>
                        </a:lnSpc>
                        <a:spcBef>
                          <a:spcPts val="225"/>
                        </a:spcBef>
                      </a:pPr>
                      <a:r>
                        <a:rPr sz="1800" spc="-5" dirty="0">
                          <a:latin typeface="Calibri"/>
                          <a:cs typeface="Calibri"/>
                        </a:rPr>
                        <a:t>Combines </a:t>
                      </a:r>
                      <a:r>
                        <a:rPr sz="1800" spc="-15" dirty="0">
                          <a:latin typeface="Calibri"/>
                          <a:cs typeface="Calibri"/>
                        </a:rPr>
                        <a:t>strengths </a:t>
                      </a:r>
                      <a:r>
                        <a:rPr sz="1800" spc="-5" dirty="0">
                          <a:latin typeface="Calibri"/>
                          <a:cs typeface="Calibri"/>
                        </a:rPr>
                        <a:t>of </a:t>
                      </a:r>
                      <a:r>
                        <a:rPr sz="1800" spc="-395" dirty="0">
                          <a:latin typeface="Calibri"/>
                          <a:cs typeface="Calibri"/>
                        </a:rPr>
                        <a:t> </a:t>
                      </a:r>
                      <a:r>
                        <a:rPr sz="1800" spc="-5" dirty="0">
                          <a:latin typeface="Calibri"/>
                          <a:cs typeface="Calibri"/>
                        </a:rPr>
                        <a:t>multiple models; </a:t>
                      </a:r>
                      <a:r>
                        <a:rPr sz="1800" dirty="0">
                          <a:latin typeface="Calibri"/>
                          <a:cs typeface="Calibri"/>
                        </a:rPr>
                        <a:t> </a:t>
                      </a:r>
                      <a:r>
                        <a:rPr sz="1800" spc="-5" dirty="0">
                          <a:latin typeface="Calibri"/>
                          <a:cs typeface="Calibri"/>
                        </a:rPr>
                        <a:t>enhances</a:t>
                      </a:r>
                      <a:r>
                        <a:rPr sz="1800" spc="-20" dirty="0">
                          <a:latin typeface="Calibri"/>
                          <a:cs typeface="Calibri"/>
                        </a:rPr>
                        <a:t> </a:t>
                      </a:r>
                      <a:r>
                        <a:rPr sz="1800" spc="-5" dirty="0">
                          <a:latin typeface="Calibri"/>
                          <a:cs typeface="Calibri"/>
                        </a:rPr>
                        <a:t>accuracy</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marL="85725" marR="131445">
                        <a:lnSpc>
                          <a:spcPct val="100000"/>
                        </a:lnSpc>
                        <a:spcBef>
                          <a:spcPts val="225"/>
                        </a:spcBef>
                      </a:pPr>
                      <a:r>
                        <a:rPr sz="1800" spc="-10" dirty="0">
                          <a:latin typeface="Calibri"/>
                          <a:cs typeface="Calibri"/>
                        </a:rPr>
                        <a:t>Increased </a:t>
                      </a:r>
                      <a:r>
                        <a:rPr sz="1800" spc="-5" dirty="0">
                          <a:latin typeface="Calibri"/>
                          <a:cs typeface="Calibri"/>
                        </a:rPr>
                        <a:t> </a:t>
                      </a:r>
                      <a:r>
                        <a:rPr sz="1800" spc="-10" dirty="0">
                          <a:latin typeface="Calibri"/>
                          <a:cs typeface="Calibri"/>
                        </a:rPr>
                        <a:t>computational </a:t>
                      </a:r>
                      <a:r>
                        <a:rPr sz="1800" spc="-5" dirty="0">
                          <a:latin typeface="Calibri"/>
                          <a:cs typeface="Calibri"/>
                        </a:rPr>
                        <a:t> </a:t>
                      </a:r>
                      <a:r>
                        <a:rPr sz="1800" spc="-10" dirty="0">
                          <a:latin typeface="Calibri"/>
                          <a:cs typeface="Calibri"/>
                        </a:rPr>
                        <a:t>complexity; </a:t>
                      </a:r>
                      <a:r>
                        <a:rPr sz="1800" spc="-15" dirty="0">
                          <a:latin typeface="Calibri"/>
                          <a:cs typeface="Calibri"/>
                        </a:rPr>
                        <a:t>may </a:t>
                      </a:r>
                      <a:r>
                        <a:rPr sz="1800" spc="-10" dirty="0">
                          <a:latin typeface="Calibri"/>
                          <a:cs typeface="Calibri"/>
                        </a:rPr>
                        <a:t>require </a:t>
                      </a:r>
                      <a:r>
                        <a:rPr sz="1800" spc="-395" dirty="0">
                          <a:latin typeface="Calibri"/>
                          <a:cs typeface="Calibri"/>
                        </a:rPr>
                        <a:t> </a:t>
                      </a:r>
                      <a:r>
                        <a:rPr sz="1800" spc="-10" dirty="0">
                          <a:latin typeface="Calibri"/>
                          <a:cs typeface="Calibri"/>
                        </a:rPr>
                        <a:t>more </a:t>
                      </a:r>
                      <a:r>
                        <a:rPr sz="1800" spc="-15" dirty="0">
                          <a:latin typeface="Calibri"/>
                          <a:cs typeface="Calibri"/>
                        </a:rPr>
                        <a:t>data</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extLst>
                  <a:ext uri="{0D108BD9-81ED-4DB2-BD59-A6C34878D82A}">
                    <a16:rowId xmlns:a16="http://schemas.microsoft.com/office/drawing/2014/main" val="10000"/>
                  </a:ext>
                </a:extLst>
              </a:tr>
              <a:tr h="1403724">
                <a:tc>
                  <a:txBody>
                    <a:bodyPr/>
                    <a:lstStyle/>
                    <a:p>
                      <a:pPr marL="85090" marR="499109">
                        <a:lnSpc>
                          <a:spcPct val="100000"/>
                        </a:lnSpc>
                        <a:spcBef>
                          <a:spcPts val="225"/>
                        </a:spcBef>
                      </a:pPr>
                      <a:r>
                        <a:rPr sz="1800" spc="-15" dirty="0">
                          <a:latin typeface="Calibri"/>
                          <a:cs typeface="Calibri"/>
                        </a:rPr>
                        <a:t>Research </a:t>
                      </a:r>
                      <a:r>
                        <a:rPr sz="1800" spc="-20" dirty="0">
                          <a:latin typeface="Calibri"/>
                          <a:cs typeface="Calibri"/>
                        </a:rPr>
                        <a:t>gate </a:t>
                      </a:r>
                      <a:r>
                        <a:rPr sz="1800" spc="-5" dirty="0">
                          <a:latin typeface="Calibri"/>
                          <a:cs typeface="Calibri"/>
                        </a:rPr>
                        <a:t>in the </a:t>
                      </a:r>
                      <a:r>
                        <a:rPr sz="1800" spc="-395" dirty="0">
                          <a:latin typeface="Calibri"/>
                          <a:cs typeface="Calibri"/>
                        </a:rPr>
                        <a:t> </a:t>
                      </a:r>
                      <a:r>
                        <a:rPr sz="1800" spc="-10" dirty="0">
                          <a:latin typeface="Calibri"/>
                          <a:cs typeface="Calibri"/>
                        </a:rPr>
                        <a:t>year </a:t>
                      </a:r>
                      <a:r>
                        <a:rPr sz="1800" spc="-5" dirty="0">
                          <a:latin typeface="Calibri"/>
                          <a:cs typeface="Calibri"/>
                        </a:rPr>
                        <a:t>2023</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E0E0E0"/>
                    </a:solidFill>
                  </a:tcPr>
                </a:tc>
                <a:tc>
                  <a:txBody>
                    <a:bodyPr/>
                    <a:lstStyle/>
                    <a:p>
                      <a:pPr marL="85725">
                        <a:lnSpc>
                          <a:spcPct val="100000"/>
                        </a:lnSpc>
                        <a:spcBef>
                          <a:spcPts val="225"/>
                        </a:spcBef>
                      </a:pPr>
                      <a:r>
                        <a:rPr sz="1800" spc="-5" dirty="0">
                          <a:latin typeface="Calibri"/>
                          <a:cs typeface="Calibri"/>
                        </a:rPr>
                        <a:t>ML</a:t>
                      </a:r>
                      <a:r>
                        <a:rPr sz="1800" spc="-20" dirty="0">
                          <a:latin typeface="Calibri"/>
                          <a:cs typeface="Calibri"/>
                        </a:rPr>
                        <a:t> </a:t>
                      </a:r>
                      <a:r>
                        <a:rPr sz="1800" dirty="0">
                          <a:latin typeface="Calibri"/>
                          <a:cs typeface="Calibri"/>
                        </a:rPr>
                        <a:t>and</a:t>
                      </a:r>
                      <a:r>
                        <a:rPr sz="1800" spc="-20" dirty="0">
                          <a:latin typeface="Calibri"/>
                          <a:cs typeface="Calibri"/>
                        </a:rPr>
                        <a:t> </a:t>
                      </a:r>
                      <a:r>
                        <a:rPr sz="1800" spc="-5" dirty="0">
                          <a:latin typeface="Calibri"/>
                          <a:cs typeface="Calibri"/>
                        </a:rPr>
                        <a:t>DL</a:t>
                      </a:r>
                      <a:r>
                        <a:rPr sz="1800" spc="-20" dirty="0">
                          <a:latin typeface="Calibri"/>
                          <a:cs typeface="Calibri"/>
                        </a:rPr>
                        <a:t> </a:t>
                      </a:r>
                      <a:r>
                        <a:rPr sz="1800" spc="-10" dirty="0">
                          <a:latin typeface="Calibri"/>
                          <a:cs typeface="Calibri"/>
                        </a:rPr>
                        <a:t>methods</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E0E0E0"/>
                    </a:solidFill>
                  </a:tcPr>
                </a:tc>
                <a:tc>
                  <a:txBody>
                    <a:bodyPr/>
                    <a:lstStyle/>
                    <a:p>
                      <a:pPr marL="85725" marR="461009">
                        <a:lnSpc>
                          <a:spcPct val="100000"/>
                        </a:lnSpc>
                        <a:spcBef>
                          <a:spcPts val="225"/>
                        </a:spcBef>
                      </a:pPr>
                      <a:r>
                        <a:rPr sz="1800" spc="-5" dirty="0">
                          <a:latin typeface="Calibri"/>
                          <a:cs typeface="Calibri"/>
                        </a:rPr>
                        <a:t>Multiple algorithms </a:t>
                      </a:r>
                      <a:r>
                        <a:rPr sz="1800" dirty="0">
                          <a:latin typeface="Calibri"/>
                          <a:cs typeface="Calibri"/>
                        </a:rPr>
                        <a:t> </a:t>
                      </a:r>
                      <a:r>
                        <a:rPr sz="1800" spc="-10" dirty="0">
                          <a:latin typeface="Calibri"/>
                          <a:cs typeface="Calibri"/>
                        </a:rPr>
                        <a:t>compared;</a:t>
                      </a:r>
                      <a:r>
                        <a:rPr sz="1800" spc="-70" dirty="0">
                          <a:latin typeface="Calibri"/>
                          <a:cs typeface="Calibri"/>
                        </a:rPr>
                        <a:t> </a:t>
                      </a:r>
                      <a:r>
                        <a:rPr sz="1800" spc="-10" dirty="0">
                          <a:latin typeface="Calibri"/>
                          <a:cs typeface="Calibri"/>
                        </a:rPr>
                        <a:t>thorough </a:t>
                      </a:r>
                      <a:r>
                        <a:rPr sz="1800" spc="-395" dirty="0">
                          <a:latin typeface="Calibri"/>
                          <a:cs typeface="Calibri"/>
                        </a:rPr>
                        <a:t> </a:t>
                      </a:r>
                      <a:r>
                        <a:rPr sz="1800" spc="-10" dirty="0">
                          <a:latin typeface="Calibri"/>
                          <a:cs typeface="Calibri"/>
                        </a:rPr>
                        <a:t>evaluation</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E0E0E0"/>
                    </a:solidFill>
                  </a:tcPr>
                </a:tc>
                <a:tc>
                  <a:txBody>
                    <a:bodyPr/>
                    <a:lstStyle/>
                    <a:p>
                      <a:pPr marL="85725" marR="510540">
                        <a:lnSpc>
                          <a:spcPct val="100000"/>
                        </a:lnSpc>
                        <a:spcBef>
                          <a:spcPts val="225"/>
                        </a:spcBef>
                      </a:pPr>
                      <a:r>
                        <a:rPr sz="1800" spc="-10" dirty="0">
                          <a:latin typeface="Calibri"/>
                          <a:cs typeface="Calibri"/>
                        </a:rPr>
                        <a:t>Limited to </a:t>
                      </a:r>
                      <a:r>
                        <a:rPr sz="1800" spc="-5" dirty="0">
                          <a:latin typeface="Calibri"/>
                          <a:cs typeface="Calibri"/>
                        </a:rPr>
                        <a:t>specific </a:t>
                      </a:r>
                      <a:r>
                        <a:rPr sz="1800" dirty="0">
                          <a:latin typeface="Calibri"/>
                          <a:cs typeface="Calibri"/>
                        </a:rPr>
                        <a:t> </a:t>
                      </a:r>
                      <a:r>
                        <a:rPr sz="1800" spc="-5" dirty="0">
                          <a:latin typeface="Calibri"/>
                          <a:cs typeface="Calibri"/>
                        </a:rPr>
                        <a:t>algorithms;</a:t>
                      </a:r>
                      <a:r>
                        <a:rPr sz="1800" spc="-50" dirty="0">
                          <a:latin typeface="Calibri"/>
                          <a:cs typeface="Calibri"/>
                        </a:rPr>
                        <a:t> </a:t>
                      </a:r>
                      <a:r>
                        <a:rPr sz="1800" spc="-15" dirty="0">
                          <a:latin typeface="Calibri"/>
                          <a:cs typeface="Calibri"/>
                        </a:rPr>
                        <a:t>may</a:t>
                      </a:r>
                      <a:r>
                        <a:rPr sz="1800" spc="-45" dirty="0">
                          <a:latin typeface="Calibri"/>
                          <a:cs typeface="Calibri"/>
                        </a:rPr>
                        <a:t> </a:t>
                      </a:r>
                      <a:r>
                        <a:rPr sz="1800" spc="-5" dirty="0">
                          <a:latin typeface="Calibri"/>
                          <a:cs typeface="Calibri"/>
                        </a:rPr>
                        <a:t>not </a:t>
                      </a:r>
                      <a:r>
                        <a:rPr sz="1800" spc="-395" dirty="0">
                          <a:latin typeface="Calibri"/>
                          <a:cs typeface="Calibri"/>
                        </a:rPr>
                        <a:t> </a:t>
                      </a:r>
                      <a:r>
                        <a:rPr sz="1800" spc="-15" dirty="0">
                          <a:latin typeface="Calibri"/>
                          <a:cs typeface="Calibri"/>
                        </a:rPr>
                        <a:t>represent </a:t>
                      </a:r>
                      <a:r>
                        <a:rPr sz="1800" spc="-10" dirty="0">
                          <a:latin typeface="Calibri"/>
                          <a:cs typeface="Calibri"/>
                        </a:rPr>
                        <a:t>broader </a:t>
                      </a:r>
                      <a:r>
                        <a:rPr sz="1800" spc="-5" dirty="0">
                          <a:latin typeface="Calibri"/>
                          <a:cs typeface="Calibri"/>
                        </a:rPr>
                        <a:t> applicability</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E0E0E0"/>
                    </a:solidFill>
                  </a:tcPr>
                </a:tc>
                <a:extLst>
                  <a:ext uri="{0D108BD9-81ED-4DB2-BD59-A6C34878D82A}">
                    <a16:rowId xmlns:a16="http://schemas.microsoft.com/office/drawing/2014/main" val="10001"/>
                  </a:ext>
                </a:extLst>
              </a:tr>
              <a:tr h="1079774">
                <a:tc>
                  <a:txBody>
                    <a:bodyPr/>
                    <a:lstStyle/>
                    <a:p>
                      <a:pPr marL="85090" marR="176530">
                        <a:lnSpc>
                          <a:spcPct val="100000"/>
                        </a:lnSpc>
                        <a:spcBef>
                          <a:spcPts val="225"/>
                        </a:spcBef>
                      </a:pPr>
                      <a:r>
                        <a:rPr sz="1800" spc="-5" dirty="0">
                          <a:latin typeface="Calibri"/>
                          <a:cs typeface="Calibri"/>
                        </a:rPr>
                        <a:t>Indian Journal of </a:t>
                      </a:r>
                      <a:r>
                        <a:rPr sz="1800" dirty="0">
                          <a:latin typeface="Calibri"/>
                          <a:cs typeface="Calibri"/>
                        </a:rPr>
                        <a:t> </a:t>
                      </a:r>
                      <a:r>
                        <a:rPr sz="1800" spc="-5" dirty="0">
                          <a:latin typeface="Calibri"/>
                          <a:cs typeface="Calibri"/>
                        </a:rPr>
                        <a:t>Science </a:t>
                      </a:r>
                      <a:r>
                        <a:rPr sz="1800" dirty="0">
                          <a:latin typeface="Calibri"/>
                          <a:cs typeface="Calibri"/>
                        </a:rPr>
                        <a:t>and </a:t>
                      </a:r>
                      <a:r>
                        <a:rPr sz="1800" spc="-25" dirty="0">
                          <a:latin typeface="Calibri"/>
                          <a:cs typeface="Calibri"/>
                        </a:rPr>
                        <a:t>Technology </a:t>
                      </a:r>
                      <a:r>
                        <a:rPr sz="1800" spc="-39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0" dirty="0">
                          <a:latin typeface="Calibri"/>
                          <a:cs typeface="Calibri"/>
                        </a:rPr>
                        <a:t> year</a:t>
                      </a:r>
                      <a:r>
                        <a:rPr sz="1800" dirty="0">
                          <a:latin typeface="Calibri"/>
                          <a:cs typeface="Calibri"/>
                        </a:rPr>
                        <a:t> </a:t>
                      </a:r>
                      <a:r>
                        <a:rPr sz="1800" spc="-5" dirty="0">
                          <a:latin typeface="Calibri"/>
                          <a:cs typeface="Calibri"/>
                        </a:rPr>
                        <a:t>2023</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marL="85725">
                        <a:lnSpc>
                          <a:spcPct val="100000"/>
                        </a:lnSpc>
                        <a:spcBef>
                          <a:spcPts val="225"/>
                        </a:spcBef>
                      </a:pPr>
                      <a:r>
                        <a:rPr sz="1800" spc="-5" dirty="0">
                          <a:latin typeface="Calibri"/>
                          <a:cs typeface="Calibri"/>
                        </a:rPr>
                        <a:t>3D</a:t>
                      </a:r>
                      <a:r>
                        <a:rPr sz="1800" spc="-45" dirty="0">
                          <a:latin typeface="Calibri"/>
                          <a:cs typeface="Calibri"/>
                        </a:rPr>
                        <a:t> </a:t>
                      </a:r>
                      <a:r>
                        <a:rPr sz="1800" spc="-5" dirty="0">
                          <a:latin typeface="Calibri"/>
                          <a:cs typeface="Calibri"/>
                        </a:rPr>
                        <a:t>CNNs</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marL="85725" marR="344170" algn="just">
                        <a:lnSpc>
                          <a:spcPct val="100000"/>
                        </a:lnSpc>
                        <a:spcBef>
                          <a:spcPts val="225"/>
                        </a:spcBef>
                      </a:pPr>
                      <a:r>
                        <a:rPr sz="1800" spc="-15" dirty="0">
                          <a:latin typeface="Calibri"/>
                          <a:cs typeface="Calibri"/>
                        </a:rPr>
                        <a:t>Accurate </a:t>
                      </a:r>
                      <a:r>
                        <a:rPr sz="1800" dirty="0">
                          <a:latin typeface="Calibri"/>
                          <a:cs typeface="Calibri"/>
                        </a:rPr>
                        <a:t>and </a:t>
                      </a:r>
                      <a:r>
                        <a:rPr sz="1800" spc="-10" dirty="0">
                          <a:latin typeface="Calibri"/>
                          <a:cs typeface="Calibri"/>
                        </a:rPr>
                        <a:t>efficient </a:t>
                      </a:r>
                      <a:r>
                        <a:rPr sz="1800" spc="-400" dirty="0">
                          <a:latin typeface="Calibri"/>
                          <a:cs typeface="Calibri"/>
                        </a:rPr>
                        <a:t> </a:t>
                      </a:r>
                      <a:r>
                        <a:rPr sz="1800" spc="-10" dirty="0">
                          <a:latin typeface="Calibri"/>
                          <a:cs typeface="Calibri"/>
                        </a:rPr>
                        <a:t>detection; works </a:t>
                      </a:r>
                      <a:r>
                        <a:rPr sz="1800" spc="-5" dirty="0">
                          <a:latin typeface="Calibri"/>
                          <a:cs typeface="Calibri"/>
                        </a:rPr>
                        <a:t>with </a:t>
                      </a:r>
                      <a:r>
                        <a:rPr sz="1800" spc="-395" dirty="0">
                          <a:latin typeface="Calibri"/>
                          <a:cs typeface="Calibri"/>
                        </a:rPr>
                        <a:t> </a:t>
                      </a:r>
                      <a:r>
                        <a:rPr sz="1800" spc="-10" dirty="0">
                          <a:latin typeface="Calibri"/>
                          <a:cs typeface="Calibri"/>
                        </a:rPr>
                        <a:t>clinical datasets</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tc>
                  <a:txBody>
                    <a:bodyPr/>
                    <a:lstStyle/>
                    <a:p>
                      <a:pPr marL="85725" marR="198755" algn="just">
                        <a:lnSpc>
                          <a:spcPct val="100000"/>
                        </a:lnSpc>
                        <a:spcBef>
                          <a:spcPts val="225"/>
                        </a:spcBef>
                      </a:pPr>
                      <a:r>
                        <a:rPr sz="1800" spc="-5" dirty="0">
                          <a:latin typeface="Calibri"/>
                          <a:cs typeface="Calibri"/>
                        </a:rPr>
                        <a:t>High </a:t>
                      </a:r>
                      <a:r>
                        <a:rPr sz="1800" spc="-10" dirty="0">
                          <a:latin typeface="Calibri"/>
                          <a:cs typeface="Calibri"/>
                        </a:rPr>
                        <a:t>resource </a:t>
                      </a:r>
                      <a:r>
                        <a:rPr sz="1800" spc="-5" dirty="0">
                          <a:latin typeface="Calibri"/>
                          <a:cs typeface="Calibri"/>
                        </a:rPr>
                        <a:t>demand; </a:t>
                      </a:r>
                      <a:r>
                        <a:rPr sz="1800" spc="-395" dirty="0">
                          <a:latin typeface="Calibri"/>
                          <a:cs typeface="Calibri"/>
                        </a:rPr>
                        <a:t> </a:t>
                      </a:r>
                      <a:r>
                        <a:rPr sz="1800" spc="-15" dirty="0">
                          <a:latin typeface="Calibri"/>
                          <a:cs typeface="Calibri"/>
                        </a:rPr>
                        <a:t>may </a:t>
                      </a:r>
                      <a:r>
                        <a:rPr sz="1800" spc="-10" dirty="0">
                          <a:latin typeface="Calibri"/>
                          <a:cs typeface="Calibri"/>
                        </a:rPr>
                        <a:t>require specialized </a:t>
                      </a:r>
                      <a:r>
                        <a:rPr sz="1800" spc="-395" dirty="0">
                          <a:latin typeface="Calibri"/>
                          <a:cs typeface="Calibri"/>
                        </a:rPr>
                        <a:t> </a:t>
                      </a:r>
                      <a:r>
                        <a:rPr sz="1800" spc="-10" dirty="0">
                          <a:latin typeface="Calibri"/>
                          <a:cs typeface="Calibri"/>
                        </a:rPr>
                        <a:t>expertise</a:t>
                      </a:r>
                      <a:r>
                        <a:rPr sz="1800" spc="-25" dirty="0">
                          <a:latin typeface="Calibri"/>
                          <a:cs typeface="Calibri"/>
                        </a:rPr>
                        <a:t> </a:t>
                      </a:r>
                      <a:r>
                        <a:rPr sz="1800" spc="-10" dirty="0">
                          <a:latin typeface="Calibri"/>
                          <a:cs typeface="Calibri"/>
                        </a:rPr>
                        <a:t>to</a:t>
                      </a:r>
                      <a:r>
                        <a:rPr sz="1800" spc="-20" dirty="0">
                          <a:latin typeface="Calibri"/>
                          <a:cs typeface="Calibri"/>
                        </a:rPr>
                        <a:t> </a:t>
                      </a:r>
                      <a:r>
                        <a:rPr sz="1800" spc="-10" dirty="0">
                          <a:latin typeface="Calibri"/>
                          <a:cs typeface="Calibri"/>
                        </a:rPr>
                        <a:t>implement</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F0F0F0"/>
                    </a:solidFill>
                  </a:tcPr>
                </a:tc>
                <a:extLst>
                  <a:ext uri="{0D108BD9-81ED-4DB2-BD59-A6C34878D82A}">
                    <a16:rowId xmlns:a16="http://schemas.microsoft.com/office/drawing/2014/main" val="10002"/>
                  </a:ext>
                </a:extLst>
              </a:tr>
              <a:tr h="1079774">
                <a:tc>
                  <a:txBody>
                    <a:bodyPr/>
                    <a:lstStyle/>
                    <a:p>
                      <a:pPr marL="85090" marR="205104">
                        <a:lnSpc>
                          <a:spcPct val="100000"/>
                        </a:lnSpc>
                        <a:spcBef>
                          <a:spcPts val="225"/>
                        </a:spcBef>
                      </a:pPr>
                      <a:r>
                        <a:rPr sz="1800" spc="-5" dirty="0">
                          <a:latin typeface="Calibri"/>
                          <a:cs typeface="Calibri"/>
                        </a:rPr>
                        <a:t>AIP </a:t>
                      </a:r>
                      <a:r>
                        <a:rPr sz="1800" spc="-15" dirty="0">
                          <a:latin typeface="Calibri"/>
                          <a:cs typeface="Calibri"/>
                        </a:rPr>
                        <a:t>Conference </a:t>
                      </a:r>
                      <a:r>
                        <a:rPr sz="1800" spc="-10" dirty="0">
                          <a:latin typeface="Calibri"/>
                          <a:cs typeface="Calibri"/>
                        </a:rPr>
                        <a:t> Proceedings </a:t>
                      </a:r>
                      <a:r>
                        <a:rPr sz="1800" spc="-5" dirty="0">
                          <a:latin typeface="Calibri"/>
                          <a:cs typeface="Calibri"/>
                        </a:rPr>
                        <a:t>in the </a:t>
                      </a:r>
                      <a:r>
                        <a:rPr sz="1800" spc="-10" dirty="0">
                          <a:latin typeface="Calibri"/>
                          <a:cs typeface="Calibri"/>
                        </a:rPr>
                        <a:t>year </a:t>
                      </a:r>
                      <a:r>
                        <a:rPr sz="1800" spc="-395" dirty="0">
                          <a:latin typeface="Calibri"/>
                          <a:cs typeface="Calibri"/>
                        </a:rPr>
                        <a:t> </a:t>
                      </a:r>
                      <a:r>
                        <a:rPr sz="1800" spc="-5" dirty="0">
                          <a:latin typeface="Calibri"/>
                          <a:cs typeface="Calibri"/>
                        </a:rPr>
                        <a:t>2023</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E0E0E0"/>
                    </a:solidFill>
                  </a:tcPr>
                </a:tc>
                <a:tc>
                  <a:txBody>
                    <a:bodyPr/>
                    <a:lstStyle/>
                    <a:p>
                      <a:pPr marL="85725">
                        <a:lnSpc>
                          <a:spcPct val="100000"/>
                        </a:lnSpc>
                        <a:spcBef>
                          <a:spcPts val="225"/>
                        </a:spcBef>
                      </a:pPr>
                      <a:r>
                        <a:rPr sz="1800" spc="-5" dirty="0">
                          <a:latin typeface="Calibri"/>
                          <a:cs typeface="Calibri"/>
                        </a:rPr>
                        <a:t>Deep</a:t>
                      </a:r>
                      <a:r>
                        <a:rPr sz="1800" spc="-35" dirty="0">
                          <a:latin typeface="Calibri"/>
                          <a:cs typeface="Calibri"/>
                        </a:rPr>
                        <a:t> </a:t>
                      </a:r>
                      <a:r>
                        <a:rPr sz="1800" spc="-5" dirty="0">
                          <a:latin typeface="Calibri"/>
                          <a:cs typeface="Calibri"/>
                        </a:rPr>
                        <a:t>learning</a:t>
                      </a:r>
                      <a:r>
                        <a:rPr sz="1800" spc="-30" dirty="0">
                          <a:latin typeface="Calibri"/>
                          <a:cs typeface="Calibri"/>
                        </a:rPr>
                        <a:t> </a:t>
                      </a:r>
                      <a:r>
                        <a:rPr sz="1800" spc="-5" dirty="0">
                          <a:latin typeface="Calibri"/>
                          <a:cs typeface="Calibri"/>
                        </a:rPr>
                        <a:t>(CNN)</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E0E0E0"/>
                    </a:solidFill>
                  </a:tcPr>
                </a:tc>
                <a:tc>
                  <a:txBody>
                    <a:bodyPr/>
                    <a:lstStyle/>
                    <a:p>
                      <a:pPr marL="85725" marR="119380">
                        <a:lnSpc>
                          <a:spcPct val="100000"/>
                        </a:lnSpc>
                        <a:spcBef>
                          <a:spcPts val="225"/>
                        </a:spcBef>
                      </a:pPr>
                      <a:r>
                        <a:rPr sz="1800" spc="-5" dirty="0">
                          <a:latin typeface="Calibri"/>
                          <a:cs typeface="Calibri"/>
                        </a:rPr>
                        <a:t>Good </a:t>
                      </a:r>
                      <a:r>
                        <a:rPr sz="1800" spc="-10" dirty="0">
                          <a:latin typeface="Calibri"/>
                          <a:cs typeface="Calibri"/>
                        </a:rPr>
                        <a:t>diagnostic </a:t>
                      </a:r>
                      <a:r>
                        <a:rPr sz="1800" spc="-5" dirty="0">
                          <a:latin typeface="Calibri"/>
                          <a:cs typeface="Calibri"/>
                        </a:rPr>
                        <a:t> </a:t>
                      </a:r>
                      <a:r>
                        <a:rPr sz="1800" spc="-10" dirty="0">
                          <a:latin typeface="Calibri"/>
                          <a:cs typeface="Calibri"/>
                        </a:rPr>
                        <a:t>performance; automatic </a:t>
                      </a:r>
                      <a:r>
                        <a:rPr sz="1800" spc="-395" dirty="0">
                          <a:latin typeface="Calibri"/>
                          <a:cs typeface="Calibri"/>
                        </a:rPr>
                        <a:t> </a:t>
                      </a:r>
                      <a:r>
                        <a:rPr sz="1800" spc="-20" dirty="0">
                          <a:latin typeface="Calibri"/>
                          <a:cs typeface="Calibri"/>
                        </a:rPr>
                        <a:t>feature</a:t>
                      </a:r>
                      <a:r>
                        <a:rPr sz="1800" spc="-10" dirty="0">
                          <a:latin typeface="Calibri"/>
                          <a:cs typeface="Calibri"/>
                        </a:rPr>
                        <a:t> </a:t>
                      </a:r>
                      <a:r>
                        <a:rPr sz="1800" spc="-5" dirty="0">
                          <a:latin typeface="Calibri"/>
                          <a:cs typeface="Calibri"/>
                        </a:rPr>
                        <a:t>learning</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E0E0E0"/>
                    </a:solidFill>
                  </a:tcPr>
                </a:tc>
                <a:tc>
                  <a:txBody>
                    <a:bodyPr/>
                    <a:lstStyle/>
                    <a:p>
                      <a:pPr marL="85725" marR="247015">
                        <a:lnSpc>
                          <a:spcPct val="100000"/>
                        </a:lnSpc>
                        <a:spcBef>
                          <a:spcPts val="225"/>
                        </a:spcBef>
                      </a:pPr>
                      <a:r>
                        <a:rPr sz="1800" spc="-15" dirty="0">
                          <a:latin typeface="Calibri"/>
                          <a:cs typeface="Calibri"/>
                        </a:rPr>
                        <a:t>Requires </a:t>
                      </a:r>
                      <a:r>
                        <a:rPr sz="1800" spc="-10" dirty="0">
                          <a:latin typeface="Calibri"/>
                          <a:cs typeface="Calibri"/>
                        </a:rPr>
                        <a:t>extensive </a:t>
                      </a:r>
                      <a:r>
                        <a:rPr sz="1800" spc="-5" dirty="0">
                          <a:latin typeface="Calibri"/>
                          <a:cs typeface="Calibri"/>
                        </a:rPr>
                        <a:t> </a:t>
                      </a:r>
                      <a:r>
                        <a:rPr sz="1800" spc="-10" dirty="0">
                          <a:latin typeface="Calibri"/>
                          <a:cs typeface="Calibri"/>
                        </a:rPr>
                        <a:t>training data; potential </a:t>
                      </a:r>
                      <a:r>
                        <a:rPr sz="1800" spc="-395" dirty="0">
                          <a:latin typeface="Calibri"/>
                          <a:cs typeface="Calibri"/>
                        </a:rPr>
                        <a:t> </a:t>
                      </a:r>
                      <a:r>
                        <a:rPr sz="1800" spc="-10" dirty="0">
                          <a:latin typeface="Calibri"/>
                          <a:cs typeface="Calibri"/>
                        </a:rPr>
                        <a:t>overfitting</a:t>
                      </a:r>
                      <a:r>
                        <a:rPr sz="1800" spc="-15" dirty="0">
                          <a:latin typeface="Calibri"/>
                          <a:cs typeface="Calibri"/>
                        </a:rPr>
                        <a:t> </a:t>
                      </a:r>
                      <a:r>
                        <a:rPr sz="1800" spc="-5" dirty="0">
                          <a:latin typeface="Calibri"/>
                          <a:cs typeface="Calibri"/>
                        </a:rPr>
                        <a:t>issues</a:t>
                      </a:r>
                      <a:endParaRPr sz="1800">
                        <a:latin typeface="Calibri"/>
                        <a:cs typeface="Calibri"/>
                      </a:endParaRPr>
                    </a:p>
                  </a:txBody>
                  <a:tcPr marL="0" marR="0" marT="28575" marB="0">
                    <a:lnL w="12700">
                      <a:solidFill>
                        <a:srgbClr val="A5A5A5"/>
                      </a:solidFill>
                      <a:prstDash val="solid"/>
                    </a:lnL>
                    <a:lnR w="12700">
                      <a:solidFill>
                        <a:srgbClr val="A5A5A5"/>
                      </a:solidFill>
                      <a:prstDash val="solid"/>
                    </a:lnR>
                    <a:lnT w="12700">
                      <a:solidFill>
                        <a:srgbClr val="A5A5A5"/>
                      </a:solidFill>
                      <a:prstDash val="solid"/>
                    </a:lnT>
                    <a:lnB w="12700">
                      <a:solidFill>
                        <a:srgbClr val="A5A5A5"/>
                      </a:solidFill>
                      <a:prstDash val="solid"/>
                    </a:lnB>
                    <a:solidFill>
                      <a:srgbClr val="E0E0E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71798"/>
            <a:ext cx="6267450" cy="635000"/>
          </a:xfrm>
          <a:prstGeom prst="rect">
            <a:avLst/>
          </a:prstGeom>
        </p:spPr>
        <p:txBody>
          <a:bodyPr vert="horz" wrap="square" lIns="0" tIns="12700" rIns="0" bIns="0" rtlCol="0">
            <a:spAutoFit/>
          </a:bodyPr>
          <a:lstStyle/>
          <a:p>
            <a:pPr marL="12700">
              <a:lnSpc>
                <a:spcPct val="100000"/>
              </a:lnSpc>
              <a:spcBef>
                <a:spcPts val="100"/>
              </a:spcBef>
            </a:pPr>
            <a:r>
              <a:rPr spc="-20" dirty="0"/>
              <a:t>RESEARCH</a:t>
            </a:r>
            <a:r>
              <a:rPr spc="-25" dirty="0"/>
              <a:t> </a:t>
            </a:r>
            <a:r>
              <a:rPr spc="-10" dirty="0"/>
              <a:t>GAP</a:t>
            </a:r>
            <a:r>
              <a:rPr spc="-25" dirty="0"/>
              <a:t> </a:t>
            </a:r>
            <a:r>
              <a:rPr dirty="0"/>
              <a:t>/</a:t>
            </a:r>
            <a:r>
              <a:rPr spc="-20" dirty="0"/>
              <a:t> </a:t>
            </a:r>
            <a:r>
              <a:rPr spc="-10" dirty="0"/>
              <a:t>CHALLENGES</a:t>
            </a:r>
          </a:p>
        </p:txBody>
      </p:sp>
      <p:sp>
        <p:nvSpPr>
          <p:cNvPr id="3" name="object 3"/>
          <p:cNvSpPr txBox="1"/>
          <p:nvPr/>
        </p:nvSpPr>
        <p:spPr>
          <a:xfrm>
            <a:off x="911225" y="1692772"/>
            <a:ext cx="10365740" cy="3190617"/>
          </a:xfrm>
          <a:prstGeom prst="rect">
            <a:avLst/>
          </a:prstGeom>
        </p:spPr>
        <p:txBody>
          <a:bodyPr vert="horz" wrap="square" lIns="0" tIns="129540" rIns="0" bIns="0" rtlCol="0">
            <a:spAutoFit/>
          </a:bodyPr>
          <a:lstStyle/>
          <a:p>
            <a:pPr marL="241300" indent="-183515">
              <a:lnSpc>
                <a:spcPct val="100000"/>
              </a:lnSpc>
              <a:spcBef>
                <a:spcPts val="1020"/>
              </a:spcBef>
              <a:buChar char="•"/>
              <a:tabLst>
                <a:tab pos="241300" algn="l"/>
              </a:tabLst>
            </a:pPr>
            <a:r>
              <a:rPr sz="2400" spc="-5" dirty="0">
                <a:latin typeface="Arial MT"/>
                <a:cs typeface="Arial MT"/>
              </a:rPr>
              <a:t>Data</a:t>
            </a:r>
            <a:r>
              <a:rPr sz="2400" spc="-20" dirty="0">
                <a:latin typeface="Arial MT"/>
                <a:cs typeface="Arial MT"/>
              </a:rPr>
              <a:t> </a:t>
            </a:r>
            <a:r>
              <a:rPr sz="2400" spc="-5" dirty="0">
                <a:latin typeface="Arial MT"/>
                <a:cs typeface="Arial MT"/>
              </a:rPr>
              <a:t>Limitations</a:t>
            </a:r>
            <a:r>
              <a:rPr sz="2400" spc="-15" dirty="0">
                <a:latin typeface="Arial MT"/>
                <a:cs typeface="Arial MT"/>
              </a:rPr>
              <a:t> </a:t>
            </a:r>
            <a:r>
              <a:rPr sz="2400" spc="-5" dirty="0">
                <a:latin typeface="Arial MT"/>
                <a:cs typeface="Arial MT"/>
              </a:rPr>
              <a:t>Limited</a:t>
            </a:r>
            <a:r>
              <a:rPr sz="2400" spc="-20" dirty="0">
                <a:latin typeface="Arial MT"/>
                <a:cs typeface="Arial MT"/>
              </a:rPr>
              <a:t> </a:t>
            </a:r>
            <a:r>
              <a:rPr sz="2400" spc="-5" dirty="0">
                <a:latin typeface="Arial MT"/>
                <a:cs typeface="Arial MT"/>
              </a:rPr>
              <a:t>and</a:t>
            </a:r>
            <a:r>
              <a:rPr sz="2400" spc="-15" dirty="0">
                <a:latin typeface="Arial MT"/>
                <a:cs typeface="Arial MT"/>
              </a:rPr>
              <a:t> </a:t>
            </a:r>
            <a:r>
              <a:rPr sz="2400" spc="-5" dirty="0">
                <a:latin typeface="Arial MT"/>
                <a:cs typeface="Arial MT"/>
              </a:rPr>
              <a:t>Imbalanced</a:t>
            </a:r>
            <a:r>
              <a:rPr sz="2400" spc="-25" dirty="0">
                <a:latin typeface="Arial MT"/>
                <a:cs typeface="Arial MT"/>
              </a:rPr>
              <a:t> </a:t>
            </a:r>
            <a:r>
              <a:rPr sz="2400" spc="-5" dirty="0">
                <a:latin typeface="Arial MT"/>
                <a:cs typeface="Arial MT"/>
              </a:rPr>
              <a:t>Datasets:</a:t>
            </a:r>
            <a:endParaRPr sz="2400" dirty="0">
              <a:latin typeface="Arial MT"/>
              <a:cs typeface="Arial MT"/>
            </a:endParaRPr>
          </a:p>
          <a:p>
            <a:pPr marL="12700" marR="5080" algn="just">
              <a:lnSpc>
                <a:spcPts val="2160"/>
              </a:lnSpc>
              <a:spcBef>
                <a:spcPts val="1035"/>
              </a:spcBef>
            </a:pPr>
            <a:r>
              <a:rPr sz="2000" spc="-5" dirty="0">
                <a:latin typeface="Times New Roman" panose="02020603050405020304" pitchFamily="18" charset="0"/>
                <a:cs typeface="Times New Roman" panose="02020603050405020304" pitchFamily="18" charset="0"/>
              </a:rPr>
              <a:t>While there are large-scale datasets like the LIDC-IDRI for lung </a:t>
            </a:r>
            <a:r>
              <a:rPr sz="2000" spc="-20" dirty="0">
                <a:latin typeface="Times New Roman" panose="02020603050405020304" pitchFamily="18" charset="0"/>
                <a:cs typeface="Times New Roman" panose="02020603050405020304" pitchFamily="18" charset="0"/>
              </a:rPr>
              <a:t>cancer, </a:t>
            </a:r>
            <a:r>
              <a:rPr sz="2000" dirty="0">
                <a:latin typeface="Times New Roman" panose="02020603050405020304" pitchFamily="18" charset="0"/>
                <a:cs typeface="Times New Roman" panose="02020603050405020304" pitchFamily="18" charset="0"/>
              </a:rPr>
              <a:t>many </a:t>
            </a:r>
            <a:r>
              <a:rPr sz="2000" spc="-5" dirty="0">
                <a:latin typeface="Times New Roman" panose="02020603050405020304" pitchFamily="18" charset="0"/>
                <a:cs typeface="Times New Roman" panose="02020603050405020304" pitchFamily="18" charset="0"/>
              </a:rPr>
              <a:t>deep learning </a:t>
            </a:r>
            <a:r>
              <a:rPr sz="2000" dirty="0">
                <a:latin typeface="Times New Roman" panose="02020603050405020304" pitchFamily="18" charset="0"/>
                <a:cs typeface="Times New Roman" panose="02020603050405020304" pitchFamily="18" charset="0"/>
              </a:rPr>
              <a:t> studies rely </a:t>
            </a:r>
            <a:r>
              <a:rPr sz="2000" spc="-5" dirty="0">
                <a:latin typeface="Times New Roman" panose="02020603050405020304" pitchFamily="18" charset="0"/>
                <a:cs typeface="Times New Roman" panose="02020603050405020304" pitchFamily="18" charset="0"/>
              </a:rPr>
              <a:t>on limited or imbalanced data </a:t>
            </a:r>
            <a:r>
              <a:rPr sz="2000" dirty="0">
                <a:latin typeface="Times New Roman" panose="02020603050405020304" pitchFamily="18" charset="0"/>
                <a:cs typeface="Times New Roman" panose="02020603050405020304" pitchFamily="18" charset="0"/>
              </a:rPr>
              <a:t>(e.g., more </a:t>
            </a:r>
            <a:r>
              <a:rPr sz="2000" spc="-5" dirty="0">
                <a:latin typeface="Times New Roman" panose="02020603050405020304" pitchFamily="18" charset="0"/>
                <a:cs typeface="Times New Roman" panose="02020603050405020304" pitchFamily="18" charset="0"/>
              </a:rPr>
              <a:t>benign than </a:t>
            </a:r>
            <a:r>
              <a:rPr sz="2000" dirty="0">
                <a:latin typeface="Times New Roman" panose="02020603050405020304" pitchFamily="18" charset="0"/>
                <a:cs typeface="Times New Roman" panose="02020603050405020304" pitchFamily="18" charset="0"/>
              </a:rPr>
              <a:t>malignant cases), </a:t>
            </a:r>
            <a:r>
              <a:rPr sz="2000" spc="-5" dirty="0">
                <a:latin typeface="Times New Roman" panose="02020603050405020304" pitchFamily="18" charset="0"/>
                <a:cs typeface="Times New Roman" panose="02020603050405020304" pitchFamily="18" charset="0"/>
              </a:rPr>
              <a:t>leading </a:t>
            </a:r>
            <a:r>
              <a:rPr sz="2000" spc="-5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to</a:t>
            </a:r>
            <a:r>
              <a:rPr sz="2000" spc="2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models</a:t>
            </a:r>
            <a:r>
              <a:rPr sz="2000" spc="204"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that</a:t>
            </a:r>
            <a:r>
              <a:rPr sz="2000" spc="2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are</a:t>
            </a:r>
            <a:r>
              <a:rPr sz="2000" spc="204"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not</a:t>
            </a:r>
            <a:r>
              <a:rPr sz="2000" spc="204"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generalizable.</a:t>
            </a:r>
            <a:r>
              <a:rPr sz="2000" spc="16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spc="20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rarity</a:t>
            </a:r>
            <a:r>
              <a:rPr sz="2000" spc="204"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20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certain</a:t>
            </a:r>
            <a:r>
              <a:rPr sz="2000" spc="20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cancer</a:t>
            </a:r>
            <a:r>
              <a:rPr sz="2000" spc="20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subtypes,</a:t>
            </a:r>
            <a:r>
              <a:rPr sz="2000" spc="20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such</a:t>
            </a:r>
            <a:r>
              <a:rPr sz="2000" spc="2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as</a:t>
            </a:r>
            <a:r>
              <a:rPr sz="2000" spc="20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small </a:t>
            </a:r>
            <a:r>
              <a:rPr sz="2000" spc="-5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cell</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lung </a:t>
            </a:r>
            <a:r>
              <a:rPr sz="2000" spc="-20" dirty="0">
                <a:latin typeface="Times New Roman" panose="02020603050405020304" pitchFamily="18" charset="0"/>
                <a:cs typeface="Times New Roman" panose="02020603050405020304" pitchFamily="18" charset="0"/>
              </a:rPr>
              <a:t>cancer,</a:t>
            </a:r>
            <a:r>
              <a:rPr sz="2000" spc="-5" dirty="0">
                <a:latin typeface="Times New Roman" panose="02020603050405020304" pitchFamily="18" charset="0"/>
                <a:cs typeface="Times New Roman" panose="02020603050405020304" pitchFamily="18" charset="0"/>
              </a:rPr>
              <a:t> exacerbates this problem.</a:t>
            </a:r>
            <a:endParaRPr sz="2000" dirty="0">
              <a:latin typeface="Times New Roman" panose="02020603050405020304" pitchFamily="18" charset="0"/>
              <a:cs typeface="Times New Roman" panose="02020603050405020304" pitchFamily="18" charset="0"/>
            </a:endParaRPr>
          </a:p>
          <a:p>
            <a:pPr marL="241300" indent="-183515">
              <a:lnSpc>
                <a:spcPct val="100000"/>
              </a:lnSpc>
              <a:spcBef>
                <a:spcPts val="675"/>
              </a:spcBef>
              <a:buChar char="•"/>
              <a:tabLst>
                <a:tab pos="241300" algn="l"/>
              </a:tabLst>
            </a:pPr>
            <a:r>
              <a:rPr sz="2400" spc="-5" dirty="0">
                <a:latin typeface="Arial MT"/>
                <a:cs typeface="Arial MT"/>
              </a:rPr>
              <a:t>Early</a:t>
            </a:r>
            <a:r>
              <a:rPr sz="2400" spc="-20" dirty="0">
                <a:latin typeface="Arial MT"/>
                <a:cs typeface="Arial MT"/>
              </a:rPr>
              <a:t> </a:t>
            </a:r>
            <a:r>
              <a:rPr sz="2400" spc="-5" dirty="0">
                <a:latin typeface="Arial MT"/>
                <a:cs typeface="Arial MT"/>
              </a:rPr>
              <a:t>Detection</a:t>
            </a:r>
            <a:r>
              <a:rPr sz="2400" spc="-10" dirty="0">
                <a:latin typeface="Arial MT"/>
                <a:cs typeface="Arial MT"/>
              </a:rPr>
              <a:t> </a:t>
            </a:r>
            <a:r>
              <a:rPr sz="2400" spc="-5" dirty="0">
                <a:latin typeface="Arial MT"/>
                <a:cs typeface="Arial MT"/>
              </a:rPr>
              <a:t>of</a:t>
            </a:r>
            <a:r>
              <a:rPr sz="2400" spc="-10" dirty="0">
                <a:latin typeface="Arial MT"/>
                <a:cs typeface="Arial MT"/>
              </a:rPr>
              <a:t> </a:t>
            </a:r>
            <a:r>
              <a:rPr sz="2400" spc="-5" dirty="0">
                <a:latin typeface="Arial MT"/>
                <a:cs typeface="Arial MT"/>
              </a:rPr>
              <a:t>Small</a:t>
            </a:r>
            <a:r>
              <a:rPr sz="2400" spc="-15" dirty="0">
                <a:latin typeface="Arial MT"/>
                <a:cs typeface="Arial MT"/>
              </a:rPr>
              <a:t> </a:t>
            </a:r>
            <a:r>
              <a:rPr sz="2400" spc="-5" dirty="0">
                <a:latin typeface="Arial MT"/>
                <a:cs typeface="Arial MT"/>
              </a:rPr>
              <a:t>Nodules</a:t>
            </a:r>
            <a:r>
              <a:rPr sz="2400" spc="-10" dirty="0">
                <a:latin typeface="Arial MT"/>
                <a:cs typeface="Arial MT"/>
              </a:rPr>
              <a:t> </a:t>
            </a:r>
            <a:r>
              <a:rPr sz="2400" spc="-5" dirty="0">
                <a:latin typeface="Arial MT"/>
                <a:cs typeface="Arial MT"/>
              </a:rPr>
              <a:t>Detection</a:t>
            </a:r>
            <a:r>
              <a:rPr sz="2400" spc="-10" dirty="0">
                <a:latin typeface="Arial MT"/>
                <a:cs typeface="Arial MT"/>
              </a:rPr>
              <a:t> </a:t>
            </a:r>
            <a:r>
              <a:rPr sz="2400" spc="-5" dirty="0">
                <a:latin typeface="Arial MT"/>
                <a:cs typeface="Arial MT"/>
              </a:rPr>
              <a:t>of</a:t>
            </a:r>
            <a:r>
              <a:rPr sz="2400" spc="-10" dirty="0">
                <a:latin typeface="Arial MT"/>
                <a:cs typeface="Arial MT"/>
              </a:rPr>
              <a:t> </a:t>
            </a:r>
            <a:r>
              <a:rPr sz="2400" spc="-5" dirty="0">
                <a:latin typeface="Arial MT"/>
                <a:cs typeface="Arial MT"/>
              </a:rPr>
              <a:t>Early-Stage</a:t>
            </a:r>
            <a:r>
              <a:rPr sz="2400" spc="-15" dirty="0">
                <a:latin typeface="Arial MT"/>
                <a:cs typeface="Arial MT"/>
              </a:rPr>
              <a:t> </a:t>
            </a:r>
            <a:r>
              <a:rPr sz="2400" spc="-5" dirty="0">
                <a:latin typeface="Arial MT"/>
                <a:cs typeface="Arial MT"/>
              </a:rPr>
              <a:t>Lung</a:t>
            </a:r>
            <a:r>
              <a:rPr sz="2400" spc="-10" dirty="0">
                <a:latin typeface="Arial MT"/>
                <a:cs typeface="Arial MT"/>
              </a:rPr>
              <a:t> </a:t>
            </a:r>
            <a:r>
              <a:rPr sz="2400" spc="-5" dirty="0">
                <a:latin typeface="Arial MT"/>
                <a:cs typeface="Arial MT"/>
              </a:rPr>
              <a:t>Cancer:</a:t>
            </a:r>
            <a:endParaRPr sz="2400" dirty="0">
              <a:latin typeface="Arial MT"/>
              <a:cs typeface="Arial MT"/>
            </a:endParaRPr>
          </a:p>
          <a:p>
            <a:pPr marL="12700" marR="6985" algn="just">
              <a:lnSpc>
                <a:spcPts val="2160"/>
              </a:lnSpc>
              <a:spcBef>
                <a:spcPts val="1040"/>
              </a:spcBef>
            </a:pPr>
            <a:r>
              <a:rPr sz="2000" spc="-5" dirty="0">
                <a:latin typeface="Times New Roman" panose="02020603050405020304" pitchFamily="18" charset="0"/>
                <a:cs typeface="Times New Roman" panose="02020603050405020304" pitchFamily="18" charset="0"/>
              </a:rPr>
              <a:t>While large </a:t>
            </a:r>
            <a:r>
              <a:rPr sz="2000" dirty="0">
                <a:latin typeface="Times New Roman" panose="02020603050405020304" pitchFamily="18" charset="0"/>
                <a:cs typeface="Times New Roman" panose="02020603050405020304" pitchFamily="18" charset="0"/>
              </a:rPr>
              <a:t>malignant </a:t>
            </a:r>
            <a:r>
              <a:rPr sz="2000" spc="-5" dirty="0">
                <a:latin typeface="Times New Roman" panose="02020603050405020304" pitchFamily="18" charset="0"/>
                <a:cs typeface="Times New Roman" panose="02020603050405020304" pitchFamily="18" charset="0"/>
              </a:rPr>
              <a:t>nodules </a:t>
            </a:r>
            <a:r>
              <a:rPr sz="2000" dirty="0">
                <a:latin typeface="Times New Roman" panose="02020603050405020304" pitchFamily="18" charset="0"/>
                <a:cs typeface="Times New Roman" panose="02020603050405020304" pitchFamily="18" charset="0"/>
              </a:rPr>
              <a:t>may </a:t>
            </a:r>
            <a:r>
              <a:rPr sz="2000" spc="-5" dirty="0">
                <a:latin typeface="Times New Roman" panose="02020603050405020304" pitchFamily="18" charset="0"/>
                <a:cs typeface="Times New Roman" panose="02020603050405020304" pitchFamily="18" charset="0"/>
              </a:rPr>
              <a:t>be easier for </a:t>
            </a:r>
            <a:r>
              <a:rPr sz="2000" dirty="0">
                <a:latin typeface="Times New Roman" panose="02020603050405020304" pitchFamily="18" charset="0"/>
                <a:cs typeface="Times New Roman" panose="02020603050405020304" pitchFamily="18" charset="0"/>
              </a:rPr>
              <a:t>models </a:t>
            </a:r>
            <a:r>
              <a:rPr sz="2000" spc="-5" dirty="0">
                <a:latin typeface="Times New Roman" panose="02020603050405020304" pitchFamily="18" charset="0"/>
                <a:cs typeface="Times New Roman" panose="02020603050405020304" pitchFamily="18" charset="0"/>
              </a:rPr>
              <a:t>to detect, </a:t>
            </a:r>
            <a:r>
              <a:rPr sz="2000" dirty="0">
                <a:latin typeface="Times New Roman" panose="02020603050405020304" pitchFamily="18" charset="0"/>
                <a:cs typeface="Times New Roman" panose="02020603050405020304" pitchFamily="18" charset="0"/>
              </a:rPr>
              <a:t>small </a:t>
            </a:r>
            <a:r>
              <a:rPr sz="2000" spc="-5" dirty="0">
                <a:latin typeface="Times New Roman" panose="02020603050405020304" pitchFamily="18" charset="0"/>
                <a:cs typeface="Times New Roman" panose="02020603050405020304" pitchFamily="18" charset="0"/>
              </a:rPr>
              <a:t>nodules </a:t>
            </a:r>
            <a:r>
              <a:rPr sz="2000" dirty="0">
                <a:latin typeface="Times New Roman" panose="02020603050405020304" pitchFamily="18" charset="0"/>
                <a:cs typeface="Times New Roman" panose="02020603050405020304" pitchFamily="18" charset="0"/>
              </a:rPr>
              <a:t>(≤3 mm) </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pose </a:t>
            </a:r>
            <a:r>
              <a:rPr sz="2000" dirty="0">
                <a:latin typeface="Times New Roman" panose="02020603050405020304" pitchFamily="18" charset="0"/>
                <a:cs typeface="Times New Roman" panose="02020603050405020304" pitchFamily="18" charset="0"/>
              </a:rPr>
              <a:t>a significant challenge. </a:t>
            </a:r>
            <a:r>
              <a:rPr sz="2000" spc="-5" dirty="0">
                <a:latin typeface="Times New Roman" panose="02020603050405020304" pitchFamily="18" charset="0"/>
                <a:cs typeface="Times New Roman" panose="02020603050405020304" pitchFamily="18" charset="0"/>
              </a:rPr>
              <a:t>Detecting these </a:t>
            </a:r>
            <a:r>
              <a:rPr sz="2000" dirty="0">
                <a:latin typeface="Times New Roman" panose="02020603050405020304" pitchFamily="18" charset="0"/>
                <a:cs typeface="Times New Roman" panose="02020603050405020304" pitchFamily="18" charset="0"/>
              </a:rPr>
              <a:t>small </a:t>
            </a:r>
            <a:r>
              <a:rPr sz="2000" spc="-5" dirty="0">
                <a:latin typeface="Times New Roman" panose="02020603050405020304" pitchFamily="18" charset="0"/>
                <a:cs typeface="Times New Roman" panose="02020603050405020304" pitchFamily="18" charset="0"/>
              </a:rPr>
              <a:t>nodules early is </a:t>
            </a:r>
            <a:r>
              <a:rPr sz="2000" dirty="0">
                <a:latin typeface="Times New Roman" panose="02020603050405020304" pitchFamily="18" charset="0"/>
                <a:cs typeface="Times New Roman" panose="02020603050405020304" pitchFamily="18" charset="0"/>
              </a:rPr>
              <a:t>critical </a:t>
            </a:r>
            <a:r>
              <a:rPr sz="2000" spc="-5" dirty="0">
                <a:latin typeface="Times New Roman" panose="02020603050405020304" pitchFamily="18" charset="0"/>
                <a:cs typeface="Times New Roman" panose="02020603050405020304" pitchFamily="18" charset="0"/>
              </a:rPr>
              <a:t>for improving </a:t>
            </a:r>
            <a:r>
              <a:rPr sz="2000" dirty="0">
                <a:latin typeface="Times New Roman" panose="02020603050405020304" pitchFamily="18" charset="0"/>
                <a:cs typeface="Times New Roman" panose="02020603050405020304" pitchFamily="18" charset="0"/>
              </a:rPr>
              <a:t> survival rates, </a:t>
            </a:r>
            <a:r>
              <a:rPr sz="2000" spc="-5" dirty="0">
                <a:latin typeface="Times New Roman" panose="02020603050405020304" pitchFamily="18" charset="0"/>
                <a:cs typeface="Times New Roman" panose="02020603050405020304" pitchFamily="18" charset="0"/>
              </a:rPr>
              <a:t>but deep learning </a:t>
            </a:r>
            <a:r>
              <a:rPr sz="2000" dirty="0">
                <a:latin typeface="Times New Roman" panose="02020603050405020304" pitchFamily="18" charset="0"/>
                <a:cs typeface="Times New Roman" panose="02020603050405020304" pitchFamily="18" charset="0"/>
              </a:rPr>
              <a:t>models may miss </a:t>
            </a:r>
            <a:r>
              <a:rPr sz="2000" spc="-5" dirty="0">
                <a:latin typeface="Times New Roman" panose="02020603050405020304" pitchFamily="18" charset="0"/>
                <a:cs typeface="Times New Roman" panose="02020603050405020304" pitchFamily="18" charset="0"/>
              </a:rPr>
              <a:t>them due to their </a:t>
            </a:r>
            <a:r>
              <a:rPr sz="2000" dirty="0">
                <a:latin typeface="Times New Roman" panose="02020603050405020304" pitchFamily="18" charset="0"/>
                <a:cs typeface="Times New Roman" panose="02020603050405020304" pitchFamily="18" charset="0"/>
              </a:rPr>
              <a:t>subtle </a:t>
            </a:r>
            <a:r>
              <a:rPr sz="2000" spc="-5" dirty="0">
                <a:latin typeface="Times New Roman" panose="02020603050405020304" pitchFamily="18" charset="0"/>
                <a:cs typeface="Times New Roman" panose="02020603050405020304" pitchFamily="18" charset="0"/>
              </a:rPr>
              <a:t>appearance in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CT</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scans</a:t>
            </a:r>
            <a:r>
              <a:rPr sz="2000" dirty="0">
                <a:latin typeface="Arial MT"/>
                <a:cs typeface="Arial MT"/>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71798"/>
            <a:ext cx="4625975" cy="635000"/>
          </a:xfrm>
          <a:prstGeom prst="rect">
            <a:avLst/>
          </a:prstGeom>
        </p:spPr>
        <p:txBody>
          <a:bodyPr vert="horz" wrap="square" lIns="0" tIns="12700" rIns="0" bIns="0" rtlCol="0">
            <a:spAutoFit/>
          </a:bodyPr>
          <a:lstStyle/>
          <a:p>
            <a:pPr marL="12700">
              <a:lnSpc>
                <a:spcPct val="100000"/>
              </a:lnSpc>
              <a:spcBef>
                <a:spcPts val="100"/>
              </a:spcBef>
            </a:pPr>
            <a:r>
              <a:rPr spc="-10" dirty="0"/>
              <a:t>PROBLEM</a:t>
            </a:r>
            <a:r>
              <a:rPr spc="-65" dirty="0"/>
              <a:t> </a:t>
            </a:r>
            <a:r>
              <a:rPr spc="-80" dirty="0"/>
              <a:t>STATEMENT</a:t>
            </a:r>
          </a:p>
        </p:txBody>
      </p:sp>
      <p:sp>
        <p:nvSpPr>
          <p:cNvPr id="3" name="object 3"/>
          <p:cNvSpPr txBox="1"/>
          <p:nvPr/>
        </p:nvSpPr>
        <p:spPr>
          <a:xfrm>
            <a:off x="949334" y="1816480"/>
            <a:ext cx="10315575" cy="2112117"/>
          </a:xfrm>
          <a:prstGeom prst="rect">
            <a:avLst/>
          </a:prstGeom>
        </p:spPr>
        <p:txBody>
          <a:bodyPr vert="horz" wrap="square" lIns="0" tIns="46990" rIns="0" bIns="0" rtlCol="0">
            <a:spAutoFit/>
          </a:bodyPr>
          <a:lstStyle/>
          <a:p>
            <a:pPr marL="202565" marR="13970" indent="-190500">
              <a:lnSpc>
                <a:spcPts val="2160"/>
              </a:lnSpc>
              <a:spcBef>
                <a:spcPts val="370"/>
              </a:spcBef>
              <a:buFont typeface="Arial MT"/>
              <a:buChar char="•"/>
              <a:tabLst>
                <a:tab pos="283845" algn="l"/>
                <a:tab pos="284480" algn="l"/>
              </a:tabLst>
            </a:pPr>
            <a:r>
              <a:rPr dirty="0"/>
              <a:t>	</a:t>
            </a:r>
            <a:r>
              <a:rPr sz="2000" spc="-5" dirty="0">
                <a:latin typeface="Times New Roman" panose="02020603050405020304" pitchFamily="18" charset="0"/>
                <a:cs typeface="Times New Roman" panose="02020603050405020304" pitchFamily="18" charset="0"/>
              </a:rPr>
              <a:t>Lung</a:t>
            </a:r>
            <a:r>
              <a:rPr sz="2000" spc="15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cancer</a:t>
            </a:r>
            <a:r>
              <a:rPr sz="2000" spc="16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is</a:t>
            </a:r>
            <a:r>
              <a:rPr sz="2000" spc="16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one</a:t>
            </a:r>
            <a:r>
              <a:rPr sz="2000" spc="1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16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spc="1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leading</a:t>
            </a:r>
            <a:r>
              <a:rPr sz="2000" spc="15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causes</a:t>
            </a:r>
            <a:r>
              <a:rPr sz="2000" spc="16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16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cancer-related</a:t>
            </a:r>
            <a:r>
              <a:rPr sz="2000" spc="1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deaths</a:t>
            </a:r>
            <a:r>
              <a:rPr sz="2000" spc="16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globally,</a:t>
            </a:r>
            <a:r>
              <a:rPr sz="2000" spc="1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highlighting </a:t>
            </a:r>
            <a:r>
              <a:rPr sz="2000" spc="-5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need for early detection and</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intervention.</a:t>
            </a:r>
            <a:endParaRPr sz="2000" dirty="0">
              <a:latin typeface="Times New Roman" panose="02020603050405020304" pitchFamily="18" charset="0"/>
              <a:cs typeface="Times New Roman" panose="02020603050405020304" pitchFamily="18" charset="0"/>
            </a:endParaRPr>
          </a:p>
          <a:p>
            <a:pPr marL="202565" marR="5080" indent="-190500">
              <a:lnSpc>
                <a:spcPts val="2160"/>
              </a:lnSpc>
              <a:spcBef>
                <a:spcPts val="1000"/>
              </a:spcBef>
              <a:buFont typeface="Arial MT"/>
              <a:buChar char="•"/>
              <a:tabLst>
                <a:tab pos="294640" algn="l"/>
                <a:tab pos="295275" algn="l"/>
              </a:tabLst>
            </a:pP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Traditional</a:t>
            </a:r>
            <a:r>
              <a:rPr sz="2000" spc="4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diagnostic</a:t>
            </a:r>
            <a:r>
              <a:rPr sz="2000" spc="40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methods,</a:t>
            </a:r>
            <a:r>
              <a:rPr sz="2000" spc="40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including</a:t>
            </a:r>
            <a:r>
              <a:rPr sz="2000" spc="40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radiological</a:t>
            </a:r>
            <a:r>
              <a:rPr sz="2000" spc="40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assessments,</a:t>
            </a:r>
            <a:r>
              <a:rPr sz="2000" spc="40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can</a:t>
            </a:r>
            <a:r>
              <a:rPr sz="2000" spc="40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be</a:t>
            </a:r>
            <a:r>
              <a:rPr sz="2000" spc="40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subjective </a:t>
            </a:r>
            <a:r>
              <a:rPr sz="2000" spc="-5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and</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may</a:t>
            </a:r>
            <a:r>
              <a:rPr sz="2000" spc="-5" dirty="0">
                <a:latin typeface="Times New Roman" panose="02020603050405020304" pitchFamily="18" charset="0"/>
                <a:cs typeface="Times New Roman" panose="02020603050405020304" pitchFamily="18" charset="0"/>
              </a:rPr>
              <a:t> lead to </a:t>
            </a:r>
            <a:r>
              <a:rPr sz="2000" dirty="0">
                <a:latin typeface="Times New Roman" panose="02020603050405020304" pitchFamily="18" charset="0"/>
                <a:cs typeface="Times New Roman" panose="02020603050405020304" pitchFamily="18" charset="0"/>
              </a:rPr>
              <a:t>misdiagnosis,</a:t>
            </a:r>
            <a:r>
              <a:rPr sz="2000" spc="-5" dirty="0">
                <a:latin typeface="Times New Roman" panose="02020603050405020304" pitchFamily="18" charset="0"/>
                <a:cs typeface="Times New Roman" panose="02020603050405020304" pitchFamily="18" charset="0"/>
              </a:rPr>
              <a:t> especially in</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early-stage </a:t>
            </a:r>
            <a:r>
              <a:rPr sz="2000" spc="-20" dirty="0">
                <a:latin typeface="Times New Roman" panose="02020603050405020304" pitchFamily="18" charset="0"/>
                <a:cs typeface="Times New Roman" panose="02020603050405020304" pitchFamily="18" charset="0"/>
              </a:rPr>
              <a:t>cancer.</a:t>
            </a:r>
            <a:endParaRPr sz="2000" dirty="0">
              <a:latin typeface="Times New Roman" panose="02020603050405020304" pitchFamily="18" charset="0"/>
              <a:cs typeface="Times New Roman" panose="02020603050405020304" pitchFamily="18" charset="0"/>
            </a:endParaRPr>
          </a:p>
          <a:p>
            <a:pPr marL="202565" marR="15240" indent="-190500" algn="just">
              <a:lnSpc>
                <a:spcPts val="2850"/>
              </a:lnSpc>
              <a:spcBef>
                <a:spcPts val="450"/>
              </a:spcBef>
              <a:buFont typeface="Arial MT"/>
              <a:buChar char="•"/>
              <a:tabLst>
                <a:tab pos="288925" algn="l"/>
                <a:tab pos="289560" algn="l"/>
              </a:tabLst>
            </a:pP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Existing</a:t>
            </a:r>
            <a:r>
              <a:rPr sz="2000" spc="2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automated</a:t>
            </a:r>
            <a:r>
              <a:rPr sz="2000" spc="2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systems</a:t>
            </a:r>
            <a:r>
              <a:rPr sz="2000" spc="2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often</a:t>
            </a:r>
            <a:r>
              <a:rPr sz="2000" spc="2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lack</a:t>
            </a:r>
            <a:r>
              <a:rPr sz="2000" spc="2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accuracy</a:t>
            </a:r>
            <a:r>
              <a:rPr sz="2000" spc="2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and</a:t>
            </a:r>
            <a:r>
              <a:rPr sz="2000" spc="24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interpretability,</a:t>
            </a:r>
            <a:r>
              <a:rPr sz="2000" spc="2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resulting</a:t>
            </a:r>
            <a:r>
              <a:rPr sz="2000" spc="2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a:t>
            </a:r>
            <a:r>
              <a:rPr sz="2000" spc="2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2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high </a:t>
            </a:r>
            <a:r>
              <a:rPr sz="2000" spc="-5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false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positive/negative </a:t>
            </a:r>
            <a:r>
              <a:rPr sz="2000" dirty="0">
                <a:latin typeface="Times New Roman" panose="02020603050405020304" pitchFamily="18" charset="0"/>
                <a:cs typeface="Times New Roman" panose="02020603050405020304" pitchFamily="18" charset="0"/>
              </a:rPr>
              <a:t>rate</a:t>
            </a:r>
            <a:r>
              <a:rPr lang="en-US" sz="2800" dirty="0">
                <a:latin typeface="Arial MT"/>
                <a:cs typeface="Times New Roman" panose="02020603050405020304" pitchFamily="18" charset="0"/>
              </a:rPr>
              <a:t>.</a:t>
            </a:r>
            <a:endParaRPr sz="28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71798"/>
            <a:ext cx="2455545" cy="635000"/>
          </a:xfrm>
          <a:prstGeom prst="rect">
            <a:avLst/>
          </a:prstGeom>
        </p:spPr>
        <p:txBody>
          <a:bodyPr vert="horz" wrap="square" lIns="0" tIns="12700" rIns="0" bIns="0" rtlCol="0">
            <a:spAutoFit/>
          </a:bodyPr>
          <a:lstStyle/>
          <a:p>
            <a:pPr marL="12700">
              <a:lnSpc>
                <a:spcPct val="100000"/>
              </a:lnSpc>
              <a:spcBef>
                <a:spcPts val="100"/>
              </a:spcBef>
            </a:pPr>
            <a:r>
              <a:rPr spc="-5" dirty="0"/>
              <a:t>OBJ</a:t>
            </a:r>
            <a:r>
              <a:rPr spc="-45" dirty="0"/>
              <a:t>E</a:t>
            </a:r>
            <a:r>
              <a:rPr spc="15" dirty="0"/>
              <a:t>C</a:t>
            </a:r>
            <a:r>
              <a:rPr spc="-5" dirty="0"/>
              <a:t>TIV</a:t>
            </a:r>
            <a:r>
              <a:rPr spc="-40" dirty="0"/>
              <a:t>E</a:t>
            </a:r>
            <a:r>
              <a:rPr dirty="0"/>
              <a:t>S</a:t>
            </a:r>
          </a:p>
        </p:txBody>
      </p:sp>
      <p:sp>
        <p:nvSpPr>
          <p:cNvPr id="3" name="object 3"/>
          <p:cNvSpPr txBox="1"/>
          <p:nvPr/>
        </p:nvSpPr>
        <p:spPr>
          <a:xfrm>
            <a:off x="949334" y="1816480"/>
            <a:ext cx="10326370" cy="1868460"/>
          </a:xfrm>
          <a:prstGeom prst="rect">
            <a:avLst/>
          </a:prstGeom>
        </p:spPr>
        <p:txBody>
          <a:bodyPr vert="horz" wrap="square" lIns="0" tIns="46990" rIns="0" bIns="0" rtlCol="0">
            <a:spAutoFit/>
          </a:bodyPr>
          <a:lstStyle/>
          <a:p>
            <a:pPr marL="202565" marR="5080" indent="-190500" algn="just">
              <a:lnSpc>
                <a:spcPts val="2160"/>
              </a:lnSpc>
              <a:spcBef>
                <a:spcPts val="370"/>
              </a:spcBef>
              <a:buChar char="•"/>
              <a:tabLst>
                <a:tab pos="203200" algn="l"/>
              </a:tabLst>
            </a:pPr>
            <a:r>
              <a:rPr sz="2000" spc="-5" dirty="0">
                <a:solidFill>
                  <a:srgbClr val="1F1F1F"/>
                </a:solidFill>
                <a:latin typeface="Times New Roman" panose="02020603050405020304" pitchFamily="18" charset="0"/>
                <a:cs typeface="Times New Roman" panose="02020603050405020304" pitchFamily="18" charset="0"/>
              </a:rPr>
              <a:t>The objective of this project is to introduce </a:t>
            </a:r>
            <a:r>
              <a:rPr sz="2000" dirty="0">
                <a:solidFill>
                  <a:srgbClr val="1F1F1F"/>
                </a:solidFill>
                <a:latin typeface="Times New Roman" panose="02020603050405020304" pitchFamily="18" charset="0"/>
                <a:cs typeface="Times New Roman" panose="02020603050405020304" pitchFamily="18" charset="0"/>
              </a:rPr>
              <a:t>a </a:t>
            </a:r>
            <a:r>
              <a:rPr sz="2000" spc="-5" dirty="0">
                <a:solidFill>
                  <a:srgbClr val="1F1F1F"/>
                </a:solidFill>
                <a:latin typeface="Times New Roman" panose="02020603050405020304" pitchFamily="18" charset="0"/>
                <a:cs typeface="Times New Roman" panose="02020603050405020304" pitchFamily="18" charset="0"/>
              </a:rPr>
              <a:t>technique using </a:t>
            </a:r>
            <a:r>
              <a:rPr sz="2000" dirty="0">
                <a:solidFill>
                  <a:srgbClr val="1F1F1F"/>
                </a:solidFill>
                <a:latin typeface="Times New Roman" panose="02020603050405020304" pitchFamily="18" charset="0"/>
                <a:cs typeface="Times New Roman" panose="02020603050405020304" pitchFamily="18" charset="0"/>
              </a:rPr>
              <a:t>a </a:t>
            </a:r>
            <a:r>
              <a:rPr sz="2000" spc="-5" dirty="0">
                <a:solidFill>
                  <a:srgbClr val="1F1F1F"/>
                </a:solidFill>
                <a:latin typeface="Times New Roman" panose="02020603050405020304" pitchFamily="18" charset="0"/>
                <a:cs typeface="Times New Roman" panose="02020603050405020304" pitchFamily="18" charset="0"/>
              </a:rPr>
              <a:t>Convolutional Neural </a:t>
            </a:r>
            <a:r>
              <a:rPr sz="2000" dirty="0">
                <a:solidFill>
                  <a:srgbClr val="1F1F1F"/>
                </a:solidFill>
                <a:latin typeface="Times New Roman" panose="02020603050405020304" pitchFamily="18" charset="0"/>
                <a:cs typeface="Times New Roman" panose="02020603050405020304" pitchFamily="18" charset="0"/>
              </a:rPr>
              <a:t> </a:t>
            </a:r>
            <a:r>
              <a:rPr sz="2000" spc="-5" dirty="0">
                <a:solidFill>
                  <a:srgbClr val="1F1F1F"/>
                </a:solidFill>
                <a:latin typeface="Times New Roman" panose="02020603050405020304" pitchFamily="18" charset="0"/>
                <a:cs typeface="Times New Roman" panose="02020603050405020304" pitchFamily="18" charset="0"/>
              </a:rPr>
              <a:t>Network </a:t>
            </a:r>
            <a:r>
              <a:rPr sz="2000" dirty="0">
                <a:solidFill>
                  <a:srgbClr val="1F1F1F"/>
                </a:solidFill>
                <a:latin typeface="Times New Roman" panose="02020603050405020304" pitchFamily="18" charset="0"/>
                <a:cs typeface="Times New Roman" panose="02020603050405020304" pitchFamily="18" charset="0"/>
              </a:rPr>
              <a:t>(CNN) </a:t>
            </a:r>
            <a:r>
              <a:rPr sz="2000" spc="-5" dirty="0">
                <a:solidFill>
                  <a:srgbClr val="1F1F1F"/>
                </a:solidFill>
                <a:latin typeface="Times New Roman" panose="02020603050405020304" pitchFamily="18" charset="0"/>
                <a:cs typeface="Times New Roman" panose="02020603050405020304" pitchFamily="18" charset="0"/>
              </a:rPr>
              <a:t>to detect lung </a:t>
            </a:r>
            <a:r>
              <a:rPr sz="2000" dirty="0">
                <a:solidFill>
                  <a:srgbClr val="1F1F1F"/>
                </a:solidFill>
                <a:latin typeface="Times New Roman" panose="02020603050405020304" pitchFamily="18" charset="0"/>
                <a:cs typeface="Times New Roman" panose="02020603050405020304" pitchFamily="18" charset="0"/>
              </a:rPr>
              <a:t>cancer </a:t>
            </a:r>
            <a:r>
              <a:rPr sz="2000" spc="-5" dirty="0">
                <a:solidFill>
                  <a:srgbClr val="1F1F1F"/>
                </a:solidFill>
                <a:latin typeface="Times New Roman" panose="02020603050405020304" pitchFamily="18" charset="0"/>
                <a:cs typeface="Times New Roman" panose="02020603050405020304" pitchFamily="18" charset="0"/>
              </a:rPr>
              <a:t>at an early </a:t>
            </a:r>
            <a:r>
              <a:rPr sz="2000" dirty="0">
                <a:solidFill>
                  <a:srgbClr val="1F1F1F"/>
                </a:solidFill>
                <a:latin typeface="Times New Roman" panose="02020603050405020304" pitchFamily="18" charset="0"/>
                <a:cs typeface="Times New Roman" panose="02020603050405020304" pitchFamily="18" charset="0"/>
              </a:rPr>
              <a:t>stage </a:t>
            </a:r>
            <a:r>
              <a:rPr sz="2000" spc="-5" dirty="0">
                <a:solidFill>
                  <a:srgbClr val="1F1F1F"/>
                </a:solidFill>
                <a:latin typeface="Times New Roman" panose="02020603050405020304" pitchFamily="18" charset="0"/>
                <a:cs typeface="Times New Roman" panose="02020603050405020304" pitchFamily="18" charset="0"/>
              </a:rPr>
              <a:t>with high accuracy by analyzing </a:t>
            </a:r>
            <a:r>
              <a:rPr sz="2000" dirty="0">
                <a:solidFill>
                  <a:srgbClr val="1F1F1F"/>
                </a:solidFill>
                <a:latin typeface="Times New Roman" panose="02020603050405020304" pitchFamily="18" charset="0"/>
                <a:cs typeface="Times New Roman" panose="02020603050405020304" pitchFamily="18" charset="0"/>
              </a:rPr>
              <a:t> chest</a:t>
            </a:r>
            <a:r>
              <a:rPr sz="2000" spc="-10" dirty="0">
                <a:solidFill>
                  <a:srgbClr val="1F1F1F"/>
                </a:solidFill>
                <a:latin typeface="Times New Roman" panose="02020603050405020304" pitchFamily="18" charset="0"/>
                <a:cs typeface="Times New Roman" panose="02020603050405020304" pitchFamily="18" charset="0"/>
              </a:rPr>
              <a:t> </a:t>
            </a:r>
            <a:r>
              <a:rPr sz="2000" spc="-5" dirty="0">
                <a:solidFill>
                  <a:srgbClr val="1F1F1F"/>
                </a:solidFill>
                <a:latin typeface="Times New Roman" panose="02020603050405020304" pitchFamily="18" charset="0"/>
                <a:cs typeface="Times New Roman" panose="02020603050405020304" pitchFamily="18" charset="0"/>
              </a:rPr>
              <a:t>CT</a:t>
            </a:r>
            <a:r>
              <a:rPr sz="2000" spc="-40" dirty="0">
                <a:solidFill>
                  <a:srgbClr val="1F1F1F"/>
                </a:solidFill>
                <a:latin typeface="Times New Roman" panose="02020603050405020304" pitchFamily="18" charset="0"/>
                <a:cs typeface="Times New Roman" panose="02020603050405020304" pitchFamily="18" charset="0"/>
              </a:rPr>
              <a:t> </a:t>
            </a:r>
            <a:r>
              <a:rPr sz="2000" dirty="0">
                <a:solidFill>
                  <a:srgbClr val="1F1F1F"/>
                </a:solidFill>
                <a:latin typeface="Times New Roman" panose="02020603050405020304" pitchFamily="18" charset="0"/>
                <a:cs typeface="Times New Roman" panose="02020603050405020304" pitchFamily="18" charset="0"/>
              </a:rPr>
              <a:t>scan</a:t>
            </a:r>
            <a:r>
              <a:rPr sz="2000" spc="-5" dirty="0">
                <a:solidFill>
                  <a:srgbClr val="1F1F1F"/>
                </a:solidFill>
                <a:latin typeface="Times New Roman" panose="02020603050405020304" pitchFamily="18" charset="0"/>
                <a:cs typeface="Times New Roman" panose="02020603050405020304" pitchFamily="18" charset="0"/>
              </a:rPr>
              <a:t> images.</a:t>
            </a:r>
            <a:endParaRPr sz="2000" dirty="0">
              <a:latin typeface="Times New Roman" panose="02020603050405020304" pitchFamily="18" charset="0"/>
              <a:cs typeface="Times New Roman" panose="02020603050405020304" pitchFamily="18" charset="0"/>
            </a:endParaRPr>
          </a:p>
          <a:p>
            <a:pPr marL="202565" marR="12700" indent="-190500" algn="just">
              <a:lnSpc>
                <a:spcPts val="2160"/>
              </a:lnSpc>
              <a:spcBef>
                <a:spcPts val="1000"/>
              </a:spcBef>
              <a:buChar char="•"/>
              <a:tabLst>
                <a:tab pos="203200" algn="l"/>
              </a:tabLst>
            </a:pPr>
            <a:r>
              <a:rPr sz="2000" spc="-5" dirty="0">
                <a:latin typeface="Times New Roman" panose="02020603050405020304" pitchFamily="18" charset="0"/>
                <a:cs typeface="Times New Roman" panose="02020603050405020304" pitchFamily="18" charset="0"/>
              </a:rPr>
              <a:t>The</a:t>
            </a:r>
            <a:r>
              <a:rPr sz="2000" spc="5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approach</a:t>
            </a:r>
            <a:r>
              <a:rPr sz="2000" spc="5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involves</a:t>
            </a:r>
            <a:r>
              <a:rPr sz="2000" spc="5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extracting</a:t>
            </a:r>
            <a:r>
              <a:rPr sz="2000" spc="5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important</a:t>
            </a:r>
            <a:r>
              <a:rPr sz="2000" spc="5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features</a:t>
            </a:r>
            <a:r>
              <a:rPr sz="2000" spc="5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from</a:t>
            </a:r>
            <a:r>
              <a:rPr sz="2000" spc="5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spc="5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images</a:t>
            </a:r>
            <a:r>
              <a:rPr sz="2000" spc="5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through</a:t>
            </a:r>
            <a:r>
              <a:rPr sz="2000" spc="5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neural </a:t>
            </a:r>
            <a:r>
              <a:rPr sz="2000" spc="-5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networks and applying advanced </a:t>
            </a:r>
            <a:r>
              <a:rPr sz="2000" dirty="0">
                <a:latin typeface="Times New Roman" panose="02020603050405020304" pitchFamily="18" charset="0"/>
                <a:cs typeface="Times New Roman" panose="02020603050405020304" pitchFamily="18" charset="0"/>
              </a:rPr>
              <a:t>methods </a:t>
            </a:r>
            <a:r>
              <a:rPr sz="2000" spc="-5" dirty="0">
                <a:latin typeface="Times New Roman" panose="02020603050405020304" pitchFamily="18" charset="0"/>
                <a:cs typeface="Times New Roman" panose="02020603050405020304" pitchFamily="18" charset="0"/>
              </a:rPr>
              <a:t>to improve diagnostic </a:t>
            </a:r>
            <a:r>
              <a:rPr sz="2000" spc="-25" dirty="0">
                <a:latin typeface="Times New Roman" panose="02020603050405020304" pitchFamily="18" charset="0"/>
                <a:cs typeface="Times New Roman" panose="02020603050405020304" pitchFamily="18" charset="0"/>
              </a:rPr>
              <a:t>accuracy. </a:t>
            </a:r>
            <a:r>
              <a:rPr sz="2000" spc="-20" dirty="0">
                <a:latin typeface="Times New Roman" panose="02020603050405020304" pitchFamily="18" charset="0"/>
                <a:cs typeface="Times New Roman" panose="02020603050405020304" pitchFamily="18" charset="0"/>
              </a:rPr>
              <a:t>Additionally, </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this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technique aims to </a:t>
            </a:r>
            <a:r>
              <a:rPr sz="2000" spc="-10" dirty="0">
                <a:latin typeface="Times New Roman" panose="02020603050405020304" pitchFamily="18" charset="0"/>
                <a:cs typeface="Times New Roman" panose="02020603050405020304" pitchFamily="18" charset="0"/>
              </a:rPr>
              <a:t>differentiate</a:t>
            </a:r>
            <a:r>
              <a:rPr sz="2000" spc="-5" dirty="0">
                <a:latin typeface="Times New Roman" panose="02020603050405020304" pitchFamily="18" charset="0"/>
                <a:cs typeface="Times New Roman" panose="02020603050405020304" pitchFamily="18" charset="0"/>
              </a:rPr>
              <a:t> between</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benign and </a:t>
            </a:r>
            <a:r>
              <a:rPr sz="2000" dirty="0">
                <a:latin typeface="Times New Roman" panose="02020603050405020304" pitchFamily="18" charset="0"/>
                <a:cs typeface="Times New Roman" panose="02020603050405020304" pitchFamily="18" charset="0"/>
              </a:rPr>
              <a:t>malignant</a:t>
            </a:r>
            <a:r>
              <a:rPr sz="2000" spc="-5" dirty="0">
                <a:latin typeface="Times New Roman" panose="02020603050405020304" pitchFamily="18" charset="0"/>
                <a:cs typeface="Times New Roman" panose="02020603050405020304" pitchFamily="18" charset="0"/>
              </a:rPr>
              <a:t> tumors.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TotalTime>
  <Words>1762</Words>
  <Application>Microsoft Office PowerPoint</Application>
  <PresentationFormat>Widescreen</PresentationFormat>
  <Paragraphs>174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ABSTRACT</vt:lpstr>
      <vt:lpstr>INTRODUCTION</vt:lpstr>
      <vt:lpstr>LITERATURE SURVEY</vt:lpstr>
      <vt:lpstr>PowerPoint Presentation</vt:lpstr>
      <vt:lpstr>PowerPoint Presentation</vt:lpstr>
      <vt:lpstr>RESEARCH GAP / CHALLENGES</vt:lpstr>
      <vt:lpstr>PROBLEM STATEMENT</vt:lpstr>
      <vt:lpstr>OBJECTIVES</vt:lpstr>
      <vt:lpstr>PROPOSED METHODOLOGY</vt:lpstr>
      <vt:lpstr>SOFTWARE REQUIREMENTS</vt:lpstr>
      <vt:lpstr>MODULES</vt:lpstr>
      <vt:lpstr>IMPLEMENTATION</vt:lpstr>
      <vt:lpstr>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MinorProject-5</dc:title>
  <cp:lastModifiedBy>rameshchengala86@gmail.com</cp:lastModifiedBy>
  <cp:revision>3</cp:revision>
  <dcterms:created xsi:type="dcterms:W3CDTF">2024-11-19T14:00:02Z</dcterms:created>
  <dcterms:modified xsi:type="dcterms:W3CDTF">2024-12-13T03:13:58Z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