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80" r:id="rId20"/>
    <p:sldId id="281" r:id="rId21"/>
    <p:sldId id="277" r:id="rId22"/>
    <p:sldId id="278" r:id="rId23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182" autoAdjust="0"/>
    <p:restoredTop sz="94660"/>
  </p:normalViewPr>
  <p:slideViewPr>
    <p:cSldViewPr>
      <p:cViewPr varScale="1">
        <p:scale>
          <a:sx n="103" d="100"/>
          <a:sy n="103" d="100"/>
        </p:scale>
        <p:origin x="293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90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3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92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6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78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0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1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5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0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1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3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6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1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BAA1B5B-6139-B65B-1CB1-845E92E8D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4310" y="1443119"/>
            <a:ext cx="68729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sz="1800" b="1" spc="-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sz="18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SCIENCE</a:t>
            </a:r>
            <a:r>
              <a:rPr sz="1800" b="1" spc="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endParaRPr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317" y="654"/>
            <a:ext cx="6547896" cy="11920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47904" y="2070175"/>
            <a:ext cx="5587365" cy="1488293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marR="5080" indent="299720">
              <a:lnSpc>
                <a:spcPct val="100000"/>
              </a:lnSpc>
              <a:spcBef>
                <a:spcPts val="130"/>
              </a:spcBef>
            </a:pPr>
            <a:r>
              <a:rPr b="1" spc="5" dirty="0">
                <a:latin typeface="Times New Roman" panose="02020603050405020304" pitchFamily="18" charset="0"/>
                <a:cs typeface="Times New Roman" pitchFamily="18" charset="0"/>
              </a:rPr>
              <a:t>MINING </a:t>
            </a:r>
            <a:r>
              <a:rPr b="1" dirty="0">
                <a:latin typeface="Times New Roman" panose="02020603050405020304" pitchFamily="18" charset="0"/>
                <a:cs typeface="Times New Roman" pitchFamily="18" charset="0"/>
              </a:rPr>
              <a:t>BLOGS FOR EMOTION-DRIVEN </a:t>
            </a:r>
            <a:r>
              <a:rPr b="1" spc="5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itchFamily="18" charset="0"/>
              </a:rPr>
              <a:t>ARGUMENTATION</a:t>
            </a:r>
            <a:r>
              <a:rPr b="1" spc="-1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b="1" spc="5" dirty="0">
                <a:latin typeface="Times New Roman" panose="02020603050405020304" pitchFamily="18" charset="0"/>
                <a:cs typeface="Times New Roman" pitchFamily="18" charset="0"/>
              </a:rPr>
              <a:t>USING</a:t>
            </a:r>
            <a:r>
              <a:rPr b="1" spc="-45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itchFamily="18" charset="0"/>
              </a:rPr>
              <a:t>NLP</a:t>
            </a:r>
            <a:r>
              <a:rPr b="1" spc="-1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b="1" spc="5" dirty="0">
                <a:latin typeface="Times New Roman" panose="02020603050405020304" pitchFamily="18" charset="0"/>
                <a:cs typeface="Times New Roman" pitchFamily="18" charset="0"/>
              </a:rPr>
              <a:t>TECHNIQUES</a:t>
            </a:r>
            <a:endParaRPr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417445" marR="1988820">
              <a:lnSpc>
                <a:spcPct val="100699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 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7445" marR="1988820">
              <a:lnSpc>
                <a:spcPct val="100699"/>
              </a:lnSpc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Year/Sem: IV/I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7445" marR="1988820">
              <a:lnSpc>
                <a:spcPct val="100699"/>
              </a:lnSpc>
            </a:pPr>
            <a:r>
              <a:rPr lang="en-US" sz="1400" b="1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sz="1400" b="1" spc="-5" dirty="0">
                <a:solidFill>
                  <a:srgbClr val="3137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</a:t>
            </a:r>
            <a:r>
              <a:rPr sz="1400" b="1" spc="-50" dirty="0">
                <a:solidFill>
                  <a:srgbClr val="3137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rgbClr val="3137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CSE-A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321" y="3537902"/>
            <a:ext cx="1492250" cy="6803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sz="1400" b="1" spc="-10" dirty="0">
                <a:latin typeface="Times New Roman" pitchFamily="18" charset="0"/>
                <a:cs typeface="Times New Roman" pitchFamily="18" charset="0"/>
              </a:rPr>
              <a:t>: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Times New Roman" pitchFamily="18" charset="0"/>
                <a:cs typeface="Times New Roman" pitchFamily="18" charset="0"/>
              </a:rPr>
              <a:t>Mr.</a:t>
            </a:r>
            <a:r>
              <a:rPr sz="1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Srinivas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Goud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b="1" spc="3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b="1" spc="-20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ss</a:t>
            </a:r>
            <a:r>
              <a:rPr sz="1400" b="1" spc="-1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1400" b="1" spc="5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1400" b="1" spc="-20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1400" b="1" spc="-30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b="1" spc="4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b="1" spc="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1400" b="1" spc="-7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40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1400" b="1" spc="-2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1400" b="1" spc="-30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1400" b="1" spc="5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1400" b="1" spc="-2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b="1" spc="-20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1400" b="1" spc="55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1400" b="1" spc="-30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1400" b="1" spc="10" dirty="0">
                <a:solidFill>
                  <a:srgbClr val="31373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7965" y="3541406"/>
            <a:ext cx="1867535" cy="882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3970">
              <a:lnSpc>
                <a:spcPct val="99900"/>
              </a:lnSpc>
              <a:spcBef>
                <a:spcPts val="13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Team members: </a:t>
            </a:r>
            <a:r>
              <a:rPr sz="14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B.Vamshi(21P61A0518)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3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1400" spc="-5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1400" spc="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400" spc="4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140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1400" spc="4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P6</a:t>
            </a:r>
            <a:r>
              <a:rPr sz="1400" spc="4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1400" spc="-4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1400" spc="4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A.Ankitha(22P65A0501)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0829" y="363219"/>
            <a:ext cx="19570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OBJECTIVES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A94DB-8787-6FE8-BA8B-DD89F43D0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18695" y="-9166"/>
            <a:ext cx="9144000" cy="51618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1" y="1182500"/>
            <a:ext cx="8382000" cy="2655663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98450" indent="-286385" algn="just">
              <a:lnSpc>
                <a:spcPts val="1664"/>
              </a:lnSpc>
              <a:spcBef>
                <a:spcPts val="125"/>
              </a:spcBef>
              <a:buFont typeface="Arial" pitchFamily="34" charset="0"/>
              <a:buChar char="•"/>
              <a:tabLst>
                <a:tab pos="298450" algn="l"/>
                <a:tab pos="299085" algn="l"/>
              </a:tabLst>
            </a:pPr>
            <a:r>
              <a:rPr sz="1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Topic</a:t>
            </a:r>
            <a:r>
              <a:rPr sz="14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Extraction:</a:t>
            </a:r>
            <a:endParaRPr lang="en-US" sz="1400" b="1" dirty="0">
              <a:latin typeface="Times New Roman"/>
              <a:cs typeface="Times New Roman"/>
            </a:endParaRPr>
          </a:p>
          <a:p>
            <a:pPr marL="12700" indent="266700" algn="just">
              <a:lnSpc>
                <a:spcPts val="1664"/>
              </a:lnSpc>
            </a:pP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system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extract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analyze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key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topics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from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posts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lang="en-IN" sz="1400" spc="-5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latin typeface="Times New Roman"/>
                <a:cs typeface="Times New Roman"/>
              </a:rPr>
              <a:t>Laten</a:t>
            </a:r>
          </a:p>
          <a:p>
            <a:pPr marL="12700" indent="266700" algn="just">
              <a:lnSpc>
                <a:spcPts val="1664"/>
              </a:lnSpc>
            </a:pPr>
            <a:r>
              <a:rPr lang="en-US" sz="1400" spc="5" dirty="0">
                <a:latin typeface="Times New Roman"/>
                <a:cs typeface="Times New Roman"/>
              </a:rPr>
              <a:t>  </a:t>
            </a:r>
            <a:r>
              <a:rPr lang="en-US" sz="1400" spc="-5" dirty="0">
                <a:latin typeface="Times New Roman"/>
                <a:cs typeface="Times New Roman"/>
              </a:rPr>
              <a:t>Dirichlet</a:t>
            </a:r>
            <a:r>
              <a:rPr lang="en-US" sz="1400" spc="11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Allocation</a:t>
            </a:r>
            <a:r>
              <a:rPr lang="en-US" sz="1400" spc="6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(LDA),</a:t>
            </a:r>
            <a:r>
              <a:rPr lang="en-US" sz="1400" spc="8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ensuring</a:t>
            </a:r>
            <a:r>
              <a:rPr lang="en-US" sz="1400" spc="11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that</a:t>
            </a:r>
            <a:r>
              <a:rPr lang="en-US" sz="1400" spc="95" dirty="0">
                <a:latin typeface="Times New Roman"/>
                <a:cs typeface="Times New Roman"/>
              </a:rPr>
              <a:t> </a:t>
            </a:r>
            <a:r>
              <a:rPr lang="en-US" sz="1400" spc="15" dirty="0">
                <a:latin typeface="Times New Roman"/>
                <a:cs typeface="Times New Roman"/>
              </a:rPr>
              <a:t>the</a:t>
            </a:r>
            <a:r>
              <a:rPr lang="en-US" sz="1400" spc="6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topics</a:t>
            </a:r>
            <a:r>
              <a:rPr lang="en-US" sz="1400" spc="140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are </a:t>
            </a:r>
            <a:r>
              <a:rPr lang="en-US" sz="1400" spc="-5" dirty="0">
                <a:latin typeface="Times New Roman"/>
                <a:cs typeface="Times New Roman"/>
              </a:rPr>
              <a:t>coherent</a:t>
            </a:r>
            <a:r>
              <a:rPr lang="en-US" sz="1400" spc="-15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and meaning.</a:t>
            </a:r>
          </a:p>
          <a:p>
            <a:pPr marL="12700" indent="266700" algn="just">
              <a:lnSpc>
                <a:spcPts val="1664"/>
              </a:lnSpc>
            </a:pPr>
            <a:endParaRPr lang="en-US" sz="1400" b="1" spc="10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298450" indent="-285750" algn="just">
              <a:lnSpc>
                <a:spcPts val="1664"/>
              </a:lnSpc>
              <a:buFont typeface="Arial" panose="020B0604020202020204" pitchFamily="34" charset="0"/>
              <a:buChar char="•"/>
            </a:pP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Emotion</a:t>
            </a:r>
            <a:r>
              <a:rPr sz="1400" b="1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Detection:</a:t>
            </a:r>
            <a:endParaRPr sz="1400" b="1" dirty="0">
              <a:latin typeface="Times New Roman"/>
              <a:cs typeface="Times New Roman"/>
            </a:endParaRPr>
          </a:p>
          <a:p>
            <a:pPr marL="12700" indent="355600" algn="just">
              <a:lnSpc>
                <a:spcPts val="1664"/>
              </a:lnSpc>
            </a:pP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emotion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detection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framework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identify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classify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range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of</a:t>
            </a:r>
            <a:endParaRPr sz="14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ts val="1650"/>
              </a:lnSpc>
              <a:spcBef>
                <a:spcPts val="130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        </a:t>
            </a:r>
            <a:r>
              <a:rPr sz="1400" spc="-5" dirty="0">
                <a:latin typeface="Times New Roman"/>
                <a:cs typeface="Times New Roman"/>
              </a:rPr>
              <a:t>emotions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blog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posts,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advanced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models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GoEmotions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nuanced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emotion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analysis.</a:t>
            </a: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1400" b="1" dirty="0">
              <a:latin typeface="Times New Roman" pitchFamily="18" charset="0"/>
              <a:cs typeface="Times New Roman" pitchFamily="18" charset="0"/>
            </a:endParaRPr>
          </a:p>
          <a:p>
            <a:pPr marL="298450" indent="-286385" algn="just">
              <a:lnSpc>
                <a:spcPts val="167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Argument</a:t>
            </a:r>
            <a:r>
              <a:rPr sz="1400" b="1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Analysis:</a:t>
            </a:r>
            <a:endParaRPr sz="1400" b="1" dirty="0">
              <a:latin typeface="Times New Roman"/>
              <a:cs typeface="Times New Roman"/>
            </a:endParaRPr>
          </a:p>
          <a:p>
            <a:pPr marL="12700" indent="355600">
              <a:lnSpc>
                <a:spcPts val="1670"/>
              </a:lnSpc>
            </a:pP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argument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mining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capabilities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detect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analyze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argumentative</a:t>
            </a:r>
          </a:p>
          <a:p>
            <a:pPr marL="12700" marR="13335">
              <a:lnSpc>
                <a:spcPts val="1650"/>
              </a:lnSpc>
              <a:spcBef>
                <a:spcPts val="130"/>
              </a:spcBef>
            </a:pPr>
            <a:r>
              <a:rPr lang="en-US" sz="1400" spc="-5" dirty="0">
                <a:latin typeface="Times New Roman"/>
                <a:cs typeface="Times New Roman"/>
              </a:rPr>
              <a:t>        </a:t>
            </a:r>
            <a:r>
              <a:rPr sz="1400" spc="-5" dirty="0">
                <a:latin typeface="Times New Roman"/>
                <a:cs typeface="Times New Roman"/>
              </a:rPr>
              <a:t>structures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posts,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correlating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structures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detected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emotions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to</a:t>
            </a:r>
            <a:r>
              <a:rPr lang="en-US"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how</a:t>
            </a:r>
            <a:endParaRPr lang="en-US" sz="1400" spc="10" dirty="0">
              <a:latin typeface="Times New Roman"/>
              <a:cs typeface="Times New Roman"/>
            </a:endParaRPr>
          </a:p>
          <a:p>
            <a:pPr marL="12700" marR="13335">
              <a:lnSpc>
                <a:spcPts val="1650"/>
              </a:lnSpc>
              <a:spcBef>
                <a:spcPts val="130"/>
              </a:spcBef>
            </a:pPr>
            <a:r>
              <a:rPr lang="en-IN" sz="1400" spc="10" dirty="0">
                <a:latin typeface="Times New Roman"/>
                <a:cs typeface="Times New Roman"/>
              </a:rPr>
              <a:t>        </a:t>
            </a:r>
            <a:r>
              <a:rPr lang="en-IN" sz="1400" dirty="0">
                <a:latin typeface="Times New Roman"/>
                <a:cs typeface="Times New Roman"/>
              </a:rPr>
              <a:t>emotional</a:t>
            </a:r>
            <a:r>
              <a:rPr lang="en-IN" sz="1400" spc="-40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content</a:t>
            </a:r>
            <a:r>
              <a:rPr lang="en-IN" sz="1400" spc="-20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influences</a:t>
            </a:r>
            <a:r>
              <a:rPr lang="en-IN" sz="1400" spc="-55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arguments.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62EED-B1D7-4E1B-0226-24037EEBD64E}"/>
              </a:ext>
            </a:extLst>
          </p:cNvPr>
          <p:cNvSpPr txBox="1"/>
          <p:nvPr/>
        </p:nvSpPr>
        <p:spPr>
          <a:xfrm>
            <a:off x="457201" y="362510"/>
            <a:ext cx="570434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u="sng" spc="-5" dirty="0">
                <a:latin typeface="Times New Roman"/>
                <a:cs typeface="Times New Roman"/>
              </a:rPr>
              <a:t>OBJECTIVE :</a:t>
            </a:r>
            <a:endParaRPr lang="en-IN" b="1" u="sng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7460" y="219963"/>
            <a:ext cx="28498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EXISTING</a:t>
            </a:r>
            <a:r>
              <a:rPr spc="-75" dirty="0"/>
              <a:t> </a:t>
            </a:r>
            <a:r>
              <a:rPr spc="-5" dirty="0"/>
              <a:t>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C968A-316B-2E18-2E8F-8E2592C18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220200" cy="5143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4800" y="1281702"/>
            <a:ext cx="8216395" cy="3114762"/>
          </a:xfrm>
          <a:prstGeom prst="rect">
            <a:avLst/>
          </a:prstGeom>
        </p:spPr>
        <p:txBody>
          <a:bodyPr vert="horz" wrap="square" lIns="0" tIns="26034" rIns="0" bIns="0" rtlCol="0" anchor="t">
            <a:spAutoFit/>
          </a:bodyPr>
          <a:lstStyle/>
          <a:p>
            <a:pPr marL="298450" marR="8890" indent="-286385" algn="just">
              <a:lnSpc>
                <a:spcPts val="165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Popular sentiment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analysis libraries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TextBlob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VADER provide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primitive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sentiment</a:t>
            </a:r>
            <a:r>
              <a:rPr sz="1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classification,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lacking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sz="1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detecting emotions.</a:t>
            </a:r>
            <a:endParaRPr lang="en-US" sz="1400" spc="-5" dirty="0">
              <a:latin typeface="Times New Roman" pitchFamily="18" charset="0"/>
              <a:cs typeface="Times New Roman" pitchFamily="18" charset="0"/>
            </a:endParaRPr>
          </a:p>
          <a:p>
            <a:pPr marL="298450" marR="8890" indent="-286385" algn="just">
              <a:lnSpc>
                <a:spcPts val="165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5080" indent="-286385" algn="just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366395" algn="l"/>
              </a:tabLst>
            </a:pPr>
            <a:r>
              <a:rPr sz="1400" spc="10" dirty="0">
                <a:latin typeface="Times New Roman"/>
                <a:cs typeface="Times New Roman"/>
              </a:rPr>
              <a:t>LDA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usually used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topic </a:t>
            </a:r>
            <a:r>
              <a:rPr sz="1400" dirty="0">
                <a:latin typeface="Times New Roman"/>
                <a:cs typeface="Times New Roman"/>
              </a:rPr>
              <a:t>modeling, </a:t>
            </a:r>
            <a:r>
              <a:rPr sz="1400" spc="10" dirty="0">
                <a:latin typeface="Times New Roman"/>
                <a:cs typeface="Times New Roman"/>
              </a:rPr>
              <a:t>but </a:t>
            </a:r>
            <a:r>
              <a:rPr sz="1400" spc="-5" dirty="0">
                <a:latin typeface="Times New Roman"/>
                <a:cs typeface="Times New Roman"/>
              </a:rPr>
              <a:t>it </a:t>
            </a:r>
            <a:r>
              <a:rPr sz="1400" dirty="0">
                <a:latin typeface="Times New Roman"/>
                <a:cs typeface="Times New Roman"/>
              </a:rPr>
              <a:t>does </a:t>
            </a:r>
            <a:r>
              <a:rPr sz="1400" spc="5" dirty="0">
                <a:latin typeface="Times New Roman"/>
                <a:cs typeface="Times New Roman"/>
              </a:rPr>
              <a:t>not take </a:t>
            </a:r>
            <a:r>
              <a:rPr sz="1400" dirty="0">
                <a:latin typeface="Times New Roman"/>
                <a:cs typeface="Times New Roman"/>
              </a:rPr>
              <a:t>potentially emotional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aspects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argument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into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consideration.</a:t>
            </a:r>
            <a:endParaRPr lang="en-US" sz="1400" spc="-5" dirty="0">
              <a:latin typeface="Times New Roman"/>
              <a:cs typeface="Times New Roman"/>
            </a:endParaRPr>
          </a:p>
          <a:p>
            <a:pPr marL="298450" marR="5080" indent="-286385" algn="just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366395" algn="l"/>
              </a:tabLst>
            </a:pPr>
            <a:endParaRPr sz="1400" dirty="0">
              <a:latin typeface="Times New Roman"/>
              <a:cs typeface="Times New Roman"/>
            </a:endParaRPr>
          </a:p>
          <a:p>
            <a:pPr marL="298450" marR="12065" indent="-286385" algn="just">
              <a:lnSpc>
                <a:spcPct val="985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While argument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mining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tools,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models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BERT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aim 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400" spc="-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discover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arguments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text they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are not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capable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 integrated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topic modeling 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emotion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detection.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12065" indent="-286385" algn="just">
              <a:lnSpc>
                <a:spcPct val="985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7620" indent="-286385" algn="just">
              <a:lnSpc>
                <a:spcPct val="100600"/>
              </a:lnSpc>
              <a:spcBef>
                <a:spcPts val="3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Emotion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models such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 GoEmotions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analyses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emotions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400" spc="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detail,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emotion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usually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segregated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from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text</a:t>
            </a:r>
            <a:r>
              <a:rPr sz="1400" spc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processes.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7620" indent="-286385" algn="just">
              <a:lnSpc>
                <a:spcPct val="100600"/>
              </a:lnSpc>
              <a:spcBef>
                <a:spcPts val="35"/>
              </a:spcBef>
              <a:buFont typeface="Arial MT"/>
              <a:buChar char="•"/>
              <a:tabLst>
                <a:tab pos="299085" algn="l"/>
              </a:tabLst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5715" indent="-286385" algn="just">
              <a:lnSpc>
                <a:spcPts val="1650"/>
              </a:lnSpc>
              <a:spcBef>
                <a:spcPts val="5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Interactive,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visualization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tools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like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Plotly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charts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 are 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sz="1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NLP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 create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seamless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analysis.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269401D-D1FE-B46A-9133-B280ACE9FCED}"/>
              </a:ext>
            </a:extLst>
          </p:cNvPr>
          <p:cNvSpPr txBox="1">
            <a:spLocks/>
          </p:cNvSpPr>
          <p:nvPr/>
        </p:nvSpPr>
        <p:spPr>
          <a:xfrm>
            <a:off x="685800" y="361950"/>
            <a:ext cx="3583940" cy="29046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IN" sz="1800" b="1" u="sng" dirty="0">
                <a:latin typeface="Times New Roman"/>
                <a:cs typeface="Times New Roman"/>
              </a:rPr>
              <a:t>EXISTING</a:t>
            </a:r>
            <a:r>
              <a:rPr lang="en-IN" sz="1800" b="1" u="sng" spc="-75" dirty="0">
                <a:latin typeface="Times New Roman"/>
                <a:cs typeface="Times New Roman"/>
              </a:rPr>
              <a:t> </a:t>
            </a:r>
            <a:r>
              <a:rPr lang="en-IN" sz="1800" b="1" u="sng" spc="-5" dirty="0">
                <a:latin typeface="Times New Roman"/>
                <a:cs typeface="Times New Roman"/>
              </a:rPr>
              <a:t>SYSTEM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7903" y="396240"/>
            <a:ext cx="30213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PROPOSED</a:t>
            </a:r>
            <a:r>
              <a:rPr spc="-65" dirty="0"/>
              <a:t> </a:t>
            </a:r>
            <a:r>
              <a:rPr spc="5" dirty="0"/>
              <a:t>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E800B-1C4F-3F82-E7AE-DE61EA5C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1373441"/>
            <a:ext cx="8229600" cy="2270942"/>
          </a:xfrm>
          <a:prstGeom prst="rect">
            <a:avLst/>
          </a:prstGeom>
        </p:spPr>
        <p:txBody>
          <a:bodyPr vert="horz" wrap="square" lIns="0" tIns="26034" rIns="0" bIns="0" rtlCol="0" anchor="t">
            <a:spAutoFit/>
          </a:bodyPr>
          <a:lstStyle/>
          <a:p>
            <a:pPr marL="298450" marR="8255" indent="-286385" algn="just">
              <a:lnSpc>
                <a:spcPts val="1650"/>
              </a:lnSpc>
              <a:spcBef>
                <a:spcPts val="20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sz="14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14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sz="1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sz="14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NLP</a:t>
            </a:r>
            <a:r>
              <a:rPr sz="14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sz="1400" spc="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4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effectively</a:t>
            </a:r>
            <a:r>
              <a:rPr sz="14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observe </a:t>
            </a:r>
            <a:r>
              <a:rPr sz="1400" spc="-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blog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posts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completely.</a:t>
            </a:r>
            <a:endParaRPr lang="en-US" sz="1400" spc="-5" dirty="0">
              <a:latin typeface="Times New Roman" pitchFamily="18" charset="0"/>
              <a:cs typeface="Times New Roman" pitchFamily="18" charset="0"/>
            </a:endParaRPr>
          </a:p>
          <a:p>
            <a:pPr marL="298450" marR="8255" indent="-286385" algn="just">
              <a:lnSpc>
                <a:spcPts val="1650"/>
              </a:lnSpc>
              <a:spcBef>
                <a:spcPts val="20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5080" indent="-286385" algn="just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  <a:tab pos="299085" algn="l"/>
                <a:tab pos="1083310" algn="l"/>
                <a:tab pos="1949450" algn="l"/>
                <a:tab pos="2260600" algn="l"/>
                <a:tab pos="2888615" algn="l"/>
                <a:tab pos="3468370" algn="l"/>
                <a:tab pos="4156710" algn="l"/>
                <a:tab pos="4536440" algn="l"/>
                <a:tab pos="5431155" algn="l"/>
              </a:tabLst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Primary</a:t>
            </a:r>
            <a:r>
              <a:rPr sz="14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topic</a:t>
            </a:r>
            <a:r>
              <a:rPr sz="14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extraction</a:t>
            </a:r>
            <a:r>
              <a:rPr sz="1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4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LDA</a:t>
            </a:r>
            <a:r>
              <a:rPr sz="1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employs</a:t>
            </a:r>
            <a:r>
              <a:rPr sz="1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sz="14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1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GoEmotions</a:t>
            </a:r>
            <a:r>
              <a:rPr sz="14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400" spc="-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spc="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400" spc="5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spc="3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spc="5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ti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spc="2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400" spc="3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spc="-4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1400" spc="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od</a:t>
            </a:r>
            <a:r>
              <a:rPr sz="1400" spc="5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1400" spc="4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gu</a:t>
            </a:r>
            <a:r>
              <a:rPr sz="1400" spc="3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400" spc="4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400" spc="4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g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algn="just">
              <a:lnSpc>
                <a:spcPts val="1664"/>
              </a:lnSpc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responsibilities.</a:t>
            </a:r>
            <a:endParaRPr lang="en-US" sz="1400" spc="-5" dirty="0">
              <a:latin typeface="Times New Roman" pitchFamily="18" charset="0"/>
              <a:cs typeface="Times New Roman" pitchFamily="18" charset="0"/>
            </a:endParaRPr>
          </a:p>
          <a:p>
            <a:pPr marL="298450" algn="just">
              <a:lnSpc>
                <a:spcPts val="1664"/>
              </a:lnSpc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8255" indent="-286385" algn="just">
              <a:lnSpc>
                <a:spcPts val="1650"/>
              </a:lnSpc>
              <a:spcBef>
                <a:spcPts val="6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1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14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4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sz="14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visualizations</a:t>
            </a:r>
            <a:r>
              <a:rPr sz="14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4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Plotly</a:t>
            </a:r>
            <a:r>
              <a:rPr sz="1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4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1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1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use,</a:t>
            </a:r>
            <a:r>
              <a:rPr sz="14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sz="1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sz="1400" spc="-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interface where</a:t>
            </a:r>
            <a:r>
              <a:rPr sz="1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posts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uploaded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analyzed.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8255" indent="-286385" algn="just">
              <a:lnSpc>
                <a:spcPts val="1650"/>
              </a:lnSpc>
              <a:spcBef>
                <a:spcPts val="6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6350" indent="-286385" algn="just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It's</a:t>
            </a:r>
            <a:r>
              <a:rPr sz="1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one-stop</a:t>
            </a:r>
            <a:r>
              <a:rPr sz="1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shop</a:t>
            </a:r>
            <a:r>
              <a:rPr sz="1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ties</a:t>
            </a:r>
            <a:r>
              <a:rPr sz="1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sz="1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topic</a:t>
            </a:r>
            <a:r>
              <a:rPr sz="1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modelling,</a:t>
            </a:r>
            <a:r>
              <a:rPr sz="1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emotion</a:t>
            </a:r>
            <a:r>
              <a:rPr sz="1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sz="1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400" spc="-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8F025-1338-B17B-D328-2A389F8AEDD1}"/>
              </a:ext>
            </a:extLst>
          </p:cNvPr>
          <p:cNvSpPr txBox="1"/>
          <p:nvPr/>
        </p:nvSpPr>
        <p:spPr>
          <a:xfrm>
            <a:off x="457200" y="605000"/>
            <a:ext cx="636164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u="sng" spc="-5" dirty="0">
                <a:latin typeface="Times New Roman"/>
                <a:cs typeface="Times New Roman"/>
              </a:rPr>
              <a:t>PROPOSED</a:t>
            </a:r>
            <a:r>
              <a:rPr lang="en-IN" b="1" u="sng" spc="-65" dirty="0">
                <a:latin typeface="Times New Roman"/>
                <a:cs typeface="Times New Roman"/>
              </a:rPr>
              <a:t> </a:t>
            </a:r>
            <a:r>
              <a:rPr lang="en-IN" b="1" u="sng" spc="5" dirty="0">
                <a:latin typeface="Times New Roman"/>
                <a:cs typeface="Times New Roman"/>
              </a:rPr>
              <a:t>SYSTEM :</a:t>
            </a:r>
            <a:endParaRPr lang="en-IN" b="1" u="sng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2802" y="363855"/>
            <a:ext cx="5872798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PROPOSED</a:t>
            </a:r>
            <a:r>
              <a:rPr spc="-95" dirty="0"/>
              <a:t> </a:t>
            </a:r>
            <a:r>
              <a:rPr dirty="0"/>
              <a:t>METHODOLOGY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8B9D5-C293-10ED-5990-313985154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3400" y="1020276"/>
            <a:ext cx="7388355" cy="329173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47320" indent="-135255" algn="just">
              <a:lnSpc>
                <a:spcPts val="1664"/>
              </a:lnSpc>
              <a:spcBef>
                <a:spcPts val="125"/>
              </a:spcBef>
              <a:buSzPct val="92857"/>
              <a:buAutoNum type="arabicPeriod"/>
              <a:tabLst>
                <a:tab pos="147955" algn="l"/>
              </a:tabLst>
            </a:pPr>
            <a:r>
              <a:rPr lang="en-US"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Collection:</a:t>
            </a:r>
            <a:endParaRPr lang="en-US" sz="1400" dirty="0">
              <a:latin typeface="Times New Roman"/>
              <a:cs typeface="Times New Roman"/>
            </a:endParaRPr>
          </a:p>
          <a:p>
            <a:pPr marL="307975" algn="just">
              <a:lnSpc>
                <a:spcPts val="1664"/>
              </a:lnSpc>
            </a:pPr>
            <a:r>
              <a:rPr sz="1400" dirty="0">
                <a:latin typeface="Times New Roman"/>
                <a:cs typeface="Times New Roman"/>
              </a:rPr>
              <a:t>Collect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preprocess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blog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posts </a:t>
            </a:r>
            <a:r>
              <a:rPr sz="1400" spc="15" dirty="0">
                <a:latin typeface="Times New Roman"/>
                <a:cs typeface="Times New Roman"/>
              </a:rPr>
              <a:t>via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text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URLs.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47320" indent="-135255" algn="just">
              <a:buSzPct val="92857"/>
              <a:buAutoNum type="arabicPeriod" startAt="2"/>
              <a:tabLst>
                <a:tab pos="147955" algn="l"/>
              </a:tabLst>
            </a:pPr>
            <a:r>
              <a:rPr lang="en-US"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Topic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Modeling:</a:t>
            </a:r>
            <a:endParaRPr sz="1400" dirty="0">
              <a:latin typeface="Times New Roman"/>
              <a:cs typeface="Times New Roman"/>
            </a:endParaRPr>
          </a:p>
          <a:p>
            <a:pPr marL="307975" algn="just">
              <a:lnSpc>
                <a:spcPct val="100000"/>
              </a:lnSpc>
              <a:spcBef>
                <a:spcPts val="50"/>
              </a:spcBef>
            </a:pPr>
            <a:r>
              <a:rPr sz="1400" spc="5" dirty="0">
                <a:latin typeface="Times New Roman"/>
                <a:cs typeface="Times New Roman"/>
              </a:rPr>
              <a:t>Use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Latent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Dirichlet </a:t>
            </a:r>
            <a:r>
              <a:rPr sz="1400" dirty="0">
                <a:latin typeface="Times New Roman"/>
                <a:cs typeface="Times New Roman"/>
              </a:rPr>
              <a:t>Allocation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(LDA)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extract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key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topics.</a:t>
            </a: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47320" indent="-135255" algn="just">
              <a:buSzPct val="92857"/>
              <a:buAutoNum type="arabicPeriod" startAt="3"/>
              <a:tabLst>
                <a:tab pos="147955" algn="l"/>
              </a:tabLst>
            </a:pPr>
            <a:r>
              <a:rPr lang="en-US"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Emotion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Detection:</a:t>
            </a:r>
            <a:endParaRPr sz="1400" dirty="0">
              <a:latin typeface="Times New Roman"/>
              <a:cs typeface="Times New Roman"/>
            </a:endParaRPr>
          </a:p>
          <a:p>
            <a:pPr marL="12700" marR="5080" indent="290830" algn="just">
              <a:lnSpc>
                <a:spcPts val="1650"/>
              </a:lnSpc>
              <a:spcBef>
                <a:spcPts val="130"/>
              </a:spcBef>
            </a:pPr>
            <a:r>
              <a:rPr sz="1400" spc="-5" dirty="0">
                <a:latin typeface="Times New Roman"/>
                <a:cs typeface="Times New Roman"/>
              </a:rPr>
              <a:t>Apply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TextBlob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analysis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GoEmotions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detailed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emotion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classification.</a:t>
            </a:r>
            <a:endParaRPr sz="1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47320" indent="-135255" algn="just">
              <a:lnSpc>
                <a:spcPts val="1664"/>
              </a:lnSpc>
              <a:spcBef>
                <a:spcPts val="5"/>
              </a:spcBef>
              <a:buSzPct val="92857"/>
              <a:buAutoNum type="arabicPeriod" startAt="4"/>
              <a:tabLst>
                <a:tab pos="147955" algn="l"/>
              </a:tabLst>
            </a:pPr>
            <a:r>
              <a:rPr lang="en-US"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Argument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Mining:</a:t>
            </a:r>
            <a:endParaRPr sz="1400" dirty="0">
              <a:latin typeface="Times New Roman"/>
              <a:cs typeface="Times New Roman"/>
            </a:endParaRPr>
          </a:p>
          <a:p>
            <a:pPr marL="307975" algn="just">
              <a:lnSpc>
                <a:spcPts val="1664"/>
              </a:lnSpc>
            </a:pPr>
            <a:r>
              <a:rPr sz="1400" spc="5" dirty="0">
                <a:latin typeface="Times New Roman"/>
                <a:cs typeface="Times New Roman"/>
              </a:rPr>
              <a:t>Use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BERT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BART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detect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analyze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argumentative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structures.</a:t>
            </a:r>
            <a:endParaRPr sz="1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47320" indent="-135255" algn="just">
              <a:buSzPct val="92857"/>
              <a:buAutoNum type="arabicPeriod" startAt="5"/>
              <a:tabLst>
                <a:tab pos="147955" algn="l"/>
              </a:tabLst>
            </a:pPr>
            <a:r>
              <a:rPr lang="en-US"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Visualization:</a:t>
            </a:r>
            <a:endParaRPr sz="1400" dirty="0">
              <a:latin typeface="Times New Roman"/>
              <a:cs typeface="Times New Roman"/>
            </a:endParaRPr>
          </a:p>
          <a:p>
            <a:pPr marL="12700" marR="9525" indent="295275" algn="just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Times New Roman"/>
                <a:cs typeface="Times New Roman"/>
              </a:rPr>
              <a:t>Implement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Plotly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interactive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visualizations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Flask-based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web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present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results.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054F7-7250-9CAA-5144-054E8AA1265A}"/>
              </a:ext>
            </a:extLst>
          </p:cNvPr>
          <p:cNvSpPr txBox="1"/>
          <p:nvPr/>
        </p:nvSpPr>
        <p:spPr>
          <a:xfrm>
            <a:off x="609600" y="209550"/>
            <a:ext cx="629322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u="sng" spc="-5" dirty="0">
                <a:latin typeface="Times New Roman"/>
                <a:cs typeface="Times New Roman"/>
              </a:rPr>
              <a:t>PROPOSED</a:t>
            </a:r>
            <a:r>
              <a:rPr lang="en-IN" b="1" u="sng" spc="-95" dirty="0">
                <a:latin typeface="Times New Roman"/>
                <a:cs typeface="Times New Roman"/>
              </a:rPr>
              <a:t> </a:t>
            </a:r>
            <a:r>
              <a:rPr lang="en-IN" b="1" u="sng" dirty="0">
                <a:latin typeface="Times New Roman"/>
                <a:cs typeface="Times New Roman"/>
              </a:rPr>
              <a:t>METHODOLOGY 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50" dirty="0"/>
              <a:t> </a:t>
            </a:r>
            <a:r>
              <a:rPr spc="-5" dirty="0"/>
              <a:t>SPECIFICATION</a:t>
            </a:r>
            <a:r>
              <a:rPr spc="-40" dirty="0"/>
              <a:t> </a:t>
            </a:r>
            <a:r>
              <a:rPr dirty="0"/>
              <a:t>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72897-38E0-C772-BE94-7172BFFBC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-628650"/>
            <a:ext cx="9144000" cy="56959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381000" y="890422"/>
            <a:ext cx="8095619" cy="2924968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06375" indent="0">
              <a:lnSpc>
                <a:spcPts val="1664"/>
              </a:lnSpc>
              <a:spcBef>
                <a:spcPts val="125"/>
              </a:spcBef>
              <a:buNone/>
            </a:pPr>
            <a:r>
              <a:rPr sz="1400" b="1" dirty="0">
                <a:solidFill>
                  <a:schemeClr val="tx1"/>
                </a:solidFill>
                <a:latin typeface="Times New Roman"/>
                <a:cs typeface="Times New Roman"/>
              </a:rPr>
              <a:t>SOFTWARE</a:t>
            </a:r>
            <a:r>
              <a:rPr sz="1400" b="1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REQUIREMENTS:</a:t>
            </a:r>
            <a:endParaRPr lang="en-US" sz="1400" b="1" spc="-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92125" indent="-285750" algn="just">
              <a:lnSpc>
                <a:spcPts val="1664"/>
              </a:lnSpc>
              <a:buFont typeface="Arial"/>
              <a:buChar char="•"/>
            </a:pP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Programming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Language: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Python</a:t>
            </a:r>
            <a:r>
              <a:rPr sz="14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3.x</a:t>
            </a:r>
          </a:p>
          <a:p>
            <a:pPr marL="492125" marR="759460" indent="-285750" algn="just">
              <a:lnSpc>
                <a:spcPts val="1650"/>
              </a:lnSpc>
              <a:spcBef>
                <a:spcPts val="130"/>
              </a:spcBef>
              <a:buFont typeface="Arial"/>
              <a:buChar char="•"/>
            </a:pP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Libraries: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Flask,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Gensim,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NLTK, TextBlob, Hugging Face Transformers, </a:t>
            </a:r>
            <a:r>
              <a:rPr sz="1400" spc="-5" dirty="0" err="1">
                <a:solidFill>
                  <a:schemeClr val="tx1"/>
                </a:solidFill>
                <a:latin typeface="Times New Roman"/>
                <a:cs typeface="Times New Roman"/>
              </a:rPr>
              <a:t>Plotly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en-IN" sz="1400" spc="-33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92125" marR="759460" indent="-285750" algn="just">
              <a:lnSpc>
                <a:spcPts val="1650"/>
              </a:lnSpc>
              <a:spcBef>
                <a:spcPts val="130"/>
              </a:spcBef>
              <a:buFont typeface="Arial"/>
              <a:buChar char="•"/>
            </a:pP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Operating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System: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Windows/Linux/MacOS</a:t>
            </a:r>
          </a:p>
          <a:p>
            <a:pPr marL="492125" marR="2473960" indent="-285750" algn="just">
              <a:lnSpc>
                <a:spcPts val="1650"/>
              </a:lnSpc>
              <a:spcBef>
                <a:spcPts val="80"/>
              </a:spcBef>
              <a:buFont typeface="Arial"/>
              <a:buChar char="•"/>
            </a:pP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Web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Framework: Flask (Python-based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web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framework) </a:t>
            </a:r>
            <a:r>
              <a:rPr sz="1400" spc="-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Visualization: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Plotly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sz="14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interactive</a:t>
            </a:r>
            <a:r>
              <a:rPr sz="14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charts</a:t>
            </a:r>
          </a:p>
          <a:p>
            <a:pPr marL="479425" indent="-285750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400" spc="-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6375" indent="0">
              <a:lnSpc>
                <a:spcPts val="1664"/>
              </a:lnSpc>
              <a:buNone/>
            </a:pPr>
            <a:r>
              <a:rPr sz="14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HARDWARE</a:t>
            </a:r>
            <a:r>
              <a:rPr sz="1400" b="1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REQUIREMENTS:</a:t>
            </a:r>
            <a:endParaRPr lang="en-US" sz="1400" b="1" spc="-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92125" indent="-285750" algn="just">
              <a:lnSpc>
                <a:spcPts val="1664"/>
              </a:lnSpc>
              <a:buFont typeface="Arial" charset="2"/>
              <a:buChar char="•"/>
            </a:pP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Processor: Intel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i5 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or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above </a:t>
            </a:r>
            <a:r>
              <a:rPr sz="1400" spc="-3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RAM:</a:t>
            </a:r>
            <a:r>
              <a:rPr sz="14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chemeClr val="tx1"/>
                </a:solidFill>
                <a:latin typeface="Times New Roman"/>
                <a:cs typeface="Times New Roman"/>
              </a:rPr>
              <a:t>8GB</a:t>
            </a:r>
            <a:r>
              <a:rPr sz="14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minimum</a:t>
            </a:r>
            <a:endParaRPr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92125" indent="-285750" algn="just">
              <a:lnSpc>
                <a:spcPts val="1575"/>
              </a:lnSpc>
              <a:buFont typeface="Arial"/>
              <a:buChar char="•"/>
            </a:pP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Storage:</a:t>
            </a:r>
            <a:r>
              <a:rPr sz="14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chemeClr val="tx1"/>
                </a:solidFill>
                <a:latin typeface="Times New Roman"/>
                <a:cs typeface="Times New Roman"/>
              </a:rPr>
              <a:t>At</a:t>
            </a:r>
            <a:r>
              <a:rPr sz="14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least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 100MB</a:t>
            </a:r>
            <a:r>
              <a:rPr sz="14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free</a:t>
            </a:r>
            <a:r>
              <a:rPr sz="14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disk</a:t>
            </a:r>
            <a:r>
              <a:rPr sz="14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space</a:t>
            </a:r>
          </a:p>
          <a:p>
            <a:pPr marL="492125" indent="-285750" algn="just">
              <a:lnSpc>
                <a:spcPts val="1664"/>
              </a:lnSpc>
              <a:buFont typeface="Arial"/>
              <a:buChar char="•"/>
            </a:pP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Network: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Internet</a:t>
            </a:r>
            <a:r>
              <a:rPr sz="14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connection</a:t>
            </a:r>
            <a:r>
              <a:rPr sz="14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sz="14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chemeClr val="tx1"/>
                </a:solidFill>
                <a:latin typeface="Times New Roman"/>
                <a:cs typeface="Times New Roman"/>
              </a:rPr>
              <a:t>accessing</a:t>
            </a:r>
            <a:r>
              <a:rPr sz="14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models</a:t>
            </a:r>
            <a:r>
              <a:rPr sz="14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dependencies</a:t>
            </a:r>
            <a:r>
              <a:rPr sz="14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(Hugging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/>
                <a:cs typeface="Times New Roman"/>
              </a:rPr>
              <a:t>Face,</a:t>
            </a:r>
            <a:r>
              <a:rPr sz="14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/>
                <a:cs typeface="Times New Roman"/>
              </a:rPr>
              <a:t>etc.)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6AFE2A7E-53DC-049C-BC73-887747F4A554}"/>
              </a:ext>
            </a:extLst>
          </p:cNvPr>
          <p:cNvSpPr txBox="1">
            <a:spLocks/>
          </p:cNvSpPr>
          <p:nvPr/>
        </p:nvSpPr>
        <p:spPr>
          <a:xfrm>
            <a:off x="-76200" y="243167"/>
            <a:ext cx="8445243" cy="29046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3730">
              <a:spcBef>
                <a:spcPts val="105"/>
              </a:spcBef>
            </a:pPr>
            <a:r>
              <a:rPr lang="en-IN" sz="1800" b="1" u="sng" dirty="0">
                <a:latin typeface="Times New Roman"/>
                <a:cs typeface="Times New Roman"/>
              </a:rPr>
              <a:t>SYSTEM</a:t>
            </a:r>
            <a:r>
              <a:rPr lang="en-IN" sz="1800" b="1" u="sng" spc="-50" dirty="0">
                <a:latin typeface="Times New Roman"/>
                <a:cs typeface="Times New Roman"/>
              </a:rPr>
              <a:t> </a:t>
            </a:r>
            <a:r>
              <a:rPr lang="en-IN" sz="1800" b="1" u="sng" spc="-5" dirty="0">
                <a:latin typeface="Times New Roman"/>
                <a:cs typeface="Times New Roman"/>
              </a:rPr>
              <a:t>SPECIFICATION</a:t>
            </a:r>
            <a:r>
              <a:rPr lang="en-IN" sz="1800" b="1" u="sng" spc="-40" dirty="0">
                <a:latin typeface="Times New Roman"/>
                <a:cs typeface="Times New Roman"/>
              </a:rPr>
              <a:t> </a:t>
            </a:r>
            <a:r>
              <a:rPr lang="en-IN" sz="1800" b="1" u="sng" dirty="0">
                <a:latin typeface="Times New Roman"/>
                <a:cs typeface="Times New Roman"/>
              </a:rPr>
              <a:t>REQUIREMENTS </a:t>
            </a:r>
            <a:r>
              <a:rPr lang="en-IN" sz="1800" b="1" dirty="0">
                <a:latin typeface="Times New Roman"/>
                <a:cs typeface="Times New Roman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4B0A4-5CEE-8171-2845-430A8284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980423"/>
            <a:ext cx="8686800" cy="34945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1600" b="1" spc="-5" dirty="0">
                <a:latin typeface="Times New Roman"/>
                <a:cs typeface="Times New Roman"/>
              </a:rPr>
              <a:t>1.Data Collection :</a:t>
            </a:r>
            <a:b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spc="-5" dirty="0">
                <a:latin typeface="Times New Roman"/>
                <a:cs typeface="Times New Roman"/>
              </a:rPr>
              <a:t>         </a:t>
            </a:r>
            <a:r>
              <a:rPr lang="en-US" sz="1400" b="1" spc="-5" dirty="0">
                <a:latin typeface="Times New Roman"/>
                <a:cs typeface="Times New Roman"/>
              </a:rPr>
              <a:t>Purpose: </a:t>
            </a:r>
            <a:r>
              <a:rPr lang="en-US" sz="1400" spc="-5" dirty="0">
                <a:latin typeface="Times New Roman"/>
                <a:cs typeface="Times New Roman"/>
              </a:rPr>
              <a:t>Gather blog data from various online sources.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spc="-5" dirty="0">
                <a:latin typeface="Times New Roman"/>
                <a:cs typeface="Times New Roman"/>
              </a:rPr>
              <a:t>          Functionality</a:t>
            </a:r>
            <a:r>
              <a:rPr lang="en-US" sz="1400" spc="-5" dirty="0">
                <a:latin typeface="Times New Roman"/>
                <a:cs typeface="Times New Roman"/>
              </a:rPr>
              <a:t>: Interface with APIs or web scraping tools to retrieve blog content.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                              Support for multiple </a:t>
            </a:r>
            <a:r>
              <a:rPr lang="nn-NO" sz="1400" spc="-5" dirty="0">
                <a:latin typeface="Times New Roman"/>
                <a:cs typeface="Times New Roman"/>
              </a:rPr>
              <a:t>data formats (e.g., JSON, HTML).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-5" dirty="0">
                <a:latin typeface="Times New Roman"/>
                <a:cs typeface="Times New Roman"/>
              </a:rPr>
              <a:t>          </a:t>
            </a:r>
            <a:b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spc="-5" dirty="0">
                <a:latin typeface="Times New Roman"/>
                <a:cs typeface="Times New Roman"/>
              </a:rPr>
              <a:t>2.Data Preprocessing :</a:t>
            </a:r>
            <a:b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spc="-5" dirty="0">
                <a:latin typeface="Times New Roman"/>
                <a:cs typeface="Times New Roman"/>
              </a:rPr>
              <a:t>         </a:t>
            </a:r>
            <a:r>
              <a:rPr lang="en-US" sz="1400" b="1" spc="-5" dirty="0">
                <a:latin typeface="Times New Roman"/>
                <a:cs typeface="Times New Roman"/>
              </a:rPr>
              <a:t>Purpose:</a:t>
            </a:r>
            <a:r>
              <a:rPr lang="en-US" sz="1400" spc="-5" dirty="0">
                <a:latin typeface="Times New Roman"/>
                <a:cs typeface="Times New Roman"/>
              </a:rPr>
              <a:t> Prepare raw blog data for analysis.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     </a:t>
            </a:r>
            <a:r>
              <a:rPr lang="en-US" sz="1400" b="1" spc="-5" dirty="0">
                <a:latin typeface="Times New Roman"/>
                <a:cs typeface="Times New Roman"/>
              </a:rPr>
              <a:t>Functionality</a:t>
            </a:r>
            <a:r>
              <a:rPr lang="en-US" sz="1400" spc="-5" dirty="0">
                <a:latin typeface="Times New Roman"/>
                <a:cs typeface="Times New Roman"/>
              </a:rPr>
              <a:t>: Tokenization and normalization of text.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                              Handle missing values and remove   unnecessary noise.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spc="-5" dirty="0">
                <a:latin typeface="Times New Roman"/>
                <a:cs typeface="Times New Roman"/>
              </a:rPr>
              <a:t>3.Emotion Detection :</a:t>
            </a:r>
            <a:b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spc="-5" dirty="0">
                <a:latin typeface="Times New Roman"/>
                <a:cs typeface="Times New Roman"/>
              </a:rPr>
              <a:t>          </a:t>
            </a:r>
            <a:r>
              <a:rPr lang="en-US" sz="1400" b="1" spc="-5" dirty="0">
                <a:latin typeface="Times New Roman"/>
                <a:cs typeface="Times New Roman"/>
              </a:rPr>
              <a:t>Purpose: </a:t>
            </a:r>
            <a:r>
              <a:rPr lang="en-US" sz="1400" spc="-5" dirty="0">
                <a:latin typeface="Times New Roman"/>
                <a:cs typeface="Times New Roman"/>
              </a:rPr>
              <a:t>Analyze blog content for emotional tone.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     </a:t>
            </a:r>
            <a:r>
              <a:rPr lang="en-US" sz="1400" b="1" spc="-5" dirty="0">
                <a:latin typeface="Times New Roman"/>
                <a:cs typeface="Times New Roman"/>
              </a:rPr>
              <a:t>Functionality: </a:t>
            </a:r>
            <a:r>
              <a:rPr lang="en-US" sz="1400" spc="-5" dirty="0">
                <a:latin typeface="Times New Roman"/>
                <a:cs typeface="Times New Roman"/>
              </a:rPr>
              <a:t>Use NLP libraries to detect emotions (e.g., positive, negative, neutral).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                              Generate emotion scores for each blog entry.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8E617-5269-7067-B282-ED7B48AF1803}"/>
              </a:ext>
            </a:extLst>
          </p:cNvPr>
          <p:cNvSpPr txBox="1"/>
          <p:nvPr/>
        </p:nvSpPr>
        <p:spPr>
          <a:xfrm>
            <a:off x="273018" y="220514"/>
            <a:ext cx="3402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262626"/>
                </a:solidFill>
                <a:latin typeface="Times New Roman"/>
                <a:cs typeface="Times New Roman"/>
              </a:rPr>
              <a:t>MODULES :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4B0A4-5CEE-8171-2845-430A8284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661" y="1064451"/>
            <a:ext cx="86106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1600" b="1" dirty="0">
                <a:latin typeface="Times New Roman"/>
                <a:cs typeface="Times New Roman"/>
              </a:rPr>
              <a:t>4.Argument Extraction :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/>
                <a:cs typeface="Times New Roman"/>
              </a:rPr>
              <a:t>           Purpose</a:t>
            </a:r>
            <a:r>
              <a:rPr lang="en-US" sz="1400" dirty="0">
                <a:latin typeface="Times New Roman"/>
                <a:cs typeface="Times New Roman"/>
              </a:rPr>
              <a:t>: Identify and extract arguments from blog posts.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/>
                <a:cs typeface="Times New Roman"/>
              </a:rPr>
              <a:t>           </a:t>
            </a:r>
            <a:r>
              <a:rPr lang="en-US" sz="1400" b="1" dirty="0">
                <a:latin typeface="Times New Roman"/>
                <a:cs typeface="Times New Roman"/>
              </a:rPr>
              <a:t>Functionality</a:t>
            </a:r>
            <a:r>
              <a:rPr lang="en-US" sz="1400" dirty="0">
                <a:latin typeface="Times New Roman"/>
                <a:cs typeface="Times New Roman"/>
              </a:rPr>
              <a:t>: Implement algorithms to detect key arguments and their relevance.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/>
                <a:cs typeface="Times New Roman"/>
              </a:rPr>
              <a:t>                                    Evaluate argument strength based on supporting evidence.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/>
                <a:cs typeface="Times New Roman"/>
              </a:rPr>
              <a:t>5.Data Visualization 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/>
                <a:cs typeface="Times New Roman"/>
              </a:rPr>
              <a:t>          Purpose </a:t>
            </a:r>
            <a:r>
              <a:rPr lang="en-US" sz="1400" dirty="0">
                <a:latin typeface="Times New Roman"/>
                <a:cs typeface="Times New Roman"/>
              </a:rPr>
              <a:t>: Display a summary of emotions, sentiments, and arguments for all blog.         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/>
                <a:cs typeface="Times New Roman"/>
              </a:rPr>
              <a:t>          </a:t>
            </a:r>
            <a:r>
              <a:rPr lang="en-US" sz="1400" b="1" dirty="0">
                <a:latin typeface="Times New Roman"/>
                <a:cs typeface="Times New Roman"/>
              </a:rPr>
              <a:t>Functionality</a:t>
            </a:r>
            <a:r>
              <a:rPr lang="en-US" sz="1400" dirty="0">
                <a:latin typeface="Times New Roman"/>
                <a:cs typeface="Times New Roman"/>
              </a:rPr>
              <a:t>: Summarize and display trends across blog posts, such as shifts in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/>
                <a:cs typeface="Times New Roman"/>
              </a:rPr>
              <a:t>                                   emotions or dominant arguments over time.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119BC-5132-3CC3-16A2-AAE4D9AE86A8}"/>
              </a:ext>
            </a:extLst>
          </p:cNvPr>
          <p:cNvSpPr txBox="1"/>
          <p:nvPr/>
        </p:nvSpPr>
        <p:spPr>
          <a:xfrm>
            <a:off x="325708" y="346148"/>
            <a:ext cx="3654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262626"/>
                </a:solidFill>
                <a:latin typeface="Times New Roman"/>
                <a:cs typeface="Times New Roman"/>
              </a:rPr>
              <a:t>MODULES :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4B0A4-5CEE-8171-2845-430A8284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84" y="1056884"/>
            <a:ext cx="8763000" cy="5279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1.Import Required Libraries :</a:t>
            </a:r>
            <a:b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  Import necessary libraries for Flask, NLTK, </a:t>
            </a:r>
            <a:r>
              <a:rPr lang="en-US" sz="1400" spc="-5" dirty="0" err="1">
                <a:latin typeface="Times New Roman"/>
                <a:cs typeface="Times New Roman"/>
              </a:rPr>
              <a:t>Plotly</a:t>
            </a:r>
            <a:r>
              <a:rPr lang="en-US" sz="1400" spc="-5" dirty="0">
                <a:latin typeface="Times New Roman"/>
                <a:cs typeface="Times New Roman"/>
              </a:rPr>
              <a:t>, and any NLP libraries for emotion detection. Load and Process Blog   Content.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spc="-5" dirty="0">
                <a:latin typeface="Times New Roman"/>
                <a:cs typeface="Times New Roman"/>
              </a:rPr>
              <a:t>2.Load and Process Blog Content:</a:t>
            </a:r>
            <a:b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  Load the uploaded blog content from the text file. Tokenize the text and perform preprocessing such as removing stop words.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spc="-5" dirty="0">
                <a:latin typeface="Times New Roman"/>
                <a:cs typeface="Times New Roman"/>
              </a:rPr>
              <a:t>3.Emotion Detection:</a:t>
            </a:r>
            <a:b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  Implement a method to detect emotions using the chosen NLP library. Calculate the distribution of different emotions present in the blog content.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spc="-5" dirty="0">
                <a:latin typeface="Times New Roman"/>
                <a:cs typeface="Times New Roman"/>
              </a:rPr>
              <a:t>4.Topic Identification</a:t>
            </a:r>
            <a:r>
              <a:rPr lang="en-US" sz="1800" spc="-5" dirty="0">
                <a:latin typeface="Times New Roman"/>
                <a:cs typeface="Times New Roman"/>
              </a:rPr>
              <a:t>:</a:t>
            </a:r>
            <a:b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 Analyze the content to identify key topics using a basic tokenization approach.</a:t>
            </a: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/>
                <a:cs typeface="Times New Roman"/>
              </a:rPr>
              <a:t> </a:t>
            </a:r>
            <a:b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7D1DC-42E7-FC8C-EB8F-F0BAF473094E}"/>
              </a:ext>
            </a:extLst>
          </p:cNvPr>
          <p:cNvSpPr txBox="1"/>
          <p:nvPr/>
        </p:nvSpPr>
        <p:spPr>
          <a:xfrm>
            <a:off x="193333" y="346148"/>
            <a:ext cx="35702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u="sng" baseline="0">
                <a:solidFill>
                  <a:srgbClr val="262626"/>
                </a:solidFill>
                <a:latin typeface="Times New Roman"/>
              </a:rPr>
              <a:t>IMPLEMENTATION: </a:t>
            </a:r>
            <a:r>
              <a:rPr lang="en-US" sz="1800">
                <a:latin typeface="Times New Roman"/>
                <a:ea typeface="Times New Roman"/>
                <a:cs typeface="Times New Roman"/>
              </a:rPr>
              <a:t>​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4B0A4-5CEE-8171-2845-430A8284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44" y="1178884"/>
            <a:ext cx="8305800" cy="35868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1600" b="1" spc="-5" dirty="0">
                <a:latin typeface="Times New Roman"/>
                <a:cs typeface="Times New Roman"/>
              </a:rPr>
              <a:t>5.Argument Analysis:</a:t>
            </a:r>
            <a:b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-5" dirty="0">
                <a:latin typeface="Times New Roman"/>
                <a:cs typeface="Times New Roman"/>
              </a:rPr>
              <a:t>Implement</a:t>
            </a:r>
            <a:r>
              <a:rPr lang="en-US" sz="1400" b="1" spc="-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a simple method to analyze arguments in the text, assigning scores to each argument. </a:t>
            </a:r>
            <a:br>
              <a:rPr lang="en-US" sz="1400" spc="-5" dirty="0">
                <a:latin typeface="Times New Roman"/>
                <a:cs typeface="Times New Roman"/>
              </a:rPr>
            </a:br>
            <a:br>
              <a:rPr lang="en-US" sz="1400" spc="-5" dirty="0">
                <a:latin typeface="Times New Roman"/>
                <a:cs typeface="Times New Roman"/>
              </a:rPr>
            </a:br>
            <a:r>
              <a:rPr lang="en-US" sz="1600" b="1" dirty="0">
                <a:latin typeface="Times New Roman"/>
                <a:cs typeface="Times New Roman"/>
              </a:rPr>
              <a:t>6.Visual Data Representation</a:t>
            </a:r>
            <a:r>
              <a:rPr lang="en-US" sz="1800" b="1" dirty="0">
                <a:latin typeface="Times New Roman"/>
                <a:cs typeface="Times New Roman"/>
              </a:rPr>
              <a:t>: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/>
                <a:cs typeface="Times New Roman"/>
              </a:rPr>
              <a:t>Prepare</a:t>
            </a:r>
            <a:r>
              <a:rPr lang="en-US" sz="1400" b="1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data for visual representation using </a:t>
            </a:r>
            <a:r>
              <a:rPr lang="en-US" sz="1400" dirty="0" err="1">
                <a:latin typeface="Times New Roman"/>
                <a:cs typeface="Times New Roman"/>
              </a:rPr>
              <a:t>Plotly</a:t>
            </a:r>
            <a:r>
              <a:rPr lang="en-US" sz="1400" dirty="0">
                <a:latin typeface="Times New Roman"/>
                <a:cs typeface="Times New Roman"/>
              </a:rPr>
              <a:t> to create charts for topics, emotions, and arguments.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/>
                <a:cs typeface="Times New Roman"/>
              </a:rPr>
              <a:t>7.Setup Flask Web Application</a:t>
            </a:r>
            <a:r>
              <a:rPr lang="en-US" sz="1800" b="1" dirty="0">
                <a:latin typeface="Times New Roman"/>
                <a:cs typeface="Times New Roman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/>
                <a:cs typeface="Times New Roman"/>
              </a:rPr>
              <a:t>Create routes for uploading the blog file and displaying </a:t>
            </a:r>
            <a:r>
              <a:rPr lang="en-US" sz="1400" dirty="0" err="1">
                <a:latin typeface="Times New Roman"/>
                <a:cs typeface="Times New Roman"/>
              </a:rPr>
              <a:t>results.Implement</a:t>
            </a:r>
            <a:r>
              <a:rPr lang="en-US" sz="1400" dirty="0">
                <a:latin typeface="Times New Roman"/>
                <a:cs typeface="Times New Roman"/>
              </a:rPr>
              <a:t> a method to handle file uploads securely.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/>
                <a:cs typeface="Times New Roman"/>
              </a:rPr>
              <a:t>8.Run the Application</a:t>
            </a:r>
            <a:r>
              <a:rPr lang="en-US" sz="1800" b="1" dirty="0">
                <a:latin typeface="Times New Roman"/>
                <a:cs typeface="Times New Roman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/>
                <a:cs typeface="Times New Roman"/>
              </a:rPr>
              <a:t>Start the Flask application and ensure it runs smoothly, allowing users to interact via the web interface.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60B7A-D732-0544-31DB-79C8678237EE}"/>
              </a:ext>
            </a:extLst>
          </p:cNvPr>
          <p:cNvSpPr txBox="1"/>
          <p:nvPr/>
        </p:nvSpPr>
        <p:spPr>
          <a:xfrm>
            <a:off x="294954" y="398651"/>
            <a:ext cx="36122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262626"/>
                </a:solidFill>
                <a:latin typeface="Times New Roman"/>
                <a:cs typeface="Times New Roman"/>
              </a:rPr>
              <a:t>IMPLEMENTATION: </a:t>
            </a:r>
            <a:br>
              <a:rPr lang="en-US" b="1" u="sng" dirty="0">
                <a:solidFill>
                  <a:srgbClr val="262626"/>
                </a:solidFill>
                <a:latin typeface="Times New Roman"/>
                <a:cs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4B0A4-5CEE-8171-2845-430A8284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7D1DC-42E7-FC8C-EB8F-F0BAF473094E}"/>
              </a:ext>
            </a:extLst>
          </p:cNvPr>
          <p:cNvSpPr txBox="1"/>
          <p:nvPr/>
        </p:nvSpPr>
        <p:spPr>
          <a:xfrm>
            <a:off x="193333" y="346148"/>
            <a:ext cx="35702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b="1" u="sng" dirty="0">
                <a:solidFill>
                  <a:srgbClr val="262626"/>
                </a:solidFill>
                <a:latin typeface="Times New Roman"/>
              </a:rPr>
              <a:t>RESULTS</a:t>
            </a:r>
            <a:r>
              <a:rPr lang="en-US" sz="1800" b="1" u="sng" baseline="0" dirty="0">
                <a:solidFill>
                  <a:srgbClr val="262626"/>
                </a:solidFill>
                <a:latin typeface="Times New Roman"/>
              </a:rPr>
              <a:t>: </a:t>
            </a:r>
            <a:r>
              <a:rPr lang="en-US" sz="1800" dirty="0">
                <a:latin typeface="Times New Roman"/>
                <a:ea typeface="Times New Roman"/>
                <a:cs typeface="Times New Roman"/>
              </a:rPr>
              <a:t>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5360B-114C-C203-71E7-2E0B1E97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8" y="989057"/>
            <a:ext cx="6982022" cy="363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6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5DDF3E-F267-3A14-E734-43BD5ED5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01034"/>
              </p:ext>
            </p:extLst>
          </p:nvPr>
        </p:nvGraphicFramePr>
        <p:xfrm>
          <a:off x="1545046" y="167318"/>
          <a:ext cx="6053908" cy="4808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5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sz="1400" b="1" spc="-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1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400" b="1" spc="-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0" marR="0" marT="61594" marB="0" anchor="ctr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  <a:r>
                        <a:rPr sz="1400" b="1" spc="-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59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3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1435" marB="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5143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3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 marL="0" marR="0" marT="52069" marB="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5206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33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</a:t>
                      </a:r>
                      <a:r>
                        <a:rPr sz="1400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705" marB="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270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88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75" marB="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53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sz="1400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75" marB="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39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53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</a:t>
                      </a:r>
                    </a:p>
                  </a:txBody>
                  <a:tcPr marL="0" marR="0" marT="54610" marB="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46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53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</a:t>
                      </a:r>
                      <a:r>
                        <a:rPr sz="14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5244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en-US"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524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533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r>
                        <a:rPr sz="1400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0" marR="0" marT="55880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588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883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r>
                        <a:rPr sz="14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515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651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9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sz="1400" spc="-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</a:t>
                      </a:r>
                      <a:r>
                        <a:rPr sz="1400" spc="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4625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lang="en-US" sz="14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46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532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8419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15-16</a:t>
                      </a:r>
                    </a:p>
                  </a:txBody>
                  <a:tcPr marL="0" marR="0" marT="5841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532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8419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17-18</a:t>
                      </a:r>
                    </a:p>
                  </a:txBody>
                  <a:tcPr marL="0" marR="0" marT="58419" marB="0" anchor="ctr"/>
                </a:tc>
                <a:extLst>
                  <a:ext uri="{0D108BD9-81ED-4DB2-BD59-A6C34878D82A}">
                    <a16:rowId xmlns:a16="http://schemas.microsoft.com/office/drawing/2014/main" val="1935504725"/>
                  </a:ext>
                </a:extLst>
              </a:tr>
              <a:tr h="306532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8419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IN"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  <a:endParaRPr lang="en-US" sz="1400" spc="-15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8419" marB="0" anchor="ctr"/>
                </a:tc>
                <a:extLst>
                  <a:ext uri="{0D108BD9-81ED-4DB2-BD59-A6C34878D82A}">
                    <a16:rowId xmlns:a16="http://schemas.microsoft.com/office/drawing/2014/main" val="1252689778"/>
                  </a:ext>
                </a:extLst>
              </a:tr>
              <a:tr h="306532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 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8419" marB="0" anchor="ctr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IN" sz="1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 spc="-15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8419" marB="0" anchor="ctr"/>
                </a:tc>
                <a:extLst>
                  <a:ext uri="{0D108BD9-81ED-4DB2-BD59-A6C34878D82A}">
                    <a16:rowId xmlns:a16="http://schemas.microsoft.com/office/drawing/2014/main" val="2314871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4B0A4-5CEE-8171-2845-430A8284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7D1DC-42E7-FC8C-EB8F-F0BAF473094E}"/>
              </a:ext>
            </a:extLst>
          </p:cNvPr>
          <p:cNvSpPr txBox="1"/>
          <p:nvPr/>
        </p:nvSpPr>
        <p:spPr>
          <a:xfrm>
            <a:off x="193333" y="346148"/>
            <a:ext cx="35702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b="1" u="sng" dirty="0">
                <a:solidFill>
                  <a:srgbClr val="262626"/>
                </a:solidFill>
                <a:latin typeface="Times New Roman"/>
              </a:rPr>
              <a:t>RESULTS</a:t>
            </a:r>
            <a:r>
              <a:rPr lang="en-US" sz="1800" b="1" u="sng" baseline="0" dirty="0">
                <a:solidFill>
                  <a:srgbClr val="262626"/>
                </a:solidFill>
                <a:latin typeface="Times New Roman"/>
              </a:rPr>
              <a:t>: </a:t>
            </a:r>
            <a:r>
              <a:rPr lang="en-US" sz="1800" dirty="0">
                <a:latin typeface="Times New Roman"/>
                <a:ea typeface="Times New Roman"/>
                <a:cs typeface="Times New Roman"/>
              </a:rPr>
              <a:t>​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9278E9-040C-D37D-7DAB-9EE41E232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15480"/>
            <a:ext cx="4417786" cy="42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5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4B0A4-5CEE-8171-2845-430A8284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95250"/>
            <a:ext cx="8839200" cy="4899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8255" indent="-343535">
              <a:lnSpc>
                <a:spcPct val="104299"/>
              </a:lnSpc>
              <a:spcBef>
                <a:spcPts val="40"/>
              </a:spcBef>
              <a:tabLst>
                <a:tab pos="355600" algn="l"/>
                <a:tab pos="356235" algn="l"/>
              </a:tabLst>
            </a:pPr>
            <a:br>
              <a:rPr lang="en-US" sz="1800" b="1" spc="-5" dirty="0">
                <a:latin typeface="Times New Roman"/>
                <a:cs typeface="Times New Roman"/>
              </a:rPr>
            </a:br>
            <a:r>
              <a:rPr lang="en-US" sz="1800" b="1" u="sng" spc="-5" dirty="0">
                <a:latin typeface="Times New Roman"/>
                <a:cs typeface="Times New Roman"/>
              </a:rPr>
              <a:t>REFERENCES :</a:t>
            </a:r>
            <a:br>
              <a:rPr lang="en-US" sz="1800" b="1" spc="-5" dirty="0">
                <a:latin typeface="Times New Roman"/>
                <a:cs typeface="Times New Roman"/>
              </a:rPr>
            </a:b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Blei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spc="-5" dirty="0">
                <a:latin typeface="Times New Roman"/>
                <a:cs typeface="Times New Roman"/>
              </a:rPr>
              <a:t>D. M., </a:t>
            </a:r>
            <a:r>
              <a:rPr lang="en-US" sz="1400" spc="10" dirty="0">
                <a:latin typeface="Times New Roman"/>
                <a:cs typeface="Times New Roman"/>
              </a:rPr>
              <a:t>Ng, </a:t>
            </a:r>
            <a:r>
              <a:rPr lang="en-US" sz="1400" spc="-5" dirty="0">
                <a:latin typeface="Times New Roman"/>
                <a:cs typeface="Times New Roman"/>
              </a:rPr>
              <a:t>A. Y., </a:t>
            </a:r>
            <a:r>
              <a:rPr lang="en-US" sz="1400" dirty="0">
                <a:latin typeface="Times New Roman"/>
                <a:cs typeface="Times New Roman"/>
              </a:rPr>
              <a:t>&amp; Jordan, </a:t>
            </a:r>
            <a:r>
              <a:rPr lang="en-US" sz="1400" spc="-5" dirty="0">
                <a:latin typeface="Times New Roman"/>
                <a:cs typeface="Times New Roman"/>
              </a:rPr>
              <a:t>M. </a:t>
            </a:r>
            <a:r>
              <a:rPr lang="en-US" sz="1400" dirty="0">
                <a:latin typeface="Times New Roman"/>
                <a:cs typeface="Times New Roman"/>
              </a:rPr>
              <a:t>I. </a:t>
            </a:r>
            <a:r>
              <a:rPr lang="en-US" sz="1400" spc="-5" dirty="0">
                <a:latin typeface="Times New Roman"/>
                <a:cs typeface="Times New Roman"/>
              </a:rPr>
              <a:t>(2021). </a:t>
            </a:r>
            <a:r>
              <a:rPr lang="en-US" sz="1400" spc="5" dirty="0">
                <a:latin typeface="Times New Roman"/>
                <a:cs typeface="Times New Roman"/>
              </a:rPr>
              <a:t>Latent </a:t>
            </a:r>
            <a:r>
              <a:rPr lang="en-US" sz="1400" dirty="0" err="1">
                <a:latin typeface="Times New Roman"/>
                <a:cs typeface="Times New Roman"/>
              </a:rPr>
              <a:t>Dirichlet</a:t>
            </a:r>
            <a:r>
              <a:rPr lang="en-US" sz="1400" dirty="0">
                <a:latin typeface="Times New Roman"/>
                <a:cs typeface="Times New Roman"/>
              </a:rPr>
              <a:t> Allocation. Journal </a:t>
            </a:r>
            <a:r>
              <a:rPr lang="en-US" sz="1400" spc="-5" dirty="0">
                <a:latin typeface="Times New Roman"/>
                <a:cs typeface="Times New Roman"/>
              </a:rPr>
              <a:t>of </a:t>
            </a:r>
            <a:r>
              <a:rPr lang="en-US" sz="1400" dirty="0">
                <a:latin typeface="Times New Roman"/>
                <a:cs typeface="Times New Roman"/>
              </a:rPr>
              <a:t>Machine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     Learning </a:t>
            </a:r>
            <a:r>
              <a:rPr lang="en-US" sz="1400" spc="-28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Research.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 2. </a:t>
            </a:r>
            <a:r>
              <a:rPr lang="en-US" sz="1400" spc="-5" dirty="0" err="1">
                <a:latin typeface="Times New Roman"/>
                <a:cs typeface="Times New Roman"/>
              </a:rPr>
              <a:t>GoEmotions</a:t>
            </a:r>
            <a:r>
              <a:rPr lang="en-US" sz="1400" spc="-5" dirty="0">
                <a:latin typeface="Times New Roman"/>
                <a:cs typeface="Times New Roman"/>
              </a:rPr>
              <a:t>,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Demszky</a:t>
            </a:r>
            <a:r>
              <a:rPr lang="en-US" sz="1400" dirty="0">
                <a:latin typeface="Times New Roman"/>
                <a:cs typeface="Times New Roman"/>
              </a:rPr>
              <a:t>,</a:t>
            </a:r>
            <a:r>
              <a:rPr lang="en-US" sz="1400" spc="-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D.,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spc="-5" dirty="0" err="1">
                <a:latin typeface="Times New Roman"/>
                <a:cs typeface="Times New Roman"/>
              </a:rPr>
              <a:t>Movshovitz-Attias</a:t>
            </a:r>
            <a:r>
              <a:rPr lang="en-US" sz="1400" spc="-5" dirty="0">
                <a:latin typeface="Times New Roman"/>
                <a:cs typeface="Times New Roman"/>
              </a:rPr>
              <a:t>,</a:t>
            </a:r>
            <a:r>
              <a:rPr lang="en-US" sz="1400" spc="5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D.,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Ko,</a:t>
            </a:r>
            <a:r>
              <a:rPr lang="en-US" sz="1400" spc="-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J.,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et</a:t>
            </a:r>
            <a:r>
              <a:rPr lang="en-US" sz="1400" spc="3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al.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(2020).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spc="-5" dirty="0" err="1">
                <a:latin typeface="Times New Roman"/>
                <a:cs typeface="Times New Roman"/>
              </a:rPr>
              <a:t>GoEmotions</a:t>
            </a:r>
            <a:r>
              <a:rPr lang="en-US" sz="1400" spc="-5" dirty="0">
                <a:latin typeface="Times New Roman"/>
                <a:cs typeface="Times New Roman"/>
              </a:rPr>
              <a:t>: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Dataset of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    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Fine- </a:t>
            </a:r>
            <a:r>
              <a:rPr lang="en-US" sz="1400" spc="-28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Grained</a:t>
            </a:r>
            <a:r>
              <a:rPr lang="en-US" sz="1400" spc="-2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Emotions.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lang="en-US" sz="1400" spc="5" dirty="0" err="1">
                <a:latin typeface="Times New Roman"/>
                <a:cs typeface="Times New Roman"/>
              </a:rPr>
              <a:t>arXiv</a:t>
            </a:r>
            <a:r>
              <a:rPr lang="en-US" sz="1400" spc="-4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preprint</a:t>
            </a:r>
            <a:r>
              <a:rPr lang="en-US" sz="1400" spc="3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arXiv:2005.00547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3. </a:t>
            </a:r>
            <a:r>
              <a:rPr lang="en-US" sz="1400" dirty="0" err="1">
                <a:latin typeface="Times New Roman"/>
                <a:cs typeface="Times New Roman"/>
              </a:rPr>
              <a:t>Stede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spc="-5" dirty="0">
                <a:latin typeface="Times New Roman"/>
                <a:cs typeface="Times New Roman"/>
              </a:rPr>
              <a:t>M.,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Schneider,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J.,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et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al.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(2016).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Argumentation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Mining: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 </a:t>
            </a:r>
            <a:r>
              <a:rPr lang="en-US" sz="1400" spc="-5" dirty="0">
                <a:latin typeface="Times New Roman"/>
                <a:cs typeface="Times New Roman"/>
              </a:rPr>
              <a:t>Survey.</a:t>
            </a:r>
            <a:r>
              <a:rPr lang="en-US" sz="1400" dirty="0">
                <a:latin typeface="Times New Roman"/>
                <a:cs typeface="Times New Roman"/>
              </a:rPr>
              <a:t> Computational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Linguistics.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4. BERT: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Devlin,</a:t>
            </a:r>
            <a:r>
              <a:rPr lang="en-US" sz="1400" spc="2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J.,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Chang,</a:t>
            </a:r>
            <a:r>
              <a:rPr lang="en-US" sz="1400" spc="21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M.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W.,</a:t>
            </a:r>
            <a:r>
              <a:rPr lang="en-US" sz="1400" spc="22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Lee,</a:t>
            </a:r>
            <a:r>
              <a:rPr lang="en-US" sz="1400" spc="24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K.,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et</a:t>
            </a:r>
            <a:r>
              <a:rPr lang="en-US" sz="1400" spc="24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al.</a:t>
            </a:r>
            <a:r>
              <a:rPr lang="en-US" sz="1400" spc="22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(2019).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BERT:</a:t>
            </a:r>
            <a:r>
              <a:rPr lang="en-US" sz="1400" spc="23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Pre-training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of</a:t>
            </a:r>
            <a:r>
              <a:rPr lang="en-US" sz="1400" spc="229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Deep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    Bidirectional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5. </a:t>
            </a:r>
            <a:r>
              <a:rPr lang="en-US" sz="1400" spc="-5" dirty="0">
                <a:latin typeface="Times New Roman"/>
                <a:cs typeface="Times New Roman"/>
              </a:rPr>
              <a:t>Transformers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spc="-10" dirty="0">
                <a:latin typeface="Times New Roman"/>
                <a:cs typeface="Times New Roman"/>
              </a:rPr>
              <a:t>for</a:t>
            </a:r>
            <a:r>
              <a:rPr lang="en-US" sz="1400" spc="4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Language</a:t>
            </a:r>
            <a:r>
              <a:rPr lang="en-US" sz="1400" spc="4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Understanding.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spc="5" dirty="0" err="1">
                <a:latin typeface="Times New Roman"/>
                <a:cs typeface="Times New Roman"/>
              </a:rPr>
              <a:t>arXiv</a:t>
            </a:r>
            <a:r>
              <a:rPr lang="en-US" sz="1400" spc="-3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preprint</a:t>
            </a:r>
            <a:r>
              <a:rPr lang="en-US" sz="1400" spc="5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arXiv:1810.04805.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6. </a:t>
            </a:r>
            <a:r>
              <a:rPr lang="en-US" sz="1400" dirty="0" err="1">
                <a:latin typeface="Times New Roman"/>
                <a:cs typeface="Times New Roman"/>
              </a:rPr>
              <a:t>TextBlob</a:t>
            </a:r>
            <a:r>
              <a:rPr lang="en-US" sz="1400" dirty="0">
                <a:latin typeface="Times New Roman"/>
                <a:cs typeface="Times New Roman"/>
              </a:rPr>
              <a:t>: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Loria,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S.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(2018). </a:t>
            </a:r>
            <a:r>
              <a:rPr lang="en-US" sz="1400" dirty="0" err="1">
                <a:latin typeface="Times New Roman"/>
                <a:cs typeface="Times New Roman"/>
              </a:rPr>
              <a:t>TextBlob</a:t>
            </a:r>
            <a:r>
              <a:rPr lang="en-US" sz="1400" dirty="0">
                <a:latin typeface="Times New Roman"/>
                <a:cs typeface="Times New Roman"/>
              </a:rPr>
              <a:t>: Simplified</a:t>
            </a:r>
            <a:r>
              <a:rPr lang="en-US" sz="1400" spc="-1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Text </a:t>
            </a:r>
            <a:r>
              <a:rPr lang="en-US" sz="1400" spc="-5" dirty="0">
                <a:latin typeface="Times New Roman"/>
                <a:cs typeface="Times New Roman"/>
              </a:rPr>
              <a:t>Processing.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7. </a:t>
            </a:r>
            <a:r>
              <a:rPr lang="en-US" sz="1400" spc="-5" dirty="0" err="1">
                <a:latin typeface="Times New Roman"/>
                <a:cs typeface="Times New Roman"/>
              </a:rPr>
              <a:t>SpaCy</a:t>
            </a:r>
            <a:r>
              <a:rPr lang="en-US" sz="1400" spc="-5" dirty="0">
                <a:latin typeface="Times New Roman"/>
                <a:cs typeface="Times New Roman"/>
              </a:rPr>
              <a:t>:</a:t>
            </a:r>
            <a:r>
              <a:rPr lang="en-US" sz="1400" spc="19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Honnibal</a:t>
            </a:r>
            <a:r>
              <a:rPr lang="en-US" sz="1400" dirty="0">
                <a:latin typeface="Times New Roman"/>
                <a:cs typeface="Times New Roman"/>
              </a:rPr>
              <a:t>,</a:t>
            </a:r>
            <a:r>
              <a:rPr lang="en-US" sz="1400" spc="19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M.,</a:t>
            </a:r>
            <a:r>
              <a:rPr lang="en-US" sz="1400" spc="18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&amp;</a:t>
            </a:r>
            <a:r>
              <a:rPr lang="en-US" sz="1400" spc="190" dirty="0">
                <a:latin typeface="Times New Roman"/>
                <a:cs typeface="Times New Roman"/>
              </a:rPr>
              <a:t> </a:t>
            </a:r>
            <a:r>
              <a:rPr lang="en-US" sz="1400" spc="-5" dirty="0" err="1">
                <a:latin typeface="Times New Roman"/>
                <a:cs typeface="Times New Roman"/>
              </a:rPr>
              <a:t>Montani</a:t>
            </a:r>
            <a:r>
              <a:rPr lang="en-US" sz="1400" spc="-5" dirty="0">
                <a:latin typeface="Times New Roman"/>
                <a:cs typeface="Times New Roman"/>
              </a:rPr>
              <a:t>,</a:t>
            </a:r>
            <a:r>
              <a:rPr lang="en-US" sz="1400" spc="2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I.</a:t>
            </a:r>
            <a:r>
              <a:rPr lang="en-US" sz="1400" spc="18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(2017).</a:t>
            </a:r>
            <a:r>
              <a:rPr lang="en-US" sz="1400" spc="190" dirty="0">
                <a:latin typeface="Times New Roman"/>
                <a:cs typeface="Times New Roman"/>
              </a:rPr>
              <a:t> </a:t>
            </a:r>
            <a:r>
              <a:rPr lang="en-US" sz="1400" spc="-5" dirty="0" err="1">
                <a:latin typeface="Times New Roman"/>
                <a:cs typeface="Times New Roman"/>
              </a:rPr>
              <a:t>spaCy</a:t>
            </a:r>
            <a:r>
              <a:rPr lang="en-US" sz="1400" spc="19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2:</a:t>
            </a:r>
            <a:r>
              <a:rPr lang="en-US" sz="1400" spc="19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Natural</a:t>
            </a:r>
            <a:r>
              <a:rPr lang="en-US" sz="1400" spc="17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Language</a:t>
            </a:r>
            <a:r>
              <a:rPr lang="en-US" sz="1400" spc="19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Understanding</a:t>
            </a:r>
            <a:r>
              <a:rPr lang="en-US" sz="1400" spc="204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latin typeface="Times New Roman"/>
                <a:cs typeface="Times New Roman"/>
              </a:rPr>
              <a:t>with</a:t>
            </a:r>
            <a:r>
              <a:rPr lang="en-US" sz="1400" spc="155" dirty="0">
                <a:latin typeface="Times New Roman"/>
                <a:cs typeface="Times New Roman"/>
              </a:rPr>
              <a:t> </a:t>
            </a:r>
            <a:br>
              <a:rPr lang="en-US" sz="1400" spc="155" dirty="0">
                <a:latin typeface="Times New Roman"/>
                <a:cs typeface="Times New Roman"/>
              </a:rPr>
            </a:br>
            <a:r>
              <a:rPr lang="en-US" sz="1400" spc="155" dirty="0">
                <a:latin typeface="Times New Roman"/>
                <a:cs typeface="Times New Roman"/>
              </a:rPr>
              <a:t>   </a:t>
            </a:r>
            <a:r>
              <a:rPr lang="en-US" sz="1400" spc="-5" dirty="0">
                <a:latin typeface="Times New Roman"/>
                <a:cs typeface="Times New Roman"/>
              </a:rPr>
              <a:t>Bloom </a:t>
            </a:r>
            <a:r>
              <a:rPr lang="en-US" sz="1400" spc="-28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Embeddings,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Convolutional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Neural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Networks,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and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Incremental</a:t>
            </a:r>
            <a:r>
              <a:rPr lang="en-US" sz="1400" spc="3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Parsing.</a:t>
            </a:r>
            <a:br>
              <a:rPr lang="en-US" sz="1400" spc="-5" dirty="0">
                <a:latin typeface="Times New Roman"/>
                <a:cs typeface="Times New Roman"/>
              </a:rPr>
            </a:br>
            <a:r>
              <a:rPr lang="en-US" sz="1400" spc="-5" dirty="0">
                <a:latin typeface="Times New Roman"/>
                <a:cs typeface="Times New Roman"/>
              </a:rPr>
              <a:t>8</a:t>
            </a:r>
            <a:r>
              <a:rPr lang="en-US" sz="1400" dirty="0">
                <a:latin typeface="Times New Roman"/>
                <a:cs typeface="Times New Roman"/>
              </a:rPr>
              <a:t>. </a:t>
            </a:r>
            <a:r>
              <a:rPr lang="en-US" sz="1400" spc="-5" dirty="0" err="1">
                <a:latin typeface="Times New Roman"/>
                <a:cs typeface="Times New Roman"/>
              </a:rPr>
              <a:t>FGensim</a:t>
            </a:r>
            <a:r>
              <a:rPr lang="en-US" sz="1400" spc="-5" dirty="0">
                <a:latin typeface="Times New Roman"/>
                <a:cs typeface="Times New Roman"/>
              </a:rPr>
              <a:t>: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Rehurek</a:t>
            </a:r>
            <a:r>
              <a:rPr lang="en-US" sz="1400" dirty="0">
                <a:latin typeface="Times New Roman"/>
                <a:cs typeface="Times New Roman"/>
              </a:rPr>
              <a:t>,</a:t>
            </a:r>
            <a:r>
              <a:rPr lang="en-US" sz="1400" spc="28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R.,</a:t>
            </a:r>
            <a:r>
              <a:rPr lang="en-US" sz="1400" spc="28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&amp;</a:t>
            </a:r>
            <a:r>
              <a:rPr lang="en-US" sz="1400" spc="285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latin typeface="Times New Roman"/>
                <a:cs typeface="Times New Roman"/>
              </a:rPr>
              <a:t>Sojka,</a:t>
            </a:r>
            <a:r>
              <a:rPr lang="en-US" sz="1400" spc="24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P.</a:t>
            </a:r>
            <a:r>
              <a:rPr lang="en-US" sz="1400" spc="28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(2010).</a:t>
            </a:r>
            <a:r>
              <a:rPr lang="en-US" sz="1400" spc="28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Software</a:t>
            </a:r>
            <a:r>
              <a:rPr lang="en-US" sz="1400" spc="27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Framework</a:t>
            </a:r>
            <a:r>
              <a:rPr lang="en-US" sz="1400" spc="280" dirty="0">
                <a:latin typeface="Times New Roman"/>
                <a:cs typeface="Times New Roman"/>
              </a:rPr>
              <a:t> </a:t>
            </a:r>
            <a:r>
              <a:rPr lang="en-US" sz="1400" spc="-10" dirty="0">
                <a:latin typeface="Times New Roman"/>
                <a:cs typeface="Times New Roman"/>
              </a:rPr>
              <a:t>for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Topic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Modelling</a:t>
            </a:r>
            <a:r>
              <a:rPr lang="en-US" sz="1400" spc="275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latin typeface="Times New Roman"/>
                <a:cs typeface="Times New Roman"/>
              </a:rPr>
              <a:t>with</a:t>
            </a:r>
            <a:r>
              <a:rPr lang="en-US" sz="1400" spc="24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Large.</a:t>
            </a:r>
            <a:br>
              <a:rPr lang="en-US" sz="1400" spc="-5" dirty="0">
                <a:latin typeface="Times New Roman"/>
                <a:cs typeface="Times New Roman"/>
              </a:rPr>
            </a:br>
            <a:r>
              <a:rPr lang="en-US" sz="1400" spc="-5" dirty="0">
                <a:latin typeface="Times New Roman"/>
                <a:cs typeface="Times New Roman"/>
              </a:rPr>
              <a:t>   Corpora.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Proceedings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of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spc="10" dirty="0">
                <a:latin typeface="Times New Roman"/>
                <a:cs typeface="Times New Roman"/>
              </a:rPr>
              <a:t>the</a:t>
            </a:r>
            <a:r>
              <a:rPr lang="en-US" sz="1400" spc="-3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LREC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2010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9. </a:t>
            </a:r>
            <a:r>
              <a:rPr lang="en-US" sz="1400" dirty="0" err="1">
                <a:latin typeface="Times New Roman"/>
                <a:cs typeface="Times New Roman"/>
              </a:rPr>
              <a:t>Plotly</a:t>
            </a:r>
            <a:r>
              <a:rPr lang="en-US" sz="1400" dirty="0">
                <a:latin typeface="Times New Roman"/>
                <a:cs typeface="Times New Roman"/>
              </a:rPr>
              <a:t>: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 err="1">
                <a:latin typeface="Times New Roman"/>
                <a:cs typeface="Times New Roman"/>
              </a:rPr>
              <a:t>Plotly</a:t>
            </a:r>
            <a:r>
              <a:rPr lang="en-US" sz="1400" spc="3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Technologies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Inc.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(2015).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Collaborative</a:t>
            </a:r>
            <a:r>
              <a:rPr lang="en-US" sz="1400" spc="4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Data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Science.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10. </a:t>
            </a:r>
            <a:r>
              <a:rPr lang="en-US" sz="1400" spc="-5" dirty="0">
                <a:latin typeface="Times New Roman"/>
                <a:cs typeface="Times New Roman"/>
              </a:rPr>
              <a:t>Flask: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Grinberg,</a:t>
            </a:r>
            <a:r>
              <a:rPr lang="en-US" sz="1400" spc="29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M.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(2018).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Flask</a:t>
            </a:r>
            <a:r>
              <a:rPr lang="en-US" sz="1400" spc="270" dirty="0">
                <a:latin typeface="Times New Roman"/>
                <a:cs typeface="Times New Roman"/>
              </a:rPr>
              <a:t> </a:t>
            </a:r>
            <a:r>
              <a:rPr lang="en-US" sz="1400" spc="-10" dirty="0">
                <a:latin typeface="Times New Roman"/>
                <a:cs typeface="Times New Roman"/>
              </a:rPr>
              <a:t>Web</a:t>
            </a:r>
            <a:r>
              <a:rPr lang="en-US" sz="1400" spc="3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Development: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Developing</a:t>
            </a:r>
            <a:r>
              <a:rPr lang="en-US" sz="1400" spc="290" dirty="0">
                <a:latin typeface="Times New Roman"/>
                <a:cs typeface="Times New Roman"/>
              </a:rPr>
              <a:t> </a:t>
            </a:r>
            <a:r>
              <a:rPr lang="en-US" sz="1400" spc="-10" dirty="0">
                <a:latin typeface="Times New Roman"/>
                <a:cs typeface="Times New Roman"/>
              </a:rPr>
              <a:t>Web</a:t>
            </a:r>
            <a:r>
              <a:rPr lang="en-US" sz="1400" spc="3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Applications</a:t>
            </a:r>
            <a:r>
              <a:rPr lang="en-US" sz="1400" spc="290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latin typeface="Times New Roman"/>
                <a:cs typeface="Times New Roman"/>
              </a:rPr>
              <a:t>with</a:t>
            </a:r>
            <a:r>
              <a:rPr lang="en-US" sz="1400" spc="26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Python.</a:t>
            </a:r>
            <a:br>
              <a:rPr lang="en-US" sz="1400" spc="-5" dirty="0">
                <a:latin typeface="Times New Roman"/>
                <a:cs typeface="Times New Roman"/>
              </a:rPr>
            </a:br>
            <a:r>
              <a:rPr lang="en-US" sz="1400" spc="-5" dirty="0">
                <a:latin typeface="Times New Roman"/>
                <a:cs typeface="Times New Roman"/>
              </a:rPr>
              <a:t>     </a:t>
            </a:r>
            <a:r>
              <a:rPr lang="en-US" sz="1400" dirty="0">
                <a:latin typeface="Times New Roman"/>
                <a:cs typeface="Times New Roman"/>
              </a:rPr>
              <a:t>O'Reilly</a:t>
            </a:r>
            <a:r>
              <a:rPr lang="en-US" sz="1400" spc="-2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Media.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11. </a:t>
            </a:r>
            <a:r>
              <a:rPr lang="en-US" sz="1400" spc="-5" dirty="0">
                <a:latin typeface="Times New Roman"/>
                <a:cs typeface="Times New Roman"/>
              </a:rPr>
              <a:t>Emotion</a:t>
            </a:r>
            <a:r>
              <a:rPr lang="en-US" sz="1400" spc="9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Detection:</a:t>
            </a:r>
            <a:r>
              <a:rPr lang="en-US" sz="1400" spc="7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Barros,</a:t>
            </a:r>
            <a:r>
              <a:rPr lang="en-US" sz="1400" spc="5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A.,</a:t>
            </a:r>
            <a:r>
              <a:rPr lang="en-US" sz="1400" spc="6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&amp;</a:t>
            </a:r>
            <a:r>
              <a:rPr lang="en-US" sz="1400" spc="7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Doran,</a:t>
            </a:r>
            <a:r>
              <a:rPr lang="en-US" sz="1400" spc="7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C.</a:t>
            </a:r>
            <a:r>
              <a:rPr lang="en-US" sz="1400" spc="7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(2019).</a:t>
            </a:r>
            <a:r>
              <a:rPr lang="en-US" sz="1400" spc="6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Towards</a:t>
            </a:r>
            <a:r>
              <a:rPr lang="en-US" sz="1400" spc="6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Emotion</a:t>
            </a:r>
            <a:r>
              <a:rPr lang="en-US" sz="1400" spc="95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latin typeface="Times New Roman"/>
                <a:cs typeface="Times New Roman"/>
              </a:rPr>
              <a:t>Detection</a:t>
            </a:r>
            <a:r>
              <a:rPr lang="en-US" sz="1400" spc="40" dirty="0">
                <a:latin typeface="Times New Roman"/>
                <a:cs typeface="Times New Roman"/>
              </a:rPr>
              <a:t> </a:t>
            </a:r>
            <a:r>
              <a:rPr lang="en-US" sz="1400" spc="20" dirty="0">
                <a:latin typeface="Times New Roman"/>
                <a:cs typeface="Times New Roman"/>
              </a:rPr>
              <a:t>in</a:t>
            </a:r>
            <a:r>
              <a:rPr lang="en-US" sz="1400" spc="2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Text:</a:t>
            </a:r>
            <a:r>
              <a:rPr lang="en-US" sz="1400" spc="7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</a:t>
            </a:r>
            <a:r>
              <a:rPr lang="en-US" sz="1400" spc="65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latin typeface="Times New Roman"/>
                <a:cs typeface="Times New Roman"/>
              </a:rPr>
              <a:t>Review</a:t>
            </a:r>
            <a:br>
              <a:rPr lang="en-US" sz="1400" spc="5" dirty="0">
                <a:latin typeface="Times New Roman"/>
                <a:cs typeface="Times New Roman"/>
              </a:rPr>
            </a:br>
            <a:r>
              <a:rPr lang="en-US" sz="1400" spc="5" dirty="0">
                <a:latin typeface="Times New Roman"/>
                <a:cs typeface="Times New Roman"/>
              </a:rPr>
              <a:t>     </a:t>
            </a:r>
            <a:r>
              <a:rPr lang="en-US" sz="1400" spc="-5" dirty="0">
                <a:latin typeface="Times New Roman"/>
                <a:cs typeface="Times New Roman"/>
              </a:rPr>
              <a:t>of </a:t>
            </a:r>
            <a:r>
              <a:rPr lang="en-US" sz="1400" spc="-28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Methods</a:t>
            </a:r>
            <a:r>
              <a:rPr lang="en-US" sz="1400" spc="-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and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Applications.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lang="en-US" sz="1400" spc="-10" dirty="0">
                <a:latin typeface="Times New Roman"/>
                <a:cs typeface="Times New Roman"/>
              </a:rPr>
              <a:t>ACM</a:t>
            </a:r>
            <a:r>
              <a:rPr lang="en-US" sz="1400" spc="1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Computing</a:t>
            </a:r>
            <a:r>
              <a:rPr lang="en-US" sz="1400" spc="5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Surveys</a:t>
            </a:r>
            <a:r>
              <a:rPr lang="en-US" sz="1400" spc="20" dirty="0">
                <a:latin typeface="Times New Roman"/>
                <a:cs typeface="Times New Roman"/>
              </a:rPr>
              <a:t> </a:t>
            </a:r>
            <a:r>
              <a:rPr lang="en-US" sz="1400" spc="-5" dirty="0">
                <a:latin typeface="Times New Roman"/>
                <a:cs typeface="Times New Roman"/>
              </a:rPr>
              <a:t>(CSUR).</a:t>
            </a:r>
            <a:br>
              <a:rPr lang="en-US" sz="1400" dirty="0">
                <a:latin typeface="Times New Roman"/>
                <a:cs typeface="Times New Roman"/>
              </a:rPr>
            </a:br>
            <a:endParaRPr lang="en-US" sz="1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12B9A4B-5772-E701-33B0-4AC811A8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-63500" y="0"/>
            <a:ext cx="9144000" cy="51435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0212" y="210003"/>
            <a:ext cx="6918859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2800" b="1" dirty="0">
                <a:latin typeface="Times New Roman"/>
                <a:cs typeface="Times New Roman"/>
              </a:rPr>
            </a:br>
            <a:br>
              <a:rPr lang="en-US" sz="2800" b="1" dirty="0">
                <a:latin typeface="Times New Roman"/>
                <a:cs typeface="Times New Roman"/>
              </a:rPr>
            </a:br>
            <a:br>
              <a:rPr lang="en-US" sz="2800" b="1" dirty="0">
                <a:latin typeface="Times New Roman"/>
                <a:cs typeface="Times New Roman"/>
              </a:rPr>
            </a:br>
            <a:br>
              <a:rPr lang="en-US" sz="2800" b="1" dirty="0">
                <a:latin typeface="Times New Roman"/>
                <a:cs typeface="Times New Roman"/>
              </a:rPr>
            </a:b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800" b="1" dirty="0">
                <a:latin typeface="Times New Roman"/>
                <a:cs typeface="Times New Roman"/>
              </a:rPr>
              <a:t>                              THANKYOU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2DFE7B-9DF7-0DE8-E6CB-B5C6302A6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 rot="10800000" flipV="1">
            <a:off x="817653" y="389651"/>
            <a:ext cx="291070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u="sng" spc="-10" dirty="0">
                <a:latin typeface="Times New Roman"/>
                <a:cs typeface="Times New Roman"/>
              </a:rPr>
              <a:t>A</a:t>
            </a:r>
            <a:r>
              <a:rPr sz="1800" b="1" u="sng" spc="45" dirty="0">
                <a:latin typeface="Times New Roman"/>
                <a:cs typeface="Times New Roman"/>
              </a:rPr>
              <a:t>B</a:t>
            </a:r>
            <a:r>
              <a:rPr sz="1800" b="1" u="sng" spc="-65" dirty="0">
                <a:latin typeface="Times New Roman"/>
                <a:cs typeface="Times New Roman"/>
              </a:rPr>
              <a:t>S</a:t>
            </a:r>
            <a:r>
              <a:rPr sz="1800" b="1" u="sng" spc="45" dirty="0">
                <a:latin typeface="Times New Roman"/>
                <a:cs typeface="Times New Roman"/>
              </a:rPr>
              <a:t>T</a:t>
            </a:r>
            <a:r>
              <a:rPr sz="1800" b="1" u="sng" spc="-10" dirty="0">
                <a:latin typeface="Times New Roman"/>
                <a:cs typeface="Times New Roman"/>
              </a:rPr>
              <a:t>RAC</a:t>
            </a:r>
            <a:r>
              <a:rPr sz="1800" b="1" u="sng" dirty="0">
                <a:latin typeface="Times New Roman"/>
                <a:cs typeface="Times New Roman"/>
              </a:rPr>
              <a:t>T</a:t>
            </a:r>
            <a:r>
              <a:rPr lang="en-US" sz="1800" b="1" u="sng" dirty="0">
                <a:latin typeface="Times New Roman"/>
                <a:cs typeface="Times New Roman"/>
              </a:rPr>
              <a:t> 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7653" y="1069766"/>
            <a:ext cx="7872095" cy="337265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98450" indent="-286385" algn="just">
              <a:lnSpc>
                <a:spcPts val="1664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4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era,</a:t>
            </a:r>
            <a:r>
              <a:rPr sz="1400" spc="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Blogs</a:t>
            </a:r>
            <a:r>
              <a:rPr sz="1400" spc="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1400" spc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acquired</a:t>
            </a:r>
            <a:r>
              <a:rPr sz="1400" spc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400" spc="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sz="1400" spc="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sz="1400" spc="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400" spc="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00" spc="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specially</a:t>
            </a:r>
            <a:r>
              <a:rPr sz="1400" spc="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meant</a:t>
            </a:r>
            <a:r>
              <a:rPr sz="14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for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algn="just">
              <a:lnSpc>
                <a:spcPts val="1664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expressing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opinions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whether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sz="1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experiences,</a:t>
            </a:r>
            <a:r>
              <a:rPr sz="1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thoughts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feelings.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1297305" indent="-286385" algn="just">
              <a:lnSpc>
                <a:spcPts val="1650"/>
              </a:lnSpc>
              <a:spcBef>
                <a:spcPts val="13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is intended to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extract emotional argumentation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blogs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through Natural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sz="1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(NLP)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techniques.</a:t>
            </a:r>
          </a:p>
          <a:p>
            <a:pPr marL="298450" indent="-286385" algn="just">
              <a:lnSpc>
                <a:spcPts val="1664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purpose</a:t>
            </a:r>
            <a:r>
              <a:rPr sz="1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investigate</a:t>
            </a:r>
            <a:r>
              <a:rPr sz="1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blog</a:t>
            </a:r>
            <a:r>
              <a:rPr sz="1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sz="1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emotion</a:t>
            </a:r>
            <a:r>
              <a:rPr sz="1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argumentation,</a:t>
            </a:r>
            <a:r>
              <a:rPr sz="1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4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sz="1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as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algn="just">
              <a:lnSpc>
                <a:spcPts val="1655"/>
              </a:lnSpc>
            </a:pPr>
            <a:r>
              <a:rPr sz="1400" spc="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emotion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argumentation.</a:t>
            </a:r>
          </a:p>
          <a:p>
            <a:pPr marL="298450" indent="-286385" algn="just">
              <a:lnSpc>
                <a:spcPts val="167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400"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invites</a:t>
            </a:r>
            <a:r>
              <a:rPr sz="14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natural</a:t>
            </a:r>
            <a:r>
              <a:rPr sz="1400"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language 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sz="1400"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(NLP)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sz="1400" spc="3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400" spc="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discover</a:t>
            </a:r>
            <a:r>
              <a:rPr sz="1400" spc="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the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marR="1294130" algn="just">
              <a:lnSpc>
                <a:spcPct val="100600"/>
              </a:lnSpc>
              <a:spcBef>
                <a:spcPts val="40"/>
              </a:spcBef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 which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Emotional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Appeals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arguing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Source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Premise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argumentative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strategies,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studying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emotional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tones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grounding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1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persuasiveness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well.</a:t>
            </a:r>
          </a:p>
          <a:p>
            <a:pPr marL="298450" marR="1295400" indent="-286385" algn="just">
              <a:lnSpc>
                <a:spcPts val="1650"/>
              </a:lnSpc>
              <a:spcBef>
                <a:spcPts val="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insights</a:t>
            </a:r>
            <a:r>
              <a:rPr sz="14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derived</a:t>
            </a:r>
            <a:r>
              <a:rPr sz="1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1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could</a:t>
            </a:r>
            <a:r>
              <a:rPr sz="1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1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sz="14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useful</a:t>
            </a:r>
            <a:r>
              <a:rPr sz="1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studying</a:t>
            </a:r>
            <a:r>
              <a:rPr sz="14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online</a:t>
            </a:r>
            <a:r>
              <a:rPr sz="1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conversation, </a:t>
            </a:r>
            <a:r>
              <a:rPr sz="1400" spc="-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enhancing</a:t>
            </a:r>
            <a:r>
              <a:rPr sz="1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4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sz="1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strategies</a:t>
            </a:r>
            <a:r>
              <a:rPr sz="1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4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4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sz="1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14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emotion-aware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298450" algn="just">
              <a:lnSpc>
                <a:spcPct val="100000"/>
              </a:lnSpc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1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moderation</a:t>
            </a:r>
            <a:r>
              <a:rPr sz="1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utilizing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sentiment-powered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analytics.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ts val="1664"/>
              </a:lnSpc>
              <a:spcBef>
                <a:spcPts val="61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Keywords: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ts val="1664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Blogs,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emotion,</a:t>
            </a:r>
            <a:r>
              <a:rPr sz="14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argumentation,</a:t>
            </a:r>
            <a:r>
              <a:rPr sz="1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Natural</a:t>
            </a:r>
            <a:r>
              <a:rPr sz="1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1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Processing,</a:t>
            </a:r>
            <a:r>
              <a:rPr sz="1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emotional</a:t>
            </a:r>
            <a:r>
              <a:rPr sz="1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tones,</a:t>
            </a:r>
            <a:r>
              <a:rPr sz="1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pc="5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1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Premise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classification.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9CD495-DAA2-44EA-FC39-AEC823271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00" y="1103334"/>
            <a:ext cx="7641952" cy="3308533"/>
          </a:xfrm>
          <a:prstGeom prst="rect">
            <a:avLst/>
          </a:prstGeom>
        </p:spPr>
        <p:txBody>
          <a:bodyPr vert="horz" wrap="square" lIns="0" tIns="26034" rIns="0" bIns="0" rtlCol="0" anchor="t">
            <a:spAutoFit/>
          </a:bodyPr>
          <a:lstStyle/>
          <a:p>
            <a:pPr marL="298450" marR="17145" indent="-286385" algn="just">
              <a:lnSpc>
                <a:spcPts val="1650"/>
              </a:lnSpc>
              <a:spcBef>
                <a:spcPts val="204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very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popular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notion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booming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user-generated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blogs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emerged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emotive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contentious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widespread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issues.</a:t>
            </a:r>
            <a:endParaRPr lang="en-US" sz="1400" dirty="0">
              <a:latin typeface="Times New Roman"/>
              <a:cs typeface="Times New Roman"/>
            </a:endParaRPr>
          </a:p>
          <a:p>
            <a:pPr marL="298450" marR="5080" indent="-286385" algn="just">
              <a:lnSpc>
                <a:spcPts val="1650"/>
              </a:lnSpc>
              <a:spcBef>
                <a:spcPts val="80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1400" spc="-5" dirty="0">
                <a:latin typeface="Times New Roman"/>
                <a:cs typeface="Times New Roman"/>
              </a:rPr>
              <a:t>Given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emotional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tone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patterns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argument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blogs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crucial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fields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research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marketing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policy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analysis.</a:t>
            </a:r>
          </a:p>
          <a:p>
            <a:pPr marL="298450" marR="11430" indent="-286385" algn="just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project,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we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system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extracts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key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topics,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recognizes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emotions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analyzes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argumentative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structures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blogs.</a:t>
            </a:r>
          </a:p>
          <a:p>
            <a:pPr marL="298450" indent="-286385" algn="just">
              <a:lnSpc>
                <a:spcPts val="1605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5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AI-based</a:t>
            </a:r>
            <a:r>
              <a:rPr sz="1400" spc="5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system,</a:t>
            </a:r>
            <a:r>
              <a:rPr sz="1400" spc="5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5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5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5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'Latent</a:t>
            </a:r>
            <a:r>
              <a:rPr sz="1400" spc="5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Dirichlet</a:t>
            </a:r>
            <a:r>
              <a:rPr sz="1400" spc="5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Allocation'</a:t>
            </a:r>
            <a:r>
              <a:rPr sz="1400" spc="5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(LDA) 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topic</a:t>
            </a:r>
            <a:endParaRPr sz="1400" dirty="0">
              <a:latin typeface="Times New Roman"/>
              <a:cs typeface="Times New Roman"/>
            </a:endParaRPr>
          </a:p>
          <a:p>
            <a:pPr marL="298450" marR="5080" algn="just">
              <a:lnSpc>
                <a:spcPct val="100699"/>
              </a:lnSpc>
              <a:spcBef>
                <a:spcPts val="35"/>
              </a:spcBef>
            </a:pPr>
            <a:r>
              <a:rPr sz="1400" dirty="0">
                <a:latin typeface="Times New Roman"/>
                <a:cs typeface="Times New Roman"/>
              </a:rPr>
              <a:t>modeling,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'GoEmotions'</a:t>
            </a:r>
            <a:r>
              <a:rPr sz="1400" dirty="0">
                <a:latin typeface="Times New Roman"/>
                <a:cs typeface="Times New Roman"/>
              </a:rPr>
              <a:t> emotion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'Bidirectional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Encoder</a:t>
            </a:r>
            <a:r>
              <a:rPr sz="1400" dirty="0">
                <a:latin typeface="Times New Roman"/>
                <a:cs typeface="Times New Roman"/>
              </a:rPr>
              <a:t> Representions</a:t>
            </a:r>
            <a:r>
              <a:rPr sz="1400" spc="5" dirty="0">
                <a:latin typeface="Times New Roman"/>
                <a:cs typeface="Times New Roman"/>
              </a:rPr>
              <a:t> from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Transformers'(BERT) </a:t>
            </a:r>
            <a:r>
              <a:rPr sz="1400" spc="-5" dirty="0">
                <a:latin typeface="Times New Roman"/>
                <a:cs typeface="Times New Roman"/>
              </a:rPr>
              <a:t>argument </a:t>
            </a:r>
            <a:r>
              <a:rPr sz="1400" dirty="0">
                <a:latin typeface="Times New Roman"/>
                <a:cs typeface="Times New Roman"/>
              </a:rPr>
              <a:t>mining will analyse </a:t>
            </a:r>
            <a:r>
              <a:rPr sz="1400" spc="10" dirty="0">
                <a:latin typeface="Times New Roman"/>
                <a:cs typeface="Times New Roman"/>
              </a:rPr>
              <a:t>how </a:t>
            </a:r>
            <a:r>
              <a:rPr sz="1400" spc="-5" dirty="0">
                <a:latin typeface="Times New Roman"/>
                <a:cs typeface="Times New Roman"/>
              </a:rPr>
              <a:t>emotions influence </a:t>
            </a:r>
            <a:r>
              <a:rPr sz="1400" dirty="0">
                <a:latin typeface="Times New Roman"/>
                <a:cs typeface="Times New Roman"/>
              </a:rPr>
              <a:t>arguments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online </a:t>
            </a:r>
            <a:r>
              <a:rPr sz="1400" spc="-5" dirty="0">
                <a:latin typeface="Times New Roman"/>
                <a:cs typeface="Times New Roman"/>
              </a:rPr>
              <a:t> discourse.</a:t>
            </a:r>
            <a:endParaRPr sz="1400" dirty="0">
              <a:latin typeface="Times New Roman"/>
              <a:cs typeface="Times New Roman"/>
            </a:endParaRPr>
          </a:p>
          <a:p>
            <a:pPr marL="298450" marR="5080" indent="-286385" algn="just">
              <a:lnSpc>
                <a:spcPts val="1650"/>
              </a:lnSpc>
              <a:spcBef>
                <a:spcPts val="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spc="25" dirty="0">
                <a:latin typeface="Times New Roman"/>
                <a:cs typeface="Times New Roman"/>
              </a:rPr>
              <a:t>By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LDA,the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key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topics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can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extracted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from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blog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posts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figure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out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emotions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like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+ve,-ve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or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neutral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(sentiment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analysis);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joy,anger,sadness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etc.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the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TextBlob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endParaRPr sz="1400" dirty="0">
              <a:latin typeface="Times New Roman"/>
              <a:cs typeface="Times New Roman"/>
            </a:endParaRPr>
          </a:p>
          <a:p>
            <a:pPr marL="298450" algn="just">
              <a:lnSpc>
                <a:spcPts val="1664"/>
              </a:lnSpc>
            </a:pPr>
            <a:r>
              <a:rPr sz="1400" spc="-5" dirty="0">
                <a:latin typeface="Times New Roman"/>
                <a:cs typeface="Times New Roman"/>
              </a:rPr>
              <a:t>BERT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comes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into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picture.</a:t>
            </a:r>
            <a:endParaRPr sz="1400" dirty="0">
              <a:latin typeface="Times New Roman"/>
              <a:cs typeface="Times New Roman"/>
            </a:endParaRPr>
          </a:p>
          <a:p>
            <a:pPr marL="298450" marR="8255" indent="-286385" algn="just">
              <a:lnSpc>
                <a:spcPts val="173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practical</a:t>
            </a:r>
            <a:r>
              <a:rPr sz="1400" dirty="0">
                <a:latin typeface="Times New Roman"/>
                <a:cs typeface="Times New Roman"/>
              </a:rPr>
              <a:t> tool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automated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help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researchers,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marketers,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creators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volumes</a:t>
            </a:r>
            <a:r>
              <a:rPr sz="1400" spc="-10" dirty="0">
                <a:latin typeface="Times New Roman"/>
                <a:cs typeface="Times New Roman"/>
              </a:rPr>
              <a:t> of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unstructured </a:t>
            </a:r>
            <a:r>
              <a:rPr sz="1400" dirty="0">
                <a:latin typeface="Times New Roman"/>
                <a:cs typeface="Times New Roman"/>
              </a:rPr>
              <a:t>text.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6307" y="305870"/>
            <a:ext cx="291338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u="sng" spc="35" dirty="0">
                <a:solidFill>
                  <a:srgbClr val="393939"/>
                </a:solidFill>
                <a:latin typeface="Times New Roman"/>
                <a:cs typeface="Times New Roman"/>
              </a:rPr>
              <a:t>I</a:t>
            </a:r>
            <a:r>
              <a:rPr sz="1800" b="1" u="sng" spc="-10" dirty="0">
                <a:solidFill>
                  <a:srgbClr val="393939"/>
                </a:solidFill>
                <a:latin typeface="Times New Roman"/>
                <a:cs typeface="Times New Roman"/>
              </a:rPr>
              <a:t>N</a:t>
            </a:r>
            <a:r>
              <a:rPr sz="1800" b="1" u="sng" spc="-30" dirty="0">
                <a:solidFill>
                  <a:srgbClr val="393939"/>
                </a:solidFill>
                <a:latin typeface="Times New Roman"/>
                <a:cs typeface="Times New Roman"/>
              </a:rPr>
              <a:t>T</a:t>
            </a:r>
            <a:r>
              <a:rPr sz="1800" b="1" u="sng" spc="-10" dirty="0">
                <a:solidFill>
                  <a:srgbClr val="393939"/>
                </a:solidFill>
                <a:latin typeface="Times New Roman"/>
                <a:cs typeface="Times New Roman"/>
              </a:rPr>
              <a:t>R</a:t>
            </a:r>
            <a:r>
              <a:rPr sz="1800" b="1" u="sng" dirty="0">
                <a:solidFill>
                  <a:srgbClr val="393939"/>
                </a:solidFill>
                <a:latin typeface="Times New Roman"/>
                <a:cs typeface="Times New Roman"/>
              </a:rPr>
              <a:t>OD</a:t>
            </a:r>
            <a:r>
              <a:rPr sz="1800" b="1" u="sng" spc="-15" dirty="0">
                <a:solidFill>
                  <a:srgbClr val="393939"/>
                </a:solidFill>
                <a:latin typeface="Times New Roman"/>
                <a:cs typeface="Times New Roman"/>
              </a:rPr>
              <a:t>U</a:t>
            </a:r>
            <a:r>
              <a:rPr sz="1800" b="1" u="sng" spc="60" dirty="0">
                <a:solidFill>
                  <a:srgbClr val="393939"/>
                </a:solidFill>
                <a:latin typeface="Times New Roman"/>
                <a:cs typeface="Times New Roman"/>
              </a:rPr>
              <a:t>C</a:t>
            </a:r>
            <a:r>
              <a:rPr sz="1800" b="1" u="sng" spc="-30" dirty="0">
                <a:solidFill>
                  <a:srgbClr val="393939"/>
                </a:solidFill>
                <a:latin typeface="Times New Roman"/>
                <a:cs typeface="Times New Roman"/>
              </a:rPr>
              <a:t>T</a:t>
            </a:r>
            <a:r>
              <a:rPr sz="1800" b="1" u="sng" spc="-35" dirty="0">
                <a:solidFill>
                  <a:srgbClr val="393939"/>
                </a:solidFill>
                <a:latin typeface="Times New Roman"/>
                <a:cs typeface="Times New Roman"/>
              </a:rPr>
              <a:t>I</a:t>
            </a:r>
            <a:r>
              <a:rPr sz="1800" b="1" u="sng" dirty="0">
                <a:solidFill>
                  <a:srgbClr val="393939"/>
                </a:solidFill>
                <a:latin typeface="Times New Roman"/>
                <a:cs typeface="Times New Roman"/>
              </a:rPr>
              <a:t>ON</a:t>
            </a:r>
            <a:r>
              <a:rPr lang="en-US" sz="1800" b="1" u="sng" dirty="0">
                <a:solidFill>
                  <a:srgbClr val="393939"/>
                </a:solidFill>
                <a:latin typeface="Times New Roman"/>
                <a:cs typeface="Times New Roman"/>
              </a:rPr>
              <a:t>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16B708-AE72-0B6A-EF00-C885ADF1C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-141564"/>
            <a:ext cx="9144000" cy="52850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999" y="75640"/>
            <a:ext cx="4014107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u="sng" spc="5" dirty="0">
                <a:latin typeface="Times New Roman"/>
                <a:cs typeface="Times New Roman"/>
              </a:rPr>
              <a:t>LITERATURE</a:t>
            </a:r>
            <a:r>
              <a:rPr sz="1800" b="1" u="sng" spc="-125" dirty="0">
                <a:latin typeface="Times New Roman"/>
                <a:cs typeface="Times New Roman"/>
              </a:rPr>
              <a:t> </a:t>
            </a:r>
            <a:r>
              <a:rPr sz="1800" b="1" u="sng" spc="5" dirty="0">
                <a:latin typeface="Times New Roman"/>
                <a:cs typeface="Times New Roman"/>
              </a:rPr>
              <a:t>SURVEY</a:t>
            </a:r>
            <a:r>
              <a:rPr lang="en-US" sz="1800" b="1" u="sng" spc="5" dirty="0">
                <a:latin typeface="Times New Roman"/>
                <a:cs typeface="Times New Roman"/>
              </a:rPr>
              <a:t> 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63295"/>
              </p:ext>
            </p:extLst>
          </p:nvPr>
        </p:nvGraphicFramePr>
        <p:xfrm>
          <a:off x="456640" y="714299"/>
          <a:ext cx="8227786" cy="410495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2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9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5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Reference/Tool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Publication (Year, Author)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Solution/Overcoming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5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Latent Dirichlet Allocation (LDA)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latin typeface="Times New Roman"/>
                          <a:cs typeface="Times New Roman"/>
                        </a:rPr>
                        <a:t>Blei, D. M., Ng, A. Y., &amp; Jordan, M. I. (2021)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Introduced LDA for topic modeling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Efficient for topic discovery.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Topics can lack coherence.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Combining emotion and argument analysis for deeper insights.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5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Times New Roman"/>
                          <a:cs typeface="Times New Roman"/>
                        </a:rPr>
                        <a:t>GoEmotions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Demszky, D.,</a:t>
                      </a:r>
                      <a:r>
                        <a:rPr lang="en-US" sz="1200" dirty="0" err="1">
                          <a:latin typeface="Times New Roman"/>
                          <a:cs typeface="Times New Roman"/>
                        </a:rPr>
                        <a:t>Movshovitz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-Attias, D., Ko, J.,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Developed a fine-grained emotion dataset.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Covers 27 emotions.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May require domain-specific tuning.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Integrating with </a:t>
                      </a:r>
                      <a:r>
                        <a:rPr lang="en-US" sz="1200" dirty="0" err="1">
                          <a:latin typeface="Times New Roman"/>
                          <a:cs typeface="Times New Roman"/>
                        </a:rPr>
                        <a:t>TextBlob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for additional accuracy.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Argumentation Mining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>
                          <a:latin typeface="Times New Roman"/>
                          <a:cs typeface="Times New Roman"/>
                        </a:rPr>
                        <a:t>Stede, M., Schneider, J., et al. (2016)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Surveyed argument mining techniques.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Framework for argument detection.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No emotion or topic integration.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Combining argument mining with emotion detection.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D718D8-E001-52E4-BA61-01A0FB47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59971"/>
              </p:ext>
            </p:extLst>
          </p:nvPr>
        </p:nvGraphicFramePr>
        <p:xfrm>
          <a:off x="459287" y="414490"/>
          <a:ext cx="8229601" cy="43179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6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7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3933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err="1">
                          <a:latin typeface="Times New Roman"/>
                          <a:cs typeface="Times New Roman"/>
                        </a:rPr>
                        <a:t>Devlin</a:t>
                      </a:r>
                      <a:r>
                        <a:rPr lang="fr-FR" sz="1200" b="0" dirty="0">
                          <a:latin typeface="Times New Roman"/>
                          <a:cs typeface="Times New Roman"/>
                        </a:rPr>
                        <a:t>, J., Chang, M. W., Lee, K., et al. (2019)</a:t>
                      </a:r>
                      <a:endParaRPr lang="en-US" sz="1200" b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Introduced BERT for deep contextual NLP tasks.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State-of-the-art for contextual understanding.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High computational power requirements.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Pre-trained models for efficient 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333">
                <a:tc>
                  <a:txBody>
                    <a:bodyPr/>
                    <a:lstStyle/>
                    <a:p>
                      <a:pPr algn="ctr"/>
                      <a:r>
                        <a:rPr lang="en-US" sz="1200" err="1">
                          <a:latin typeface="Times New Roman"/>
                          <a:cs typeface="Times New Roman"/>
                        </a:rPr>
                        <a:t>TextBlob</a:t>
                      </a:r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Loria, S.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Created a basic NLP library for sentiment analysis.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Easy to use.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Limited emotion detection.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Enhancing with </a:t>
                      </a:r>
                      <a:r>
                        <a:rPr lang="en-US" sz="1200" err="1">
                          <a:latin typeface="Times New Roman"/>
                          <a:cs typeface="Times New Roman"/>
                        </a:rPr>
                        <a:t>GoEmotions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for detailed emotions.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333">
                <a:tc>
                  <a:txBody>
                    <a:bodyPr/>
                    <a:lstStyle/>
                    <a:p>
                      <a:pPr algn="ctr"/>
                      <a:r>
                        <a:rPr lang="en-US" sz="1200" err="1">
                          <a:latin typeface="Times New Roman"/>
                          <a:cs typeface="Times New Roman"/>
                        </a:rPr>
                        <a:t>spaCy</a:t>
                      </a:r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Times New Roman"/>
                          <a:cs typeface="Times New Roman"/>
                        </a:rPr>
                        <a:t>Honnibal, M., &amp; Montani, I. (2017)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Developed </a:t>
                      </a:r>
                      <a:r>
                        <a:rPr lang="en-US" sz="1200" err="1">
                          <a:latin typeface="Times New Roman"/>
                          <a:cs typeface="Times New Roman"/>
                        </a:rPr>
                        <a:t>spaCy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for fast NLP tasks.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Fast and scalable.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Limited in emotion/argument detection.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Combining with advanced models like BERT.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8F7129-24FC-941F-10DF-4C23962D1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57629"/>
              </p:ext>
            </p:extLst>
          </p:nvPr>
        </p:nvGraphicFramePr>
        <p:xfrm>
          <a:off x="0" y="1"/>
          <a:ext cx="9049778" cy="523875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1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7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40974">
                <a:tc>
                  <a:txBody>
                    <a:bodyPr/>
                    <a:lstStyle/>
                    <a:p>
                      <a:pPr algn="ctr"/>
                      <a:r>
                        <a:rPr lang="en-US" sz="1200" b="0" err="1">
                          <a:latin typeface="Times New Roman"/>
                          <a:cs typeface="Times New Roman"/>
                        </a:rPr>
                        <a:t>FGensim</a:t>
                      </a:r>
                      <a:endParaRPr lang="en-US" sz="12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err="1">
                          <a:latin typeface="Times New Roman"/>
                          <a:cs typeface="Times New Roman"/>
                        </a:rPr>
                        <a:t>Rehurek</a:t>
                      </a:r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, R., &amp; Sojka, P. (2010). Software Framework for Topic Modelling with Large Corpora. </a:t>
                      </a:r>
                      <a:r>
                        <a:rPr lang="en-US" sz="1200" b="0" i="1" dirty="0">
                          <a:latin typeface="Times New Roman"/>
                          <a:cs typeface="Times New Roman"/>
                        </a:rPr>
                        <a:t>Proceedings of the LREC 2010.</a:t>
                      </a:r>
                      <a:endParaRPr lang="en-US" sz="1200" b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Created </a:t>
                      </a:r>
                      <a:r>
                        <a:rPr lang="en-US" sz="1200" b="0" err="1">
                          <a:latin typeface="Times New Roman"/>
                          <a:cs typeface="Times New Roman"/>
                        </a:rPr>
                        <a:t>Gensim</a:t>
                      </a:r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 for topic modeling using LDA.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Efficient for topic discovery.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Doesn’t analyze emotional or argumentative 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Combining LDA with emotion and argument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0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 New Roman"/>
                          <a:cs typeface="Times New Roman"/>
                        </a:rPr>
                        <a:t>Plotly</a:t>
                      </a:r>
                      <a:endParaRPr lang="en-US" sz="1200" b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err="1">
                          <a:latin typeface="Times New Roman"/>
                          <a:cs typeface="Times New Roman"/>
                        </a:rPr>
                        <a:t>Plotly</a:t>
                      </a:r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 Technologies Inc. (2015). Collaborative Data Science.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Created interactive visualization tools for blog analysis.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Interactive and user-friendly.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Visualization alone isn’t analytical.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Tie visualization to output of topic, emotion, and argument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0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Flask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Grinberg, M. (2018). Flask Web Development: Developing Web Applications with Python. </a:t>
                      </a:r>
                      <a:r>
                        <a:rPr lang="en-US" sz="1200" b="0" i="1" dirty="0">
                          <a:latin typeface="Times New Roman"/>
                          <a:cs typeface="Times New Roman"/>
                        </a:rPr>
                        <a:t>O'Reilly Media.</a:t>
                      </a:r>
                      <a:endParaRPr lang="en-US" sz="1200" b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Developed Flask for lightweight web applications.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Lightweight and easy to deploy.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Limited for large-scale applications.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Using Flask for prototyping, scalable later.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58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Emotion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Barros, A., &amp; Doran, C. (2019). Towards Emotion Detection in Text: A Review of Methods and Applications. </a:t>
                      </a:r>
                      <a:r>
                        <a:rPr lang="en-US" sz="1200" b="0" i="1" dirty="0">
                          <a:latin typeface="Times New Roman"/>
                          <a:cs typeface="Times New Roman"/>
                        </a:rPr>
                        <a:t>ACM Computing Surveys (CSUR).</a:t>
                      </a:r>
                      <a:endParaRPr lang="en-US" sz="1200" b="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Reviewed emotion detection methods, including advanced models like </a:t>
                      </a:r>
                      <a:r>
                        <a:rPr lang="en-US" sz="1200" b="0" dirty="0" err="1">
                          <a:latin typeface="Times New Roman"/>
                          <a:cs typeface="Times New Roman"/>
                        </a:rPr>
                        <a:t>GoEmotions</a:t>
                      </a:r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Broad overview of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Doesn’t focus on modern models.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Implement latest models like </a:t>
                      </a:r>
                      <a:r>
                        <a:rPr lang="en-US" sz="1200" b="0" dirty="0" err="1">
                          <a:latin typeface="Times New Roman"/>
                          <a:cs typeface="Times New Roman"/>
                        </a:rPr>
                        <a:t>GoEmotions</a:t>
                      </a:r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lang="en-US" sz="1200" b="0" dirty="0" err="1">
                          <a:latin typeface="Times New Roman"/>
                          <a:cs typeface="Times New Roman"/>
                        </a:rPr>
                        <a:t>TextBlob</a:t>
                      </a:r>
                      <a:r>
                        <a:rPr lang="en-US" sz="1200" b="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2F486A-279F-2BA2-60BA-F58B0E4B5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7043" y="330013"/>
            <a:ext cx="327659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u="sng" dirty="0">
                <a:latin typeface="Times New Roman"/>
                <a:cs typeface="Times New Roman"/>
              </a:rPr>
              <a:t>CHALLENGES</a:t>
            </a:r>
            <a:r>
              <a:rPr lang="en-US" sz="1800" b="1" u="sng" dirty="0">
                <a:latin typeface="Times New Roman"/>
                <a:cs typeface="Times New Roman"/>
              </a:rPr>
              <a:t> 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1188521"/>
            <a:ext cx="8305799" cy="2343270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298450" marR="5080" indent="-286385" algn="just">
              <a:lnSpc>
                <a:spcPct val="102899"/>
              </a:lnSpc>
              <a:spcBef>
                <a:spcPts val="7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20" dirty="0">
                <a:latin typeface="Times New Roman"/>
                <a:cs typeface="Times New Roman"/>
              </a:rPr>
              <a:t>Capturing </a:t>
            </a:r>
            <a:r>
              <a:rPr sz="1400" spc="25" dirty="0">
                <a:latin typeface="Times New Roman"/>
                <a:cs typeface="Times New Roman"/>
              </a:rPr>
              <a:t>extreme </a:t>
            </a:r>
            <a:r>
              <a:rPr sz="1400" spc="15" dirty="0">
                <a:latin typeface="Times New Roman"/>
                <a:cs typeface="Times New Roman"/>
              </a:rPr>
              <a:t>emotions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within</a:t>
            </a:r>
            <a:r>
              <a:rPr sz="1400" spc="20" dirty="0">
                <a:latin typeface="Times New Roman"/>
                <a:cs typeface="Times New Roman"/>
              </a:rPr>
              <a:t> complex arguments </a:t>
            </a:r>
            <a:r>
              <a:rPr sz="1400" spc="15" dirty="0">
                <a:latin typeface="Times New Roman"/>
                <a:cs typeface="Times New Roman"/>
              </a:rPr>
              <a:t>in  blogs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 </a:t>
            </a:r>
            <a:r>
              <a:rPr sz="1400" spc="30" dirty="0">
                <a:latin typeface="Times New Roman"/>
                <a:cs typeface="Times New Roman"/>
              </a:rPr>
              <a:t>be </a:t>
            </a:r>
            <a:r>
              <a:rPr sz="1400" spc="15" dirty="0">
                <a:latin typeface="Times New Roman"/>
                <a:cs typeface="Times New Roman"/>
              </a:rPr>
              <a:t>difficult: </a:t>
            </a:r>
            <a:r>
              <a:rPr sz="1400" spc="20" dirty="0">
                <a:latin typeface="Times New Roman"/>
                <a:cs typeface="Times New Roman"/>
              </a:rPr>
              <a:t>Emotions may </a:t>
            </a:r>
            <a:r>
              <a:rPr sz="1400" spc="30" dirty="0">
                <a:latin typeface="Times New Roman"/>
                <a:cs typeface="Times New Roman"/>
              </a:rPr>
              <a:t>be </a:t>
            </a:r>
            <a:r>
              <a:rPr sz="1400" spc="20" dirty="0">
                <a:latin typeface="Times New Roman"/>
                <a:cs typeface="Times New Roman"/>
              </a:rPr>
              <a:t>thin </a:t>
            </a:r>
            <a:r>
              <a:rPr sz="1400" spc="25" dirty="0">
                <a:latin typeface="Times New Roman"/>
                <a:cs typeface="Times New Roman"/>
              </a:rPr>
              <a:t>or </a:t>
            </a:r>
            <a:r>
              <a:rPr sz="1400" spc="20" dirty="0">
                <a:latin typeface="Times New Roman"/>
                <a:cs typeface="Times New Roman"/>
              </a:rPr>
              <a:t>twist </a:t>
            </a:r>
            <a:r>
              <a:rPr sz="1400" spc="10" dirty="0">
                <a:latin typeface="Times New Roman"/>
                <a:cs typeface="Times New Roman"/>
              </a:rPr>
              <a:t>with </a:t>
            </a:r>
            <a:r>
              <a:rPr sz="1400" spc="20" dirty="0">
                <a:latin typeface="Times New Roman"/>
                <a:cs typeface="Times New Roman"/>
              </a:rPr>
              <a:t>argumentative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content.</a:t>
            </a:r>
            <a:endParaRPr lang="en-US" sz="1400" dirty="0">
              <a:latin typeface="Times New Roman"/>
              <a:cs typeface="Times New Roman"/>
            </a:endParaRPr>
          </a:p>
          <a:p>
            <a:pPr marL="298450" marR="5080" indent="-286385" algn="just">
              <a:lnSpc>
                <a:spcPts val="195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20" dirty="0">
                <a:latin typeface="Times New Roman"/>
                <a:cs typeface="Times New Roman"/>
              </a:rPr>
              <a:t>Ensuring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that</a:t>
            </a:r>
            <a:r>
              <a:rPr sz="1400" spc="15" dirty="0">
                <a:latin typeface="Times New Roman"/>
                <a:cs typeface="Times New Roman"/>
              </a:rPr>
              <a:t> topics</a:t>
            </a:r>
            <a:r>
              <a:rPr sz="1400" spc="20" dirty="0">
                <a:latin typeface="Times New Roman"/>
                <a:cs typeface="Times New Roman"/>
              </a:rPr>
              <a:t> generated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by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LDA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are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coherent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meaningful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be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problematic,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with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potential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for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broad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or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poorly</a:t>
            </a:r>
            <a:endParaRPr sz="1400" dirty="0">
              <a:latin typeface="Times New Roman"/>
              <a:cs typeface="Times New Roman"/>
            </a:endParaRPr>
          </a:p>
          <a:p>
            <a:pPr marL="298450" algn="just">
              <a:lnSpc>
                <a:spcPct val="100000"/>
              </a:lnSpc>
              <a:spcBef>
                <a:spcPts val="20"/>
              </a:spcBef>
            </a:pPr>
            <a:r>
              <a:rPr sz="1400" spc="20" dirty="0">
                <a:latin typeface="Times New Roman"/>
                <a:cs typeface="Times New Roman"/>
              </a:rPr>
              <a:t>defined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topics.</a:t>
            </a:r>
            <a:endParaRPr sz="1400" dirty="0">
              <a:latin typeface="Times New Roman"/>
              <a:cs typeface="Times New Roman"/>
            </a:endParaRPr>
          </a:p>
          <a:p>
            <a:pPr marL="298450" indent="-286385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15" dirty="0">
                <a:latin typeface="Times New Roman"/>
                <a:cs typeface="Times New Roman"/>
              </a:rPr>
              <a:t>Efficiently  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processing  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large  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volumes  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  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blog  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posts  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while</a:t>
            </a:r>
            <a:endParaRPr sz="1400" dirty="0">
              <a:latin typeface="Times New Roman"/>
              <a:cs typeface="Times New Roman"/>
            </a:endParaRPr>
          </a:p>
          <a:p>
            <a:pPr marL="298450" algn="just">
              <a:lnSpc>
                <a:spcPct val="100000"/>
              </a:lnSpc>
              <a:spcBef>
                <a:spcPts val="90"/>
              </a:spcBef>
            </a:pPr>
            <a:r>
              <a:rPr sz="1400" spc="20" dirty="0">
                <a:latin typeface="Times New Roman"/>
                <a:cs typeface="Times New Roman"/>
              </a:rPr>
              <a:t>maintaining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accuracy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be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resource-intensive.</a:t>
            </a:r>
            <a:endParaRPr sz="1400" dirty="0">
              <a:latin typeface="Times New Roman"/>
              <a:cs typeface="Times New Roman"/>
            </a:endParaRPr>
          </a:p>
          <a:p>
            <a:pPr marL="298450" marR="5080" indent="-286385" algn="just">
              <a:lnSpc>
                <a:spcPts val="195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15" dirty="0">
                <a:latin typeface="Times New Roman"/>
                <a:cs typeface="Times New Roman"/>
              </a:rPr>
              <a:t>Integrating</a:t>
            </a:r>
            <a:r>
              <a:rPr sz="1400" spc="20" dirty="0">
                <a:latin typeface="Times New Roman"/>
                <a:cs typeface="Times New Roman"/>
              </a:rPr>
              <a:t> various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NLP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models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(LDA,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BERT)</a:t>
            </a:r>
            <a:r>
              <a:rPr sz="1400" spc="20" dirty="0">
                <a:latin typeface="Times New Roman"/>
                <a:cs typeface="Times New Roman"/>
              </a:rPr>
              <a:t> into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  </a:t>
            </a:r>
            <a:r>
              <a:rPr sz="1400" spc="15" dirty="0">
                <a:latin typeface="Times New Roman"/>
                <a:cs typeface="Times New Roman"/>
              </a:rPr>
              <a:t>unified </a:t>
            </a:r>
            <a:r>
              <a:rPr sz="1400" spc="20" dirty="0">
                <a:latin typeface="Times New Roman"/>
                <a:cs typeface="Times New Roman"/>
              </a:rPr>
              <a:t> system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be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complex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require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careful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alignment.</a:t>
            </a:r>
            <a:endParaRPr sz="1400" dirty="0">
              <a:latin typeface="Times New Roman"/>
              <a:cs typeface="Times New Roman"/>
            </a:endParaRPr>
          </a:p>
          <a:p>
            <a:pPr marL="298450" marR="6985" indent="-286385" algn="just">
              <a:lnSpc>
                <a:spcPct val="100899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20" dirty="0">
                <a:latin typeface="Times New Roman"/>
                <a:cs typeface="Times New Roman"/>
              </a:rPr>
              <a:t>Implementing real-time analysis for continuous </a:t>
            </a:r>
            <a:r>
              <a:rPr sz="1400" spc="10" dirty="0">
                <a:latin typeface="Times New Roman"/>
                <a:cs typeface="Times New Roman"/>
              </a:rPr>
              <a:t>blog data </a:t>
            </a:r>
            <a:r>
              <a:rPr sz="1400" spc="15" dirty="0">
                <a:latin typeface="Times New Roman"/>
                <a:cs typeface="Times New Roman"/>
              </a:rPr>
              <a:t>streams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can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be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technically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demanding.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6F011F-B5C0-E580-55A4-60671A7A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870" r="158" b="17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3158" y="438150"/>
            <a:ext cx="403225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u="sng" dirty="0">
                <a:latin typeface="Times New Roman"/>
                <a:cs typeface="Times New Roman"/>
              </a:rPr>
              <a:t>PROBLEM</a:t>
            </a:r>
            <a:r>
              <a:rPr sz="1800" b="1" u="sng" spc="-50" dirty="0">
                <a:latin typeface="Times New Roman"/>
                <a:cs typeface="Times New Roman"/>
              </a:rPr>
              <a:t> </a:t>
            </a:r>
            <a:r>
              <a:rPr sz="1800" b="1" u="sng" spc="-10" dirty="0">
                <a:latin typeface="Times New Roman"/>
                <a:cs typeface="Times New Roman"/>
              </a:rPr>
              <a:t>STATEMENT</a:t>
            </a:r>
            <a:r>
              <a:rPr lang="en-US" sz="1800" b="1" u="sng" spc="-10" dirty="0">
                <a:latin typeface="Times New Roman"/>
                <a:cs typeface="Times New Roman"/>
              </a:rPr>
              <a:t> 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585" y="1284877"/>
            <a:ext cx="599059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114"/>
              </a:spcBef>
            </a:pPr>
            <a:r>
              <a:rPr sz="1400" b="1" spc="5" dirty="0">
                <a:latin typeface="Times New Roman"/>
                <a:cs typeface="Times New Roman"/>
              </a:rPr>
              <a:t>How </a:t>
            </a:r>
            <a:r>
              <a:rPr sz="1400" b="1" spc="10" dirty="0">
                <a:latin typeface="Times New Roman"/>
                <a:cs typeface="Times New Roman"/>
              </a:rPr>
              <a:t>can </a:t>
            </a:r>
            <a:r>
              <a:rPr sz="1400" b="1" spc="25" dirty="0">
                <a:latin typeface="Times New Roman"/>
                <a:cs typeface="Times New Roman"/>
              </a:rPr>
              <a:t>we </a:t>
            </a:r>
            <a:r>
              <a:rPr sz="1400" b="1" dirty="0">
                <a:latin typeface="Times New Roman"/>
                <a:cs typeface="Times New Roman"/>
              </a:rPr>
              <a:t>develop </a:t>
            </a:r>
            <a:r>
              <a:rPr sz="1400" b="1" spc="-10" dirty="0">
                <a:latin typeface="Times New Roman"/>
                <a:cs typeface="Times New Roman"/>
              </a:rPr>
              <a:t>an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integrated Natural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Language Processing </a:t>
            </a:r>
            <a:r>
              <a:rPr sz="1400" b="1" spc="5" dirty="0">
                <a:latin typeface="Times New Roman"/>
                <a:cs typeface="Times New Roman"/>
              </a:rPr>
              <a:t>(NLP) </a:t>
            </a:r>
            <a:r>
              <a:rPr sz="1400" b="1" spc="10" dirty="0">
                <a:latin typeface="Times New Roman"/>
                <a:cs typeface="Times New Roman"/>
              </a:rPr>
              <a:t> system </a:t>
            </a:r>
            <a:r>
              <a:rPr sz="1400" b="1" spc="-5" dirty="0">
                <a:latin typeface="Times New Roman"/>
                <a:cs typeface="Times New Roman"/>
              </a:rPr>
              <a:t>to </a:t>
            </a:r>
            <a:r>
              <a:rPr sz="1400" b="1" dirty="0">
                <a:latin typeface="Times New Roman"/>
                <a:cs typeface="Times New Roman"/>
              </a:rPr>
              <a:t>effectively mine blog </a:t>
            </a:r>
            <a:r>
              <a:rPr sz="1400" b="1" spc="-5" dirty="0">
                <a:latin typeface="Times New Roman"/>
                <a:cs typeface="Times New Roman"/>
              </a:rPr>
              <a:t>posts </a:t>
            </a:r>
            <a:r>
              <a:rPr sz="1400" b="1" spc="15" dirty="0">
                <a:latin typeface="Times New Roman"/>
                <a:cs typeface="Times New Roman"/>
              </a:rPr>
              <a:t>for </a:t>
            </a:r>
            <a:r>
              <a:rPr sz="1400" b="1" spc="10" dirty="0">
                <a:latin typeface="Times New Roman"/>
                <a:cs typeface="Times New Roman"/>
              </a:rPr>
              <a:t>key </a:t>
            </a:r>
            <a:r>
              <a:rPr sz="1400" b="1" dirty="0">
                <a:latin typeface="Times New Roman"/>
                <a:cs typeface="Times New Roman"/>
              </a:rPr>
              <a:t>topics, </a:t>
            </a:r>
            <a:r>
              <a:rPr sz="1400" b="1" spc="5" dirty="0">
                <a:latin typeface="Times New Roman"/>
                <a:cs typeface="Times New Roman"/>
              </a:rPr>
              <a:t>detect </a:t>
            </a:r>
            <a:r>
              <a:rPr sz="1400" b="1" dirty="0">
                <a:latin typeface="Times New Roman"/>
                <a:cs typeface="Times New Roman"/>
              </a:rPr>
              <a:t>nuanced emotional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content,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and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analyze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the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argumentative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structures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present?</a:t>
            </a:r>
            <a:r>
              <a:rPr sz="1400" b="1" spc="5" dirty="0">
                <a:latin typeface="Times New Roman"/>
                <a:cs typeface="Times New Roman"/>
              </a:rPr>
              <a:t> '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779" y="2186046"/>
            <a:ext cx="6172201" cy="655117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 marR="5080" indent="88900" algn="just">
              <a:lnSpc>
                <a:spcPct val="100699"/>
              </a:lnSpc>
              <a:spcBef>
                <a:spcPts val="114"/>
              </a:spcBef>
            </a:pPr>
            <a:r>
              <a:rPr sz="1400" spc="10" dirty="0">
                <a:latin typeface="Times New Roman"/>
                <a:cs typeface="Times New Roman"/>
              </a:rPr>
              <a:t>The system </a:t>
            </a:r>
            <a:r>
              <a:rPr sz="1400" spc="-5" dirty="0">
                <a:latin typeface="Times New Roman"/>
                <a:cs typeface="Times New Roman"/>
              </a:rPr>
              <a:t>must </a:t>
            </a:r>
            <a:r>
              <a:rPr sz="1400" spc="5" dirty="0">
                <a:latin typeface="Times New Roman"/>
                <a:cs typeface="Times New Roman"/>
              </a:rPr>
              <a:t>handle </a:t>
            </a:r>
            <a:r>
              <a:rPr sz="1400" dirty="0">
                <a:latin typeface="Times New Roman"/>
                <a:cs typeface="Times New Roman"/>
              </a:rPr>
              <a:t>diverse </a:t>
            </a:r>
            <a:r>
              <a:rPr sz="1400" spc="10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large volumes </a:t>
            </a:r>
            <a:r>
              <a:rPr sz="1400" spc="-1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text,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ensure </a:t>
            </a:r>
            <a:r>
              <a:rPr sz="1400" dirty="0">
                <a:latin typeface="Times New Roman"/>
                <a:cs typeface="Times New Roman"/>
              </a:rPr>
              <a:t>accurate </a:t>
            </a:r>
            <a:r>
              <a:rPr sz="1400" spc="-5" dirty="0">
                <a:latin typeface="Times New Roman"/>
                <a:cs typeface="Times New Roman"/>
              </a:rPr>
              <a:t>topic </a:t>
            </a:r>
            <a:r>
              <a:rPr sz="1400" dirty="0">
                <a:latin typeface="Times New Roman"/>
                <a:cs typeface="Times New Roman"/>
              </a:rPr>
              <a:t>coherence, </a:t>
            </a:r>
            <a:r>
              <a:rPr sz="1400" spc="-5" dirty="0">
                <a:latin typeface="Times New Roman"/>
                <a:cs typeface="Times New Roman"/>
              </a:rPr>
              <a:t>integrate multiple </a:t>
            </a:r>
            <a:r>
              <a:rPr sz="1400" spc="5" dirty="0">
                <a:latin typeface="Times New Roman"/>
                <a:cs typeface="Times New Roman"/>
              </a:rPr>
              <a:t>NLP </a:t>
            </a:r>
            <a:r>
              <a:rPr sz="1400" dirty="0">
                <a:latin typeface="Times New Roman"/>
                <a:cs typeface="Times New Roman"/>
              </a:rPr>
              <a:t>models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seamlessly,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potentially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real-time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</a:t>
            </a:r>
            <a:r>
              <a:rPr sz="1400" dirty="0">
                <a:latin typeface="Times New Roman"/>
                <a:cs typeface="Arial MT"/>
              </a:rPr>
              <a:t>.</a:t>
            </a:r>
            <a:endParaRPr lang="en-US" sz="1400" dirty="0">
              <a:latin typeface="Times New Roman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</TotalTime>
  <Words>2386</Words>
  <Application>Microsoft Office PowerPoint</Application>
  <PresentationFormat>On-screen Show (16:9)</PresentationFormat>
  <Paragraphs>206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DEPARTMENT OF COMPUTER SCIENCE AND ENGINEERING</vt:lpstr>
      <vt:lpstr>PowerPoint Presentation</vt:lpstr>
      <vt:lpstr>ABSTRACT :</vt:lpstr>
      <vt:lpstr>INTRODUCTION :</vt:lpstr>
      <vt:lpstr>LITERATURE SURVEY :</vt:lpstr>
      <vt:lpstr>PowerPoint Presentation</vt:lpstr>
      <vt:lpstr>PowerPoint Presentation</vt:lpstr>
      <vt:lpstr>CHALLENGES :</vt:lpstr>
      <vt:lpstr>PROBLEM STATEMENT :</vt:lpstr>
      <vt:lpstr>OBJECTIVES</vt:lpstr>
      <vt:lpstr>EXISTING SYSTEM</vt:lpstr>
      <vt:lpstr>PROPOSED SYSTEM</vt:lpstr>
      <vt:lpstr>PROPOSED METHODOLOGY</vt:lpstr>
      <vt:lpstr>SYSTEM SPECIFICATION REQUIREMENTS</vt:lpstr>
      <vt:lpstr>1.Data Collection :          Purpose: Gather blog data from various online sources.           Functionality: Interface with APIs or web scraping tools to retrieve blog content.                                    Support for multiple data formats (e.g., JSON, HTML).            2.Data Preprocessing :          Purpose: Prepare raw blog data for analysis.           Functionality: Tokenization and normalization of text.                                    Handle missing values and remove   unnecessary noise.  3.Emotion Detection :           Purpose: Analyze blog content for emotional tone.           Functionality: Use NLP libraries to detect emotions (e.g., positive, negative, neutral).                                    Generate emotion scores for each blog entry. </vt:lpstr>
      <vt:lpstr>4.Argument Extraction :            Purpose: Identify and extract arguments from blog posts.            Functionality: Implement algorithms to detect key arguments and their relevance.                                     Evaluate argument strength based on supporting evidence.  5.Data Visualization :           Purpose : Display a summary of emotions, sentiments, and arguments for all blog.                     Functionality: Summarize and display trends across blog posts, such as shifts in                                    emotions or dominant arguments over time. </vt:lpstr>
      <vt:lpstr>1.Import Required Libraries :        Import necessary libraries for Flask, NLTK, Plotly, and any NLP libraries for emotion detection. Load and Process Blog   Content.  2.Load and Process Blog Content:        Load the uploaded blog content from the text file. Tokenize the text and perform preprocessing such as removing stop words.  3.Emotion Detection:        Implement a method to detect emotions using the chosen NLP library. Calculate the distribution of different emotions present in the blog content.  4.Topic Identification:       Analyze the content to identify key topics using a basic tokenization approach.        </vt:lpstr>
      <vt:lpstr>5.Argument Analysis: Implement a simple method to analyze arguments in the text, assigning scores to each argument.   6.Visual Data Representation: Prepare data for visual representation using Plotly to create charts for topics, emotions, and arguments.  7.Setup Flask Web Application: Create routes for uploading the blog file and displaying results.Implement a method to handle file uploads securely.  8.Run the Application: Start the Flask application and ensure it runs smoothly, allowing users to interact via the web interface.    </vt:lpstr>
      <vt:lpstr>PowerPoint Presentation</vt:lpstr>
      <vt:lpstr>PowerPoint Presentation</vt:lpstr>
      <vt:lpstr> REFERENCES : 1. Blei, D. M., Ng, A. Y., &amp; Jordan, M. I. (2021). Latent Dirichlet Allocation. Journal of Machine      Learning  Research.  2. GoEmotions, Demszky, D., Movshovitz-Attias, D., Ko, J., et al. (2020). GoEmotions: A Dataset of      Fine-  Grained Emotions. arXiv preprint arXiv:2005.00547 3. Stede, M., Schneider, J., et al. (2016). Argumentation Mining: A Survey. Computational Linguistics. 4. BERT: Devlin, J., Chang, M. W., Lee, K., et al. (2019). BERT: Pre-training of Deep     Bidirectional 5. Transformers for Language Understanding. arXiv preprint arXiv:1810.04805. 6. TextBlob: Loria, S. (2018). TextBlob: Simplified Text Processing. 7. SpaCy: Honnibal, M., &amp; Montani, I. (2017). spaCy 2: Natural Language Understanding with     Bloom  Embeddings, Convolutional Neural Networks, and Incremental Parsing. 8. FGensim: Rehurek, R., &amp; Sojka, P. (2010). Software Framework for Topic Modelling with Large.    Corpora. Proceedings of the LREC 2010 9. Plotly: Plotly Technologies Inc. (2015). Collaborative Data Science. 10. Flask: Grinberg, M. (2018). Flask Web Development: Developing Web Applications with Python.      O'Reilly Media. 11. Emotion Detection: Barros, A., &amp; Doran, C. (2019). Towards Emotion Detection in Text: A Review      of  Methods and Applications. ACM Computing Surveys (CSUR). </vt:lpstr>
      <vt:lpstr>                   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spandana</dc:creator>
  <cp:lastModifiedBy>Akshaya Bandhanadham</cp:lastModifiedBy>
  <cp:revision>251</cp:revision>
  <dcterms:created xsi:type="dcterms:W3CDTF">2024-09-29T13:28:51Z</dcterms:created>
  <dcterms:modified xsi:type="dcterms:W3CDTF">2024-12-13T01:29:59Z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2024-09-19T00:00:00Z</vt:filetime>
  </property>
  <property fmtid="{D5CDD505-2E9C-101B-9397-08002B2CF9AE}" pid="3" name="LastSaved">
    <vt:filetime>2024-09-29T00:00:00Z</vt:filetime>
  </property>
</Properties>
</file>