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68" r:id="rId4"/>
    <p:sldId id="259" r:id="rId5"/>
    <p:sldId id="270" r:id="rId6"/>
    <p:sldId id="273" r:id="rId7"/>
    <p:sldId id="297" r:id="rId8"/>
    <p:sldId id="277" r:id="rId9"/>
    <p:sldId id="278" r:id="rId10"/>
    <p:sldId id="263" r:id="rId11"/>
    <p:sldId id="261" r:id="rId12"/>
    <p:sldId id="286" r:id="rId13"/>
    <p:sldId id="287" r:id="rId14"/>
    <p:sldId id="292" r:id="rId15"/>
    <p:sldId id="288" r:id="rId16"/>
    <p:sldId id="289" r:id="rId17"/>
    <p:sldId id="293" r:id="rId18"/>
    <p:sldId id="279" r:id="rId19"/>
    <p:sldId id="280" r:id="rId20"/>
    <p:sldId id="281" r:id="rId21"/>
    <p:sldId id="295" r:id="rId22"/>
    <p:sldId id="282" r:id="rId23"/>
    <p:sldId id="283" r:id="rId24"/>
    <p:sldId id="284" r:id="rId25"/>
    <p:sldId id="290" r:id="rId26"/>
    <p:sldId id="285" r:id="rId27"/>
    <p:sldId id="296" r:id="rId28"/>
    <p:sldId id="264" r:id="rId29"/>
    <p:sldId id="275" r:id="rId30"/>
    <p:sldId id="291"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3B0C3-6E82-44EB-9AC4-FE9800C7F5C3}" v="2" dt="2024-12-12T17:29:31.5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007" autoAdjust="0"/>
  </p:normalViewPr>
  <p:slideViewPr>
    <p:cSldViewPr snapToGrid="0">
      <p:cViewPr varScale="1">
        <p:scale>
          <a:sx n="68" d="100"/>
          <a:sy n="68" d="100"/>
        </p:scale>
        <p:origin x="12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AC922-43FC-2747-9BE6-FEF59279EABD}"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AC19D-FF3C-9D4F-983D-FE5EBFF1CE50}" type="slidenum">
              <a:rPr lang="en-US" smtClean="0"/>
              <a:t>‹#›</a:t>
            </a:fld>
            <a:endParaRPr lang="en-US"/>
          </a:p>
        </p:txBody>
      </p:sp>
    </p:spTree>
    <p:extLst>
      <p:ext uri="{BB962C8B-B14F-4D97-AF65-F5344CB8AC3E}">
        <p14:creationId xmlns:p14="http://schemas.microsoft.com/office/powerpoint/2010/main" val="132053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DAC19D-FF3C-9D4F-983D-FE5EBFF1CE50}" type="slidenum">
              <a:rPr lang="en-US" smtClean="0"/>
              <a:t>3</a:t>
            </a:fld>
            <a:endParaRPr lang="en-US"/>
          </a:p>
        </p:txBody>
      </p:sp>
    </p:spTree>
    <p:extLst>
      <p:ext uri="{BB962C8B-B14F-4D97-AF65-F5344CB8AC3E}">
        <p14:creationId xmlns:p14="http://schemas.microsoft.com/office/powerpoint/2010/main" val="181491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AC19D-FF3C-9D4F-983D-FE5EBFF1CE50}" type="slidenum">
              <a:rPr lang="en-US" smtClean="0"/>
              <a:t>4</a:t>
            </a:fld>
            <a:endParaRPr lang="en-US"/>
          </a:p>
        </p:txBody>
      </p:sp>
    </p:spTree>
    <p:extLst>
      <p:ext uri="{BB962C8B-B14F-4D97-AF65-F5344CB8AC3E}">
        <p14:creationId xmlns:p14="http://schemas.microsoft.com/office/powerpoint/2010/main" val="49113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DAC19D-FF3C-9D4F-983D-FE5EBFF1CE50}" type="slidenum">
              <a:rPr lang="en-US" smtClean="0"/>
              <a:t>7</a:t>
            </a:fld>
            <a:endParaRPr lang="en-US"/>
          </a:p>
        </p:txBody>
      </p:sp>
    </p:spTree>
    <p:extLst>
      <p:ext uri="{BB962C8B-B14F-4D97-AF65-F5344CB8AC3E}">
        <p14:creationId xmlns:p14="http://schemas.microsoft.com/office/powerpoint/2010/main" val="120471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DAC19D-FF3C-9D4F-983D-FE5EBFF1CE50}" type="slidenum">
              <a:rPr lang="en-US" smtClean="0"/>
              <a:t>20</a:t>
            </a:fld>
            <a:endParaRPr lang="en-US"/>
          </a:p>
        </p:txBody>
      </p:sp>
    </p:spTree>
    <p:extLst>
      <p:ext uri="{BB962C8B-B14F-4D97-AF65-F5344CB8AC3E}">
        <p14:creationId xmlns:p14="http://schemas.microsoft.com/office/powerpoint/2010/main" val="79316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DAC19D-FF3C-9D4F-983D-FE5EBFF1CE50}" type="slidenum">
              <a:rPr lang="en-US" smtClean="0"/>
              <a:t>28</a:t>
            </a:fld>
            <a:endParaRPr lang="en-US"/>
          </a:p>
        </p:txBody>
      </p:sp>
    </p:spTree>
    <p:extLst>
      <p:ext uri="{BB962C8B-B14F-4D97-AF65-F5344CB8AC3E}">
        <p14:creationId xmlns:p14="http://schemas.microsoft.com/office/powerpoint/2010/main" val="349652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DAC19D-FF3C-9D4F-983D-FE5EBFF1CE50}" type="slidenum">
              <a:rPr lang="en-US" smtClean="0"/>
              <a:t>29</a:t>
            </a:fld>
            <a:endParaRPr lang="en-US"/>
          </a:p>
        </p:txBody>
      </p:sp>
    </p:spTree>
    <p:extLst>
      <p:ext uri="{BB962C8B-B14F-4D97-AF65-F5344CB8AC3E}">
        <p14:creationId xmlns:p14="http://schemas.microsoft.com/office/powerpoint/2010/main" val="278067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DAC19D-FF3C-9D4F-983D-FE5EBFF1CE50}" type="slidenum">
              <a:rPr lang="en-US" smtClean="0"/>
              <a:t>30</a:t>
            </a:fld>
            <a:endParaRPr lang="en-US"/>
          </a:p>
        </p:txBody>
      </p:sp>
    </p:spTree>
    <p:extLst>
      <p:ext uri="{BB962C8B-B14F-4D97-AF65-F5344CB8AC3E}">
        <p14:creationId xmlns:p14="http://schemas.microsoft.com/office/powerpoint/2010/main" val="2645027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5AC6-9B0E-536A-3C42-4CE8D08BB0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433D71A-504D-6D92-E8EA-AE0FC7A3F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7033ECC-D062-EBF5-0ADF-47C62CC0EFD4}"/>
              </a:ext>
            </a:extLst>
          </p:cNvPr>
          <p:cNvSpPr>
            <a:spLocks noGrp="1"/>
          </p:cNvSpPr>
          <p:nvPr>
            <p:ph type="dt" sz="half" idx="10"/>
          </p:nvPr>
        </p:nvSpPr>
        <p:spPr/>
        <p:txBody>
          <a:bodyPr/>
          <a:lstStyle/>
          <a:p>
            <a:fld id="{37CD998D-8A19-5E4D-8AF5-7D231FBFB9D5}" type="datetimeFigureOut">
              <a:rPr lang="en-US" smtClean="0"/>
              <a:t>12/12/2024</a:t>
            </a:fld>
            <a:endParaRPr lang="en-US"/>
          </a:p>
        </p:txBody>
      </p:sp>
      <p:sp>
        <p:nvSpPr>
          <p:cNvPr id="5" name="Footer Placeholder 4">
            <a:extLst>
              <a:ext uri="{FF2B5EF4-FFF2-40B4-BE49-F238E27FC236}">
                <a16:creationId xmlns:a16="http://schemas.microsoft.com/office/drawing/2014/main" id="{58128873-EAF5-C0FE-0517-E0BA49C5E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B82F1-3837-4FD3-8D62-0129A3A62248}"/>
              </a:ext>
            </a:extLst>
          </p:cNvPr>
          <p:cNvSpPr>
            <a:spLocks noGrp="1"/>
          </p:cNvSpPr>
          <p:nvPr>
            <p:ph type="sldNum" sz="quarter" idx="12"/>
          </p:nvPr>
        </p:nvSpPr>
        <p:spPr/>
        <p:txBody>
          <a:bodyPr/>
          <a:lstStyle/>
          <a:p>
            <a:fld id="{59E389CF-91C3-C141-974E-B5DCA36D6264}" type="slidenum">
              <a:rPr lang="en-US" smtClean="0"/>
              <a:t>‹#›</a:t>
            </a:fld>
            <a:endParaRPr lang="en-US"/>
          </a:p>
        </p:txBody>
      </p:sp>
    </p:spTree>
    <p:extLst>
      <p:ext uri="{BB962C8B-B14F-4D97-AF65-F5344CB8AC3E}">
        <p14:creationId xmlns:p14="http://schemas.microsoft.com/office/powerpoint/2010/main" val="203144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811B-5CEC-B11A-98D2-F03DAEE7D0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FD27EC6-8F68-A847-B69D-C2455A150E1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47C1F4-3FCF-6373-EB1D-1F1D032CE863}"/>
              </a:ext>
            </a:extLst>
          </p:cNvPr>
          <p:cNvSpPr>
            <a:spLocks noGrp="1"/>
          </p:cNvSpPr>
          <p:nvPr>
            <p:ph type="dt" sz="half" idx="10"/>
          </p:nvPr>
        </p:nvSpPr>
        <p:spPr/>
        <p:txBody>
          <a:bodyPr/>
          <a:lstStyle/>
          <a:p>
            <a:fld id="{37CD998D-8A19-5E4D-8AF5-7D231FBFB9D5}" type="datetimeFigureOut">
              <a:rPr lang="en-US" smtClean="0"/>
              <a:t>12/12/2024</a:t>
            </a:fld>
            <a:endParaRPr lang="en-US"/>
          </a:p>
        </p:txBody>
      </p:sp>
      <p:sp>
        <p:nvSpPr>
          <p:cNvPr id="5" name="Footer Placeholder 4">
            <a:extLst>
              <a:ext uri="{FF2B5EF4-FFF2-40B4-BE49-F238E27FC236}">
                <a16:creationId xmlns:a16="http://schemas.microsoft.com/office/drawing/2014/main" id="{B034E72A-133E-F1CE-1505-BBE981B56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641C0-CA94-9B81-FBCD-A0C7BA53E4B3}"/>
              </a:ext>
            </a:extLst>
          </p:cNvPr>
          <p:cNvSpPr>
            <a:spLocks noGrp="1"/>
          </p:cNvSpPr>
          <p:nvPr>
            <p:ph type="sldNum" sz="quarter" idx="12"/>
          </p:nvPr>
        </p:nvSpPr>
        <p:spPr/>
        <p:txBody>
          <a:bodyPr/>
          <a:lstStyle/>
          <a:p>
            <a:fld id="{59E389CF-91C3-C141-974E-B5DCA36D6264}" type="slidenum">
              <a:rPr lang="en-US" smtClean="0"/>
              <a:t>‹#›</a:t>
            </a:fld>
            <a:endParaRPr lang="en-US"/>
          </a:p>
        </p:txBody>
      </p:sp>
    </p:spTree>
    <p:extLst>
      <p:ext uri="{BB962C8B-B14F-4D97-AF65-F5344CB8AC3E}">
        <p14:creationId xmlns:p14="http://schemas.microsoft.com/office/powerpoint/2010/main" val="218243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E2769-0E31-8469-8DD8-FE407542DC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B687436-ECDD-DAC0-FD47-A6ACDCA8804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36FCFF-77B7-B9CB-01A6-07263169B7B3}"/>
              </a:ext>
            </a:extLst>
          </p:cNvPr>
          <p:cNvSpPr>
            <a:spLocks noGrp="1"/>
          </p:cNvSpPr>
          <p:nvPr>
            <p:ph type="dt" sz="half" idx="10"/>
          </p:nvPr>
        </p:nvSpPr>
        <p:spPr/>
        <p:txBody>
          <a:bodyPr/>
          <a:lstStyle/>
          <a:p>
            <a:fld id="{37CD998D-8A19-5E4D-8AF5-7D231FBFB9D5}" type="datetimeFigureOut">
              <a:rPr lang="en-US" smtClean="0"/>
              <a:t>12/12/2024</a:t>
            </a:fld>
            <a:endParaRPr lang="en-US"/>
          </a:p>
        </p:txBody>
      </p:sp>
      <p:sp>
        <p:nvSpPr>
          <p:cNvPr id="5" name="Footer Placeholder 4">
            <a:extLst>
              <a:ext uri="{FF2B5EF4-FFF2-40B4-BE49-F238E27FC236}">
                <a16:creationId xmlns:a16="http://schemas.microsoft.com/office/drawing/2014/main" id="{90DCEBBE-68A1-FBC3-6E19-3E712E84A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2137B-B3A5-0341-32AA-7E258AE21256}"/>
              </a:ext>
            </a:extLst>
          </p:cNvPr>
          <p:cNvSpPr>
            <a:spLocks noGrp="1"/>
          </p:cNvSpPr>
          <p:nvPr>
            <p:ph type="sldNum" sz="quarter" idx="12"/>
          </p:nvPr>
        </p:nvSpPr>
        <p:spPr/>
        <p:txBody>
          <a:bodyPr/>
          <a:lstStyle/>
          <a:p>
            <a:fld id="{59E389CF-91C3-C141-974E-B5DCA36D6264}" type="slidenum">
              <a:rPr lang="en-US" smtClean="0"/>
              <a:t>‹#›</a:t>
            </a:fld>
            <a:endParaRPr lang="en-US"/>
          </a:p>
        </p:txBody>
      </p:sp>
    </p:spTree>
    <p:extLst>
      <p:ext uri="{BB962C8B-B14F-4D97-AF65-F5344CB8AC3E}">
        <p14:creationId xmlns:p14="http://schemas.microsoft.com/office/powerpoint/2010/main" val="284500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FAE72-0320-5F83-E7C9-36279CD5E25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8D646E3-4808-A3DE-7DA8-DAC5458C1C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FE59CCA-9A52-AC72-A153-D4E406D1C458}"/>
              </a:ext>
            </a:extLst>
          </p:cNvPr>
          <p:cNvSpPr>
            <a:spLocks noGrp="1"/>
          </p:cNvSpPr>
          <p:nvPr>
            <p:ph type="dt" sz="half" idx="10"/>
          </p:nvPr>
        </p:nvSpPr>
        <p:spPr/>
        <p:txBody>
          <a:bodyPr/>
          <a:lstStyle/>
          <a:p>
            <a:fld id="{37CD998D-8A19-5E4D-8AF5-7D231FBFB9D5}" type="datetimeFigureOut">
              <a:rPr lang="en-US" smtClean="0"/>
              <a:t>12/12/2024</a:t>
            </a:fld>
            <a:endParaRPr lang="en-US"/>
          </a:p>
        </p:txBody>
      </p:sp>
      <p:sp>
        <p:nvSpPr>
          <p:cNvPr id="5" name="Footer Placeholder 4">
            <a:extLst>
              <a:ext uri="{FF2B5EF4-FFF2-40B4-BE49-F238E27FC236}">
                <a16:creationId xmlns:a16="http://schemas.microsoft.com/office/drawing/2014/main" id="{00E4B59B-9F9E-FEA7-79E9-011240BEF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6734D-D1DB-9A27-DE40-2EBD1324B7C1}"/>
              </a:ext>
            </a:extLst>
          </p:cNvPr>
          <p:cNvSpPr>
            <a:spLocks noGrp="1"/>
          </p:cNvSpPr>
          <p:nvPr>
            <p:ph type="sldNum" sz="quarter" idx="12"/>
          </p:nvPr>
        </p:nvSpPr>
        <p:spPr/>
        <p:txBody>
          <a:bodyPr/>
          <a:lstStyle/>
          <a:p>
            <a:fld id="{59E389CF-91C3-C141-974E-B5DCA36D6264}" type="slidenum">
              <a:rPr lang="en-US" smtClean="0"/>
              <a:t>‹#›</a:t>
            </a:fld>
            <a:endParaRPr lang="en-US"/>
          </a:p>
        </p:txBody>
      </p:sp>
    </p:spTree>
    <p:extLst>
      <p:ext uri="{BB962C8B-B14F-4D97-AF65-F5344CB8AC3E}">
        <p14:creationId xmlns:p14="http://schemas.microsoft.com/office/powerpoint/2010/main" val="418288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37E3-BB96-CA9E-3FBB-9BB87900F80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3D78C67-C0AE-A131-BBA1-12C8C955D2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C535C83-5876-17AB-8A54-2DF452BF9826}"/>
              </a:ext>
            </a:extLst>
          </p:cNvPr>
          <p:cNvSpPr>
            <a:spLocks noGrp="1"/>
          </p:cNvSpPr>
          <p:nvPr>
            <p:ph type="dt" sz="half" idx="10"/>
          </p:nvPr>
        </p:nvSpPr>
        <p:spPr/>
        <p:txBody>
          <a:bodyPr/>
          <a:lstStyle/>
          <a:p>
            <a:fld id="{37CD998D-8A19-5E4D-8AF5-7D231FBFB9D5}" type="datetimeFigureOut">
              <a:rPr lang="en-US" smtClean="0"/>
              <a:t>12/12/2024</a:t>
            </a:fld>
            <a:endParaRPr lang="en-US"/>
          </a:p>
        </p:txBody>
      </p:sp>
      <p:sp>
        <p:nvSpPr>
          <p:cNvPr id="5" name="Footer Placeholder 4">
            <a:extLst>
              <a:ext uri="{FF2B5EF4-FFF2-40B4-BE49-F238E27FC236}">
                <a16:creationId xmlns:a16="http://schemas.microsoft.com/office/drawing/2014/main" id="{623A1203-753A-C6CE-30AC-D87FDE4AB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18430-F303-F8C8-0B69-5AF7309D86C0}"/>
              </a:ext>
            </a:extLst>
          </p:cNvPr>
          <p:cNvSpPr>
            <a:spLocks noGrp="1"/>
          </p:cNvSpPr>
          <p:nvPr>
            <p:ph type="sldNum" sz="quarter" idx="12"/>
          </p:nvPr>
        </p:nvSpPr>
        <p:spPr/>
        <p:txBody>
          <a:bodyPr/>
          <a:lstStyle/>
          <a:p>
            <a:fld id="{59E389CF-91C3-C141-974E-B5DCA36D6264}" type="slidenum">
              <a:rPr lang="en-US" smtClean="0"/>
              <a:t>‹#›</a:t>
            </a:fld>
            <a:endParaRPr lang="en-US"/>
          </a:p>
        </p:txBody>
      </p:sp>
    </p:spTree>
    <p:extLst>
      <p:ext uri="{BB962C8B-B14F-4D97-AF65-F5344CB8AC3E}">
        <p14:creationId xmlns:p14="http://schemas.microsoft.com/office/powerpoint/2010/main" val="110437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8FE-07EA-3FB0-F650-A65C2578727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616E58B-6EC0-FF0E-38B3-C100F02E3BC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E67AE2A-12FD-2B31-DF2C-ADDD32A661A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449BBE7-57B3-646B-C790-5B209F46223E}"/>
              </a:ext>
            </a:extLst>
          </p:cNvPr>
          <p:cNvSpPr>
            <a:spLocks noGrp="1"/>
          </p:cNvSpPr>
          <p:nvPr>
            <p:ph type="dt" sz="half" idx="10"/>
          </p:nvPr>
        </p:nvSpPr>
        <p:spPr/>
        <p:txBody>
          <a:bodyPr/>
          <a:lstStyle/>
          <a:p>
            <a:fld id="{37CD998D-8A19-5E4D-8AF5-7D231FBFB9D5}" type="datetimeFigureOut">
              <a:rPr lang="en-US" smtClean="0"/>
              <a:t>12/12/2024</a:t>
            </a:fld>
            <a:endParaRPr lang="en-US"/>
          </a:p>
        </p:txBody>
      </p:sp>
      <p:sp>
        <p:nvSpPr>
          <p:cNvPr id="6" name="Footer Placeholder 5">
            <a:extLst>
              <a:ext uri="{FF2B5EF4-FFF2-40B4-BE49-F238E27FC236}">
                <a16:creationId xmlns:a16="http://schemas.microsoft.com/office/drawing/2014/main" id="{1C762D0B-572E-739B-80ED-259B0E30C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0CAF0-93CC-73C0-80F3-7B22F17EF6A6}"/>
              </a:ext>
            </a:extLst>
          </p:cNvPr>
          <p:cNvSpPr>
            <a:spLocks noGrp="1"/>
          </p:cNvSpPr>
          <p:nvPr>
            <p:ph type="sldNum" sz="quarter" idx="12"/>
          </p:nvPr>
        </p:nvSpPr>
        <p:spPr/>
        <p:txBody>
          <a:bodyPr/>
          <a:lstStyle/>
          <a:p>
            <a:fld id="{59E389CF-91C3-C141-974E-B5DCA36D6264}" type="slidenum">
              <a:rPr lang="en-US" smtClean="0"/>
              <a:t>‹#›</a:t>
            </a:fld>
            <a:endParaRPr lang="en-US"/>
          </a:p>
        </p:txBody>
      </p:sp>
    </p:spTree>
    <p:extLst>
      <p:ext uri="{BB962C8B-B14F-4D97-AF65-F5344CB8AC3E}">
        <p14:creationId xmlns:p14="http://schemas.microsoft.com/office/powerpoint/2010/main" val="121737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3E3A-014D-39F0-4F84-7CF6AC94C8C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4DB8F47-5C9D-FB99-6D47-2AE6248BD7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F6EB8A4-14C4-D0EC-AAA2-F8A44E1CEA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E7A683D-7459-7749-CA71-60CA8DCDC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62D4DCC-5939-DBE7-21A3-4113242A3B2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91AE5BA-0217-5743-E165-2B884A405CE6}"/>
              </a:ext>
            </a:extLst>
          </p:cNvPr>
          <p:cNvSpPr>
            <a:spLocks noGrp="1"/>
          </p:cNvSpPr>
          <p:nvPr>
            <p:ph type="dt" sz="half" idx="10"/>
          </p:nvPr>
        </p:nvSpPr>
        <p:spPr/>
        <p:txBody>
          <a:bodyPr/>
          <a:lstStyle/>
          <a:p>
            <a:fld id="{37CD998D-8A19-5E4D-8AF5-7D231FBFB9D5}" type="datetimeFigureOut">
              <a:rPr lang="en-US" smtClean="0"/>
              <a:t>12/12/2024</a:t>
            </a:fld>
            <a:endParaRPr lang="en-US"/>
          </a:p>
        </p:txBody>
      </p:sp>
      <p:sp>
        <p:nvSpPr>
          <p:cNvPr id="8" name="Footer Placeholder 7">
            <a:extLst>
              <a:ext uri="{FF2B5EF4-FFF2-40B4-BE49-F238E27FC236}">
                <a16:creationId xmlns:a16="http://schemas.microsoft.com/office/drawing/2014/main" id="{BD1C37B3-C183-73A0-D40A-1CBBC8FDC5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4FAA31-7C80-3940-B6EA-8CEFBD6A0500}"/>
              </a:ext>
            </a:extLst>
          </p:cNvPr>
          <p:cNvSpPr>
            <a:spLocks noGrp="1"/>
          </p:cNvSpPr>
          <p:nvPr>
            <p:ph type="sldNum" sz="quarter" idx="12"/>
          </p:nvPr>
        </p:nvSpPr>
        <p:spPr/>
        <p:txBody>
          <a:bodyPr/>
          <a:lstStyle/>
          <a:p>
            <a:fld id="{59E389CF-91C3-C141-974E-B5DCA36D6264}" type="slidenum">
              <a:rPr lang="en-US" smtClean="0"/>
              <a:t>‹#›</a:t>
            </a:fld>
            <a:endParaRPr lang="en-US"/>
          </a:p>
        </p:txBody>
      </p:sp>
    </p:spTree>
    <p:extLst>
      <p:ext uri="{BB962C8B-B14F-4D97-AF65-F5344CB8AC3E}">
        <p14:creationId xmlns:p14="http://schemas.microsoft.com/office/powerpoint/2010/main" val="395940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FD64-95AB-25C4-4B34-47EEC6D10C6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383BCE3-48EB-46F6-D730-B940C205DF3E}"/>
              </a:ext>
            </a:extLst>
          </p:cNvPr>
          <p:cNvSpPr>
            <a:spLocks noGrp="1"/>
          </p:cNvSpPr>
          <p:nvPr>
            <p:ph type="dt" sz="half" idx="10"/>
          </p:nvPr>
        </p:nvSpPr>
        <p:spPr/>
        <p:txBody>
          <a:bodyPr/>
          <a:lstStyle/>
          <a:p>
            <a:fld id="{37CD998D-8A19-5E4D-8AF5-7D231FBFB9D5}" type="datetimeFigureOut">
              <a:rPr lang="en-US" smtClean="0"/>
              <a:t>12/12/2024</a:t>
            </a:fld>
            <a:endParaRPr lang="en-US"/>
          </a:p>
        </p:txBody>
      </p:sp>
      <p:sp>
        <p:nvSpPr>
          <p:cNvPr id="4" name="Footer Placeholder 3">
            <a:extLst>
              <a:ext uri="{FF2B5EF4-FFF2-40B4-BE49-F238E27FC236}">
                <a16:creationId xmlns:a16="http://schemas.microsoft.com/office/drawing/2014/main" id="{2B629087-824B-123B-F956-120760A90A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CA6726-DC2C-D510-822B-8C84372DDB4F}"/>
              </a:ext>
            </a:extLst>
          </p:cNvPr>
          <p:cNvSpPr>
            <a:spLocks noGrp="1"/>
          </p:cNvSpPr>
          <p:nvPr>
            <p:ph type="sldNum" sz="quarter" idx="12"/>
          </p:nvPr>
        </p:nvSpPr>
        <p:spPr/>
        <p:txBody>
          <a:bodyPr/>
          <a:lstStyle/>
          <a:p>
            <a:fld id="{59E389CF-91C3-C141-974E-B5DCA36D6264}" type="slidenum">
              <a:rPr lang="en-US" smtClean="0"/>
              <a:t>‹#›</a:t>
            </a:fld>
            <a:endParaRPr lang="en-US"/>
          </a:p>
        </p:txBody>
      </p:sp>
    </p:spTree>
    <p:extLst>
      <p:ext uri="{BB962C8B-B14F-4D97-AF65-F5344CB8AC3E}">
        <p14:creationId xmlns:p14="http://schemas.microsoft.com/office/powerpoint/2010/main" val="315023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7649C-9EA8-B84A-7AB4-DB3664501508}"/>
              </a:ext>
            </a:extLst>
          </p:cNvPr>
          <p:cNvSpPr>
            <a:spLocks noGrp="1"/>
          </p:cNvSpPr>
          <p:nvPr>
            <p:ph type="dt" sz="half" idx="10"/>
          </p:nvPr>
        </p:nvSpPr>
        <p:spPr/>
        <p:txBody>
          <a:bodyPr/>
          <a:lstStyle/>
          <a:p>
            <a:fld id="{37CD998D-8A19-5E4D-8AF5-7D231FBFB9D5}" type="datetimeFigureOut">
              <a:rPr lang="en-US" smtClean="0"/>
              <a:t>12/12/2024</a:t>
            </a:fld>
            <a:endParaRPr lang="en-US"/>
          </a:p>
        </p:txBody>
      </p:sp>
      <p:sp>
        <p:nvSpPr>
          <p:cNvPr id="3" name="Footer Placeholder 2">
            <a:extLst>
              <a:ext uri="{FF2B5EF4-FFF2-40B4-BE49-F238E27FC236}">
                <a16:creationId xmlns:a16="http://schemas.microsoft.com/office/drawing/2014/main" id="{92B73128-FEF8-87AC-A6CA-298D6D8A0A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D09CE4-1159-CA19-E985-33B647E42DBB}"/>
              </a:ext>
            </a:extLst>
          </p:cNvPr>
          <p:cNvSpPr>
            <a:spLocks noGrp="1"/>
          </p:cNvSpPr>
          <p:nvPr>
            <p:ph type="sldNum" sz="quarter" idx="12"/>
          </p:nvPr>
        </p:nvSpPr>
        <p:spPr/>
        <p:txBody>
          <a:bodyPr/>
          <a:lstStyle/>
          <a:p>
            <a:fld id="{59E389CF-91C3-C141-974E-B5DCA36D6264}" type="slidenum">
              <a:rPr lang="en-US" smtClean="0"/>
              <a:t>‹#›</a:t>
            </a:fld>
            <a:endParaRPr lang="en-US"/>
          </a:p>
        </p:txBody>
      </p:sp>
    </p:spTree>
    <p:extLst>
      <p:ext uri="{BB962C8B-B14F-4D97-AF65-F5344CB8AC3E}">
        <p14:creationId xmlns:p14="http://schemas.microsoft.com/office/powerpoint/2010/main" val="21348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1DD6-CD18-1B97-7B6E-CB6A9CD231E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6036F6E-9419-9D07-EFAC-96E13751D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D2406AA-6E89-20D1-ED89-7E03FA817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860CFB-4252-3457-72FC-1394076DA97C}"/>
              </a:ext>
            </a:extLst>
          </p:cNvPr>
          <p:cNvSpPr>
            <a:spLocks noGrp="1"/>
          </p:cNvSpPr>
          <p:nvPr>
            <p:ph type="dt" sz="half" idx="10"/>
          </p:nvPr>
        </p:nvSpPr>
        <p:spPr/>
        <p:txBody>
          <a:bodyPr/>
          <a:lstStyle/>
          <a:p>
            <a:fld id="{37CD998D-8A19-5E4D-8AF5-7D231FBFB9D5}" type="datetimeFigureOut">
              <a:rPr lang="en-US" smtClean="0"/>
              <a:t>12/12/2024</a:t>
            </a:fld>
            <a:endParaRPr lang="en-US"/>
          </a:p>
        </p:txBody>
      </p:sp>
      <p:sp>
        <p:nvSpPr>
          <p:cNvPr id="6" name="Footer Placeholder 5">
            <a:extLst>
              <a:ext uri="{FF2B5EF4-FFF2-40B4-BE49-F238E27FC236}">
                <a16:creationId xmlns:a16="http://schemas.microsoft.com/office/drawing/2014/main" id="{DE75353F-8096-5219-DCD8-71B143F456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6A0E0-E02C-07EA-069F-39F4AD7EBE6B}"/>
              </a:ext>
            </a:extLst>
          </p:cNvPr>
          <p:cNvSpPr>
            <a:spLocks noGrp="1"/>
          </p:cNvSpPr>
          <p:nvPr>
            <p:ph type="sldNum" sz="quarter" idx="12"/>
          </p:nvPr>
        </p:nvSpPr>
        <p:spPr/>
        <p:txBody>
          <a:bodyPr/>
          <a:lstStyle/>
          <a:p>
            <a:fld id="{59E389CF-91C3-C141-974E-B5DCA36D6264}" type="slidenum">
              <a:rPr lang="en-US" smtClean="0"/>
              <a:t>‹#›</a:t>
            </a:fld>
            <a:endParaRPr lang="en-US"/>
          </a:p>
        </p:txBody>
      </p:sp>
    </p:spTree>
    <p:extLst>
      <p:ext uri="{BB962C8B-B14F-4D97-AF65-F5344CB8AC3E}">
        <p14:creationId xmlns:p14="http://schemas.microsoft.com/office/powerpoint/2010/main" val="1592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6F3A-B7D2-952E-D30E-78126BA7EF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CB05C0F-1586-462C-FFB9-EAB0E69AB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4B034D-AA45-DE39-1F5C-48EFDC90B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E52AB2-DC5D-0B2E-CEE9-7A442DBFDDD6}"/>
              </a:ext>
            </a:extLst>
          </p:cNvPr>
          <p:cNvSpPr>
            <a:spLocks noGrp="1"/>
          </p:cNvSpPr>
          <p:nvPr>
            <p:ph type="dt" sz="half" idx="10"/>
          </p:nvPr>
        </p:nvSpPr>
        <p:spPr/>
        <p:txBody>
          <a:bodyPr/>
          <a:lstStyle/>
          <a:p>
            <a:fld id="{37CD998D-8A19-5E4D-8AF5-7D231FBFB9D5}" type="datetimeFigureOut">
              <a:rPr lang="en-US" smtClean="0"/>
              <a:t>12/12/2024</a:t>
            </a:fld>
            <a:endParaRPr lang="en-US"/>
          </a:p>
        </p:txBody>
      </p:sp>
      <p:sp>
        <p:nvSpPr>
          <p:cNvPr id="6" name="Footer Placeholder 5">
            <a:extLst>
              <a:ext uri="{FF2B5EF4-FFF2-40B4-BE49-F238E27FC236}">
                <a16:creationId xmlns:a16="http://schemas.microsoft.com/office/drawing/2014/main" id="{592A990A-A582-03A5-0BC4-84B290013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33AE9-4E96-45E1-B754-B169AEADC576}"/>
              </a:ext>
            </a:extLst>
          </p:cNvPr>
          <p:cNvSpPr>
            <a:spLocks noGrp="1"/>
          </p:cNvSpPr>
          <p:nvPr>
            <p:ph type="sldNum" sz="quarter" idx="12"/>
          </p:nvPr>
        </p:nvSpPr>
        <p:spPr/>
        <p:txBody>
          <a:bodyPr/>
          <a:lstStyle/>
          <a:p>
            <a:fld id="{59E389CF-91C3-C141-974E-B5DCA36D6264}" type="slidenum">
              <a:rPr lang="en-US" smtClean="0"/>
              <a:t>‹#›</a:t>
            </a:fld>
            <a:endParaRPr lang="en-US"/>
          </a:p>
        </p:txBody>
      </p:sp>
    </p:spTree>
    <p:extLst>
      <p:ext uri="{BB962C8B-B14F-4D97-AF65-F5344CB8AC3E}">
        <p14:creationId xmlns:p14="http://schemas.microsoft.com/office/powerpoint/2010/main" val="279266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8D371D-12B3-65BD-60CD-BAC92D46DA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CF942F2-875D-B6C6-CE86-68EDD6B207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EAA550-5AF9-7524-0B33-32D8FE88D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D998D-8A19-5E4D-8AF5-7D231FBFB9D5}" type="datetimeFigureOut">
              <a:rPr lang="en-US" smtClean="0"/>
              <a:t>12/12/2024</a:t>
            </a:fld>
            <a:endParaRPr lang="en-US"/>
          </a:p>
        </p:txBody>
      </p:sp>
      <p:sp>
        <p:nvSpPr>
          <p:cNvPr id="5" name="Footer Placeholder 4">
            <a:extLst>
              <a:ext uri="{FF2B5EF4-FFF2-40B4-BE49-F238E27FC236}">
                <a16:creationId xmlns:a16="http://schemas.microsoft.com/office/drawing/2014/main" id="{47F96340-AA9D-9D28-FA09-CEDAC9122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44914A-EB6C-3D3E-6297-DC2F92A17F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389CF-91C3-C141-974E-B5DCA36D6264}" type="slidenum">
              <a:rPr lang="en-US" smtClean="0"/>
              <a:t>‹#›</a:t>
            </a:fld>
            <a:endParaRPr lang="en-US"/>
          </a:p>
        </p:txBody>
      </p:sp>
    </p:spTree>
    <p:extLst>
      <p:ext uri="{BB962C8B-B14F-4D97-AF65-F5344CB8AC3E}">
        <p14:creationId xmlns:p14="http://schemas.microsoft.com/office/powerpoint/2010/main" val="4075755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7A62CB-0D12-24DF-6970-36FE0AF3AC31}"/>
              </a:ext>
            </a:extLst>
          </p:cNvPr>
          <p:cNvSpPr>
            <a:spLocks noGrp="1"/>
          </p:cNvSpPr>
          <p:nvPr>
            <p:ph type="ctrTitle"/>
          </p:nvPr>
        </p:nvSpPr>
        <p:spPr>
          <a:xfrm>
            <a:off x="1053548" y="2294441"/>
            <a:ext cx="10084904" cy="1216058"/>
          </a:xfrm>
        </p:spPr>
        <p:txBody>
          <a:bodyPr>
            <a:normAutofit/>
          </a:bodyPr>
          <a:lstStyle/>
          <a:p>
            <a:pPr marL="0" indent="0">
              <a:buNone/>
            </a:pPr>
            <a:r>
              <a:rPr lang="en-US" sz="2800" b="1" dirty="0">
                <a:latin typeface="Times New Roman" panose="02020603050405020304" pitchFamily="18" charset="0"/>
                <a:cs typeface="Times New Roman" pitchFamily="18" charset="0"/>
              </a:rPr>
              <a:t>TASK-CENTRIC AUTONOMOUS MACHINE LEARNING MODEL APPROACH</a:t>
            </a:r>
          </a:p>
        </p:txBody>
      </p:sp>
      <p:sp>
        <p:nvSpPr>
          <p:cNvPr id="5" name="Subtitle 2">
            <a:extLst>
              <a:ext uri="{FF2B5EF4-FFF2-40B4-BE49-F238E27FC236}">
                <a16:creationId xmlns:a16="http://schemas.microsoft.com/office/drawing/2014/main" id="{DA498B54-8B40-1B95-EB2E-6D3362725E37}"/>
              </a:ext>
            </a:extLst>
          </p:cNvPr>
          <p:cNvSpPr>
            <a:spLocks noGrp="1"/>
          </p:cNvSpPr>
          <p:nvPr>
            <p:ph type="subTitle" idx="1"/>
          </p:nvPr>
        </p:nvSpPr>
        <p:spPr>
          <a:xfrm>
            <a:off x="1696616" y="3881459"/>
            <a:ext cx="9144000" cy="2807148"/>
          </a:xfrm>
        </p:spPr>
        <p:txBody>
          <a:bodyPr/>
          <a:lstStyle/>
          <a:p>
            <a:pPr algn="l"/>
            <a:r>
              <a:rPr lang="en-IN" sz="2000" i="0" dirty="0">
                <a:solidFill>
                  <a:srgbClr val="000000"/>
                </a:solidFill>
                <a:effectLst/>
                <a:highlight>
                  <a:srgbClr val="F9F9F9"/>
                </a:highlight>
                <a:latin typeface="Times New Roman" panose="02020603050405020304" pitchFamily="18" charset="0"/>
                <a:cs typeface="Times New Roman" panose="02020603050405020304" pitchFamily="18" charset="0"/>
              </a:rPr>
              <a:t>Dr.</a:t>
            </a:r>
            <a:r>
              <a:rPr lang="en-IN" sz="2000" dirty="0">
                <a:solidFill>
                  <a:srgbClr val="000000"/>
                </a:solidFill>
                <a:highlight>
                  <a:srgbClr val="F9F9F9"/>
                </a:highlight>
                <a:latin typeface="Times New Roman" panose="02020603050405020304" pitchFamily="18" charset="0"/>
                <a:cs typeface="Times New Roman" panose="02020603050405020304" pitchFamily="18" charset="0"/>
              </a:rPr>
              <a:t>A.L.Sreenivasulu</a:t>
            </a:r>
            <a:endParaRPr lang="en-IN" sz="2000" i="0" dirty="0">
              <a:solidFill>
                <a:srgbClr val="000000"/>
              </a:solidFill>
              <a:effectLst/>
              <a:highlight>
                <a:srgbClr val="F9F9F9"/>
              </a:highlight>
              <a:latin typeface="Times New Roman" panose="02020603050405020304" pitchFamily="18" charset="0"/>
              <a:cs typeface="Times New Roman" panose="02020603050405020304" pitchFamily="18" charset="0"/>
            </a:endParaRPr>
          </a:p>
          <a:p>
            <a:pPr algn="l"/>
            <a:r>
              <a:rPr lang="en-IN" sz="2000" i="0" dirty="0">
                <a:solidFill>
                  <a:srgbClr val="32373C"/>
                </a:solidFill>
                <a:effectLst/>
                <a:highlight>
                  <a:srgbClr val="F9F9F9"/>
                </a:highlight>
                <a:latin typeface="Times New Roman" panose="02020603050405020304" pitchFamily="18" charset="0"/>
                <a:cs typeface="Times New Roman" panose="02020603050405020304" pitchFamily="18" charset="0"/>
              </a:rPr>
              <a:t>(</a:t>
            </a:r>
            <a:r>
              <a:rPr lang="en-US" sz="2000" i="0" dirty="0">
                <a:solidFill>
                  <a:srgbClr val="32373C"/>
                </a:solidFill>
                <a:effectLst/>
                <a:highlight>
                  <a:srgbClr val="F9F9F9"/>
                </a:highlight>
                <a:latin typeface="Times New Roman" pitchFamily="18" charset="0"/>
                <a:cs typeface="Times New Roman" pitchFamily="18" charset="0"/>
              </a:rPr>
              <a:t> </a:t>
            </a:r>
            <a:r>
              <a:rPr lang="en-US" sz="2000" dirty="0">
                <a:latin typeface="Times New Roman" pitchFamily="18" charset="0"/>
                <a:cs typeface="Times New Roman" pitchFamily="18" charset="0"/>
              </a:rPr>
              <a:t>Professor</a:t>
            </a:r>
            <a:r>
              <a:rPr lang="en-IN" sz="2000" i="0" dirty="0">
                <a:solidFill>
                  <a:srgbClr val="32373C"/>
                </a:solidFill>
                <a:effectLst/>
                <a:highlight>
                  <a:srgbClr val="F9F9F9"/>
                </a:highlight>
                <a:latin typeface="Times New Roman" panose="02020603050405020304" pitchFamily="18" charset="0"/>
                <a:cs typeface="Times New Roman" panose="02020603050405020304" pitchFamily="18" charset="0"/>
              </a:rPr>
              <a:t>)</a:t>
            </a:r>
          </a:p>
          <a:p>
            <a:pPr marL="0" indent="0">
              <a:buNone/>
            </a:pPr>
            <a:r>
              <a:rPr lang="en-US" sz="2000" dirty="0">
                <a:latin typeface="Times New Roman" pitchFamily="18" charset="0"/>
                <a:cs typeface="Times New Roman" pitchFamily="18" charset="0"/>
              </a:rPr>
              <a:t>				               B.Siri                    21P61A0531</a:t>
            </a:r>
          </a:p>
          <a:p>
            <a:pPr marL="0" indent="0">
              <a:buNone/>
            </a:pPr>
            <a:r>
              <a:rPr lang="en-US" sz="2000" dirty="0">
                <a:latin typeface="Times New Roman" pitchFamily="18" charset="0"/>
                <a:cs typeface="Times New Roman" pitchFamily="18" charset="0"/>
              </a:rPr>
              <a:t>					 B.Manasa              21P61A0532                     </a:t>
            </a:r>
          </a:p>
          <a:p>
            <a:pPr marL="0" indent="0">
              <a:buNone/>
            </a:pPr>
            <a:r>
              <a:rPr lang="en-US" sz="2000" dirty="0">
                <a:latin typeface="Times New Roman" pitchFamily="18" charset="0"/>
                <a:cs typeface="Times New Roman" pitchFamily="18" charset="0"/>
              </a:rPr>
              <a:t>				                B.Adithya             21P61A0533</a:t>
            </a:r>
          </a:p>
          <a:p>
            <a:pPr algn="r"/>
            <a:endParaRPr lang="en-IN" dirty="0"/>
          </a:p>
        </p:txBody>
      </p:sp>
      <p:pic>
        <p:nvPicPr>
          <p:cNvPr id="6" name="Picture 5">
            <a:extLst>
              <a:ext uri="{FF2B5EF4-FFF2-40B4-BE49-F238E27FC236}">
                <a16:creationId xmlns:a16="http://schemas.microsoft.com/office/drawing/2014/main" id="{87D787F3-20A4-8AF6-D567-D80447398283}"/>
              </a:ext>
            </a:extLst>
          </p:cNvPr>
          <p:cNvPicPr>
            <a:picLocks noChangeAspect="1" noChangeArrowheads="1"/>
          </p:cNvPicPr>
          <p:nvPr/>
        </p:nvPicPr>
        <p:blipFill>
          <a:blip r:embed="rId2"/>
          <a:srcRect t="10223" b="9605"/>
          <a:stretch>
            <a:fillRect/>
          </a:stretch>
        </p:blipFill>
        <p:spPr bwMode="auto">
          <a:xfrm>
            <a:off x="1558769" y="169393"/>
            <a:ext cx="9281847" cy="1499412"/>
          </a:xfrm>
          <a:prstGeom prst="rect">
            <a:avLst/>
          </a:prstGeom>
          <a:noFill/>
          <a:ln w="0">
            <a:noFill/>
            <a:miter lim="800000"/>
            <a:headEnd/>
            <a:tailEnd/>
          </a:ln>
        </p:spPr>
      </p:pic>
      <p:sp>
        <p:nvSpPr>
          <p:cNvPr id="8" name="TextBox 7">
            <a:extLst>
              <a:ext uri="{FF2B5EF4-FFF2-40B4-BE49-F238E27FC236}">
                <a16:creationId xmlns:a16="http://schemas.microsoft.com/office/drawing/2014/main" id="{0F5657C9-19C0-2F2C-164F-6639005E4CBE}"/>
              </a:ext>
            </a:extLst>
          </p:cNvPr>
          <p:cNvSpPr txBox="1"/>
          <p:nvPr/>
        </p:nvSpPr>
        <p:spPr>
          <a:xfrm>
            <a:off x="3048000" y="1891472"/>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MINOR PROJECT</a:t>
            </a:r>
            <a:endParaRPr lang="en-US" sz="3200" dirty="0"/>
          </a:p>
        </p:txBody>
      </p:sp>
      <p:sp>
        <p:nvSpPr>
          <p:cNvPr id="2" name="TextBox 1">
            <a:extLst>
              <a:ext uri="{FF2B5EF4-FFF2-40B4-BE49-F238E27FC236}">
                <a16:creationId xmlns:a16="http://schemas.microsoft.com/office/drawing/2014/main" id="{63FB5024-8100-59B8-5509-D39E4430A6CB}"/>
              </a:ext>
            </a:extLst>
          </p:cNvPr>
          <p:cNvSpPr txBox="1"/>
          <p:nvPr/>
        </p:nvSpPr>
        <p:spPr>
          <a:xfrm>
            <a:off x="6660543" y="4193054"/>
            <a:ext cx="3339547"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TEAM MEMBERS </a:t>
            </a:r>
          </a:p>
        </p:txBody>
      </p:sp>
      <p:sp>
        <p:nvSpPr>
          <p:cNvPr id="3" name="TextBox 2">
            <a:extLst>
              <a:ext uri="{FF2B5EF4-FFF2-40B4-BE49-F238E27FC236}">
                <a16:creationId xmlns:a16="http://schemas.microsoft.com/office/drawing/2014/main" id="{9AB1EDBF-4E33-41DB-7B8B-E56FA0CA4F99}"/>
              </a:ext>
            </a:extLst>
          </p:cNvPr>
          <p:cNvSpPr txBox="1"/>
          <p:nvPr/>
        </p:nvSpPr>
        <p:spPr>
          <a:xfrm>
            <a:off x="6599583" y="3792944"/>
            <a:ext cx="396472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BATCH NO </a:t>
            </a:r>
            <a:r>
              <a:rPr lang="en-IN" sz="2000" dirty="0">
                <a:latin typeface="Times New Roman" panose="02020603050405020304" pitchFamily="18" charset="0"/>
                <a:cs typeface="Times New Roman" panose="02020603050405020304" pitchFamily="18" charset="0"/>
              </a:rPr>
              <a:t>: 21PA12, IV-I, CSE-A</a:t>
            </a:r>
          </a:p>
        </p:txBody>
      </p:sp>
    </p:spTree>
    <p:extLst>
      <p:ext uri="{BB962C8B-B14F-4D97-AF65-F5344CB8AC3E}">
        <p14:creationId xmlns:p14="http://schemas.microsoft.com/office/powerpoint/2010/main" val="2659513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AC406C-9381-A4BB-D70C-427DA4E6C7C5}"/>
              </a:ext>
            </a:extLst>
          </p:cNvPr>
          <p:cNvSpPr txBox="1"/>
          <p:nvPr/>
        </p:nvSpPr>
        <p:spPr>
          <a:xfrm>
            <a:off x="542925" y="2130809"/>
            <a:ext cx="5188834" cy="2923877"/>
          </a:xfrm>
          <a:prstGeom prst="rect">
            <a:avLst/>
          </a:prstGeom>
          <a:noFill/>
        </p:spPr>
        <p:txBody>
          <a:bodyPr wrap="square">
            <a:spAutoFit/>
          </a:bodyPr>
          <a:lstStyle/>
          <a:p>
            <a:pPr algn="just"/>
            <a:r>
              <a:rPr lang="en-IN" sz="2000" b="1" u="sng" dirty="0">
                <a:latin typeface="Times New Roman" panose="02020603050405020304" pitchFamily="18" charset="0"/>
                <a:cs typeface="Times New Roman" panose="02020603050405020304" pitchFamily="18" charset="0"/>
              </a:rPr>
              <a:t>Software Requirements:</a:t>
            </a:r>
          </a:p>
          <a:p>
            <a:pPr algn="just"/>
            <a:endParaRPr lang="en-US" sz="2000" b="1" u="sng"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HTML, </a:t>
            </a:r>
            <a:r>
              <a:rPr lang="en-US" altLang="en-US" dirty="0">
                <a:latin typeface="Times New Roman" panose="02020603050405020304" pitchFamily="18" charset="0"/>
                <a:cs typeface="Times New Roman" panose="02020603050405020304" pitchFamily="18" charset="0"/>
              </a:rPr>
              <a:t>CSS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Scikit-learn, TensorFlow</a:t>
            </a:r>
            <a:r>
              <a:rPr lang="en-US" altLang="en-US" dirty="0">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OpenCV</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Manipulation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Pandas, NumPy</a:t>
            </a: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Visualization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Matplotlib, Seaborn</a:t>
            </a: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Environment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PyCharm, or VSCode</a:t>
            </a: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SQL or NoSQL (optional for large datasets)</a:t>
            </a:r>
          </a:p>
          <a:p>
            <a:pPr marL="0" marR="0" lvl="0" indent="0" algn="just" defTabSz="914400" rtl="0" eaLnBrk="0" fontAlgn="base" latinLnBrk="0" hangingPunct="0">
              <a:spcBef>
                <a:spcPct val="0"/>
              </a:spcBef>
              <a:spcAft>
                <a:spcPct val="0"/>
              </a:spcAft>
              <a:buClrTx/>
              <a:buSzTx/>
              <a:buFontTx/>
              <a:buChar char="•"/>
              <a:tabLst/>
            </a:pPr>
            <a:r>
              <a:rPr lang="en-IN" b="1" dirty="0">
                <a:latin typeface="Times New Roman" panose="02020603050405020304" pitchFamily="18" charset="0"/>
                <a:cs typeface="Times New Roman" panose="02020603050405020304" pitchFamily="18" charset="0"/>
              </a:rPr>
              <a:t>Web framework: </a:t>
            </a:r>
            <a:r>
              <a:rPr lang="en-IN" dirty="0">
                <a:latin typeface="Times New Roman" panose="02020603050405020304" pitchFamily="18" charset="0"/>
                <a:cs typeface="Times New Roman" panose="02020603050405020304" pitchFamily="18" charset="0"/>
              </a:rPr>
              <a:t>Django</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D051C7A-7185-F0F7-E724-FE267B599D1B}"/>
              </a:ext>
            </a:extLst>
          </p:cNvPr>
          <p:cNvSpPr txBox="1"/>
          <p:nvPr/>
        </p:nvSpPr>
        <p:spPr>
          <a:xfrm>
            <a:off x="6460242" y="2130807"/>
            <a:ext cx="4958546" cy="2062103"/>
          </a:xfrm>
          <a:prstGeom prst="rect">
            <a:avLst/>
          </a:prstGeom>
          <a:noFill/>
        </p:spPr>
        <p:txBody>
          <a:bodyPr wrap="square">
            <a:spAutoFit/>
          </a:bodyPr>
          <a:lstStyle/>
          <a:p>
            <a:pPr algn="just"/>
            <a:r>
              <a:rPr lang="en-IN" sz="2000" b="1" u="sng" dirty="0">
                <a:latin typeface="Times New Roman" panose="02020603050405020304" pitchFamily="18" charset="0"/>
                <a:cs typeface="Times New Roman" panose="02020603050405020304" pitchFamily="18" charset="0"/>
              </a:rPr>
              <a:t>Hardware Requirements:</a:t>
            </a:r>
          </a:p>
          <a:p>
            <a:pPr algn="just"/>
            <a:endParaRPr lang="en-IN"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Multi-core CPU (Intel i5/i7 or AMD Ryzen)</a:t>
            </a: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Memory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 GB RAM (16 GB recommended)</a:t>
            </a: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256 GB SSD or larger, 500 MB File size</a:t>
            </a: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Internet access for libraries and tools </a:t>
            </a:r>
          </a:p>
        </p:txBody>
      </p:sp>
      <p:sp>
        <p:nvSpPr>
          <p:cNvPr id="10" name="TextBox 9">
            <a:extLst>
              <a:ext uri="{FF2B5EF4-FFF2-40B4-BE49-F238E27FC236}">
                <a16:creationId xmlns:a16="http://schemas.microsoft.com/office/drawing/2014/main" id="{AA83DF82-235B-9A5D-DC90-239EA2C93B98}"/>
              </a:ext>
            </a:extLst>
          </p:cNvPr>
          <p:cNvSpPr txBox="1"/>
          <p:nvPr/>
        </p:nvSpPr>
        <p:spPr>
          <a:xfrm>
            <a:off x="2522130" y="365128"/>
            <a:ext cx="7255217" cy="1200329"/>
          </a:xfrm>
          <a:prstGeom prst="rect">
            <a:avLst/>
          </a:prstGeom>
          <a:noFill/>
        </p:spPr>
        <p:txBody>
          <a:bodyPr wrap="square">
            <a:spAutoFit/>
          </a:bodyPr>
          <a:lstStyle/>
          <a:p>
            <a:pPr algn="ctr"/>
            <a:r>
              <a:rPr lang="en-US" sz="3600" b="1" dirty="0">
                <a:latin typeface="Times New Roman" pitchFamily="18" charset="0"/>
                <a:cs typeface="Times New Roman" pitchFamily="18" charset="0"/>
              </a:rPr>
              <a:t>SOFTWARE AND HARDWARE REQUIREMENTS</a:t>
            </a:r>
            <a:endParaRPr lang="en-US" sz="3600" dirty="0"/>
          </a:p>
        </p:txBody>
      </p:sp>
    </p:spTree>
    <p:extLst>
      <p:ext uri="{BB962C8B-B14F-4D97-AF65-F5344CB8AC3E}">
        <p14:creationId xmlns:p14="http://schemas.microsoft.com/office/powerpoint/2010/main" val="278556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45BC7A-C7BD-E3B0-251C-4356A4981C00}"/>
              </a:ext>
            </a:extLst>
          </p:cNvPr>
          <p:cNvSpPr txBox="1"/>
          <p:nvPr/>
        </p:nvSpPr>
        <p:spPr>
          <a:xfrm>
            <a:off x="3046071" y="365130"/>
            <a:ext cx="6861858" cy="646331"/>
          </a:xfrm>
          <a:prstGeom prst="rect">
            <a:avLst/>
          </a:prstGeom>
          <a:noFill/>
        </p:spPr>
        <p:txBody>
          <a:bodyPr wrap="square">
            <a:spAutoFit/>
          </a:bodyPr>
          <a:lstStyle/>
          <a:p>
            <a:pPr algn="ctr"/>
            <a:r>
              <a:rPr lang="en-US" sz="3600" b="1" dirty="0">
                <a:latin typeface="Times New Roman" pitchFamily="18" charset="0"/>
                <a:cs typeface="Times New Roman" pitchFamily="18" charset="0"/>
              </a:rPr>
              <a:t>PROPOSED METHODOLOGY</a:t>
            </a:r>
          </a:p>
        </p:txBody>
      </p:sp>
      <p:sp>
        <p:nvSpPr>
          <p:cNvPr id="7" name="TextBox 6">
            <a:extLst>
              <a:ext uri="{FF2B5EF4-FFF2-40B4-BE49-F238E27FC236}">
                <a16:creationId xmlns:a16="http://schemas.microsoft.com/office/drawing/2014/main" id="{3B9DA8F0-A5EF-5B10-18A8-C1C2245DF4ED}"/>
              </a:ext>
            </a:extLst>
          </p:cNvPr>
          <p:cNvSpPr txBox="1"/>
          <p:nvPr/>
        </p:nvSpPr>
        <p:spPr>
          <a:xfrm>
            <a:off x="1002889" y="1474839"/>
            <a:ext cx="9684776" cy="4955203"/>
          </a:xfrm>
          <a:prstGeom prst="rect">
            <a:avLst/>
          </a:prstGeom>
          <a:noFill/>
        </p:spPr>
        <p:txBody>
          <a:bodyPr wrap="square">
            <a:spAutoFit/>
          </a:body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Develop an autonomous machine learning model using task ontology to automate workflows and enhance efficiency across diverse applications.</a:t>
            </a:r>
            <a:endParaRPr lang="en-IN" dirty="0">
              <a:latin typeface="Times New Roman" panose="02020603050405020304" pitchFamily="18" charset="0"/>
              <a:cs typeface="Times New Roman" panose="02020603050405020304" pitchFamily="18" charset="0"/>
            </a:endParaRPr>
          </a:p>
          <a:p>
            <a:pPr marL="0" indent="0" algn="just">
              <a:lnSpc>
                <a:spcPct val="100000"/>
              </a:lnSpc>
              <a:buNone/>
            </a:pPr>
            <a:r>
              <a:rPr lang="en-IN" sz="2000" b="1" dirty="0">
                <a:latin typeface="Times New Roman" panose="02020603050405020304" pitchFamily="18" charset="0"/>
                <a:cs typeface="Times New Roman" panose="02020603050405020304" pitchFamily="18" charset="0"/>
              </a:rPr>
              <a:t>Develop Task Ontology</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Create a structured framework to classify and organize problem-solving steps into tasks for precise mapping to algorithms</a:t>
            </a:r>
            <a:endParaRPr lang="en-US" altLang="en-US" dirty="0">
              <a:latin typeface="Times New Roman" panose="02020603050405020304" pitchFamily="18" charset="0"/>
              <a:cs typeface="Times New Roman" panose="02020603050405020304" pitchFamily="18" charset="0"/>
            </a:endParaRPr>
          </a:p>
          <a:p>
            <a:pPr algn="just">
              <a:lnSpc>
                <a:spcPct val="100000"/>
              </a:lnSpc>
            </a:pPr>
            <a:r>
              <a:rPr lang="en-IN" sz="2000" b="1" dirty="0">
                <a:latin typeface="Times New Roman" panose="02020603050405020304" pitchFamily="18" charset="0"/>
                <a:cs typeface="Times New Roman" panose="02020603050405020304" pitchFamily="18" charset="0"/>
              </a:rPr>
              <a:t>Apply Transformation Rules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Implement rules to convert task ontologies into executable workflows based on common elements and relationships.</a:t>
            </a:r>
            <a:r>
              <a:rPr lang="en-US" altLang="en-US" dirty="0">
                <a:latin typeface="Times New Roman" panose="02020603050405020304" pitchFamily="18" charset="0"/>
                <a:cs typeface="Times New Roman" panose="02020603050405020304" pitchFamily="18" charset="0"/>
              </a:rPr>
              <a:t> </a:t>
            </a:r>
          </a:p>
          <a:p>
            <a:pPr algn="just">
              <a:lnSpc>
                <a:spcPct val="100000"/>
              </a:lnSpc>
            </a:pPr>
            <a:r>
              <a:rPr lang="en-IN" sz="2000" b="1" dirty="0">
                <a:latin typeface="Times New Roman" panose="02020603050405020304" pitchFamily="18" charset="0"/>
                <a:cs typeface="Times New Roman" panose="02020603050405020304" pitchFamily="18" charset="0"/>
              </a:rPr>
              <a:t>Model Generation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Automatically generate machine learning models by automating preprocessing, feature selection, and hyperparameter optimization.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Integration and Execution</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Integrate and deploy the generated models into real-world environments, ensuring adaptability and scalability.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54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325A-9A1D-DDD4-B4C7-503ED74E6B9C}"/>
              </a:ext>
            </a:extLst>
          </p:cNvPr>
          <p:cNvSpPr>
            <a:spLocks noGrp="1"/>
          </p:cNvSpPr>
          <p:nvPr>
            <p:ph type="title"/>
          </p:nvPr>
        </p:nvSpPr>
        <p:spPr>
          <a:xfrm>
            <a:off x="838200" y="365125"/>
            <a:ext cx="10515600" cy="919665"/>
          </a:xfrm>
        </p:spPr>
        <p:txBody>
          <a:bodyPr/>
          <a:lstStyle/>
          <a:p>
            <a:r>
              <a:rPr lang="en-IN" dirty="0"/>
              <a:t>                             </a:t>
            </a:r>
            <a:r>
              <a:rPr lang="en-IN" sz="3600" b="1" dirty="0">
                <a:latin typeface="Times New Roman" panose="02020603050405020304" pitchFamily="18" charset="0"/>
                <a:cs typeface="Times New Roman" panose="02020603050405020304" pitchFamily="18" charset="0"/>
              </a:rPr>
              <a:t>DESIGN</a:t>
            </a:r>
          </a:p>
        </p:txBody>
      </p:sp>
      <p:sp>
        <p:nvSpPr>
          <p:cNvPr id="14" name="TextBox 13">
            <a:extLst>
              <a:ext uri="{FF2B5EF4-FFF2-40B4-BE49-F238E27FC236}">
                <a16:creationId xmlns:a16="http://schemas.microsoft.com/office/drawing/2014/main" id="{477138D9-4482-FC60-7D58-5FFAACFA5DCE}"/>
              </a:ext>
            </a:extLst>
          </p:cNvPr>
          <p:cNvSpPr txBox="1"/>
          <p:nvPr/>
        </p:nvSpPr>
        <p:spPr>
          <a:xfrm>
            <a:off x="1087120" y="1142550"/>
            <a:ext cx="30480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SYSTEM ARCHITECTURE</a:t>
            </a:r>
          </a:p>
        </p:txBody>
      </p:sp>
      <p:pic>
        <p:nvPicPr>
          <p:cNvPr id="3" name="image8.png">
            <a:extLst>
              <a:ext uri="{FF2B5EF4-FFF2-40B4-BE49-F238E27FC236}">
                <a16:creationId xmlns:a16="http://schemas.microsoft.com/office/drawing/2014/main" id="{7523E8F6-FF88-C3E0-B194-4C5A335E43FF}"/>
              </a:ext>
            </a:extLst>
          </p:cNvPr>
          <p:cNvPicPr/>
          <p:nvPr/>
        </p:nvPicPr>
        <p:blipFill>
          <a:blip r:embed="rId2"/>
          <a:srcRect/>
          <a:stretch>
            <a:fillRect/>
          </a:stretch>
        </p:blipFill>
        <p:spPr>
          <a:xfrm>
            <a:off x="3228975" y="2394902"/>
            <a:ext cx="5734050" cy="2068195"/>
          </a:xfrm>
          <a:prstGeom prst="rect">
            <a:avLst/>
          </a:prstGeom>
          <a:ln/>
        </p:spPr>
      </p:pic>
      <p:pic>
        <p:nvPicPr>
          <p:cNvPr id="6" name="image8.png">
            <a:extLst>
              <a:ext uri="{FF2B5EF4-FFF2-40B4-BE49-F238E27FC236}">
                <a16:creationId xmlns:a16="http://schemas.microsoft.com/office/drawing/2014/main" id="{5EFDC605-1CB4-5926-637B-AD527450CB68}"/>
              </a:ext>
            </a:extLst>
          </p:cNvPr>
          <p:cNvPicPr/>
          <p:nvPr/>
        </p:nvPicPr>
        <p:blipFill>
          <a:blip r:embed="rId2"/>
          <a:srcRect/>
          <a:stretch>
            <a:fillRect/>
          </a:stretch>
        </p:blipFill>
        <p:spPr>
          <a:xfrm>
            <a:off x="1456266" y="1806222"/>
            <a:ext cx="9471377" cy="3996267"/>
          </a:xfrm>
          <a:prstGeom prst="rect">
            <a:avLst/>
          </a:prstGeom>
          <a:ln/>
        </p:spPr>
      </p:pic>
    </p:spTree>
    <p:extLst>
      <p:ext uri="{BB962C8B-B14F-4D97-AF65-F5344CB8AC3E}">
        <p14:creationId xmlns:p14="http://schemas.microsoft.com/office/powerpoint/2010/main" val="390713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EF5B-8A0A-6098-EFF7-43EED6E39788}"/>
              </a:ext>
            </a:extLst>
          </p:cNvPr>
          <p:cNvSpPr>
            <a:spLocks noGrp="1"/>
          </p:cNvSpPr>
          <p:nvPr>
            <p:ph type="title"/>
          </p:nvPr>
        </p:nvSpPr>
        <p:spPr/>
        <p:txBody>
          <a:bodyPr>
            <a:normAutofit/>
          </a:bodyPr>
          <a:lstStyle/>
          <a:p>
            <a:r>
              <a:rPr lang="en-IN" sz="1800" b="1" dirty="0">
                <a:latin typeface="Times New Roman" panose="02020603050405020304" pitchFamily="18" charset="0"/>
                <a:cs typeface="Times New Roman" panose="02020603050405020304" pitchFamily="18" charset="0"/>
              </a:rPr>
              <a:t>DATA FLOW DIAGRAM</a:t>
            </a:r>
          </a:p>
        </p:txBody>
      </p:sp>
      <p:pic>
        <p:nvPicPr>
          <p:cNvPr id="3" name="Picture 2">
            <a:extLst>
              <a:ext uri="{FF2B5EF4-FFF2-40B4-BE49-F238E27FC236}">
                <a16:creationId xmlns:a16="http://schemas.microsoft.com/office/drawing/2014/main" id="{4E2FA485-5130-E4CD-4335-4DE7B062ED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69156" y="1422400"/>
            <a:ext cx="9042400" cy="4701104"/>
          </a:xfrm>
          <a:prstGeom prst="rect">
            <a:avLst/>
          </a:prstGeom>
          <a:noFill/>
          <a:ln>
            <a:noFill/>
          </a:ln>
        </p:spPr>
      </p:pic>
    </p:spTree>
    <p:extLst>
      <p:ext uri="{BB962C8B-B14F-4D97-AF65-F5344CB8AC3E}">
        <p14:creationId xmlns:p14="http://schemas.microsoft.com/office/powerpoint/2010/main" val="118859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7246B3-EF8D-6846-9A2D-133852F20A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0416" y="812800"/>
            <a:ext cx="9150206" cy="5000978"/>
          </a:xfrm>
          <a:prstGeom prst="rect">
            <a:avLst/>
          </a:prstGeom>
          <a:noFill/>
          <a:ln>
            <a:noFill/>
          </a:ln>
        </p:spPr>
      </p:pic>
    </p:spTree>
    <p:extLst>
      <p:ext uri="{BB962C8B-B14F-4D97-AF65-F5344CB8AC3E}">
        <p14:creationId xmlns:p14="http://schemas.microsoft.com/office/powerpoint/2010/main" val="413971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050F-3743-8563-725E-8DC28410B9DB}"/>
              </a:ext>
            </a:extLst>
          </p:cNvPr>
          <p:cNvSpPr>
            <a:spLocks noGrp="1"/>
          </p:cNvSpPr>
          <p:nvPr>
            <p:ph type="title"/>
          </p:nvPr>
        </p:nvSpPr>
        <p:spPr>
          <a:xfrm>
            <a:off x="838200" y="365125"/>
            <a:ext cx="10515600" cy="972371"/>
          </a:xfrm>
        </p:spPr>
        <p:txBody>
          <a:bodyPr>
            <a:normAutofit/>
          </a:bodyPr>
          <a:lstStyle/>
          <a:p>
            <a:r>
              <a:rPr lang="en-IN" sz="2000" b="1" dirty="0">
                <a:latin typeface="Times New Roman" panose="02020603050405020304" pitchFamily="18" charset="0"/>
                <a:cs typeface="Times New Roman" panose="02020603050405020304" pitchFamily="18" charset="0"/>
              </a:rPr>
              <a:t>                                                            UML DIAGRAMS</a:t>
            </a:r>
          </a:p>
        </p:txBody>
      </p:sp>
      <p:sp>
        <p:nvSpPr>
          <p:cNvPr id="6" name="TextBox 5">
            <a:extLst>
              <a:ext uri="{FF2B5EF4-FFF2-40B4-BE49-F238E27FC236}">
                <a16:creationId xmlns:a16="http://schemas.microsoft.com/office/drawing/2014/main" id="{32126EAF-5BFA-BAFE-9D2F-EE3D77ABCEBC}"/>
              </a:ext>
            </a:extLst>
          </p:cNvPr>
          <p:cNvSpPr txBox="1"/>
          <p:nvPr/>
        </p:nvSpPr>
        <p:spPr>
          <a:xfrm>
            <a:off x="1066800" y="1198880"/>
            <a:ext cx="260096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CLASS DIAGRAM</a:t>
            </a:r>
          </a:p>
        </p:txBody>
      </p:sp>
      <p:pic>
        <p:nvPicPr>
          <p:cNvPr id="4" name="image14.png">
            <a:extLst>
              <a:ext uri="{FF2B5EF4-FFF2-40B4-BE49-F238E27FC236}">
                <a16:creationId xmlns:a16="http://schemas.microsoft.com/office/drawing/2014/main" id="{86A8F7E8-7E9A-491E-AB69-F4C66EF0E3A7}"/>
              </a:ext>
            </a:extLst>
          </p:cNvPr>
          <p:cNvPicPr/>
          <p:nvPr/>
        </p:nvPicPr>
        <p:blipFill>
          <a:blip r:embed="rId2"/>
          <a:srcRect/>
          <a:stretch>
            <a:fillRect/>
          </a:stretch>
        </p:blipFill>
        <p:spPr>
          <a:xfrm>
            <a:off x="1428044" y="1998132"/>
            <a:ext cx="9931400" cy="3826934"/>
          </a:xfrm>
          <a:prstGeom prst="rect">
            <a:avLst/>
          </a:prstGeom>
          <a:ln/>
        </p:spPr>
      </p:pic>
    </p:spTree>
    <p:extLst>
      <p:ext uri="{BB962C8B-B14F-4D97-AF65-F5344CB8AC3E}">
        <p14:creationId xmlns:p14="http://schemas.microsoft.com/office/powerpoint/2010/main" val="375807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5E21-96D2-BA58-B766-38BAA860665E}"/>
              </a:ext>
            </a:extLst>
          </p:cNvPr>
          <p:cNvSpPr>
            <a:spLocks noGrp="1"/>
          </p:cNvSpPr>
          <p:nvPr>
            <p:ph type="title"/>
          </p:nvPr>
        </p:nvSpPr>
        <p:spPr>
          <a:xfrm>
            <a:off x="838200" y="365125"/>
            <a:ext cx="10515600" cy="975995"/>
          </a:xfrm>
        </p:spPr>
        <p:txBody>
          <a:bodyPr>
            <a:normAutofit/>
          </a:bodyPr>
          <a:lstStyle/>
          <a:p>
            <a:r>
              <a:rPr lang="en-IN" sz="1800" b="1" dirty="0">
                <a:latin typeface="Times New Roman" panose="02020603050405020304" pitchFamily="18" charset="0"/>
                <a:cs typeface="Times New Roman" panose="02020603050405020304" pitchFamily="18" charset="0"/>
              </a:rPr>
              <a:t>ACTIVITY DIAGRAM</a:t>
            </a:r>
          </a:p>
        </p:txBody>
      </p:sp>
      <p:pic>
        <p:nvPicPr>
          <p:cNvPr id="3" name="image11.png">
            <a:extLst>
              <a:ext uri="{FF2B5EF4-FFF2-40B4-BE49-F238E27FC236}">
                <a16:creationId xmlns:a16="http://schemas.microsoft.com/office/drawing/2014/main" id="{31FDEDF1-BB1C-1405-E725-B8194031FDFC}"/>
              </a:ext>
            </a:extLst>
          </p:cNvPr>
          <p:cNvPicPr/>
          <p:nvPr/>
        </p:nvPicPr>
        <p:blipFill>
          <a:blip r:embed="rId2"/>
          <a:srcRect/>
          <a:stretch>
            <a:fillRect/>
          </a:stretch>
        </p:blipFill>
        <p:spPr>
          <a:xfrm>
            <a:off x="3443110" y="925689"/>
            <a:ext cx="5249333" cy="5567186"/>
          </a:xfrm>
          <a:prstGeom prst="rect">
            <a:avLst/>
          </a:prstGeom>
          <a:ln/>
        </p:spPr>
      </p:pic>
    </p:spTree>
    <p:extLst>
      <p:ext uri="{BB962C8B-B14F-4D97-AF65-F5344CB8AC3E}">
        <p14:creationId xmlns:p14="http://schemas.microsoft.com/office/powerpoint/2010/main" val="290348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7CB2-6685-18B3-4CFA-9A0685A1792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SEQUENCE DIAGRAM</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3" name="image12.png">
            <a:extLst>
              <a:ext uri="{FF2B5EF4-FFF2-40B4-BE49-F238E27FC236}">
                <a16:creationId xmlns:a16="http://schemas.microsoft.com/office/drawing/2014/main" id="{0802D9A8-F135-00C8-1AF6-3112A1EC7C90}"/>
              </a:ext>
            </a:extLst>
          </p:cNvPr>
          <p:cNvPicPr/>
          <p:nvPr/>
        </p:nvPicPr>
        <p:blipFill>
          <a:blip r:embed="rId2"/>
          <a:srcRect/>
          <a:stretch>
            <a:fillRect/>
          </a:stretch>
        </p:blipFill>
        <p:spPr>
          <a:xfrm>
            <a:off x="1185333" y="1478845"/>
            <a:ext cx="10069689" cy="4639734"/>
          </a:xfrm>
          <a:prstGeom prst="rect">
            <a:avLst/>
          </a:prstGeom>
          <a:ln/>
        </p:spPr>
      </p:pic>
    </p:spTree>
    <p:extLst>
      <p:ext uri="{BB962C8B-B14F-4D97-AF65-F5344CB8AC3E}">
        <p14:creationId xmlns:p14="http://schemas.microsoft.com/office/powerpoint/2010/main" val="2273160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6458-7835-5ACE-0666-1780F27680D9}"/>
              </a:ext>
            </a:extLst>
          </p:cNvPr>
          <p:cNvSpPr>
            <a:spLocks noGrp="1"/>
          </p:cNvSpPr>
          <p:nvPr>
            <p:ph type="title"/>
          </p:nvPr>
        </p:nvSpPr>
        <p:spPr>
          <a:xfrm>
            <a:off x="838200" y="365125"/>
            <a:ext cx="10515600" cy="930275"/>
          </a:xfrm>
        </p:spPr>
        <p:txBody>
          <a:bodyPr/>
          <a:lstStyle/>
          <a:p>
            <a:r>
              <a:rPr lang="en-IN" dirty="0"/>
              <a:t>                            </a:t>
            </a:r>
            <a:r>
              <a:rPr lang="en-IN" sz="3600" b="1" dirty="0">
                <a:latin typeface="Times New Roman" panose="02020603050405020304" pitchFamily="18" charset="0"/>
                <a:cs typeface="Times New Roman" panose="02020603050405020304" pitchFamily="18" charset="0"/>
              </a:rPr>
              <a:t>MODULES</a:t>
            </a:r>
            <a:endParaRPr lang="en-IN" b="1" dirty="0"/>
          </a:p>
        </p:txBody>
      </p:sp>
      <p:sp>
        <p:nvSpPr>
          <p:cNvPr id="3" name="Content Placeholder 2">
            <a:extLst>
              <a:ext uri="{FF2B5EF4-FFF2-40B4-BE49-F238E27FC236}">
                <a16:creationId xmlns:a16="http://schemas.microsoft.com/office/drawing/2014/main" id="{AE1D00CB-8FD6-0B33-4663-2C6C99376F0C}"/>
              </a:ext>
            </a:extLst>
          </p:cNvPr>
          <p:cNvSpPr>
            <a:spLocks noGrp="1"/>
          </p:cNvSpPr>
          <p:nvPr>
            <p:ph idx="1"/>
          </p:nvPr>
        </p:nvSpPr>
        <p:spPr>
          <a:xfrm>
            <a:off x="838200" y="1393371"/>
            <a:ext cx="10515600" cy="4783592"/>
          </a:xfrm>
        </p:spPr>
        <p:txBody>
          <a:bodyPr>
            <a:normAutofit lnSpcReduction="10000"/>
          </a:bodyPr>
          <a:lstStyle/>
          <a:p>
            <a:pPr>
              <a:lnSpc>
                <a:spcPct val="100000"/>
              </a:lnSpc>
              <a:buFont typeface="Wingdings" panose="05000000000000000000" pitchFamily="2" charset="2"/>
              <a:buChar char="Ø"/>
            </a:pPr>
            <a:r>
              <a:rPr lang="en-US" sz="2000" b="1" dirty="0">
                <a:solidFill>
                  <a:srgbClr val="0D0D0D"/>
                </a:solidFill>
                <a:latin typeface="Times New Roman" panose="02020603050405020304" pitchFamily="18" charset="0"/>
                <a:cs typeface="Times New Roman" panose="02020603050405020304" pitchFamily="18" charset="0"/>
              </a:rPr>
              <a:t> </a:t>
            </a:r>
            <a:r>
              <a:rPr lang="en-US" sz="2000" b="1" i="0" dirty="0">
                <a:solidFill>
                  <a:srgbClr val="0D0D0D"/>
                </a:solidFill>
                <a:effectLst/>
                <a:latin typeface="Times New Roman" panose="02020603050405020304" pitchFamily="18" charset="0"/>
                <a:cs typeface="Times New Roman" panose="02020603050405020304" pitchFamily="18" charset="0"/>
              </a:rPr>
              <a:t>Data Collection Module:</a:t>
            </a:r>
            <a:br>
              <a:rPr lang="en-US" sz="2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Data Collection Module gathers raw data from various sources, including text data (e.g., documents, articles), image data (e.g., photographs, scans), and other relevant datasets. It ensures that the data is diverse, balanced, and representative of the tasks the system aims to solve.</a:t>
            </a:r>
            <a:br>
              <a:rPr lang="en-US" sz="1800" dirty="0">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Tools</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pandas, NumPy, </a:t>
            </a:r>
            <a:r>
              <a:rPr lang="en-US" sz="1800" dirty="0" err="1">
                <a:latin typeface="Times New Roman" panose="02020603050405020304" pitchFamily="18" charset="0"/>
                <a:cs typeface="Times New Roman" panose="02020603050405020304" pitchFamily="18" charset="0"/>
              </a:rPr>
              <a:t>BeautifulSoup</a:t>
            </a:r>
            <a:r>
              <a:rPr lang="en-US" sz="1800" dirty="0">
                <a:latin typeface="Times New Roman" panose="02020603050405020304" pitchFamily="18" charset="0"/>
                <a:cs typeface="Times New Roman" panose="02020603050405020304" pitchFamily="18" charset="0"/>
              </a:rPr>
              <a:t> (for web scraping), OpenCV.</a:t>
            </a:r>
            <a:br>
              <a:rPr lang="en-US" sz="2000" dirty="0">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Technologies</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Data extraction, Dataset creation, Data preprocessing, Data cleaning.</a:t>
            </a:r>
          </a:p>
          <a:p>
            <a:pPr marL="0" indent="0">
              <a:lnSpc>
                <a:spcPct val="100000"/>
              </a:lnSpc>
              <a:buNone/>
            </a:pPr>
            <a:endParaRPr lang="en-US" sz="2000" dirty="0">
              <a:solidFill>
                <a:srgbClr val="0D0D0D"/>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Preprocessing Module:</a:t>
            </a:r>
            <a:br>
              <a:rPr lang="en-US" sz="2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Preprocessing Module cleans and prepares the collected data for machine learning tasks. It handles missing values, removes noise from text or images, normalizes or standardizes numerical features, and splits the data into training and testing sets. It also prepares text data using tokenization, stop-word removal, and lemmatization, while image data may be resized, normalized, and augmented</a:t>
            </a:r>
            <a:br>
              <a:rPr lang="en-US" sz="1800" dirty="0">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Tools</a:t>
            </a:r>
            <a:r>
              <a:rPr lang="en-US" sz="1800" b="1" i="0" dirty="0">
                <a:solidFill>
                  <a:srgbClr val="0D0D0D"/>
                </a:solidFill>
                <a:effectLst/>
                <a:latin typeface="Times New Roman" panose="02020603050405020304" pitchFamily="18" charset="0"/>
                <a:cs typeface="Times New Roman" panose="02020603050405020304" pitchFamily="18" charset="0"/>
              </a:rPr>
              <a:t>:</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pandas, scikit-learn, NLTK (Natural Language Toolkit), OpenCV</a:t>
            </a:r>
            <a:br>
              <a:rPr lang="en-US" sz="1800" dirty="0">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Technologies</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Data cleaning, Text preprocessing, Image preprocessing, Data transformation, Data splitting.</a:t>
            </a:r>
          </a:p>
          <a:p>
            <a:pPr marL="0" indent="0">
              <a:lnSpc>
                <a:spcPct val="100000"/>
              </a:lnSpc>
              <a:buNone/>
            </a:pP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751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5AB2F-D485-4BF3-3287-C80FD1C2316D}"/>
              </a:ext>
            </a:extLst>
          </p:cNvPr>
          <p:cNvSpPr>
            <a:spLocks noGrp="1"/>
          </p:cNvSpPr>
          <p:nvPr>
            <p:ph idx="1"/>
          </p:nvPr>
        </p:nvSpPr>
        <p:spPr>
          <a:xfrm>
            <a:off x="838200" y="838199"/>
            <a:ext cx="10515600" cy="5338763"/>
          </a:xfrm>
        </p:spPr>
        <p:txBody>
          <a:bodyPr>
            <a:normAutofit/>
          </a:bodyPr>
          <a:lstStyle/>
          <a:p>
            <a:pPr>
              <a:lnSpc>
                <a:spcPct val="10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 Module:</a:t>
            </a:r>
            <a:br>
              <a:rPr lang="en-US" sz="2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Feature Engineering Module creates new features from the raw data to enhance the performance of the machine learning model. For text, it may generate features like TF-IDF or word embeddings, while for images, it may extract features such as edges, corners, and textures. This module also explores feature correlations to identify key variables.</a:t>
            </a:r>
            <a:br>
              <a:rPr lang="en-US" sz="1800" dirty="0">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Tools</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pandas, scikit-learn, NumPy, OpenCV</a:t>
            </a:r>
            <a:br>
              <a:rPr lang="en-US" sz="1800" dirty="0">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Technologies</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Feature extraction, Exploratory Data Analysis (EDA), Feature selection, Text vectorization (TF-IDF, word2vec, etc.), Image feature extraction.</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lnSpc>
                <a:spcPct val="100000"/>
              </a:lnSpc>
              <a:buNone/>
            </a:pPr>
            <a:endParaRPr lang="en-US" sz="1800" dirty="0">
              <a:solidFill>
                <a:srgbClr val="0D0D0D"/>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IN" sz="2000" b="1" i="0" dirty="0">
                <a:solidFill>
                  <a:srgbClr val="0D0D0D"/>
                </a:solidFill>
                <a:effectLst/>
                <a:latin typeface="Times New Roman" panose="02020603050405020304" pitchFamily="18" charset="0"/>
                <a:cs typeface="Times New Roman" panose="02020603050405020304" pitchFamily="18" charset="0"/>
              </a:rPr>
              <a:t>Model Training Module:</a:t>
            </a:r>
            <a:br>
              <a:rPr lang="en-IN" sz="20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The Model Training Module selects and trains various machine learning algorithms based on the problem at hand (text analysis, image detection, etc.). It includes algorithms like Logistic Regression, Decision Trees, Random Forest, SVM, Convolutional Neural Networks (CNN) for image detection, and natural language processing (NLP) models for text. The module applies hyperparameter tuning to optimize model performance.</a:t>
            </a:r>
            <a:br>
              <a:rPr lang="en-IN" sz="1800" dirty="0">
                <a:latin typeface="Times New Roman" panose="02020603050405020304" pitchFamily="18" charset="0"/>
                <a:cs typeface="Times New Roman" panose="02020603050405020304" pitchFamily="18" charset="0"/>
              </a:rPr>
            </a:br>
            <a:r>
              <a:rPr lang="en-IN" sz="2000" b="1" i="0" dirty="0">
                <a:solidFill>
                  <a:srgbClr val="0D0D0D"/>
                </a:solidFill>
                <a:effectLst/>
                <a:latin typeface="Times New Roman" panose="02020603050405020304" pitchFamily="18" charset="0"/>
                <a:cs typeface="Times New Roman" panose="02020603050405020304" pitchFamily="18" charset="0"/>
              </a:rPr>
              <a:t>Tools</a:t>
            </a:r>
            <a:r>
              <a:rPr lang="en-IN" sz="2000" b="0" i="0" dirty="0">
                <a:solidFill>
                  <a:srgbClr val="0D0D0D"/>
                </a:solidFill>
                <a:effectLst/>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scikit-learn, </a:t>
            </a:r>
            <a:r>
              <a:rPr lang="en-IN" sz="1800" dirty="0" err="1">
                <a:latin typeface="Times New Roman" panose="02020603050405020304" pitchFamily="18" charset="0"/>
                <a:cs typeface="Times New Roman" panose="02020603050405020304" pitchFamily="18" charset="0"/>
              </a:rPr>
              <a:t>xgboost</a:t>
            </a:r>
            <a:r>
              <a:rPr lang="en-IN" sz="1800" dirty="0">
                <a:latin typeface="Times New Roman" panose="02020603050405020304" pitchFamily="18" charset="0"/>
                <a:cs typeface="Times New Roman" panose="02020603050405020304" pitchFamily="18" charset="0"/>
              </a:rPr>
              <a:t>, TensorFlow, </a:t>
            </a:r>
            <a:r>
              <a:rPr lang="en-IN" sz="1800" dirty="0" err="1">
                <a:latin typeface="Times New Roman" panose="02020603050405020304" pitchFamily="18" charset="0"/>
                <a:cs typeface="Times New Roman" panose="02020603050405020304" pitchFamily="18" charset="0"/>
              </a:rPr>
              <a:t>Keras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PyTorch</a:t>
            </a:r>
            <a:br>
              <a:rPr lang="en-IN" sz="2000" dirty="0">
                <a:latin typeface="Times New Roman" panose="02020603050405020304" pitchFamily="18" charset="0"/>
                <a:cs typeface="Times New Roman" panose="02020603050405020304" pitchFamily="18" charset="0"/>
              </a:rPr>
            </a:br>
            <a:r>
              <a:rPr lang="en-IN" sz="2000" b="1" i="0" dirty="0">
                <a:solidFill>
                  <a:srgbClr val="0D0D0D"/>
                </a:solidFill>
                <a:effectLst/>
                <a:latin typeface="Times New Roman" panose="02020603050405020304" pitchFamily="18" charset="0"/>
                <a:cs typeface="Times New Roman" panose="02020603050405020304" pitchFamily="18" charset="0"/>
              </a:rPr>
              <a:t>Technologies</a:t>
            </a:r>
            <a:r>
              <a:rPr lang="en-IN" sz="2000" b="0" i="0" dirty="0">
                <a:solidFill>
                  <a:srgbClr val="0D0D0D"/>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Machine learning, Deep learning, Model selection, Hyperparameter tuning, Model training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01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5D167B-E138-CC25-8860-E7C02AD5DB47}"/>
              </a:ext>
            </a:extLst>
          </p:cNvPr>
          <p:cNvSpPr>
            <a:spLocks noGrp="1"/>
          </p:cNvSpPr>
          <p:nvPr>
            <p:ph type="title"/>
          </p:nvPr>
        </p:nvSpPr>
        <p:spPr>
          <a:xfrm>
            <a:off x="838200" y="365126"/>
            <a:ext cx="10515600" cy="944386"/>
          </a:xfrm>
        </p:spPr>
        <p:txBody>
          <a:bodyPr/>
          <a:lstStyle/>
          <a:p>
            <a:pPr algn="ctr"/>
            <a:r>
              <a:rPr lang="en-US" sz="4400" b="1" dirty="0">
                <a:latin typeface="Times New Roman" pitchFamily="18" charset="0"/>
                <a:cs typeface="Times New Roman" pitchFamily="18" charset="0"/>
              </a:rPr>
              <a:t>CONTENT</a:t>
            </a:r>
            <a:r>
              <a:rPr lang="en-US" b="1" dirty="0">
                <a:latin typeface="Times New Roman" pitchFamily="18" charset="0"/>
                <a:cs typeface="Times New Roman" pitchFamily="18" charset="0"/>
              </a:rPr>
              <a:t>S</a:t>
            </a:r>
            <a:endParaRPr lang="en-IN" b="1" dirty="0"/>
          </a:p>
        </p:txBody>
      </p:sp>
      <p:sp>
        <p:nvSpPr>
          <p:cNvPr id="5" name="Content Placeholder 2">
            <a:extLst>
              <a:ext uri="{FF2B5EF4-FFF2-40B4-BE49-F238E27FC236}">
                <a16:creationId xmlns:a16="http://schemas.microsoft.com/office/drawing/2014/main" id="{581B3C37-1E52-B105-36F9-58E3D77DA797}"/>
              </a:ext>
            </a:extLst>
          </p:cNvPr>
          <p:cNvSpPr>
            <a:spLocks noGrp="1"/>
          </p:cNvSpPr>
          <p:nvPr>
            <p:ph idx="1"/>
          </p:nvPr>
        </p:nvSpPr>
        <p:spPr>
          <a:xfrm>
            <a:off x="838200" y="1309512"/>
            <a:ext cx="10515600" cy="5183363"/>
          </a:xfrm>
        </p:spPr>
        <p:txBody>
          <a:bodyPr>
            <a:noAutofit/>
          </a:bodyPr>
          <a:lstStyle/>
          <a:p>
            <a:pPr algn="just"/>
            <a:r>
              <a:rPr lang="en-US" sz="2000" dirty="0">
                <a:latin typeface="Times New Roman" pitchFamily="18" charset="0"/>
                <a:cs typeface="Times New Roman" pitchFamily="18" charset="0"/>
              </a:rPr>
              <a:t>Abstract with Keywords</a:t>
            </a:r>
          </a:p>
          <a:p>
            <a:pPr algn="just"/>
            <a:r>
              <a:rPr lang="en-US" sz="2000" dirty="0">
                <a:latin typeface="Times New Roman" pitchFamily="18" charset="0"/>
                <a:cs typeface="Times New Roman" pitchFamily="18" charset="0"/>
              </a:rPr>
              <a:t>⁠Introduction</a:t>
            </a:r>
          </a:p>
          <a:p>
            <a:pPr algn="just"/>
            <a:r>
              <a:rPr lang="en-US" sz="2000" dirty="0">
                <a:latin typeface="Times New Roman" pitchFamily="18" charset="0"/>
                <a:cs typeface="Times New Roman" pitchFamily="18" charset="0"/>
              </a:rPr>
              <a:t>Literature Survey</a:t>
            </a:r>
          </a:p>
          <a:p>
            <a:pPr algn="just"/>
            <a:r>
              <a:rPr lang="en-US" sz="2000" dirty="0">
                <a:latin typeface="Times New Roman" pitchFamily="18" charset="0"/>
                <a:cs typeface="Times New Roman" pitchFamily="18" charset="0"/>
              </a:rPr>
              <a:t>⁠⁠Problem statement</a:t>
            </a:r>
          </a:p>
          <a:p>
            <a:pPr algn="just"/>
            <a:r>
              <a:rPr lang="en-US" sz="2000" dirty="0">
                <a:latin typeface="Times New Roman" pitchFamily="18" charset="0"/>
                <a:cs typeface="Times New Roman" pitchFamily="18" charset="0"/>
              </a:rPr>
              <a:t>⁠Objectives</a:t>
            </a:r>
          </a:p>
          <a:p>
            <a:pPr algn="just"/>
            <a:r>
              <a:rPr lang="en-US" sz="2000" dirty="0">
                <a:latin typeface="Times New Roman" pitchFamily="18" charset="0"/>
                <a:cs typeface="Times New Roman" pitchFamily="18" charset="0"/>
              </a:rPr>
              <a:t>Software and Hardware requirements </a:t>
            </a:r>
          </a:p>
          <a:p>
            <a:pPr algn="just"/>
            <a:r>
              <a:rPr lang="en-US" sz="2000" dirty="0">
                <a:latin typeface="Times New Roman" pitchFamily="18" charset="0"/>
                <a:cs typeface="Times New Roman" pitchFamily="18" charset="0"/>
              </a:rPr>
              <a:t>Proposed Methodology</a:t>
            </a:r>
          </a:p>
          <a:p>
            <a:pPr algn="just"/>
            <a:r>
              <a:rPr lang="en-US" sz="2000" dirty="0">
                <a:latin typeface="Times New Roman" pitchFamily="18" charset="0"/>
                <a:cs typeface="Times New Roman" pitchFamily="18" charset="0"/>
              </a:rPr>
              <a:t>Design</a:t>
            </a:r>
          </a:p>
          <a:p>
            <a:pPr algn="just"/>
            <a:r>
              <a:rPr lang="en-US" sz="2000" dirty="0">
                <a:latin typeface="Times New Roman" pitchFamily="18" charset="0"/>
                <a:cs typeface="Times New Roman" pitchFamily="18" charset="0"/>
              </a:rPr>
              <a:t>Modules</a:t>
            </a:r>
          </a:p>
          <a:p>
            <a:pPr algn="just"/>
            <a:r>
              <a:rPr lang="en-US" sz="2000" dirty="0">
                <a:latin typeface="Times New Roman" pitchFamily="18" charset="0"/>
                <a:cs typeface="Times New Roman" pitchFamily="18" charset="0"/>
              </a:rPr>
              <a:t>Implementation </a:t>
            </a:r>
          </a:p>
          <a:p>
            <a:pPr algn="just"/>
            <a:r>
              <a:rPr lang="en-US" sz="2000" dirty="0">
                <a:latin typeface="Times New Roman" pitchFamily="18" charset="0"/>
                <a:cs typeface="Times New Roman" pitchFamily="18" charset="0"/>
              </a:rPr>
              <a:t>Results</a:t>
            </a:r>
          </a:p>
          <a:p>
            <a:pPr algn="just"/>
            <a:r>
              <a:rPr lang="en-US" sz="2000" dirty="0">
                <a:latin typeface="Times New Roman" pitchFamily="18" charset="0"/>
                <a:cs typeface="Times New Roman" pitchFamily="18" charset="0"/>
              </a:rPr>
              <a:t>References</a:t>
            </a:r>
            <a:endParaRPr lang="en-IN" sz="2000" dirty="0"/>
          </a:p>
        </p:txBody>
      </p:sp>
    </p:spTree>
    <p:extLst>
      <p:ext uri="{BB962C8B-B14F-4D97-AF65-F5344CB8AC3E}">
        <p14:creationId xmlns:p14="http://schemas.microsoft.com/office/powerpoint/2010/main" val="3915098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375A0-95B8-1062-2FED-92E812E1561E}"/>
              </a:ext>
            </a:extLst>
          </p:cNvPr>
          <p:cNvSpPr>
            <a:spLocks noGrp="1"/>
          </p:cNvSpPr>
          <p:nvPr>
            <p:ph idx="1"/>
          </p:nvPr>
        </p:nvSpPr>
        <p:spPr>
          <a:xfrm>
            <a:off x="838200" y="1066800"/>
            <a:ext cx="10515600" cy="4822371"/>
          </a:xfrm>
        </p:spPr>
        <p:txBody>
          <a:bodyPr>
            <a:normAutofit lnSpcReduction="10000"/>
          </a:bodyPr>
          <a:lstStyle/>
          <a:p>
            <a:pPr>
              <a:lnSpc>
                <a:spcPct val="100000"/>
              </a:lnSpc>
              <a:buFont typeface="Wingdings" panose="05000000000000000000" pitchFamily="2" charset="2"/>
              <a:buChar char="Ø"/>
            </a:pPr>
            <a:r>
              <a:rPr lang="en-IN" sz="2000" b="1" i="0" dirty="0">
                <a:solidFill>
                  <a:srgbClr val="0D0D0D"/>
                </a:solidFill>
                <a:effectLst/>
                <a:latin typeface="Times New Roman" panose="02020603050405020304" pitchFamily="18" charset="0"/>
                <a:cs typeface="Times New Roman" panose="02020603050405020304" pitchFamily="18" charset="0"/>
              </a:rPr>
              <a:t>Model Evaluation Module:</a:t>
            </a:r>
            <a:br>
              <a:rPr lang="en-IN" sz="2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Model Evaluation Module assesses the trained models' performance using various metrics like accuracy, precision, recall, F1-score, and ROC-AUC for classification tasks. It compares the performance of different models and selects the best one based on the evaluation results. For image detection, additional metrics like </a:t>
            </a:r>
            <a:r>
              <a:rPr lang="en-US" sz="1800" dirty="0" err="1">
                <a:latin typeface="Times New Roman" panose="02020603050405020304" pitchFamily="18" charset="0"/>
                <a:cs typeface="Times New Roman" panose="02020603050405020304" pitchFamily="18" charset="0"/>
              </a:rPr>
              <a:t>IoU</a:t>
            </a:r>
            <a:r>
              <a:rPr lang="en-US" sz="1800" dirty="0">
                <a:latin typeface="Times New Roman" panose="02020603050405020304" pitchFamily="18" charset="0"/>
                <a:cs typeface="Times New Roman" panose="02020603050405020304" pitchFamily="18" charset="0"/>
              </a:rPr>
              <a:t> (Intersection over Union) and </a:t>
            </a:r>
            <a:r>
              <a:rPr lang="en-US" sz="1800" dirty="0" err="1">
                <a:latin typeface="Times New Roman" panose="02020603050405020304" pitchFamily="18" charset="0"/>
                <a:cs typeface="Times New Roman" panose="02020603050405020304" pitchFamily="18" charset="0"/>
              </a:rPr>
              <a:t>mAP</a:t>
            </a:r>
            <a:r>
              <a:rPr lang="en-US" sz="1800" dirty="0">
                <a:latin typeface="Times New Roman" panose="02020603050405020304" pitchFamily="18" charset="0"/>
                <a:cs typeface="Times New Roman" panose="02020603050405020304" pitchFamily="18" charset="0"/>
              </a:rPr>
              <a:t> (mean Average Precision) may be used.</a:t>
            </a:r>
            <a:br>
              <a:rPr lang="en-IN" sz="1800" dirty="0">
                <a:latin typeface="Times New Roman" panose="02020603050405020304" pitchFamily="18" charset="0"/>
                <a:cs typeface="Times New Roman" panose="02020603050405020304" pitchFamily="18" charset="0"/>
              </a:rPr>
            </a:br>
            <a:r>
              <a:rPr lang="en-IN" sz="2000" b="1" i="0" dirty="0">
                <a:solidFill>
                  <a:srgbClr val="0D0D0D"/>
                </a:solidFill>
                <a:effectLst/>
                <a:latin typeface="Times New Roman" panose="02020603050405020304" pitchFamily="18" charset="0"/>
                <a:cs typeface="Times New Roman" panose="02020603050405020304" pitchFamily="18" charset="0"/>
              </a:rPr>
              <a:t>Tools</a:t>
            </a:r>
            <a:r>
              <a:rPr lang="en-IN" sz="2000" b="0" i="0" dirty="0">
                <a:solidFill>
                  <a:srgbClr val="0D0D0D"/>
                </a:solidFill>
                <a:effectLst/>
                <a:latin typeface="Times New Roman" panose="02020603050405020304" pitchFamily="18" charset="0"/>
                <a:cs typeface="Times New Roman" panose="02020603050405020304" pitchFamily="18" charset="0"/>
              </a:rPr>
              <a:t>: </a:t>
            </a:r>
            <a:r>
              <a:rPr lang="en-IN" sz="1800" b="0" i="0" dirty="0">
                <a:solidFill>
                  <a:srgbClr val="0D0D0D"/>
                </a:solidFill>
                <a:effectLst/>
                <a:latin typeface="Times New Roman" panose="02020603050405020304" pitchFamily="18" charset="0"/>
                <a:cs typeface="Times New Roman" panose="02020603050405020304" pitchFamily="18" charset="0"/>
              </a:rPr>
              <a:t>scikit-learn, matplotlib</a:t>
            </a:r>
            <a:br>
              <a:rPr lang="en-IN" sz="1800" dirty="0">
                <a:latin typeface="Times New Roman" panose="02020603050405020304" pitchFamily="18" charset="0"/>
                <a:cs typeface="Times New Roman" panose="02020603050405020304" pitchFamily="18" charset="0"/>
              </a:rPr>
            </a:br>
            <a:r>
              <a:rPr lang="en-IN" sz="2000" b="1" i="0" dirty="0">
                <a:solidFill>
                  <a:srgbClr val="0D0D0D"/>
                </a:solidFill>
                <a:effectLst/>
                <a:latin typeface="Times New Roman" panose="02020603050405020304" pitchFamily="18" charset="0"/>
                <a:cs typeface="Times New Roman" panose="02020603050405020304" pitchFamily="18" charset="0"/>
              </a:rPr>
              <a:t>Technologies</a:t>
            </a:r>
            <a:r>
              <a:rPr lang="en-IN" sz="1800" b="0" i="0" dirty="0">
                <a:solidFill>
                  <a:srgbClr val="0D0D0D"/>
                </a:solidFill>
                <a:effectLst/>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Model evaluation, Performance metrics, Model comparison, Visualization.</a:t>
            </a:r>
          </a:p>
          <a:p>
            <a:pPr marL="0" indent="0">
              <a:lnSpc>
                <a:spcPct val="100000"/>
              </a:lnSpc>
              <a:buNone/>
            </a:pPr>
            <a:endParaRPr lang="en-IN" sz="1800" dirty="0">
              <a:solidFill>
                <a:srgbClr val="0D0D0D"/>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Task Ontology Integration Module </a:t>
            </a:r>
            <a:r>
              <a:rPr lang="en-US" sz="2000" b="1" i="0" dirty="0">
                <a:solidFill>
                  <a:srgbClr val="0D0D0D"/>
                </a:solidFill>
                <a:effectLst/>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Task Ontology Integration Module uses a task ontology to structure the problem-solving process, mapping different tasks (such as text classification, image detection, etc.) to suitable algorithms. It helps automate task mapping, ensures workflow consistency, and enhances the model’s adaptability to different domains.</a:t>
            </a:r>
            <a:br>
              <a:rPr lang="en-US" sz="2000" dirty="0">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Tools</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Python, Ontology libraries (e.g., </a:t>
            </a:r>
            <a:r>
              <a:rPr lang="en-IN" sz="1800" dirty="0" err="1">
                <a:latin typeface="Times New Roman" panose="02020603050405020304" pitchFamily="18" charset="0"/>
                <a:cs typeface="Times New Roman" panose="02020603050405020304" pitchFamily="18" charset="0"/>
              </a:rPr>
              <a:t>rdflib</a:t>
            </a:r>
            <a:r>
              <a:rPr lang="en-IN" sz="1800" dirty="0">
                <a:latin typeface="Times New Roman" panose="02020603050405020304" pitchFamily="18" charset="0"/>
                <a:cs typeface="Times New Roman" panose="02020603050405020304" pitchFamily="18" charset="0"/>
              </a:rPr>
              <a:t>, OWL API)</a:t>
            </a:r>
            <a:br>
              <a:rPr lang="en-US" sz="2000" dirty="0">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Technologies</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Task ontology, Task classification, Workflow automation, Knowledge representation.</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66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D097046-77BB-CFE0-88F8-0E4AA1942664}"/>
              </a:ext>
            </a:extLst>
          </p:cNvPr>
          <p:cNvSpPr txBox="1">
            <a:spLocks/>
          </p:cNvSpPr>
          <p:nvPr/>
        </p:nvSpPr>
        <p:spPr>
          <a:xfrm>
            <a:off x="736600" y="852311"/>
            <a:ext cx="10515600" cy="482237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Model Deployment &amp; Monitoring Module</a:t>
            </a:r>
            <a:r>
              <a:rPr lang="en-IN" sz="2000" b="1" dirty="0">
                <a:solidFill>
                  <a:srgbClr val="0D0D0D"/>
                </a:solidFill>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Deployment &amp; Monitoring Module integrates the selected model into a real-time system for text analysis, image detection, or other tasks. It deploys the model through a web interface or API and monitors its performance over time, automatically retraining or updating the model with new data to maintain accuracy and relevance.</a:t>
            </a:r>
            <a:br>
              <a:rPr lang="en-IN" sz="1800" dirty="0">
                <a:latin typeface="Times New Roman" panose="02020603050405020304" pitchFamily="18" charset="0"/>
                <a:cs typeface="Times New Roman" panose="02020603050405020304" pitchFamily="18" charset="0"/>
              </a:rPr>
            </a:br>
            <a:r>
              <a:rPr lang="en-IN" sz="2000" b="1" dirty="0">
                <a:solidFill>
                  <a:srgbClr val="0D0D0D"/>
                </a:solidFill>
                <a:latin typeface="Times New Roman" panose="02020603050405020304" pitchFamily="18" charset="0"/>
                <a:cs typeface="Times New Roman" panose="02020603050405020304" pitchFamily="18" charset="0"/>
              </a:rPr>
              <a:t>Tools</a:t>
            </a:r>
            <a:r>
              <a:rPr lang="en-IN" sz="2000" dirty="0">
                <a:solidFill>
                  <a:srgbClr val="0D0D0D"/>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Flask, </a:t>
            </a:r>
            <a:r>
              <a:rPr lang="en-IN" sz="1800" dirty="0" err="1">
                <a:latin typeface="Times New Roman" panose="02020603050405020304" pitchFamily="18" charset="0"/>
                <a:cs typeface="Times New Roman" panose="02020603050405020304" pitchFamily="18" charset="0"/>
              </a:rPr>
              <a:t>Streamlit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FastAPI</a:t>
            </a:r>
            <a:r>
              <a:rPr lang="en-IN" sz="1800" dirty="0">
                <a:latin typeface="Times New Roman" panose="02020603050405020304" pitchFamily="18" charset="0"/>
                <a:cs typeface="Times New Roman" panose="02020603050405020304" pitchFamily="18" charset="0"/>
              </a:rPr>
              <a:t>, Docker</a:t>
            </a:r>
            <a:br>
              <a:rPr lang="en-IN" sz="1800" dirty="0">
                <a:latin typeface="Times New Roman" panose="02020603050405020304" pitchFamily="18" charset="0"/>
                <a:cs typeface="Times New Roman" panose="02020603050405020304" pitchFamily="18" charset="0"/>
              </a:rPr>
            </a:br>
            <a:r>
              <a:rPr lang="en-IN" sz="2000" b="1" dirty="0">
                <a:solidFill>
                  <a:srgbClr val="0D0D0D"/>
                </a:solidFill>
                <a:latin typeface="Times New Roman" panose="02020603050405020304" pitchFamily="18" charset="0"/>
                <a:cs typeface="Times New Roman" panose="02020603050405020304" pitchFamily="18" charset="0"/>
              </a:rPr>
              <a:t>Technologies</a:t>
            </a:r>
            <a:r>
              <a:rPr lang="en-IN" sz="1800" dirty="0">
                <a:solidFill>
                  <a:srgbClr val="0D0D0D"/>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Web deployment, API integration, Continuous monitoring, Model retraining, Model versioning.</a:t>
            </a:r>
          </a:p>
          <a:p>
            <a:pPr marL="0" indent="0">
              <a:lnSpc>
                <a:spcPct val="100000"/>
              </a:lnSpc>
              <a:buNone/>
            </a:pPr>
            <a:endParaRPr lang="en-IN" sz="1800" dirty="0">
              <a:solidFill>
                <a:srgbClr val="0D0D0D"/>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Relearning &amp; Knowledge Reuse Module</a:t>
            </a:r>
            <a:r>
              <a:rPr lang="en-US" sz="2000" b="1" dirty="0">
                <a:solidFill>
                  <a:srgbClr val="0D0D0D"/>
                </a:solidFill>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Relearning &amp; Knowledge Reuse Module enables the system to leverage prior models and workflows to enhance its performance. By integrating feedback loops and relearning mechanisms, this module ensures that the system adapts to new data, improving its predictions and outcomes over time</a:t>
            </a:r>
            <a:br>
              <a:rPr lang="en-US" sz="1800" dirty="0">
                <a:latin typeface="Times New Roman" panose="02020603050405020304" pitchFamily="18" charset="0"/>
                <a:cs typeface="Times New Roman" panose="02020603050405020304" pitchFamily="18" charset="0"/>
              </a:rPr>
            </a:br>
            <a:r>
              <a:rPr lang="en-US" sz="2000" b="1" dirty="0">
                <a:solidFill>
                  <a:srgbClr val="0D0D0D"/>
                </a:solidFill>
                <a:latin typeface="Times New Roman" panose="02020603050405020304" pitchFamily="18" charset="0"/>
                <a:cs typeface="Times New Roman" panose="02020603050405020304" pitchFamily="18" charset="0"/>
              </a:rPr>
              <a:t>Tools</a:t>
            </a:r>
            <a:r>
              <a:rPr lang="en-US" sz="2000" dirty="0">
                <a:solidFill>
                  <a:srgbClr val="0D0D0D"/>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scikit-learn, TensorFlow, </a:t>
            </a:r>
            <a:r>
              <a:rPr lang="en-IN" sz="1800" dirty="0" err="1">
                <a:latin typeface="Times New Roman" panose="02020603050405020304" pitchFamily="18" charset="0"/>
                <a:cs typeface="Times New Roman" panose="02020603050405020304" pitchFamily="18" charset="0"/>
              </a:rPr>
              <a:t>PyTorch</a:t>
            </a:r>
            <a:br>
              <a:rPr lang="en-US" sz="2000" dirty="0">
                <a:latin typeface="Times New Roman" panose="02020603050405020304" pitchFamily="18" charset="0"/>
                <a:cs typeface="Times New Roman" panose="02020603050405020304" pitchFamily="18" charset="0"/>
              </a:rPr>
            </a:br>
            <a:r>
              <a:rPr lang="en-US" sz="2000" b="1" dirty="0">
                <a:solidFill>
                  <a:srgbClr val="0D0D0D"/>
                </a:solidFill>
                <a:latin typeface="Times New Roman" panose="02020603050405020304" pitchFamily="18" charset="0"/>
                <a:cs typeface="Times New Roman" panose="02020603050405020304" pitchFamily="18" charset="0"/>
              </a:rPr>
              <a:t>Technologies</a:t>
            </a:r>
            <a:r>
              <a:rPr lang="en-US" sz="2000" dirty="0">
                <a:solidFill>
                  <a:srgbClr val="0D0D0D"/>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Relearning, Knowledge reuse, Continuous learning, Incremental model improvement.</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034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D1D5-6AF5-125E-99F9-6FE6A01A3084}"/>
              </a:ext>
            </a:extLst>
          </p:cNvPr>
          <p:cNvSpPr>
            <a:spLocks noGrp="1"/>
          </p:cNvSpPr>
          <p:nvPr>
            <p:ph type="title"/>
          </p:nvPr>
        </p:nvSpPr>
        <p:spPr>
          <a:xfrm>
            <a:off x="838200" y="108858"/>
            <a:ext cx="10515600" cy="572180"/>
          </a:xfrm>
        </p:spPr>
        <p:txBody>
          <a:bodyPr>
            <a:normAutofit fontScale="90000"/>
          </a:bodyPr>
          <a:lstStyle/>
          <a:p>
            <a:r>
              <a:rPr lang="en-IN" dirty="0"/>
              <a:t>                            </a:t>
            </a:r>
            <a:r>
              <a:rPr lang="en-IN" sz="3600" b="1" dirty="0">
                <a:latin typeface="Times New Roman" panose="02020603050405020304" pitchFamily="18" charset="0"/>
                <a:cs typeface="Times New Roman" panose="02020603050405020304" pitchFamily="18" charset="0"/>
              </a:rPr>
              <a:t>IMPLEMENTATION </a:t>
            </a:r>
          </a:p>
        </p:txBody>
      </p:sp>
      <p:sp>
        <p:nvSpPr>
          <p:cNvPr id="3" name="Content Placeholder 2">
            <a:extLst>
              <a:ext uri="{FF2B5EF4-FFF2-40B4-BE49-F238E27FC236}">
                <a16:creationId xmlns:a16="http://schemas.microsoft.com/office/drawing/2014/main" id="{09705B00-BE75-F8AC-2A58-2DC0655D4013}"/>
              </a:ext>
            </a:extLst>
          </p:cNvPr>
          <p:cNvSpPr>
            <a:spLocks noGrp="1"/>
          </p:cNvSpPr>
          <p:nvPr>
            <p:ph idx="1"/>
          </p:nvPr>
        </p:nvSpPr>
        <p:spPr>
          <a:xfrm>
            <a:off x="838200" y="816429"/>
            <a:ext cx="10515600" cy="5573485"/>
          </a:xfrm>
        </p:spPr>
        <p:txBody>
          <a:bodyPr>
            <a:normAutofit/>
          </a:bodyPr>
          <a:lstStyle/>
          <a:p>
            <a:pPr marL="0" indent="0" algn="just">
              <a:lnSpc>
                <a:spcPct val="110000"/>
              </a:lnSpc>
              <a:buNone/>
            </a:pPr>
            <a:r>
              <a:rPr lang="en-US" sz="2000" b="1" dirty="0">
                <a:latin typeface="Times New Roman" panose="02020603050405020304" pitchFamily="18" charset="0"/>
                <a:cs typeface="Times New Roman" panose="02020603050405020304" pitchFamily="18" charset="0"/>
              </a:rPr>
              <a:t>1. Initialize Project and Import Libraries:</a:t>
            </a:r>
          </a:p>
          <a:p>
            <a:pPr algn="just">
              <a:lnSpc>
                <a:spcPct val="150000"/>
              </a:lnSpc>
            </a:pPr>
            <a:r>
              <a:rPr lang="en-US" sz="1800" dirty="0">
                <a:latin typeface="Times New Roman" panose="02020603050405020304" pitchFamily="18" charset="0"/>
                <a:cs typeface="Times New Roman" panose="02020603050405020304" pitchFamily="18" charset="0"/>
              </a:rPr>
              <a:t>Used Django for web development and integrated NLTK for natural language processing tasks.</a:t>
            </a:r>
          </a:p>
          <a:p>
            <a:pPr algn="just">
              <a:lnSpc>
                <a:spcPct val="150000"/>
              </a:lnSpc>
            </a:pPr>
            <a:r>
              <a:rPr lang="en-US" sz="1800" dirty="0">
                <a:latin typeface="Times New Roman" panose="02020603050405020304" pitchFamily="18" charset="0"/>
                <a:cs typeface="Times New Roman" panose="02020603050405020304" pitchFamily="18" charset="0"/>
              </a:rPr>
              <a:t>Employed OpenCV for image analysis and TensorFlow for machine learning model building.</a:t>
            </a:r>
          </a:p>
          <a:p>
            <a:pPr marL="0" indent="0" algn="just">
              <a:lnSpc>
                <a:spcPct val="11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10000"/>
              </a:lnSpc>
              <a:buNone/>
            </a:pPr>
            <a:r>
              <a:rPr lang="en-US" sz="2000" b="1"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Data Acquisition and Preparation </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1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Tokenized and cleaned </a:t>
            </a:r>
            <a:r>
              <a:rPr lang="en-US" sz="1800" b="1" dirty="0">
                <a:latin typeface="Times New Roman" panose="02020603050405020304" pitchFamily="18" charset="0"/>
                <a:cs typeface="Times New Roman" panose="02020603050405020304" pitchFamily="18" charset="0"/>
              </a:rPr>
              <a:t>text data</a:t>
            </a:r>
            <a:r>
              <a:rPr lang="en-US" sz="1800" dirty="0">
                <a:latin typeface="Times New Roman" panose="02020603050405020304" pitchFamily="18" charset="0"/>
                <a:cs typeface="Times New Roman" panose="02020603050405020304" pitchFamily="18" charset="0"/>
              </a:rPr>
              <a:t> using </a:t>
            </a:r>
            <a:r>
              <a:rPr lang="en-US" sz="1800" b="1" dirty="0">
                <a:latin typeface="Times New Roman" panose="02020603050405020304" pitchFamily="18" charset="0"/>
                <a:cs typeface="Times New Roman" panose="02020603050405020304" pitchFamily="18" charset="0"/>
              </a:rPr>
              <a:t>NLTK</a:t>
            </a:r>
            <a:r>
              <a:rPr lang="en-US" sz="1800" dirty="0">
                <a:latin typeface="Times New Roman" panose="02020603050405020304" pitchFamily="18" charset="0"/>
                <a:cs typeface="Times New Roman" panose="02020603050405020304" pitchFamily="18" charset="0"/>
              </a:rPr>
              <a:t> for better analysis and model input. </a:t>
            </a:r>
          </a:p>
          <a:p>
            <a:pPr algn="just">
              <a:lnSpc>
                <a:spcPct val="11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Preprocessed </a:t>
            </a:r>
            <a:r>
              <a:rPr lang="en-US" sz="1800" b="1" dirty="0">
                <a:latin typeface="Times New Roman" panose="02020603050405020304" pitchFamily="18" charset="0"/>
                <a:cs typeface="Times New Roman" panose="02020603050405020304" pitchFamily="18" charset="0"/>
              </a:rPr>
              <a:t>image data</a:t>
            </a:r>
            <a:r>
              <a:rPr lang="en-US" sz="1800" dirty="0">
                <a:latin typeface="Times New Roman" panose="02020603050405020304" pitchFamily="18" charset="0"/>
                <a:cs typeface="Times New Roman" panose="02020603050405020304" pitchFamily="18" charset="0"/>
              </a:rPr>
              <a:t> (resizing, normalization) using </a:t>
            </a:r>
            <a:r>
              <a:rPr lang="en-US" sz="1800" b="1" dirty="0">
                <a:latin typeface="Times New Roman" panose="02020603050405020304" pitchFamily="18" charset="0"/>
                <a:cs typeface="Times New Roman" panose="02020603050405020304" pitchFamily="18" charset="0"/>
              </a:rPr>
              <a:t>OpenCV</a:t>
            </a:r>
            <a:r>
              <a:rPr lang="en-US" sz="1800" dirty="0">
                <a:latin typeface="Times New Roman" panose="02020603050405020304" pitchFamily="18" charset="0"/>
                <a:cs typeface="Times New Roman" panose="02020603050405020304" pitchFamily="18" charset="0"/>
              </a:rPr>
              <a:t> for consistency in model training.</a:t>
            </a:r>
          </a:p>
          <a:p>
            <a:pPr marL="0" indent="0" algn="just">
              <a:lnSpc>
                <a:spcPct val="11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10000"/>
              </a:lnSpc>
              <a:buNone/>
            </a:pPr>
            <a:r>
              <a:rPr lang="en-IN" sz="2200" b="1" dirty="0">
                <a:latin typeface="Times New Roman" panose="02020603050405020304" pitchFamily="18" charset="0"/>
                <a:cs typeface="Times New Roman" panose="02020603050405020304" pitchFamily="18" charset="0"/>
              </a:rPr>
              <a:t>3.</a:t>
            </a:r>
            <a:r>
              <a:rPr lang="en-US" sz="22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Dynamic Text Analysis Using Task Ontology </a:t>
            </a:r>
            <a:r>
              <a:rPr lang="en-US" sz="2200" b="1" dirty="0">
                <a:latin typeface="Times New Roman" panose="02020603050405020304" pitchFamily="18" charset="0"/>
                <a:cs typeface="Times New Roman" panose="02020603050405020304" pitchFamily="18" charset="0"/>
              </a:rPr>
              <a:t>:</a:t>
            </a:r>
          </a:p>
          <a:p>
            <a:pPr algn="just">
              <a:lnSpc>
                <a:spcPct val="11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Implemented </a:t>
            </a:r>
            <a:r>
              <a:rPr lang="en-US" sz="1800" b="1" dirty="0">
                <a:latin typeface="Times New Roman" panose="02020603050405020304" pitchFamily="18" charset="0"/>
                <a:cs typeface="Times New Roman" panose="02020603050405020304" pitchFamily="18" charset="0"/>
              </a:rPr>
              <a:t>AMWR</a:t>
            </a:r>
            <a:r>
              <a:rPr lang="en-US" sz="1800" dirty="0">
                <a:latin typeface="Times New Roman" panose="02020603050405020304" pitchFamily="18" charset="0"/>
                <a:cs typeface="Times New Roman" panose="02020603050405020304" pitchFamily="18" charset="0"/>
              </a:rPr>
              <a:t> for dynamic text analysis, enabling continuous adaptation to new data. </a:t>
            </a:r>
          </a:p>
          <a:p>
            <a:pPr algn="just">
              <a:lnSpc>
                <a:spcPct val="11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Used </a:t>
            </a:r>
            <a:r>
              <a:rPr lang="en-US" sz="1800" b="1" dirty="0">
                <a:latin typeface="Times New Roman" panose="02020603050405020304" pitchFamily="18" charset="0"/>
                <a:cs typeface="Times New Roman" panose="02020603050405020304" pitchFamily="18" charset="0"/>
              </a:rPr>
              <a:t>task ontology</a:t>
            </a:r>
            <a:r>
              <a:rPr lang="en-US" sz="1800" dirty="0">
                <a:latin typeface="Times New Roman" panose="02020603050405020304" pitchFamily="18" charset="0"/>
                <a:cs typeface="Times New Roman" panose="02020603050405020304" pitchFamily="18" charset="0"/>
              </a:rPr>
              <a:t> to automate task mapping and improve model efficiency.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590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91564C-34B4-0D6B-569C-BEF283C971A8}"/>
              </a:ext>
            </a:extLst>
          </p:cNvPr>
          <p:cNvSpPr txBox="1"/>
          <p:nvPr/>
        </p:nvSpPr>
        <p:spPr>
          <a:xfrm>
            <a:off x="620888" y="925688"/>
            <a:ext cx="10950223" cy="378565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 Distributed Learning with Federated Learning Framework </a:t>
            </a:r>
            <a:r>
              <a:rPr lang="en-US" sz="2000" dirty="0">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dirty="0"/>
              <a:t> </a:t>
            </a:r>
            <a:r>
              <a:rPr lang="en-US" dirty="0">
                <a:latin typeface="Times New Roman" panose="02020603050405020304" pitchFamily="18" charset="0"/>
                <a:cs typeface="Times New Roman" panose="02020603050405020304" pitchFamily="18" charset="0"/>
              </a:rPr>
              <a:t>Simulated </a:t>
            </a:r>
            <a:r>
              <a:rPr lang="en-US" b="1" dirty="0">
                <a:latin typeface="Times New Roman" panose="02020603050405020304" pitchFamily="18" charset="0"/>
                <a:cs typeface="Times New Roman" panose="02020603050405020304" pitchFamily="18" charset="0"/>
              </a:rPr>
              <a:t>client nodes</a:t>
            </a:r>
            <a:r>
              <a:rPr lang="en-US" dirty="0">
                <a:latin typeface="Times New Roman" panose="02020603050405020304" pitchFamily="18" charset="0"/>
                <a:cs typeface="Times New Roman" panose="02020603050405020304" pitchFamily="18" charset="0"/>
              </a:rPr>
              <a:t> for decentralized training, ensuring privacy in data processing. </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Aggregated updates from clients using a </a:t>
            </a:r>
            <a:r>
              <a:rPr lang="en-US" b="1" dirty="0">
                <a:latin typeface="Times New Roman" panose="02020603050405020304" pitchFamily="18" charset="0"/>
                <a:cs typeface="Times New Roman" panose="02020603050405020304" pitchFamily="18" charset="0"/>
              </a:rPr>
              <a:t>central server</a:t>
            </a:r>
            <a:r>
              <a:rPr lang="en-US" dirty="0">
                <a:latin typeface="Times New Roman" panose="02020603050405020304" pitchFamily="18" charset="0"/>
                <a:cs typeface="Times New Roman" panose="02020603050405020304" pitchFamily="18" charset="0"/>
              </a:rPr>
              <a:t>, forming a global model.</a:t>
            </a:r>
          </a:p>
          <a:p>
            <a:pPr algn="just"/>
            <a:endParaRPr lang="en-US"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5.</a:t>
            </a:r>
            <a:r>
              <a:rPr lang="en-IN" sz="2000" dirty="0"/>
              <a:t> </a:t>
            </a:r>
            <a:r>
              <a:rPr lang="en-IN" sz="2000" b="1" dirty="0">
                <a:latin typeface="Times New Roman" panose="02020603050405020304" pitchFamily="18" charset="0"/>
                <a:cs typeface="Times New Roman" panose="02020603050405020304" pitchFamily="18" charset="0"/>
              </a:rPr>
              <a:t>Ontology-Based Health Risk Assessment</a:t>
            </a:r>
            <a:r>
              <a:rPr lang="en-IN" sz="2000" dirty="0"/>
              <a:t>: </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t> </a:t>
            </a:r>
            <a:r>
              <a:rPr lang="en-US" dirty="0">
                <a:latin typeface="Times New Roman" panose="02020603050405020304" pitchFamily="18" charset="0"/>
                <a:cs typeface="Times New Roman" panose="02020603050405020304" pitchFamily="18" charset="0"/>
              </a:rPr>
              <a:t>Integrated </a:t>
            </a:r>
            <a:r>
              <a:rPr lang="en-US" b="1" dirty="0">
                <a:latin typeface="Times New Roman" panose="02020603050405020304" pitchFamily="18" charset="0"/>
                <a:cs typeface="Times New Roman" panose="02020603050405020304" pitchFamily="18" charset="0"/>
              </a:rPr>
              <a:t>YOLO</a:t>
            </a:r>
            <a:r>
              <a:rPr lang="en-US" dirty="0">
                <a:latin typeface="Times New Roman" panose="02020603050405020304" pitchFamily="18" charset="0"/>
                <a:cs typeface="Times New Roman" panose="02020603050405020304" pitchFamily="18" charset="0"/>
              </a:rPr>
              <a:t> for real-time object detection in medical images to identify health concerns. </a:t>
            </a:r>
          </a:p>
          <a:p>
            <a:pPr algn="just">
              <a:buFont typeface="Arial" panose="020B0604020202020204" pitchFamily="34" charset="0"/>
              <a:buChar char="•"/>
            </a:pPr>
            <a:r>
              <a:rPr lang="en-US" dirty="0"/>
              <a:t> </a:t>
            </a:r>
            <a:r>
              <a:rPr lang="en-US" dirty="0">
                <a:latin typeface="Times New Roman" panose="02020603050405020304" pitchFamily="18" charset="0"/>
                <a:cs typeface="Times New Roman" panose="02020603050405020304" pitchFamily="18" charset="0"/>
              </a:rPr>
              <a:t>Used </a:t>
            </a:r>
            <a:r>
              <a:rPr lang="en-US" b="1" dirty="0">
                <a:latin typeface="Times New Roman" panose="02020603050405020304" pitchFamily="18" charset="0"/>
                <a:cs typeface="Times New Roman" panose="02020603050405020304" pitchFamily="18" charset="0"/>
              </a:rPr>
              <a:t>AMWR</a:t>
            </a:r>
            <a:r>
              <a:rPr lang="en-US" dirty="0">
                <a:latin typeface="Times New Roman" panose="02020603050405020304" pitchFamily="18" charset="0"/>
                <a:cs typeface="Times New Roman" panose="02020603050405020304" pitchFamily="18" charset="0"/>
              </a:rPr>
              <a:t> to analyze data trends for accurate health risk predictions</a:t>
            </a:r>
            <a:r>
              <a:rPr lang="en-US" dirty="0"/>
              <a:t>.</a:t>
            </a:r>
          </a:p>
          <a:p>
            <a:pPr algn="just"/>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6. User Interface and Results Display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Developed a </a:t>
            </a:r>
            <a:r>
              <a:rPr lang="en-US" b="1" dirty="0">
                <a:latin typeface="Times New Roman" panose="02020603050405020304" pitchFamily="18" charset="0"/>
                <a:cs typeface="Times New Roman" panose="02020603050405020304" pitchFamily="18" charset="0"/>
              </a:rPr>
              <a:t>Django-based user interface</a:t>
            </a:r>
            <a:r>
              <a:rPr lang="en-US" dirty="0">
                <a:latin typeface="Times New Roman" panose="02020603050405020304" pitchFamily="18" charset="0"/>
                <a:cs typeface="Times New Roman" panose="02020603050405020304" pitchFamily="18" charset="0"/>
              </a:rPr>
              <a:t> to display real-time analysis results. </a:t>
            </a:r>
          </a:p>
          <a:p>
            <a:pPr>
              <a:buFont typeface="Arial" panose="020B0604020202020204" pitchFamily="34" charset="0"/>
              <a:buChar char="•"/>
            </a:pPr>
            <a:r>
              <a:rPr lang="en-US" dirty="0"/>
              <a:t> </a:t>
            </a:r>
            <a:r>
              <a:rPr lang="en-US" dirty="0">
                <a:latin typeface="Times New Roman" panose="02020603050405020304" pitchFamily="18" charset="0"/>
                <a:cs typeface="Times New Roman" panose="02020603050405020304" pitchFamily="18" charset="0"/>
              </a:rPr>
              <a:t>Enabled users to interact with the system and view insights on </a:t>
            </a:r>
            <a:r>
              <a:rPr lang="en-US" b="1" dirty="0">
                <a:latin typeface="Times New Roman" panose="02020603050405020304" pitchFamily="18" charset="0"/>
                <a:cs typeface="Times New Roman" panose="02020603050405020304" pitchFamily="18" charset="0"/>
              </a:rPr>
              <a:t>text analysis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image detection</a:t>
            </a:r>
            <a:r>
              <a:rPr lang="en-US" dirty="0"/>
              <a: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035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1DAC-F397-DC17-2E4B-63349A5CA417}"/>
              </a:ext>
            </a:extLst>
          </p:cNvPr>
          <p:cNvSpPr>
            <a:spLocks noGrp="1"/>
          </p:cNvSpPr>
          <p:nvPr>
            <p:ph type="title"/>
          </p:nvPr>
        </p:nvSpPr>
        <p:spPr>
          <a:xfrm>
            <a:off x="838200" y="365126"/>
            <a:ext cx="10515600" cy="583142"/>
          </a:xfrm>
        </p:spPr>
        <p:txBody>
          <a:bodyPr>
            <a:normAutofit fontScale="90000"/>
          </a:bodyPr>
          <a:lstStyle/>
          <a:p>
            <a:r>
              <a:rPr lang="en-IN" dirty="0"/>
              <a:t>                              </a:t>
            </a:r>
            <a:r>
              <a:rPr lang="en-IN" sz="3600" b="1" dirty="0">
                <a:latin typeface="Times New Roman" panose="02020603050405020304" pitchFamily="18" charset="0"/>
                <a:cs typeface="Times New Roman" panose="02020603050405020304" pitchFamily="18" charset="0"/>
              </a:rPr>
              <a:t>RESULTS</a:t>
            </a:r>
          </a:p>
        </p:txBody>
      </p:sp>
      <p:sp>
        <p:nvSpPr>
          <p:cNvPr id="3" name="TextBox 2">
            <a:extLst>
              <a:ext uri="{FF2B5EF4-FFF2-40B4-BE49-F238E27FC236}">
                <a16:creationId xmlns:a16="http://schemas.microsoft.com/office/drawing/2014/main" id="{FE72F137-D364-DF4D-7AD2-96A84C08AED4}"/>
              </a:ext>
            </a:extLst>
          </p:cNvPr>
          <p:cNvSpPr txBox="1"/>
          <p:nvPr/>
        </p:nvSpPr>
        <p:spPr>
          <a:xfrm>
            <a:off x="636693" y="1399822"/>
            <a:ext cx="5598160"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image displays a login interface designed for a web-based platform, allowing users to securely access the system by entering their username and password. This interface is a gateway for both regular users and administrators to manage and utilize the platform's features. It provides a simple and intuitive design to ensure ease of use while maintaining secure authentication. The login functionality is essential for safe guarding user data and controlling access to various tools and resources within the system. </a:t>
            </a:r>
            <a:endParaRPr lang="en-IN" dirty="0">
              <a:latin typeface="Times New Roman" panose="02020603050405020304" pitchFamily="18" charset="0"/>
              <a:cs typeface="Times New Roman" panose="02020603050405020304" pitchFamily="18" charset="0"/>
            </a:endParaRPr>
          </a:p>
        </p:txBody>
      </p:sp>
      <p:pic>
        <p:nvPicPr>
          <p:cNvPr id="4" name="image15.png">
            <a:extLst>
              <a:ext uri="{FF2B5EF4-FFF2-40B4-BE49-F238E27FC236}">
                <a16:creationId xmlns:a16="http://schemas.microsoft.com/office/drawing/2014/main" id="{723C2EE5-34E5-C561-172F-521754CEE05F}"/>
              </a:ext>
            </a:extLst>
          </p:cNvPr>
          <p:cNvPicPr/>
          <p:nvPr/>
        </p:nvPicPr>
        <p:blipFill>
          <a:blip r:embed="rId2"/>
          <a:srcRect l="257" t="195" r="2420" b="6208"/>
          <a:stretch>
            <a:fillRect/>
          </a:stretch>
        </p:blipFill>
        <p:spPr>
          <a:xfrm>
            <a:off x="6716889" y="1399822"/>
            <a:ext cx="5099614" cy="3981803"/>
          </a:xfrm>
          <a:prstGeom prst="rect">
            <a:avLst/>
          </a:prstGeom>
          <a:ln/>
        </p:spPr>
      </p:pic>
    </p:spTree>
    <p:extLst>
      <p:ext uri="{BB962C8B-B14F-4D97-AF65-F5344CB8AC3E}">
        <p14:creationId xmlns:p14="http://schemas.microsoft.com/office/powerpoint/2010/main" val="906750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06FBD0-B716-C471-FE7C-9110CBF364FB}"/>
              </a:ext>
            </a:extLst>
          </p:cNvPr>
          <p:cNvSpPr txBox="1"/>
          <p:nvPr/>
        </p:nvSpPr>
        <p:spPr>
          <a:xfrm>
            <a:off x="579120" y="1006403"/>
            <a:ext cx="5516880" cy="2585323"/>
          </a:xfrm>
          <a:prstGeom prst="rect">
            <a:avLst/>
          </a:prstGeom>
          <a:noFill/>
        </p:spPr>
        <p:txBody>
          <a:bodyPr wrap="square" rtlCol="0">
            <a:spAutoFit/>
          </a:bodyPr>
          <a:lstStyle/>
          <a:p>
            <a:pPr algn="just"/>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image shows a user interface that enables users to upload images for object detection purposes. Through this interface, users can choose and submit an image file to analyze and identify various objects or items present in the uploaded image. The platform's design ensures accessibility and provides users with an efficient way to interact with the object detection feature, making it suitable for different use cases such as identifying objects in a scene or categorizing items</a:t>
            </a:r>
            <a:endParaRPr lang="en-IN" dirty="0">
              <a:latin typeface="Times New Roman" panose="02020603050405020304" pitchFamily="18" charset="0"/>
              <a:cs typeface="Times New Roman" panose="02020603050405020304" pitchFamily="18" charset="0"/>
            </a:endParaRPr>
          </a:p>
        </p:txBody>
      </p:sp>
      <p:pic>
        <p:nvPicPr>
          <p:cNvPr id="2" name="image20.png">
            <a:extLst>
              <a:ext uri="{FF2B5EF4-FFF2-40B4-BE49-F238E27FC236}">
                <a16:creationId xmlns:a16="http://schemas.microsoft.com/office/drawing/2014/main" id="{C882F676-4A3A-9FAF-24EB-C27AF269AD0C}"/>
              </a:ext>
            </a:extLst>
          </p:cNvPr>
          <p:cNvPicPr/>
          <p:nvPr/>
        </p:nvPicPr>
        <p:blipFill>
          <a:blip r:embed="rId2"/>
          <a:srcRect r="1908" b="8467"/>
          <a:stretch>
            <a:fillRect/>
          </a:stretch>
        </p:blipFill>
        <p:spPr>
          <a:xfrm>
            <a:off x="6409055" y="1006403"/>
            <a:ext cx="5516880" cy="4344529"/>
          </a:xfrm>
          <a:prstGeom prst="rect">
            <a:avLst/>
          </a:prstGeom>
          <a:ln/>
        </p:spPr>
      </p:pic>
    </p:spTree>
    <p:extLst>
      <p:ext uri="{BB962C8B-B14F-4D97-AF65-F5344CB8AC3E}">
        <p14:creationId xmlns:p14="http://schemas.microsoft.com/office/powerpoint/2010/main" val="2124434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0F72F8-5919-1B32-740B-A823B1B584ED}"/>
              </a:ext>
            </a:extLst>
          </p:cNvPr>
          <p:cNvSpPr txBox="1"/>
          <p:nvPr/>
        </p:nvSpPr>
        <p:spPr>
          <a:xfrm>
            <a:off x="570089" y="880533"/>
            <a:ext cx="5994400" cy="2308324"/>
          </a:xfrm>
          <a:prstGeom prst="rect">
            <a:avLst/>
          </a:prstGeom>
          <a:noFill/>
        </p:spPr>
        <p:txBody>
          <a:bodyPr wrap="square" rtlCol="0">
            <a:spAutoFit/>
          </a:bodyPr>
          <a:lstStyle/>
          <a:p>
            <a:pPr algn="just"/>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image illustrates the results of the object detection process, where the system has successfully identified and labeled individual objects in the uploaded image. In this example, the system detects and highlights players and elements within a sports scenario, providing detailed annotations with confidence scores. This demonstrates the platform's ability to process visual data and deliver meaningful insights by recognizing and classifying objects accurately.</a:t>
            </a:r>
            <a:endParaRPr lang="en-IN" dirty="0">
              <a:latin typeface="Times New Roman" panose="02020603050405020304" pitchFamily="18" charset="0"/>
              <a:cs typeface="Times New Roman" panose="02020603050405020304" pitchFamily="18" charset="0"/>
            </a:endParaRPr>
          </a:p>
        </p:txBody>
      </p:sp>
      <p:pic>
        <p:nvPicPr>
          <p:cNvPr id="2" name="image21.png">
            <a:extLst>
              <a:ext uri="{FF2B5EF4-FFF2-40B4-BE49-F238E27FC236}">
                <a16:creationId xmlns:a16="http://schemas.microsoft.com/office/drawing/2014/main" id="{3BB23F46-534A-DEEF-DBBB-19944E326D02}"/>
              </a:ext>
            </a:extLst>
          </p:cNvPr>
          <p:cNvPicPr/>
          <p:nvPr/>
        </p:nvPicPr>
        <p:blipFill>
          <a:blip r:embed="rId2"/>
          <a:srcRect r="1787" b="5668"/>
          <a:stretch>
            <a:fillRect/>
          </a:stretch>
        </p:blipFill>
        <p:spPr>
          <a:xfrm>
            <a:off x="6716889" y="880533"/>
            <a:ext cx="5159022" cy="4267199"/>
          </a:xfrm>
          <a:prstGeom prst="rect">
            <a:avLst/>
          </a:prstGeom>
          <a:ln/>
        </p:spPr>
      </p:pic>
    </p:spTree>
    <p:extLst>
      <p:ext uri="{BB962C8B-B14F-4D97-AF65-F5344CB8AC3E}">
        <p14:creationId xmlns:p14="http://schemas.microsoft.com/office/powerpoint/2010/main" val="2929002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2.png">
            <a:extLst>
              <a:ext uri="{FF2B5EF4-FFF2-40B4-BE49-F238E27FC236}">
                <a16:creationId xmlns:a16="http://schemas.microsoft.com/office/drawing/2014/main" id="{8EE235AC-78AA-F3D8-6EE6-6EB0CAB918F8}"/>
              </a:ext>
            </a:extLst>
          </p:cNvPr>
          <p:cNvPicPr/>
          <p:nvPr/>
        </p:nvPicPr>
        <p:blipFill>
          <a:blip r:embed="rId2"/>
          <a:srcRect/>
          <a:stretch>
            <a:fillRect/>
          </a:stretch>
        </p:blipFill>
        <p:spPr>
          <a:xfrm>
            <a:off x="6400800" y="688622"/>
            <a:ext cx="5554133" cy="4289778"/>
          </a:xfrm>
          <a:prstGeom prst="rect">
            <a:avLst/>
          </a:prstGeom>
          <a:ln/>
        </p:spPr>
      </p:pic>
      <p:sp>
        <p:nvSpPr>
          <p:cNvPr id="4" name="TextBox 3">
            <a:extLst>
              <a:ext uri="{FF2B5EF4-FFF2-40B4-BE49-F238E27FC236}">
                <a16:creationId xmlns:a16="http://schemas.microsoft.com/office/drawing/2014/main" id="{BB36B383-046F-2B74-3C36-276A1568C737}"/>
              </a:ext>
            </a:extLst>
          </p:cNvPr>
          <p:cNvSpPr txBox="1"/>
          <p:nvPr/>
        </p:nvSpPr>
        <p:spPr>
          <a:xfrm>
            <a:off x="327376" y="688622"/>
            <a:ext cx="5904089" cy="3139321"/>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This image demonstrates the processing and analysis of uploaded files using the object detection system. On the left, a command-line interface displays bounding box coordinates for detected objects and logs information about the detection process, including the time taken 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image. On the right, the visual output shows the detected objects (e.g., wine bottles, glasses, and flowers) outlined and </a:t>
            </a:r>
            <a:r>
              <a:rPr lang="en-IN" dirty="0" err="1">
                <a:latin typeface="Times New Roman" panose="02020603050405020304" pitchFamily="18" charset="0"/>
                <a:cs typeface="Times New Roman" panose="02020603050405020304" pitchFamily="18" charset="0"/>
              </a:rPr>
              <a:t>labeled</a:t>
            </a:r>
            <a:r>
              <a:rPr lang="en-IN" dirty="0">
                <a:latin typeface="Times New Roman" panose="02020603050405020304" pitchFamily="18" charset="0"/>
                <a:cs typeface="Times New Roman" panose="02020603050405020304" pitchFamily="18" charset="0"/>
              </a:rPr>
              <a:t> with their respective classifications and confidence scores. This interface provides users with both a textual and graphical representation of the detection results, ensuring clarity and accuracy in understanding the identified objects in the image.</a:t>
            </a:r>
          </a:p>
        </p:txBody>
      </p:sp>
    </p:spTree>
    <p:extLst>
      <p:ext uri="{BB962C8B-B14F-4D97-AF65-F5344CB8AC3E}">
        <p14:creationId xmlns:p14="http://schemas.microsoft.com/office/powerpoint/2010/main" val="664200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22D9AD-A343-7763-C9D2-229FD05B4DD1}"/>
              </a:ext>
            </a:extLst>
          </p:cNvPr>
          <p:cNvSpPr txBox="1"/>
          <p:nvPr/>
        </p:nvSpPr>
        <p:spPr>
          <a:xfrm>
            <a:off x="2360911" y="286738"/>
            <a:ext cx="6861858" cy="646331"/>
          </a:xfrm>
          <a:prstGeom prst="rect">
            <a:avLst/>
          </a:prstGeom>
          <a:noFill/>
        </p:spPr>
        <p:txBody>
          <a:bodyPr wrap="square">
            <a:spAutoFit/>
          </a:bodyPr>
          <a:lstStyle/>
          <a:p>
            <a:pPr algn="ctr"/>
            <a:r>
              <a:rPr lang="en-US" sz="3600" b="1" dirty="0">
                <a:latin typeface="Times New Roman" pitchFamily="18" charset="0"/>
                <a:cs typeface="Times New Roman" pitchFamily="18" charset="0"/>
              </a:rPr>
              <a:t>REFERENCES</a:t>
            </a:r>
          </a:p>
        </p:txBody>
      </p:sp>
      <p:sp>
        <p:nvSpPr>
          <p:cNvPr id="6" name="TextBox 5">
            <a:extLst>
              <a:ext uri="{FF2B5EF4-FFF2-40B4-BE49-F238E27FC236}">
                <a16:creationId xmlns:a16="http://schemas.microsoft.com/office/drawing/2014/main" id="{321602EF-4669-66D0-BFE9-9C13EDB7FD3E}"/>
              </a:ext>
            </a:extLst>
          </p:cNvPr>
          <p:cNvSpPr txBox="1"/>
          <p:nvPr/>
        </p:nvSpPr>
        <p:spPr>
          <a:xfrm>
            <a:off x="1226414" y="933069"/>
            <a:ext cx="9739172" cy="5444054"/>
          </a:xfrm>
          <a:prstGeom prst="rect">
            <a:avLst/>
          </a:prstGeom>
          <a:noFill/>
        </p:spPr>
        <p:txBody>
          <a:bodyPr wrap="square">
            <a:spAutoFit/>
          </a:bodyPr>
          <a:lstStyle/>
          <a:p>
            <a:pPr marL="522605"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Kyoung Soon Hwang; Ki Sun Park; Sang Hyun Lee; Kwang Il Kim; Keon Myung Lee, “Autonomous Machine Learning Modeling using a Task Ontology” 2018 Joint 10th International Conference on Soft Computing and Intelligent Systems (SCIS) and 19th International Symposium on Advanced Intelligent Systems (ISIS)</a:t>
            </a:r>
          </a:p>
          <a:p>
            <a:pPr marL="522605"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Bekir Sahin; Anis Yazidi; Dumitru Roman; Ahmet Soylu,” Ontology-Based Fault Tree Analysis Algorithms in a Fuzzy Environment for Autonomous Ships”,2021 pp- 2169-3536</a:t>
            </a:r>
          </a:p>
          <a:p>
            <a:pPr marL="522605"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Li, D. “ Machines Learn Better with Better Data Ontology: Lessons from Philosophy of Induction and Machine Learning &amp; Machines 33, 429–450 (2023). </a:t>
            </a:r>
          </a:p>
          <a:p>
            <a:pPr marL="522605"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Ghanadbashi, S., </a:t>
            </a:r>
            <a:r>
              <a:rPr lang="en-US" dirty="0">
                <a:latin typeface="Times New Roman" panose="02020603050405020304" pitchFamily="18" charset="0"/>
                <a:ea typeface="Times New Roman" panose="02020603050405020304" pitchFamily="18" charset="0"/>
              </a:rPr>
              <a:t>Golpayegani, Practice.”Minds  </a:t>
            </a:r>
            <a:r>
              <a:rPr lang="en-US" sz="1800" dirty="0">
                <a:effectLst/>
                <a:latin typeface="Times New Roman" panose="02020603050405020304" pitchFamily="18" charset="0"/>
                <a:ea typeface="Times New Roman" panose="02020603050405020304" pitchFamily="18" charset="0"/>
              </a:rPr>
              <a:t>F,”Using ontology to guide reinforcement learning agents in unseen situations”. Appl Intell 52, 1808–1824 (2022). </a:t>
            </a:r>
          </a:p>
          <a:p>
            <a:pPr marL="522605"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S. Kanjana, S. Maleerat, “Ontology Knowledge-Based Framework for Machine Learning Concept”,  iiWAS '16 Proceedings of the 18th International Conference on Information Integration and Webbased Applications and Services, pp. 50-53.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429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0DE591-535B-D6C7-6D48-02E70F512CC4}"/>
              </a:ext>
            </a:extLst>
          </p:cNvPr>
          <p:cNvSpPr txBox="1"/>
          <p:nvPr/>
        </p:nvSpPr>
        <p:spPr>
          <a:xfrm>
            <a:off x="990392" y="497765"/>
            <a:ext cx="9827394" cy="5444054"/>
          </a:xfrm>
          <a:prstGeom prst="rect">
            <a:avLst/>
          </a:prstGeom>
          <a:noFill/>
        </p:spPr>
        <p:txBody>
          <a:bodyPr wrap="square" rtlCol="0">
            <a:spAutoFit/>
          </a:bodyPr>
          <a:lstStyle/>
          <a:p>
            <a:pPr marL="179705"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22605" indent="-342900" algn="just">
              <a:lnSpc>
                <a:spcPct val="150000"/>
              </a:lnSpc>
              <a:buFont typeface="+mj-lt"/>
              <a:buAutoNum type="arabicPeriod" startAt="6"/>
            </a:pPr>
            <a:r>
              <a:rPr lang="en-US" sz="1800" dirty="0">
                <a:effectLst/>
                <a:latin typeface="Times New Roman" panose="02020603050405020304" pitchFamily="18" charset="0"/>
                <a:ea typeface="Times New Roman" panose="02020603050405020304" pitchFamily="18" charset="0"/>
              </a:rPr>
              <a:t>Mitsuru, S. Kazuhisa, K. Osamu, M. Riichiro, “Task ontology: Ontology for building conceptual problem solving models”, In proceeding of ECAI98 Workshop on Applications of Ontologies and Problem-Solving model, pp.126-133, ECA.</a:t>
            </a:r>
            <a:endParaRPr lang="en-IN" sz="1800" dirty="0">
              <a:effectLst/>
              <a:latin typeface="Times New Roman" panose="02020603050405020304" pitchFamily="18" charset="0"/>
              <a:ea typeface="Times New Roman" panose="02020603050405020304" pitchFamily="18" charset="0"/>
            </a:endParaRPr>
          </a:p>
          <a:p>
            <a:pPr marL="522605" indent="-342900" algn="just">
              <a:lnSpc>
                <a:spcPct val="150000"/>
              </a:lnSpc>
              <a:buFont typeface="+mj-lt"/>
              <a:buAutoNum type="arabicPeriod" startAt="6"/>
            </a:pPr>
            <a:r>
              <a:rPr lang="en-US" sz="1800" dirty="0">
                <a:effectLst/>
                <a:latin typeface="Times New Roman" panose="02020603050405020304" pitchFamily="18" charset="0"/>
                <a:ea typeface="Times New Roman" panose="02020603050405020304" pitchFamily="18" charset="0"/>
              </a:rPr>
              <a:t>V. Joaquin, S. Larisa, “Expose: An Ontology for Data Mining Experiments”, Third Generation Data Mining Workshop at ECML PKDD.</a:t>
            </a:r>
            <a:endParaRPr lang="en-IN" sz="1800" dirty="0">
              <a:effectLst/>
              <a:latin typeface="Times New Roman" panose="02020603050405020304" pitchFamily="18" charset="0"/>
              <a:ea typeface="Times New Roman" panose="02020603050405020304" pitchFamily="18" charset="0"/>
            </a:endParaRPr>
          </a:p>
          <a:p>
            <a:pPr marL="522605" indent="-342900" algn="just">
              <a:lnSpc>
                <a:spcPct val="150000"/>
              </a:lnSpc>
              <a:buFont typeface="+mj-lt"/>
              <a:buAutoNum type="arabicPeriod" startAt="6"/>
            </a:pPr>
            <a:r>
              <a:rPr lang="en-US" sz="1800" dirty="0">
                <a:effectLst/>
                <a:latin typeface="Times New Roman" panose="02020603050405020304" pitchFamily="18" charset="0"/>
                <a:ea typeface="Times New Roman" panose="02020603050405020304" pitchFamily="18" charset="0"/>
              </a:rPr>
              <a:t>A. Martín, B. Paul Barha, C. Jianmin, C. Zhifeng, D. Andy, D. Jeffrey, et al., “TensorFlow: A System for Large-Scale Machine Learning," Operating Systems Design, and Implementation, Vol. 16, pp. 265-283, 2016.</a:t>
            </a:r>
            <a:endParaRPr lang="en-IN" sz="1800" dirty="0">
              <a:effectLst/>
              <a:latin typeface="Times New Roman" panose="02020603050405020304" pitchFamily="18" charset="0"/>
              <a:ea typeface="Times New Roman" panose="02020603050405020304" pitchFamily="18" charset="0"/>
            </a:endParaRPr>
          </a:p>
          <a:p>
            <a:pPr marL="522605" indent="-342900" algn="just">
              <a:lnSpc>
                <a:spcPct val="150000"/>
              </a:lnSpc>
              <a:buFont typeface="+mj-lt"/>
              <a:buAutoNum type="arabicPeriod" startAt="6"/>
            </a:pPr>
            <a:r>
              <a:rPr lang="en-US" sz="1800" dirty="0">
                <a:solidFill>
                  <a:srgbClr val="000000"/>
                </a:solidFill>
                <a:effectLst/>
                <a:latin typeface="Times New Roman" panose="02020603050405020304" pitchFamily="18" charset="0"/>
                <a:ea typeface="Times New Roman" panose="02020603050405020304" pitchFamily="18" charset="0"/>
              </a:rPr>
              <a:t>Thomas R. Gruber,</a:t>
            </a:r>
            <a:r>
              <a:rPr lang="en-US" sz="1800" dirty="0">
                <a:effectLst/>
                <a:latin typeface="Times New Roman" panose="02020603050405020304" pitchFamily="18" charset="0"/>
                <a:ea typeface="Times New Roman" panose="02020603050405020304" pitchFamily="18" charset="0"/>
              </a:rPr>
              <a:t> “ A Translation Approach to Portable Ontology Specifications”</a:t>
            </a:r>
            <a:r>
              <a:rPr lang="en-US" sz="1800" dirty="0">
                <a:solidFill>
                  <a:srgbClr val="000000"/>
                </a:solidFill>
                <a:effectLst/>
                <a:latin typeface="Times New Roman" panose="02020603050405020304" pitchFamily="18" charset="0"/>
                <a:ea typeface="Times New Roman" panose="02020603050405020304" pitchFamily="18" charset="0"/>
              </a:rPr>
              <a:t> Knowledge System Laboratory,</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Technical Report KSL 92-71.</a:t>
            </a:r>
            <a:endParaRPr lang="en-IN" sz="1800" dirty="0">
              <a:effectLst/>
              <a:latin typeface="Times New Roman" panose="02020603050405020304" pitchFamily="18" charset="0"/>
              <a:ea typeface="Times New Roman" panose="02020603050405020304" pitchFamily="18" charset="0"/>
            </a:endParaRPr>
          </a:p>
          <a:p>
            <a:pPr marL="522605" indent="-342900" algn="just">
              <a:lnSpc>
                <a:spcPct val="150000"/>
              </a:lnSpc>
              <a:buFont typeface="+mj-lt"/>
              <a:buAutoNum type="arabicPeriod" startAt="6"/>
            </a:pPr>
            <a:r>
              <a:rPr lang="en-US" sz="1800" dirty="0">
                <a:effectLst/>
                <a:latin typeface="Times New Roman" panose="02020603050405020304" pitchFamily="18" charset="0"/>
                <a:ea typeface="Times New Roman" panose="02020603050405020304" pitchFamily="18" charset="0"/>
              </a:rPr>
              <a:t>A. F. Martins, R. A. F. De, “Models for Representing Task Ontologies”, Proceeding of the 3rd Workshops on Ontologies and their Application.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8107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3C2D3C-8CFD-1275-46D2-EBC92947E8E1}"/>
              </a:ext>
            </a:extLst>
          </p:cNvPr>
          <p:cNvSpPr txBox="1"/>
          <p:nvPr/>
        </p:nvSpPr>
        <p:spPr>
          <a:xfrm>
            <a:off x="3077496" y="776748"/>
            <a:ext cx="6066503" cy="646331"/>
          </a:xfrm>
          <a:prstGeom prst="rect">
            <a:avLst/>
          </a:prstGeom>
          <a:noFill/>
        </p:spPr>
        <p:txBody>
          <a:bodyPr wrap="square">
            <a:spAutoFit/>
          </a:bodyPr>
          <a:lstStyle/>
          <a:p>
            <a:pPr algn="ctr"/>
            <a:r>
              <a:rPr lang="en-US" sz="3600" b="1" dirty="0">
                <a:latin typeface="Times New Roman" pitchFamily="18" charset="0"/>
                <a:cs typeface="Times New Roman" pitchFamily="18" charset="0"/>
              </a:rPr>
              <a:t>ABSTRACT</a:t>
            </a:r>
            <a:endParaRPr lang="en-US" sz="3600" dirty="0"/>
          </a:p>
        </p:txBody>
      </p:sp>
      <p:sp>
        <p:nvSpPr>
          <p:cNvPr id="8" name="Rectangle 4">
            <a:extLst>
              <a:ext uri="{FF2B5EF4-FFF2-40B4-BE49-F238E27FC236}">
                <a16:creationId xmlns:a16="http://schemas.microsoft.com/office/drawing/2014/main" id="{3E03BB46-0EDA-F14E-6B68-371B6AE7C676}"/>
              </a:ext>
            </a:extLst>
          </p:cNvPr>
          <p:cNvSpPr>
            <a:spLocks noChangeArrowheads="1"/>
          </p:cNvSpPr>
          <p:nvPr/>
        </p:nvSpPr>
        <p:spPr bwMode="auto">
          <a:xfrm>
            <a:off x="1258529" y="2161076"/>
            <a:ext cx="941930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 are advancing artificial intelligence (AI) by integrating computing, big data, and machine learning (ML) algorithms. AI is widely applied across industries, with efforts to standardize ML tools for non-experts. Key focuses include autonomous ML, ontology construction for concept standardization, and task-based workflows. A proposed task ontology-based ML model uses UML activities to group processes and automatically extends ML models via transformation rules based on common structures and relationships.</a:t>
            </a:r>
          </a:p>
        </p:txBody>
      </p:sp>
      <p:sp>
        <p:nvSpPr>
          <p:cNvPr id="9" name="TextBox 8">
            <a:extLst>
              <a:ext uri="{FF2B5EF4-FFF2-40B4-BE49-F238E27FC236}">
                <a16:creationId xmlns:a16="http://schemas.microsoft.com/office/drawing/2014/main" id="{01DAA20F-DB5A-0856-B4D3-77315DC2F02B}"/>
              </a:ext>
            </a:extLst>
          </p:cNvPr>
          <p:cNvSpPr txBox="1"/>
          <p:nvPr/>
        </p:nvSpPr>
        <p:spPr>
          <a:xfrm>
            <a:off x="1258529" y="4733349"/>
            <a:ext cx="9547123" cy="1200329"/>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Keywords:</a:t>
            </a:r>
            <a:r>
              <a:rPr lang="en-US" b="1"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Artificial Intelligence Technology</a:t>
            </a:r>
            <a:r>
              <a:rPr lang="en-US" i="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Task Ontology</a:t>
            </a:r>
            <a:r>
              <a:rPr lang="en-US" i="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Autonomous Machine Learning</a:t>
            </a:r>
            <a:r>
              <a:rPr lang="en-US" i="0" dirty="0">
                <a:effectLst/>
                <a:latin typeface="Times New Roman" panose="02020603050405020304" pitchFamily="18" charset="0"/>
                <a:cs typeface="Times New Roman" panose="02020603050405020304" pitchFamily="18" charset="0"/>
              </a:rPr>
              <a:t>,</a:t>
            </a:r>
          </a:p>
          <a:p>
            <a:pPr algn="just"/>
            <a:r>
              <a:rPr lang="en-US" sz="1800" dirty="0">
                <a:effectLst/>
                <a:latin typeface="Times New Roman" panose="02020603050405020304" pitchFamily="18" charset="0"/>
                <a:ea typeface="Times New Roman" panose="02020603050405020304" pitchFamily="18" charset="0"/>
              </a:rPr>
              <a:t>Ontology Construction.</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701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C456C-7F17-CDB3-0285-D5DC5821EF50}"/>
              </a:ext>
            </a:extLst>
          </p:cNvPr>
          <p:cNvSpPr>
            <a:spLocks noGrp="1"/>
          </p:cNvSpPr>
          <p:nvPr>
            <p:ph idx="1"/>
          </p:nvPr>
        </p:nvSpPr>
        <p:spPr>
          <a:xfrm>
            <a:off x="688622" y="232338"/>
            <a:ext cx="10518422" cy="5186329"/>
          </a:xfrm>
        </p:spPr>
        <p:txBody>
          <a:bodyPr>
            <a:noAutofit/>
          </a:bodyPr>
          <a:lstStyle/>
          <a:p>
            <a:pPr marL="522605" indent="-342900" algn="just">
              <a:lnSpc>
                <a:spcPct val="150000"/>
              </a:lnSpc>
              <a:buFont typeface="+mj-lt"/>
              <a:buAutoNum type="arabicPeriod" startAt="11"/>
            </a:pPr>
            <a:r>
              <a:rPr lang="en-US" sz="1800" dirty="0">
                <a:effectLst/>
                <a:latin typeface="Times New Roman" panose="02020603050405020304" pitchFamily="18" charset="0"/>
                <a:ea typeface="Times New Roman" panose="02020603050405020304" pitchFamily="18" charset="0"/>
              </a:rPr>
              <a:t>Gustavo Correa Publio, Diego Esteves, Agnieszka Ławrynowicz, Panče Panov, Larisa Soldatova, Tommaso Soru, Joaquin Vanschoren, Hamid Zafar, “ ML Schema: Exposing the Semantics of Machine Learning with Schemas and Ontologies”.</a:t>
            </a:r>
          </a:p>
          <a:p>
            <a:pPr marL="522605" indent="-342900" algn="just">
              <a:lnSpc>
                <a:spcPct val="150000"/>
              </a:lnSpc>
              <a:buFont typeface="+mj-lt"/>
              <a:buAutoNum type="arabicPeriod" startAt="11"/>
            </a:pPr>
            <a:r>
              <a:rPr lang="en-US" sz="1800" dirty="0">
                <a:effectLst/>
                <a:latin typeface="Times New Roman" panose="02020603050405020304" pitchFamily="18" charset="0"/>
                <a:ea typeface="Times New Roman" panose="02020603050405020304" pitchFamily="18" charset="0"/>
              </a:rPr>
              <a:t>Guarino, N., Oberle, D., Staab, S. (2009). What Is an Ontology? In: Staab, S., Studer, R. (eds) Handbook on Ontologies. International Handbooks on Information Systems. Springer, Berlin, Heidelberg. </a:t>
            </a:r>
          </a:p>
          <a:p>
            <a:pPr marL="522605" indent="-342900" algn="just">
              <a:lnSpc>
                <a:spcPct val="150000"/>
              </a:lnSpc>
              <a:buFont typeface="+mj-lt"/>
              <a:buAutoNum type="arabicPeriod" startAt="11"/>
            </a:pPr>
            <a:r>
              <a:rPr lang="en-US" sz="1800" dirty="0">
                <a:effectLst/>
                <a:latin typeface="Times New Roman" panose="02020603050405020304" pitchFamily="18" charset="0"/>
                <a:ea typeface="Times New Roman" panose="02020603050405020304" pitchFamily="18" charset="0"/>
              </a:rPr>
              <a:t>Evgeny Kharlamov,Dag Hovland,Martin Georg Skjæveland,Dimitris Bilidas, “Ontology based data access in statoil”.</a:t>
            </a:r>
          </a:p>
          <a:p>
            <a:pPr marL="522605" indent="-342900" algn="just">
              <a:lnSpc>
                <a:spcPct val="150000"/>
              </a:lnSpc>
              <a:buFont typeface="+mj-lt"/>
              <a:buAutoNum type="arabicPeriod" startAt="11"/>
            </a:pPr>
            <a:r>
              <a:rPr lang="en-US" sz="1800" dirty="0">
                <a:effectLst/>
                <a:latin typeface="Times New Roman" panose="02020603050405020304" pitchFamily="18" charset="0"/>
                <a:ea typeface="Times New Roman" panose="02020603050405020304" pitchFamily="18" charset="0"/>
              </a:rPr>
              <a:t>Y. Alfaifi, "Ontology Development Methodology: A Systematic Review and Case Study," 2022 2nd International Conference on Computing and Information Technology (ICCIT), Tabuk, Saudi Arabia, 2022, pp. 446-450, doi: 10.1109/ICCIT52419.2022.9711664.</a:t>
            </a:r>
          </a:p>
          <a:p>
            <a:pPr marL="522605" indent="-342900" algn="just">
              <a:lnSpc>
                <a:spcPct val="150000"/>
              </a:lnSpc>
              <a:buFont typeface="+mj-lt"/>
              <a:buAutoNum type="arabicPeriod" startAt="11"/>
            </a:pPr>
            <a:r>
              <a:rPr lang="en-US" sz="1800" dirty="0">
                <a:effectLst/>
                <a:latin typeface="Times New Roman" panose="02020603050405020304" pitchFamily="18" charset="0"/>
                <a:ea typeface="Times New Roman" panose="02020603050405020304" pitchFamily="18" charset="0"/>
              </a:rPr>
              <a:t>A. Castro, V. A. Villagrá, P. García, D. Rivera and D. Toledo, "An Ontological-Based Model to Data Governance for Big Data," in IEEE Access, vol. 9, pp. 109943-109959, 2021, doi: 10.1109/ACCESS.2021.3101938</a:t>
            </a:r>
          </a:p>
        </p:txBody>
      </p:sp>
    </p:spTree>
    <p:extLst>
      <p:ext uri="{BB962C8B-B14F-4D97-AF65-F5344CB8AC3E}">
        <p14:creationId xmlns:p14="http://schemas.microsoft.com/office/powerpoint/2010/main" val="3344670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E9B3F4-8ED8-7F84-B4F8-4BC8BE3B447D}"/>
              </a:ext>
            </a:extLst>
          </p:cNvPr>
          <p:cNvSpPr txBox="1"/>
          <p:nvPr/>
        </p:nvSpPr>
        <p:spPr>
          <a:xfrm>
            <a:off x="0" y="2767280"/>
            <a:ext cx="12192000" cy="1323439"/>
          </a:xfrm>
          <a:prstGeom prst="rect">
            <a:avLst/>
          </a:prstGeom>
          <a:noFill/>
        </p:spPr>
        <p:txBody>
          <a:bodyPr wrap="square">
            <a:spAutoFit/>
          </a:bodyPr>
          <a:lstStyle/>
          <a:p>
            <a:pPr algn="ctr"/>
            <a:r>
              <a:rPr lang="en-US" sz="8000" b="1" dirty="0">
                <a:latin typeface="Times New Roman" pitchFamily="18" charset="0"/>
                <a:cs typeface="Times New Roman" pitchFamily="18" charset="0"/>
              </a:rPr>
              <a:t>THANK YOU </a:t>
            </a:r>
            <a:endParaRPr lang="en-US" sz="8000" dirty="0"/>
          </a:p>
        </p:txBody>
      </p:sp>
    </p:spTree>
    <p:extLst>
      <p:ext uri="{BB962C8B-B14F-4D97-AF65-F5344CB8AC3E}">
        <p14:creationId xmlns:p14="http://schemas.microsoft.com/office/powerpoint/2010/main" val="3417198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12B6CFF-AA6D-AC7A-9875-AEC71BEFE63E}"/>
              </a:ext>
            </a:extLst>
          </p:cNvPr>
          <p:cNvSpPr txBox="1"/>
          <p:nvPr/>
        </p:nvSpPr>
        <p:spPr>
          <a:xfrm>
            <a:off x="1219200" y="1917290"/>
            <a:ext cx="9488129" cy="2308324"/>
          </a:xfrm>
          <a:prstGeom prst="rect">
            <a:avLst/>
          </a:prstGeom>
          <a:noFill/>
        </p:spPr>
        <p:txBody>
          <a:bodyPr wrap="square">
            <a:spAutoFit/>
          </a:bodyPr>
          <a:lstStyle/>
          <a:p>
            <a:pPr algn="just"/>
            <a:r>
              <a:rPr lang="en-US" sz="1800" dirty="0">
                <a:solidFill>
                  <a:srgbClr val="000000"/>
                </a:solidFill>
                <a:effectLst/>
                <a:latin typeface="Times New Roman" panose="02020603050405020304" pitchFamily="18" charset="0"/>
                <a:ea typeface="Times New Roman" panose="02020603050405020304" pitchFamily="18" charset="0"/>
              </a:rPr>
              <a:t>Autonomous Machine Learning (</a:t>
            </a:r>
            <a:r>
              <a:rPr lang="en-US" sz="1800" dirty="0" err="1">
                <a:solidFill>
                  <a:srgbClr val="000000"/>
                </a:solidFill>
                <a:effectLst/>
                <a:latin typeface="Times New Roman" panose="02020603050405020304" pitchFamily="18" charset="0"/>
                <a:ea typeface="Times New Roman" panose="02020603050405020304" pitchFamily="18" charset="0"/>
              </a:rPr>
              <a:t>AutoML</a:t>
            </a:r>
            <a:r>
              <a:rPr lang="en-US" sz="1800" dirty="0">
                <a:solidFill>
                  <a:srgbClr val="000000"/>
                </a:solidFill>
                <a:effectLst/>
                <a:latin typeface="Times New Roman" panose="02020603050405020304" pitchFamily="18" charset="0"/>
                <a:ea typeface="Times New Roman" panose="02020603050405020304" pitchFamily="18" charset="0"/>
              </a:rPr>
              <a:t>) systems aim to simplify and enhance the development of machine learning models through automation. This project, "Autonomous Machine Learning Modeling using a Task Ontology," explores how task ontology can guide the automatic selection, configuration, and evaluation of machine learning models. By formalizing tasks and mapping them to suitable algorithms, the system enhances efficiency and reduces the manual effort required for model development. The focus lies on optimizing the model lifecycle, including preprocessing, feature selection, and hyperparameter tuning, while ensuring adaptability across diverse application domains.</a:t>
            </a:r>
            <a:endParaRPr lang="en-IN" sz="1800" dirty="0">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5649662-39CF-41D9-A21E-C6C61E2253D3}"/>
              </a:ext>
            </a:extLst>
          </p:cNvPr>
          <p:cNvSpPr txBox="1"/>
          <p:nvPr/>
        </p:nvSpPr>
        <p:spPr>
          <a:xfrm>
            <a:off x="3018503" y="491613"/>
            <a:ext cx="6125497" cy="646331"/>
          </a:xfrm>
          <a:prstGeom prst="rect">
            <a:avLst/>
          </a:prstGeom>
          <a:noFill/>
        </p:spPr>
        <p:txBody>
          <a:bodyPr wrap="square">
            <a:spAutoFit/>
          </a:bodyPr>
          <a:lstStyle/>
          <a:p>
            <a:pPr algn="ctr"/>
            <a:r>
              <a:rPr lang="en-US" sz="3600" b="1" dirty="0">
                <a:latin typeface="Times New Roman" pitchFamily="18" charset="0"/>
                <a:cs typeface="Times New Roman" pitchFamily="18" charset="0"/>
              </a:rPr>
              <a:t>INTRODUCTION</a:t>
            </a:r>
            <a:endParaRPr lang="en-US" sz="3600" dirty="0"/>
          </a:p>
        </p:txBody>
      </p:sp>
    </p:spTree>
    <p:extLst>
      <p:ext uri="{BB962C8B-B14F-4D97-AF65-F5344CB8AC3E}">
        <p14:creationId xmlns:p14="http://schemas.microsoft.com/office/powerpoint/2010/main" val="30987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F4B9-9FA5-FBFF-4184-8BD25D6FEFD8}"/>
              </a:ext>
            </a:extLst>
          </p:cNvPr>
          <p:cNvSpPr>
            <a:spLocks noGrp="1"/>
          </p:cNvSpPr>
          <p:nvPr>
            <p:ph type="title"/>
          </p:nvPr>
        </p:nvSpPr>
        <p:spPr>
          <a:xfrm>
            <a:off x="382205" y="165887"/>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LITERATURE SURVEY</a:t>
            </a:r>
          </a:p>
        </p:txBody>
      </p:sp>
      <p:graphicFrame>
        <p:nvGraphicFramePr>
          <p:cNvPr id="6" name="Content Placeholder 5">
            <a:extLst>
              <a:ext uri="{FF2B5EF4-FFF2-40B4-BE49-F238E27FC236}">
                <a16:creationId xmlns:a16="http://schemas.microsoft.com/office/drawing/2014/main" id="{48F121B2-EA69-7040-1524-9A7A96974457}"/>
              </a:ext>
            </a:extLst>
          </p:cNvPr>
          <p:cNvGraphicFramePr>
            <a:graphicFrameLocks noGrp="1"/>
          </p:cNvGraphicFramePr>
          <p:nvPr>
            <p:ph idx="1"/>
            <p:extLst>
              <p:ext uri="{D42A27DB-BD31-4B8C-83A1-F6EECF244321}">
                <p14:modId xmlns:p14="http://schemas.microsoft.com/office/powerpoint/2010/main" val="1608088665"/>
              </p:ext>
            </p:extLst>
          </p:nvPr>
        </p:nvGraphicFramePr>
        <p:xfrm>
          <a:off x="497150" y="1514028"/>
          <a:ext cx="11230252" cy="4265492"/>
        </p:xfrm>
        <a:graphic>
          <a:graphicData uri="http://schemas.openxmlformats.org/drawingml/2006/table">
            <a:tbl>
              <a:tblPr firstRow="1" bandRow="1">
                <a:tableStyleId>{5C22544A-7EE6-4342-B048-85BDC9FD1C3A}</a:tableStyleId>
              </a:tblPr>
              <a:tblGrid>
                <a:gridCol w="3897297">
                  <a:extLst>
                    <a:ext uri="{9D8B030D-6E8A-4147-A177-3AD203B41FA5}">
                      <a16:colId xmlns:a16="http://schemas.microsoft.com/office/drawing/2014/main" val="2852353190"/>
                    </a:ext>
                  </a:extLst>
                </a:gridCol>
                <a:gridCol w="2173247">
                  <a:extLst>
                    <a:ext uri="{9D8B030D-6E8A-4147-A177-3AD203B41FA5}">
                      <a16:colId xmlns:a16="http://schemas.microsoft.com/office/drawing/2014/main" val="2370443916"/>
                    </a:ext>
                  </a:extLst>
                </a:gridCol>
                <a:gridCol w="2649981">
                  <a:extLst>
                    <a:ext uri="{9D8B030D-6E8A-4147-A177-3AD203B41FA5}">
                      <a16:colId xmlns:a16="http://schemas.microsoft.com/office/drawing/2014/main" val="1592126129"/>
                    </a:ext>
                  </a:extLst>
                </a:gridCol>
                <a:gridCol w="2509727">
                  <a:extLst>
                    <a:ext uri="{9D8B030D-6E8A-4147-A177-3AD203B41FA5}">
                      <a16:colId xmlns:a16="http://schemas.microsoft.com/office/drawing/2014/main" val="2301935772"/>
                    </a:ext>
                  </a:extLst>
                </a:gridCol>
              </a:tblGrid>
              <a:tr h="393545">
                <a:tc>
                  <a:txBody>
                    <a:bodyPr/>
                    <a:lstStyle/>
                    <a:p>
                      <a:pPr algn="just"/>
                      <a:r>
                        <a:rPr lang="en-IN" sz="1200" b="1" dirty="0">
                          <a:latin typeface="Times New Roman" panose="02020603050405020304" pitchFamily="18" charset="0"/>
                          <a:cs typeface="Times New Roman" panose="02020603050405020304" pitchFamily="18" charset="0"/>
                        </a:rPr>
                        <a:t>REFERENCE NAME</a:t>
                      </a:r>
                    </a:p>
                  </a:txBody>
                  <a:tcPr/>
                </a:tc>
                <a:tc>
                  <a:txBody>
                    <a:bodyPr/>
                    <a:lstStyle/>
                    <a:p>
                      <a:pPr algn="just"/>
                      <a:r>
                        <a:rPr lang="en-IN" sz="1200" b="1" dirty="0">
                          <a:latin typeface="Times New Roman" panose="02020603050405020304" pitchFamily="18" charset="0"/>
                          <a:cs typeface="Times New Roman" panose="02020603050405020304" pitchFamily="18" charset="0"/>
                        </a:rPr>
                        <a:t>AUTHOR</a:t>
                      </a:r>
                    </a:p>
                  </a:txBody>
                  <a:tcPr/>
                </a:tc>
                <a:tc>
                  <a:txBody>
                    <a:bodyPr/>
                    <a:lstStyle/>
                    <a:p>
                      <a:pPr algn="just"/>
                      <a:r>
                        <a:rPr lang="en-IN" sz="1200" b="1" dirty="0">
                          <a:latin typeface="Times New Roman" panose="02020603050405020304" pitchFamily="18" charset="0"/>
                          <a:cs typeface="Times New Roman" panose="02020603050405020304" pitchFamily="18" charset="0"/>
                        </a:rPr>
                        <a:t>PROS</a:t>
                      </a:r>
                    </a:p>
                  </a:txBody>
                  <a:tcPr/>
                </a:tc>
                <a:tc>
                  <a:txBody>
                    <a:bodyPr/>
                    <a:lstStyle/>
                    <a:p>
                      <a:pPr algn="just"/>
                      <a:r>
                        <a:rPr lang="en-IN" sz="1200" b="1" dirty="0">
                          <a:latin typeface="Times New Roman" panose="02020603050405020304" pitchFamily="18" charset="0"/>
                          <a:cs typeface="Times New Roman" panose="02020603050405020304" pitchFamily="18" charset="0"/>
                        </a:rPr>
                        <a:t>CONS</a:t>
                      </a:r>
                    </a:p>
                  </a:txBody>
                  <a:tcPr/>
                </a:tc>
                <a:extLst>
                  <a:ext uri="{0D108BD9-81ED-4DB2-BD59-A6C34878D82A}">
                    <a16:rowId xmlns:a16="http://schemas.microsoft.com/office/drawing/2014/main" val="51699963"/>
                  </a:ext>
                </a:extLst>
              </a:tr>
              <a:tr h="1082299">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Autonomous Machine Learning Modeling using a Task Ontology</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Kyoung Soon Hwang,</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Ki Sun Park, Sang-Hyun Lee , Kwang-Il Kim, Keon Myung Lee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800" b="1" i="0" kern="1200" dirty="0">
                        <a:solidFill>
                          <a:schemeClr val="dk1"/>
                        </a:solidFill>
                        <a:effectLst/>
                        <a:latin typeface="+mn-lt"/>
                        <a:ea typeface="+mn-ea"/>
                        <a:cs typeface="+mn-cs"/>
                      </a:endParaRPr>
                    </a:p>
                  </a:txBody>
                  <a:tcPr/>
                </a:tc>
                <a:tc>
                  <a:txBody>
                    <a:bodyPr/>
                    <a:lstStyle/>
                    <a:p>
                      <a:pPr marL="285750" indent="-285750" algn="just">
                        <a:lnSpc>
                          <a:spcPct val="100000"/>
                        </a:lnSpc>
                        <a:buFont typeface="Arial" panose="020B0604020202020204" pitchFamily="34" charset="0"/>
                        <a:buChar char="•"/>
                      </a:pPr>
                      <a:r>
                        <a:rPr lang="en-IN" sz="1200" b="0" dirty="0">
                          <a:latin typeface="Times New Roman" panose="02020603050405020304" pitchFamily="18" charset="0"/>
                          <a:cs typeface="Times New Roman" panose="02020603050405020304" pitchFamily="18" charset="0"/>
                        </a:rPr>
                        <a:t>Provides a structured ontology</a:t>
                      </a:r>
                      <a:endParaRPr lang="en-US" sz="1200" b="0" dirty="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IN" sz="1200" b="0" dirty="0">
                          <a:latin typeface="Times New Roman" panose="02020603050405020304" pitchFamily="18" charset="0"/>
                          <a:cs typeface="Times New Roman" panose="02020603050405020304" pitchFamily="18" charset="0"/>
                        </a:rPr>
                        <a:t>Easily extendable and refined</a:t>
                      </a:r>
                      <a:endParaRPr lang="en-US" sz="1200" b="0" dirty="0">
                        <a:latin typeface="Times New Roman" panose="02020603050405020304" pitchFamily="18" charset="0"/>
                        <a:cs typeface="Times New Roman" panose="02020603050405020304" pitchFamily="18" charset="0"/>
                      </a:endParaRPr>
                    </a:p>
                    <a:p>
                      <a:pPr algn="just">
                        <a:lnSpc>
                          <a:spcPct val="100000"/>
                        </a:lnSpc>
                      </a:pPr>
                      <a:r>
                        <a:rPr lang="en-US" sz="1200" b="0" dirty="0">
                          <a:latin typeface="Times New Roman" panose="02020603050405020304" pitchFamily="18" charset="0"/>
                          <a:cs typeface="Times New Roman" panose="02020603050405020304" pitchFamily="18" charset="0"/>
                        </a:rPr>
                        <a:t>Supports mapping to other domain ontologies</a:t>
                      </a:r>
                    </a:p>
                  </a:txBody>
                  <a:tcPr/>
                </a:tc>
                <a:tc>
                  <a:txBody>
                    <a:bodyPr/>
                    <a:lstStyle/>
                    <a:p>
                      <a:pPr marL="285750" indent="-285750" algn="just">
                        <a:lnSpc>
                          <a:spcPct val="100000"/>
                        </a:lnSpc>
                        <a:spcBef>
                          <a:spcPts val="0"/>
                        </a:spcBef>
                        <a:buFont typeface="Arial" panose="020B0604020202020204" pitchFamily="34" charset="0"/>
                        <a:buChar char="•"/>
                      </a:pPr>
                      <a:r>
                        <a:rPr lang="en-US" sz="1200" b="0">
                          <a:solidFill>
                            <a:srgbClr val="000000"/>
                          </a:solidFill>
                          <a:latin typeface="Times New Roman" panose="02020603050405020304" pitchFamily="18" charset="0"/>
                          <a:cs typeface="Times New Roman" panose="02020603050405020304" pitchFamily="18" charset="0"/>
                        </a:rPr>
                        <a:t>Limited ability to reduce unnecessary tasks.</a:t>
                      </a:r>
                    </a:p>
                    <a:p>
                      <a:pPr marL="285750" indent="-285750" algn="just">
                        <a:lnSpc>
                          <a:spcPct val="100000"/>
                        </a:lnSpc>
                        <a:spcBef>
                          <a:spcPts val="0"/>
                        </a:spcBef>
                        <a:buFont typeface="Arial" panose="020B0604020202020204" pitchFamily="34" charset="0"/>
                        <a:buChar char="•"/>
                      </a:pPr>
                      <a:r>
                        <a:rPr lang="en-US" sz="1200" b="0">
                          <a:solidFill>
                            <a:srgbClr val="000000"/>
                          </a:solidFill>
                          <a:latin typeface="Times New Roman" panose="02020603050405020304" pitchFamily="18" charset="0"/>
                          <a:cs typeface="Times New Roman" panose="02020603050405020304" pitchFamily="18" charset="0"/>
                        </a:rPr>
                        <a:t>Progressive refinement required.</a:t>
                      </a:r>
                    </a:p>
                    <a:p>
                      <a:pPr marL="285750" indent="-285750" algn="just">
                        <a:lnSpc>
                          <a:spcPct val="100000"/>
                        </a:lnSpc>
                        <a:spcBef>
                          <a:spcPts val="0"/>
                        </a:spcBef>
                        <a:buFont typeface="Arial" panose="020B0604020202020204" pitchFamily="34" charset="0"/>
                        <a:buChar char="•"/>
                      </a:pPr>
                      <a:r>
                        <a:rPr lang="en-US" sz="1200" b="0">
                          <a:solidFill>
                            <a:srgbClr val="000000"/>
                          </a:solidFill>
                          <a:latin typeface="Times New Roman" panose="02020603050405020304" pitchFamily="18" charset="0"/>
                          <a:cs typeface="Times New Roman" panose="02020603050405020304" pitchFamily="18" charset="0"/>
                        </a:rPr>
                        <a:t>Challenges in improving model accuracy</a:t>
                      </a:r>
                      <a:endParaRPr lang="en-US" sz="1200" b="0"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2406242"/>
                  </a:ext>
                </a:extLst>
              </a:tr>
              <a:tr h="768369">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Ontology-Based Fault Tree Analysis Algorithms in a Fuzzy Environment for Autonomous Ships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dirty="0">
                          <a:latin typeface="Times New Roman" panose="02020603050405020304" pitchFamily="18" charset="0"/>
                          <a:cs typeface="Times New Roman" panose="02020603050405020304" pitchFamily="18" charset="0"/>
                        </a:rPr>
                        <a:t>BekirSahin,Anis,Yazidi,Dumitri</a:t>
                      </a:r>
                      <a:br>
                        <a:rPr lang="en-US" sz="1200" b="0" dirty="0">
                          <a:latin typeface="Times New Roman" panose="02020603050405020304" pitchFamily="18" charset="0"/>
                          <a:cs typeface="Times New Roman" panose="02020603050405020304" pitchFamily="18" charset="0"/>
                        </a:rPr>
                      </a:br>
                      <a:endParaRPr lang="en-IN" sz="1200" b="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200" b="0">
                          <a:latin typeface="Times New Roman" panose="02020603050405020304" pitchFamily="18" charset="0"/>
                          <a:cs typeface="Times New Roman" panose="02020603050405020304" pitchFamily="18" charset="0"/>
                        </a:rPr>
                        <a:t>Advanced analysis through ontology-based approach</a:t>
                      </a:r>
                    </a:p>
                    <a:p>
                      <a:pPr marL="285750" indent="-285750" algn="just">
                        <a:buFont typeface="Arial" panose="020B0604020202020204" pitchFamily="34" charset="0"/>
                        <a:buChar char="•"/>
                      </a:pPr>
                      <a:r>
                        <a:rPr lang="en-IN" sz="1200" b="0">
                          <a:latin typeface="Times New Roman" panose="02020603050405020304" pitchFamily="18" charset="0"/>
                          <a:cs typeface="Times New Roman" panose="02020603050405020304" pitchFamily="18" charset="0"/>
                        </a:rPr>
                        <a:t>Applicability and reliability</a:t>
                      </a:r>
                      <a:endParaRPr lang="en-IN" sz="1200" b="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IN" sz="1200" b="0" dirty="0">
                          <a:latin typeface="Times New Roman" panose="02020603050405020304" pitchFamily="18" charset="0"/>
                          <a:cs typeface="Times New Roman" panose="02020603050405020304" pitchFamily="18" charset="0"/>
                        </a:rPr>
                        <a:t>Complexity in implementation</a:t>
                      </a:r>
                    </a:p>
                    <a:p>
                      <a:pPr marL="285750" indent="-285750" algn="just">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Limited focus on specific scenarios</a:t>
                      </a:r>
                      <a:r>
                        <a:rPr lang="fr-FR" sz="1200" b="0" dirty="0">
                          <a:latin typeface="Times New Roman" panose="02020603050405020304" pitchFamily="18" charset="0"/>
                          <a:cs typeface="Times New Roman" panose="02020603050405020304" pitchFamily="18" charset="0"/>
                        </a:rPr>
                        <a:t>.</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3338501"/>
                  </a:ext>
                </a:extLst>
              </a:tr>
              <a:tr h="832461">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Machines Learn Better with Better Data Ontology: Lessons from Philosophy of Induction and Machine Learning Practice</a:t>
                      </a: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Dan Li</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Uses UML diagrams effectively.</a:t>
                      </a:r>
                    </a:p>
                    <a:p>
                      <a:pPr marL="285750" indent="-285750" algn="just">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Supports knowledge reuse.</a:t>
                      </a:r>
                      <a:endParaRPr lang="en-IN" sz="1200" b="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Complex to implement.</a:t>
                      </a:r>
                    </a:p>
                    <a:p>
                      <a:pPr marL="285750" indent="-285750" algn="just">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Requires familiarity with UML</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2705253"/>
                  </a:ext>
                </a:extLst>
              </a:tr>
              <a:tr h="1188818">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Using ontology to guide reinforcement learning agents in unseen situations</a:t>
                      </a: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Saeedeh,Ghanadbashi,Fatemeh,Golpayegani</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 Efficient and modifiable.</a:t>
                      </a:r>
                    </a:p>
                    <a:p>
                      <a:pPr marL="285750" indent="-285750" algn="just">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Easy experimentation and deployment.</a:t>
                      </a:r>
                      <a:endParaRPr lang="en-IN" sz="1200" b="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200" b="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Limited to CNNs.</a:t>
                      </a:r>
                    </a:p>
                    <a:p>
                      <a:pPr marL="285750" indent="-285750" algn="just">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May lag behind newer frameworks.</a:t>
                      </a:r>
                      <a:endParaRPr lang="en-IN" sz="1200" b="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0598852"/>
                  </a:ext>
                </a:extLst>
              </a:tr>
            </a:tbl>
          </a:graphicData>
        </a:graphic>
      </p:graphicFrame>
    </p:spTree>
    <p:extLst>
      <p:ext uri="{BB962C8B-B14F-4D97-AF65-F5344CB8AC3E}">
        <p14:creationId xmlns:p14="http://schemas.microsoft.com/office/powerpoint/2010/main" val="42352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3B3D-B198-23BE-6CA9-9FD8F3A3E9F4}"/>
              </a:ext>
            </a:extLst>
          </p:cNvPr>
          <p:cNvSpPr>
            <a:spLocks noGrp="1"/>
          </p:cNvSpPr>
          <p:nvPr>
            <p:ph type="title"/>
          </p:nvPr>
        </p:nvSpPr>
        <p:spPr>
          <a:xfrm>
            <a:off x="328474" y="121108"/>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                            LITERATURE SURVEY</a:t>
            </a:r>
            <a:endParaRPr lang="en-IN" sz="3600" dirty="0"/>
          </a:p>
        </p:txBody>
      </p:sp>
      <p:graphicFrame>
        <p:nvGraphicFramePr>
          <p:cNvPr id="4" name="Content Placeholder 3">
            <a:extLst>
              <a:ext uri="{FF2B5EF4-FFF2-40B4-BE49-F238E27FC236}">
                <a16:creationId xmlns:a16="http://schemas.microsoft.com/office/drawing/2014/main" id="{9CC89731-F98A-877B-82F0-B95E01CEAFD9}"/>
              </a:ext>
            </a:extLst>
          </p:cNvPr>
          <p:cNvGraphicFramePr>
            <a:graphicFrameLocks noGrp="1"/>
          </p:cNvGraphicFramePr>
          <p:nvPr>
            <p:ph idx="1"/>
            <p:extLst>
              <p:ext uri="{D42A27DB-BD31-4B8C-83A1-F6EECF244321}">
                <p14:modId xmlns:p14="http://schemas.microsoft.com/office/powerpoint/2010/main" val="2016166842"/>
              </p:ext>
            </p:extLst>
          </p:nvPr>
        </p:nvGraphicFramePr>
        <p:xfrm>
          <a:off x="328474" y="1446671"/>
          <a:ext cx="11398928" cy="4389686"/>
        </p:xfrm>
        <a:graphic>
          <a:graphicData uri="http://schemas.openxmlformats.org/drawingml/2006/table">
            <a:tbl>
              <a:tblPr firstRow="1" bandRow="1">
                <a:tableStyleId>{5C22544A-7EE6-4342-B048-85BDC9FD1C3A}</a:tableStyleId>
              </a:tblPr>
              <a:tblGrid>
                <a:gridCol w="3566251">
                  <a:extLst>
                    <a:ext uri="{9D8B030D-6E8A-4147-A177-3AD203B41FA5}">
                      <a16:colId xmlns:a16="http://schemas.microsoft.com/office/drawing/2014/main" val="3786533553"/>
                    </a:ext>
                  </a:extLst>
                </a:gridCol>
                <a:gridCol w="2353662">
                  <a:extLst>
                    <a:ext uri="{9D8B030D-6E8A-4147-A177-3AD203B41FA5}">
                      <a16:colId xmlns:a16="http://schemas.microsoft.com/office/drawing/2014/main" val="1761417090"/>
                    </a:ext>
                  </a:extLst>
                </a:gridCol>
                <a:gridCol w="3091676">
                  <a:extLst>
                    <a:ext uri="{9D8B030D-6E8A-4147-A177-3AD203B41FA5}">
                      <a16:colId xmlns:a16="http://schemas.microsoft.com/office/drawing/2014/main" val="1234988072"/>
                    </a:ext>
                  </a:extLst>
                </a:gridCol>
                <a:gridCol w="2387339">
                  <a:extLst>
                    <a:ext uri="{9D8B030D-6E8A-4147-A177-3AD203B41FA5}">
                      <a16:colId xmlns:a16="http://schemas.microsoft.com/office/drawing/2014/main" val="2761801342"/>
                    </a:ext>
                  </a:extLst>
                </a:gridCol>
              </a:tblGrid>
              <a:tr h="444961">
                <a:tc>
                  <a:txBody>
                    <a:bodyPr/>
                    <a:lstStyle/>
                    <a:p>
                      <a:pPr algn="l"/>
                      <a:r>
                        <a:rPr lang="en-IN" sz="1200" dirty="0">
                          <a:latin typeface="Times New Roman" panose="02020603050405020304" pitchFamily="18" charset="0"/>
                          <a:cs typeface="Times New Roman" panose="02020603050405020304" pitchFamily="18" charset="0"/>
                        </a:rPr>
                        <a:t>REFERENCE NAME</a:t>
                      </a:r>
                    </a:p>
                  </a:txBody>
                  <a:tcPr/>
                </a:tc>
                <a:tc>
                  <a:txBody>
                    <a:bodyPr/>
                    <a:lstStyle/>
                    <a:p>
                      <a:pPr algn="l"/>
                      <a:r>
                        <a:rPr lang="en-IN" sz="1200" dirty="0">
                          <a:latin typeface="Times New Roman" panose="02020603050405020304" pitchFamily="18" charset="0"/>
                          <a:cs typeface="Times New Roman" panose="02020603050405020304" pitchFamily="18" charset="0"/>
                        </a:rPr>
                        <a:t>AUTHOR</a:t>
                      </a:r>
                    </a:p>
                  </a:txBody>
                  <a:tcPr/>
                </a:tc>
                <a:tc>
                  <a:txBody>
                    <a:bodyPr/>
                    <a:lstStyle/>
                    <a:p>
                      <a:pPr algn="l"/>
                      <a:r>
                        <a:rPr lang="en-IN" sz="1200" dirty="0">
                          <a:latin typeface="Times New Roman" panose="02020603050405020304" pitchFamily="18" charset="0"/>
                          <a:cs typeface="Times New Roman" panose="02020603050405020304" pitchFamily="18" charset="0"/>
                        </a:rPr>
                        <a:t>PROS</a:t>
                      </a:r>
                    </a:p>
                  </a:txBody>
                  <a:tcPr/>
                </a:tc>
                <a:tc>
                  <a:txBody>
                    <a:bodyPr/>
                    <a:lstStyle/>
                    <a:p>
                      <a:pPr algn="l"/>
                      <a:r>
                        <a:rPr lang="en-IN" sz="1200" dirty="0">
                          <a:latin typeface="Times New Roman" panose="02020603050405020304" pitchFamily="18" charset="0"/>
                          <a:cs typeface="Times New Roman" panose="02020603050405020304" pitchFamily="18" charset="0"/>
                        </a:rPr>
                        <a:t>CONS</a:t>
                      </a:r>
                    </a:p>
                  </a:txBody>
                  <a:tcPr/>
                </a:tc>
                <a:extLst>
                  <a:ext uri="{0D108BD9-81ED-4DB2-BD59-A6C34878D82A}">
                    <a16:rowId xmlns:a16="http://schemas.microsoft.com/office/drawing/2014/main" val="1764273347"/>
                  </a:ext>
                </a:extLst>
              </a:tr>
              <a:tr h="947677">
                <a:tc>
                  <a:txBody>
                    <a:bodyPr/>
                    <a:lstStyle/>
                    <a:p>
                      <a:pPr algn="l"/>
                      <a:r>
                        <a:rPr lang="en-US" sz="1200" b="0" i="0" u="none" strike="noStrike" dirty="0">
                          <a:solidFill>
                            <a:srgbClr val="000000"/>
                          </a:solidFill>
                          <a:effectLst/>
                          <a:latin typeface="Times New Roman" panose="02020603050405020304" pitchFamily="18" charset="0"/>
                          <a:cs typeface="Times New Roman" panose="02020603050405020304" pitchFamily="18" charset="0"/>
                        </a:rPr>
                        <a:t>Models for Representing Task Ontologies</a:t>
                      </a:r>
                      <a:endParaRPr lang="en-IN" sz="1200" dirty="0">
                        <a:latin typeface="Times New Roman" panose="02020603050405020304" pitchFamily="18" charset="0"/>
                        <a:cs typeface="Times New Roman" panose="02020603050405020304" pitchFamily="18" charset="0"/>
                      </a:endParaRPr>
                    </a:p>
                    <a:p>
                      <a:pPr algn="l"/>
                      <a:endParaRPr lang="en-IN" sz="1200" dirty="0">
                        <a:latin typeface="Times New Roman" panose="02020603050405020304" pitchFamily="18" charset="0"/>
                        <a:cs typeface="Times New Roman" panose="02020603050405020304" pitchFamily="18" charset="0"/>
                      </a:endParaRPr>
                    </a:p>
                  </a:txBody>
                  <a:tcPr/>
                </a:tc>
                <a:tc>
                  <a:txBody>
                    <a:bodyPr/>
                    <a:lstStyle/>
                    <a:p>
                      <a:pPr fontAlgn="ct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Aline Freitas Martins, Ricardo de Almeida Falbo</a:t>
                      </a:r>
                    </a:p>
                    <a:p>
                      <a:br>
                        <a:rPr lang="en-IN"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Reusable Knowledge</a:t>
                      </a:r>
                    </a:p>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Structured Representation using UML</a:t>
                      </a:r>
                    </a:p>
                    <a:p>
                      <a:pPr algn="l"/>
                      <a:endParaRPr lang="en-IN" sz="12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Limited Maturity in Domain Ontologies</a:t>
                      </a:r>
                    </a:p>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Complexity in Integration</a:t>
                      </a:r>
                    </a:p>
                  </a:txBody>
                  <a:tcPr/>
                </a:tc>
                <a:extLst>
                  <a:ext uri="{0D108BD9-81ED-4DB2-BD59-A6C34878D82A}">
                    <a16:rowId xmlns:a16="http://schemas.microsoft.com/office/drawing/2014/main" val="1324370064"/>
                  </a:ext>
                </a:extLst>
              </a:tr>
              <a:tr h="1038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Task ontology: Ontology for building conceptual problem solving models</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pPr algn="l"/>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Mitsuru Ikeda, Kazuhisa Seta, Riichiro Mizoguchi,</a:t>
                      </a:r>
                      <a:r>
                        <a:rPr lang="en-IN" sz="1200" b="1"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Osamu Kakusho</a:t>
                      </a:r>
                    </a:p>
                  </a:txBody>
                  <a:tcPr/>
                </a:tc>
                <a:tc>
                  <a:txBody>
                    <a:bodyPr/>
                    <a:lstStyle/>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Improved Task Decomposition</a:t>
                      </a:r>
                    </a:p>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Flexibility and Adaptability</a:t>
                      </a:r>
                    </a:p>
                  </a:txBody>
                  <a:tcPr/>
                </a:tc>
                <a:tc>
                  <a:txBody>
                    <a:bodyPr/>
                    <a:lstStyle/>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Complexity in Ontology Creation</a:t>
                      </a:r>
                    </a:p>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Limited Generalization</a:t>
                      </a:r>
                    </a:p>
                  </a:txBody>
                  <a:tcPr/>
                </a:tc>
                <a:extLst>
                  <a:ext uri="{0D108BD9-81ED-4DB2-BD59-A6C34878D82A}">
                    <a16:rowId xmlns:a16="http://schemas.microsoft.com/office/drawing/2014/main" val="3375153485"/>
                  </a:ext>
                </a:extLst>
              </a:tr>
              <a:tr h="920560">
                <a:tc>
                  <a:txBody>
                    <a:bodyPr/>
                    <a:lstStyle/>
                    <a:p>
                      <a:pPr algn="l"/>
                      <a:r>
                        <a:rPr lang="en-IN" sz="1200" b="0" i="0" u="none" strike="noStrike" dirty="0">
                          <a:solidFill>
                            <a:srgbClr val="000000"/>
                          </a:solidFill>
                          <a:effectLst/>
                          <a:latin typeface="Times New Roman" panose="02020603050405020304" pitchFamily="18" charset="0"/>
                          <a:cs typeface="Times New Roman" panose="02020603050405020304" pitchFamily="18" charset="0"/>
                        </a:rPr>
                        <a:t>Expose: An Ontology for Data Mining Experiments</a:t>
                      </a:r>
                      <a:endParaRPr lang="en-IN" sz="1200" dirty="0">
                        <a:latin typeface="Times New Roman" panose="02020603050405020304" pitchFamily="18" charset="0"/>
                        <a:cs typeface="Times New Roman" panose="02020603050405020304" pitchFamily="18" charset="0"/>
                      </a:endParaRPr>
                    </a:p>
                  </a:txBody>
                  <a:tcPr/>
                </a:tc>
                <a:tc>
                  <a:txBody>
                    <a:bodyPr/>
                    <a:lstStyle/>
                    <a:p>
                      <a:pPr fontAlgn="ct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Joaquin Vanschoren, Larisa Soldatova</a:t>
                      </a:r>
                    </a:p>
                  </a:txBody>
                  <a:tcPr/>
                </a:tc>
                <a:tc>
                  <a:txBody>
                    <a:bodyPr/>
                    <a:lstStyle/>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Efficient Reuse of Knowledge</a:t>
                      </a:r>
                    </a:p>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Structured Task Decomposition</a:t>
                      </a:r>
                    </a:p>
                  </a:txBody>
                  <a:tcPr/>
                </a:tc>
                <a:tc>
                  <a:txBody>
                    <a:bodyPr/>
                    <a:lstStyle/>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Complex Implementation</a:t>
                      </a:r>
                    </a:p>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Limited Scope</a:t>
                      </a:r>
                    </a:p>
                  </a:txBody>
                  <a:tcPr/>
                </a:tc>
                <a:extLst>
                  <a:ext uri="{0D108BD9-81ED-4DB2-BD59-A6C34878D82A}">
                    <a16:rowId xmlns:a16="http://schemas.microsoft.com/office/drawing/2014/main" val="2347315930"/>
                  </a:ext>
                </a:extLst>
              </a:tr>
              <a:tr h="1038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TensorFlow: A system for large-scale machine learning</a:t>
                      </a:r>
                      <a:endParaRPr lang="en-IN" sz="1200" b="0" dirty="0">
                        <a:latin typeface="Times New Roman" panose="02020603050405020304" pitchFamily="18" charset="0"/>
                        <a:cs typeface="Times New Roman" panose="02020603050405020304" pitchFamily="18" charset="0"/>
                      </a:endParaRPr>
                    </a:p>
                    <a:p>
                      <a:pPr algn="l"/>
                      <a:endParaRPr lang="en-IN" sz="1200" dirty="0">
                        <a:latin typeface="Times New Roman" panose="02020603050405020304" pitchFamily="18" charset="0"/>
                        <a:cs typeface="Times New Roman" panose="02020603050405020304" pitchFamily="18" charset="0"/>
                      </a:endParaRPr>
                    </a:p>
                  </a:txBody>
                  <a:tcPr/>
                </a:tc>
                <a:tc>
                  <a:txBody>
                    <a:bodyPr/>
                    <a:lstStyle/>
                    <a:p>
                      <a:pPr fontAlgn="ct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Zhifeng Chen, Michael Isard, Benoit Steiner, Vijay Vasudeva</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Scalable and Flexible</a:t>
                      </a:r>
                    </a:p>
                    <a:p>
                      <a:pPr marL="285750" indent="-285750" algn="l">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Requires familiarity with ML ad complex to implement</a:t>
                      </a:r>
                    </a:p>
                    <a:p>
                      <a:pPr marL="285750" indent="-285750" algn="l">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4216903"/>
                  </a:ext>
                </a:extLst>
              </a:tr>
            </a:tbl>
          </a:graphicData>
        </a:graphic>
      </p:graphicFrame>
    </p:spTree>
    <p:extLst>
      <p:ext uri="{BB962C8B-B14F-4D97-AF65-F5344CB8AC3E}">
        <p14:creationId xmlns:p14="http://schemas.microsoft.com/office/powerpoint/2010/main" val="188295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2CE6D-044F-A2FA-6CC0-2E869E059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65D8B8-9A10-7306-355F-2DFE73A42AFD}"/>
              </a:ext>
            </a:extLst>
          </p:cNvPr>
          <p:cNvSpPr>
            <a:spLocks noGrp="1"/>
          </p:cNvSpPr>
          <p:nvPr>
            <p:ph type="title"/>
          </p:nvPr>
        </p:nvSpPr>
        <p:spPr>
          <a:xfrm>
            <a:off x="328474" y="121108"/>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                            LITERATURE SURVEY</a:t>
            </a:r>
            <a:endParaRPr lang="en-IN" sz="3600" dirty="0"/>
          </a:p>
        </p:txBody>
      </p:sp>
      <p:graphicFrame>
        <p:nvGraphicFramePr>
          <p:cNvPr id="4" name="Content Placeholder 3">
            <a:extLst>
              <a:ext uri="{FF2B5EF4-FFF2-40B4-BE49-F238E27FC236}">
                <a16:creationId xmlns:a16="http://schemas.microsoft.com/office/drawing/2014/main" id="{B6AE3FDB-3F22-D473-D3F9-543B591BE8DE}"/>
              </a:ext>
            </a:extLst>
          </p:cNvPr>
          <p:cNvGraphicFramePr>
            <a:graphicFrameLocks noGrp="1"/>
          </p:cNvGraphicFramePr>
          <p:nvPr>
            <p:ph idx="1"/>
            <p:extLst>
              <p:ext uri="{D42A27DB-BD31-4B8C-83A1-F6EECF244321}">
                <p14:modId xmlns:p14="http://schemas.microsoft.com/office/powerpoint/2010/main" val="1080672027"/>
              </p:ext>
            </p:extLst>
          </p:nvPr>
        </p:nvGraphicFramePr>
        <p:xfrm>
          <a:off x="328474" y="1446670"/>
          <a:ext cx="11398928" cy="4954129"/>
        </p:xfrm>
        <a:graphic>
          <a:graphicData uri="http://schemas.openxmlformats.org/drawingml/2006/table">
            <a:tbl>
              <a:tblPr firstRow="1" bandRow="1">
                <a:tableStyleId>{5C22544A-7EE6-4342-B048-85BDC9FD1C3A}</a:tableStyleId>
              </a:tblPr>
              <a:tblGrid>
                <a:gridCol w="3566251">
                  <a:extLst>
                    <a:ext uri="{9D8B030D-6E8A-4147-A177-3AD203B41FA5}">
                      <a16:colId xmlns:a16="http://schemas.microsoft.com/office/drawing/2014/main" val="3786533553"/>
                    </a:ext>
                  </a:extLst>
                </a:gridCol>
                <a:gridCol w="2353662">
                  <a:extLst>
                    <a:ext uri="{9D8B030D-6E8A-4147-A177-3AD203B41FA5}">
                      <a16:colId xmlns:a16="http://schemas.microsoft.com/office/drawing/2014/main" val="1761417090"/>
                    </a:ext>
                  </a:extLst>
                </a:gridCol>
                <a:gridCol w="3091676">
                  <a:extLst>
                    <a:ext uri="{9D8B030D-6E8A-4147-A177-3AD203B41FA5}">
                      <a16:colId xmlns:a16="http://schemas.microsoft.com/office/drawing/2014/main" val="1234988072"/>
                    </a:ext>
                  </a:extLst>
                </a:gridCol>
                <a:gridCol w="2387339">
                  <a:extLst>
                    <a:ext uri="{9D8B030D-6E8A-4147-A177-3AD203B41FA5}">
                      <a16:colId xmlns:a16="http://schemas.microsoft.com/office/drawing/2014/main" val="2761801342"/>
                    </a:ext>
                  </a:extLst>
                </a:gridCol>
              </a:tblGrid>
              <a:tr h="510771">
                <a:tc>
                  <a:txBody>
                    <a:bodyPr/>
                    <a:lstStyle/>
                    <a:p>
                      <a:pPr algn="l"/>
                      <a:r>
                        <a:rPr lang="en-IN" sz="1200" dirty="0">
                          <a:latin typeface="Times New Roman" panose="02020603050405020304" pitchFamily="18" charset="0"/>
                          <a:cs typeface="Times New Roman" panose="02020603050405020304" pitchFamily="18" charset="0"/>
                        </a:rPr>
                        <a:t>REFERENCE NAME</a:t>
                      </a:r>
                    </a:p>
                  </a:txBody>
                  <a:tcPr/>
                </a:tc>
                <a:tc>
                  <a:txBody>
                    <a:bodyPr/>
                    <a:lstStyle/>
                    <a:p>
                      <a:pPr algn="l"/>
                      <a:r>
                        <a:rPr lang="en-IN" sz="1200" dirty="0">
                          <a:latin typeface="Times New Roman" panose="02020603050405020304" pitchFamily="18" charset="0"/>
                          <a:cs typeface="Times New Roman" panose="02020603050405020304" pitchFamily="18" charset="0"/>
                        </a:rPr>
                        <a:t>AUTHOR</a:t>
                      </a:r>
                    </a:p>
                  </a:txBody>
                  <a:tcPr/>
                </a:tc>
                <a:tc>
                  <a:txBody>
                    <a:bodyPr/>
                    <a:lstStyle/>
                    <a:p>
                      <a:pPr algn="l"/>
                      <a:r>
                        <a:rPr lang="en-IN" sz="1200" dirty="0">
                          <a:latin typeface="Times New Roman" panose="02020603050405020304" pitchFamily="18" charset="0"/>
                          <a:cs typeface="Times New Roman" panose="02020603050405020304" pitchFamily="18" charset="0"/>
                        </a:rPr>
                        <a:t>PROS</a:t>
                      </a:r>
                    </a:p>
                  </a:txBody>
                  <a:tcPr/>
                </a:tc>
                <a:tc>
                  <a:txBody>
                    <a:bodyPr/>
                    <a:lstStyle/>
                    <a:p>
                      <a:pPr algn="l"/>
                      <a:r>
                        <a:rPr lang="en-IN" sz="1200" dirty="0">
                          <a:latin typeface="Times New Roman" panose="02020603050405020304" pitchFamily="18" charset="0"/>
                          <a:cs typeface="Times New Roman" panose="02020603050405020304" pitchFamily="18" charset="0"/>
                        </a:rPr>
                        <a:t>CONS</a:t>
                      </a:r>
                    </a:p>
                  </a:txBody>
                  <a:tcPr/>
                </a:tc>
                <a:extLst>
                  <a:ext uri="{0D108BD9-81ED-4DB2-BD59-A6C34878D82A}">
                    <a16:rowId xmlns:a16="http://schemas.microsoft.com/office/drawing/2014/main" val="1764273347"/>
                  </a:ext>
                </a:extLst>
              </a:tr>
              <a:tr h="1003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 translation approach to portable ontology specifications</a:t>
                      </a:r>
                      <a:endParaRPr lang="en-IN" sz="1200" dirty="0">
                        <a:latin typeface="Times New Roman" panose="02020603050405020304" pitchFamily="18" charset="0"/>
                        <a:cs typeface="Times New Roman" panose="02020603050405020304" pitchFamily="18" charset="0"/>
                      </a:endParaRPr>
                    </a:p>
                    <a:p>
                      <a:pPr algn="l"/>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Gruber, T. R. </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Facilitates Knowledge Sharing</a:t>
                      </a:r>
                    </a:p>
                    <a:p>
                      <a:pPr algn="l"/>
                      <a:endParaRPr lang="en-IN" sz="1200" dirty="0">
                        <a:latin typeface="Times New Roman" panose="02020603050405020304" pitchFamily="18" charset="0"/>
                        <a:cs typeface="Times New Roman" panose="02020603050405020304" pitchFamily="18"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dirty="0">
                          <a:latin typeface="Times New Roman" panose="02020603050405020304" pitchFamily="18" charset="0"/>
                          <a:cs typeface="Times New Roman" panose="02020603050405020304" pitchFamily="18" charset="0"/>
                        </a:rPr>
                        <a:t>Potential generalisation</a:t>
                      </a:r>
                    </a:p>
                    <a:p>
                      <a:pPr marL="0" indent="0" algn="l">
                        <a:buFont typeface="Arial" panose="020B0604020202020204" pitchFamily="34" charset="0"/>
                        <a:buNone/>
                      </a:pP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4370064"/>
                  </a:ext>
                </a:extLst>
              </a:tr>
              <a:tr h="1191799">
                <a:tc>
                  <a:txBody>
                    <a:bodyPr/>
                    <a:lstStyle/>
                    <a:p>
                      <a:pPr algn="l"/>
                      <a:r>
                        <a:rPr lang="en-IN" sz="1200" dirty="0">
                          <a:latin typeface="Times New Roman" panose="02020603050405020304" pitchFamily="18" charset="0"/>
                          <a:cs typeface="Times New Roman" panose="02020603050405020304" pitchFamily="18" charset="0"/>
                        </a:rPr>
                        <a:t>Cafee : Convolutional Architecture for Fast Feature Embedding</a:t>
                      </a: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Mitsuru Ikeda, Kazuhisa Seta, Riichiro Mizoguchi,</a:t>
                      </a:r>
                      <a:r>
                        <a:rPr lang="en-IN" sz="1200" b="1"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Osamu Kakusho</a:t>
                      </a:r>
                    </a:p>
                  </a:txBody>
                  <a:tcPr/>
                </a:tc>
                <a:tc>
                  <a:txBody>
                    <a:bodyPr/>
                    <a:lstStyle/>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Efficient and modifiable</a:t>
                      </a:r>
                    </a:p>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Easy Experimentation and deployment</a:t>
                      </a:r>
                    </a:p>
                  </a:txBody>
                  <a:tcPr/>
                </a:tc>
                <a:tc>
                  <a:txBody>
                    <a:bodyPr/>
                    <a:lstStyle/>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Limited to CNNs</a:t>
                      </a:r>
                    </a:p>
                    <a:p>
                      <a:pPr marL="285750" indent="-2857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May lag behind newer frameworks.</a:t>
                      </a:r>
                    </a:p>
                  </a:txBody>
                  <a:tcPr/>
                </a:tc>
                <a:extLst>
                  <a:ext uri="{0D108BD9-81ED-4DB2-BD59-A6C34878D82A}">
                    <a16:rowId xmlns:a16="http://schemas.microsoft.com/office/drawing/2014/main" val="3375153485"/>
                  </a:ext>
                </a:extLst>
              </a:tr>
              <a:tr h="1056710">
                <a:tc>
                  <a:txBody>
                    <a:bodyPr/>
                    <a:lstStyle/>
                    <a:p>
                      <a:pPr algn="l"/>
                      <a:r>
                        <a:rPr lang="en-US" sz="1200" dirty="0"/>
                        <a:t>Ontology-Based Data Access in Statoil</a:t>
                      </a:r>
                      <a:endParaRPr lang="en-IN" sz="1200" dirty="0">
                        <a:latin typeface="Times New Roman" panose="02020603050405020304" pitchFamily="18" charset="0"/>
                        <a:cs typeface="Times New Roman" panose="02020603050405020304" pitchFamily="18" charset="0"/>
                      </a:endParaRPr>
                    </a:p>
                  </a:txBody>
                  <a:tcPr/>
                </a:tc>
                <a:tc>
                  <a:txBody>
                    <a:bodyPr/>
                    <a:lstStyle/>
                    <a:p>
                      <a:pPr fontAlgn="ctr"/>
                      <a:r>
                        <a:rPr lang="en-IN" sz="1200" dirty="0"/>
                        <a:t>Evgeny Kharlamov, Dag Hovland, Martin Georg Skjæveland, Dimitris Bilidas</a:t>
                      </a:r>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sz="1200" dirty="0"/>
                        <a:t>Scalable for large datasets</a:t>
                      </a:r>
                    </a:p>
                    <a:p>
                      <a:pPr marL="285750" indent="-285750" algn="l">
                        <a:buFont typeface="Arial" panose="020B0604020202020204" pitchFamily="34" charset="0"/>
                        <a:buChar char="•"/>
                      </a:pPr>
                      <a:r>
                        <a:rPr lang="en-US" sz="1200" dirty="0"/>
                        <a:t>Enhances data integration</a:t>
                      </a:r>
                      <a:endParaRPr lang="en-IN" sz="12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IN" sz="1200" dirty="0"/>
                        <a:t>Complex implementation</a:t>
                      </a:r>
                    </a:p>
                    <a:p>
                      <a:pPr marL="285750" indent="-285750" algn="l">
                        <a:buFont typeface="Arial" panose="020B0604020202020204" pitchFamily="34" charset="0"/>
                        <a:buChar char="•"/>
                      </a:pPr>
                      <a:r>
                        <a:rPr lang="en-IN" sz="1200" dirty="0"/>
                        <a:t>Requires domain expertise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315930"/>
                  </a:ext>
                </a:extLst>
              </a:tr>
              <a:tr h="119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Ontology Development Methodology: A Systematic Review and Case Study</a:t>
                      </a:r>
                      <a:endParaRPr lang="en-IN" sz="1200" dirty="0">
                        <a:latin typeface="Times New Roman" panose="02020603050405020304" pitchFamily="18" charset="0"/>
                        <a:cs typeface="Times New Roman" panose="02020603050405020304" pitchFamily="18" charset="0"/>
                      </a:endParaRPr>
                    </a:p>
                  </a:txBody>
                  <a:tcPr/>
                </a:tc>
                <a:tc>
                  <a:txBody>
                    <a:bodyPr/>
                    <a:lstStyle/>
                    <a:p>
                      <a:pPr fontAlgn="ctr"/>
                      <a:r>
                        <a:rPr lang="en-IN" sz="1200" dirty="0"/>
                        <a:t>Y. Alfaifi</a:t>
                      </a:r>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Comprehensive review of methodologies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Applicable to diverse domains</a:t>
                      </a:r>
                      <a:endParaRPr lang="en-IN" sz="12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IN" sz="1200" dirty="0"/>
                        <a:t>Theoretical focus</a:t>
                      </a:r>
                    </a:p>
                    <a:p>
                      <a:pPr marL="285750" indent="-285750" algn="l">
                        <a:buFont typeface="Arial" panose="020B0604020202020204" pitchFamily="34" charset="0"/>
                        <a:buChar char="•"/>
                      </a:pPr>
                      <a:r>
                        <a:rPr lang="en-IN" sz="1200" dirty="0"/>
                        <a:t>Limited practical validation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4216903"/>
                  </a:ext>
                </a:extLst>
              </a:tr>
            </a:tbl>
          </a:graphicData>
        </a:graphic>
      </p:graphicFrame>
    </p:spTree>
    <p:extLst>
      <p:ext uri="{BB962C8B-B14F-4D97-AF65-F5344CB8AC3E}">
        <p14:creationId xmlns:p14="http://schemas.microsoft.com/office/powerpoint/2010/main" val="203105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17CF-96B9-6C80-226F-E956A4C20B87}"/>
              </a:ext>
            </a:extLst>
          </p:cNvPr>
          <p:cNvSpPr>
            <a:spLocks noGrp="1"/>
          </p:cNvSpPr>
          <p:nvPr>
            <p:ph type="title"/>
          </p:nvPr>
        </p:nvSpPr>
        <p:spPr/>
        <p:txBody>
          <a:bodyPr/>
          <a:lstStyle/>
          <a:p>
            <a:r>
              <a:rPr lang="en-IN" dirty="0"/>
              <a:t>                   </a:t>
            </a:r>
            <a:r>
              <a:rPr lang="en-IN" sz="3600"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6FE09D-15EA-2DAE-99E3-7610256A80A7}"/>
              </a:ext>
            </a:extLst>
          </p:cNvPr>
          <p:cNvSpPr>
            <a:spLocks noGrp="1"/>
          </p:cNvSpPr>
          <p:nvPr>
            <p:ph idx="1"/>
          </p:nvPr>
        </p:nvSpPr>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Developing machine learning models is time-consuming and resource-intensive, requiring significant domain expertise to define problem-solving steps, select algorithms, and configure workflows. This project addresses these challenges by proposing a task ontology-based modeling method that classifies problem-solving steps into tasks, automates model generation using UML activities and transformation rules, and optimizes resource reuse to enhance the efficiency and adaptability of autonomous machine learning systems.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473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700B-A884-AB6D-D2D3-C08151D9CD28}"/>
              </a:ext>
            </a:extLst>
          </p:cNvPr>
          <p:cNvSpPr>
            <a:spLocks noGrp="1"/>
          </p:cNvSpPr>
          <p:nvPr>
            <p:ph type="title"/>
          </p:nvPr>
        </p:nvSpPr>
        <p:spPr/>
        <p:txBody>
          <a:bodyPr/>
          <a:lstStyle/>
          <a:p>
            <a:r>
              <a:rPr lang="en-IN" dirty="0"/>
              <a:t>                      </a:t>
            </a:r>
            <a:r>
              <a:rPr lang="en-IN" sz="3600" b="1" dirty="0">
                <a:latin typeface="Times New Roman" panose="02020603050405020304" pitchFamily="18" charset="0"/>
                <a:cs typeface="Times New Roman" panose="02020603050405020304" pitchFamily="18" charset="0"/>
              </a:rPr>
              <a:t>OBJECTIVES</a:t>
            </a:r>
          </a:p>
        </p:txBody>
      </p:sp>
      <p:sp>
        <p:nvSpPr>
          <p:cNvPr id="7" name="Content Placeholder 6">
            <a:extLst>
              <a:ext uri="{FF2B5EF4-FFF2-40B4-BE49-F238E27FC236}">
                <a16:creationId xmlns:a16="http://schemas.microsoft.com/office/drawing/2014/main" id="{F270DEA8-237B-52DE-A0BE-21BD1CC13915}"/>
              </a:ext>
            </a:extLst>
          </p:cNvPr>
          <p:cNvSpPr>
            <a:spLocks noGrp="1"/>
          </p:cNvSpPr>
          <p:nvPr>
            <p:ph idx="1"/>
          </p:nvPr>
        </p:nvSpPr>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 objective of this project is to develop an advanced autonomous machine learning system that systematically defines, organizes, and structures the problem-solving process as tasks using a task ontology framework. By leveraging UML activity groupings, the system automates and extends model generation through transformation rules based on common elements and relationships, enabling more efficient workflow automation. Additionally, the project focuses on enhancing adaptability and scalability by reusing existing resources and incorporating relearning mechanisms to generate new knowledge. This approach aims to streamline the development process, reduce manual intervention, and improve the flexibility and efficiency of machine learning applications across diverse domains.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823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1680</TotalTime>
  <Words>3025</Words>
  <Application>Microsoft Office PowerPoint</Application>
  <PresentationFormat>Widescreen</PresentationFormat>
  <Paragraphs>219</Paragraphs>
  <Slides>31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TASK-CENTRIC AUTONOMOUS MACHINE LEARNING MODEL APPROACH</vt:lpstr>
      <vt:lpstr>CONTENTS</vt:lpstr>
      <vt:lpstr>PowerPoint Presentation</vt:lpstr>
      <vt:lpstr>PowerPoint Presentation</vt:lpstr>
      <vt:lpstr>                        LITERATURE SURVEY</vt:lpstr>
      <vt:lpstr>                            LITERATURE SURVEY</vt:lpstr>
      <vt:lpstr>                            LITERATURE SURVEY</vt:lpstr>
      <vt:lpstr>                   PROBLEM STATEMENT</vt:lpstr>
      <vt:lpstr>                      OBJECTIVES</vt:lpstr>
      <vt:lpstr>PowerPoint Presentation</vt:lpstr>
      <vt:lpstr>PowerPoint Presentation</vt:lpstr>
      <vt:lpstr>                             DESIGN</vt:lpstr>
      <vt:lpstr>DATA FLOW DIAGRAM</vt:lpstr>
      <vt:lpstr>PowerPoint Presentation</vt:lpstr>
      <vt:lpstr>                                                            UML DIAGRAMS</vt:lpstr>
      <vt:lpstr>ACTIVITY DIAGRAM</vt:lpstr>
      <vt:lpstr>SEQUENCE DIAGRAM </vt:lpstr>
      <vt:lpstr>                            MODULES</vt:lpstr>
      <vt:lpstr>PowerPoint Presentation</vt:lpstr>
      <vt:lpstr>PowerPoint Presentation</vt:lpstr>
      <vt:lpstr>PowerPoint Presentation</vt:lpstr>
      <vt:lpstr>                            IMPLEMENTATION </vt:lpstr>
      <vt:lpstr>PowerPoint Presentation</vt:lpstr>
      <vt:lpstr>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BRAIN OF DRONE USING ARDUINO</dc:title>
  <dc:creator>P Karthik</dc:creator>
  <cp:lastModifiedBy>BOGAM MANASA</cp:lastModifiedBy>
  <cp:revision>28</cp:revision>
  <dcterms:created xsi:type="dcterms:W3CDTF">2024-08-30T13:07:07Z</dcterms:created>
  <dcterms:modified xsi:type="dcterms:W3CDTF">2024-12-12T17:30:14Z</dcterms:modified>
</cp:coreProperties>
</file>