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64" r:id="rId5"/>
    <p:sldId id="265" r:id="rId6"/>
    <p:sldId id="260" r:id="rId7"/>
    <p:sldId id="261"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19"/>
    <p:restoredTop sz="94702"/>
  </p:normalViewPr>
  <p:slideViewPr>
    <p:cSldViewPr>
      <p:cViewPr varScale="1">
        <p:scale>
          <a:sx n="70" d="100"/>
          <a:sy n="70" d="100"/>
        </p:scale>
        <p:origin x="86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hyperlink" Target="https://www.slideshare.net/slideshow/emergency-ambulance-portalppt3g2pqypptx/267150970" TargetMode="External" /><Relationship Id="rId2" Type="http://schemas.openxmlformats.org/officeDocument/2006/relationships/hyperlink" Target="https://chat.openai.com/" TargetMode="Externa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Subtitle 2"/>
          <p:cNvSpPr>
            <a:spLocks noGrp="1"/>
          </p:cNvSpPr>
          <p:nvPr>
            <p:ph idx="1"/>
          </p:nvPr>
        </p:nvSpPr>
        <p:spPr/>
        <p:txBody>
          <a:bodyPr>
            <a:normAutofit/>
          </a:bodyPr>
          <a:lstStyle/>
          <a:p>
            <a:pPr marL="0" indent="0" algn="ctr">
              <a:buNone/>
            </a:pPr>
            <a:r>
              <a:rPr lang="en-US" sz="3600" b="1" dirty="0">
                <a:latin typeface="Times New Roman" panose="02020603050405020304" pitchFamily="18" charset="0"/>
                <a:cs typeface="Times New Roman" panose="02020603050405020304" pitchFamily="18" charset="0"/>
              </a:rPr>
              <a:t>Real-Time Hand Gesture Recognition</a:t>
            </a:r>
          </a:p>
          <a:p>
            <a:pPr marL="0" indent="0" algn="ctr">
              <a:buNone/>
            </a:pPr>
            <a:r>
              <a:rPr lang="en-US" sz="3600" b="1" dirty="0">
                <a:latin typeface="Times New Roman" panose="02020603050405020304" pitchFamily="18" charset="0"/>
                <a:cs typeface="Times New Roman" panose="02020603050405020304" pitchFamily="18" charset="0"/>
              </a:rPr>
              <a:t> For Media control</a:t>
            </a:r>
          </a:p>
          <a:p>
            <a:pPr marL="0" indent="0">
              <a:buNone/>
            </a:pPr>
            <a:endParaRPr lang="en-US" sz="4000" b="1" dirty="0">
              <a:latin typeface="Times New Roman" pitchFamily="18" charset="0"/>
              <a:cs typeface="Times New Roman" pitchFamily="18" charset="0"/>
            </a:endParaRPr>
          </a:p>
          <a:p>
            <a:pPr marL="0" indent="0">
              <a:buNone/>
            </a:pPr>
            <a:endParaRPr lang="en-US" sz="4000" dirty="0">
              <a:latin typeface="Times New Roman" pitchFamily="18" charset="0"/>
              <a:cs typeface="Times New Roman" pitchFamily="18" charset="0"/>
            </a:endParaRPr>
          </a:p>
          <a:p>
            <a:pPr marL="0" indent="0">
              <a:buNone/>
            </a:pPr>
            <a:endParaRPr lang="en-US" sz="4000" dirty="0">
              <a:latin typeface="Times New Roman" pitchFamily="18" charset="0"/>
              <a:cs typeface="Times New Roman" pitchFamily="18" charset="0"/>
            </a:endParaRPr>
          </a:p>
          <a:p>
            <a:pPr marL="0" indent="0" algn="r">
              <a:buNone/>
            </a:pPr>
            <a:endParaRPr lang="en-IN" sz="4000" dirty="0">
              <a:latin typeface="Times New Roman" pitchFamily="18" charset="0"/>
              <a:cs typeface="Times New Roman" pitchFamily="18" charset="0"/>
            </a:endParaRPr>
          </a:p>
        </p:txBody>
      </p:sp>
      <p:pic>
        <p:nvPicPr>
          <p:cNvPr id="5" name="Picture 4"/>
          <p:cNvPicPr>
            <a:picLocks noChangeAspect="1" noChangeArrowheads="1"/>
          </p:cNvPicPr>
          <p:nvPr/>
        </p:nvPicPr>
        <p:blipFill>
          <a:blip r:embed="rId2" cstate="print"/>
          <a:srcRect t="10223" b="9605"/>
          <a:stretch>
            <a:fillRect/>
          </a:stretch>
        </p:blipFill>
        <p:spPr bwMode="auto">
          <a:xfrm>
            <a:off x="1104900" y="290130"/>
            <a:ext cx="6934200" cy="1262974"/>
          </a:xfrm>
          <a:prstGeom prst="rect">
            <a:avLst/>
          </a:prstGeom>
          <a:noFill/>
          <a:ln w="0">
            <a:noFill/>
            <a:miter lim="800000"/>
            <a:headEnd/>
            <a:tailEnd/>
          </a:ln>
        </p:spPr>
      </p:pic>
      <p:sp>
        <p:nvSpPr>
          <p:cNvPr id="6" name="TextBox 5">
            <a:extLst>
              <a:ext uri="{FF2B5EF4-FFF2-40B4-BE49-F238E27FC236}">
                <a16:creationId xmlns:a16="http://schemas.microsoft.com/office/drawing/2014/main" id="{4D669DE1-F521-E149-202F-E8A67E4CF3BB}"/>
              </a:ext>
            </a:extLst>
          </p:cNvPr>
          <p:cNvSpPr txBox="1"/>
          <p:nvPr/>
        </p:nvSpPr>
        <p:spPr>
          <a:xfrm>
            <a:off x="1104900" y="3429000"/>
            <a:ext cx="3208868"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GUIDE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Mrs.N.Sudha</a:t>
            </a:r>
            <a:r>
              <a:rPr lang="en-US" dirty="0">
                <a:latin typeface="Times New Roman" panose="02020603050405020304" pitchFamily="18" charset="0"/>
                <a:cs typeface="Times New Roman" panose="02020603050405020304" pitchFamily="18" charset="0"/>
              </a:rPr>
              <a:t> Rani</a:t>
            </a:r>
          </a:p>
          <a:p>
            <a:r>
              <a:rPr lang="en-US" dirty="0">
                <a:latin typeface="Times New Roman" panose="02020603050405020304" pitchFamily="18" charset="0"/>
                <a:cs typeface="Times New Roman" panose="02020603050405020304" pitchFamily="18" charset="0"/>
              </a:rPr>
              <a:t> Assistant Professor,</a:t>
            </a:r>
          </a:p>
          <a:p>
            <a:r>
              <a:rPr lang="en-US" dirty="0">
                <a:latin typeface="Times New Roman" panose="02020603050405020304" pitchFamily="18" charset="0"/>
                <a:cs typeface="Times New Roman" panose="02020603050405020304" pitchFamily="18" charset="0"/>
              </a:rPr>
              <a:t> CSE</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27BA5A6-0EB3-FC39-8706-5DA60B348E7F}"/>
              </a:ext>
            </a:extLst>
          </p:cNvPr>
          <p:cNvSpPr txBox="1"/>
          <p:nvPr/>
        </p:nvSpPr>
        <p:spPr>
          <a:xfrm>
            <a:off x="5410200" y="3429000"/>
            <a:ext cx="3352800"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TEAM MEMBERS:</a:t>
            </a:r>
          </a:p>
          <a:p>
            <a:r>
              <a:rPr lang="en-US" dirty="0">
                <a:latin typeface="Times New Roman" panose="02020603050405020304" pitchFamily="18" charset="0"/>
                <a:cs typeface="Times New Roman" panose="02020603050405020304" pitchFamily="18" charset="0"/>
              </a:rPr>
              <a:t> B. Naveen         21P61A0517</a:t>
            </a:r>
          </a:p>
          <a:p>
            <a:r>
              <a:rPr lang="en-US" dirty="0">
                <a:latin typeface="Times New Roman" panose="02020603050405020304" pitchFamily="18" charset="0"/>
                <a:cs typeface="Times New Roman" panose="02020603050405020304" pitchFamily="18" charset="0"/>
              </a:rPr>
              <a:t> B. Venkatesh     21P61A0523</a:t>
            </a:r>
          </a:p>
          <a:p>
            <a:r>
              <a:rPr lang="en-US" dirty="0">
                <a:latin typeface="Times New Roman" panose="02020603050405020304" pitchFamily="18" charset="0"/>
                <a:cs typeface="Times New Roman" panose="02020603050405020304" pitchFamily="18" charset="0"/>
              </a:rPr>
              <a:t> B. Raju              21P61A0537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91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229600" cy="1143000"/>
          </a:xfrm>
        </p:spPr>
        <p:txBody>
          <a:bodyPr>
            <a:normAutofit/>
          </a:bodyPr>
          <a:lstStyle/>
          <a:p>
            <a:r>
              <a:rPr lang="en-US" sz="4000" b="1" u="sng" dirty="0">
                <a:latin typeface="Times New Roman" pitchFamily="18" charset="0"/>
                <a:cs typeface="Times New Roman" pitchFamily="18" charset="0"/>
              </a:rPr>
              <a:t>ABSTRACT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228600" y="990600"/>
            <a:ext cx="8610600" cy="5791200"/>
          </a:xfrm>
        </p:spPr>
        <p:txBody>
          <a:bodyPr>
            <a:no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Hand gesture recognition is becoming increasingly important in human-computer interaction, offering users an intuitive and natural way to control digital systems. This paper presents a real-time hand gesture recognition system designed specifically for media control. By utilizing depth-sensing cameras and machine learning algorithms, the system can accurately detect and classify predefined hand gestures, enabling users to manage media functions such as play, pause, volume control, and track navigation without physical contact with devices.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The effectiveness of the proposed system is demonstrated through experimental results, showcasing its high accuracy and suitability for real-world applications. The research also explores the challenges associated with real-time processing, variability in gestures among different users, and the need for robust algorithms to handle diverse environments and lighting conditions. </a:t>
            </a:r>
          </a:p>
          <a:p>
            <a:pPr marL="0" indent="0" algn="just">
              <a:lnSpc>
                <a:spcPct val="150000"/>
              </a:lnSpc>
              <a:buNone/>
            </a:pPr>
            <a:r>
              <a:rPr lang="en-IN" sz="1800" b="1" i="1" kern="100" dirty="0">
                <a:effectLst/>
                <a:latin typeface="Calibri" panose="020F0502020204030204" pitchFamily="34" charset="0"/>
                <a:ea typeface="Calibri" panose="020F0502020204030204" pitchFamily="34" charset="0"/>
                <a:cs typeface="Times New Roman" panose="02020603050405020304" pitchFamily="18" charset="0"/>
              </a:rPr>
              <a:t>Keywords</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 Media Control,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i="1" kern="0" dirty="0">
                <a:effectLst/>
                <a:latin typeface="Times New Roman" panose="02020603050405020304" pitchFamily="18" charset="0"/>
                <a:ea typeface="Times New Roman" panose="02020603050405020304" pitchFamily="18" charset="0"/>
                <a:cs typeface="Times New Roman" panose="02020603050405020304" pitchFamily="18" charset="0"/>
              </a:rPr>
              <a:t>OpenCV,</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i="1" kern="0" dirty="0">
                <a:effectLst/>
                <a:latin typeface="Times New Roman" panose="02020603050405020304" pitchFamily="18" charset="0"/>
                <a:ea typeface="Times New Roman" panose="02020603050405020304" pitchFamily="18" charset="0"/>
                <a:cs typeface="Times New Roman" panose="02020603050405020304" pitchFamily="18" charset="0"/>
              </a:rPr>
              <a:t>Media pipe,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Gesture Control Interface,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Webcam Interaction,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i="1" kern="0" dirty="0" err="1">
                <a:effectLst/>
                <a:latin typeface="Times New Roman" panose="02020603050405020304" pitchFamily="18" charset="0"/>
                <a:ea typeface="Times New Roman" panose="02020603050405020304" pitchFamily="18" charset="0"/>
                <a:cs typeface="Times New Roman" panose="02020603050405020304" pitchFamily="18" charset="0"/>
              </a:rPr>
              <a:t>PyAutoGUI</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663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D818-7B8A-9D03-F2B7-7741657B739C}"/>
              </a:ext>
            </a:extLst>
          </p:cNvPr>
          <p:cNvSpPr>
            <a:spLocks noGrp="1"/>
          </p:cNvSpPr>
          <p:nvPr>
            <p:ph type="title"/>
          </p:nvPr>
        </p:nvSpPr>
        <p:spPr>
          <a:xfrm>
            <a:off x="304800" y="0"/>
            <a:ext cx="8229600" cy="1143000"/>
          </a:xfrm>
        </p:spPr>
        <p:txBody>
          <a:bodyPr/>
          <a:lstStyle/>
          <a:p>
            <a:r>
              <a:rPr lang="en-US" sz="4400" b="1" u="sng" dirty="0">
                <a:latin typeface="Times New Roman" pitchFamily="18" charset="0"/>
                <a:cs typeface="Times New Roman" pitchFamily="18" charset="0"/>
              </a:rPr>
              <a:t>INTRODUCTION</a:t>
            </a:r>
            <a:endParaRPr lang="en-IN" dirty="0"/>
          </a:p>
        </p:txBody>
      </p:sp>
      <p:sp>
        <p:nvSpPr>
          <p:cNvPr id="3" name="Content Placeholder 2">
            <a:extLst>
              <a:ext uri="{FF2B5EF4-FFF2-40B4-BE49-F238E27FC236}">
                <a16:creationId xmlns:a16="http://schemas.microsoft.com/office/drawing/2014/main" id="{81A5ACCF-71C2-615B-07DA-310551161CC9}"/>
              </a:ext>
            </a:extLst>
          </p:cNvPr>
          <p:cNvSpPr>
            <a:spLocks noGrp="1"/>
          </p:cNvSpPr>
          <p:nvPr>
            <p:ph idx="1"/>
          </p:nvPr>
        </p:nvSpPr>
        <p:spPr>
          <a:xfrm>
            <a:off x="457200" y="1371600"/>
            <a:ext cx="8229600" cy="5029200"/>
          </a:xfrm>
        </p:spPr>
        <p:txBody>
          <a:bodyPr>
            <a:normAutofit fontScale="92500"/>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A real-time hand gesture recognition system designed for intuitive media control, utilizing Python, OpenCV, </a:t>
            </a:r>
            <a:r>
              <a:rPr lang="en-US" sz="1800" dirty="0" err="1">
                <a:latin typeface="Times New Roman" panose="02020603050405020304" pitchFamily="18" charset="0"/>
                <a:cs typeface="Times New Roman" panose="02020603050405020304" pitchFamily="18" charset="0"/>
              </a:rPr>
              <a:t>Mediapipe</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PyAutoGUI</a:t>
            </a:r>
            <a:r>
              <a:rPr lang="en-US" sz="1800" dirty="0">
                <a:latin typeface="Times New Roman" panose="02020603050405020304" pitchFamily="18" charset="0"/>
                <a:cs typeface="Times New Roman" panose="02020603050405020304" pitchFamily="18" charset="0"/>
              </a:rPr>
              <a:t>. The system leverages the power of computer vision and machine learning to enable users to control media playback through simple hand gestures, offering a touch-free and natural interaction method.</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For example, a gesture like holding the thumb tip above all other fingertips triggers a play/pause command, while other hand movements can control volume or skip tracks. The system processes video frames in real-time, overlays detected hand landmarks for visual feedback, and executes the corresponding media control commands using </a:t>
            </a:r>
            <a:r>
              <a:rPr lang="en-US" sz="1800" dirty="0" err="1">
                <a:latin typeface="Times New Roman" panose="02020603050405020304" pitchFamily="18" charset="0"/>
                <a:cs typeface="Times New Roman" panose="02020603050405020304" pitchFamily="18" charset="0"/>
              </a:rPr>
              <a:t>PyAutoGUI</a:t>
            </a:r>
            <a:r>
              <a:rPr lang="en-US" sz="1800" dirty="0">
                <a:latin typeface="Times New Roman" panose="02020603050405020304" pitchFamily="18" charset="0"/>
                <a:cs typeface="Times New Roman" panose="02020603050405020304" pitchFamily="18" charset="0"/>
              </a:rPr>
              <a:t>.</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This hand gesture recognition system provides an innovative way to interact with media players, offering a seamless and hygienic alternative to traditional input methods. The code can be expanded to recognize more complex gestures and adapted to various environments, making it a versatile tool for enhancing user experience in digital interactions.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093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5D55D-DAE4-0965-2668-6C17E3D3E5C4}"/>
              </a:ext>
            </a:extLst>
          </p:cNvPr>
          <p:cNvSpPr>
            <a:spLocks noGrp="1"/>
          </p:cNvSpPr>
          <p:nvPr>
            <p:ph type="title"/>
          </p:nvPr>
        </p:nvSpPr>
        <p:spPr/>
        <p:txBody>
          <a:bodyPr/>
          <a:lstStyle/>
          <a:p>
            <a:r>
              <a:rPr lang="en-US" b="1" u="sng" dirty="0">
                <a:latin typeface="Times New Roman" pitchFamily="18" charset="0"/>
                <a:cs typeface="Times New Roman" pitchFamily="18" charset="0"/>
              </a:rPr>
              <a:t>PROBLEM STATEMENT</a:t>
            </a:r>
            <a:endParaRPr lang="en-IN" dirty="0"/>
          </a:p>
        </p:txBody>
      </p:sp>
      <p:sp>
        <p:nvSpPr>
          <p:cNvPr id="3" name="TextBox 2">
            <a:extLst>
              <a:ext uri="{FF2B5EF4-FFF2-40B4-BE49-F238E27FC236}">
                <a16:creationId xmlns:a16="http://schemas.microsoft.com/office/drawing/2014/main" id="{0AE5974E-75C8-FB5A-31F0-0E42EAD5BA15}"/>
              </a:ext>
            </a:extLst>
          </p:cNvPr>
          <p:cNvSpPr txBox="1"/>
          <p:nvPr/>
        </p:nvSpPr>
        <p:spPr>
          <a:xfrm>
            <a:off x="304800" y="1524000"/>
            <a:ext cx="8610600" cy="4613058"/>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In today's digital age, controlling media playback typically relies on physical input devices such as keyboards, mice, or remote controls. However, these methods can be limiting, particularly in situations where touch-based interaction is inconvenient, unhygienic, or impractical, such as during cooking, exercising, or in public spaces. Additionally, traditional input methods may not be accessible for individuals with certain disabilities, creating a need for more intuitive and inclusive interaction techniques.</a:t>
            </a:r>
          </a:p>
          <a:p>
            <a:pPr algn="just">
              <a:lnSpc>
                <a:spcPct val="150000"/>
              </a:lnSpc>
            </a:pPr>
            <a:r>
              <a:rPr lang="en-US" dirty="0">
                <a:latin typeface="Times New Roman" panose="02020603050405020304" pitchFamily="18" charset="0"/>
                <a:cs typeface="Times New Roman" panose="02020603050405020304" pitchFamily="18" charset="0"/>
              </a:rPr>
              <a:t>The problem is to develop a system that allows users to control media functions like play/pause, volume adjustment, and track navigation through natural, touch-free hand gestures. This system should operate in real-time, be responsive and accurate in various lighting conditions and environments, and provide a seamless user experience without the need for physical contact with input devices.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0661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514A8-2685-4E28-7F58-51CF5062F2BE}"/>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OBJECTIVE</a:t>
            </a:r>
          </a:p>
        </p:txBody>
      </p:sp>
      <p:sp>
        <p:nvSpPr>
          <p:cNvPr id="3" name="TextBox 2">
            <a:extLst>
              <a:ext uri="{FF2B5EF4-FFF2-40B4-BE49-F238E27FC236}">
                <a16:creationId xmlns:a16="http://schemas.microsoft.com/office/drawing/2014/main" id="{627F4A06-6516-015D-238C-BD2F8496E716}"/>
              </a:ext>
            </a:extLst>
          </p:cNvPr>
          <p:cNvSpPr txBox="1"/>
          <p:nvPr/>
        </p:nvSpPr>
        <p:spPr>
          <a:xfrm>
            <a:off x="533400" y="1752600"/>
            <a:ext cx="8077200" cy="3782061"/>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objective is to develop a real-time hand gesture recognition system that allows users to control media playback functions—such as play/pause, volume adjustment, and track navigation—through intuitive, touch-free hand gestures. By leveraging computer vision and machine learning techniques, the system processes live video feeds to accurately detect and interpret hand movements, providing a natural and hygienic alternative to traditional input devices. This solution aims to enhance user experience by offering a convenient and accessible way to interact with media players in various environments, including those where physical contact with input devices is impractical or undesirable.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6274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b="1" u="sng" dirty="0">
                <a:latin typeface="Times New Roman" pitchFamily="18" charset="0"/>
                <a:cs typeface="Times New Roman" pitchFamily="18" charset="0"/>
              </a:rPr>
              <a:t>PROPOSED</a:t>
            </a:r>
            <a:r>
              <a:rPr lang="en-US" b="1" dirty="0">
                <a:latin typeface="Times New Roman" pitchFamily="18" charset="0"/>
                <a:cs typeface="Times New Roman" pitchFamily="18" charset="0"/>
              </a:rPr>
              <a:t> </a:t>
            </a:r>
            <a:r>
              <a:rPr lang="en-US" b="1" u="sng" dirty="0">
                <a:latin typeface="Times New Roman" pitchFamily="18" charset="0"/>
                <a:cs typeface="Times New Roman" pitchFamily="18" charset="0"/>
              </a:rPr>
              <a:t>METHODOLOGY</a:t>
            </a:r>
            <a:br>
              <a:rPr lang="en-US"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B6E70C4B-41F0-DBB9-7369-AE321C84459F}"/>
              </a:ext>
            </a:extLst>
          </p:cNvPr>
          <p:cNvSpPr txBox="1"/>
          <p:nvPr/>
        </p:nvSpPr>
        <p:spPr>
          <a:xfrm>
            <a:off x="304800" y="1371600"/>
            <a:ext cx="8229600" cy="5444054"/>
          </a:xfrm>
          <a:prstGeom prst="rect">
            <a:avLst/>
          </a:prstGeom>
          <a:noFill/>
        </p:spPr>
        <p:txBody>
          <a:bodyPr wrap="square" rtlCol="0">
            <a:spAutoFit/>
          </a:bodyPr>
          <a:lstStyle/>
          <a:p>
            <a:pPr marL="457200" indent="-457200" algn="just">
              <a:lnSpc>
                <a:spcPct val="150000"/>
              </a:lnSpc>
              <a:buAutoNum type="arabicPeriod"/>
            </a:pPr>
            <a:r>
              <a:rPr lang="en-IN" b="1" dirty="0"/>
              <a:t>Gesture Recognition with </a:t>
            </a:r>
            <a:r>
              <a:rPr lang="en-IN" b="1" dirty="0" err="1"/>
              <a:t>Mediapipe</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Utilize </a:t>
            </a:r>
            <a:r>
              <a:rPr lang="en-US" dirty="0" err="1">
                <a:latin typeface="Times New Roman" panose="02020603050405020304" pitchFamily="18" charset="0"/>
                <a:cs typeface="Times New Roman" panose="02020603050405020304" pitchFamily="18" charset="0"/>
              </a:rPr>
              <a:t>Mediapipe's</a:t>
            </a:r>
            <a:r>
              <a:rPr lang="en-US" dirty="0">
                <a:latin typeface="Times New Roman" panose="02020603050405020304" pitchFamily="18" charset="0"/>
                <a:cs typeface="Times New Roman" panose="02020603050405020304" pitchFamily="18" charset="0"/>
              </a:rPr>
              <a:t> Hands module to detect and track hand landmarks in real-time from the webcam feed. </a:t>
            </a:r>
            <a:r>
              <a:rPr lang="en-US" dirty="0" err="1">
                <a:latin typeface="Times New Roman" panose="02020603050405020304" pitchFamily="18" charset="0"/>
                <a:cs typeface="Times New Roman" panose="02020603050405020304" pitchFamily="18" charset="0"/>
              </a:rPr>
              <a:t>Mediapipe</a:t>
            </a:r>
            <a:r>
              <a:rPr lang="en-US" dirty="0">
                <a:latin typeface="Times New Roman" panose="02020603050405020304" pitchFamily="18" charset="0"/>
                <a:cs typeface="Times New Roman" panose="02020603050405020304" pitchFamily="18" charset="0"/>
              </a:rPr>
              <a:t> provides a comprehensive set of hand landmarks that represent key points on the hand, which are used to identify different gestures.</a:t>
            </a:r>
          </a:p>
          <a:p>
            <a:pPr marL="457200" indent="-457200" algn="just">
              <a:lnSpc>
                <a:spcPct val="150000"/>
              </a:lnSpc>
              <a:buAutoNum type="arabicPeriod"/>
            </a:pPr>
            <a:r>
              <a:rPr lang="en-IN" b="1" dirty="0"/>
              <a:t>Gesture Interpretation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Develop an algorithm to interpret specific hand gestures based on the relative positions of detected landmarks. The algorithm will map predefined gestures to corresponding media control commands such as play/pause, volume up, and skip forward.</a:t>
            </a:r>
          </a:p>
          <a:p>
            <a:pPr marL="457200" indent="-457200" algn="just">
              <a:lnSpc>
                <a:spcPct val="150000"/>
              </a:lnSpc>
              <a:buAutoNum type="arabicPeriod"/>
            </a:pPr>
            <a:r>
              <a:rPr lang="en-US" b="1" dirty="0">
                <a:latin typeface="Times New Roman" panose="02020603050405020304" pitchFamily="18" charset="0"/>
                <a:cs typeface="Times New Roman" panose="02020603050405020304" pitchFamily="18" charset="0"/>
              </a:rPr>
              <a:t>Media Control Integration: </a:t>
            </a:r>
            <a:r>
              <a:rPr lang="en-US" dirty="0">
                <a:latin typeface="Times New Roman" panose="02020603050405020304" pitchFamily="18" charset="0"/>
                <a:cs typeface="Times New Roman" panose="02020603050405020304" pitchFamily="18" charset="0"/>
              </a:rPr>
              <a:t>Integrate the gesture recognition output with </a:t>
            </a:r>
            <a:r>
              <a:rPr lang="en-US" dirty="0" err="1">
                <a:latin typeface="Times New Roman" panose="02020603050405020304" pitchFamily="18" charset="0"/>
                <a:cs typeface="Times New Roman" panose="02020603050405020304" pitchFamily="18" charset="0"/>
              </a:rPr>
              <a:t>PyAutoGUI</a:t>
            </a:r>
            <a:r>
              <a:rPr lang="en-US" dirty="0">
                <a:latin typeface="Times New Roman" panose="02020603050405020304" pitchFamily="18" charset="0"/>
                <a:cs typeface="Times New Roman" panose="02020603050405020304" pitchFamily="18" charset="0"/>
              </a:rPr>
              <a:t> to execute media control commands based on recognized gestures. This allows for direct interaction with media players or applications using the identified gestures.</a:t>
            </a:r>
          </a:p>
          <a:p>
            <a:pPr marL="457200" indent="-457200" algn="just">
              <a:lnSpc>
                <a:spcPct val="150000"/>
              </a:lnSpc>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9516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latin typeface="Times New Roman" panose="02020603050405020304" pitchFamily="18" charset="0"/>
                <a:cs typeface="Times New Roman" panose="02020603050405020304" pitchFamily="18" charset="0"/>
              </a:rPr>
              <a:t>SOFTWARE AND HARDWARE REQUIREMENTS</a:t>
            </a:r>
          </a:p>
        </p:txBody>
      </p:sp>
      <p:sp>
        <p:nvSpPr>
          <p:cNvPr id="3" name="Content Placeholder 2"/>
          <p:cNvSpPr>
            <a:spLocks noGrp="1"/>
          </p:cNvSpPr>
          <p:nvPr>
            <p:ph idx="1"/>
          </p:nvPr>
        </p:nvSpPr>
        <p:spPr>
          <a:xfrm>
            <a:off x="381000" y="1905001"/>
            <a:ext cx="8229600" cy="4678361"/>
          </a:xfrm>
        </p:spPr>
        <p:txBody>
          <a:bodyPr>
            <a:normAutofit lnSpcReduction="10000"/>
          </a:bodyPr>
          <a:lstStyle/>
          <a:p>
            <a:pPr marL="0" indent="0">
              <a:buNone/>
            </a:pPr>
            <a:r>
              <a:rPr lang="en-IN" sz="2400" b="1" u="sng" dirty="0"/>
              <a:t>Software Requirements</a:t>
            </a:r>
            <a:r>
              <a:rPr lang="en-IN" sz="2400" u="sng" dirty="0"/>
              <a:t>:</a:t>
            </a:r>
          </a:p>
          <a:p>
            <a:r>
              <a:rPr lang="en-IN" sz="2000" dirty="0"/>
              <a:t> </a:t>
            </a:r>
            <a:r>
              <a:rPr lang="en-US" sz="2000" b="1" dirty="0"/>
              <a:t>Python</a:t>
            </a:r>
            <a:r>
              <a:rPr lang="en-US" sz="2000" dirty="0"/>
              <a:t>: </a:t>
            </a:r>
            <a:r>
              <a:rPr lang="en-US" sz="1800" dirty="0">
                <a:latin typeface="Times New Roman" panose="02020603050405020304" pitchFamily="18" charset="0"/>
                <a:cs typeface="Times New Roman" panose="02020603050405020304" pitchFamily="18" charset="0"/>
              </a:rPr>
              <a:t>Version 3.6 or higher for running the script and managing dependencies.</a:t>
            </a:r>
          </a:p>
          <a:p>
            <a:r>
              <a:rPr lang="en-US" sz="2000" b="1" dirty="0"/>
              <a:t>OpenCV</a:t>
            </a:r>
            <a:r>
              <a:rPr lang="en-US" sz="2000" dirty="0"/>
              <a:t>: </a:t>
            </a:r>
            <a:r>
              <a:rPr lang="en-US" sz="1800" dirty="0">
                <a:latin typeface="Times New Roman" panose="02020603050405020304" pitchFamily="18" charset="0"/>
                <a:cs typeface="Times New Roman" panose="02020603050405020304" pitchFamily="18" charset="0"/>
              </a:rPr>
              <a:t>Version 4.x or higher for capturing and processing video frames from the webcam.</a:t>
            </a:r>
          </a:p>
          <a:p>
            <a:r>
              <a:rPr lang="en-IN" sz="2000" b="1" dirty="0" err="1"/>
              <a:t>Mediapipe</a:t>
            </a: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Version 0.8.x or higher for hand tracking and landmark detection.</a:t>
            </a:r>
          </a:p>
          <a:p>
            <a:r>
              <a:rPr lang="en-US" sz="2000" b="1" dirty="0" err="1">
                <a:latin typeface="+mj-lt"/>
                <a:cs typeface="Times New Roman" panose="02020603050405020304" pitchFamily="18" charset="0"/>
              </a:rPr>
              <a:t>PyAutoGUI</a:t>
            </a:r>
            <a:r>
              <a:rPr lang="en-US" sz="1800" dirty="0">
                <a:latin typeface="Times New Roman" panose="02020603050405020304" pitchFamily="18" charset="0"/>
                <a:cs typeface="Times New Roman" panose="02020603050405020304" pitchFamily="18" charset="0"/>
              </a:rPr>
              <a:t>: Version 0.9.x or higher for automating media control commands.</a:t>
            </a:r>
          </a:p>
          <a:p>
            <a:pPr marL="0" indent="0">
              <a:buNone/>
            </a:pPr>
            <a:endParaRPr lang="en-US" sz="2000" b="1" dirty="0">
              <a:latin typeface="+mj-lt"/>
              <a:cs typeface="Times New Roman" panose="02020603050405020304" pitchFamily="18" charset="0"/>
            </a:endParaRPr>
          </a:p>
          <a:p>
            <a:pPr marL="0" indent="0">
              <a:buNone/>
            </a:pPr>
            <a:r>
              <a:rPr lang="en-US" sz="2000" b="1" u="sng" dirty="0">
                <a:latin typeface="+mj-lt"/>
                <a:cs typeface="Times New Roman" panose="02020603050405020304" pitchFamily="18" charset="0"/>
              </a:rPr>
              <a:t>Hardware Requirements:</a:t>
            </a:r>
          </a:p>
          <a:p>
            <a:r>
              <a:rPr lang="en-IN" sz="1800" b="1" dirty="0"/>
              <a:t>Webcam</a:t>
            </a:r>
            <a:r>
              <a:rPr lang="en-IN" sz="2000" dirty="0"/>
              <a:t>:</a:t>
            </a:r>
            <a:r>
              <a:rPr lang="en-US" sz="1800" dirty="0">
                <a:latin typeface="Times New Roman" panose="02020603050405020304" pitchFamily="18" charset="0"/>
                <a:cs typeface="Times New Roman" panose="02020603050405020304" pitchFamily="18" charset="0"/>
              </a:rPr>
              <a:t>A standard webcam with a resolution of at least 640x480 pixels for capturing live video feed</a:t>
            </a:r>
            <a:r>
              <a:rPr lang="en-US" sz="1800" dirty="0"/>
              <a:t>.</a:t>
            </a:r>
          </a:p>
          <a:p>
            <a:r>
              <a:rPr lang="en-US" sz="2000" b="1" dirty="0"/>
              <a:t>Computer</a:t>
            </a:r>
            <a:r>
              <a:rPr lang="en-US" sz="1900" dirty="0">
                <a:latin typeface="Times New Roman" panose="02020603050405020304" pitchFamily="18" charset="0"/>
                <a:cs typeface="Times New Roman" panose="02020603050405020304" pitchFamily="18" charset="0"/>
              </a:rPr>
              <a:t>:  A system with a modern processor (e.g., Intel Core i5 or equivalent) and at least 4 GB of RAM to handle real-time video processing and gesture recognition.</a:t>
            </a:r>
          </a:p>
          <a:p>
            <a:r>
              <a:rPr lang="en-US" sz="2000" b="1" dirty="0"/>
              <a:t>Display Monitor: </a:t>
            </a:r>
            <a:r>
              <a:rPr lang="en-US" sz="1900" dirty="0">
                <a:latin typeface="Times New Roman" panose="02020603050405020304" pitchFamily="18" charset="0"/>
                <a:cs typeface="Times New Roman" panose="02020603050405020304" pitchFamily="18" charset="0"/>
              </a:rPr>
              <a:t>To display the video feed and any user interface elements.</a:t>
            </a:r>
          </a:p>
          <a:p>
            <a:endParaRPr lang="en-US" sz="1900" dirty="0">
              <a:latin typeface="Times New Roman" panose="02020603050405020304" pitchFamily="18" charset="0"/>
              <a:cs typeface="Times New Roman" panose="02020603050405020304" pitchFamily="18" charset="0"/>
            </a:endParaRPr>
          </a:p>
          <a:p>
            <a:endParaRPr lang="en-US" sz="2000" b="1" dirty="0"/>
          </a:p>
          <a:p>
            <a:endParaRPr lang="en-US" sz="1800" b="1" u="sng" dirty="0">
              <a:latin typeface="+mj-lt"/>
              <a:cs typeface="Times New Roman" panose="02020603050405020304" pitchFamily="18" charset="0"/>
            </a:endParaRPr>
          </a:p>
        </p:txBody>
      </p:sp>
      <p:graphicFrame>
        <p:nvGraphicFramePr>
          <p:cNvPr id="4" name="Table 3">
            <a:extLst>
              <a:ext uri="{FF2B5EF4-FFF2-40B4-BE49-F238E27FC236}">
                <a16:creationId xmlns:a16="http://schemas.microsoft.com/office/drawing/2014/main" id="{649C733B-4E37-3847-0E95-4A084C63A47F}"/>
              </a:ext>
            </a:extLst>
          </p:cNvPr>
          <p:cNvGraphicFramePr>
            <a:graphicFrameLocks noGrp="1"/>
          </p:cNvGraphicFramePr>
          <p:nvPr>
            <p:extLst>
              <p:ext uri="{D42A27DB-BD31-4B8C-83A1-F6EECF244321}">
                <p14:modId xmlns:p14="http://schemas.microsoft.com/office/powerpoint/2010/main" val="524406152"/>
              </p:ext>
            </p:extLst>
          </p:nvPr>
        </p:nvGraphicFramePr>
        <p:xfrm>
          <a:off x="9448800" y="5486400"/>
          <a:ext cx="1517904" cy="26715720"/>
        </p:xfrm>
        <a:graphic>
          <a:graphicData uri="http://schemas.openxmlformats.org/drawingml/2006/table">
            <a:tbl>
              <a:tblPr/>
              <a:tblGrid>
                <a:gridCol w="758952">
                  <a:extLst>
                    <a:ext uri="{9D8B030D-6E8A-4147-A177-3AD203B41FA5}">
                      <a16:colId xmlns:a16="http://schemas.microsoft.com/office/drawing/2014/main" val="2450958341"/>
                    </a:ext>
                  </a:extLst>
                </a:gridCol>
                <a:gridCol w="758952">
                  <a:extLst>
                    <a:ext uri="{9D8B030D-6E8A-4147-A177-3AD203B41FA5}">
                      <a16:colId xmlns:a16="http://schemas.microsoft.com/office/drawing/2014/main" val="2638383967"/>
                    </a:ext>
                  </a:extLst>
                </a:gridCol>
              </a:tblGrid>
              <a:tr h="3294663">
                <a:tc>
                  <a:txBody>
                    <a:bodyPr/>
                    <a:lstStyle/>
                    <a:p>
                      <a:pPr algn="ctr" fontAlgn="base"/>
                      <a:endParaRPr lang="en-IN" b="1" dirty="0">
                        <a:effectLst/>
                        <a:latin typeface="inherit"/>
                      </a:endParaRPr>
                    </a:p>
                  </a:txBody>
                  <a:tcPr marL="38100" marR="38100" marT="76200" marB="76200"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tc>
                  <a:txBody>
                    <a:bodyPr/>
                    <a:lstStyle/>
                    <a:p>
                      <a:pPr algn="ctr" fontAlgn="ctr"/>
                      <a:endParaRPr lang="en-IN" dirty="0">
                        <a:effectLst/>
                      </a:endParaRPr>
                    </a:p>
                  </a:txBody>
                  <a:tcPr marL="38100" marR="38100" marT="38100" marB="38100" anchor="ctr">
                    <a:lnL>
                      <a:noFill/>
                    </a:lnL>
                    <a:lnR>
                      <a:noFill/>
                    </a:lnR>
                    <a:lnT>
                      <a:noFill/>
                    </a:lnT>
                    <a:lnB w="7620"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568118907"/>
                  </a:ext>
                </a:extLst>
              </a:tr>
              <a:tr h="2122921">
                <a:tc>
                  <a:txBody>
                    <a:bodyPr/>
                    <a:lstStyle/>
                    <a:p>
                      <a:pPr algn="ctr" fontAlgn="base"/>
                      <a:endParaRPr lang="en-IN" b="1">
                        <a:effectLst/>
                        <a:latin typeface="inherit"/>
                      </a:endParaRPr>
                    </a:p>
                  </a:txBody>
                  <a:tcPr marL="38100" marR="38100" marT="76200" marB="76200"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FFFFF"/>
                    </a:solidFill>
                  </a:tcPr>
                </a:tc>
                <a:tc>
                  <a:txBody>
                    <a:bodyPr/>
                    <a:lstStyle/>
                    <a:p>
                      <a:pPr algn="ctr" fontAlgn="ctr"/>
                      <a:endParaRPr lang="en-IN" dirty="0">
                        <a:effectLst/>
                      </a:endParaRPr>
                    </a:p>
                  </a:txBody>
                  <a:tcPr marL="38100" marR="38100" marT="38100" marB="38100"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1292890266"/>
                  </a:ext>
                </a:extLst>
              </a:tr>
              <a:tr h="6768534">
                <a:tc>
                  <a:txBody>
                    <a:bodyPr/>
                    <a:lstStyle/>
                    <a:p>
                      <a:pPr algn="ctr" fontAlgn="base"/>
                      <a:endParaRPr lang="en-IN" b="1" dirty="0">
                        <a:effectLst/>
                        <a:latin typeface="inherit"/>
                      </a:endParaRPr>
                    </a:p>
                  </a:txBody>
                  <a:tcPr marL="38100" marR="38100" marT="76200" marB="76200"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tc>
                  <a:txBody>
                    <a:bodyPr/>
                    <a:lstStyle/>
                    <a:p>
                      <a:pPr algn="ctr" fontAlgn="ctr"/>
                      <a:endParaRPr lang="en-IN" dirty="0">
                        <a:effectLst/>
                      </a:endParaRPr>
                    </a:p>
                  </a:txBody>
                  <a:tcPr marL="38100" marR="38100" marT="38100" marB="38100"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4206787978"/>
                  </a:ext>
                </a:extLst>
              </a:tr>
              <a:tr h="7512935">
                <a:tc>
                  <a:txBody>
                    <a:bodyPr/>
                    <a:lstStyle/>
                    <a:p>
                      <a:pPr algn="ctr" fontAlgn="base"/>
                      <a:endParaRPr lang="en-IN" b="1" dirty="0">
                        <a:effectLst/>
                        <a:latin typeface="inherit"/>
                      </a:endParaRPr>
                    </a:p>
                  </a:txBody>
                  <a:tcPr marL="38100" marR="38100" marT="76200" marB="76200"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FFFFF"/>
                    </a:solidFill>
                  </a:tcPr>
                </a:tc>
                <a:tc>
                  <a:txBody>
                    <a:bodyPr/>
                    <a:lstStyle/>
                    <a:p>
                      <a:pPr algn="ctr" fontAlgn="ctr"/>
                      <a:endParaRPr lang="it-IT">
                        <a:effectLst/>
                      </a:endParaRPr>
                    </a:p>
                  </a:txBody>
                  <a:tcPr marL="38100" marR="38100" marT="38100" marB="38100"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1280850676"/>
                  </a:ext>
                </a:extLst>
              </a:tr>
              <a:tr h="7016667">
                <a:tc>
                  <a:txBody>
                    <a:bodyPr/>
                    <a:lstStyle/>
                    <a:p>
                      <a:pPr algn="ctr" fontAlgn="base"/>
                      <a:endParaRPr lang="en-IN" b="1">
                        <a:effectLst/>
                        <a:latin typeface="inherit"/>
                      </a:endParaRPr>
                    </a:p>
                  </a:txBody>
                  <a:tcPr marL="38100" marR="38100" marT="76200" marB="76200"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tc>
                  <a:txBody>
                    <a:bodyPr/>
                    <a:lstStyle/>
                    <a:p>
                      <a:pPr algn="ctr" fontAlgn="ctr"/>
                      <a:endParaRPr lang="en-US" dirty="0">
                        <a:effectLst/>
                      </a:endParaRPr>
                    </a:p>
                  </a:txBody>
                  <a:tcPr marL="38100" marR="38100" marT="38100" marB="38100"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246528632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09E1-BF3C-5E42-38ED-F39A143FF1BE}"/>
              </a:ext>
            </a:extLst>
          </p:cNvPr>
          <p:cNvSpPr>
            <a:spLocks noGrp="1"/>
          </p:cNvSpPr>
          <p:nvPr>
            <p:ph type="title"/>
          </p:nvPr>
        </p:nvSpPr>
        <p:spPr/>
        <p:txBody>
          <a:bodyPr>
            <a:normAutofit/>
          </a:bodyPr>
          <a:lstStyle/>
          <a:p>
            <a:r>
              <a:rPr lang="en-IN" sz="4000" b="1" u="sng"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7B3E90A1-1772-16E4-20BC-BF77602192A5}"/>
              </a:ext>
            </a:extLst>
          </p:cNvPr>
          <p:cNvSpPr>
            <a:spLocks noGrp="1"/>
          </p:cNvSpPr>
          <p:nvPr>
            <p:ph idx="1"/>
          </p:nvPr>
        </p:nvSpPr>
        <p:spPr>
          <a:xfrm>
            <a:off x="457200" y="1600201"/>
            <a:ext cx="8229600" cy="1371600"/>
          </a:xfrm>
        </p:spPr>
        <p:txBody>
          <a:bodyPr/>
          <a:lstStyle/>
          <a:p>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https://chat.openai.com</a:t>
            </a:r>
            <a:endPar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Project Tunnel</a:t>
            </a:r>
          </a:p>
          <a:p>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https://github.com/google-ai-edge/mediapipe </a:t>
            </a:r>
            <a:endParaRPr lang="en-IN" sz="1800" dirty="0">
              <a:solidFill>
                <a:srgbClr val="000000"/>
              </a:solidFill>
              <a:effectLst/>
              <a:latin typeface="Times New Roman" panose="02020603050405020304" pitchFamily="18" charset="0"/>
              <a:ea typeface="Times New Roman" panose="02020603050405020304" pitchFamily="18" charset="0"/>
              <a:hlinkClick r:id="rId3"/>
            </a:endParaRPr>
          </a:p>
          <a:p>
            <a:pPr marL="0" indent="0">
              <a:buNone/>
            </a:pP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767422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905</TotalTime>
  <Words>916</Words>
  <Application>Microsoft Office PowerPoint</Application>
  <PresentationFormat>On-screen Show (4:3)</PresentationFormat>
  <Paragraphs>46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ABSTRACT</vt:lpstr>
      <vt:lpstr>INTRODUCTION</vt:lpstr>
      <vt:lpstr>PROBLEM STATEMENT</vt:lpstr>
      <vt:lpstr>OBJECTIVE</vt:lpstr>
      <vt:lpstr> PROPOSED METHODOLOGY </vt:lpstr>
      <vt:lpstr>SOFTWARE AND HARDWARE REQUIREMENTS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vbit</dc:creator>
  <cp:lastModifiedBy>919618075830</cp:lastModifiedBy>
  <cp:revision>48</cp:revision>
  <dcterms:created xsi:type="dcterms:W3CDTF">2006-08-16T00:00:00Z</dcterms:created>
  <dcterms:modified xsi:type="dcterms:W3CDTF">2024-12-13T05:32:01Z</dcterms:modified>
</cp:coreProperties>
</file>