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7" r:id="rId5"/>
    <p:sldId id="268" r:id="rId6"/>
    <p:sldId id="264" r:id="rId7"/>
    <p:sldId id="265" r:id="rId8"/>
    <p:sldId id="269" r:id="rId9"/>
    <p:sldId id="270" r:id="rId10"/>
    <p:sldId id="260" r:id="rId11"/>
    <p:sldId id="261" r:id="rId12"/>
    <p:sldId id="266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19"/>
    <p:restoredTop sz="94702"/>
  </p:normalViewPr>
  <p:slideViewPr>
    <p:cSldViewPr>
      <p:cViewPr varScale="1">
        <p:scale>
          <a:sx n="70" d="100"/>
          <a:sy n="70" d="100"/>
        </p:scale>
        <p:origin x="8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6.10560" TargetMode="External" /><Relationship Id="rId2" Type="http://schemas.openxmlformats.org/officeDocument/2006/relationships/hyperlink" Target="https://www.sciencedirect.com/science/article/pii/S1877056818303032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slideshare.net/slideshow/emergency-ambulance-portalppt3g2pqypptx/267150970" TargetMode="External" /><Relationship Id="rId5" Type="http://schemas.openxmlformats.org/officeDocument/2006/relationships/hyperlink" Target="https://www.sciencedirect.com/science/article/pii/S1877056819302224" TargetMode="External" /><Relationship Id="rId4" Type="http://schemas.openxmlformats.org/officeDocument/2006/relationships/hyperlink" Target="https://arxiv.org/abs/2003.10423" TargetMode="Externa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9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Hand Gesture Recognition</a:t>
            </a:r>
          </a:p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Media control</a:t>
            </a:r>
          </a:p>
          <a:p>
            <a:pPr marL="0" indent="0">
              <a:buNone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10223" b="9605"/>
          <a:stretch>
            <a:fillRect/>
          </a:stretch>
        </p:blipFill>
        <p:spPr bwMode="auto">
          <a:xfrm>
            <a:off x="1104900" y="290130"/>
            <a:ext cx="6934200" cy="126297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669DE1-F521-E149-202F-E8A67E4CF3BB}"/>
              </a:ext>
            </a:extLst>
          </p:cNvPr>
          <p:cNvSpPr txBox="1"/>
          <p:nvPr/>
        </p:nvSpPr>
        <p:spPr>
          <a:xfrm>
            <a:off x="1104900" y="3429000"/>
            <a:ext cx="3208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Mrs.N.Sudha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Assistant Professor,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BA5A6-0EB3-FC39-8706-5DA60B348E7F}"/>
              </a:ext>
            </a:extLst>
          </p:cNvPr>
          <p:cNvSpPr txBox="1"/>
          <p:nvPr/>
        </p:nvSpPr>
        <p:spPr>
          <a:xfrm>
            <a:off x="5410200" y="34290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Number:21PA14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CSE-A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IV-I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Naveen         21P61A0517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Venkatesh     21P61A0523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Raju              21P61A0537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74638"/>
            <a:ext cx="80010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METHODOLOGY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70C4B-41F0-DBB9-7369-AE321C84459F}"/>
              </a:ext>
            </a:extLst>
          </p:cNvPr>
          <p:cNvSpPr txBox="1"/>
          <p:nvPr/>
        </p:nvSpPr>
        <p:spPr>
          <a:xfrm>
            <a:off x="304800" y="1371600"/>
            <a:ext cx="8229600" cy="544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Gesture Recognition with </a:t>
            </a:r>
            <a:r>
              <a:rPr lang="en-IN" b="1" dirty="0" err="1"/>
              <a:t>Mediapipe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Hands module to detect and track hand landmarks in real-time from the webcam feed.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comprehensive set of hand landmarks that represent key points on the hand, which are used to identify different gestures.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Gesture Interpretation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algorithm to interpret specific hand gestures based on the relative positions of detected landmarks. The algorithm will map predefined gestures to corresponding media control commands such as play/pause, volume up, and skip forward.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Control Integration: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gesture recognition output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PyAutoGUI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execute media control commands based on recognized gestures. This allows for direct interaction with media players or applications using the identified gestures.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1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7467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1"/>
            <a:ext cx="8229600" cy="4678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u="sng" dirty="0"/>
              <a:t>Software Requirements</a:t>
            </a:r>
            <a:r>
              <a:rPr lang="en-IN" sz="2400" u="sng" dirty="0"/>
              <a:t>:</a:t>
            </a:r>
          </a:p>
          <a:p>
            <a:r>
              <a:rPr lang="en-IN" sz="2000" dirty="0"/>
              <a:t> </a:t>
            </a:r>
            <a:r>
              <a:rPr lang="en-US" sz="2000" b="1" dirty="0"/>
              <a:t>Python</a:t>
            </a:r>
            <a:r>
              <a:rPr lang="en-US" sz="2000" dirty="0"/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3.6 or higher for running the script and managing dependencies.</a:t>
            </a:r>
          </a:p>
          <a:p>
            <a:r>
              <a:rPr lang="en-US" sz="2000" b="1" dirty="0"/>
              <a:t>OpenCV</a:t>
            </a:r>
            <a:r>
              <a:rPr lang="en-US" sz="2000" dirty="0"/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4.x or higher for capturing and processing video frames from the webcam.</a:t>
            </a:r>
          </a:p>
          <a:p>
            <a:r>
              <a:rPr lang="en-IN" sz="2000" b="1" dirty="0" err="1"/>
              <a:t>Mediapipe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0.8.x or higher for hand tracking and landmark detection.</a:t>
            </a:r>
          </a:p>
          <a:p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PyAutoGUI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Version 0.9.x or higher for automating media control commands.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+mj-lt"/>
                <a:cs typeface="Times New Roman" panose="02020603050405020304" pitchFamily="18" charset="0"/>
              </a:rPr>
              <a:t>Hardware Requirements:</a:t>
            </a:r>
          </a:p>
          <a:p>
            <a:r>
              <a:rPr lang="en-IN" sz="1800" b="1" dirty="0"/>
              <a:t>Webcam</a:t>
            </a:r>
            <a:r>
              <a:rPr lang="en-IN" sz="2000" dirty="0"/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webcam with a resolution of at least 640x480 pixels for capturing live video feed</a:t>
            </a:r>
            <a:r>
              <a:rPr lang="en-US" sz="1800" dirty="0"/>
              <a:t>.</a:t>
            </a:r>
          </a:p>
          <a:p>
            <a:r>
              <a:rPr lang="en-US" sz="2000" b="1" dirty="0"/>
              <a:t>Computer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A system with a modern processor (e.g., Intel Core i5 or equivalent) and at least 4 GB of RAM to handle real-time video processing and gesture recognition.</a:t>
            </a:r>
          </a:p>
          <a:p>
            <a:r>
              <a:rPr lang="en-US" sz="2000" b="1" dirty="0"/>
              <a:t>Display Monitor: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the video feed and any user interface elements.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/>
          </a:p>
          <a:p>
            <a:endParaRPr lang="en-US" sz="1800" b="1" u="sng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9C733B-4E37-3847-0E95-4A084C63A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06152"/>
              </p:ext>
            </p:extLst>
          </p:nvPr>
        </p:nvGraphicFramePr>
        <p:xfrm>
          <a:off x="9448800" y="5486400"/>
          <a:ext cx="1517904" cy="26715720"/>
        </p:xfrm>
        <a:graphic>
          <a:graphicData uri="http://schemas.openxmlformats.org/drawingml/2006/table">
            <a:tbl>
              <a:tblPr/>
              <a:tblGrid>
                <a:gridCol w="758952">
                  <a:extLst>
                    <a:ext uri="{9D8B030D-6E8A-4147-A177-3AD203B41FA5}">
                      <a16:colId xmlns:a16="http://schemas.microsoft.com/office/drawing/2014/main" val="2450958341"/>
                    </a:ext>
                  </a:extLst>
                </a:gridCol>
                <a:gridCol w="758952">
                  <a:extLst>
                    <a:ext uri="{9D8B030D-6E8A-4147-A177-3AD203B41FA5}">
                      <a16:colId xmlns:a16="http://schemas.microsoft.com/office/drawing/2014/main" val="2638383967"/>
                    </a:ext>
                  </a:extLst>
                </a:gridCol>
              </a:tblGrid>
              <a:tr h="3294663">
                <a:tc>
                  <a:txBody>
                    <a:bodyPr/>
                    <a:lstStyle/>
                    <a:p>
                      <a:pPr algn="ctr" fontAlgn="base"/>
                      <a:endParaRPr lang="en-IN" b="1" dirty="0">
                        <a:effectLst/>
                        <a:latin typeface="inherit"/>
                      </a:endParaRP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118907"/>
                  </a:ext>
                </a:extLst>
              </a:tr>
              <a:tr h="2122921">
                <a:tc>
                  <a:txBody>
                    <a:bodyPr/>
                    <a:lstStyle/>
                    <a:p>
                      <a:pPr algn="ctr" fontAlgn="base"/>
                      <a:endParaRPr lang="en-IN" b="1">
                        <a:effectLst/>
                        <a:latin typeface="inherit"/>
                      </a:endParaRP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890266"/>
                  </a:ext>
                </a:extLst>
              </a:tr>
              <a:tr h="6768534">
                <a:tc>
                  <a:txBody>
                    <a:bodyPr/>
                    <a:lstStyle/>
                    <a:p>
                      <a:pPr algn="ctr" fontAlgn="base"/>
                      <a:endParaRPr lang="en-IN" b="1" dirty="0">
                        <a:effectLst/>
                        <a:latin typeface="inherit"/>
                      </a:endParaRP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87978"/>
                  </a:ext>
                </a:extLst>
              </a:tr>
              <a:tr h="7512935">
                <a:tc>
                  <a:txBody>
                    <a:bodyPr/>
                    <a:lstStyle/>
                    <a:p>
                      <a:pPr algn="ctr" fontAlgn="base"/>
                      <a:endParaRPr lang="en-IN" b="1" dirty="0">
                        <a:effectLst/>
                        <a:latin typeface="inherit"/>
                      </a:endParaRP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850676"/>
                  </a:ext>
                </a:extLst>
              </a:tr>
              <a:tr h="7016667">
                <a:tc>
                  <a:txBody>
                    <a:bodyPr/>
                    <a:lstStyle/>
                    <a:p>
                      <a:pPr algn="ctr" fontAlgn="base"/>
                      <a:endParaRPr lang="en-IN" b="1">
                        <a:effectLst/>
                        <a:latin typeface="inherit"/>
                      </a:endParaRP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863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09E1-BF3C-5E42-38ED-F39A143F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90A1-1772-16E4-20BC-BF776021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 fontScale="32500" lnSpcReduction="20000"/>
          </a:bodyPr>
          <a:lstStyle/>
          <a:p>
            <a:r>
              <a:rPr lang="en-IN" sz="6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https://www.sciencedirect.com/science/article/pii/S1877056818303032</a:t>
            </a:r>
            <a:endParaRPr lang="en-IN" sz="62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6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https://arxiv.org/abs/2006.10560</a:t>
            </a:r>
            <a:endParaRPr lang="en-IN" sz="62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6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https://arxiv.org/abs/2003.10423</a:t>
            </a:r>
            <a:endParaRPr lang="en-IN" sz="62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6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https://www.sciencedirect.com/science/article/pii/S1877056819302224</a:t>
            </a:r>
            <a:endParaRPr lang="en-IN" sz="62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6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https://ieeexplore.ieee.org/document/9350218</a:t>
            </a:r>
          </a:p>
          <a:p>
            <a:r>
              <a:rPr lang="en-IN" sz="6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https://ieeexplore.ieee.org/document/9145207</a:t>
            </a:r>
          </a:p>
          <a:p>
            <a:r>
              <a:rPr lang="en-IN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Tunnel</a:t>
            </a:r>
            <a:endParaRPr lang="en-IN" sz="6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hlinkClick r:id="rId6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42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F4A72-48E4-14F8-B794-D351893E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8F8C57C-7231-25D1-2EEB-4FFD2D3434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r="12527"/>
          <a:stretch>
            <a:fillRect/>
          </a:stretch>
        </p:blipFill>
        <p:spPr>
          <a:xfrm>
            <a:off x="762000" y="612774"/>
            <a:ext cx="7620000" cy="55594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6D4D4-744E-FB22-1AD0-85CB29EF6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10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2743200" cy="685800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791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implements a real-time hand gesture recognition system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OpenCV. The system captures webcam input, detects hands, and recognizes predefined gestures. It utilizes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to track hand landmarks and analyzes the relative positions of fingers for gesture recognition.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recognized gesture, corresponding actions such as "play/pause," "volume up/down," or "skip forward/backward" are triggered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PyAutoGUI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simulate keyboard inputs. The application is intended for media control, offering a hands-free way to interact with media players.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gesture recognition, Hand tracking, Media control,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OpenCV,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PyAutoGUI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Webcam input, ,Landmark, detection, Python.</a:t>
            </a:r>
          </a:p>
        </p:txBody>
      </p:sp>
    </p:spTree>
    <p:extLst>
      <p:ext uri="{BB962C8B-B14F-4D97-AF65-F5344CB8AC3E}">
        <p14:creationId xmlns:p14="http://schemas.microsoft.com/office/powerpoint/2010/main" val="246866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D818-7B8A-9D03-F2B7-7741657B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152400"/>
            <a:ext cx="5181600" cy="762000"/>
          </a:xfrm>
        </p:spPr>
        <p:txBody>
          <a:bodyPr/>
          <a:lstStyle/>
          <a:p>
            <a:r>
              <a:rPr lang="en-US" sz="4400" b="1" u="sng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ACCF-71C2-615B-07DA-310551161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hand gesture recognition involves detecting and interpreting hand movements from live video input, allowing computers to recognize specific gestures in real-time.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 enables human-computer interaction without the need for physical devices, using hand gestures to control systems or perform actions, such as media control or gaming.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in virtual reality (VR), robotics, smart devices, and assistive technologies to enhance user experience and improve accessibility.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users to interact with computers and devices in a natural, intuitive way using hand movements, reducing reliance on physical input devices like keyboards or remotes.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hand movements or poses can be mapped to various functions (e.g., play/pause, volume control), allowing for customizable user interactions.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9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373A-B623-635E-03FB-D6F7B0EE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81600" cy="83820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BB7FC1-2398-F0D5-81E1-911C080C4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315690"/>
              </p:ext>
            </p:extLst>
          </p:nvPr>
        </p:nvGraphicFramePr>
        <p:xfrm>
          <a:off x="181324" y="1066801"/>
          <a:ext cx="8781352" cy="56439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219581066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3715146160"/>
                    </a:ext>
                  </a:extLst>
                </a:gridCol>
                <a:gridCol w="1876076">
                  <a:extLst>
                    <a:ext uri="{9D8B030D-6E8A-4147-A177-3AD203B41FA5}">
                      <a16:colId xmlns:a16="http://schemas.microsoft.com/office/drawing/2014/main" val="157971761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469585438"/>
                    </a:ext>
                  </a:extLst>
                </a:gridCol>
                <a:gridCol w="1571276">
                  <a:extLst>
                    <a:ext uri="{9D8B030D-6E8A-4147-A177-3AD203B41FA5}">
                      <a16:colId xmlns:a16="http://schemas.microsoft.com/office/drawing/2014/main" val="616050103"/>
                    </a:ext>
                  </a:extLst>
                </a:gridCol>
              </a:tblGrid>
              <a:tr h="600706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89535"/>
                  </a:ext>
                </a:extLst>
              </a:tr>
              <a:tr h="248291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CNN-based Hand Gesture Recognition (Zhang et al., 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Introduced deep learning for gesture recognition using CNN.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study utilized CNNs to recognize hand gestures from images, achieving high accuracy by learning from large datasets.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in gesture recognition, suitable for complex gestures.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large datasets for training and high computational power.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19880"/>
                  </a:ext>
                </a:extLst>
              </a:tr>
              <a:tr h="247897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OpenCV for Real-time Hand Tracking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Kupyn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 2020)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Applied OpenCV for gesture recognition using hand contours and finger detection.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Demonstrated real-time hand gesture recognition using OpenCV by detecting contours and key finger points from video streams.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Lightweight and fast; OpenCV is widely available and well-documented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can drop with hand occlusion, varying lighting, and complex backgrounds.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7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68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F20329-E8DE-2C89-2C4A-BAF1435D7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716773"/>
              </p:ext>
            </p:extLst>
          </p:nvPr>
        </p:nvGraphicFramePr>
        <p:xfrm>
          <a:off x="152401" y="76200"/>
          <a:ext cx="8839198" cy="673932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1166571369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4215990743"/>
                    </a:ext>
                  </a:extLst>
                </a:gridCol>
                <a:gridCol w="2111586">
                  <a:extLst>
                    <a:ext uri="{9D8B030D-6E8A-4147-A177-3AD203B41FA5}">
                      <a16:colId xmlns:a16="http://schemas.microsoft.com/office/drawing/2014/main" val="1455066968"/>
                    </a:ext>
                  </a:extLst>
                </a:gridCol>
                <a:gridCol w="1636888">
                  <a:extLst>
                    <a:ext uri="{9D8B030D-6E8A-4147-A177-3AD203B41FA5}">
                      <a16:colId xmlns:a16="http://schemas.microsoft.com/office/drawing/2014/main" val="2749453006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3512716870"/>
                    </a:ext>
                  </a:extLst>
                </a:gridCol>
              </a:tblGrid>
              <a:tr h="651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Contribution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51190"/>
                  </a:ext>
                </a:extLst>
              </a:tr>
              <a:tr h="206413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Mediapipe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Hand Landmark Detection (Zhang et al.,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the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Mediapipe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framework for real-time hand tracking and gesture recognition.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showcased the use of the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Mediapipe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framework for detecting hand landmarks in real-time.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precision and efficiency, easy integration with real-time applications.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flexibility in customizing gesture definitions for specific use cases.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553452"/>
                  </a:ext>
                </a:extLst>
              </a:tr>
              <a:tr h="226683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Gesture-controlled Media Applications with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PyAutoGUI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(Yang et al., 2019)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Utilized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PyAutoGUI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gesture-based media control.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study explored gesture-controlled media applications using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PyAutoGUI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implement and use for simple media control tasks.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predefined media control actions; not suitable for more complex applications.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155792"/>
                  </a:ext>
                </a:extLst>
              </a:tr>
              <a:tr h="172279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Landmark-based Gesture Recognition (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Alrashdi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accuracy in gesture recognition using hand landmark detection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Showed how using hand landmarks, such as finger joints, enhances the precision of real-time gesture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in detecting fine and complex hand gestures.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occlusion and complex backgrounds may affect recognition.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39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72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D55D-DAE4-0965-2668-6C17E3D3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0"/>
            <a:ext cx="7315200" cy="1417638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5974E-75C8-FB5A-31F0-0E42EAD5BA15}"/>
              </a:ext>
            </a:extLst>
          </p:cNvPr>
          <p:cNvSpPr txBox="1"/>
          <p:nvPr/>
        </p:nvSpPr>
        <p:spPr>
          <a:xfrm>
            <a:off x="304800" y="1524000"/>
            <a:ext cx="845820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methods of media control, such as using physical buttons or remotes, limit hands-free interaction and can be inconvenient in certain situations. There is a need for a real-time, intuitive, and non-invasive system that can recognize hand gestures and translate them into media control commands, enabling users to interact with devices more naturally and efficiently.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66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14A8-2685-4E28-7F58-51CF5062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581400" cy="1143000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F4A06-6516-015D-238C-BD2F8496E716}"/>
              </a:ext>
            </a:extLst>
          </p:cNvPr>
          <p:cNvSpPr txBox="1"/>
          <p:nvPr/>
        </p:nvSpPr>
        <p:spPr>
          <a:xfrm>
            <a:off x="457200" y="2057400"/>
            <a:ext cx="8077200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real-time hand gesture recognition system using OpenCV,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PyAutoGUI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enables users to control media playback (e.g., play/pause, volume control, track navigation) through intuitive hand gestures, offering a hands-free and seamless user experience.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to ensure accurate gesture recognition under various lighting conditions and hand positions, and to create an easily customizable system for different gesture sets and media controls.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27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FE34FB-7767-7ED3-ECBE-C5338846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EXSISTING SYSTEM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EA864-CEBE-07D5-3879-58512AF60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Kinect: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depth sensors and RGB cameras to track body movements and hand gestures.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Supports a wide range of gestures for gaming and interactive applications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Leap Motion: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hand and finger tracking device that uses infrared cameras to capture hand movements.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precision in tracking finger movements and gestures.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33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63DD-504D-80C0-F503-3C7DBB51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2DE8-1B13-AF52-0122-F02FB7CA9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Overview:</a:t>
            </a:r>
            <a:endParaRPr lang="en-IN" sz="2800" dirty="0"/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real-time hand gesture recognition system that allows users to control media playback through intuitive hand gestures.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Webcam (for video capture), OpenCV (for image processing),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hand tracking and gesture recognition),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PyAutoGUI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simulating media controls).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Tracking and Landmark Detection: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 and track hand landmarks in real-time.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 module to process the RGB frames and extract hand landmarks.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2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1280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ABSTRACT</vt:lpstr>
      <vt:lpstr>INTRODUCTION</vt:lpstr>
      <vt:lpstr>LITERATURE SURVEY</vt:lpstr>
      <vt:lpstr>PowerPoint Presentation</vt:lpstr>
      <vt:lpstr>PROBLEM STATEMENT</vt:lpstr>
      <vt:lpstr>OBJECTIVE</vt:lpstr>
      <vt:lpstr>EXSISTING SYSTEM</vt:lpstr>
      <vt:lpstr>PROPOSED SYSTEM</vt:lpstr>
      <vt:lpstr> PROPOSED METHODOLOGY </vt:lpstr>
      <vt:lpstr>SOFTWARE AND HARDWARE REQUIREMENTS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vbit</dc:creator>
  <cp:lastModifiedBy>919618075830</cp:lastModifiedBy>
  <cp:revision>50</cp:revision>
  <dcterms:created xsi:type="dcterms:W3CDTF">2006-08-16T00:00:00Z</dcterms:created>
  <dcterms:modified xsi:type="dcterms:W3CDTF">2024-12-13T05:35:01Z</dcterms:modified>
</cp:coreProperties>
</file>