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7" r:id="rId7"/>
    <p:sldId id="268" r:id="rId8"/>
    <p:sldId id="262" r:id="rId9"/>
    <p:sldId id="263" r:id="rId10"/>
    <p:sldId id="269" r:id="rId11"/>
    <p:sldId id="264" r:id="rId12"/>
    <p:sldId id="265"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ysonu6342@gmail.com" userId="dfdc370135321eac" providerId="LiveId" clId="{C35334F9-15BC-4E7B-8BC3-EC68F5B97E56}"/>
    <pc:docChg chg="delSld modSld">
      <pc:chgData name="sonysonu6342@gmail.com" userId="dfdc370135321eac" providerId="LiveId" clId="{C35334F9-15BC-4E7B-8BC3-EC68F5B97E56}" dt="2024-09-19T13:48:29.232" v="8" actId="5793"/>
      <pc:docMkLst>
        <pc:docMk/>
      </pc:docMkLst>
      <pc:sldChg chg="modSp mod">
        <pc:chgData name="sonysonu6342@gmail.com" userId="dfdc370135321eac" providerId="LiveId" clId="{C35334F9-15BC-4E7B-8BC3-EC68F5B97E56}" dt="2024-09-19T13:48:29.232" v="8" actId="5793"/>
        <pc:sldMkLst>
          <pc:docMk/>
          <pc:sldMk cId="538605935" sldId="259"/>
        </pc:sldMkLst>
        <pc:spChg chg="mod">
          <ac:chgData name="sonysonu6342@gmail.com" userId="dfdc370135321eac" providerId="LiveId" clId="{C35334F9-15BC-4E7B-8BC3-EC68F5B97E56}" dt="2024-09-19T13:48:29.232" v="8" actId="5793"/>
          <ac:spMkLst>
            <pc:docMk/>
            <pc:sldMk cId="538605935" sldId="259"/>
            <ac:spMk id="3" creationId="{1CAA41E6-75F9-A537-95CD-9FF70AEEEA2E}"/>
          </ac:spMkLst>
        </pc:spChg>
      </pc:sldChg>
      <pc:sldChg chg="modSp mod">
        <pc:chgData name="sonysonu6342@gmail.com" userId="dfdc370135321eac" providerId="LiveId" clId="{C35334F9-15BC-4E7B-8BC3-EC68F5B97E56}" dt="2024-09-19T13:48:03.736" v="5" actId="113"/>
        <pc:sldMkLst>
          <pc:docMk/>
          <pc:sldMk cId="2289513745" sldId="269"/>
        </pc:sldMkLst>
        <pc:spChg chg="mod">
          <ac:chgData name="sonysonu6342@gmail.com" userId="dfdc370135321eac" providerId="LiveId" clId="{C35334F9-15BC-4E7B-8BC3-EC68F5B97E56}" dt="2024-09-19T13:48:03.736" v="5" actId="113"/>
          <ac:spMkLst>
            <pc:docMk/>
            <pc:sldMk cId="2289513745" sldId="269"/>
            <ac:spMk id="3" creationId="{843C0042-40AD-6AE9-2897-9CA2A4E9B9A4}"/>
          </ac:spMkLst>
        </pc:spChg>
      </pc:sldChg>
      <pc:sldChg chg="del">
        <pc:chgData name="sonysonu6342@gmail.com" userId="dfdc370135321eac" providerId="LiveId" clId="{C35334F9-15BC-4E7B-8BC3-EC68F5B97E56}" dt="2024-09-19T13:48:13.800" v="6" actId="2696"/>
        <pc:sldMkLst>
          <pc:docMk/>
          <pc:sldMk cId="2790562339"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5629-7515-0F13-ABD1-D8AFA7FF5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0D39FE-CE41-24F7-E0A9-CFD13C9AA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FEA15E-C6B4-634A-580D-29B2C73E5502}"/>
              </a:ext>
            </a:extLst>
          </p:cNvPr>
          <p:cNvSpPr>
            <a:spLocks noGrp="1"/>
          </p:cNvSpPr>
          <p:nvPr>
            <p:ph type="dt" sz="half" idx="10"/>
          </p:nvPr>
        </p:nvSpPr>
        <p:spPr/>
        <p:txBody>
          <a:bodyPr/>
          <a:lstStyle/>
          <a:p>
            <a:fld id="{482E1EA6-8CBF-40D7-A9BB-C34076E14707}" type="datetimeFigureOut">
              <a:rPr lang="en-IN" smtClean="0"/>
              <a:t>19-09-2024</a:t>
            </a:fld>
            <a:endParaRPr lang="en-IN"/>
          </a:p>
        </p:txBody>
      </p:sp>
      <p:sp>
        <p:nvSpPr>
          <p:cNvPr id="5" name="Footer Placeholder 4">
            <a:extLst>
              <a:ext uri="{FF2B5EF4-FFF2-40B4-BE49-F238E27FC236}">
                <a16:creationId xmlns:a16="http://schemas.microsoft.com/office/drawing/2014/main" id="{6F600529-1318-AABC-B4CE-CC7834CCD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83A0B-0D52-8B88-186D-D507CE028925}"/>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348028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6E08-9DE3-7D5E-8CC2-B04A1DA57D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EA166A-5A5F-846F-CE53-F6AB940EAC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2483E-0A1D-6BB6-4F54-903AF02E0E90}"/>
              </a:ext>
            </a:extLst>
          </p:cNvPr>
          <p:cNvSpPr>
            <a:spLocks noGrp="1"/>
          </p:cNvSpPr>
          <p:nvPr>
            <p:ph type="dt" sz="half" idx="10"/>
          </p:nvPr>
        </p:nvSpPr>
        <p:spPr/>
        <p:txBody>
          <a:bodyPr/>
          <a:lstStyle/>
          <a:p>
            <a:fld id="{482E1EA6-8CBF-40D7-A9BB-C34076E14707}" type="datetimeFigureOut">
              <a:rPr lang="en-IN" smtClean="0"/>
              <a:t>19-09-2024</a:t>
            </a:fld>
            <a:endParaRPr lang="en-IN"/>
          </a:p>
        </p:txBody>
      </p:sp>
      <p:sp>
        <p:nvSpPr>
          <p:cNvPr id="5" name="Footer Placeholder 4">
            <a:extLst>
              <a:ext uri="{FF2B5EF4-FFF2-40B4-BE49-F238E27FC236}">
                <a16:creationId xmlns:a16="http://schemas.microsoft.com/office/drawing/2014/main" id="{E36A16E2-D1C7-5F9A-5A73-561DC352B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FC814-8498-F04A-A436-3F5820381A77}"/>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396535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3C04C-E60D-B867-5438-E901E7D441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FB655E-F409-9ED9-2615-45F3A5AD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F164AE-D0F7-D06C-AC2D-D9B3EE1EFF44}"/>
              </a:ext>
            </a:extLst>
          </p:cNvPr>
          <p:cNvSpPr>
            <a:spLocks noGrp="1"/>
          </p:cNvSpPr>
          <p:nvPr>
            <p:ph type="dt" sz="half" idx="10"/>
          </p:nvPr>
        </p:nvSpPr>
        <p:spPr/>
        <p:txBody>
          <a:bodyPr/>
          <a:lstStyle/>
          <a:p>
            <a:fld id="{482E1EA6-8CBF-40D7-A9BB-C34076E14707}" type="datetimeFigureOut">
              <a:rPr lang="en-IN" smtClean="0"/>
              <a:t>19-09-2024</a:t>
            </a:fld>
            <a:endParaRPr lang="en-IN"/>
          </a:p>
        </p:txBody>
      </p:sp>
      <p:sp>
        <p:nvSpPr>
          <p:cNvPr id="5" name="Footer Placeholder 4">
            <a:extLst>
              <a:ext uri="{FF2B5EF4-FFF2-40B4-BE49-F238E27FC236}">
                <a16:creationId xmlns:a16="http://schemas.microsoft.com/office/drawing/2014/main" id="{F80D02EA-D4D5-2FFF-58B8-3C970A370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16BAF-917F-B29A-69B9-3C923BDB8596}"/>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320820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A5C4-A157-2041-4263-B1BA3E6232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AABA0C-DD7A-3F69-B195-E6852CD8A2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52FF4-95B8-27D3-EED7-BD9D14C94CA9}"/>
              </a:ext>
            </a:extLst>
          </p:cNvPr>
          <p:cNvSpPr>
            <a:spLocks noGrp="1"/>
          </p:cNvSpPr>
          <p:nvPr>
            <p:ph type="dt" sz="half" idx="10"/>
          </p:nvPr>
        </p:nvSpPr>
        <p:spPr/>
        <p:txBody>
          <a:bodyPr/>
          <a:lstStyle/>
          <a:p>
            <a:fld id="{482E1EA6-8CBF-40D7-A9BB-C34076E14707}" type="datetimeFigureOut">
              <a:rPr lang="en-IN" smtClean="0"/>
              <a:t>19-09-2024</a:t>
            </a:fld>
            <a:endParaRPr lang="en-IN"/>
          </a:p>
        </p:txBody>
      </p:sp>
      <p:sp>
        <p:nvSpPr>
          <p:cNvPr id="5" name="Footer Placeholder 4">
            <a:extLst>
              <a:ext uri="{FF2B5EF4-FFF2-40B4-BE49-F238E27FC236}">
                <a16:creationId xmlns:a16="http://schemas.microsoft.com/office/drawing/2014/main" id="{123B1F66-8F95-B0FA-85BE-D772F1876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3B535-D2D6-68C6-FA7F-3CE061A5BF40}"/>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67336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AD20-AE75-3958-7C2D-57B58B51E1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97F150-8BA1-5C3C-2508-8C62AD5327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B4EA64-42E3-7A19-7E93-BFA4FA5080DB}"/>
              </a:ext>
            </a:extLst>
          </p:cNvPr>
          <p:cNvSpPr>
            <a:spLocks noGrp="1"/>
          </p:cNvSpPr>
          <p:nvPr>
            <p:ph type="dt" sz="half" idx="10"/>
          </p:nvPr>
        </p:nvSpPr>
        <p:spPr/>
        <p:txBody>
          <a:bodyPr/>
          <a:lstStyle/>
          <a:p>
            <a:fld id="{482E1EA6-8CBF-40D7-A9BB-C34076E14707}" type="datetimeFigureOut">
              <a:rPr lang="en-IN" smtClean="0"/>
              <a:t>19-09-2024</a:t>
            </a:fld>
            <a:endParaRPr lang="en-IN"/>
          </a:p>
        </p:txBody>
      </p:sp>
      <p:sp>
        <p:nvSpPr>
          <p:cNvPr id="5" name="Footer Placeholder 4">
            <a:extLst>
              <a:ext uri="{FF2B5EF4-FFF2-40B4-BE49-F238E27FC236}">
                <a16:creationId xmlns:a16="http://schemas.microsoft.com/office/drawing/2014/main" id="{6074FC02-643A-009F-EC01-A97D73A15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7F15A-9E8F-0B4E-F8D6-1755EE3E68D0}"/>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86609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35F5-907B-54CA-93F0-0FCD3F11D8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6131F7-D2AC-9F7E-37F8-8135902EF4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B321A6-A179-A622-D526-F9A62147D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B89FC9-D83F-2FD3-D0CD-220C9C4799B6}"/>
              </a:ext>
            </a:extLst>
          </p:cNvPr>
          <p:cNvSpPr>
            <a:spLocks noGrp="1"/>
          </p:cNvSpPr>
          <p:nvPr>
            <p:ph type="dt" sz="half" idx="10"/>
          </p:nvPr>
        </p:nvSpPr>
        <p:spPr/>
        <p:txBody>
          <a:bodyPr/>
          <a:lstStyle/>
          <a:p>
            <a:fld id="{482E1EA6-8CBF-40D7-A9BB-C34076E14707}" type="datetimeFigureOut">
              <a:rPr lang="en-IN" smtClean="0"/>
              <a:t>19-09-2024</a:t>
            </a:fld>
            <a:endParaRPr lang="en-IN"/>
          </a:p>
        </p:txBody>
      </p:sp>
      <p:sp>
        <p:nvSpPr>
          <p:cNvPr id="6" name="Footer Placeholder 5">
            <a:extLst>
              <a:ext uri="{FF2B5EF4-FFF2-40B4-BE49-F238E27FC236}">
                <a16:creationId xmlns:a16="http://schemas.microsoft.com/office/drawing/2014/main" id="{E92611C9-DF0B-7842-DFF1-FB7FCC6EF3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ABA7C4-775F-F637-599B-4B20B11C80BE}"/>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22745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2F4-5013-AB1E-7847-5C6842FC09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F931BD-69C0-F1AE-2424-17406598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ED2F32-CA2B-AB8A-7202-9834D4BD30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ACC22C-B1F0-741A-6AB4-75F8EAF83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47840E-DE4D-8F58-DE2D-21283FC41D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CCD393-2737-7D1E-22D2-AC84717D7193}"/>
              </a:ext>
            </a:extLst>
          </p:cNvPr>
          <p:cNvSpPr>
            <a:spLocks noGrp="1"/>
          </p:cNvSpPr>
          <p:nvPr>
            <p:ph type="dt" sz="half" idx="10"/>
          </p:nvPr>
        </p:nvSpPr>
        <p:spPr/>
        <p:txBody>
          <a:bodyPr/>
          <a:lstStyle/>
          <a:p>
            <a:fld id="{482E1EA6-8CBF-40D7-A9BB-C34076E14707}" type="datetimeFigureOut">
              <a:rPr lang="en-IN" smtClean="0"/>
              <a:t>19-09-2024</a:t>
            </a:fld>
            <a:endParaRPr lang="en-IN"/>
          </a:p>
        </p:txBody>
      </p:sp>
      <p:sp>
        <p:nvSpPr>
          <p:cNvPr id="8" name="Footer Placeholder 7">
            <a:extLst>
              <a:ext uri="{FF2B5EF4-FFF2-40B4-BE49-F238E27FC236}">
                <a16:creationId xmlns:a16="http://schemas.microsoft.com/office/drawing/2014/main" id="{4BFA40A6-4A2B-5B9B-DCAE-28AE9DA306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3D6364-EFF0-B4FA-C290-5B9390A8AA36}"/>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284147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0D53-1834-EFA2-0E10-FCD12F7F40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5C3AA2-0B2A-DCC7-F0B3-CAFFD2F57A6A}"/>
              </a:ext>
            </a:extLst>
          </p:cNvPr>
          <p:cNvSpPr>
            <a:spLocks noGrp="1"/>
          </p:cNvSpPr>
          <p:nvPr>
            <p:ph type="dt" sz="half" idx="10"/>
          </p:nvPr>
        </p:nvSpPr>
        <p:spPr/>
        <p:txBody>
          <a:bodyPr/>
          <a:lstStyle/>
          <a:p>
            <a:fld id="{482E1EA6-8CBF-40D7-A9BB-C34076E14707}" type="datetimeFigureOut">
              <a:rPr lang="en-IN" smtClean="0"/>
              <a:t>19-09-2024</a:t>
            </a:fld>
            <a:endParaRPr lang="en-IN"/>
          </a:p>
        </p:txBody>
      </p:sp>
      <p:sp>
        <p:nvSpPr>
          <p:cNvPr id="4" name="Footer Placeholder 3">
            <a:extLst>
              <a:ext uri="{FF2B5EF4-FFF2-40B4-BE49-F238E27FC236}">
                <a16:creationId xmlns:a16="http://schemas.microsoft.com/office/drawing/2014/main" id="{B10F4B85-E06B-7DFD-48A4-5347B5149C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211FFC-C240-269A-6B2C-0EA47091E2B9}"/>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170963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4D1C90-04D0-0A50-B9A1-FDC2DAD23C52}"/>
              </a:ext>
            </a:extLst>
          </p:cNvPr>
          <p:cNvSpPr>
            <a:spLocks noGrp="1"/>
          </p:cNvSpPr>
          <p:nvPr>
            <p:ph type="dt" sz="half" idx="10"/>
          </p:nvPr>
        </p:nvSpPr>
        <p:spPr/>
        <p:txBody>
          <a:bodyPr/>
          <a:lstStyle/>
          <a:p>
            <a:fld id="{482E1EA6-8CBF-40D7-A9BB-C34076E14707}" type="datetimeFigureOut">
              <a:rPr lang="en-IN" smtClean="0"/>
              <a:t>19-09-2024</a:t>
            </a:fld>
            <a:endParaRPr lang="en-IN"/>
          </a:p>
        </p:txBody>
      </p:sp>
      <p:sp>
        <p:nvSpPr>
          <p:cNvPr id="3" name="Footer Placeholder 2">
            <a:extLst>
              <a:ext uri="{FF2B5EF4-FFF2-40B4-BE49-F238E27FC236}">
                <a16:creationId xmlns:a16="http://schemas.microsoft.com/office/drawing/2014/main" id="{886A62F1-D88F-99B4-DCD7-D95E2E3B5A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BCA1B2-3038-594E-094F-559BB982A0F7}"/>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277145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0699-6205-9B31-CAEC-2007C7150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155015-31EA-656E-F852-510DC4DE3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4115DF-D990-E163-0E6D-0CA5A5774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9EB44-42A2-0783-67FE-74B588ED3D49}"/>
              </a:ext>
            </a:extLst>
          </p:cNvPr>
          <p:cNvSpPr>
            <a:spLocks noGrp="1"/>
          </p:cNvSpPr>
          <p:nvPr>
            <p:ph type="dt" sz="half" idx="10"/>
          </p:nvPr>
        </p:nvSpPr>
        <p:spPr/>
        <p:txBody>
          <a:bodyPr/>
          <a:lstStyle/>
          <a:p>
            <a:fld id="{482E1EA6-8CBF-40D7-A9BB-C34076E14707}" type="datetimeFigureOut">
              <a:rPr lang="en-IN" smtClean="0"/>
              <a:t>19-09-2024</a:t>
            </a:fld>
            <a:endParaRPr lang="en-IN"/>
          </a:p>
        </p:txBody>
      </p:sp>
      <p:sp>
        <p:nvSpPr>
          <p:cNvPr id="6" name="Footer Placeholder 5">
            <a:extLst>
              <a:ext uri="{FF2B5EF4-FFF2-40B4-BE49-F238E27FC236}">
                <a16:creationId xmlns:a16="http://schemas.microsoft.com/office/drawing/2014/main" id="{B39F14F6-1481-2AEF-0B8C-1F84122349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C2A88A-680C-F1C9-59E1-1EC6B246367C}"/>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380461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B6FD-F2DC-BF44-045A-9B51AE375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39DF10-1E58-4957-93C6-766BDFEB6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77D758-D216-DBB4-40C4-AAFA8A9B8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8F59E-5EF3-66BE-EBF4-87CB6C806C62}"/>
              </a:ext>
            </a:extLst>
          </p:cNvPr>
          <p:cNvSpPr>
            <a:spLocks noGrp="1"/>
          </p:cNvSpPr>
          <p:nvPr>
            <p:ph type="dt" sz="half" idx="10"/>
          </p:nvPr>
        </p:nvSpPr>
        <p:spPr/>
        <p:txBody>
          <a:bodyPr/>
          <a:lstStyle/>
          <a:p>
            <a:fld id="{482E1EA6-8CBF-40D7-A9BB-C34076E14707}" type="datetimeFigureOut">
              <a:rPr lang="en-IN" smtClean="0"/>
              <a:t>19-09-2024</a:t>
            </a:fld>
            <a:endParaRPr lang="en-IN"/>
          </a:p>
        </p:txBody>
      </p:sp>
      <p:sp>
        <p:nvSpPr>
          <p:cNvPr id="6" name="Footer Placeholder 5">
            <a:extLst>
              <a:ext uri="{FF2B5EF4-FFF2-40B4-BE49-F238E27FC236}">
                <a16:creationId xmlns:a16="http://schemas.microsoft.com/office/drawing/2014/main" id="{2D20E91D-2AB4-A2AE-F9F1-CFF9A2B549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017B77-125A-7F62-D0F7-AC46659EF068}"/>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109817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19291-1EAE-C519-7982-7A2C4FC62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FB7A71-8A9F-25EE-9A31-AE71687C0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57CA9C-24B8-A558-1025-C41D740EB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E1EA6-8CBF-40D7-A9BB-C34076E14707}" type="datetimeFigureOut">
              <a:rPr lang="en-IN" smtClean="0"/>
              <a:t>19-09-2024</a:t>
            </a:fld>
            <a:endParaRPr lang="en-IN"/>
          </a:p>
        </p:txBody>
      </p:sp>
      <p:sp>
        <p:nvSpPr>
          <p:cNvPr id="5" name="Footer Placeholder 4">
            <a:extLst>
              <a:ext uri="{FF2B5EF4-FFF2-40B4-BE49-F238E27FC236}">
                <a16:creationId xmlns:a16="http://schemas.microsoft.com/office/drawing/2014/main" id="{AE4C0C2C-0AD6-45A7-C02A-981EAA377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E87A3C-34D2-AB80-4FEC-DC67F5634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8DD75-F1EC-4410-BBD2-764B0C4575ED}" type="slidenum">
              <a:rPr lang="en-IN" smtClean="0"/>
              <a:t>‹#›</a:t>
            </a:fld>
            <a:endParaRPr lang="en-IN"/>
          </a:p>
        </p:txBody>
      </p:sp>
    </p:spTree>
    <p:extLst>
      <p:ext uri="{BB962C8B-B14F-4D97-AF65-F5344CB8AC3E}">
        <p14:creationId xmlns:p14="http://schemas.microsoft.com/office/powerpoint/2010/main" val="1998740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9120CC-5545-23FF-703F-490E7D430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26" y="560438"/>
            <a:ext cx="10756489" cy="1366685"/>
          </a:xfrm>
          <a:prstGeom prst="rect">
            <a:avLst/>
          </a:prstGeom>
        </p:spPr>
      </p:pic>
      <p:sp>
        <p:nvSpPr>
          <p:cNvPr id="6" name="TextBox 10">
            <a:extLst>
              <a:ext uri="{FF2B5EF4-FFF2-40B4-BE49-F238E27FC236}">
                <a16:creationId xmlns:a16="http://schemas.microsoft.com/office/drawing/2014/main" id="{1D49AC7F-EC32-049A-EFD5-F612F0E93934}"/>
              </a:ext>
            </a:extLst>
          </p:cNvPr>
          <p:cNvSpPr txBox="1">
            <a:spLocks noGrp="1"/>
          </p:cNvSpPr>
          <p:nvPr>
            <p:ph type="subTitle" idx="1"/>
          </p:nvPr>
        </p:nvSpPr>
        <p:spPr>
          <a:xfrm>
            <a:off x="1268362" y="2054225"/>
            <a:ext cx="9094838" cy="713733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                          DEPARTMENT OF COMPUTER SCIENCE AND ENGINEERING</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PROJECT TITLE</a:t>
            </a:r>
          </a:p>
          <a:p>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CONTROLING MOUSE AND VIRTUAL KEYBOARD USING </a:t>
            </a:r>
          </a:p>
          <a:p>
            <a:r>
              <a:rPr lang="en-IN" b="1" dirty="0">
                <a:latin typeface="Times New Roman" panose="02020603050405020304" pitchFamily="18" charset="0"/>
                <a:cs typeface="Times New Roman" panose="02020603050405020304" pitchFamily="18" charset="0"/>
              </a:rPr>
              <a:t>                                    EYE-TRACKING BY COMPUTER VISION</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Project Guide:</a:t>
            </a:r>
            <a:r>
              <a:rPr lang="en-IN" b="1"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Team Members:</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Mrs.M.Kalpana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D.Ramya- 21p61a0557</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Assisstant Professor</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D.Usha Sri- 22p65a0503</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CH. Narender- 21p61a0544</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867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CE0E-2CEB-8B68-48D6-E6427108714C}"/>
              </a:ext>
            </a:extLst>
          </p:cNvPr>
          <p:cNvSpPr>
            <a:spLocks noGrp="1"/>
          </p:cNvSpPr>
          <p:nvPr>
            <p:ph type="title"/>
          </p:nvPr>
        </p:nvSpPr>
        <p:spPr>
          <a:xfrm>
            <a:off x="838200" y="487017"/>
            <a:ext cx="10515600" cy="864705"/>
          </a:xfrm>
        </p:spPr>
        <p:txBody>
          <a:bodyPr>
            <a:normAutofit/>
          </a:bodyPr>
          <a:lstStyle/>
          <a:p>
            <a:r>
              <a:rPr lang="en-IN" sz="2400" b="1" dirty="0">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843C0042-40AD-6AE9-2897-9CA2A4E9B9A4}"/>
              </a:ext>
            </a:extLst>
          </p:cNvPr>
          <p:cNvSpPr>
            <a:spLocks noGrp="1"/>
          </p:cNvSpPr>
          <p:nvPr>
            <p:ph idx="1"/>
          </p:nvPr>
        </p:nvSpPr>
        <p:spPr>
          <a:xfrm>
            <a:off x="838200" y="1550504"/>
            <a:ext cx="10515600" cy="4626459"/>
          </a:xfrm>
        </p:spPr>
        <p:txBody>
          <a:bodyPr>
            <a:normAutofit/>
          </a:bodyPr>
          <a:lstStyle/>
          <a:p>
            <a:r>
              <a:rPr lang="en-IN" sz="2000" b="1" dirty="0"/>
              <a:t>DETECTION OF FACE:</a:t>
            </a:r>
          </a:p>
          <a:p>
            <a:pPr marL="0" indent="0" algn="just">
              <a:buNone/>
            </a:pPr>
            <a:r>
              <a:rPr lang="en-US" sz="1800" dirty="0"/>
              <a:t>The user must look at the camera in order to provide a precise and clear picture. The system's preinstalled camera is used to capture the user's picture, which is then processed using Python and OpenCV</a:t>
            </a:r>
            <a:r>
              <a:rPr lang="en-US" sz="1400" dirty="0"/>
              <a:t>. </a:t>
            </a:r>
          </a:p>
          <a:p>
            <a:pPr algn="just"/>
            <a:r>
              <a:rPr lang="en-US" sz="2000" b="1" dirty="0"/>
              <a:t>HAAR- CASCADE ALGORITHM</a:t>
            </a:r>
          </a:p>
          <a:p>
            <a:pPr algn="just"/>
            <a:r>
              <a:rPr lang="en-US" sz="1800" dirty="0"/>
              <a:t>By applying </a:t>
            </a:r>
            <a:r>
              <a:rPr lang="en-US" sz="1800" dirty="0" err="1"/>
              <a:t>Haar</a:t>
            </a:r>
            <a:r>
              <a:rPr lang="en-US" sz="1800" dirty="0"/>
              <a:t> classifier the system identifies the region of the face, eyes, and mouth are detected and extracted for processing.</a:t>
            </a:r>
          </a:p>
          <a:p>
            <a:pPr algn="just"/>
            <a:endParaRPr lang="en-US" sz="1800" dirty="0"/>
          </a:p>
          <a:p>
            <a:pPr algn="just"/>
            <a:r>
              <a:rPr lang="en-US" sz="1800" dirty="0"/>
              <a:t>As soon as we start the application the desktop raises a frame window and the camera starts capturing the image and the frame window display’s the video capturing that is being captured by the camera.</a:t>
            </a:r>
          </a:p>
          <a:p>
            <a:pPr algn="just"/>
            <a:endParaRPr lang="en-US" sz="1800" dirty="0"/>
          </a:p>
          <a:p>
            <a:r>
              <a:rPr lang="en-US" sz="1800" dirty="0"/>
              <a:t>In the reading mode it will also check the change in Eye aspect ratio, if it is below the threshold for either of the eye then that particular click is made (right-click, left-click).</a:t>
            </a:r>
            <a:endParaRPr lang="en-IN" sz="1800" dirty="0"/>
          </a:p>
        </p:txBody>
      </p:sp>
    </p:spTree>
    <p:extLst>
      <p:ext uri="{BB962C8B-B14F-4D97-AF65-F5344CB8AC3E}">
        <p14:creationId xmlns:p14="http://schemas.microsoft.com/office/powerpoint/2010/main" val="228951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14A4-FAA5-FA39-E15C-037A5101A1EC}"/>
              </a:ext>
            </a:extLst>
          </p:cNvPr>
          <p:cNvSpPr>
            <a:spLocks noGrp="1"/>
          </p:cNvSpPr>
          <p:nvPr>
            <p:ph type="title"/>
          </p:nvPr>
        </p:nvSpPr>
        <p:spPr>
          <a:xfrm>
            <a:off x="838200" y="776748"/>
            <a:ext cx="10515600" cy="913940"/>
          </a:xfrm>
        </p:spPr>
        <p:txBody>
          <a:bodyPr>
            <a:normAutofit/>
          </a:bodyPr>
          <a:lstStyle/>
          <a:p>
            <a:r>
              <a:rPr lang="en-US" sz="2400" b="1" dirty="0">
                <a:latin typeface="Times New Roman" panose="02020603050405020304" pitchFamily="18" charset="0"/>
                <a:cs typeface="Times New Roman" panose="02020603050405020304" pitchFamily="18" charset="0"/>
              </a:rPr>
              <a:t>SOFTWARE AND HARDWARE REQUIREMENTS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080AA8-D186-73E1-EE4C-381AC2133E29}"/>
              </a:ext>
            </a:extLst>
          </p:cNvPr>
          <p:cNvSpPr>
            <a:spLocks noGrp="1"/>
          </p:cNvSpPr>
          <p:nvPr>
            <p:ph idx="1"/>
          </p:nvPr>
        </p:nvSpPr>
        <p:spPr>
          <a:xfrm>
            <a:off x="838200" y="1986115"/>
            <a:ext cx="10515600" cy="4190847"/>
          </a:xfrm>
        </p:spPr>
        <p:txBody>
          <a:bodyPr>
            <a:normAutofit/>
          </a:bodyPr>
          <a:lstStyle/>
          <a:p>
            <a:pPr marL="0" indent="0">
              <a:buNone/>
            </a:pPr>
            <a:r>
              <a:rPr lang="en-US" sz="1800" b="1" dirty="0"/>
              <a:t>Functional Requirements :</a:t>
            </a:r>
          </a:p>
          <a:p>
            <a:pPr marL="0" indent="0">
              <a:buNone/>
            </a:pPr>
            <a:r>
              <a:rPr lang="en-US" sz="1800" dirty="0">
                <a:latin typeface="+mj-lt"/>
              </a:rPr>
              <a:t> </a:t>
            </a:r>
            <a:r>
              <a:rPr lang="en-US" sz="1800" dirty="0"/>
              <a:t>User should perform gesture of eyeball properly. </a:t>
            </a:r>
          </a:p>
          <a:p>
            <a:pPr marL="0" indent="0">
              <a:buNone/>
            </a:pPr>
            <a:r>
              <a:rPr lang="en-US" sz="1800" dirty="0"/>
              <a:t>User system should have specific resolution webcam.</a:t>
            </a:r>
          </a:p>
          <a:p>
            <a:pPr marL="0" indent="0">
              <a:buNone/>
            </a:pPr>
            <a:r>
              <a:rPr lang="en-US" sz="1800" dirty="0"/>
              <a:t> After developing this application user should be able to access their system through eyeball gesture</a:t>
            </a:r>
            <a:r>
              <a:rPr lang="en-US" sz="1800" dirty="0">
                <a:latin typeface="+mj-lt"/>
              </a:rPr>
              <a:t>.</a:t>
            </a:r>
          </a:p>
          <a:p>
            <a:pPr marL="0" indent="0">
              <a:buNone/>
            </a:pPr>
            <a:r>
              <a:rPr lang="en-US" sz="1800" b="1" dirty="0"/>
              <a:t>Software Requirements:</a:t>
            </a:r>
          </a:p>
          <a:p>
            <a:pPr marL="0" indent="0">
              <a:buNone/>
            </a:pPr>
            <a:r>
              <a:rPr lang="en-US" sz="1800" dirty="0"/>
              <a:t>Operating System - Windows 10 </a:t>
            </a:r>
          </a:p>
          <a:p>
            <a:pPr marL="0" indent="0">
              <a:buNone/>
            </a:pPr>
            <a:r>
              <a:rPr lang="en-US" sz="1800" dirty="0"/>
              <a:t>Technology used – Python</a:t>
            </a:r>
          </a:p>
          <a:p>
            <a:pPr marL="0" indent="0">
              <a:buNone/>
            </a:pPr>
            <a:r>
              <a:rPr lang="en-US" sz="1800" b="1" dirty="0"/>
              <a:t>Hardware Requirements:</a:t>
            </a:r>
          </a:p>
          <a:p>
            <a:pPr marL="0" indent="0">
              <a:buNone/>
            </a:pPr>
            <a:r>
              <a:rPr lang="pt-BR" sz="1800" dirty="0"/>
              <a:t>Processor- Intel Pentium 4 </a:t>
            </a:r>
          </a:p>
          <a:p>
            <a:pPr marL="0" indent="0">
              <a:buNone/>
            </a:pPr>
            <a:r>
              <a:rPr lang="pt-BR" sz="1800" dirty="0"/>
              <a:t>RAM- 8 GB</a:t>
            </a:r>
            <a:endParaRPr lang="en-US" sz="1800" b="1" dirty="0"/>
          </a:p>
          <a:p>
            <a:pPr marL="0" indent="0">
              <a:buNone/>
            </a:pPr>
            <a:endParaRPr lang="en-US" sz="1800" b="1" dirty="0"/>
          </a:p>
        </p:txBody>
      </p:sp>
    </p:spTree>
    <p:extLst>
      <p:ext uri="{BB962C8B-B14F-4D97-AF65-F5344CB8AC3E}">
        <p14:creationId xmlns:p14="http://schemas.microsoft.com/office/powerpoint/2010/main" val="324967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B3CB-69BA-93DE-A6B6-A0AA9931120D}"/>
              </a:ext>
            </a:extLst>
          </p:cNvPr>
          <p:cNvSpPr>
            <a:spLocks noGrp="1"/>
          </p:cNvSpPr>
          <p:nvPr>
            <p:ph type="title"/>
          </p:nvPr>
        </p:nvSpPr>
        <p:spPr>
          <a:xfrm>
            <a:off x="805070" y="576471"/>
            <a:ext cx="10548730" cy="1003851"/>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CAA96F-38C9-10D9-02AC-DCF984934E79}"/>
              </a:ext>
            </a:extLst>
          </p:cNvPr>
          <p:cNvSpPr>
            <a:spLocks noGrp="1"/>
          </p:cNvSpPr>
          <p:nvPr>
            <p:ph idx="1"/>
          </p:nvPr>
        </p:nvSpPr>
        <p:spPr>
          <a:xfrm>
            <a:off x="999829" y="1752600"/>
            <a:ext cx="10192342" cy="4010706"/>
          </a:xfrm>
        </p:spPr>
        <p:txBody>
          <a:bodyPr>
            <a:normAutofit fontScale="92500"/>
          </a:bodyPr>
          <a:lstStyle/>
          <a:p>
            <a:pPr algn="just"/>
            <a:r>
              <a:rPr lang="en-IN" sz="1800" dirty="0"/>
              <a:t>Anyway Juhong, NutthananWanluk, Pintavirooj, And SarinpornVisitsattapongse, “Smart Wheelchair Based On Eye Tracking”, IEEE transaction, The 2016 Biomedical Engineering International Conference. </a:t>
            </a:r>
            <a:endParaRPr lang="en-IN" sz="1800" dirty="0">
              <a:cs typeface="Times New Roman" panose="02020603050405020304" pitchFamily="18" charset="0"/>
            </a:endParaRPr>
          </a:p>
          <a:p>
            <a:pPr algn="just"/>
            <a:r>
              <a:rPr lang="en-US" sz="1800" dirty="0"/>
              <a:t>Balamurugan, P., J. Santhosh, and G. Arulkumaran. "HAND MOTION BASED MOUSE CURSOR CONTROL USING IMAGE PROCESSING TECHNIQUE." Journal of Critical Reviews 7.4(2020) .</a:t>
            </a:r>
            <a:endParaRPr lang="en-US" sz="1800" dirty="0">
              <a:cs typeface="Times New Roman" panose="02020603050405020304" pitchFamily="18" charset="0"/>
            </a:endParaRPr>
          </a:p>
          <a:p>
            <a:pPr algn="just"/>
            <a:r>
              <a:rPr lang="en-IN" sz="1800" dirty="0"/>
              <a:t>Mehta, Sukrit, et al. "Real-Time Driver Drowsiness Detection System Using Eye Aspect Ratio and Eye Closure Ratio." Available at SSRN 3356401(2019). </a:t>
            </a:r>
          </a:p>
          <a:p>
            <a:pPr algn="just"/>
            <a:r>
              <a:rPr lang="en-IN" sz="1800" dirty="0"/>
              <a:t>C. Sagonas, G. Tzimiropoulos, S. Zafeiriou, M. Pantic. 300 Faces in the Wild Challenge: The first facial landmark localization Challenge. Proceedings of IEEE Int’l Conf. on Computer Vision (ICCV-W), 300 Faces in the-Wild Challenge (300-W).</a:t>
            </a:r>
          </a:p>
          <a:p>
            <a:pPr algn="just"/>
            <a:r>
              <a:rPr lang="en-IN" sz="1800" dirty="0"/>
              <a:t>Hossain, Zakir, MdMaruf Hossain Shuvo, and PrionjitSarker. "Hardware and software implementation of real-time electrooculogram (EOG) acquisition system to control a computer cursor with eyeball movement." In 2017 4th International Conference on Advances in Electrical Engineering (ICAEE), pp. 132-137. IEEE, 2017. </a:t>
            </a:r>
          </a:p>
          <a:p>
            <a:pPr algn="just"/>
            <a:r>
              <a:rPr lang="en-IN" sz="1800" dirty="0"/>
              <a:t>Ioana Bacivarov, MirceaIonita, Peter Corcoran, “Statistical models of appearance for eye-tracking and eye-blink detection and measurement”, Vol.54, No.3, August 2009. IEEE transactions on consumer electronics.</a:t>
            </a:r>
            <a:endParaRPr lang="en-IN" sz="1800" dirty="0">
              <a:cs typeface="Times New Roman" panose="02020603050405020304" pitchFamily="18" charset="0"/>
            </a:endParaRPr>
          </a:p>
          <a:p>
            <a:pPr marL="0" indent="0">
              <a:buNone/>
            </a:pPr>
            <a:endParaRPr lang="en-IN" sz="1800" dirty="0">
              <a:cs typeface="Times New Roman" panose="02020603050405020304" pitchFamily="18" charset="0"/>
            </a:endParaRPr>
          </a:p>
        </p:txBody>
      </p:sp>
    </p:spTree>
    <p:extLst>
      <p:ext uri="{BB962C8B-B14F-4D97-AF65-F5344CB8AC3E}">
        <p14:creationId xmlns:p14="http://schemas.microsoft.com/office/powerpoint/2010/main" val="72882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A7BAE-8574-5347-005D-6FFB71E3C65F}"/>
              </a:ext>
            </a:extLst>
          </p:cNvPr>
          <p:cNvSpPr>
            <a:spLocks noGrp="1"/>
          </p:cNvSpPr>
          <p:nvPr>
            <p:ph idx="1"/>
          </p:nvPr>
        </p:nvSpPr>
        <p:spPr>
          <a:xfrm>
            <a:off x="1152939" y="1182757"/>
            <a:ext cx="9988826" cy="4994206"/>
          </a:xfrm>
        </p:spPr>
        <p:txBody>
          <a:bodyPr>
            <a:normAutofit/>
          </a:bodyPr>
          <a:lstStyle/>
          <a:p>
            <a:r>
              <a:rPr lang="en-US" sz="1800" dirty="0"/>
              <a:t>Lee, Jun-Seok</a:t>
            </a:r>
            <a:r>
              <a:rPr lang="en-US" sz="1800"/>
              <a:t>, Kyung </a:t>
            </a:r>
            <a:r>
              <a:rPr lang="en-US" sz="1800" dirty="0"/>
              <a:t>Yu, Sang-won Leigh, Jin-Yong Chung, and Sung-Goo Cho. "Method for controlling device based on eyeball motion, and device therefor." U.S. Patent 9,864,429, issued January 9, 2018.</a:t>
            </a:r>
          </a:p>
          <a:p>
            <a:r>
              <a:rPr lang="en-US" sz="1800" dirty="0"/>
              <a:t>. Sharma, N. Jain and P. K. Pal, "Detection of eye closing/opening from EOG and its application in robotic arm control", Biocybern. Biomed. Eng, vol. 40, pp. 1-14, Jan.2020.</a:t>
            </a:r>
          </a:p>
          <a:p>
            <a:r>
              <a:rPr lang="en-US" sz="1800" dirty="0"/>
              <a:t>Tereza Soukupova´ and Jan Cˇ ech. Real-Time Eye Blink Detection using Facial Landmarks. In 21st Computer Vision Winter Workshop, February 2016. </a:t>
            </a:r>
          </a:p>
          <a:p>
            <a:r>
              <a:rPr lang="en-US" sz="1800" dirty="0"/>
              <a:t>VahidKazemi, Josephine Sullivan. One millisecond face alignment with an ensemble of regression trees. In CVPR, 2014.</a:t>
            </a:r>
          </a:p>
          <a:p>
            <a:endParaRPr lang="en-US" sz="1800" dirty="0"/>
          </a:p>
          <a:p>
            <a:pPr marL="0" indent="0">
              <a:buNone/>
            </a:pPr>
            <a:endParaRPr lang="en-IN" sz="1800" dirty="0"/>
          </a:p>
        </p:txBody>
      </p:sp>
    </p:spTree>
    <p:extLst>
      <p:ext uri="{BB962C8B-B14F-4D97-AF65-F5344CB8AC3E}">
        <p14:creationId xmlns:p14="http://schemas.microsoft.com/office/powerpoint/2010/main" val="184970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5F70B7-5E69-E51B-88BF-09E160BF5E6D}"/>
              </a:ext>
            </a:extLst>
          </p:cNvPr>
          <p:cNvSpPr>
            <a:spLocks noGrp="1"/>
          </p:cNvSpPr>
          <p:nvPr>
            <p:ph type="subTitle" idx="1"/>
          </p:nvPr>
        </p:nvSpPr>
        <p:spPr>
          <a:xfrm>
            <a:off x="1524000" y="1580322"/>
            <a:ext cx="9144000" cy="3677478"/>
          </a:xfrm>
        </p:spPr>
        <p:txBody>
          <a:bodyPr/>
          <a:lstStyle/>
          <a:p>
            <a:endParaRPr lang="en-IN" dirty="0"/>
          </a:p>
          <a:p>
            <a:endParaRPr lang="en-IN" dirty="0"/>
          </a:p>
          <a:p>
            <a:endParaRPr lang="en-IN" dirty="0"/>
          </a:p>
          <a:p>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4900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5970-56EF-0E68-9582-0F2F7E2F479C}"/>
              </a:ext>
            </a:extLst>
          </p:cNvPr>
          <p:cNvSpPr>
            <a:spLocks noGrp="1"/>
          </p:cNvSpPr>
          <p:nvPr>
            <p:ph type="title"/>
          </p:nvPr>
        </p:nvSpPr>
        <p:spPr>
          <a:xfrm>
            <a:off x="566530" y="560439"/>
            <a:ext cx="3071193" cy="698090"/>
          </a:xfrm>
        </p:spPr>
        <p:txBody>
          <a:bodyPr>
            <a:norm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3E0DEC-6700-9DCD-8F5F-82D24323EDFF}"/>
              </a:ext>
            </a:extLst>
          </p:cNvPr>
          <p:cNvSpPr>
            <a:spLocks noGrp="1"/>
          </p:cNvSpPr>
          <p:nvPr>
            <p:ph idx="1"/>
          </p:nvPr>
        </p:nvSpPr>
        <p:spPr>
          <a:xfrm>
            <a:off x="566530" y="1435510"/>
            <a:ext cx="11082131" cy="4741453"/>
          </a:xfrm>
        </p:spPr>
        <p:txBody>
          <a:bodyPr>
            <a:normAutofit/>
          </a:bodyPr>
          <a:lstStyle/>
          <a:p>
            <a:pPr algn="just"/>
            <a:r>
              <a:rPr lang="en-US" sz="1800" dirty="0"/>
              <a:t>The most common used input device in a computer is the virtual keyboard and mouse, whereas the usage of the same input device is complex for people suffering from (Paralyzed and persons with disabilities) by enabling them to carry out basic functions used in the conventional input system. </a:t>
            </a:r>
          </a:p>
          <a:p>
            <a:pPr algn="just"/>
            <a:r>
              <a:rPr lang="en-US" sz="1800" dirty="0"/>
              <a:t>The proposed system provides an alternate solution for the people who are suffering from paralysis and with physical disabilities by using their facial expression through the web camera as the basic input system instead of a physically handled virtual keyboard and mouse.</a:t>
            </a:r>
          </a:p>
          <a:p>
            <a:pPr algn="just"/>
            <a:r>
              <a:rPr lang="en-US" sz="1800" dirty="0"/>
              <a:t> By applying </a:t>
            </a:r>
            <a:r>
              <a:rPr lang="en-US" sz="1800" dirty="0" err="1"/>
              <a:t>Haar</a:t>
            </a:r>
            <a:r>
              <a:rPr lang="en-US" sz="1800" dirty="0"/>
              <a:t> classifier the system identifies the region of the face, eyes, and mouth are detected and extracted for processing. It controls the action of the virtual mouse and virtual keyboard by providing a hands-free interaction between humans and computers.</a:t>
            </a:r>
          </a:p>
          <a:p>
            <a:pPr algn="just"/>
            <a:r>
              <a:rPr lang="en-US" sz="1800" dirty="0"/>
              <a:t> It allows disabled people to scroll up, scroll down, scroll left, scroll right, right-click, left-click, and to perform cursor movement in virtual mouse. The virtual keyboard portion is selected either as a left or right position of the eye-ball. </a:t>
            </a:r>
          </a:p>
          <a:p>
            <a:pPr marL="0" indent="0">
              <a:buNone/>
            </a:pPr>
            <a:endParaRPr lang="en-US" sz="1800" b="1" dirty="0">
              <a:latin typeface="+mj-lt"/>
            </a:endParaRPr>
          </a:p>
          <a:p>
            <a:pPr marL="0" indent="0">
              <a:buNone/>
            </a:pPr>
            <a:r>
              <a:rPr lang="en-US" sz="1800" b="1" dirty="0"/>
              <a:t>Keywords: </a:t>
            </a:r>
            <a:r>
              <a:rPr lang="en-US" sz="1800" dirty="0"/>
              <a:t>Eye-tracking, Computer vision, </a:t>
            </a:r>
            <a:r>
              <a:rPr lang="en-US" sz="1800" dirty="0" err="1"/>
              <a:t>Haar</a:t>
            </a:r>
            <a:r>
              <a:rPr lang="en-US" sz="1800" dirty="0"/>
              <a:t> Classifier, Face Detection.</a:t>
            </a:r>
            <a:endParaRPr lang="en-IN" sz="1800" dirty="0">
              <a:latin typeface="+mj-lt"/>
            </a:endParaRPr>
          </a:p>
        </p:txBody>
      </p:sp>
    </p:spTree>
    <p:extLst>
      <p:ext uri="{BB962C8B-B14F-4D97-AF65-F5344CB8AC3E}">
        <p14:creationId xmlns:p14="http://schemas.microsoft.com/office/powerpoint/2010/main" val="395974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348F-E6E7-1A05-DAB8-9DE720A365C7}"/>
              </a:ext>
            </a:extLst>
          </p:cNvPr>
          <p:cNvSpPr>
            <a:spLocks noGrp="1"/>
          </p:cNvSpPr>
          <p:nvPr>
            <p:ph type="title"/>
          </p:nvPr>
        </p:nvSpPr>
        <p:spPr>
          <a:xfrm>
            <a:off x="616226" y="365125"/>
            <a:ext cx="3518453" cy="1325563"/>
          </a:xfrm>
        </p:spPr>
        <p:txBody>
          <a:bodyPr>
            <a:normAutofit/>
          </a:bodyPr>
          <a:lstStyle/>
          <a:p>
            <a:r>
              <a:rPr lang="en-US" sz="2400" b="1" dirty="0">
                <a:latin typeface="Times New Roman" panose="02020603050405020304" pitchFamily="18" charset="0"/>
                <a:cs typeface="Times New Roman" panose="02020603050405020304" pitchFamily="18" charset="0"/>
              </a:rPr>
              <a:t>INRODUCTION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AA41E6-75F9-A537-95CD-9FF70AEEEA2E}"/>
              </a:ext>
            </a:extLst>
          </p:cNvPr>
          <p:cNvSpPr>
            <a:spLocks noGrp="1"/>
          </p:cNvSpPr>
          <p:nvPr>
            <p:ph idx="1"/>
          </p:nvPr>
        </p:nvSpPr>
        <p:spPr>
          <a:xfrm>
            <a:off x="616226" y="1514168"/>
            <a:ext cx="10959547" cy="4564472"/>
          </a:xfrm>
        </p:spPr>
        <p:txBody>
          <a:bodyPr>
            <a:normAutofit/>
          </a:bodyPr>
          <a:lstStyle/>
          <a:p>
            <a:pPr algn="just"/>
            <a:r>
              <a:rPr lang="en-US" sz="1800" dirty="0"/>
              <a:t>A human’s face transmits a lot of information about the facial expression, in order to operate a mouse and a virtual keyboard function using the face, eyes and mouth are detected. </a:t>
            </a:r>
          </a:p>
          <a:p>
            <a:pPr algn="just"/>
            <a:r>
              <a:rPr lang="en-US" sz="1800" dirty="0"/>
              <a:t>The visual control framework with the computers will make them work without the assistance of anyone else. Human computer interaction is an implementation of a vision based system for detecting eye movements through this technology, it was a boon for a person with a different impairment (one hand people</a:t>
            </a:r>
            <a:r>
              <a:rPr lang="en-US" sz="1200" dirty="0"/>
              <a:t>).</a:t>
            </a:r>
          </a:p>
          <a:p>
            <a:pPr marL="0" indent="0" algn="just">
              <a:buNone/>
            </a:pPr>
            <a:endParaRPr lang="en-US" sz="1200" dirty="0"/>
          </a:p>
          <a:p>
            <a:pPr algn="just"/>
            <a:r>
              <a:rPr lang="en-US" sz="1800" dirty="0"/>
              <a:t>The installation of a vision-based system for removing the action of eye and facial movements as a Human-Computer Interface for individuals with impairments is given.</a:t>
            </a:r>
          </a:p>
          <a:p>
            <a:pPr algn="just"/>
            <a:r>
              <a:rPr lang="en-US" sz="1800" dirty="0"/>
              <a:t> In order to control a – anti human-computer interface, the proposed work incorporates face identification, face tracking, eye blink detection, and real-time blink sequence interpretation. </a:t>
            </a:r>
          </a:p>
          <a:p>
            <a:pPr marL="0" indent="0" algn="just">
              <a:buNone/>
            </a:pPr>
            <a:endParaRPr lang="en-US" sz="1800" dirty="0"/>
          </a:p>
          <a:p>
            <a:pPr algn="just"/>
            <a:r>
              <a:rPr lang="en-US" sz="1800" dirty="0"/>
              <a:t>Using the human face &amp; eye motions to interface with the computer instead of the conventional mouse. It is designed to make computer usage efficient and simple for those who are physically disabled and lack hands.</a:t>
            </a:r>
          </a:p>
          <a:p>
            <a:pPr marL="0" indent="0">
              <a:buNone/>
            </a:pPr>
            <a:endParaRPr lang="en-US" sz="1800" dirty="0"/>
          </a:p>
          <a:p>
            <a:pPr marL="0" indent="0">
              <a:buNone/>
            </a:pPr>
            <a:endParaRPr lang="en-US" sz="1200" dirty="0">
              <a:latin typeface="+mj-lt"/>
            </a:endParaRPr>
          </a:p>
          <a:p>
            <a:pPr marL="0" indent="0">
              <a:buNone/>
            </a:pPr>
            <a:endParaRPr lang="en-US" sz="1200" dirty="0">
              <a:latin typeface="+mj-lt"/>
            </a:endParaRPr>
          </a:p>
        </p:txBody>
      </p:sp>
    </p:spTree>
    <p:extLst>
      <p:ext uri="{BB962C8B-B14F-4D97-AF65-F5344CB8AC3E}">
        <p14:creationId xmlns:p14="http://schemas.microsoft.com/office/powerpoint/2010/main" val="53860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BE464-99A3-24C9-95FA-8A9836EA2D10}"/>
              </a:ext>
            </a:extLst>
          </p:cNvPr>
          <p:cNvSpPr>
            <a:spLocks noGrp="1"/>
          </p:cNvSpPr>
          <p:nvPr>
            <p:ph type="title"/>
          </p:nvPr>
        </p:nvSpPr>
        <p:spPr>
          <a:xfrm>
            <a:off x="756980" y="365125"/>
            <a:ext cx="10205882" cy="1325563"/>
          </a:xfrm>
        </p:spPr>
        <p:txBody>
          <a:bodyPr>
            <a:normAutofit/>
          </a:bodyPr>
          <a:lstStyle/>
          <a:p>
            <a:r>
              <a:rPr lang="en-US" sz="2400" b="1" dirty="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E129C-38E7-99D6-7CDD-41CC19BF5E0A}"/>
              </a:ext>
            </a:extLst>
          </p:cNvPr>
          <p:cNvSpPr>
            <a:spLocks noGrp="1"/>
          </p:cNvSpPr>
          <p:nvPr>
            <p:ph idx="1"/>
          </p:nvPr>
        </p:nvSpPr>
        <p:spPr>
          <a:xfrm>
            <a:off x="756980" y="1455387"/>
            <a:ext cx="10678040" cy="4741453"/>
          </a:xfrm>
        </p:spPr>
        <p:txBody>
          <a:bodyPr>
            <a:normAutofit/>
          </a:bodyPr>
          <a:lstStyle/>
          <a:p>
            <a:pPr marL="0" indent="0">
              <a:buNone/>
            </a:pPr>
            <a:r>
              <a:rPr lang="en-US" b="1" dirty="0">
                <a:latin typeface="+mj-lt"/>
              </a:rPr>
              <a:t>Enhancing User Interaction Through Eye-Tracking for Mouse Control and Virtual Keyboard Input</a:t>
            </a:r>
          </a:p>
          <a:p>
            <a:pPr algn="just"/>
            <a:r>
              <a:rPr lang="en-US" sz="1800" dirty="0"/>
              <a:t>With the rapid advancement of technology, there is an increasing need for more intuitive and accessible methods of interacting with computers. </a:t>
            </a:r>
          </a:p>
          <a:p>
            <a:pPr algn="just"/>
            <a:r>
              <a:rPr lang="en-US" sz="1800" dirty="0"/>
              <a:t>Eye-tracking technology, which monitors and interprets eye movements, has shown promise in providing new ways for users to control their devices.</a:t>
            </a:r>
          </a:p>
          <a:p>
            <a:pPr algn="just"/>
            <a:r>
              <a:rPr lang="en-US" sz="1800" dirty="0"/>
              <a:t> This technology can be particularly beneficial for individuals with physical disabilities or conditions that limit their ability to use traditional input devices like a mouse or keyboard.</a:t>
            </a:r>
          </a:p>
          <a:p>
            <a:pPr marL="0" indent="0" algn="just">
              <a:buNone/>
            </a:pPr>
            <a:endParaRPr lang="en-US" sz="1800" dirty="0"/>
          </a:p>
          <a:p>
            <a:pPr algn="just"/>
            <a:r>
              <a:rPr lang="en-US" sz="1800" dirty="0"/>
              <a:t>The system should accurately translate eye movements into cursor movement and detect fixation points to simulate mouse clicks.</a:t>
            </a:r>
            <a:r>
              <a:rPr lang="en-US" sz="1200" dirty="0"/>
              <a:t> </a:t>
            </a:r>
            <a:r>
              <a:rPr lang="en-US" sz="1800" dirty="0"/>
              <a:t>The system should handle various gaze patterns, including rapid shifts and prolonged fixations.</a:t>
            </a:r>
            <a:endParaRPr lang="en-US" sz="1800" b="1" dirty="0"/>
          </a:p>
        </p:txBody>
      </p:sp>
    </p:spTree>
    <p:extLst>
      <p:ext uri="{BB962C8B-B14F-4D97-AF65-F5344CB8AC3E}">
        <p14:creationId xmlns:p14="http://schemas.microsoft.com/office/powerpoint/2010/main" val="49695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E628-3C54-9ECD-72AC-8D1DC10DCEB3}"/>
              </a:ext>
            </a:extLst>
          </p:cNvPr>
          <p:cNvSpPr>
            <a:spLocks noGrp="1"/>
          </p:cNvSpPr>
          <p:nvPr>
            <p:ph type="title"/>
          </p:nvPr>
        </p:nvSpPr>
        <p:spPr>
          <a:xfrm>
            <a:off x="838200" y="924233"/>
            <a:ext cx="10515600" cy="658762"/>
          </a:xfrm>
        </p:spPr>
        <p:txBody>
          <a:bodyPr>
            <a:normAutofit/>
          </a:bodyPr>
          <a:lstStyle/>
          <a:p>
            <a:r>
              <a:rPr lang="en-US"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D66CBC-F322-6B5B-A2C0-203BF35830D5}"/>
              </a:ext>
            </a:extLst>
          </p:cNvPr>
          <p:cNvSpPr>
            <a:spLocks noGrp="1"/>
          </p:cNvSpPr>
          <p:nvPr>
            <p:ph idx="1"/>
          </p:nvPr>
        </p:nvSpPr>
        <p:spPr>
          <a:xfrm>
            <a:off x="771832" y="1769806"/>
            <a:ext cx="10082980" cy="4249841"/>
          </a:xfrm>
        </p:spPr>
        <p:txBody>
          <a:bodyPr>
            <a:normAutofit/>
          </a:bodyPr>
          <a:lstStyle/>
          <a:p>
            <a:pPr algn="just"/>
            <a:r>
              <a:rPr lang="en-US" sz="1800" dirty="0"/>
              <a:t>The objectives for developing an eye-tracking system to control the mouse and virtual keyboard are multifaceted and aim to address various aspects of functionality and user experience. First, the project seeks to </a:t>
            </a:r>
            <a:r>
              <a:rPr lang="en-US" sz="1800" b="1" dirty="0"/>
              <a:t>develop accurate eye-tracking algorithms</a:t>
            </a:r>
            <a:r>
              <a:rPr lang="en-US" sz="1800" dirty="0"/>
              <a:t> that can precisely detect and interpret gaze direction under diverse conditions, ensuring reliable tracking of eye movements.</a:t>
            </a:r>
          </a:p>
          <a:p>
            <a:pPr marL="0" indent="0" algn="just">
              <a:buNone/>
            </a:pPr>
            <a:endParaRPr lang="en-US" sz="1800" dirty="0"/>
          </a:p>
          <a:p>
            <a:pPr algn="just"/>
            <a:r>
              <a:rPr lang="en-US" sz="1800" dirty="0"/>
              <a:t>Another key objective is to </a:t>
            </a:r>
            <a:r>
              <a:rPr lang="en-US" sz="1800" b="1" dirty="0"/>
              <a:t>ensure real-time performance</a:t>
            </a:r>
            <a:r>
              <a:rPr lang="en-US" sz="1800" dirty="0"/>
              <a:t> by minimizing latency between gaze detection and system responses, thus providing a smooth user experience. The system will also offer </a:t>
            </a:r>
            <a:r>
              <a:rPr lang="en-US" sz="1800" b="1" dirty="0"/>
              <a:t>customization options</a:t>
            </a:r>
            <a:r>
              <a:rPr lang="en-US" sz="1800" dirty="0"/>
              <a:t> to adjust settings like cursor speed and gaze sensitivity, catering to individual user preferences and needs.</a:t>
            </a:r>
          </a:p>
          <a:p>
            <a:pPr marL="0" indent="0" algn="just">
              <a:buNone/>
            </a:pPr>
            <a:endParaRPr lang="en-US" sz="1800" dirty="0"/>
          </a:p>
          <a:p>
            <a:pPr algn="just"/>
            <a:r>
              <a:rPr lang="en-US" sz="1800" dirty="0"/>
              <a:t>Moreover, the project aims to </a:t>
            </a:r>
            <a:r>
              <a:rPr lang="en-US" sz="1800" b="1" dirty="0"/>
              <a:t>integrate seamlessly with existing operating systems and applications</a:t>
            </a:r>
            <a:r>
              <a:rPr lang="en-US" sz="1800" dirty="0"/>
              <a:t>, ensuring broad compatibility without requiring significant modifications.</a:t>
            </a:r>
          </a:p>
          <a:p>
            <a:pPr marL="0" indent="0" algn="just">
              <a:buNone/>
            </a:pPr>
            <a:endParaRPr lang="en-US" sz="1800" dirty="0"/>
          </a:p>
          <a:p>
            <a:pPr marL="0" indent="0" algn="just">
              <a:buNone/>
            </a:pPr>
            <a:endParaRPr lang="en-IN" sz="1800" dirty="0">
              <a:latin typeface="+mj-lt"/>
            </a:endParaRPr>
          </a:p>
        </p:txBody>
      </p:sp>
    </p:spTree>
    <p:extLst>
      <p:ext uri="{BB962C8B-B14F-4D97-AF65-F5344CB8AC3E}">
        <p14:creationId xmlns:p14="http://schemas.microsoft.com/office/powerpoint/2010/main" val="268744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8D81-D535-5EF2-4E70-9D7B207CD3CB}"/>
              </a:ext>
            </a:extLst>
          </p:cNvPr>
          <p:cNvSpPr>
            <a:spLocks noGrp="1"/>
          </p:cNvSpPr>
          <p:nvPr>
            <p:ph type="title"/>
          </p:nvPr>
        </p:nvSpPr>
        <p:spPr>
          <a:xfrm>
            <a:off x="725557" y="365126"/>
            <a:ext cx="10833651" cy="817632"/>
          </a:xfrm>
        </p:spPr>
        <p:txBody>
          <a:bodyPr>
            <a:normAutofit/>
          </a:bodyPr>
          <a:lstStyle/>
          <a:p>
            <a:r>
              <a:rPr lang="en-IN" sz="2400" b="1" u="sng" dirty="0">
                <a:latin typeface="Times New Roman" panose="02020603050405020304" pitchFamily="18" charset="0"/>
                <a:cs typeface="Times New Roman" panose="02020603050405020304" pitchFamily="18" charset="0"/>
              </a:rPr>
              <a:t>LITERATURE</a:t>
            </a:r>
            <a:r>
              <a:rPr lang="en-IN" sz="2400" b="1" u="sng" dirty="0"/>
              <a:t> </a:t>
            </a:r>
            <a:r>
              <a:rPr lang="en-IN" sz="2400" b="1" u="sng" dirty="0">
                <a:latin typeface="Times New Roman" panose="02020603050405020304" pitchFamily="18" charset="0"/>
                <a:cs typeface="Times New Roman" panose="02020603050405020304" pitchFamily="18" charset="0"/>
              </a:rPr>
              <a:t>SURVEY</a:t>
            </a:r>
          </a:p>
        </p:txBody>
      </p:sp>
      <p:graphicFrame>
        <p:nvGraphicFramePr>
          <p:cNvPr id="7" name="Table 6">
            <a:extLst>
              <a:ext uri="{FF2B5EF4-FFF2-40B4-BE49-F238E27FC236}">
                <a16:creationId xmlns:a16="http://schemas.microsoft.com/office/drawing/2014/main" id="{3CD25403-84DC-E3AE-D716-04FC3256BBDD}"/>
              </a:ext>
            </a:extLst>
          </p:cNvPr>
          <p:cNvGraphicFramePr>
            <a:graphicFrameLocks noGrp="1"/>
          </p:cNvGraphicFramePr>
          <p:nvPr>
            <p:extLst>
              <p:ext uri="{D42A27DB-BD31-4B8C-83A1-F6EECF244321}">
                <p14:modId xmlns:p14="http://schemas.microsoft.com/office/powerpoint/2010/main" val="170393545"/>
              </p:ext>
            </p:extLst>
          </p:nvPr>
        </p:nvGraphicFramePr>
        <p:xfrm>
          <a:off x="1013551" y="1344057"/>
          <a:ext cx="9893148" cy="4362679"/>
        </p:xfrm>
        <a:graphic>
          <a:graphicData uri="http://schemas.openxmlformats.org/drawingml/2006/table">
            <a:tbl>
              <a:tblPr firstRow="1" bandRow="1">
                <a:tableStyleId>{5940675A-B579-460E-94D1-54222C63F5DA}</a:tableStyleId>
              </a:tblPr>
              <a:tblGrid>
                <a:gridCol w="2478796">
                  <a:extLst>
                    <a:ext uri="{9D8B030D-6E8A-4147-A177-3AD203B41FA5}">
                      <a16:colId xmlns:a16="http://schemas.microsoft.com/office/drawing/2014/main" val="4288575095"/>
                    </a:ext>
                  </a:extLst>
                </a:gridCol>
                <a:gridCol w="2467778">
                  <a:extLst>
                    <a:ext uri="{9D8B030D-6E8A-4147-A177-3AD203B41FA5}">
                      <a16:colId xmlns:a16="http://schemas.microsoft.com/office/drawing/2014/main" val="3303459172"/>
                    </a:ext>
                  </a:extLst>
                </a:gridCol>
                <a:gridCol w="2473287">
                  <a:extLst>
                    <a:ext uri="{9D8B030D-6E8A-4147-A177-3AD203B41FA5}">
                      <a16:colId xmlns:a16="http://schemas.microsoft.com/office/drawing/2014/main" val="2349313939"/>
                    </a:ext>
                  </a:extLst>
                </a:gridCol>
                <a:gridCol w="2473287">
                  <a:extLst>
                    <a:ext uri="{9D8B030D-6E8A-4147-A177-3AD203B41FA5}">
                      <a16:colId xmlns:a16="http://schemas.microsoft.com/office/drawing/2014/main" val="2611259861"/>
                    </a:ext>
                  </a:extLst>
                </a:gridCol>
              </a:tblGrid>
              <a:tr h="647807">
                <a:tc>
                  <a:txBody>
                    <a:bodyPr/>
                    <a:lstStyle/>
                    <a:p>
                      <a:r>
                        <a:rPr lang="en-IN" b="1" dirty="0"/>
                        <a:t>STUDY</a:t>
                      </a:r>
                    </a:p>
                  </a:txBody>
                  <a:tcPr/>
                </a:tc>
                <a:tc>
                  <a:txBody>
                    <a:bodyPr/>
                    <a:lstStyle/>
                    <a:p>
                      <a:r>
                        <a:rPr lang="en-IN" b="1" dirty="0"/>
                        <a:t>METHODOLOGY</a:t>
                      </a:r>
                    </a:p>
                  </a:txBody>
                  <a:tcPr/>
                </a:tc>
                <a:tc>
                  <a:txBody>
                    <a:bodyPr/>
                    <a:lstStyle/>
                    <a:p>
                      <a:r>
                        <a:rPr lang="en-IN" b="1" dirty="0"/>
                        <a:t>PROS</a:t>
                      </a:r>
                    </a:p>
                  </a:txBody>
                  <a:tcPr/>
                </a:tc>
                <a:tc>
                  <a:txBody>
                    <a:bodyPr/>
                    <a:lstStyle/>
                    <a:p>
                      <a:r>
                        <a:rPr lang="en-IN" b="1" dirty="0"/>
                        <a:t>CONS</a:t>
                      </a:r>
                    </a:p>
                  </a:txBody>
                  <a:tcPr/>
                </a:tc>
                <a:extLst>
                  <a:ext uri="{0D108BD9-81ED-4DB2-BD59-A6C34878D82A}">
                    <a16:rowId xmlns:a16="http://schemas.microsoft.com/office/drawing/2014/main" val="3252989723"/>
                  </a:ext>
                </a:extLst>
              </a:tr>
              <a:tr h="1857436">
                <a:tc>
                  <a:txBody>
                    <a:bodyPr/>
                    <a:lstStyle/>
                    <a:p>
                      <a:r>
                        <a:rPr lang="en-US" b="1" dirty="0"/>
                        <a:t>Balamurugan et al., 2020</a:t>
                      </a:r>
                      <a:r>
                        <a:rPr lang="en-US" dirty="0"/>
                        <a:t> "Hand Motion-Based Mouse Cursor Control Using Image Processing" [2]</a:t>
                      </a:r>
                      <a:endParaRPr lang="en-IN" dirty="0"/>
                    </a:p>
                  </a:txBody>
                  <a:tcPr/>
                </a:tc>
                <a:tc>
                  <a:txBody>
                    <a:bodyPr/>
                    <a:lstStyle/>
                    <a:p>
                      <a:r>
                        <a:rPr lang="en-US" dirty="0"/>
                        <a:t>Applied hand motion detection using image processing techniques to control the mouse cursor movements.</a:t>
                      </a:r>
                      <a:endParaRPr lang="en-IN" dirty="0"/>
                    </a:p>
                  </a:txBody>
                  <a:tcPr/>
                </a:tc>
                <a:tc>
                  <a:txBody>
                    <a:bodyPr/>
                    <a:lstStyle/>
                    <a:p>
                      <a:r>
                        <a:rPr lang="en-US" dirty="0"/>
                        <a:t>Non-invasive and low-cost solution.</a:t>
                      </a:r>
                      <a:br>
                        <a:rPr lang="en-US" dirty="0"/>
                      </a:br>
                      <a:r>
                        <a:rPr lang="en-US" dirty="0"/>
                        <a:t>- Does not require additional hardware like sensors.</a:t>
                      </a:r>
                      <a:endParaRPr lang="en-IN" dirty="0"/>
                    </a:p>
                  </a:txBody>
                  <a:tcPr/>
                </a:tc>
                <a:tc>
                  <a:txBody>
                    <a:bodyPr/>
                    <a:lstStyle/>
                    <a:p>
                      <a:r>
                        <a:rPr lang="en-US" dirty="0"/>
                        <a:t>Limited functionality in dimly lit or cluttered backgrounds.</a:t>
                      </a:r>
                      <a:br>
                        <a:rPr lang="en-US" dirty="0"/>
                      </a:br>
                      <a:r>
                        <a:rPr lang="en-US" dirty="0"/>
                        <a:t>- Requires significant processing time for real-time usage.</a:t>
                      </a:r>
                      <a:endParaRPr lang="en-IN" dirty="0"/>
                    </a:p>
                  </a:txBody>
                  <a:tcPr/>
                </a:tc>
                <a:extLst>
                  <a:ext uri="{0D108BD9-81ED-4DB2-BD59-A6C34878D82A}">
                    <a16:rowId xmlns:a16="http://schemas.microsoft.com/office/drawing/2014/main" val="3332239224"/>
                  </a:ext>
                </a:extLst>
              </a:tr>
              <a:tr h="1857436">
                <a:tc>
                  <a:txBody>
                    <a:bodyPr/>
                    <a:lstStyle/>
                    <a:p>
                      <a:r>
                        <a:rPr lang="en-US" b="1" dirty="0"/>
                        <a:t>Mehta et al., 2019</a:t>
                      </a:r>
                      <a:r>
                        <a:rPr lang="en-US" dirty="0"/>
                        <a:t> "Real-Time Driver Drowsiness Detection System Using Eye Aspect Ratio and Eye Closure Ratio" [3]</a:t>
                      </a:r>
                      <a:endParaRPr lang="en-IN" dirty="0"/>
                    </a:p>
                  </a:txBody>
                  <a:tcPr/>
                </a:tc>
                <a:tc>
                  <a:txBody>
                    <a:bodyPr/>
                    <a:lstStyle/>
                    <a:p>
                      <a:r>
                        <a:rPr lang="en-US" dirty="0"/>
                        <a:t>Implemented eye-tracking using Eye Aspect Ratio (EAR) to detect drowsiness by tracking eye blinks and closure rates.</a:t>
                      </a:r>
                      <a:endParaRPr lang="en-IN" dirty="0"/>
                    </a:p>
                  </a:txBody>
                  <a:tcPr/>
                </a:tc>
                <a:tc>
                  <a:txBody>
                    <a:bodyPr/>
                    <a:lstStyle/>
                    <a:p>
                      <a:r>
                        <a:rPr lang="en-US" dirty="0"/>
                        <a:t>Accurate and reliable for drowsiness detection in real-time.</a:t>
                      </a:r>
                      <a:br>
                        <a:rPr lang="en-US" dirty="0"/>
                      </a:br>
                      <a:r>
                        <a:rPr lang="en-US" dirty="0"/>
                        <a:t>- Simple and efficient algorithm based on facial landmarks.</a:t>
                      </a:r>
                      <a:endParaRPr lang="en-IN" dirty="0"/>
                    </a:p>
                  </a:txBody>
                  <a:tcPr/>
                </a:tc>
                <a:tc>
                  <a:txBody>
                    <a:bodyPr/>
                    <a:lstStyle/>
                    <a:p>
                      <a:r>
                        <a:rPr lang="en-US" dirty="0"/>
                        <a:t>May be less effective with individuals wearing glasses.</a:t>
                      </a:r>
                      <a:br>
                        <a:rPr lang="en-US" dirty="0"/>
                      </a:br>
                      <a:r>
                        <a:rPr lang="en-US" dirty="0"/>
                        <a:t>- Needs a well-positioned camera to avoid occlusion.</a:t>
                      </a:r>
                      <a:endParaRPr lang="en-IN" dirty="0"/>
                    </a:p>
                  </a:txBody>
                  <a:tcPr/>
                </a:tc>
                <a:extLst>
                  <a:ext uri="{0D108BD9-81ED-4DB2-BD59-A6C34878D82A}">
                    <a16:rowId xmlns:a16="http://schemas.microsoft.com/office/drawing/2014/main" val="526284373"/>
                  </a:ext>
                </a:extLst>
              </a:tr>
            </a:tbl>
          </a:graphicData>
        </a:graphic>
      </p:graphicFrame>
    </p:spTree>
    <p:extLst>
      <p:ext uri="{BB962C8B-B14F-4D97-AF65-F5344CB8AC3E}">
        <p14:creationId xmlns:p14="http://schemas.microsoft.com/office/powerpoint/2010/main" val="28482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47F9F18-8F83-7DA6-E853-1E06DF706C4C}"/>
              </a:ext>
            </a:extLst>
          </p:cNvPr>
          <p:cNvGraphicFramePr>
            <a:graphicFrameLocks noGrp="1"/>
          </p:cNvGraphicFramePr>
          <p:nvPr>
            <p:extLst>
              <p:ext uri="{D42A27DB-BD31-4B8C-83A1-F6EECF244321}">
                <p14:modId xmlns:p14="http://schemas.microsoft.com/office/powerpoint/2010/main" val="3080772101"/>
              </p:ext>
            </p:extLst>
          </p:nvPr>
        </p:nvGraphicFramePr>
        <p:xfrm>
          <a:off x="672029" y="729605"/>
          <a:ext cx="10777853" cy="5486112"/>
        </p:xfrm>
        <a:graphic>
          <a:graphicData uri="http://schemas.openxmlformats.org/drawingml/2006/table">
            <a:tbl>
              <a:tblPr firstRow="1" bandRow="1">
                <a:tableStyleId>{5940675A-B579-460E-94D1-54222C63F5DA}</a:tableStyleId>
              </a:tblPr>
              <a:tblGrid>
                <a:gridCol w="2689883">
                  <a:extLst>
                    <a:ext uri="{9D8B030D-6E8A-4147-A177-3AD203B41FA5}">
                      <a16:colId xmlns:a16="http://schemas.microsoft.com/office/drawing/2014/main" val="293144785"/>
                    </a:ext>
                  </a:extLst>
                </a:gridCol>
                <a:gridCol w="2695990">
                  <a:extLst>
                    <a:ext uri="{9D8B030D-6E8A-4147-A177-3AD203B41FA5}">
                      <a16:colId xmlns:a16="http://schemas.microsoft.com/office/drawing/2014/main" val="726986658"/>
                    </a:ext>
                  </a:extLst>
                </a:gridCol>
                <a:gridCol w="2695990">
                  <a:extLst>
                    <a:ext uri="{9D8B030D-6E8A-4147-A177-3AD203B41FA5}">
                      <a16:colId xmlns:a16="http://schemas.microsoft.com/office/drawing/2014/main" val="2500211493"/>
                    </a:ext>
                  </a:extLst>
                </a:gridCol>
                <a:gridCol w="2695990">
                  <a:extLst>
                    <a:ext uri="{9D8B030D-6E8A-4147-A177-3AD203B41FA5}">
                      <a16:colId xmlns:a16="http://schemas.microsoft.com/office/drawing/2014/main" val="340697074"/>
                    </a:ext>
                  </a:extLst>
                </a:gridCol>
              </a:tblGrid>
              <a:tr h="548352">
                <a:tc>
                  <a:txBody>
                    <a:bodyPr/>
                    <a:lstStyle/>
                    <a:p>
                      <a:r>
                        <a:rPr lang="en-IN" b="1" dirty="0"/>
                        <a:t>STUDY</a:t>
                      </a:r>
                    </a:p>
                  </a:txBody>
                  <a:tcPr/>
                </a:tc>
                <a:tc>
                  <a:txBody>
                    <a:bodyPr/>
                    <a:lstStyle/>
                    <a:p>
                      <a:r>
                        <a:rPr lang="en-IN" b="1" dirty="0"/>
                        <a:t>METHADOLOGY</a:t>
                      </a:r>
                    </a:p>
                  </a:txBody>
                  <a:tcPr/>
                </a:tc>
                <a:tc>
                  <a:txBody>
                    <a:bodyPr/>
                    <a:lstStyle/>
                    <a:p>
                      <a:r>
                        <a:rPr lang="en-IN" b="1" dirty="0"/>
                        <a:t>PROS</a:t>
                      </a:r>
                    </a:p>
                  </a:txBody>
                  <a:tcPr/>
                </a:tc>
                <a:tc>
                  <a:txBody>
                    <a:bodyPr/>
                    <a:lstStyle/>
                    <a:p>
                      <a:r>
                        <a:rPr lang="en-IN" b="1" dirty="0"/>
                        <a:t>CONS</a:t>
                      </a:r>
                    </a:p>
                  </a:txBody>
                  <a:tcPr/>
                </a:tc>
                <a:extLst>
                  <a:ext uri="{0D108BD9-81ED-4DB2-BD59-A6C34878D82A}">
                    <a16:rowId xmlns:a16="http://schemas.microsoft.com/office/drawing/2014/main" val="594347861"/>
                  </a:ext>
                </a:extLst>
              </a:tr>
              <a:tr h="1328347">
                <a:tc>
                  <a:txBody>
                    <a:bodyPr/>
                    <a:lstStyle/>
                    <a:p>
                      <a:r>
                        <a:rPr lang="en-IN" dirty="0"/>
                        <a:t> </a:t>
                      </a:r>
                      <a:r>
                        <a:rPr lang="en-US" b="1" dirty="0"/>
                        <a:t>Hossain et al., 2017</a:t>
                      </a:r>
                      <a:r>
                        <a:rPr lang="en-US" dirty="0"/>
                        <a:t> "Hardware and Software Implementation of Real-Time Electrooculogram (EOG) Acquisition System" [5]</a:t>
                      </a:r>
                      <a:endParaRPr lang="en-IN" dirty="0"/>
                    </a:p>
                  </a:txBody>
                  <a:tcPr/>
                </a:tc>
                <a:tc>
                  <a:txBody>
                    <a:bodyPr/>
                    <a:lstStyle/>
                    <a:p>
                      <a:r>
                        <a:rPr lang="en-US" dirty="0"/>
                        <a:t>Developed an Electrooculogram (EOG)-based system to control cursor movement by tracking eyeball movements.</a:t>
                      </a:r>
                      <a:endParaRPr lang="en-IN" dirty="0"/>
                    </a:p>
                  </a:txBody>
                  <a:tcPr/>
                </a:tc>
                <a:tc>
                  <a:txBody>
                    <a:bodyPr/>
                    <a:lstStyle/>
                    <a:p>
                      <a:r>
                        <a:rPr lang="en-US" dirty="0"/>
                        <a:t>Direct control via eyeball movements provides a unique solution for users with disabilities.</a:t>
                      </a:r>
                      <a:br>
                        <a:rPr lang="en-US" dirty="0"/>
                      </a:br>
                      <a:r>
                        <a:rPr lang="en-US" dirty="0"/>
                        <a:t>- Works in low-light environments.</a:t>
                      </a:r>
                      <a:endParaRPr lang="en-IN" dirty="0"/>
                    </a:p>
                  </a:txBody>
                  <a:tcPr/>
                </a:tc>
                <a:tc>
                  <a:txBody>
                    <a:bodyPr/>
                    <a:lstStyle/>
                    <a:p>
                      <a:r>
                        <a:rPr lang="en-US" dirty="0"/>
                        <a:t>Requires specialized electrodes and calibration.</a:t>
                      </a:r>
                      <a:br>
                        <a:rPr lang="en-US" dirty="0"/>
                      </a:br>
                      <a:r>
                        <a:rPr lang="en-US" dirty="0"/>
                        <a:t>- Limited comfort for prolonged usage due to electrodes.</a:t>
                      </a:r>
                      <a:endParaRPr lang="en-IN" dirty="0"/>
                    </a:p>
                  </a:txBody>
                  <a:tcPr/>
                </a:tc>
                <a:extLst>
                  <a:ext uri="{0D108BD9-81ED-4DB2-BD59-A6C34878D82A}">
                    <a16:rowId xmlns:a16="http://schemas.microsoft.com/office/drawing/2014/main" val="1907269091"/>
                  </a:ext>
                </a:extLst>
              </a:tr>
              <a:tr h="1347363">
                <a:tc>
                  <a:txBody>
                    <a:bodyPr/>
                    <a:lstStyle/>
                    <a:p>
                      <a:r>
                        <a:rPr lang="en-US" b="1" dirty="0" err="1"/>
                        <a:t>Juhong</a:t>
                      </a:r>
                      <a:r>
                        <a:rPr lang="en-US" b="1" dirty="0"/>
                        <a:t> et al., 2016</a:t>
                      </a:r>
                      <a:r>
                        <a:rPr lang="en-US" dirty="0"/>
                        <a:t> "Smart Wheelchair Based on Eye Tracking" [1]</a:t>
                      </a:r>
                      <a:endParaRPr lang="en-IN" dirty="0"/>
                    </a:p>
                  </a:txBody>
                  <a:tcPr/>
                </a:tc>
                <a:tc>
                  <a:txBody>
                    <a:bodyPr/>
                    <a:lstStyle/>
                    <a:p>
                      <a:r>
                        <a:rPr lang="en-US" dirty="0"/>
                        <a:t>Used eye-tracking with cameras for wheelchair control by detecting and processing eye movements.</a:t>
                      </a:r>
                      <a:endParaRPr lang="en-IN" dirty="0"/>
                    </a:p>
                  </a:txBody>
                  <a:tcPr/>
                </a:tc>
                <a:tc>
                  <a:txBody>
                    <a:bodyPr/>
                    <a:lstStyle/>
                    <a:p>
                      <a:r>
                        <a:rPr lang="en-US" dirty="0"/>
                        <a:t>Provides hands-free control for disabled individuals. </a:t>
                      </a:r>
                      <a:br>
                        <a:rPr lang="en-US" dirty="0"/>
                      </a:br>
                      <a:r>
                        <a:rPr lang="en-US" dirty="0"/>
                        <a:t>- Real-time tracking with high accuracy.</a:t>
                      </a:r>
                      <a:endParaRPr lang="en-IN" dirty="0"/>
                    </a:p>
                  </a:txBody>
                  <a:tcPr/>
                </a:tc>
                <a:tc>
                  <a:txBody>
                    <a:bodyPr/>
                    <a:lstStyle/>
                    <a:p>
                      <a:r>
                        <a:rPr lang="en-US" dirty="0"/>
                        <a:t>Expensive setup due to specialized hardware requirements. </a:t>
                      </a:r>
                      <a:br>
                        <a:rPr lang="en-US" dirty="0"/>
                      </a:br>
                      <a:r>
                        <a:rPr lang="en-US" dirty="0"/>
                        <a:t>- System might struggle in poor lighting conditions.</a:t>
                      </a:r>
                      <a:endParaRPr lang="en-IN" dirty="0"/>
                    </a:p>
                  </a:txBody>
                  <a:tcPr/>
                </a:tc>
                <a:extLst>
                  <a:ext uri="{0D108BD9-81ED-4DB2-BD59-A6C34878D82A}">
                    <a16:rowId xmlns:a16="http://schemas.microsoft.com/office/drawing/2014/main" val="1670610858"/>
                  </a:ext>
                </a:extLst>
              </a:tr>
              <a:tr h="1328347">
                <a:tc>
                  <a:txBody>
                    <a:bodyPr/>
                    <a:lstStyle/>
                    <a:p>
                      <a:r>
                        <a:rPr lang="en-US" b="1" dirty="0" err="1"/>
                        <a:t>Sagonas</a:t>
                      </a:r>
                      <a:r>
                        <a:rPr lang="en-US" b="1" dirty="0"/>
                        <a:t> et al., 2015</a:t>
                      </a:r>
                      <a:r>
                        <a:rPr lang="en-US" dirty="0"/>
                        <a:t> "300 Faces in the Wild Challenge" [4]</a:t>
                      </a:r>
                      <a:endParaRPr lang="en-IN" dirty="0"/>
                    </a:p>
                  </a:txBody>
                  <a:tcPr/>
                </a:tc>
                <a:tc>
                  <a:txBody>
                    <a:bodyPr/>
                    <a:lstStyle/>
                    <a:p>
                      <a:r>
                        <a:rPr lang="en-US" dirty="0"/>
                        <a:t>Created a benchmark for facial landmark detection on challenging in-the-wild datasets</a:t>
                      </a:r>
                      <a:endParaRPr lang="en-IN" dirty="0"/>
                    </a:p>
                  </a:txBody>
                  <a:tcPr/>
                </a:tc>
                <a:tc>
                  <a:txBody>
                    <a:bodyPr/>
                    <a:lstStyle/>
                    <a:p>
                      <a:r>
                        <a:rPr lang="en-US" dirty="0"/>
                        <a:t>Highly accurate facial landmark localization.</a:t>
                      </a:r>
                      <a:br>
                        <a:rPr lang="en-US" dirty="0"/>
                      </a:br>
                      <a:r>
                        <a:rPr lang="en-US" dirty="0"/>
                        <a:t>- Extensive dataset supports robust model training.</a:t>
                      </a:r>
                      <a:endParaRPr lang="en-IN" dirty="0"/>
                    </a:p>
                  </a:txBody>
                  <a:tcPr/>
                </a:tc>
                <a:tc>
                  <a:txBody>
                    <a:bodyPr/>
                    <a:lstStyle/>
                    <a:p>
                      <a:r>
                        <a:rPr lang="en-US" dirty="0"/>
                        <a:t>Complex model requiring substantial computational resources.</a:t>
                      </a:r>
                      <a:br>
                        <a:rPr lang="en-US" dirty="0"/>
                      </a:br>
                      <a:r>
                        <a:rPr lang="en-US" dirty="0"/>
                        <a:t>- Performance may degrade with low-resolution images.</a:t>
                      </a:r>
                      <a:endParaRPr lang="en-IN" dirty="0"/>
                    </a:p>
                  </a:txBody>
                  <a:tcPr/>
                </a:tc>
                <a:extLst>
                  <a:ext uri="{0D108BD9-81ED-4DB2-BD59-A6C34878D82A}">
                    <a16:rowId xmlns:a16="http://schemas.microsoft.com/office/drawing/2014/main" val="2898325997"/>
                  </a:ext>
                </a:extLst>
              </a:tr>
            </a:tbl>
          </a:graphicData>
        </a:graphic>
      </p:graphicFrame>
    </p:spTree>
    <p:extLst>
      <p:ext uri="{BB962C8B-B14F-4D97-AF65-F5344CB8AC3E}">
        <p14:creationId xmlns:p14="http://schemas.microsoft.com/office/powerpoint/2010/main" val="171509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C855-6116-87B5-D38D-224E1151EE2E}"/>
              </a:ext>
            </a:extLst>
          </p:cNvPr>
          <p:cNvSpPr>
            <a:spLocks noGrp="1"/>
          </p:cNvSpPr>
          <p:nvPr>
            <p:ph type="title"/>
          </p:nvPr>
        </p:nvSpPr>
        <p:spPr>
          <a:xfrm>
            <a:off x="838200" y="606288"/>
            <a:ext cx="10515600" cy="775252"/>
          </a:xfrm>
        </p:spPr>
        <p:txBody>
          <a:bodyPr>
            <a:normAutofit/>
          </a:bodyPr>
          <a:lstStyle/>
          <a:p>
            <a:r>
              <a:rPr lang="en-US" sz="2400" b="1" dirty="0">
                <a:latin typeface="Times New Roman" panose="02020603050405020304" pitchFamily="18" charset="0"/>
                <a:cs typeface="Times New Roman" panose="02020603050405020304" pitchFamily="18" charset="0"/>
              </a:rPr>
              <a:t>EXISTING SYSTEM</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F20278-93DC-19A0-560F-D2A1C1B63E3E}"/>
              </a:ext>
            </a:extLst>
          </p:cNvPr>
          <p:cNvSpPr>
            <a:spLocks noGrp="1"/>
          </p:cNvSpPr>
          <p:nvPr>
            <p:ph idx="1"/>
          </p:nvPr>
        </p:nvSpPr>
        <p:spPr>
          <a:xfrm>
            <a:off x="838200" y="1510748"/>
            <a:ext cx="10601739" cy="4666215"/>
          </a:xfrm>
        </p:spPr>
        <p:txBody>
          <a:bodyPr/>
          <a:lstStyle/>
          <a:p>
            <a:pPr algn="just"/>
            <a:r>
              <a:rPr lang="en-US" sz="1800" dirty="0"/>
              <a:t>The existing system such that the interaction amongst the computer and human is carried out with eye-tracking and blink-detection. </a:t>
            </a:r>
          </a:p>
          <a:p>
            <a:pPr algn="just"/>
            <a:r>
              <a:rPr lang="en-US" sz="1800" dirty="0"/>
              <a:t>In this concept, human computer interface system exists which tracks the direction of the human eye. The particular motion and the direction of iris is employed to drive the interface by positioning the mouse cursor consequently.</a:t>
            </a:r>
          </a:p>
          <a:p>
            <a:pPr algn="just"/>
            <a:r>
              <a:rPr lang="en-US" sz="1800" dirty="0"/>
              <a:t> The location iris is completed in batch mode. Here the frames are stored in a permanent storage device and are retrieved one by one. Each of the frames is processed for finding the location of the iris position and there by placing the mouse cursor consequently.</a:t>
            </a:r>
          </a:p>
          <a:p>
            <a:pPr algn="just"/>
            <a:r>
              <a:rPr lang="en-US" sz="1800" dirty="0"/>
              <a:t>an individual human computer interface system using eye motion tracking is introduced. Traditionally human computer interface uses mouse, keyboard as an input device.</a:t>
            </a:r>
          </a:p>
          <a:p>
            <a:pPr algn="just"/>
            <a:r>
              <a:rPr lang="en-US" sz="1800" dirty="0"/>
              <a:t>However, the proposed vision-based virtual interface controls system work on various eye movements such as eye blinking. The planned virtual multimodal interface system provides vision-based mechanism, to convey between human and computer system, instead of conventional human computer interaction through mouse and keyboard. </a:t>
            </a:r>
          </a:p>
          <a:p>
            <a:pPr algn="just"/>
            <a:endParaRPr lang="en-US" sz="1800" dirty="0"/>
          </a:p>
        </p:txBody>
      </p:sp>
    </p:spTree>
    <p:extLst>
      <p:ext uri="{BB962C8B-B14F-4D97-AF65-F5344CB8AC3E}">
        <p14:creationId xmlns:p14="http://schemas.microsoft.com/office/powerpoint/2010/main" val="336506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6D64-EE38-82AF-9557-D01E61565262}"/>
              </a:ext>
            </a:extLst>
          </p:cNvPr>
          <p:cNvSpPr>
            <a:spLocks noGrp="1"/>
          </p:cNvSpPr>
          <p:nvPr>
            <p:ph type="title"/>
          </p:nvPr>
        </p:nvSpPr>
        <p:spPr>
          <a:xfrm>
            <a:off x="838200" y="546652"/>
            <a:ext cx="10515600" cy="675862"/>
          </a:xfrm>
        </p:spPr>
        <p:txBody>
          <a:bodyPr>
            <a:normAutofit/>
          </a:bodyPr>
          <a:lstStyle/>
          <a:p>
            <a:r>
              <a:rPr lang="en-US" sz="2400" b="1" dirty="0">
                <a:latin typeface="Times New Roman" panose="02020603050405020304" pitchFamily="18" charset="0"/>
                <a:cs typeface="Times New Roman" panose="02020603050405020304" pitchFamily="18" charset="0"/>
              </a:rPr>
              <a:t>PROPOSED</a:t>
            </a:r>
            <a:r>
              <a:rPr lang="en-US" sz="2400" dirty="0"/>
              <a:t> </a:t>
            </a:r>
            <a:r>
              <a:rPr lang="en-US" sz="2400" b="1" dirty="0">
                <a:latin typeface="Times New Roman" panose="02020603050405020304" pitchFamily="18" charset="0"/>
                <a:cs typeface="Times New Roman" panose="02020603050405020304" pitchFamily="18" charset="0"/>
              </a:rPr>
              <a:t>SYSTEM</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39DFE5-E8CC-DFB9-0720-97607B2D605C}"/>
              </a:ext>
            </a:extLst>
          </p:cNvPr>
          <p:cNvSpPr>
            <a:spLocks noGrp="1"/>
          </p:cNvSpPr>
          <p:nvPr>
            <p:ph idx="1"/>
          </p:nvPr>
        </p:nvSpPr>
        <p:spPr>
          <a:xfrm>
            <a:off x="838201" y="1401417"/>
            <a:ext cx="10621616" cy="4537267"/>
          </a:xfrm>
        </p:spPr>
        <p:txBody>
          <a:bodyPr>
            <a:normAutofit/>
          </a:bodyPr>
          <a:lstStyle/>
          <a:p>
            <a:pPr algn="just"/>
            <a:r>
              <a:rPr lang="en-US" sz="1800" dirty="0"/>
              <a:t>Includes face identification, face tracking, eye detection, and comprehension of an eye sequence in the proposed system. For operating a non-intrusive human-computer interaction, blinks in real-time.</a:t>
            </a:r>
          </a:p>
          <a:p>
            <a:pPr algn="just"/>
            <a:r>
              <a:rPr lang="en-US" sz="1800" dirty="0"/>
              <a:t> Human eye movements take the role of the standard mouse and virtual keyboard technique of computer interaction.</a:t>
            </a:r>
          </a:p>
          <a:p>
            <a:pPr algn="just"/>
            <a:r>
              <a:rPr lang="en-US" sz="1800" dirty="0"/>
              <a:t>Gaze ratio = The whole process is now accomplished for both the eyes</a:t>
            </a:r>
          </a:p>
          <a:p>
            <a:pPr marL="0" indent="0" algn="just">
              <a:buNone/>
            </a:pPr>
            <a:r>
              <a:rPr lang="en-US" sz="1800" dirty="0"/>
              <a:t> and the average gaze ratio is observed for respectively left,</a:t>
            </a:r>
          </a:p>
          <a:p>
            <a:pPr marL="0" indent="0" algn="just">
              <a:buNone/>
            </a:pPr>
            <a:r>
              <a:rPr lang="en-US" sz="1800" dirty="0"/>
              <a:t> For evaluating the proposed virtual keyboard several parameters have been selected based on which the accuracy of the keyboard has been measured. Performance evaluation of the virtual keyboard has been done considering the following parameters.</a:t>
            </a:r>
          </a:p>
          <a:p>
            <a:pPr algn="just"/>
            <a:r>
              <a:rPr lang="en-US" sz="1800" dirty="0"/>
              <a:t>Character Per Minute (CPM) </a:t>
            </a:r>
          </a:p>
          <a:p>
            <a:pPr algn="just"/>
            <a:r>
              <a:rPr lang="en-US" sz="1800" dirty="0"/>
              <a:t> Word Per Minute (WPM)</a:t>
            </a:r>
          </a:p>
          <a:p>
            <a:pPr algn="just"/>
            <a:r>
              <a:rPr lang="en-US" sz="1800" dirty="0"/>
              <a:t>  Total Error</a:t>
            </a:r>
          </a:p>
        </p:txBody>
      </p:sp>
    </p:spTree>
    <p:extLst>
      <p:ext uri="{BB962C8B-B14F-4D97-AF65-F5344CB8AC3E}">
        <p14:creationId xmlns:p14="http://schemas.microsoft.com/office/powerpoint/2010/main" val="353787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1951</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    ABSTRACT</vt:lpstr>
      <vt:lpstr>INRODUCTION</vt:lpstr>
      <vt:lpstr>PROBLEM STATEMENT</vt:lpstr>
      <vt:lpstr>OBJECTIVES</vt:lpstr>
      <vt:lpstr>LITERATURE SURVEY</vt:lpstr>
      <vt:lpstr>PowerPoint Presentation</vt:lpstr>
      <vt:lpstr>EXISTING SYSTEM</vt:lpstr>
      <vt:lpstr>PROPOSED SYSTEM</vt:lpstr>
      <vt:lpstr>PROPOSED METHODOLOGY</vt:lpstr>
      <vt:lpstr>SOFTWARE AND HARDWARE REQUIREMENTS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rajashekar dabbu</dc:creator>
  <cp:lastModifiedBy>sonysonu6342@gmail.com</cp:lastModifiedBy>
  <cp:revision>4</cp:revision>
  <dcterms:created xsi:type="dcterms:W3CDTF">2024-08-30T16:57:29Z</dcterms:created>
  <dcterms:modified xsi:type="dcterms:W3CDTF">2024-09-19T13:48:38Z</dcterms:modified>
</cp:coreProperties>
</file>