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shekar dabbu" userId="b1767484cd88e983" providerId="LiveId" clId="{41C9CCC6-6463-4BDD-B5CE-30D52F07F53F}"/>
    <pc:docChg chg="custSel addSld modSld sldOrd">
      <pc:chgData name="rajashekar dabbu" userId="b1767484cd88e983" providerId="LiveId" clId="{41C9CCC6-6463-4BDD-B5CE-30D52F07F53F}" dt="2024-08-30T17:04:00.187" v="136" actId="20577"/>
      <pc:docMkLst>
        <pc:docMk/>
      </pc:docMkLst>
      <pc:sldChg chg="modSp mod">
        <pc:chgData name="rajashekar dabbu" userId="b1767484cd88e983" providerId="LiveId" clId="{41C9CCC6-6463-4BDD-B5CE-30D52F07F53F}" dt="2024-08-30T17:01:05.255" v="30" actId="20577"/>
        <pc:sldMkLst>
          <pc:docMk/>
          <pc:sldMk cId="1235542740" sldId="257"/>
        </pc:sldMkLst>
        <pc:spChg chg="mod">
          <ac:chgData name="rajashekar dabbu" userId="b1767484cd88e983" providerId="LiveId" clId="{41C9CCC6-6463-4BDD-B5CE-30D52F07F53F}" dt="2024-08-30T17:01:05.255" v="30" actId="20577"/>
          <ac:spMkLst>
            <pc:docMk/>
            <pc:sldMk cId="1235542740" sldId="257"/>
            <ac:spMk id="3" creationId="{38FFF5CF-854E-197E-36B9-87BA27F06F74}"/>
          </ac:spMkLst>
        </pc:spChg>
      </pc:sldChg>
      <pc:sldChg chg="ord">
        <pc:chgData name="rajashekar dabbu" userId="b1767484cd88e983" providerId="LiveId" clId="{41C9CCC6-6463-4BDD-B5CE-30D52F07F53F}" dt="2024-08-30T17:01:23.822" v="32"/>
        <pc:sldMkLst>
          <pc:docMk/>
          <pc:sldMk cId="353787569" sldId="263"/>
        </pc:sldMkLst>
      </pc:sldChg>
      <pc:sldChg chg="delSp modSp new mod">
        <pc:chgData name="rajashekar dabbu" userId="b1767484cd88e983" providerId="LiveId" clId="{41C9CCC6-6463-4BDD-B5CE-30D52F07F53F}" dt="2024-08-30T17:04:00.187" v="136" actId="20577"/>
        <pc:sldMkLst>
          <pc:docMk/>
          <pc:sldMk cId="2867888424" sldId="266"/>
        </pc:sldMkLst>
        <pc:spChg chg="del">
          <ac:chgData name="rajashekar dabbu" userId="b1767484cd88e983" providerId="LiveId" clId="{41C9CCC6-6463-4BDD-B5CE-30D52F07F53F}" dt="2024-08-30T17:01:49.157" v="34" actId="21"/>
          <ac:spMkLst>
            <pc:docMk/>
            <pc:sldMk cId="2867888424" sldId="266"/>
            <ac:spMk id="2" creationId="{DE56E5A5-3F3A-B6B6-C08B-A53DF63A676D}"/>
          </ac:spMkLst>
        </pc:spChg>
        <pc:spChg chg="mod">
          <ac:chgData name="rajashekar dabbu" userId="b1767484cd88e983" providerId="LiveId" clId="{41C9CCC6-6463-4BDD-B5CE-30D52F07F53F}" dt="2024-08-30T17:04:00.187" v="136" actId="20577"/>
          <ac:spMkLst>
            <pc:docMk/>
            <pc:sldMk cId="2867888424" sldId="266"/>
            <ac:spMk id="3" creationId="{87B1B386-C4D1-10E5-47BA-54E16FE7984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5629-7515-0F13-ABD1-D8AFA7FF5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0D39FE-CE41-24F7-E0A9-CFD13C9AA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FEA15E-C6B4-634A-580D-29B2C73E5502}"/>
              </a:ext>
            </a:extLst>
          </p:cNvPr>
          <p:cNvSpPr>
            <a:spLocks noGrp="1"/>
          </p:cNvSpPr>
          <p:nvPr>
            <p:ph type="dt" sz="half" idx="10"/>
          </p:nvPr>
        </p:nvSpPr>
        <p:spPr/>
        <p:txBody>
          <a:bodyPr/>
          <a:lstStyle/>
          <a:p>
            <a:fld id="{482E1EA6-8CBF-40D7-A9BB-C34076E14707}" type="datetimeFigureOut">
              <a:rPr lang="en-IN" smtClean="0"/>
              <a:t>30-08-2024</a:t>
            </a:fld>
            <a:endParaRPr lang="en-IN"/>
          </a:p>
        </p:txBody>
      </p:sp>
      <p:sp>
        <p:nvSpPr>
          <p:cNvPr id="5" name="Footer Placeholder 4">
            <a:extLst>
              <a:ext uri="{FF2B5EF4-FFF2-40B4-BE49-F238E27FC236}">
                <a16:creationId xmlns:a16="http://schemas.microsoft.com/office/drawing/2014/main" id="{6F600529-1318-AABC-B4CE-CC7834CCD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83A0B-0D52-8B88-186D-D507CE028925}"/>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348028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6E08-9DE3-7D5E-8CC2-B04A1DA57D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EA166A-5A5F-846F-CE53-F6AB940EAC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2483E-0A1D-6BB6-4F54-903AF02E0E90}"/>
              </a:ext>
            </a:extLst>
          </p:cNvPr>
          <p:cNvSpPr>
            <a:spLocks noGrp="1"/>
          </p:cNvSpPr>
          <p:nvPr>
            <p:ph type="dt" sz="half" idx="10"/>
          </p:nvPr>
        </p:nvSpPr>
        <p:spPr/>
        <p:txBody>
          <a:bodyPr/>
          <a:lstStyle/>
          <a:p>
            <a:fld id="{482E1EA6-8CBF-40D7-A9BB-C34076E14707}" type="datetimeFigureOut">
              <a:rPr lang="en-IN" smtClean="0"/>
              <a:t>30-08-2024</a:t>
            </a:fld>
            <a:endParaRPr lang="en-IN"/>
          </a:p>
        </p:txBody>
      </p:sp>
      <p:sp>
        <p:nvSpPr>
          <p:cNvPr id="5" name="Footer Placeholder 4">
            <a:extLst>
              <a:ext uri="{FF2B5EF4-FFF2-40B4-BE49-F238E27FC236}">
                <a16:creationId xmlns:a16="http://schemas.microsoft.com/office/drawing/2014/main" id="{E36A16E2-D1C7-5F9A-5A73-561DC352B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FC814-8498-F04A-A436-3F5820381A77}"/>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396535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3C04C-E60D-B867-5438-E901E7D441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FB655E-F409-9ED9-2615-45F3A5AD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F164AE-D0F7-D06C-AC2D-D9B3EE1EFF44}"/>
              </a:ext>
            </a:extLst>
          </p:cNvPr>
          <p:cNvSpPr>
            <a:spLocks noGrp="1"/>
          </p:cNvSpPr>
          <p:nvPr>
            <p:ph type="dt" sz="half" idx="10"/>
          </p:nvPr>
        </p:nvSpPr>
        <p:spPr/>
        <p:txBody>
          <a:bodyPr/>
          <a:lstStyle/>
          <a:p>
            <a:fld id="{482E1EA6-8CBF-40D7-A9BB-C34076E14707}" type="datetimeFigureOut">
              <a:rPr lang="en-IN" smtClean="0"/>
              <a:t>30-08-2024</a:t>
            </a:fld>
            <a:endParaRPr lang="en-IN"/>
          </a:p>
        </p:txBody>
      </p:sp>
      <p:sp>
        <p:nvSpPr>
          <p:cNvPr id="5" name="Footer Placeholder 4">
            <a:extLst>
              <a:ext uri="{FF2B5EF4-FFF2-40B4-BE49-F238E27FC236}">
                <a16:creationId xmlns:a16="http://schemas.microsoft.com/office/drawing/2014/main" id="{F80D02EA-D4D5-2FFF-58B8-3C970A370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16BAF-917F-B29A-69B9-3C923BDB8596}"/>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320820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A5C4-A157-2041-4263-B1BA3E6232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AABA0C-DD7A-3F69-B195-E6852CD8A2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52FF4-95B8-27D3-EED7-BD9D14C94CA9}"/>
              </a:ext>
            </a:extLst>
          </p:cNvPr>
          <p:cNvSpPr>
            <a:spLocks noGrp="1"/>
          </p:cNvSpPr>
          <p:nvPr>
            <p:ph type="dt" sz="half" idx="10"/>
          </p:nvPr>
        </p:nvSpPr>
        <p:spPr/>
        <p:txBody>
          <a:bodyPr/>
          <a:lstStyle/>
          <a:p>
            <a:fld id="{482E1EA6-8CBF-40D7-A9BB-C34076E14707}" type="datetimeFigureOut">
              <a:rPr lang="en-IN" smtClean="0"/>
              <a:t>30-08-2024</a:t>
            </a:fld>
            <a:endParaRPr lang="en-IN"/>
          </a:p>
        </p:txBody>
      </p:sp>
      <p:sp>
        <p:nvSpPr>
          <p:cNvPr id="5" name="Footer Placeholder 4">
            <a:extLst>
              <a:ext uri="{FF2B5EF4-FFF2-40B4-BE49-F238E27FC236}">
                <a16:creationId xmlns:a16="http://schemas.microsoft.com/office/drawing/2014/main" id="{123B1F66-8F95-B0FA-85BE-D772F1876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3B535-D2D6-68C6-FA7F-3CE061A5BF40}"/>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67336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AD20-AE75-3958-7C2D-57B58B51E1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97F150-8BA1-5C3C-2508-8C62AD5327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B4EA64-42E3-7A19-7E93-BFA4FA5080DB}"/>
              </a:ext>
            </a:extLst>
          </p:cNvPr>
          <p:cNvSpPr>
            <a:spLocks noGrp="1"/>
          </p:cNvSpPr>
          <p:nvPr>
            <p:ph type="dt" sz="half" idx="10"/>
          </p:nvPr>
        </p:nvSpPr>
        <p:spPr/>
        <p:txBody>
          <a:bodyPr/>
          <a:lstStyle/>
          <a:p>
            <a:fld id="{482E1EA6-8CBF-40D7-A9BB-C34076E14707}" type="datetimeFigureOut">
              <a:rPr lang="en-IN" smtClean="0"/>
              <a:t>30-08-2024</a:t>
            </a:fld>
            <a:endParaRPr lang="en-IN"/>
          </a:p>
        </p:txBody>
      </p:sp>
      <p:sp>
        <p:nvSpPr>
          <p:cNvPr id="5" name="Footer Placeholder 4">
            <a:extLst>
              <a:ext uri="{FF2B5EF4-FFF2-40B4-BE49-F238E27FC236}">
                <a16:creationId xmlns:a16="http://schemas.microsoft.com/office/drawing/2014/main" id="{6074FC02-643A-009F-EC01-A97D73A15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7F15A-9E8F-0B4E-F8D6-1755EE3E68D0}"/>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86609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35F5-907B-54CA-93F0-0FCD3F11D8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6131F7-D2AC-9F7E-37F8-8135902EF4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B321A6-A179-A622-D526-F9A62147D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B89FC9-D83F-2FD3-D0CD-220C9C4799B6}"/>
              </a:ext>
            </a:extLst>
          </p:cNvPr>
          <p:cNvSpPr>
            <a:spLocks noGrp="1"/>
          </p:cNvSpPr>
          <p:nvPr>
            <p:ph type="dt" sz="half" idx="10"/>
          </p:nvPr>
        </p:nvSpPr>
        <p:spPr/>
        <p:txBody>
          <a:bodyPr/>
          <a:lstStyle/>
          <a:p>
            <a:fld id="{482E1EA6-8CBF-40D7-A9BB-C34076E14707}" type="datetimeFigureOut">
              <a:rPr lang="en-IN" smtClean="0"/>
              <a:t>30-08-2024</a:t>
            </a:fld>
            <a:endParaRPr lang="en-IN"/>
          </a:p>
        </p:txBody>
      </p:sp>
      <p:sp>
        <p:nvSpPr>
          <p:cNvPr id="6" name="Footer Placeholder 5">
            <a:extLst>
              <a:ext uri="{FF2B5EF4-FFF2-40B4-BE49-F238E27FC236}">
                <a16:creationId xmlns:a16="http://schemas.microsoft.com/office/drawing/2014/main" id="{E92611C9-DF0B-7842-DFF1-FB7FCC6EF3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ABA7C4-775F-F637-599B-4B20B11C80BE}"/>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22745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2F4-5013-AB1E-7847-5C6842FC09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F931BD-69C0-F1AE-2424-17406598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ED2F32-CA2B-AB8A-7202-9834D4BD30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ACC22C-B1F0-741A-6AB4-75F8EAF83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47840E-DE4D-8F58-DE2D-21283FC41D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CCD393-2737-7D1E-22D2-AC84717D7193}"/>
              </a:ext>
            </a:extLst>
          </p:cNvPr>
          <p:cNvSpPr>
            <a:spLocks noGrp="1"/>
          </p:cNvSpPr>
          <p:nvPr>
            <p:ph type="dt" sz="half" idx="10"/>
          </p:nvPr>
        </p:nvSpPr>
        <p:spPr/>
        <p:txBody>
          <a:bodyPr/>
          <a:lstStyle/>
          <a:p>
            <a:fld id="{482E1EA6-8CBF-40D7-A9BB-C34076E14707}" type="datetimeFigureOut">
              <a:rPr lang="en-IN" smtClean="0"/>
              <a:t>30-08-2024</a:t>
            </a:fld>
            <a:endParaRPr lang="en-IN"/>
          </a:p>
        </p:txBody>
      </p:sp>
      <p:sp>
        <p:nvSpPr>
          <p:cNvPr id="8" name="Footer Placeholder 7">
            <a:extLst>
              <a:ext uri="{FF2B5EF4-FFF2-40B4-BE49-F238E27FC236}">
                <a16:creationId xmlns:a16="http://schemas.microsoft.com/office/drawing/2014/main" id="{4BFA40A6-4A2B-5B9B-DCAE-28AE9DA306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3D6364-EFF0-B4FA-C290-5B9390A8AA36}"/>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284147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0D53-1834-EFA2-0E10-FCD12F7F40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5C3AA2-0B2A-DCC7-F0B3-CAFFD2F57A6A}"/>
              </a:ext>
            </a:extLst>
          </p:cNvPr>
          <p:cNvSpPr>
            <a:spLocks noGrp="1"/>
          </p:cNvSpPr>
          <p:nvPr>
            <p:ph type="dt" sz="half" idx="10"/>
          </p:nvPr>
        </p:nvSpPr>
        <p:spPr/>
        <p:txBody>
          <a:bodyPr/>
          <a:lstStyle/>
          <a:p>
            <a:fld id="{482E1EA6-8CBF-40D7-A9BB-C34076E14707}" type="datetimeFigureOut">
              <a:rPr lang="en-IN" smtClean="0"/>
              <a:t>30-08-2024</a:t>
            </a:fld>
            <a:endParaRPr lang="en-IN"/>
          </a:p>
        </p:txBody>
      </p:sp>
      <p:sp>
        <p:nvSpPr>
          <p:cNvPr id="4" name="Footer Placeholder 3">
            <a:extLst>
              <a:ext uri="{FF2B5EF4-FFF2-40B4-BE49-F238E27FC236}">
                <a16:creationId xmlns:a16="http://schemas.microsoft.com/office/drawing/2014/main" id="{B10F4B85-E06B-7DFD-48A4-5347B5149C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211FFC-C240-269A-6B2C-0EA47091E2B9}"/>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170963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4D1C90-04D0-0A50-B9A1-FDC2DAD23C52}"/>
              </a:ext>
            </a:extLst>
          </p:cNvPr>
          <p:cNvSpPr>
            <a:spLocks noGrp="1"/>
          </p:cNvSpPr>
          <p:nvPr>
            <p:ph type="dt" sz="half" idx="10"/>
          </p:nvPr>
        </p:nvSpPr>
        <p:spPr/>
        <p:txBody>
          <a:bodyPr/>
          <a:lstStyle/>
          <a:p>
            <a:fld id="{482E1EA6-8CBF-40D7-A9BB-C34076E14707}" type="datetimeFigureOut">
              <a:rPr lang="en-IN" smtClean="0"/>
              <a:t>30-08-2024</a:t>
            </a:fld>
            <a:endParaRPr lang="en-IN"/>
          </a:p>
        </p:txBody>
      </p:sp>
      <p:sp>
        <p:nvSpPr>
          <p:cNvPr id="3" name="Footer Placeholder 2">
            <a:extLst>
              <a:ext uri="{FF2B5EF4-FFF2-40B4-BE49-F238E27FC236}">
                <a16:creationId xmlns:a16="http://schemas.microsoft.com/office/drawing/2014/main" id="{886A62F1-D88F-99B4-DCD7-D95E2E3B5A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BCA1B2-3038-594E-094F-559BB982A0F7}"/>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277145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0699-6205-9B31-CAEC-2007C7150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155015-31EA-656E-F852-510DC4DE3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4115DF-D990-E163-0E6D-0CA5A5774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9EB44-42A2-0783-67FE-74B588ED3D49}"/>
              </a:ext>
            </a:extLst>
          </p:cNvPr>
          <p:cNvSpPr>
            <a:spLocks noGrp="1"/>
          </p:cNvSpPr>
          <p:nvPr>
            <p:ph type="dt" sz="half" idx="10"/>
          </p:nvPr>
        </p:nvSpPr>
        <p:spPr/>
        <p:txBody>
          <a:bodyPr/>
          <a:lstStyle/>
          <a:p>
            <a:fld id="{482E1EA6-8CBF-40D7-A9BB-C34076E14707}" type="datetimeFigureOut">
              <a:rPr lang="en-IN" smtClean="0"/>
              <a:t>30-08-2024</a:t>
            </a:fld>
            <a:endParaRPr lang="en-IN"/>
          </a:p>
        </p:txBody>
      </p:sp>
      <p:sp>
        <p:nvSpPr>
          <p:cNvPr id="6" name="Footer Placeholder 5">
            <a:extLst>
              <a:ext uri="{FF2B5EF4-FFF2-40B4-BE49-F238E27FC236}">
                <a16:creationId xmlns:a16="http://schemas.microsoft.com/office/drawing/2014/main" id="{B39F14F6-1481-2AEF-0B8C-1F84122349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C2A88A-680C-F1C9-59E1-1EC6B246367C}"/>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380461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B6FD-F2DC-BF44-045A-9B51AE375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39DF10-1E58-4957-93C6-766BDFEB6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77D758-D216-DBB4-40C4-AAFA8A9B8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8F59E-5EF3-66BE-EBF4-87CB6C806C62}"/>
              </a:ext>
            </a:extLst>
          </p:cNvPr>
          <p:cNvSpPr>
            <a:spLocks noGrp="1"/>
          </p:cNvSpPr>
          <p:nvPr>
            <p:ph type="dt" sz="half" idx="10"/>
          </p:nvPr>
        </p:nvSpPr>
        <p:spPr/>
        <p:txBody>
          <a:bodyPr/>
          <a:lstStyle/>
          <a:p>
            <a:fld id="{482E1EA6-8CBF-40D7-A9BB-C34076E14707}" type="datetimeFigureOut">
              <a:rPr lang="en-IN" smtClean="0"/>
              <a:t>30-08-2024</a:t>
            </a:fld>
            <a:endParaRPr lang="en-IN"/>
          </a:p>
        </p:txBody>
      </p:sp>
      <p:sp>
        <p:nvSpPr>
          <p:cNvPr id="6" name="Footer Placeholder 5">
            <a:extLst>
              <a:ext uri="{FF2B5EF4-FFF2-40B4-BE49-F238E27FC236}">
                <a16:creationId xmlns:a16="http://schemas.microsoft.com/office/drawing/2014/main" id="{2D20E91D-2AB4-A2AE-F9F1-CFF9A2B549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017B77-125A-7F62-D0F7-AC46659EF068}"/>
              </a:ext>
            </a:extLst>
          </p:cNvPr>
          <p:cNvSpPr>
            <a:spLocks noGrp="1"/>
          </p:cNvSpPr>
          <p:nvPr>
            <p:ph type="sldNum" sz="quarter" idx="12"/>
          </p:nvPr>
        </p:nvSpPr>
        <p:spPr/>
        <p:txBody>
          <a:bodyPr/>
          <a:lstStyle/>
          <a:p>
            <a:fld id="{9DE8DD75-F1EC-4410-BBD2-764B0C4575ED}" type="slidenum">
              <a:rPr lang="en-IN" smtClean="0"/>
              <a:t>‹#›</a:t>
            </a:fld>
            <a:endParaRPr lang="en-IN"/>
          </a:p>
        </p:txBody>
      </p:sp>
    </p:spTree>
    <p:extLst>
      <p:ext uri="{BB962C8B-B14F-4D97-AF65-F5344CB8AC3E}">
        <p14:creationId xmlns:p14="http://schemas.microsoft.com/office/powerpoint/2010/main" val="109817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19291-1EAE-C519-7982-7A2C4FC62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FB7A71-8A9F-25EE-9A31-AE71687C0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57CA9C-24B8-A558-1025-C41D740EB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E1EA6-8CBF-40D7-A9BB-C34076E14707}" type="datetimeFigureOut">
              <a:rPr lang="en-IN" smtClean="0"/>
              <a:t>30-08-2024</a:t>
            </a:fld>
            <a:endParaRPr lang="en-IN"/>
          </a:p>
        </p:txBody>
      </p:sp>
      <p:sp>
        <p:nvSpPr>
          <p:cNvPr id="5" name="Footer Placeholder 4">
            <a:extLst>
              <a:ext uri="{FF2B5EF4-FFF2-40B4-BE49-F238E27FC236}">
                <a16:creationId xmlns:a16="http://schemas.microsoft.com/office/drawing/2014/main" id="{AE4C0C2C-0AD6-45A7-C02A-981EAA377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E87A3C-34D2-AB80-4FEC-DC67F5634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8DD75-F1EC-4410-BBD2-764B0C4575ED}" type="slidenum">
              <a:rPr lang="en-IN" smtClean="0"/>
              <a:t>‹#›</a:t>
            </a:fld>
            <a:endParaRPr lang="en-IN"/>
          </a:p>
        </p:txBody>
      </p:sp>
    </p:spTree>
    <p:extLst>
      <p:ext uri="{BB962C8B-B14F-4D97-AF65-F5344CB8AC3E}">
        <p14:creationId xmlns:p14="http://schemas.microsoft.com/office/powerpoint/2010/main" val="1998740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9120CC-5545-23FF-703F-490E7D430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26" y="560438"/>
            <a:ext cx="10756489" cy="1366685"/>
          </a:xfrm>
          <a:prstGeom prst="rect">
            <a:avLst/>
          </a:prstGeom>
        </p:spPr>
      </p:pic>
      <p:sp>
        <p:nvSpPr>
          <p:cNvPr id="6" name="TextBox 10">
            <a:extLst>
              <a:ext uri="{FF2B5EF4-FFF2-40B4-BE49-F238E27FC236}">
                <a16:creationId xmlns:a16="http://schemas.microsoft.com/office/drawing/2014/main" id="{1D49AC7F-EC32-049A-EFD5-F612F0E93934}"/>
              </a:ext>
            </a:extLst>
          </p:cNvPr>
          <p:cNvSpPr txBox="1">
            <a:spLocks noGrp="1"/>
          </p:cNvSpPr>
          <p:nvPr>
            <p:ph type="subTitle" idx="1"/>
          </p:nvPr>
        </p:nvSpPr>
        <p:spPr>
          <a:xfrm>
            <a:off x="1268362" y="2054225"/>
            <a:ext cx="9094838" cy="713733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                          DEPARTMENT OF COMPUTER SCIENCE AND ENGINEERING</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PROJECT TITLE</a:t>
            </a:r>
          </a:p>
          <a:p>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CONTROLING MOUSE AND VIRTUAL KEYBOARD USING </a:t>
            </a:r>
          </a:p>
          <a:p>
            <a:r>
              <a:rPr lang="en-IN" b="1" dirty="0">
                <a:latin typeface="Times New Roman" panose="02020603050405020304" pitchFamily="18" charset="0"/>
                <a:cs typeface="Times New Roman" panose="02020603050405020304" pitchFamily="18" charset="0"/>
              </a:rPr>
              <a:t>                                    EYE-TRACKING BY COMPUTER VISION</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Project Guide:</a:t>
            </a:r>
            <a:r>
              <a:rPr lang="en-IN" b="1"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Team Members:</a:t>
            </a:r>
          </a:p>
          <a:p>
            <a:r>
              <a:rPr lang="en-IN" b="1"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Mrs.M.Kalpana</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D.Ramya</a:t>
            </a:r>
            <a:r>
              <a:rPr lang="en-IN" dirty="0">
                <a:latin typeface="Times New Roman" panose="02020603050405020304" pitchFamily="18" charset="0"/>
                <a:cs typeface="Times New Roman" panose="02020603050405020304" pitchFamily="18" charset="0"/>
              </a:rPr>
              <a:t>- 21p61a0557</a:t>
            </a:r>
          </a:p>
          <a:p>
            <a:r>
              <a:rPr lang="en-IN" b="1"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Assisstant</a:t>
            </a:r>
            <a:r>
              <a:rPr lang="en-IN" dirty="0">
                <a:latin typeface="Times New Roman" panose="02020603050405020304" pitchFamily="18" charset="0"/>
                <a:cs typeface="Times New Roman" panose="02020603050405020304" pitchFamily="18" charset="0"/>
              </a:rPr>
              <a:t> Professor</a:t>
            </a:r>
            <a:r>
              <a:rPr lang="en-IN" b="1"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D.Usha</a:t>
            </a:r>
            <a:r>
              <a:rPr lang="en-IN" dirty="0">
                <a:latin typeface="Times New Roman" panose="02020603050405020304" pitchFamily="18" charset="0"/>
                <a:cs typeface="Times New Roman" panose="02020603050405020304" pitchFamily="18" charset="0"/>
              </a:rPr>
              <a:t> Sri- 22p65a0503</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CH. Narender- 21p61a0544</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867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B3CB-69BA-93DE-A6B6-A0AA9931120D}"/>
              </a:ext>
            </a:extLst>
          </p:cNvPr>
          <p:cNvSpPr>
            <a:spLocks noGrp="1"/>
          </p:cNvSpPr>
          <p:nvPr>
            <p:ph type="title"/>
          </p:nvPr>
        </p:nvSpPr>
        <p:spPr>
          <a:xfrm>
            <a:off x="963560" y="865239"/>
            <a:ext cx="10390240" cy="825449"/>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CAA96F-38C9-10D9-02AC-DCF984934E79}"/>
              </a:ext>
            </a:extLst>
          </p:cNvPr>
          <p:cNvSpPr>
            <a:spLocks noGrp="1"/>
          </p:cNvSpPr>
          <p:nvPr>
            <p:ph idx="1"/>
          </p:nvPr>
        </p:nvSpPr>
        <p:spPr>
          <a:xfrm>
            <a:off x="963560" y="1986115"/>
            <a:ext cx="9950245" cy="4190847"/>
          </a:xfrm>
        </p:spPr>
        <p:txBody>
          <a:bodyPr>
            <a:normAutofit/>
          </a:bodyPr>
          <a:lstStyle/>
          <a:p>
            <a:pPr algn="just"/>
            <a:r>
              <a:rPr lang="en-IN" sz="1800" dirty="0"/>
              <a:t>Anyway </a:t>
            </a:r>
            <a:r>
              <a:rPr lang="en-IN" sz="1800" dirty="0" err="1"/>
              <a:t>Juhong</a:t>
            </a:r>
            <a:r>
              <a:rPr lang="en-IN" sz="1800" dirty="0"/>
              <a:t>, </a:t>
            </a:r>
            <a:r>
              <a:rPr lang="en-IN" sz="1800" dirty="0" err="1"/>
              <a:t>NutthananWanluk</a:t>
            </a:r>
            <a:r>
              <a:rPr lang="en-IN" sz="1800" dirty="0"/>
              <a:t>, </a:t>
            </a:r>
            <a:r>
              <a:rPr lang="en-IN" sz="1800" dirty="0" err="1"/>
              <a:t>Pintavirooj</a:t>
            </a:r>
            <a:r>
              <a:rPr lang="en-IN" sz="1800" dirty="0"/>
              <a:t>, And </a:t>
            </a:r>
            <a:r>
              <a:rPr lang="en-IN" sz="1800" dirty="0" err="1"/>
              <a:t>SarinpornVisitsattapongse</a:t>
            </a:r>
            <a:r>
              <a:rPr lang="en-IN" sz="1800" dirty="0"/>
              <a:t>, “Smart Wheelchair Based On Eye Tracking”, IEEE transaction, The 2016 Biomedical Engineering International Conference. </a:t>
            </a:r>
          </a:p>
          <a:p>
            <a:pPr marL="0" indent="0" algn="just">
              <a:buNone/>
            </a:pPr>
            <a:endParaRPr lang="en-IN" sz="1800" dirty="0">
              <a:cs typeface="Times New Roman" panose="02020603050405020304" pitchFamily="18" charset="0"/>
            </a:endParaRPr>
          </a:p>
          <a:p>
            <a:pPr algn="just"/>
            <a:r>
              <a:rPr lang="en-US" sz="1800" dirty="0"/>
              <a:t>Balamurugan, P., J. Santhosh, and G. </a:t>
            </a:r>
            <a:r>
              <a:rPr lang="en-US" sz="1800" dirty="0" err="1"/>
              <a:t>Arulkumaran</a:t>
            </a:r>
            <a:r>
              <a:rPr lang="en-US" sz="1800" dirty="0"/>
              <a:t>. "HAND MOTION BASED MOUSE CURSOR CONTROL USING IMAGE PROCESSING TECHNIQUE." Journal of Critical Reviews 7.4(2020) .</a:t>
            </a:r>
          </a:p>
          <a:p>
            <a:pPr marL="0" indent="0" algn="just">
              <a:buNone/>
            </a:pPr>
            <a:endParaRPr lang="en-US" sz="1800" dirty="0">
              <a:cs typeface="Times New Roman" panose="02020603050405020304" pitchFamily="18" charset="0"/>
            </a:endParaRPr>
          </a:p>
          <a:p>
            <a:pPr algn="just"/>
            <a:r>
              <a:rPr lang="en-IN" sz="1800" dirty="0"/>
              <a:t>Mehta, </a:t>
            </a:r>
            <a:r>
              <a:rPr lang="en-IN" sz="1800" dirty="0" err="1"/>
              <a:t>Sukrit</a:t>
            </a:r>
            <a:r>
              <a:rPr lang="en-IN" sz="1800" dirty="0"/>
              <a:t>, et al. "Real-Time Driver Drowsiness Detection System Using Eye Aspect Ratio and Eye Closure Ratio." Available at SSRN 3356401(2019). </a:t>
            </a:r>
            <a:endParaRPr lang="en-IN" sz="1800" dirty="0">
              <a:cs typeface="Times New Roman" panose="02020603050405020304" pitchFamily="18" charset="0"/>
            </a:endParaRPr>
          </a:p>
          <a:p>
            <a:pPr marL="0" indent="0">
              <a:buNone/>
            </a:pPr>
            <a:endParaRPr lang="en-IN" sz="1800" dirty="0">
              <a:cs typeface="Times New Roman" panose="02020603050405020304" pitchFamily="18" charset="0"/>
            </a:endParaRPr>
          </a:p>
        </p:txBody>
      </p:sp>
    </p:spTree>
    <p:extLst>
      <p:ext uri="{BB962C8B-B14F-4D97-AF65-F5344CB8AC3E}">
        <p14:creationId xmlns:p14="http://schemas.microsoft.com/office/powerpoint/2010/main" val="72882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1B386-C4D1-10E5-47BA-54E16FE79847}"/>
              </a:ext>
            </a:extLst>
          </p:cNvPr>
          <p:cNvSpPr>
            <a:spLocks noGrp="1"/>
          </p:cNvSpPr>
          <p:nvPr>
            <p:ph idx="1"/>
          </p:nvPr>
        </p:nvSpPr>
        <p:spPr>
          <a:xfrm>
            <a:off x="838200" y="1297858"/>
            <a:ext cx="10515600" cy="4879105"/>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IN" dirty="0"/>
              <a:t>                                   </a:t>
            </a:r>
            <a:r>
              <a:rPr lang="en-IN" sz="4800" b="1" dirty="0">
                <a:latin typeface="Times New Roman" panose="02020603050405020304" pitchFamily="18" charset="0"/>
                <a:cs typeface="Times New Roman" panose="02020603050405020304" pitchFamily="18" charset="0"/>
              </a:rPr>
              <a:t>THANK YOU</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88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FFF5CF-854E-197E-36B9-87BA27F06F74}"/>
              </a:ext>
            </a:extLst>
          </p:cNvPr>
          <p:cNvSpPr>
            <a:spLocks noGrp="1"/>
          </p:cNvSpPr>
          <p:nvPr>
            <p:ph idx="1"/>
          </p:nvPr>
        </p:nvSpPr>
        <p:spPr>
          <a:xfrm>
            <a:off x="845574" y="904567"/>
            <a:ext cx="10213258" cy="4689987"/>
          </a:xfrm>
        </p:spPr>
        <p:txBody>
          <a:bodyPr>
            <a:normAutofit fontScale="85000" lnSpcReduction="20000"/>
          </a:bodyPr>
          <a:lstStyle/>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CONTENT</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Abstract </a:t>
            </a:r>
          </a:p>
          <a:p>
            <a:pPr marL="0" indent="0">
              <a:buNone/>
            </a:pPr>
            <a:r>
              <a:rPr lang="en-US" sz="2600" dirty="0">
                <a:latin typeface="Times New Roman" panose="02020603050405020304" pitchFamily="18" charset="0"/>
                <a:cs typeface="Times New Roman" panose="02020603050405020304" pitchFamily="18" charset="0"/>
              </a:rPr>
              <a:t>      Introduction</a:t>
            </a:r>
          </a:p>
          <a:p>
            <a:pPr marL="0" indent="0">
              <a:buNone/>
            </a:pPr>
            <a:r>
              <a:rPr lang="en-US" sz="2600" dirty="0">
                <a:latin typeface="Times New Roman" panose="02020603050405020304" pitchFamily="18" charset="0"/>
                <a:cs typeface="Times New Roman" panose="02020603050405020304" pitchFamily="18" charset="0"/>
              </a:rPr>
              <a:t>      Problem statement</a:t>
            </a:r>
          </a:p>
          <a:p>
            <a:pPr marL="0" indent="0">
              <a:buNone/>
            </a:pPr>
            <a:r>
              <a:rPr lang="en-US" sz="2600" dirty="0">
                <a:latin typeface="Times New Roman" panose="02020603050405020304" pitchFamily="18" charset="0"/>
                <a:cs typeface="Times New Roman" panose="02020603050405020304" pitchFamily="18" charset="0"/>
              </a:rPr>
              <a:t>      Objectives</a:t>
            </a:r>
          </a:p>
          <a:p>
            <a:pPr marL="0" indent="0">
              <a:buNone/>
            </a:pPr>
            <a:r>
              <a:rPr lang="en-US" sz="2600" dirty="0">
                <a:latin typeface="Times New Roman" panose="02020603050405020304" pitchFamily="18" charset="0"/>
                <a:cs typeface="Times New Roman" panose="02020603050405020304" pitchFamily="18" charset="0"/>
              </a:rPr>
              <a:t>      Existing System</a:t>
            </a:r>
          </a:p>
          <a:p>
            <a:pPr marL="0" indent="0">
              <a:buNone/>
            </a:pPr>
            <a:r>
              <a:rPr lang="en-US" sz="2600" dirty="0">
                <a:latin typeface="Times New Roman" panose="02020603050405020304" pitchFamily="18" charset="0"/>
                <a:cs typeface="Times New Roman" panose="02020603050405020304" pitchFamily="18" charset="0"/>
              </a:rPr>
              <a:t>      Proposed Methodology</a:t>
            </a:r>
          </a:p>
          <a:p>
            <a:pPr marL="0" indent="0">
              <a:buNone/>
            </a:pPr>
            <a:r>
              <a:rPr lang="en-US" sz="2600" dirty="0">
                <a:latin typeface="Times New Roman" panose="02020603050405020304" pitchFamily="18" charset="0"/>
                <a:cs typeface="Times New Roman" panose="02020603050405020304" pitchFamily="18" charset="0"/>
              </a:rPr>
              <a:t>      Software and Hardware requirements</a:t>
            </a:r>
          </a:p>
          <a:p>
            <a:pPr marL="0" indent="0">
              <a:buNone/>
            </a:pPr>
            <a:r>
              <a:rPr lang="en-US" sz="2600" dirty="0">
                <a:latin typeface="Times New Roman" panose="02020603050405020304" pitchFamily="18" charset="0"/>
                <a:cs typeface="Times New Roman" panose="02020603050405020304" pitchFamily="18" charset="0"/>
              </a:rPr>
              <a:t>      References </a:t>
            </a:r>
          </a:p>
          <a:p>
            <a:pPr marL="0" indent="0">
              <a:buNone/>
            </a:pPr>
            <a:r>
              <a:rPr lang="en-US" sz="26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54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5970-56EF-0E68-9582-0F2F7E2F479C}"/>
              </a:ext>
            </a:extLst>
          </p:cNvPr>
          <p:cNvSpPr>
            <a:spLocks noGrp="1"/>
          </p:cNvSpPr>
          <p:nvPr>
            <p:ph type="title"/>
          </p:nvPr>
        </p:nvSpPr>
        <p:spPr>
          <a:xfrm>
            <a:off x="934064" y="560439"/>
            <a:ext cx="3165987" cy="698090"/>
          </a:xfrm>
        </p:spPr>
        <p:txBody>
          <a:bodyPr>
            <a:norm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3E0DEC-6700-9DCD-8F5F-82D24323EDFF}"/>
              </a:ext>
            </a:extLst>
          </p:cNvPr>
          <p:cNvSpPr>
            <a:spLocks noGrp="1"/>
          </p:cNvSpPr>
          <p:nvPr>
            <p:ph idx="1"/>
          </p:nvPr>
        </p:nvSpPr>
        <p:spPr>
          <a:xfrm>
            <a:off x="1022554" y="1435510"/>
            <a:ext cx="10215717" cy="4741453"/>
          </a:xfrm>
        </p:spPr>
        <p:txBody>
          <a:bodyPr>
            <a:normAutofit/>
          </a:bodyPr>
          <a:lstStyle/>
          <a:p>
            <a:pPr marL="0" indent="0" algn="just">
              <a:buNone/>
            </a:pPr>
            <a:r>
              <a:rPr lang="en-US" sz="1800" dirty="0"/>
              <a:t>The most common used input device in a computer is the virtual keyboard and mouse, whereas the usage of the same input device is complex for people suffering from (Paralyzed and persons with disabilities) by enabling them to carry out basic functions used in the conventional input system. </a:t>
            </a:r>
          </a:p>
          <a:p>
            <a:pPr marL="0" indent="0" algn="just">
              <a:buNone/>
            </a:pPr>
            <a:r>
              <a:rPr lang="en-US" sz="1800" dirty="0"/>
              <a:t>The proposed system provides an alternate solution for the people who are suffering from paralysis and with physical disabilities by using their facial expression through the web camera as the basic input system instead of a physically handled virtual keyboard and mouse. By applying </a:t>
            </a:r>
            <a:r>
              <a:rPr lang="en-US" sz="1800" dirty="0" err="1"/>
              <a:t>Haar</a:t>
            </a:r>
            <a:r>
              <a:rPr lang="en-US" sz="1800" dirty="0"/>
              <a:t> classifier the system identifies the region of the face, eyes, and mouth are detected and extracted for processing. It controls the action of the virtual mouse and virtual keyboard by providing a hands-free interaction between humans and computers.</a:t>
            </a:r>
          </a:p>
          <a:p>
            <a:pPr marL="0" indent="0" algn="just">
              <a:buNone/>
            </a:pPr>
            <a:r>
              <a:rPr lang="en-US" sz="1800" dirty="0"/>
              <a:t> It allows disabled people to scroll up, scroll down, scroll left, scroll right, right-click, left-click, and to perform cursor movement in virtual mouse. The virtual keyboard portion is selected either as a left or right position of the eye-ball. </a:t>
            </a:r>
          </a:p>
          <a:p>
            <a:pPr marL="0" indent="0">
              <a:buNone/>
            </a:pPr>
            <a:endParaRPr lang="en-US" sz="1800" b="1" dirty="0">
              <a:latin typeface="+mj-lt"/>
            </a:endParaRPr>
          </a:p>
          <a:p>
            <a:pPr marL="0" indent="0">
              <a:buNone/>
            </a:pPr>
            <a:r>
              <a:rPr lang="en-US" sz="1800" b="1" dirty="0"/>
              <a:t>Keywords: </a:t>
            </a:r>
            <a:r>
              <a:rPr lang="en-US" sz="1800" dirty="0"/>
              <a:t>Eye-tracking, Computer vision, </a:t>
            </a:r>
            <a:r>
              <a:rPr lang="en-US" sz="1800" dirty="0" err="1"/>
              <a:t>Haar</a:t>
            </a:r>
            <a:r>
              <a:rPr lang="en-US" sz="1800" dirty="0"/>
              <a:t> Classifier, Face Detection.</a:t>
            </a:r>
            <a:endParaRPr lang="en-IN" sz="1800" dirty="0">
              <a:latin typeface="+mj-lt"/>
            </a:endParaRPr>
          </a:p>
        </p:txBody>
      </p:sp>
    </p:spTree>
    <p:extLst>
      <p:ext uri="{BB962C8B-B14F-4D97-AF65-F5344CB8AC3E}">
        <p14:creationId xmlns:p14="http://schemas.microsoft.com/office/powerpoint/2010/main" val="395974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348F-E6E7-1A05-DAB8-9DE720A365C7}"/>
              </a:ext>
            </a:extLst>
          </p:cNvPr>
          <p:cNvSpPr>
            <a:spLocks noGrp="1"/>
          </p:cNvSpPr>
          <p:nvPr>
            <p:ph type="title"/>
          </p:nvPr>
        </p:nvSpPr>
        <p:spPr>
          <a:xfrm>
            <a:off x="943896" y="365125"/>
            <a:ext cx="7344697" cy="1325563"/>
          </a:xfrm>
        </p:spPr>
        <p:txBody>
          <a:bodyPr>
            <a:normAutofit/>
          </a:bodyPr>
          <a:lstStyle/>
          <a:p>
            <a:r>
              <a:rPr lang="en-US" sz="2400" b="1" dirty="0">
                <a:latin typeface="Times New Roman" panose="02020603050405020304" pitchFamily="18" charset="0"/>
                <a:cs typeface="Times New Roman" panose="02020603050405020304" pitchFamily="18" charset="0"/>
              </a:rPr>
              <a:t>INRODUCTION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AA41E6-75F9-A537-95CD-9FF70AEEEA2E}"/>
              </a:ext>
            </a:extLst>
          </p:cNvPr>
          <p:cNvSpPr>
            <a:spLocks noGrp="1"/>
          </p:cNvSpPr>
          <p:nvPr>
            <p:ph idx="1"/>
          </p:nvPr>
        </p:nvSpPr>
        <p:spPr>
          <a:xfrm>
            <a:off x="838199" y="1514168"/>
            <a:ext cx="10321413" cy="4564472"/>
          </a:xfrm>
        </p:spPr>
        <p:txBody>
          <a:bodyPr>
            <a:normAutofit/>
          </a:bodyPr>
          <a:lstStyle/>
          <a:p>
            <a:pPr marL="0" indent="0" algn="just">
              <a:buNone/>
            </a:pPr>
            <a:r>
              <a:rPr lang="en-US" sz="1800" dirty="0"/>
              <a:t>A human’s face transmits a lot of information about the facial expression, in order to operate a mouse and a virtual keyboard function using the face, eyes and mouth are detected. The visual control framework with the computers will make them work without the assistance of anyone else. Human computer interaction is an implementation of a vision based system for detecting eye movements through this technology, it was a boon for a person with a different impairment (one hand people</a:t>
            </a:r>
            <a:r>
              <a:rPr lang="en-US" sz="1200" dirty="0"/>
              <a:t>).</a:t>
            </a:r>
          </a:p>
          <a:p>
            <a:pPr marL="0" indent="0" algn="just">
              <a:buNone/>
            </a:pPr>
            <a:endParaRPr lang="en-US" sz="1200" dirty="0"/>
          </a:p>
          <a:p>
            <a:pPr marL="0" indent="0" algn="just">
              <a:buNone/>
            </a:pPr>
            <a:r>
              <a:rPr lang="en-US" sz="1800" dirty="0"/>
              <a:t>The installation of a vision-based system for removing the action of eye and facial movements as a Human-Computer Interface for individuals with impairments is given. In order to control a – anti human-computer interface, the proposed work incorporates face identification, face tracking, eye blink detection, and real-time blink sequence interpretation. Using the human face &amp; eye motions to interface with the computer instead of the conventional mouse. It is designed to make computer usage efficient and simple for those who are physically disabled and lack hands.</a:t>
            </a:r>
          </a:p>
          <a:p>
            <a:pPr marL="0" indent="0">
              <a:buNone/>
            </a:pPr>
            <a:endParaRPr lang="en-US" sz="1800" dirty="0"/>
          </a:p>
          <a:p>
            <a:pPr marL="0" indent="0">
              <a:buNone/>
            </a:pPr>
            <a:endParaRPr lang="en-US" sz="1200" dirty="0">
              <a:latin typeface="+mj-lt"/>
            </a:endParaRPr>
          </a:p>
          <a:p>
            <a:pPr marL="0" indent="0">
              <a:buNone/>
            </a:pPr>
            <a:endParaRPr lang="en-US" sz="1200" dirty="0">
              <a:latin typeface="+mj-lt"/>
            </a:endParaRPr>
          </a:p>
        </p:txBody>
      </p:sp>
    </p:spTree>
    <p:extLst>
      <p:ext uri="{BB962C8B-B14F-4D97-AF65-F5344CB8AC3E}">
        <p14:creationId xmlns:p14="http://schemas.microsoft.com/office/powerpoint/2010/main" val="53860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BE464-99A3-24C9-95FA-8A9836EA2D10}"/>
              </a:ext>
            </a:extLst>
          </p:cNvPr>
          <p:cNvSpPr>
            <a:spLocks noGrp="1"/>
          </p:cNvSpPr>
          <p:nvPr>
            <p:ph type="title"/>
          </p:nvPr>
        </p:nvSpPr>
        <p:spPr>
          <a:xfrm>
            <a:off x="1147916" y="365125"/>
            <a:ext cx="10205883" cy="1325563"/>
          </a:xfrm>
        </p:spPr>
        <p:txBody>
          <a:bodyPr>
            <a:normAutofit/>
          </a:bodyPr>
          <a:lstStyle/>
          <a:p>
            <a:r>
              <a:rPr lang="en-US" sz="2400" b="1" dirty="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E129C-38E7-99D6-7CDD-41CC19BF5E0A}"/>
              </a:ext>
            </a:extLst>
          </p:cNvPr>
          <p:cNvSpPr>
            <a:spLocks noGrp="1"/>
          </p:cNvSpPr>
          <p:nvPr>
            <p:ph idx="1"/>
          </p:nvPr>
        </p:nvSpPr>
        <p:spPr>
          <a:xfrm>
            <a:off x="973394" y="1435509"/>
            <a:ext cx="10205883" cy="4741453"/>
          </a:xfrm>
        </p:spPr>
        <p:txBody>
          <a:bodyPr>
            <a:normAutofit/>
          </a:bodyPr>
          <a:lstStyle/>
          <a:p>
            <a:pPr marL="0" indent="0">
              <a:buNone/>
            </a:pPr>
            <a:r>
              <a:rPr lang="en-US" sz="2400" b="1" dirty="0">
                <a:latin typeface="+mj-lt"/>
              </a:rPr>
              <a:t>Enhancing User Interaction Through Eye-Tracking for Mouse Control and Virtual Keyboard Input</a:t>
            </a:r>
          </a:p>
          <a:p>
            <a:pPr marL="0" indent="0">
              <a:buNone/>
            </a:pPr>
            <a:endParaRPr lang="en-US" sz="2400" b="1" dirty="0">
              <a:latin typeface="+mj-lt"/>
            </a:endParaRPr>
          </a:p>
          <a:p>
            <a:pPr marL="0" indent="0" algn="just">
              <a:buNone/>
            </a:pPr>
            <a:r>
              <a:rPr lang="en-US" sz="1800" dirty="0"/>
              <a:t>With the rapid advancement of technology, there is an increasing need for more intuitive and accessible methods of interacting with computers. Eye-tracking technology, which monitors and interprets eye movements, has shown promise in providing new ways for users to control their devices. This technology can be particularly beneficial for individuals with physical disabilities or conditions that limit their ability to use traditional input devices like a mouse or keyboard.</a:t>
            </a:r>
          </a:p>
          <a:p>
            <a:pPr marL="0" indent="0" algn="just">
              <a:buNone/>
            </a:pPr>
            <a:endParaRPr lang="en-US" sz="1800" dirty="0"/>
          </a:p>
          <a:p>
            <a:pPr marL="0" indent="0" algn="just">
              <a:buNone/>
            </a:pPr>
            <a:r>
              <a:rPr lang="en-US" sz="1800" dirty="0"/>
              <a:t>The system should accurately translate eye movements into cursor movement and detect fixation points to simulate mouse clicks.</a:t>
            </a:r>
            <a:r>
              <a:rPr lang="en-US" sz="1200" dirty="0"/>
              <a:t> </a:t>
            </a:r>
            <a:r>
              <a:rPr lang="en-US" sz="1800" dirty="0"/>
              <a:t>The system should handle various gaze patterns, including rapid shifts and prolonged fixations.</a:t>
            </a:r>
            <a:endParaRPr lang="en-US" sz="1800" b="1" dirty="0"/>
          </a:p>
        </p:txBody>
      </p:sp>
    </p:spTree>
    <p:extLst>
      <p:ext uri="{BB962C8B-B14F-4D97-AF65-F5344CB8AC3E}">
        <p14:creationId xmlns:p14="http://schemas.microsoft.com/office/powerpoint/2010/main" val="496958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E628-3C54-9ECD-72AC-8D1DC10DCEB3}"/>
              </a:ext>
            </a:extLst>
          </p:cNvPr>
          <p:cNvSpPr>
            <a:spLocks noGrp="1"/>
          </p:cNvSpPr>
          <p:nvPr>
            <p:ph type="title"/>
          </p:nvPr>
        </p:nvSpPr>
        <p:spPr>
          <a:xfrm>
            <a:off x="838200" y="924233"/>
            <a:ext cx="10515600" cy="658762"/>
          </a:xfrm>
        </p:spPr>
        <p:txBody>
          <a:bodyPr>
            <a:normAutofit/>
          </a:bodyPr>
          <a:lstStyle/>
          <a:p>
            <a:r>
              <a:rPr lang="en-US"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D66CBC-F322-6B5B-A2C0-203BF35830D5}"/>
              </a:ext>
            </a:extLst>
          </p:cNvPr>
          <p:cNvSpPr>
            <a:spLocks noGrp="1"/>
          </p:cNvSpPr>
          <p:nvPr>
            <p:ph idx="1"/>
          </p:nvPr>
        </p:nvSpPr>
        <p:spPr>
          <a:xfrm>
            <a:off x="771832" y="1769806"/>
            <a:ext cx="10082980" cy="4249841"/>
          </a:xfrm>
        </p:spPr>
        <p:txBody>
          <a:bodyPr>
            <a:normAutofit/>
          </a:bodyPr>
          <a:lstStyle/>
          <a:p>
            <a:pPr marL="0" indent="0" algn="just">
              <a:buNone/>
            </a:pPr>
            <a:r>
              <a:rPr lang="en-US" sz="1800" dirty="0"/>
              <a:t>The objectives for developing an eye-tracking system to control the mouse and virtual keyboard are multifaceted and aim to address various aspects of functionality and user experience. First, the project seeks to </a:t>
            </a:r>
            <a:r>
              <a:rPr lang="en-US" sz="1800" b="1" dirty="0"/>
              <a:t>develop accurate eye-tracking algorithms</a:t>
            </a:r>
            <a:r>
              <a:rPr lang="en-US" sz="1800" dirty="0"/>
              <a:t> that can precisely detect and interpret gaze direction under diverse conditions, ensuring reliable tracking of eye movements.</a:t>
            </a:r>
          </a:p>
          <a:p>
            <a:pPr marL="0" indent="0" algn="just">
              <a:buNone/>
            </a:pPr>
            <a:endParaRPr lang="en-US" sz="1800" dirty="0"/>
          </a:p>
          <a:p>
            <a:pPr marL="0" indent="0" algn="just">
              <a:buNone/>
            </a:pPr>
            <a:r>
              <a:rPr lang="en-US" sz="1800" dirty="0"/>
              <a:t>Another key objective is to </a:t>
            </a:r>
            <a:r>
              <a:rPr lang="en-US" sz="1800" b="1" dirty="0"/>
              <a:t>ensure real-time performance</a:t>
            </a:r>
            <a:r>
              <a:rPr lang="en-US" sz="1800" dirty="0"/>
              <a:t> by minimizing latency between gaze detection and system responses, thus providing a smooth user experience. The system will also offer </a:t>
            </a:r>
            <a:r>
              <a:rPr lang="en-US" sz="1800" b="1" dirty="0"/>
              <a:t>customization options</a:t>
            </a:r>
            <a:r>
              <a:rPr lang="en-US" sz="1800" dirty="0"/>
              <a:t> to adjust settings like cursor speed and gaze sensitivity, catering to individual user preferences and needs.</a:t>
            </a:r>
          </a:p>
          <a:p>
            <a:pPr marL="0" indent="0" algn="just">
              <a:buNone/>
            </a:pPr>
            <a:endParaRPr lang="en-US" sz="1800" dirty="0"/>
          </a:p>
          <a:p>
            <a:pPr marL="0" indent="0" algn="just">
              <a:buNone/>
            </a:pPr>
            <a:r>
              <a:rPr lang="en-US" sz="1800" dirty="0"/>
              <a:t>Moreover, the project aims to </a:t>
            </a:r>
            <a:r>
              <a:rPr lang="en-US" sz="1800" b="1" dirty="0"/>
              <a:t>integrate seamlessly with existing operating systems and applications</a:t>
            </a:r>
            <a:r>
              <a:rPr lang="en-US" sz="1800" dirty="0"/>
              <a:t>, ensuring broad compatibility without requiring significant modifications.</a:t>
            </a:r>
          </a:p>
          <a:p>
            <a:pPr marL="0" indent="0" algn="just">
              <a:buNone/>
            </a:pPr>
            <a:endParaRPr lang="en-US" sz="1800" dirty="0"/>
          </a:p>
          <a:p>
            <a:pPr marL="0" indent="0" algn="just">
              <a:buNone/>
            </a:pPr>
            <a:endParaRPr lang="en-IN" sz="1800" dirty="0">
              <a:latin typeface="+mj-lt"/>
            </a:endParaRPr>
          </a:p>
        </p:txBody>
      </p:sp>
    </p:spTree>
    <p:extLst>
      <p:ext uri="{BB962C8B-B14F-4D97-AF65-F5344CB8AC3E}">
        <p14:creationId xmlns:p14="http://schemas.microsoft.com/office/powerpoint/2010/main" val="268744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C855-6116-87B5-D38D-224E1151EE2E}"/>
              </a:ext>
            </a:extLst>
          </p:cNvPr>
          <p:cNvSpPr>
            <a:spLocks noGrp="1"/>
          </p:cNvSpPr>
          <p:nvPr>
            <p:ph type="title"/>
          </p:nvPr>
        </p:nvSpPr>
        <p:spPr>
          <a:xfrm>
            <a:off x="838200" y="855406"/>
            <a:ext cx="10515600" cy="835282"/>
          </a:xfrm>
        </p:spPr>
        <p:txBody>
          <a:bodyPr>
            <a:normAutofit/>
          </a:bodyPr>
          <a:lstStyle/>
          <a:p>
            <a:r>
              <a:rPr lang="en-US" sz="2400" b="1" dirty="0">
                <a:latin typeface="Times New Roman" panose="02020603050405020304" pitchFamily="18" charset="0"/>
                <a:cs typeface="Times New Roman" panose="02020603050405020304" pitchFamily="18" charset="0"/>
              </a:rPr>
              <a:t>EXISTING SYSTEM</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F20278-93DC-19A0-560F-D2A1C1B63E3E}"/>
              </a:ext>
            </a:extLst>
          </p:cNvPr>
          <p:cNvSpPr>
            <a:spLocks noGrp="1"/>
          </p:cNvSpPr>
          <p:nvPr>
            <p:ph idx="1"/>
          </p:nvPr>
        </p:nvSpPr>
        <p:spPr>
          <a:xfrm>
            <a:off x="838200" y="1769806"/>
            <a:ext cx="10036277" cy="4407157"/>
          </a:xfrm>
        </p:spPr>
        <p:txBody>
          <a:bodyPr/>
          <a:lstStyle/>
          <a:p>
            <a:pPr marL="0" indent="0" algn="just">
              <a:buNone/>
            </a:pPr>
            <a:r>
              <a:rPr lang="en-US" sz="1800" dirty="0"/>
              <a:t>The existing system such that the interaction amongst the computer and human is carried out with eye-tracking and blink-detection. In this concept, human computer interface system exists which tracks the direction of the human eye. The particular motion and the direction of iris is employed to drive the interface by positioning the mouse cursor consequently. The location iris is completed in batch mode. Here the frames are stored in a permanent storage device and are retrieved one by one. Each of the frames is processed for finding the location of the iris position and there by placing the mouse cursor consequently</a:t>
            </a:r>
            <a:r>
              <a:rPr lang="en-US" dirty="0"/>
              <a:t>.</a:t>
            </a:r>
          </a:p>
          <a:p>
            <a:pPr marL="0" indent="0" algn="just">
              <a:buNone/>
            </a:pPr>
            <a:endParaRPr lang="en-US" dirty="0"/>
          </a:p>
          <a:p>
            <a:pPr marL="0" indent="0" algn="just">
              <a:buNone/>
            </a:pPr>
            <a:r>
              <a:rPr lang="en-US" sz="1800" dirty="0"/>
              <a:t>In this paper we roughly describe some representative studies in the field of eye tracking, covering some aspects regarding different types of devices, algorithms for pupil detections, image processing or data filtering and also some well known applications in assistive technology, human computer interaction, virtual reality, psychology or </a:t>
            </a:r>
            <a:r>
              <a:rPr lang="en-US" sz="1800" dirty="0" err="1"/>
              <a:t>eB</a:t>
            </a:r>
            <a:r>
              <a:rPr lang="en-US" sz="1800" dirty="0"/>
              <a:t> learning</a:t>
            </a:r>
            <a:r>
              <a:rPr lang="en-US" sz="1800" dirty="0">
                <a:latin typeface="+mj-lt"/>
              </a:rPr>
              <a:t>.</a:t>
            </a:r>
            <a:endParaRPr lang="en-IN" sz="1800" dirty="0">
              <a:latin typeface="+mj-lt"/>
            </a:endParaRPr>
          </a:p>
        </p:txBody>
      </p:sp>
    </p:spTree>
    <p:extLst>
      <p:ext uri="{BB962C8B-B14F-4D97-AF65-F5344CB8AC3E}">
        <p14:creationId xmlns:p14="http://schemas.microsoft.com/office/powerpoint/2010/main" val="336506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6D64-EE38-82AF-9557-D01E61565262}"/>
              </a:ext>
            </a:extLst>
          </p:cNvPr>
          <p:cNvSpPr>
            <a:spLocks noGrp="1"/>
          </p:cNvSpPr>
          <p:nvPr>
            <p:ph type="title"/>
          </p:nvPr>
        </p:nvSpPr>
        <p:spPr>
          <a:xfrm>
            <a:off x="838200" y="835742"/>
            <a:ext cx="10515600" cy="854946"/>
          </a:xfrm>
        </p:spPr>
        <p:txBody>
          <a:bodyPr>
            <a:normAutofit/>
          </a:bodyPr>
          <a:lstStyle/>
          <a:p>
            <a:r>
              <a:rPr lang="en-US" sz="2400" b="1" dirty="0">
                <a:latin typeface="Times New Roman" panose="02020603050405020304" pitchFamily="18" charset="0"/>
                <a:cs typeface="Times New Roman" panose="02020603050405020304" pitchFamily="18" charset="0"/>
              </a:rPr>
              <a:t>PROPOSED</a:t>
            </a:r>
            <a:r>
              <a:rPr lang="en-US" sz="2400" dirty="0"/>
              <a:t> </a:t>
            </a:r>
            <a:r>
              <a:rPr lang="en-US" sz="2400" b="1" dirty="0">
                <a:latin typeface="Times New Roman" panose="02020603050405020304" pitchFamily="18" charset="0"/>
                <a:cs typeface="Times New Roman" panose="02020603050405020304" pitchFamily="18" charset="0"/>
              </a:rPr>
              <a:t>SYSTEM</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39DFE5-E8CC-DFB9-0720-97607B2D605C}"/>
              </a:ext>
            </a:extLst>
          </p:cNvPr>
          <p:cNvSpPr>
            <a:spLocks noGrp="1"/>
          </p:cNvSpPr>
          <p:nvPr>
            <p:ph idx="1"/>
          </p:nvPr>
        </p:nvSpPr>
        <p:spPr>
          <a:xfrm>
            <a:off x="838201" y="1897625"/>
            <a:ext cx="10193594" cy="4041059"/>
          </a:xfrm>
        </p:spPr>
        <p:txBody>
          <a:bodyPr>
            <a:normAutofit/>
          </a:bodyPr>
          <a:lstStyle/>
          <a:p>
            <a:pPr marL="0" indent="0" algn="just">
              <a:buNone/>
            </a:pPr>
            <a:r>
              <a:rPr lang="en-US" sz="1800" dirty="0"/>
              <a:t>Includes face identification, face tracking, eye detection, and comprehension of an eye sequence in the proposed system. For operating a non-intrusive human-computer interaction, blinks in real-time. Human eye movements take the role of the standard mouse and virtual keyboard technique of computer interaction.</a:t>
            </a:r>
          </a:p>
          <a:p>
            <a:pPr marL="0" indent="0" algn="just">
              <a:buNone/>
            </a:pPr>
            <a:endParaRPr lang="en-US" sz="1800" dirty="0"/>
          </a:p>
          <a:p>
            <a:pPr marL="0" indent="0" algn="just">
              <a:buNone/>
            </a:pPr>
            <a:r>
              <a:rPr lang="en-US" sz="1800" dirty="0"/>
              <a:t>users were asked to write the word ”HI THERE” using the virtual keyboard. The whiteboard containing the typed word has been depicted in Fig. 10. The users tend to be more erroneous in the beginning, but as they got used to the keyboard the number of wrong character typing decreases.</a:t>
            </a:r>
          </a:p>
          <a:p>
            <a:pPr marL="0" indent="0">
              <a:buNone/>
            </a:pPr>
            <a:endParaRPr lang="en-IN" sz="1800" dirty="0"/>
          </a:p>
          <a:p>
            <a:pPr marL="0" indent="0">
              <a:buNone/>
            </a:pPr>
            <a:r>
              <a:rPr lang="en-US" sz="1900" dirty="0"/>
              <a:t>Gaze ratio = The whole process is now accomplished for both the eyes and the average gaze ratio is observed for respectively left, For evaluating the proposed virtual keyboard several parameters have been selected based on which the accuracy of the keyboard has been measured</a:t>
            </a:r>
            <a:r>
              <a:rPr lang="en-US" sz="1900" dirty="0">
                <a:latin typeface="+mj-lt"/>
              </a:rPr>
              <a:t>. </a:t>
            </a:r>
            <a:endParaRPr lang="en-IN" sz="1900" dirty="0">
              <a:latin typeface="+mj-lt"/>
            </a:endParaRPr>
          </a:p>
        </p:txBody>
      </p:sp>
    </p:spTree>
    <p:extLst>
      <p:ext uri="{BB962C8B-B14F-4D97-AF65-F5344CB8AC3E}">
        <p14:creationId xmlns:p14="http://schemas.microsoft.com/office/powerpoint/2010/main" val="35378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14A4-FAA5-FA39-E15C-037A5101A1EC}"/>
              </a:ext>
            </a:extLst>
          </p:cNvPr>
          <p:cNvSpPr>
            <a:spLocks noGrp="1"/>
          </p:cNvSpPr>
          <p:nvPr>
            <p:ph type="title"/>
          </p:nvPr>
        </p:nvSpPr>
        <p:spPr>
          <a:xfrm>
            <a:off x="838200" y="776748"/>
            <a:ext cx="10515600" cy="913940"/>
          </a:xfrm>
        </p:spPr>
        <p:txBody>
          <a:bodyPr>
            <a:normAutofit/>
          </a:bodyPr>
          <a:lstStyle/>
          <a:p>
            <a:r>
              <a:rPr lang="en-US" sz="2400" b="1" dirty="0">
                <a:latin typeface="Times New Roman" panose="02020603050405020304" pitchFamily="18" charset="0"/>
                <a:cs typeface="Times New Roman" panose="02020603050405020304" pitchFamily="18" charset="0"/>
              </a:rPr>
              <a:t>SOFTWARE AND HARDWARE REQUIREMENTS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080AA8-D186-73E1-EE4C-381AC2133E29}"/>
              </a:ext>
            </a:extLst>
          </p:cNvPr>
          <p:cNvSpPr>
            <a:spLocks noGrp="1"/>
          </p:cNvSpPr>
          <p:nvPr>
            <p:ph idx="1"/>
          </p:nvPr>
        </p:nvSpPr>
        <p:spPr>
          <a:xfrm>
            <a:off x="838200" y="1986115"/>
            <a:ext cx="10515600" cy="4190847"/>
          </a:xfrm>
        </p:spPr>
        <p:txBody>
          <a:bodyPr>
            <a:normAutofit/>
          </a:bodyPr>
          <a:lstStyle/>
          <a:p>
            <a:pPr marL="0" indent="0">
              <a:buNone/>
            </a:pPr>
            <a:r>
              <a:rPr lang="en-US" sz="1800" b="1" dirty="0"/>
              <a:t>Functional Requirements :</a:t>
            </a:r>
          </a:p>
          <a:p>
            <a:pPr marL="0" indent="0">
              <a:buNone/>
            </a:pPr>
            <a:r>
              <a:rPr lang="en-US" sz="1800" dirty="0">
                <a:latin typeface="+mj-lt"/>
              </a:rPr>
              <a:t> </a:t>
            </a:r>
            <a:r>
              <a:rPr lang="en-US" sz="1800" dirty="0"/>
              <a:t>User should perform gesture of eyeball properly. </a:t>
            </a:r>
          </a:p>
          <a:p>
            <a:pPr marL="0" indent="0">
              <a:buNone/>
            </a:pPr>
            <a:r>
              <a:rPr lang="en-US" sz="1800" dirty="0"/>
              <a:t>User system should have specific resolution webcam.</a:t>
            </a:r>
          </a:p>
          <a:p>
            <a:pPr marL="0" indent="0">
              <a:buNone/>
            </a:pPr>
            <a:r>
              <a:rPr lang="en-US" sz="1800" dirty="0"/>
              <a:t> After developing this application user should be able to access their system through eyeball gesture</a:t>
            </a:r>
            <a:r>
              <a:rPr lang="en-US" sz="1800" dirty="0">
                <a:latin typeface="+mj-lt"/>
              </a:rPr>
              <a:t>.</a:t>
            </a:r>
          </a:p>
          <a:p>
            <a:pPr marL="0" indent="0">
              <a:buNone/>
            </a:pPr>
            <a:r>
              <a:rPr lang="en-US" sz="1800" b="1" dirty="0"/>
              <a:t>Software Requirements:</a:t>
            </a:r>
          </a:p>
          <a:p>
            <a:pPr marL="0" indent="0">
              <a:buNone/>
            </a:pPr>
            <a:r>
              <a:rPr lang="en-US" sz="1800" dirty="0"/>
              <a:t>Operating System - Windows 10 </a:t>
            </a:r>
          </a:p>
          <a:p>
            <a:pPr marL="0" indent="0">
              <a:buNone/>
            </a:pPr>
            <a:r>
              <a:rPr lang="en-US" sz="1800" dirty="0"/>
              <a:t>Technology used – Python</a:t>
            </a:r>
          </a:p>
          <a:p>
            <a:pPr marL="0" indent="0">
              <a:buNone/>
            </a:pPr>
            <a:r>
              <a:rPr lang="en-US" sz="1800" b="1" dirty="0"/>
              <a:t>Hardware Requirements:</a:t>
            </a:r>
          </a:p>
          <a:p>
            <a:pPr marL="0" indent="0">
              <a:buNone/>
            </a:pPr>
            <a:r>
              <a:rPr lang="pt-BR" sz="1800" dirty="0"/>
              <a:t>Processor- Intel Pentium 4 </a:t>
            </a:r>
          </a:p>
          <a:p>
            <a:pPr marL="0" indent="0">
              <a:buNone/>
            </a:pPr>
            <a:r>
              <a:rPr lang="pt-BR" sz="1800" dirty="0"/>
              <a:t>RAM- 8 GB</a:t>
            </a:r>
            <a:endParaRPr lang="en-US" sz="1800" b="1" dirty="0"/>
          </a:p>
          <a:p>
            <a:pPr marL="0" indent="0">
              <a:buNone/>
            </a:pPr>
            <a:endParaRPr lang="en-US" sz="1800" b="1" dirty="0"/>
          </a:p>
        </p:txBody>
      </p:sp>
    </p:spTree>
    <p:extLst>
      <p:ext uri="{BB962C8B-B14F-4D97-AF65-F5344CB8AC3E}">
        <p14:creationId xmlns:p14="http://schemas.microsoft.com/office/powerpoint/2010/main" val="3249673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1200</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    ABSTRACT</vt:lpstr>
      <vt:lpstr>INRODUCTION</vt:lpstr>
      <vt:lpstr>PROBLEM STATEMENT</vt:lpstr>
      <vt:lpstr>OBJECTIVES</vt:lpstr>
      <vt:lpstr>EXISTING SYSTEM</vt:lpstr>
      <vt:lpstr>PROPOSED SYSTEM</vt:lpstr>
      <vt:lpstr>SOFTWARE AND HARDWARE REQUIREMENTS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rajashekar dabbu</dc:creator>
  <cp:lastModifiedBy>rajashekar dabbu</cp:lastModifiedBy>
  <cp:revision>1</cp:revision>
  <dcterms:created xsi:type="dcterms:W3CDTF">2024-08-30T16:57:29Z</dcterms:created>
  <dcterms:modified xsi:type="dcterms:W3CDTF">2024-08-30T17:04:08Z</dcterms:modified>
</cp:coreProperties>
</file>