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0" r:id="rId6"/>
    <p:sldId id="261" r:id="rId7"/>
    <p:sldId id="262" r:id="rId8"/>
    <p:sldId id="266" r:id="rId9"/>
    <p:sldId id="264" r:id="rId10"/>
    <p:sldId id="265" r:id="rId11"/>
    <p:sldId id="271" r:id="rId12"/>
    <p:sldId id="272" r:id="rId13"/>
    <p:sldId id="273" r:id="rId14"/>
    <p:sldId id="274" r:id="rId15"/>
    <p:sldId id="275" r:id="rId16"/>
    <p:sldId id="276" r:id="rId17"/>
    <p:sldId id="277" r:id="rId18"/>
    <p:sldId id="278" r:id="rId19"/>
    <p:sldId id="279" r:id="rId20"/>
    <p:sldId id="267" r:id="rId21"/>
    <p:sldId id="268"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920A5F-B61C-4929-8BC4-9ACBDC013791}" v="1" dt="2024-11-19T17:47:46.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346B4C-A5C2-CD6C-3C6F-A8A52510D122}"/>
              </a:ext>
            </a:extLst>
          </p:cNvPr>
          <p:cNvSpPr>
            <a:spLocks noGrp="1"/>
          </p:cNvSpPr>
          <p:nvPr>
            <p:ph type="dt" sz="half" idx="10"/>
          </p:nvPr>
        </p:nvSpPr>
        <p:spPr/>
        <p:txBody>
          <a:bodyPr/>
          <a:lstStyle>
            <a:lvl1pPr>
              <a:defRPr/>
            </a:lvl1pPr>
          </a:lstStyle>
          <a:p>
            <a:pPr>
              <a:defRPr/>
            </a:pPr>
            <a:fld id="{06130400-FE03-4E10-B3D0-92F4E3E9ED9A}" type="datetimeFigureOut">
              <a:rPr lang="en-IN"/>
              <a:pPr>
                <a:defRPr/>
              </a:pPr>
              <a:t>13-12-2024</a:t>
            </a:fld>
            <a:endParaRPr lang="en-IN"/>
          </a:p>
        </p:txBody>
      </p:sp>
      <p:sp>
        <p:nvSpPr>
          <p:cNvPr id="5" name="Footer Placeholder 4">
            <a:extLst>
              <a:ext uri="{FF2B5EF4-FFF2-40B4-BE49-F238E27FC236}">
                <a16:creationId xmlns:a16="http://schemas.microsoft.com/office/drawing/2014/main" id="{0576A2CF-F9AF-7C77-55A3-F4E9628D3CC9}"/>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15CE423C-3769-3291-F8B4-7913B15E3139}"/>
              </a:ext>
            </a:extLst>
          </p:cNvPr>
          <p:cNvSpPr>
            <a:spLocks noGrp="1"/>
          </p:cNvSpPr>
          <p:nvPr>
            <p:ph type="sldNum" sz="quarter" idx="12"/>
          </p:nvPr>
        </p:nvSpPr>
        <p:spPr/>
        <p:txBody>
          <a:bodyPr/>
          <a:lstStyle>
            <a:lvl1pPr>
              <a:defRPr/>
            </a:lvl1pPr>
          </a:lstStyle>
          <a:p>
            <a:pPr>
              <a:defRPr/>
            </a:pPr>
            <a:fld id="{BA06A7BB-E239-484B-838B-EC760D88FE96}" type="slidenum">
              <a:rPr lang="en-IN"/>
              <a:pPr>
                <a:defRPr/>
              </a:pPr>
              <a:t>‹#›</a:t>
            </a:fld>
            <a:endParaRPr lang="en-IN"/>
          </a:p>
        </p:txBody>
      </p:sp>
    </p:spTree>
    <p:extLst>
      <p:ext uri="{BB962C8B-B14F-4D97-AF65-F5344CB8AC3E}">
        <p14:creationId xmlns:p14="http://schemas.microsoft.com/office/powerpoint/2010/main" val="338838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036739-20CF-30E9-9002-3F7C5680840B}"/>
              </a:ext>
            </a:extLst>
          </p:cNvPr>
          <p:cNvSpPr>
            <a:spLocks noGrp="1"/>
          </p:cNvSpPr>
          <p:nvPr>
            <p:ph type="dt" sz="half" idx="10"/>
          </p:nvPr>
        </p:nvSpPr>
        <p:spPr/>
        <p:txBody>
          <a:bodyPr/>
          <a:lstStyle>
            <a:lvl1pPr>
              <a:defRPr/>
            </a:lvl1pPr>
          </a:lstStyle>
          <a:p>
            <a:pPr>
              <a:defRPr/>
            </a:pPr>
            <a:fld id="{893E751E-0C83-421A-9909-C6EBAF5E4CDE}" type="datetimeFigureOut">
              <a:rPr lang="en-IN"/>
              <a:pPr>
                <a:defRPr/>
              </a:pPr>
              <a:t>13-12-2024</a:t>
            </a:fld>
            <a:endParaRPr lang="en-IN"/>
          </a:p>
        </p:txBody>
      </p:sp>
      <p:sp>
        <p:nvSpPr>
          <p:cNvPr id="5" name="Footer Placeholder 4">
            <a:extLst>
              <a:ext uri="{FF2B5EF4-FFF2-40B4-BE49-F238E27FC236}">
                <a16:creationId xmlns:a16="http://schemas.microsoft.com/office/drawing/2014/main" id="{B4912590-1427-1A7B-D3BF-85ECDFC4A0F5}"/>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10B501A8-08D1-BA13-BB75-02F5523BB139}"/>
              </a:ext>
            </a:extLst>
          </p:cNvPr>
          <p:cNvSpPr>
            <a:spLocks noGrp="1"/>
          </p:cNvSpPr>
          <p:nvPr>
            <p:ph type="sldNum" sz="quarter" idx="12"/>
          </p:nvPr>
        </p:nvSpPr>
        <p:spPr/>
        <p:txBody>
          <a:bodyPr/>
          <a:lstStyle>
            <a:lvl1pPr>
              <a:defRPr/>
            </a:lvl1pPr>
          </a:lstStyle>
          <a:p>
            <a:pPr>
              <a:defRPr/>
            </a:pPr>
            <a:fld id="{CF2834BD-C72F-4AF9-B494-E2381320BD1C}" type="slidenum">
              <a:rPr lang="en-IN"/>
              <a:pPr>
                <a:defRPr/>
              </a:pPr>
              <a:t>‹#›</a:t>
            </a:fld>
            <a:endParaRPr lang="en-IN"/>
          </a:p>
        </p:txBody>
      </p:sp>
    </p:spTree>
    <p:extLst>
      <p:ext uri="{BB962C8B-B14F-4D97-AF65-F5344CB8AC3E}">
        <p14:creationId xmlns:p14="http://schemas.microsoft.com/office/powerpoint/2010/main" val="313663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F04115-7AAB-31CA-9DD1-D7C0CCC5E4F3}"/>
              </a:ext>
            </a:extLst>
          </p:cNvPr>
          <p:cNvSpPr>
            <a:spLocks noGrp="1"/>
          </p:cNvSpPr>
          <p:nvPr>
            <p:ph type="dt" sz="half" idx="10"/>
          </p:nvPr>
        </p:nvSpPr>
        <p:spPr/>
        <p:txBody>
          <a:bodyPr/>
          <a:lstStyle>
            <a:lvl1pPr>
              <a:defRPr/>
            </a:lvl1pPr>
          </a:lstStyle>
          <a:p>
            <a:pPr>
              <a:defRPr/>
            </a:pPr>
            <a:fld id="{F74F4CD3-1417-4921-9E28-CE89B5F99EC7}" type="datetimeFigureOut">
              <a:rPr lang="en-IN"/>
              <a:pPr>
                <a:defRPr/>
              </a:pPr>
              <a:t>13-12-2024</a:t>
            </a:fld>
            <a:endParaRPr lang="en-IN"/>
          </a:p>
        </p:txBody>
      </p:sp>
      <p:sp>
        <p:nvSpPr>
          <p:cNvPr id="5" name="Footer Placeholder 4">
            <a:extLst>
              <a:ext uri="{FF2B5EF4-FFF2-40B4-BE49-F238E27FC236}">
                <a16:creationId xmlns:a16="http://schemas.microsoft.com/office/drawing/2014/main" id="{5F6F753A-726E-48DA-7AC6-1425E712FBB7}"/>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C62BFEE7-FF3E-A5FA-95C8-9B1ADEB91922}"/>
              </a:ext>
            </a:extLst>
          </p:cNvPr>
          <p:cNvSpPr>
            <a:spLocks noGrp="1"/>
          </p:cNvSpPr>
          <p:nvPr>
            <p:ph type="sldNum" sz="quarter" idx="12"/>
          </p:nvPr>
        </p:nvSpPr>
        <p:spPr/>
        <p:txBody>
          <a:bodyPr/>
          <a:lstStyle>
            <a:lvl1pPr>
              <a:defRPr/>
            </a:lvl1pPr>
          </a:lstStyle>
          <a:p>
            <a:pPr>
              <a:defRPr/>
            </a:pPr>
            <a:fld id="{5A21C0FF-EA43-431A-AF0F-E36BEF616A2B}" type="slidenum">
              <a:rPr lang="en-IN"/>
              <a:pPr>
                <a:defRPr/>
              </a:pPr>
              <a:t>‹#›</a:t>
            </a:fld>
            <a:endParaRPr lang="en-IN"/>
          </a:p>
        </p:txBody>
      </p:sp>
    </p:spTree>
    <p:extLst>
      <p:ext uri="{BB962C8B-B14F-4D97-AF65-F5344CB8AC3E}">
        <p14:creationId xmlns:p14="http://schemas.microsoft.com/office/powerpoint/2010/main" val="108171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3278D-2289-0791-EE33-5E17176334E0}"/>
              </a:ext>
            </a:extLst>
          </p:cNvPr>
          <p:cNvSpPr>
            <a:spLocks noGrp="1"/>
          </p:cNvSpPr>
          <p:nvPr>
            <p:ph type="dt" sz="half" idx="10"/>
          </p:nvPr>
        </p:nvSpPr>
        <p:spPr/>
        <p:txBody>
          <a:bodyPr/>
          <a:lstStyle>
            <a:lvl1pPr>
              <a:defRPr/>
            </a:lvl1pPr>
          </a:lstStyle>
          <a:p>
            <a:pPr>
              <a:defRPr/>
            </a:pPr>
            <a:fld id="{55D7C416-B36E-437D-AD44-63FA7EA22B1A}" type="datetimeFigureOut">
              <a:rPr lang="en-IN"/>
              <a:pPr>
                <a:defRPr/>
              </a:pPr>
              <a:t>13-12-2024</a:t>
            </a:fld>
            <a:endParaRPr lang="en-IN"/>
          </a:p>
        </p:txBody>
      </p:sp>
      <p:sp>
        <p:nvSpPr>
          <p:cNvPr id="5" name="Footer Placeholder 4">
            <a:extLst>
              <a:ext uri="{FF2B5EF4-FFF2-40B4-BE49-F238E27FC236}">
                <a16:creationId xmlns:a16="http://schemas.microsoft.com/office/drawing/2014/main" id="{8C66F216-1857-3A40-E446-8560BB62EBD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FC93708B-9CF8-A43D-2154-84A374307E90}"/>
              </a:ext>
            </a:extLst>
          </p:cNvPr>
          <p:cNvSpPr>
            <a:spLocks noGrp="1"/>
          </p:cNvSpPr>
          <p:nvPr>
            <p:ph type="sldNum" sz="quarter" idx="12"/>
          </p:nvPr>
        </p:nvSpPr>
        <p:spPr/>
        <p:txBody>
          <a:bodyPr/>
          <a:lstStyle>
            <a:lvl1pPr>
              <a:defRPr/>
            </a:lvl1pPr>
          </a:lstStyle>
          <a:p>
            <a:pPr>
              <a:defRPr/>
            </a:pPr>
            <a:fld id="{C3CD0879-AC1F-4980-8F29-385EA823F759}" type="slidenum">
              <a:rPr lang="en-IN"/>
              <a:pPr>
                <a:defRPr/>
              </a:pPr>
              <a:t>‹#›</a:t>
            </a:fld>
            <a:endParaRPr lang="en-IN"/>
          </a:p>
        </p:txBody>
      </p:sp>
    </p:spTree>
    <p:extLst>
      <p:ext uri="{BB962C8B-B14F-4D97-AF65-F5344CB8AC3E}">
        <p14:creationId xmlns:p14="http://schemas.microsoft.com/office/powerpoint/2010/main" val="271871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7522D8-36F9-5C2B-1BC2-1BABC020AAA3}"/>
              </a:ext>
            </a:extLst>
          </p:cNvPr>
          <p:cNvSpPr>
            <a:spLocks noGrp="1"/>
          </p:cNvSpPr>
          <p:nvPr>
            <p:ph type="dt" sz="half" idx="10"/>
          </p:nvPr>
        </p:nvSpPr>
        <p:spPr/>
        <p:txBody>
          <a:bodyPr/>
          <a:lstStyle>
            <a:lvl1pPr>
              <a:defRPr/>
            </a:lvl1pPr>
          </a:lstStyle>
          <a:p>
            <a:pPr>
              <a:defRPr/>
            </a:pPr>
            <a:fld id="{603504F9-A57F-467E-AEA7-87AA195EBBCB}" type="datetimeFigureOut">
              <a:rPr lang="en-IN"/>
              <a:pPr>
                <a:defRPr/>
              </a:pPr>
              <a:t>13-12-2024</a:t>
            </a:fld>
            <a:endParaRPr lang="en-IN"/>
          </a:p>
        </p:txBody>
      </p:sp>
      <p:sp>
        <p:nvSpPr>
          <p:cNvPr id="5" name="Footer Placeholder 4">
            <a:extLst>
              <a:ext uri="{FF2B5EF4-FFF2-40B4-BE49-F238E27FC236}">
                <a16:creationId xmlns:a16="http://schemas.microsoft.com/office/drawing/2014/main" id="{BA063167-C239-6A66-9F17-EC45150D1C5C}"/>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E9AC3D0-0469-390C-3338-C6FCB36FC566}"/>
              </a:ext>
            </a:extLst>
          </p:cNvPr>
          <p:cNvSpPr>
            <a:spLocks noGrp="1"/>
          </p:cNvSpPr>
          <p:nvPr>
            <p:ph type="sldNum" sz="quarter" idx="12"/>
          </p:nvPr>
        </p:nvSpPr>
        <p:spPr/>
        <p:txBody>
          <a:bodyPr/>
          <a:lstStyle>
            <a:lvl1pPr>
              <a:defRPr/>
            </a:lvl1pPr>
          </a:lstStyle>
          <a:p>
            <a:pPr>
              <a:defRPr/>
            </a:pPr>
            <a:fld id="{0F1705DB-A191-42FB-829A-32BF28103D88}" type="slidenum">
              <a:rPr lang="en-IN"/>
              <a:pPr>
                <a:defRPr/>
              </a:pPr>
              <a:t>‹#›</a:t>
            </a:fld>
            <a:endParaRPr lang="en-IN"/>
          </a:p>
        </p:txBody>
      </p:sp>
    </p:spTree>
    <p:extLst>
      <p:ext uri="{BB962C8B-B14F-4D97-AF65-F5344CB8AC3E}">
        <p14:creationId xmlns:p14="http://schemas.microsoft.com/office/powerpoint/2010/main" val="101754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2344DE68-F255-2CC9-FCFE-18C6A4C15230}"/>
              </a:ext>
            </a:extLst>
          </p:cNvPr>
          <p:cNvSpPr>
            <a:spLocks noGrp="1"/>
          </p:cNvSpPr>
          <p:nvPr>
            <p:ph type="dt" sz="half" idx="10"/>
          </p:nvPr>
        </p:nvSpPr>
        <p:spPr/>
        <p:txBody>
          <a:bodyPr/>
          <a:lstStyle>
            <a:lvl1pPr>
              <a:defRPr/>
            </a:lvl1pPr>
          </a:lstStyle>
          <a:p>
            <a:pPr>
              <a:defRPr/>
            </a:pPr>
            <a:fld id="{232A4305-8928-4337-B4D6-215A812AFAEB}" type="datetimeFigureOut">
              <a:rPr lang="en-IN"/>
              <a:pPr>
                <a:defRPr/>
              </a:pPr>
              <a:t>13-12-2024</a:t>
            </a:fld>
            <a:endParaRPr lang="en-IN"/>
          </a:p>
        </p:txBody>
      </p:sp>
      <p:sp>
        <p:nvSpPr>
          <p:cNvPr id="6" name="Footer Placeholder 4">
            <a:extLst>
              <a:ext uri="{FF2B5EF4-FFF2-40B4-BE49-F238E27FC236}">
                <a16:creationId xmlns:a16="http://schemas.microsoft.com/office/drawing/2014/main" id="{F4ACB482-E720-245A-9CF3-EDFAC42006C4}"/>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4DD51098-6400-A4C1-8046-E7CC26F41242}"/>
              </a:ext>
            </a:extLst>
          </p:cNvPr>
          <p:cNvSpPr>
            <a:spLocks noGrp="1"/>
          </p:cNvSpPr>
          <p:nvPr>
            <p:ph type="sldNum" sz="quarter" idx="12"/>
          </p:nvPr>
        </p:nvSpPr>
        <p:spPr/>
        <p:txBody>
          <a:bodyPr/>
          <a:lstStyle>
            <a:lvl1pPr>
              <a:defRPr/>
            </a:lvl1pPr>
          </a:lstStyle>
          <a:p>
            <a:pPr>
              <a:defRPr/>
            </a:pPr>
            <a:fld id="{7D53A082-1FFF-4B3C-9E5B-09BEED6ACABB}" type="slidenum">
              <a:rPr lang="en-IN"/>
              <a:pPr>
                <a:defRPr/>
              </a:pPr>
              <a:t>‹#›</a:t>
            </a:fld>
            <a:endParaRPr lang="en-IN"/>
          </a:p>
        </p:txBody>
      </p:sp>
    </p:spTree>
    <p:extLst>
      <p:ext uri="{BB962C8B-B14F-4D97-AF65-F5344CB8AC3E}">
        <p14:creationId xmlns:p14="http://schemas.microsoft.com/office/powerpoint/2010/main" val="59395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5130275C-0B75-ACF2-D982-10B35D230CB6}"/>
              </a:ext>
            </a:extLst>
          </p:cNvPr>
          <p:cNvSpPr>
            <a:spLocks noGrp="1"/>
          </p:cNvSpPr>
          <p:nvPr>
            <p:ph type="dt" sz="half" idx="10"/>
          </p:nvPr>
        </p:nvSpPr>
        <p:spPr/>
        <p:txBody>
          <a:bodyPr/>
          <a:lstStyle>
            <a:lvl1pPr>
              <a:defRPr/>
            </a:lvl1pPr>
          </a:lstStyle>
          <a:p>
            <a:pPr>
              <a:defRPr/>
            </a:pPr>
            <a:fld id="{3301FE0F-3ACD-42D3-8F63-382A9A9D550E}" type="datetimeFigureOut">
              <a:rPr lang="en-IN"/>
              <a:pPr>
                <a:defRPr/>
              </a:pPr>
              <a:t>13-12-2024</a:t>
            </a:fld>
            <a:endParaRPr lang="en-IN"/>
          </a:p>
        </p:txBody>
      </p:sp>
      <p:sp>
        <p:nvSpPr>
          <p:cNvPr id="8" name="Footer Placeholder 4">
            <a:extLst>
              <a:ext uri="{FF2B5EF4-FFF2-40B4-BE49-F238E27FC236}">
                <a16:creationId xmlns:a16="http://schemas.microsoft.com/office/drawing/2014/main" id="{F76B7DD9-091E-90D6-9127-6D6D95D86AD9}"/>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CA8479AE-9707-2E8B-41CB-B93C0E85374C}"/>
              </a:ext>
            </a:extLst>
          </p:cNvPr>
          <p:cNvSpPr>
            <a:spLocks noGrp="1"/>
          </p:cNvSpPr>
          <p:nvPr>
            <p:ph type="sldNum" sz="quarter" idx="12"/>
          </p:nvPr>
        </p:nvSpPr>
        <p:spPr/>
        <p:txBody>
          <a:bodyPr/>
          <a:lstStyle>
            <a:lvl1pPr>
              <a:defRPr/>
            </a:lvl1pPr>
          </a:lstStyle>
          <a:p>
            <a:pPr>
              <a:defRPr/>
            </a:pPr>
            <a:fld id="{EA6DD57E-CA19-4FD4-939F-8E595E346DFB}" type="slidenum">
              <a:rPr lang="en-IN"/>
              <a:pPr>
                <a:defRPr/>
              </a:pPr>
              <a:t>‹#›</a:t>
            </a:fld>
            <a:endParaRPr lang="en-IN"/>
          </a:p>
        </p:txBody>
      </p:sp>
    </p:spTree>
    <p:extLst>
      <p:ext uri="{BB962C8B-B14F-4D97-AF65-F5344CB8AC3E}">
        <p14:creationId xmlns:p14="http://schemas.microsoft.com/office/powerpoint/2010/main" val="2011750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29D7C91B-7AEC-6B29-E0AF-9F8CEA36704F}"/>
              </a:ext>
            </a:extLst>
          </p:cNvPr>
          <p:cNvSpPr>
            <a:spLocks noGrp="1"/>
          </p:cNvSpPr>
          <p:nvPr>
            <p:ph type="dt" sz="half" idx="10"/>
          </p:nvPr>
        </p:nvSpPr>
        <p:spPr/>
        <p:txBody>
          <a:bodyPr/>
          <a:lstStyle>
            <a:lvl1pPr>
              <a:defRPr/>
            </a:lvl1pPr>
          </a:lstStyle>
          <a:p>
            <a:pPr>
              <a:defRPr/>
            </a:pPr>
            <a:fld id="{70CCDAC3-B0AF-4E84-BAB4-5AB768C771D8}" type="datetimeFigureOut">
              <a:rPr lang="en-IN"/>
              <a:pPr>
                <a:defRPr/>
              </a:pPr>
              <a:t>13-12-2024</a:t>
            </a:fld>
            <a:endParaRPr lang="en-IN"/>
          </a:p>
        </p:txBody>
      </p:sp>
      <p:sp>
        <p:nvSpPr>
          <p:cNvPr id="4" name="Footer Placeholder 4">
            <a:extLst>
              <a:ext uri="{FF2B5EF4-FFF2-40B4-BE49-F238E27FC236}">
                <a16:creationId xmlns:a16="http://schemas.microsoft.com/office/drawing/2014/main" id="{249D4503-E332-8DB1-DABF-5CBCC1B8C20D}"/>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D646093B-76A1-9B49-A6E9-E9909FF73073}"/>
              </a:ext>
            </a:extLst>
          </p:cNvPr>
          <p:cNvSpPr>
            <a:spLocks noGrp="1"/>
          </p:cNvSpPr>
          <p:nvPr>
            <p:ph type="sldNum" sz="quarter" idx="12"/>
          </p:nvPr>
        </p:nvSpPr>
        <p:spPr/>
        <p:txBody>
          <a:bodyPr/>
          <a:lstStyle>
            <a:lvl1pPr>
              <a:defRPr/>
            </a:lvl1pPr>
          </a:lstStyle>
          <a:p>
            <a:pPr>
              <a:defRPr/>
            </a:pPr>
            <a:fld id="{5E5D0B5F-4ED3-462B-886A-402D0544C95D}" type="slidenum">
              <a:rPr lang="en-IN"/>
              <a:pPr>
                <a:defRPr/>
              </a:pPr>
              <a:t>‹#›</a:t>
            </a:fld>
            <a:endParaRPr lang="en-IN"/>
          </a:p>
        </p:txBody>
      </p:sp>
    </p:spTree>
    <p:extLst>
      <p:ext uri="{BB962C8B-B14F-4D97-AF65-F5344CB8AC3E}">
        <p14:creationId xmlns:p14="http://schemas.microsoft.com/office/powerpoint/2010/main" val="423903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458CD60-3423-07CA-F87A-335B82A95D42}"/>
              </a:ext>
            </a:extLst>
          </p:cNvPr>
          <p:cNvSpPr>
            <a:spLocks noGrp="1"/>
          </p:cNvSpPr>
          <p:nvPr>
            <p:ph type="dt" sz="half" idx="10"/>
          </p:nvPr>
        </p:nvSpPr>
        <p:spPr/>
        <p:txBody>
          <a:bodyPr/>
          <a:lstStyle>
            <a:lvl1pPr>
              <a:defRPr/>
            </a:lvl1pPr>
          </a:lstStyle>
          <a:p>
            <a:pPr>
              <a:defRPr/>
            </a:pPr>
            <a:fld id="{FFB3A6C3-25A0-4AD0-BA2A-24F7B036B44E}" type="datetimeFigureOut">
              <a:rPr lang="en-IN"/>
              <a:pPr>
                <a:defRPr/>
              </a:pPr>
              <a:t>13-12-2024</a:t>
            </a:fld>
            <a:endParaRPr lang="en-IN"/>
          </a:p>
        </p:txBody>
      </p:sp>
      <p:sp>
        <p:nvSpPr>
          <p:cNvPr id="3" name="Footer Placeholder 4">
            <a:extLst>
              <a:ext uri="{FF2B5EF4-FFF2-40B4-BE49-F238E27FC236}">
                <a16:creationId xmlns:a16="http://schemas.microsoft.com/office/drawing/2014/main" id="{B5E3B355-1486-D8E6-5367-CFB98281C281}"/>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B1E7150C-7424-A070-B4DA-2C6283DF1FCD}"/>
              </a:ext>
            </a:extLst>
          </p:cNvPr>
          <p:cNvSpPr>
            <a:spLocks noGrp="1"/>
          </p:cNvSpPr>
          <p:nvPr>
            <p:ph type="sldNum" sz="quarter" idx="12"/>
          </p:nvPr>
        </p:nvSpPr>
        <p:spPr/>
        <p:txBody>
          <a:bodyPr/>
          <a:lstStyle>
            <a:lvl1pPr>
              <a:defRPr/>
            </a:lvl1pPr>
          </a:lstStyle>
          <a:p>
            <a:pPr>
              <a:defRPr/>
            </a:pPr>
            <a:fld id="{2F5B780D-6CA3-49EF-BF4B-E4AAEB3D3067}" type="slidenum">
              <a:rPr lang="en-IN"/>
              <a:pPr>
                <a:defRPr/>
              </a:pPr>
              <a:t>‹#›</a:t>
            </a:fld>
            <a:endParaRPr lang="en-IN"/>
          </a:p>
        </p:txBody>
      </p:sp>
    </p:spTree>
    <p:extLst>
      <p:ext uri="{BB962C8B-B14F-4D97-AF65-F5344CB8AC3E}">
        <p14:creationId xmlns:p14="http://schemas.microsoft.com/office/powerpoint/2010/main" val="269672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819450AF-C844-2719-43FB-7AD29702F4BE}"/>
              </a:ext>
            </a:extLst>
          </p:cNvPr>
          <p:cNvSpPr>
            <a:spLocks noGrp="1"/>
          </p:cNvSpPr>
          <p:nvPr>
            <p:ph type="dt" sz="half" idx="10"/>
          </p:nvPr>
        </p:nvSpPr>
        <p:spPr/>
        <p:txBody>
          <a:bodyPr/>
          <a:lstStyle>
            <a:lvl1pPr>
              <a:defRPr/>
            </a:lvl1pPr>
          </a:lstStyle>
          <a:p>
            <a:pPr>
              <a:defRPr/>
            </a:pPr>
            <a:fld id="{564D7FB7-7642-4D68-ABBE-980376A17D7D}" type="datetimeFigureOut">
              <a:rPr lang="en-IN"/>
              <a:pPr>
                <a:defRPr/>
              </a:pPr>
              <a:t>13-12-2024</a:t>
            </a:fld>
            <a:endParaRPr lang="en-IN"/>
          </a:p>
        </p:txBody>
      </p:sp>
      <p:sp>
        <p:nvSpPr>
          <p:cNvPr id="6" name="Footer Placeholder 4">
            <a:extLst>
              <a:ext uri="{FF2B5EF4-FFF2-40B4-BE49-F238E27FC236}">
                <a16:creationId xmlns:a16="http://schemas.microsoft.com/office/drawing/2014/main" id="{D52E9299-3DE8-D009-D3C1-EDA16551C905}"/>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C1E347FB-891B-3F27-89E3-8BB9BA8B3571}"/>
              </a:ext>
            </a:extLst>
          </p:cNvPr>
          <p:cNvSpPr>
            <a:spLocks noGrp="1"/>
          </p:cNvSpPr>
          <p:nvPr>
            <p:ph type="sldNum" sz="quarter" idx="12"/>
          </p:nvPr>
        </p:nvSpPr>
        <p:spPr/>
        <p:txBody>
          <a:bodyPr/>
          <a:lstStyle>
            <a:lvl1pPr>
              <a:defRPr/>
            </a:lvl1pPr>
          </a:lstStyle>
          <a:p>
            <a:pPr>
              <a:defRPr/>
            </a:pPr>
            <a:fld id="{9CE42207-6602-4EB2-B848-35A8AC01E98F}" type="slidenum">
              <a:rPr lang="en-IN"/>
              <a:pPr>
                <a:defRPr/>
              </a:pPr>
              <a:t>‹#›</a:t>
            </a:fld>
            <a:endParaRPr lang="en-IN"/>
          </a:p>
        </p:txBody>
      </p:sp>
    </p:spTree>
    <p:extLst>
      <p:ext uri="{BB962C8B-B14F-4D97-AF65-F5344CB8AC3E}">
        <p14:creationId xmlns:p14="http://schemas.microsoft.com/office/powerpoint/2010/main" val="21901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D0FEE10-7042-9BBE-D520-A23574CA8F4A}"/>
              </a:ext>
            </a:extLst>
          </p:cNvPr>
          <p:cNvSpPr>
            <a:spLocks noGrp="1"/>
          </p:cNvSpPr>
          <p:nvPr>
            <p:ph type="dt" sz="half" idx="10"/>
          </p:nvPr>
        </p:nvSpPr>
        <p:spPr/>
        <p:txBody>
          <a:bodyPr/>
          <a:lstStyle>
            <a:lvl1pPr>
              <a:defRPr/>
            </a:lvl1pPr>
          </a:lstStyle>
          <a:p>
            <a:pPr>
              <a:defRPr/>
            </a:pPr>
            <a:fld id="{DEBA1E1B-DE14-455A-8E7C-CE2742350AA7}" type="datetimeFigureOut">
              <a:rPr lang="en-IN"/>
              <a:pPr>
                <a:defRPr/>
              </a:pPr>
              <a:t>13-12-2024</a:t>
            </a:fld>
            <a:endParaRPr lang="en-IN"/>
          </a:p>
        </p:txBody>
      </p:sp>
      <p:sp>
        <p:nvSpPr>
          <p:cNvPr id="6" name="Footer Placeholder 4">
            <a:extLst>
              <a:ext uri="{FF2B5EF4-FFF2-40B4-BE49-F238E27FC236}">
                <a16:creationId xmlns:a16="http://schemas.microsoft.com/office/drawing/2014/main" id="{E0AAB203-23F6-A1CB-2CA8-3D8A2AD5FFE2}"/>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8D356090-F760-4FC3-EE04-6B18D76F8881}"/>
              </a:ext>
            </a:extLst>
          </p:cNvPr>
          <p:cNvSpPr>
            <a:spLocks noGrp="1"/>
          </p:cNvSpPr>
          <p:nvPr>
            <p:ph type="sldNum" sz="quarter" idx="12"/>
          </p:nvPr>
        </p:nvSpPr>
        <p:spPr/>
        <p:txBody>
          <a:bodyPr/>
          <a:lstStyle>
            <a:lvl1pPr>
              <a:defRPr/>
            </a:lvl1pPr>
          </a:lstStyle>
          <a:p>
            <a:pPr>
              <a:defRPr/>
            </a:pPr>
            <a:fld id="{52B6EEF3-D23F-4630-944E-92826D888221}" type="slidenum">
              <a:rPr lang="en-IN"/>
              <a:pPr>
                <a:defRPr/>
              </a:pPr>
              <a:t>‹#›</a:t>
            </a:fld>
            <a:endParaRPr lang="en-IN"/>
          </a:p>
        </p:txBody>
      </p:sp>
    </p:spTree>
    <p:extLst>
      <p:ext uri="{BB962C8B-B14F-4D97-AF65-F5344CB8AC3E}">
        <p14:creationId xmlns:p14="http://schemas.microsoft.com/office/powerpoint/2010/main" val="56230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512B82C-7633-B04C-D016-CDFC36658D15}"/>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37746A9D-E856-64DF-F616-96EBA285657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6FF15C1A-E7A1-4271-6202-C2F88C3867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82000"/>
                  </a:schemeClr>
                </a:solidFill>
                <a:latin typeface="+mn-lt"/>
              </a:defRPr>
            </a:lvl1pPr>
          </a:lstStyle>
          <a:p>
            <a:pPr>
              <a:defRPr/>
            </a:pPr>
            <a:fld id="{BAD94C05-202C-40A5-86E1-0228D0232B28}" type="datetimeFigureOut">
              <a:rPr lang="en-IN"/>
              <a:pPr>
                <a:defRPr/>
              </a:pPr>
              <a:t>13-12-2024</a:t>
            </a:fld>
            <a:endParaRPr lang="en-IN"/>
          </a:p>
        </p:txBody>
      </p:sp>
      <p:sp>
        <p:nvSpPr>
          <p:cNvPr id="5" name="Footer Placeholder 4">
            <a:extLst>
              <a:ext uri="{FF2B5EF4-FFF2-40B4-BE49-F238E27FC236}">
                <a16:creationId xmlns:a16="http://schemas.microsoft.com/office/drawing/2014/main" id="{5125FC56-2E52-E756-C038-857A4DCA0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endParaRPr lang="en-IN"/>
          </a:p>
        </p:txBody>
      </p:sp>
      <p:sp>
        <p:nvSpPr>
          <p:cNvPr id="6" name="Slide Number Placeholder 5">
            <a:extLst>
              <a:ext uri="{FF2B5EF4-FFF2-40B4-BE49-F238E27FC236}">
                <a16:creationId xmlns:a16="http://schemas.microsoft.com/office/drawing/2014/main" id="{2414F81D-52AC-4849-CA68-9352C45BF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82000"/>
                  </a:schemeClr>
                </a:solidFill>
                <a:latin typeface="+mn-lt"/>
              </a:defRPr>
            </a:lvl1pPr>
          </a:lstStyle>
          <a:p>
            <a:pPr>
              <a:defRPr/>
            </a:pPr>
            <a:fld id="{3846B02A-4F7F-44B6-AF4E-CF2BCCFAAF5F}"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2pPr>
      <a:lvl3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3pPr>
      <a:lvl4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4pPr>
      <a:lvl5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a:extLst>
              <a:ext uri="{FF2B5EF4-FFF2-40B4-BE49-F238E27FC236}">
                <a16:creationId xmlns:a16="http://schemas.microsoft.com/office/drawing/2014/main" id="{4FAA0DA9-D8B8-1535-F513-111DCE312B2E}"/>
              </a:ext>
            </a:extLst>
          </p:cNvPr>
          <p:cNvSpPr>
            <a:spLocks noGrp="1" noChangeArrowheads="1"/>
          </p:cNvSpPr>
          <p:nvPr>
            <p:ph type="subTitle" idx="1"/>
          </p:nvPr>
        </p:nvSpPr>
        <p:spPr>
          <a:xfrm>
            <a:off x="1524000" y="1639888"/>
            <a:ext cx="9304338" cy="3617912"/>
          </a:xfrm>
        </p:spPr>
        <p:txBody>
          <a:bodyPr/>
          <a:lstStyle/>
          <a:p>
            <a:pPr eaLnBrk="1" hangingPunct="1"/>
            <a:r>
              <a:rPr lang="en-US" altLang="en-US" sz="1800" b="1">
                <a:latin typeface="Times New Roman" panose="02020603050405020304" pitchFamily="18" charset="0"/>
                <a:cs typeface="Times New Roman" panose="02020603050405020304" pitchFamily="18" charset="0"/>
              </a:rPr>
              <a:t>DEPARTMENT OF COMPUTER SCIENCE AND ENGINEERING</a:t>
            </a:r>
          </a:p>
          <a:p>
            <a:pPr eaLnBrk="1" hangingPunct="1"/>
            <a:r>
              <a:rPr lang="en-US" altLang="en-US" sz="2300" b="1">
                <a:latin typeface="Times New Roman" panose="02020603050405020304" pitchFamily="18" charset="0"/>
                <a:cs typeface="Times New Roman" panose="02020603050405020304" pitchFamily="18" charset="0"/>
              </a:rPr>
              <a:t>SOCIAL MEDIA ANALYTICS FOR USER BEHAVIOR PREDICTION</a:t>
            </a:r>
          </a:p>
          <a:p>
            <a:pPr algn="l" eaLnBrk="1" hangingPunct="1"/>
            <a:endParaRPr lang="en-US" altLang="en-US" sz="2300" b="1" u="sng">
              <a:latin typeface="Times New Roman" panose="02020603050405020304" pitchFamily="18" charset="0"/>
              <a:cs typeface="Times New Roman" panose="02020603050405020304" pitchFamily="18" charset="0"/>
            </a:endParaRPr>
          </a:p>
          <a:p>
            <a:pPr algn="l" eaLnBrk="1" hangingPunct="1"/>
            <a:r>
              <a:rPr lang="en-US" altLang="en-US" sz="2300" b="1">
                <a:latin typeface="Times New Roman" panose="02020603050405020304" pitchFamily="18" charset="0"/>
                <a:cs typeface="Times New Roman" panose="02020603050405020304" pitchFamily="18" charset="0"/>
              </a:rPr>
              <a:t>           P</a:t>
            </a:r>
            <a:r>
              <a:rPr lang="en-US" altLang="en-US" sz="1800" b="1">
                <a:latin typeface="Times New Roman" panose="02020603050405020304" pitchFamily="18" charset="0"/>
                <a:cs typeface="Times New Roman" panose="02020603050405020304" pitchFamily="18" charset="0"/>
              </a:rPr>
              <a:t>roject Guide:                   Batch No:17                  Team members:</a:t>
            </a:r>
          </a:p>
          <a:p>
            <a:pPr algn="l" eaLnBrk="1" hangingPunct="1"/>
            <a:r>
              <a:rPr lang="en-US" altLang="en-US" sz="1800">
                <a:latin typeface="Times New Roman" panose="02020603050405020304" pitchFamily="18" charset="0"/>
                <a:cs typeface="Times New Roman" panose="02020603050405020304" pitchFamily="18" charset="0"/>
              </a:rPr>
              <a:t>              Mrs. L. Bhargavi                  </a:t>
            </a:r>
            <a:r>
              <a:rPr lang="en-US" altLang="en-US" sz="1800" b="1">
                <a:latin typeface="Times New Roman" panose="02020603050405020304" pitchFamily="18" charset="0"/>
                <a:cs typeface="Times New Roman" panose="02020603050405020304" pitchFamily="18" charset="0"/>
              </a:rPr>
              <a:t>Year/Sem: </a:t>
            </a:r>
            <a:r>
              <a:rPr lang="en-US" altLang="en-US" sz="1800">
                <a:latin typeface="Times New Roman" panose="02020603050405020304" pitchFamily="18" charset="0"/>
                <a:cs typeface="Times New Roman" panose="02020603050405020304" pitchFamily="18" charset="0"/>
              </a:rPr>
              <a:t>IV/I              A. Chaithan(21P61A0501)</a:t>
            </a:r>
          </a:p>
          <a:p>
            <a:pPr algn="l" eaLnBrk="1" hangingPunct="1"/>
            <a:r>
              <a:rPr lang="en-US" altLang="en-US" sz="1800">
                <a:latin typeface="Times New Roman" panose="02020603050405020304" pitchFamily="18" charset="0"/>
                <a:cs typeface="Times New Roman" panose="02020603050405020304" pitchFamily="18" charset="0"/>
              </a:rPr>
              <a:t>              Assistant Professor              </a:t>
            </a:r>
            <a:r>
              <a:rPr lang="en-US" altLang="en-US" sz="1800" b="1">
                <a:latin typeface="Times New Roman" panose="02020603050405020304" pitchFamily="18" charset="0"/>
                <a:cs typeface="Times New Roman" panose="02020603050405020304" pitchFamily="18" charset="0"/>
              </a:rPr>
              <a:t> Section</a:t>
            </a:r>
            <a:r>
              <a:rPr lang="en-US" altLang="en-US" sz="1800">
                <a:latin typeface="Times New Roman" panose="02020603050405020304" pitchFamily="18" charset="0"/>
                <a:cs typeface="Times New Roman" panose="02020603050405020304" pitchFamily="18" charset="0"/>
              </a:rPr>
              <a:t>: CSE-A             A . Florence(21P61A0512)</a:t>
            </a:r>
          </a:p>
          <a:p>
            <a:pPr algn="l" eaLnBrk="1" hangingPunct="1"/>
            <a:r>
              <a:rPr lang="en-US" altLang="en-US" sz="1800">
                <a:latin typeface="Times New Roman" panose="02020603050405020304" pitchFamily="18" charset="0"/>
                <a:cs typeface="Times New Roman" panose="02020603050405020304" pitchFamily="18" charset="0"/>
              </a:rPr>
              <a:t>                                                                                                   B. Supraja(22P65A0502)</a:t>
            </a:r>
          </a:p>
        </p:txBody>
      </p:sp>
      <p:pic>
        <p:nvPicPr>
          <p:cNvPr id="2051" name="Picture 5">
            <a:extLst>
              <a:ext uri="{FF2B5EF4-FFF2-40B4-BE49-F238E27FC236}">
                <a16:creationId xmlns:a16="http://schemas.microsoft.com/office/drawing/2014/main" id="{F77DCC2C-14DB-E197-480B-FCA051DAC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3513"/>
            <a:ext cx="9669463"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04F1C-BA0F-8083-8948-78A2EBB4882B}"/>
              </a:ext>
            </a:extLst>
          </p:cNvPr>
          <p:cNvSpPr>
            <a:spLocks noGrp="1"/>
          </p:cNvSpPr>
          <p:nvPr>
            <p:ph idx="1"/>
          </p:nvPr>
        </p:nvSpPr>
        <p:spPr>
          <a:xfrm>
            <a:off x="838200" y="989013"/>
            <a:ext cx="10515600" cy="5187950"/>
          </a:xfrm>
        </p:spPr>
        <p:txBody>
          <a:bodyPr rtlCol="0">
            <a:normAutofit/>
          </a:bodyPr>
          <a:lstStyle/>
          <a:p>
            <a:pPr algn="just" eaLnBrk="1" fontAlgn="auto" hangingPunct="1">
              <a:spcAft>
                <a:spcPts val="0"/>
              </a:spcAft>
              <a:defRPr/>
            </a:pPr>
            <a:r>
              <a:rPr lang="en-US" sz="1800" b="1" u="sng" dirty="0">
                <a:latin typeface="Times New Roman" panose="02020603050405020304" pitchFamily="18" charset="0"/>
                <a:cs typeface="Times New Roman" panose="02020603050405020304" pitchFamily="18" charset="0"/>
              </a:rPr>
              <a:t>Hyperparameter Tuning:</a:t>
            </a:r>
            <a:endParaRPr lang="en-US" sz="1800" b="1" dirty="0">
              <a:latin typeface="Times New Roman" panose="02020603050405020304" pitchFamily="18" charset="0"/>
              <a:cs typeface="Times New Roman" panose="02020603050405020304" pitchFamily="18" charset="0"/>
            </a:endParaRPr>
          </a:p>
          <a:p>
            <a:pPr marL="0" indent="0" algn="just" eaLnBrk="1" fontAlgn="auto" hangingPunct="1">
              <a:spcAft>
                <a:spcPts val="0"/>
              </a:spcAft>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Hyperparameters of the GNN model, such as learning </a:t>
            </a:r>
            <a:r>
              <a:rPr lang="en-US" sz="1800" b="1" u="sng" dirty="0">
                <a:latin typeface="Times New Roman" panose="02020603050405020304" pitchFamily="18" charset="0"/>
                <a:cs typeface="Times New Roman" panose="02020603050405020304" pitchFamily="18" charset="0"/>
              </a:rPr>
              <a:t>rate</a:t>
            </a:r>
            <a:r>
              <a:rPr lang="en-US" sz="1800" dirty="0">
                <a:latin typeface="Times New Roman" panose="02020603050405020304" pitchFamily="18" charset="0"/>
                <a:cs typeface="Times New Roman" panose="02020603050405020304" pitchFamily="18" charset="0"/>
              </a:rPr>
              <a:t>, number of layers, hidden units, and regularization parameters, are tuned using techniques such as grid search or random search to optimize model performance. </a:t>
            </a:r>
          </a:p>
          <a:p>
            <a:pPr algn="just" eaLnBrk="1" fontAlgn="auto" hangingPunct="1">
              <a:spcAft>
                <a:spcPts val="0"/>
              </a:spcAft>
              <a:defRPr/>
            </a:pPr>
            <a:r>
              <a:rPr lang="en-US" sz="1800" b="1" u="sng" dirty="0">
                <a:latin typeface="Times New Roman" panose="02020603050405020304" pitchFamily="18" charset="0"/>
                <a:cs typeface="Times New Roman" panose="02020603050405020304" pitchFamily="18" charset="0"/>
              </a:rPr>
              <a:t>Deployment and Monitoring: </a:t>
            </a:r>
            <a:r>
              <a:rPr lang="en-US" sz="1800" b="1" dirty="0">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US" sz="1800" dirty="0">
                <a:latin typeface="Times New Roman" panose="02020603050405020304" pitchFamily="18" charset="0"/>
                <a:cs typeface="Times New Roman" panose="02020603050405020304" pitchFamily="18" charset="0"/>
              </a:rPr>
              <a:t>          Once trained and evaluated, the GNN model can be deployed for real-world applications, such as user engagement prediction or content recommendation on social media platforms. Continuous monitoring and performance evaluation are essential to ensure the model's effectiveness and adaptability to evolving user behavior and preferences.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7031A1F-D9DF-677B-0F7F-33AFFFF4504B}"/>
              </a:ext>
            </a:extLst>
          </p:cNvPr>
          <p:cNvSpPr>
            <a:spLocks noGrp="1" noChangeArrowheads="1"/>
          </p:cNvSpPr>
          <p:nvPr>
            <p:ph type="title"/>
          </p:nvPr>
        </p:nvSpPr>
        <p:spPr>
          <a:xfrm>
            <a:off x="838200" y="365125"/>
            <a:ext cx="10515600" cy="479425"/>
          </a:xfrm>
        </p:spPr>
        <p:txBody>
          <a:bodyPr/>
          <a:lstStyle/>
          <a:p>
            <a:pPr algn="ctr" eaLnBrk="1" hangingPunct="1"/>
            <a:r>
              <a:rPr lang="en-US" altLang="en-US" sz="2300" b="1" u="sng">
                <a:latin typeface="Times New Roman" panose="02020603050405020304" pitchFamily="18" charset="0"/>
                <a:cs typeface="Times New Roman" panose="02020603050405020304" pitchFamily="18" charset="0"/>
              </a:rPr>
              <a:t>MODULES:</a:t>
            </a:r>
            <a:endParaRPr lang="en-IN" altLang="en-US" sz="2300" b="1"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5DBBD5-817C-FE18-9CF0-58415ADA8E0A}"/>
              </a:ext>
            </a:extLst>
          </p:cNvPr>
          <p:cNvSpPr>
            <a:spLocks noGrp="1"/>
          </p:cNvSpPr>
          <p:nvPr>
            <p:ph idx="1"/>
          </p:nvPr>
        </p:nvSpPr>
        <p:spPr>
          <a:xfrm>
            <a:off x="838200" y="1003300"/>
            <a:ext cx="10515600" cy="5173663"/>
          </a:xfrm>
        </p:spPr>
        <p:txBody>
          <a:bodyPr/>
          <a:lstStyle/>
          <a:p>
            <a:pPr marL="342900" indent="-342900" eaLnBrk="1" hangingPunct="1">
              <a:buFont typeface="Arial" panose="020B0604020202020204" pitchFamily="34" charset="0"/>
              <a:buAutoNum type="arabicPeriod"/>
              <a:defRPr/>
            </a:pPr>
            <a:r>
              <a:rPr lang="en-IN" sz="1800" b="1" dirty="0">
                <a:latin typeface="Times New Roman" panose="02020603050405020304" pitchFamily="18" charset="0"/>
                <a:cs typeface="Times New Roman" panose="02020603050405020304" pitchFamily="18" charset="0"/>
              </a:rPr>
              <a:t>Data Collection Module:</a:t>
            </a:r>
          </a:p>
          <a:p>
            <a:pPr marL="0" indent="0" eaLnBrk="1" hangingPunct="1">
              <a:buFont typeface="Arial" panose="020B0604020202020204" pitchFamily="34" charset="0"/>
              <a:buNone/>
              <a:defRPr/>
            </a:pP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module is responsible for gathering data from social media platforms, such as Facebook, Twitter</a:t>
            </a:r>
            <a:r>
              <a:rPr lang="en-IN" sz="1800" b="1" dirty="0">
                <a:latin typeface="Times New Roman" panose="02020603050405020304" pitchFamily="18" charset="0"/>
                <a:cs typeface="Times New Roman" panose="02020603050405020304" pitchFamily="18" charset="0"/>
              </a:rPr>
              <a:t> platforms.</a:t>
            </a:r>
            <a:r>
              <a:rPr lang="en-US" sz="1800" dirty="0">
                <a:latin typeface="Times New Roman" panose="02020603050405020304" pitchFamily="18" charset="0"/>
                <a:cs typeface="Times New Roman" panose="02020603050405020304" pitchFamily="18" charset="0"/>
              </a:rPr>
              <a:t> The data collected typically includes user interactions (likes, comments, shares), content details (post text, images, videos), metadata (timestamps, location), and user demographics (age, gender, location).</a:t>
            </a:r>
          </a:p>
          <a:p>
            <a:pPr marL="0" indent="0" eaLnBrk="1" hangingPunct="1">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2. Data Preprocessing Module</a:t>
            </a:r>
          </a:p>
          <a:p>
            <a:pPr marL="0" indent="0" eaLnBrk="1" hangingPunct="1">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Once data is collected, it must be cleaned, transformed, and structured for analysis. This module deals with the cleaning, normalization, and transformation of raw data into a usable format.</a:t>
            </a:r>
          </a:p>
          <a:p>
            <a:pPr marL="0" indent="0" eaLnBrk="1" hangingPunct="1">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3. Exploratory Data Analysis (EDA) Module</a:t>
            </a:r>
          </a:p>
          <a:p>
            <a:pPr marL="0" indent="0" eaLnBrk="1" hangingPunct="1">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This module helps identify patterns, trends, and relationships in the data by visually and statistically analyzing it. EDA is crucial for understanding the data before building predictive models.</a:t>
            </a:r>
          </a:p>
          <a:p>
            <a:pPr marL="0" indent="0" eaLnBrk="1" hangingPunct="1">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4. Feature Engineering Module</a:t>
            </a:r>
          </a:p>
          <a:p>
            <a:pPr marL="0" indent="0" eaLnBrk="1" hangingPunct="1">
              <a:buFont typeface="Arial" panose="020B0604020202020204" pitchFamily="34" charset="0"/>
              <a:buNone/>
              <a:defRPr/>
            </a:pPr>
            <a:r>
              <a:rPr lang="en-US" sz="1800" dirty="0">
                <a:latin typeface="Times New Roman" panose="02020603050405020304" pitchFamily="18" charset="0"/>
                <a:cs typeface="Times New Roman" panose="02020603050405020304" pitchFamily="18" charset="0"/>
              </a:rPr>
              <a:t>  The purpose of this module is to extract meaningful features from raw data, which will then be used to build predictive models. Feature engineering is essential to improve model accuracy and performance.</a:t>
            </a:r>
          </a:p>
          <a:p>
            <a:pPr marL="0" indent="0" eaLnBrk="1" hangingPunct="1">
              <a:buFont typeface="Arial" panose="020B0604020202020204" pitchFamily="34" charset="0"/>
              <a:buNone/>
              <a:defRPr/>
            </a:pPr>
            <a:endParaRPr lang="en-US" sz="18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C313E8-D76E-DEED-4344-61AC18506F76}"/>
              </a:ext>
            </a:extLst>
          </p:cNvPr>
          <p:cNvSpPr>
            <a:spLocks noGrp="1"/>
          </p:cNvSpPr>
          <p:nvPr>
            <p:ph idx="1"/>
          </p:nvPr>
        </p:nvSpPr>
        <p:spPr>
          <a:xfrm>
            <a:off x="509588" y="665163"/>
            <a:ext cx="10515600" cy="5775325"/>
          </a:xfrm>
        </p:spPr>
        <p:txBody>
          <a:bodyPr/>
          <a:lstStyle/>
          <a:p>
            <a:pPr marL="0" indent="0" eaLnBrk="1" hangingPunct="1">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5.Model Building and Training Module</a:t>
            </a:r>
          </a:p>
          <a:p>
            <a:pPr marL="0" indent="0" eaLnBrk="1" hangingPunct="1">
              <a:buFont typeface="Arial" panose="020B0604020202020204" pitchFamily="34" charset="0"/>
              <a:buNone/>
              <a:defRPr/>
            </a:pPr>
            <a:r>
              <a:rPr lang="en-US" sz="1800" dirty="0">
                <a:latin typeface="Times New Roman" panose="02020603050405020304" pitchFamily="18" charset="0"/>
                <a:cs typeface="Times New Roman" panose="02020603050405020304" pitchFamily="18" charset="0"/>
              </a:rPr>
              <a:t>             This module is responsible for developing the predictive models that will forecast user behaviors based on the engineered features. Machine learning algorithms such as decision trees, logistic regression, random forests, gradient boosting, or neural networks (LSTM for sequential data) are used.</a:t>
            </a:r>
          </a:p>
          <a:p>
            <a:pPr marL="0" indent="0" eaLnBrk="1" hangingPunct="1">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6. Prediction Module</a:t>
            </a:r>
          </a:p>
          <a:p>
            <a:pPr marL="0" indent="0" eaLnBrk="1" hangingPunct="1">
              <a:buFont typeface="Arial" panose="020B0604020202020204" pitchFamily="34" charset="0"/>
              <a:buNone/>
              <a:defRPr/>
            </a:pPr>
            <a:r>
              <a:rPr lang="en-US" sz="1800" dirty="0">
                <a:latin typeface="Times New Roman" panose="02020603050405020304" pitchFamily="18" charset="0"/>
                <a:cs typeface="Times New Roman" panose="02020603050405020304" pitchFamily="18" charset="0"/>
              </a:rPr>
              <a:t>              This module generates predictions of user behavior based on the trained model. The predictions may include whether a user will engage with a specific type of content, the likelihood of churn, or which products a user is most likely to purchase.</a:t>
            </a:r>
          </a:p>
          <a:p>
            <a:pPr marL="0" indent="0" eaLnBrk="1" hangingPunct="1">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7.Evaluation and Testing Module</a:t>
            </a:r>
          </a:p>
          <a:p>
            <a:pPr marL="0" indent="0" eaLnBrk="1" hangingPunct="1">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module evaluates the performance of the prediction models using various metrics to assess their accuracy and reliability.</a:t>
            </a:r>
          </a:p>
          <a:p>
            <a:pPr marL="0" indent="0" eaLnBrk="1" hangingPunct="1">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8. Visualization and Reporting Module</a:t>
            </a:r>
          </a:p>
          <a:p>
            <a:pPr marL="0" indent="0" eaLnBrk="1" hangingPunct="1">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module generates visualizations, reports, and dashboards that present the findings and predictions in an understandable way. The goal is to communicate insights to stakeholders (e.g., marketers, product managers).</a:t>
            </a:r>
          </a:p>
          <a:p>
            <a:pPr marL="0" indent="0" eaLnBrk="1" hangingPunct="1">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10. Privacy and Ethics Module</a:t>
            </a:r>
          </a:p>
          <a:p>
            <a:pPr marL="0" indent="0" eaLnBrk="1" hangingPunct="1">
              <a:buFont typeface="Arial" panose="020B0604020202020204" pitchFamily="34" charset="0"/>
              <a:buNone/>
              <a:defRPr/>
            </a:pPr>
            <a:r>
              <a:rPr lang="en-US" sz="1800" dirty="0">
                <a:latin typeface="Times New Roman" panose="02020603050405020304" pitchFamily="18" charset="0"/>
                <a:cs typeface="Times New Roman" panose="02020603050405020304" pitchFamily="18" charset="0"/>
              </a:rPr>
              <a:t> Given the sensitivity of social media data, this module ensures that data is handled responsibly, in compliance with privacy laws such as GDPR, and that user privacy is protected.</a:t>
            </a:r>
          </a:p>
          <a:p>
            <a:pPr marL="0" indent="0" eaLnBrk="1" hangingPunct="1">
              <a:buFont typeface="Arial" panose="020B0604020202020204" pitchFamily="34" charset="0"/>
              <a:buNone/>
              <a:defRPr/>
            </a:pPr>
            <a:endParaRPr lang="en-US" sz="1800" dirty="0">
              <a:latin typeface="Times New Roman" panose="02020603050405020304" pitchFamily="18" charset="0"/>
              <a:cs typeface="Times New Roman" panose="02020603050405020304" pitchFamily="18" charset="0"/>
            </a:endParaRPr>
          </a:p>
          <a:p>
            <a:pPr eaLnBrk="1" hangingPunct="1">
              <a:defRPr/>
            </a:pPr>
            <a:endParaRPr lang="en-US" sz="1800"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2A4DC2F-70DF-22FE-03A2-36979C238283}"/>
              </a:ext>
            </a:extLst>
          </p:cNvPr>
          <p:cNvSpPr>
            <a:spLocks noGrp="1" noChangeArrowheads="1"/>
          </p:cNvSpPr>
          <p:nvPr>
            <p:ph type="title"/>
          </p:nvPr>
        </p:nvSpPr>
        <p:spPr>
          <a:xfrm>
            <a:off x="838200" y="365125"/>
            <a:ext cx="10515600" cy="1260475"/>
          </a:xfrm>
        </p:spPr>
        <p:txBody>
          <a:bodyPr/>
          <a:lstStyle/>
          <a:p>
            <a:pPr algn="ctr"/>
            <a:r>
              <a:rPr lang="en-US" altLang="en-US" sz="2300" b="1" u="sng">
                <a:latin typeface="Times New Roman" panose="02020603050405020304" pitchFamily="18" charset="0"/>
                <a:cs typeface="Times New Roman" panose="02020603050405020304" pitchFamily="18" charset="0"/>
              </a:rPr>
              <a:t>IMPLEMENTATION:</a:t>
            </a:r>
            <a:endParaRPr lang="en-IN" altLang="en-US" sz="2300" b="1" u="sng">
              <a:latin typeface="Times New Roman" panose="02020603050405020304" pitchFamily="18" charset="0"/>
              <a:cs typeface="Times New Roman" panose="02020603050405020304" pitchFamily="18" charset="0"/>
            </a:endParaRPr>
          </a:p>
        </p:txBody>
      </p:sp>
      <p:sp>
        <p:nvSpPr>
          <p:cNvPr id="14339" name="Content Placeholder 2">
            <a:extLst>
              <a:ext uri="{FF2B5EF4-FFF2-40B4-BE49-F238E27FC236}">
                <a16:creationId xmlns:a16="http://schemas.microsoft.com/office/drawing/2014/main" id="{9FBD9CD8-133D-84F3-B46B-8CF9CE56C09F}"/>
              </a:ext>
            </a:extLst>
          </p:cNvPr>
          <p:cNvSpPr>
            <a:spLocks noGrp="1" noChangeArrowheads="1"/>
          </p:cNvSpPr>
          <p:nvPr>
            <p:ph idx="1"/>
          </p:nvPr>
        </p:nvSpPr>
        <p:spPr>
          <a:xfrm>
            <a:off x="838200" y="1625600"/>
            <a:ext cx="10515600" cy="4551363"/>
          </a:xfrm>
        </p:spPr>
        <p:txBody>
          <a:bodyPr/>
          <a:lstStyle/>
          <a:p>
            <a:pPr marL="0" indent="0">
              <a:buFont typeface="Arial" panose="020B0604020202020204" pitchFamily="34" charset="0"/>
              <a:buNone/>
            </a:pPr>
            <a:r>
              <a:rPr lang="en-IN" altLang="en-US" sz="1800" b="1">
                <a:latin typeface="Times New Roman" panose="02020603050405020304" pitchFamily="18" charset="0"/>
                <a:cs typeface="Times New Roman" panose="02020603050405020304" pitchFamily="18" charset="0"/>
              </a:rPr>
              <a:t># Logistic regression </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scaler = StandardScaler()</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x_train_scaled = scaler.fit_transform(x_train)</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model_logreg = LogisticRegression(max_iter=1000)</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rfe = RFE(estimator=model_logreg, n_features_to_select=9)</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rfe.fit(x_train_scaled, y_train)</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print("Selected Features:", rfe.support_)</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print("Feature Ranking:", rfe.ranking_)</a:t>
            </a:r>
          </a:p>
          <a:p>
            <a:pPr marL="0" indent="0">
              <a:buFont typeface="Arial" panose="020B0604020202020204" pitchFamily="34" charset="0"/>
              <a:buNone/>
            </a:pP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8D81A13B-87B5-8A06-8318-66D4965E3330}"/>
              </a:ext>
            </a:extLst>
          </p:cNvPr>
          <p:cNvSpPr>
            <a:spLocks noGrp="1" noChangeArrowheads="1"/>
          </p:cNvSpPr>
          <p:nvPr>
            <p:ph idx="1"/>
          </p:nvPr>
        </p:nvSpPr>
        <p:spPr>
          <a:xfrm>
            <a:off x="838200" y="681038"/>
            <a:ext cx="10515600" cy="5495925"/>
          </a:xfrm>
        </p:spPr>
        <p:txBody>
          <a:bodyPr/>
          <a:lstStyle/>
          <a:p>
            <a:pPr marL="0" indent="0">
              <a:buFont typeface="Arial" panose="020B0604020202020204" pitchFamily="34" charset="0"/>
              <a:buNone/>
            </a:pPr>
            <a:r>
              <a:rPr lang="en-IN" altLang="en-US" sz="1800" b="1">
                <a:latin typeface="Times New Roman" panose="02020603050405020304" pitchFamily="18" charset="0"/>
                <a:cs typeface="Times New Roman" panose="02020603050405020304" pitchFamily="18" charset="0"/>
              </a:rPr>
              <a:t># RANDOM FOREST:</a:t>
            </a:r>
          </a:p>
          <a:p>
            <a:pPr marL="0" indent="0">
              <a:buFont typeface="Arial" panose="020B0604020202020204" pitchFamily="34" charset="0"/>
              <a:buNone/>
            </a:pPr>
            <a:endParaRPr lang="en-IN" altLang="en-US" sz="1800" b="1">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model_rf = RandomForestClassifier()</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model_rf.fit(x_train, y_train)</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y_pred_rf = model_rf.predict(x_test)</a:t>
            </a:r>
          </a:p>
          <a:p>
            <a:pPr marL="0" indent="0">
              <a:buFont typeface="Arial" panose="020B0604020202020204" pitchFamily="34" charset="0"/>
              <a:buNone/>
            </a:pPr>
            <a:endParaRPr lang="en-IN" altLang="en-US" sz="18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print("Training accuracy (RF):", model_rf.score(x_train, y_train))</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print("Testing accuracy (RF):", model_rf.score(x_test, y_test))</a:t>
            </a:r>
          </a:p>
          <a:p>
            <a:pPr marL="0" indent="0">
              <a:buFont typeface="Arial" panose="020B0604020202020204" pitchFamily="34" charset="0"/>
              <a:buNone/>
            </a:pPr>
            <a:endParaRPr lang="en-IN" altLang="en-US" sz="18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 Feature importance</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feature_importances = pd.DataFrame(model_rf.feature_importances_, index=x_train.columns, columns=['importance']).sort_values('importance', ascending=False)</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print(feature_importances)</a:t>
            </a:r>
          </a:p>
          <a:p>
            <a:pPr marL="0" indent="0">
              <a:buFont typeface="Arial" panose="020B0604020202020204" pitchFamily="34" charset="0"/>
              <a:buNone/>
            </a:pP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a:extLst>
              <a:ext uri="{FF2B5EF4-FFF2-40B4-BE49-F238E27FC236}">
                <a16:creationId xmlns:a16="http://schemas.microsoft.com/office/drawing/2014/main" id="{EFB6C76F-831E-0F42-5261-FE3AC05C101B}"/>
              </a:ext>
            </a:extLst>
          </p:cNvPr>
          <p:cNvSpPr>
            <a:spLocks noGrp="1" noChangeArrowheads="1"/>
          </p:cNvSpPr>
          <p:nvPr>
            <p:ph idx="1"/>
          </p:nvPr>
        </p:nvSpPr>
        <p:spPr>
          <a:xfrm>
            <a:off x="838200" y="660400"/>
            <a:ext cx="10515600" cy="5516563"/>
          </a:xfrm>
        </p:spPr>
        <p:txBody>
          <a:bodyPr/>
          <a:lstStyle/>
          <a:p>
            <a:pPr marL="0" indent="0">
              <a:buFont typeface="Arial" panose="020B0604020202020204" pitchFamily="34" charset="0"/>
              <a:buNone/>
            </a:pPr>
            <a:r>
              <a:rPr lang="en-US" altLang="en-US" sz="2300" b="1">
                <a:latin typeface="Times New Roman" panose="02020603050405020304" pitchFamily="18" charset="0"/>
                <a:cs typeface="Times New Roman" panose="02020603050405020304" pitchFamily="18" charset="0"/>
              </a:rPr>
              <a:t>#KNN:</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model_knn = KNeighborsClassifier(n_neighbors=5, metric='euclidean')</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model_knn.fit(x_train, y_train)</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y_pred_knn = model_knn.predict(x_test)</a:t>
            </a:r>
          </a:p>
          <a:p>
            <a:pPr marL="0" indent="0">
              <a:buFont typeface="Arial" panose="020B0604020202020204" pitchFamily="34" charset="0"/>
              <a:buNone/>
            </a:pPr>
            <a:endParaRPr lang="en-IN" altLang="en-US" sz="18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print("Training accuracy (KNN):", model_knn.score(x_train, y_train))</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print("Testing accuracy (KNN):", model_knn.score(x_test, y_test))</a:t>
            </a:r>
          </a:p>
          <a:p>
            <a:pPr marL="0" indent="0">
              <a:buFont typeface="Arial" panose="020B0604020202020204" pitchFamily="34" charset="0"/>
              <a:buNone/>
            </a:pPr>
            <a:r>
              <a:rPr lang="en-IN" altLang="en-US" sz="2300" b="1">
                <a:latin typeface="Times New Roman" panose="02020603050405020304" pitchFamily="18" charset="0"/>
                <a:cs typeface="Times New Roman" panose="02020603050405020304" pitchFamily="18" charset="0"/>
              </a:rPr>
              <a:t>#XG-BOOST</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model_xgb = XGBClassifier(max_depth=2, objective='binary:logistic', eta=0.3)</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model_xgb.fit(x_train, y_train)</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y_pred_xgb = model_xgb.predict(x_test)</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print("Training accuracy (XGB):", model_xgb.score(x_train, y_train))</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print("Testing accuracy (XGB):", model_xgb.score(x_test, y_test))</a:t>
            </a:r>
          </a:p>
          <a:p>
            <a:pPr marL="0" indent="0">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plot_importance(model_xgb, max_num_features=9).</a:t>
            </a:r>
          </a:p>
          <a:p>
            <a:pPr marL="0" indent="0">
              <a:buFont typeface="Arial" panose="020B0604020202020204" pitchFamily="34" charset="0"/>
              <a:buNone/>
            </a:pP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B78B47E-E069-C469-546E-76273A8EA803}"/>
              </a:ext>
            </a:extLst>
          </p:cNvPr>
          <p:cNvSpPr>
            <a:spLocks noGrp="1" noChangeArrowheads="1"/>
          </p:cNvSpPr>
          <p:nvPr>
            <p:ph type="title"/>
          </p:nvPr>
        </p:nvSpPr>
        <p:spPr/>
        <p:txBody>
          <a:bodyPr/>
          <a:lstStyle/>
          <a:p>
            <a:r>
              <a:rPr lang="en-US" altLang="en-US" sz="2800">
                <a:latin typeface="Times New Roman" panose="02020603050405020304" pitchFamily="18" charset="0"/>
                <a:cs typeface="Times New Roman" panose="02020603050405020304" pitchFamily="18" charset="0"/>
              </a:rPr>
              <a:t>RESULT:</a:t>
            </a:r>
            <a:endParaRPr lang="en-IN" altLang="en-US" sz="2800">
              <a:latin typeface="Times New Roman" panose="02020603050405020304" pitchFamily="18" charset="0"/>
              <a:cs typeface="Times New Roman" panose="02020603050405020304" pitchFamily="18" charset="0"/>
            </a:endParaRPr>
          </a:p>
        </p:txBody>
      </p:sp>
      <p:pic>
        <p:nvPicPr>
          <p:cNvPr id="17411" name="Content Placeholder 7">
            <a:extLst>
              <a:ext uri="{FF2B5EF4-FFF2-40B4-BE49-F238E27FC236}">
                <a16:creationId xmlns:a16="http://schemas.microsoft.com/office/drawing/2014/main" id="{776D4CEF-1E12-A7B4-C048-BF7489B513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60475" y="1562100"/>
            <a:ext cx="9163050" cy="46148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Content Placeholder 4">
            <a:extLst>
              <a:ext uri="{FF2B5EF4-FFF2-40B4-BE49-F238E27FC236}">
                <a16:creationId xmlns:a16="http://schemas.microsoft.com/office/drawing/2014/main" id="{90A6CFEA-3677-EAF3-4FE1-611EDEA303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62063" y="1227138"/>
            <a:ext cx="9282112" cy="483552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Content Placeholder 4">
            <a:extLst>
              <a:ext uri="{FF2B5EF4-FFF2-40B4-BE49-F238E27FC236}">
                <a16:creationId xmlns:a16="http://schemas.microsoft.com/office/drawing/2014/main" id="{28F0CB06-A143-021D-7BD1-7C0E15EAFB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7288" y="963613"/>
            <a:ext cx="9653587" cy="515461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Content Placeholder 4">
            <a:extLst>
              <a:ext uri="{FF2B5EF4-FFF2-40B4-BE49-F238E27FC236}">
                <a16:creationId xmlns:a16="http://schemas.microsoft.com/office/drawing/2014/main" id="{A66CCAF3-567A-404D-EC8A-617DFED3D7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84425" y="1338263"/>
            <a:ext cx="6934200" cy="416083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BEA27590-68DF-F1CB-C2F3-376D93842EE2}"/>
              </a:ext>
            </a:extLst>
          </p:cNvPr>
          <p:cNvSpPr>
            <a:spLocks noGrp="1" noChangeArrowheads="1"/>
          </p:cNvSpPr>
          <p:nvPr>
            <p:ph type="title"/>
          </p:nvPr>
        </p:nvSpPr>
        <p:spPr>
          <a:xfrm>
            <a:off x="838200" y="785813"/>
            <a:ext cx="10515600" cy="315912"/>
          </a:xfrm>
        </p:spPr>
        <p:txBody>
          <a:bodyPr/>
          <a:lstStyle/>
          <a:p>
            <a:pPr algn="ctr" eaLnBrk="1" hangingPunct="1"/>
            <a:r>
              <a:rPr lang="en-US" altLang="en-US" sz="2400" u="sng">
                <a:latin typeface="Times New Roman" panose="02020603050405020304" pitchFamily="18" charset="0"/>
                <a:cs typeface="Times New Roman" panose="02020603050405020304" pitchFamily="18" charset="0"/>
              </a:rPr>
              <a:t>Abstract:</a:t>
            </a:r>
            <a:endParaRPr lang="en-IN" altLang="en-US" sz="2400" u="sng">
              <a:latin typeface="Times New Roman" panose="02020603050405020304" pitchFamily="18" charset="0"/>
              <a:cs typeface="Times New Roman" panose="02020603050405020304" pitchFamily="18" charset="0"/>
            </a:endParaRPr>
          </a:p>
        </p:txBody>
      </p:sp>
      <p:sp>
        <p:nvSpPr>
          <p:cNvPr id="3075" name="Content Placeholder 2">
            <a:extLst>
              <a:ext uri="{FF2B5EF4-FFF2-40B4-BE49-F238E27FC236}">
                <a16:creationId xmlns:a16="http://schemas.microsoft.com/office/drawing/2014/main" id="{18F7DC25-B091-8E63-6F56-38DB3C4CEFBC}"/>
              </a:ext>
            </a:extLst>
          </p:cNvPr>
          <p:cNvSpPr>
            <a:spLocks noGrp="1" noChangeArrowheads="1"/>
          </p:cNvSpPr>
          <p:nvPr>
            <p:ph idx="1"/>
          </p:nvPr>
        </p:nvSpPr>
        <p:spPr>
          <a:xfrm>
            <a:off x="838200" y="1566863"/>
            <a:ext cx="10515600" cy="4610100"/>
          </a:xfrm>
        </p:spPr>
        <p:txBody>
          <a:bodyPr/>
          <a:lstStyle/>
          <a:p>
            <a:pPr algn="just" eaLnBrk="1" hangingPunct="1"/>
            <a:r>
              <a:rPr lang="en-US" altLang="en-US" sz="1800">
                <a:solidFill>
                  <a:srgbClr val="333333"/>
                </a:solidFill>
                <a:latin typeface="Times New Roman" panose="02020603050405020304" pitchFamily="18" charset="0"/>
                <a:cs typeface="Times New Roman" panose="02020603050405020304" pitchFamily="18" charset="0"/>
              </a:rPr>
              <a:t>The Internet has witnessed a rapid growth since last decade, Along with that we have also witnessed the tremendous growth in the internet users, and that leads to an exceptional growth in the data generated by the users. The main reason behind this rapid growth in the internet users is social networking sites. </a:t>
            </a:r>
          </a:p>
          <a:p>
            <a:pPr algn="just" eaLnBrk="1" hangingPunct="1"/>
            <a:r>
              <a:rPr lang="en-US" altLang="en-US" sz="1800">
                <a:solidFill>
                  <a:srgbClr val="333333"/>
                </a:solidFill>
                <a:latin typeface="Times New Roman" panose="02020603050405020304" pitchFamily="18" charset="0"/>
                <a:cs typeface="Times New Roman" panose="02020603050405020304" pitchFamily="18" charset="0"/>
              </a:rPr>
              <a:t>Users spend hours of their time every day on social networking sites like- Facebook, YouTube, Twitter and so on. There, every action performed by the user on those websites is being recorded to provide them the better user experience. </a:t>
            </a:r>
          </a:p>
          <a:p>
            <a:pPr algn="just" eaLnBrk="1" hangingPunct="1"/>
            <a:r>
              <a:rPr lang="en-US" altLang="en-US" sz="1800">
                <a:solidFill>
                  <a:srgbClr val="333333"/>
                </a:solidFill>
                <a:latin typeface="Times New Roman" panose="02020603050405020304" pitchFamily="18" charset="0"/>
                <a:cs typeface="Times New Roman" panose="02020603050405020304" pitchFamily="18" charset="0"/>
              </a:rPr>
              <a:t>Apart from making the user experience better, we can use such data to provide certain services on time if we are able to predict the user intention well ahead. Hence, this paper addresses the problem of finding the user's deeper intention based on their past behaviour.</a:t>
            </a:r>
          </a:p>
          <a:p>
            <a:pPr algn="just" eaLnBrk="1" hangingPunct="1"/>
            <a:r>
              <a:rPr lang="en-US" altLang="en-US" sz="1800">
                <a:solidFill>
                  <a:srgbClr val="333333"/>
                </a:solidFill>
                <a:latin typeface="Times New Roman" panose="02020603050405020304" pitchFamily="18" charset="0"/>
                <a:cs typeface="Times New Roman" panose="02020603050405020304" pitchFamily="18" charset="0"/>
              </a:rPr>
              <a:t>In this  we introduced two additional parameters, time and location in addition to the existing parameters used in the intention serialization algorithm. The proposed approach enriches the Intention Serialization algorithm.</a:t>
            </a:r>
          </a:p>
          <a:p>
            <a:pPr algn="just" eaLnBrk="1" hangingPunct="1"/>
            <a:r>
              <a:rPr lang="en-US" altLang="en-US" sz="1800">
                <a:solidFill>
                  <a:srgbClr val="333333"/>
                </a:solidFill>
                <a:latin typeface="Times New Roman" panose="02020603050405020304" pitchFamily="18" charset="0"/>
                <a:cs typeface="Times New Roman" panose="02020603050405020304" pitchFamily="18" charset="0"/>
              </a:rPr>
              <a:t> Key Words:</a:t>
            </a:r>
            <a:r>
              <a:rPr lang="en-IN" altLang="en-US" sz="1800">
                <a:latin typeface="Times New Roman" panose="02020603050405020304" pitchFamily="18" charset="0"/>
                <a:cs typeface="Times New Roman" panose="02020603050405020304" pitchFamily="18" charset="0"/>
              </a:rPr>
              <a:t>Social Media Analytics, Machine Learning Data , Collection Data, Preprocessing, Data Analysis, Business Intelligence, Public Health , Politics and Governance, Crisis Management , Data Privacy, Ethical Issues, Big Data, Real-Time Analytics, AI, Sentiment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71E8B1F-E169-1FA9-4C82-41915B24EA96}"/>
              </a:ext>
            </a:extLst>
          </p:cNvPr>
          <p:cNvSpPr>
            <a:spLocks noGrp="1" noChangeArrowheads="1"/>
          </p:cNvSpPr>
          <p:nvPr>
            <p:ph type="title"/>
          </p:nvPr>
        </p:nvSpPr>
        <p:spPr>
          <a:xfrm>
            <a:off x="838200" y="263525"/>
            <a:ext cx="10515600" cy="709613"/>
          </a:xfrm>
        </p:spPr>
        <p:txBody>
          <a:bodyPr/>
          <a:lstStyle/>
          <a:p>
            <a:pPr algn="ctr" eaLnBrk="1" hangingPunct="1"/>
            <a:r>
              <a:rPr lang="en-IN" altLang="en-US" sz="2300" b="1" u="sng">
                <a:latin typeface="Times New Roman" panose="02020603050405020304" pitchFamily="18" charset="0"/>
                <a:cs typeface="Times New Roman" panose="02020603050405020304" pitchFamily="18" charset="0"/>
              </a:rPr>
              <a:t>References:</a:t>
            </a:r>
          </a:p>
        </p:txBody>
      </p:sp>
      <p:sp>
        <p:nvSpPr>
          <p:cNvPr id="21507" name="Content Placeholder 2">
            <a:extLst>
              <a:ext uri="{FF2B5EF4-FFF2-40B4-BE49-F238E27FC236}">
                <a16:creationId xmlns:a16="http://schemas.microsoft.com/office/drawing/2014/main" id="{28ED934A-78E8-7CBC-0AFE-65C9F9C78B3C}"/>
              </a:ext>
            </a:extLst>
          </p:cNvPr>
          <p:cNvSpPr>
            <a:spLocks noGrp="1" noChangeArrowheads="1"/>
          </p:cNvSpPr>
          <p:nvPr>
            <p:ph idx="1"/>
          </p:nvPr>
        </p:nvSpPr>
        <p:spPr>
          <a:xfrm>
            <a:off x="838200" y="1103313"/>
            <a:ext cx="10515600" cy="5073650"/>
          </a:xfrm>
        </p:spPr>
        <p:txBody>
          <a:bodyPr/>
          <a:lstStyle/>
          <a:p>
            <a:pPr marL="0" indent="0" eaLnBrk="1" hangingPunct="1">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1."Predicting User Behavior in Social Media" by A. Majumder et al. (2019) - IEEE Transactions on Knowledge and Data Engineering.</a:t>
            </a:r>
          </a:p>
          <a:p>
            <a:pPr marL="0" indent="0" eaLnBrk="1" hangingPunct="1">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2. "Deep Learning for Social Media Analysis" by Y. Zhang et al. (2020) - ACM Computing Surveys.</a:t>
            </a:r>
          </a:p>
          <a:p>
            <a:pPr marL="0" indent="0" eaLnBrk="1" hangingPunct="1">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3. "Social Media User Behavior Prediction using Machine Learning" by S. K. Singh et al. (2019) - Journal of Intelligent Information Systems.</a:t>
            </a:r>
          </a:p>
          <a:p>
            <a:pPr marL="0" indent="0" eaLnBrk="1" hangingPunct="1">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4. "Sentiment Analysis for User Behavior Prediction in Social Media" by J. Liu et al. (2018) - IEEE Transactions on Affective Computing.</a:t>
            </a:r>
          </a:p>
          <a:p>
            <a:pPr marL="0" indent="0" eaLnBrk="1" hangingPunct="1">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 5. "Graph Neural Networks for Social Media User Behavior Prediction" by W. Liu et al. (2020) - IEEE Transactions on Neural Networks and Learning Systems.</a:t>
            </a:r>
          </a:p>
          <a:p>
            <a:pPr marL="0" indent="0" eaLnBrk="1" hangingPunct="1">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6."Social Media Analysis for User Behavior Prediction" by A. A. Abbasi et al. (2020) - Springer.</a:t>
            </a:r>
          </a:p>
          <a:p>
            <a:pPr marL="0" indent="0" eaLnBrk="1" hangingPunct="1">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7. "Predicting User Behavior in Social Media" by D. M. Blei et al. (2019) - Cambridge University Press.</a:t>
            </a:r>
          </a:p>
          <a:p>
            <a:pPr marL="0" indent="0" eaLnBrk="1" hangingPunct="1">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8. "Social Media Data Mining and Analytics" by C. C. Aggarwal et al. (2019) - Springer.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8D497DE-EE80-E1DD-F031-7F4E301A421A}"/>
              </a:ext>
            </a:extLst>
          </p:cNvPr>
          <p:cNvSpPr>
            <a:spLocks noGrp="1" noChangeArrowheads="1"/>
          </p:cNvSpPr>
          <p:nvPr>
            <p:ph type="title"/>
          </p:nvPr>
        </p:nvSpPr>
        <p:spPr/>
        <p:txBody>
          <a:bodyPr/>
          <a:lstStyle/>
          <a:p>
            <a:pPr eaLnBrk="1" hangingPunct="1"/>
            <a:endParaRPr lang="en-IN" altLang="en-US"/>
          </a:p>
        </p:txBody>
      </p:sp>
      <p:sp>
        <p:nvSpPr>
          <p:cNvPr id="22531" name="Content Placeholder 2">
            <a:extLst>
              <a:ext uri="{FF2B5EF4-FFF2-40B4-BE49-F238E27FC236}">
                <a16:creationId xmlns:a16="http://schemas.microsoft.com/office/drawing/2014/main" id="{3E10CA1B-585A-66CA-DA48-FC961748A012}"/>
              </a:ext>
            </a:extLst>
          </p:cNvPr>
          <p:cNvSpPr>
            <a:spLocks noGrp="1" noChangeArrowheads="1"/>
          </p:cNvSpPr>
          <p:nvPr>
            <p:ph idx="1"/>
          </p:nvPr>
        </p:nvSpPr>
        <p:spPr>
          <a:xfrm>
            <a:off x="838200" y="2903538"/>
            <a:ext cx="10515600" cy="3273425"/>
          </a:xfrm>
        </p:spPr>
        <p:txBody>
          <a:bodyPr/>
          <a:lstStyle/>
          <a:p>
            <a:pPr marL="0" indent="0" eaLnBrk="1" hangingPunct="1">
              <a:buFont typeface="Arial" panose="020B0604020202020204" pitchFamily="34" charset="0"/>
              <a:buNone/>
            </a:pPr>
            <a:r>
              <a:rPr lang="en-IN" altLang="en-US" sz="5000"/>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224395F-74BD-C87F-0D55-635F9CD19CB6}"/>
              </a:ext>
            </a:extLst>
          </p:cNvPr>
          <p:cNvSpPr>
            <a:spLocks noGrp="1" noChangeArrowheads="1"/>
          </p:cNvSpPr>
          <p:nvPr>
            <p:ph type="title"/>
          </p:nvPr>
        </p:nvSpPr>
        <p:spPr>
          <a:xfrm>
            <a:off x="838200" y="0"/>
            <a:ext cx="10515600" cy="841375"/>
          </a:xfrm>
        </p:spPr>
        <p:txBody>
          <a:bodyPr/>
          <a:lstStyle/>
          <a:p>
            <a:pPr algn="ctr" eaLnBrk="1" hangingPunct="1"/>
            <a:r>
              <a:rPr lang="en-US" altLang="en-US" sz="2300" u="sng">
                <a:latin typeface="Times New Roman" panose="02020603050405020304" pitchFamily="18" charset="0"/>
                <a:cs typeface="Times New Roman" panose="02020603050405020304" pitchFamily="18" charset="0"/>
              </a:rPr>
              <a:t>Introduction:</a:t>
            </a:r>
            <a:endParaRPr lang="en-IN" altLang="en-US" sz="2300" u="sng">
              <a:latin typeface="Times New Roman" panose="02020603050405020304" pitchFamily="18" charset="0"/>
              <a:cs typeface="Times New Roman" panose="02020603050405020304" pitchFamily="18" charset="0"/>
            </a:endParaRPr>
          </a:p>
        </p:txBody>
      </p:sp>
      <p:sp>
        <p:nvSpPr>
          <p:cNvPr id="4099" name="Content Placeholder 2">
            <a:extLst>
              <a:ext uri="{FF2B5EF4-FFF2-40B4-BE49-F238E27FC236}">
                <a16:creationId xmlns:a16="http://schemas.microsoft.com/office/drawing/2014/main" id="{7ACBA492-DF92-5D5D-95E6-2198CCF0D9A4}"/>
              </a:ext>
            </a:extLst>
          </p:cNvPr>
          <p:cNvSpPr>
            <a:spLocks noGrp="1" noChangeArrowheads="1"/>
          </p:cNvSpPr>
          <p:nvPr>
            <p:ph idx="1"/>
          </p:nvPr>
        </p:nvSpPr>
        <p:spPr>
          <a:xfrm>
            <a:off x="838200" y="1058863"/>
            <a:ext cx="10515600" cy="4587875"/>
          </a:xfrm>
        </p:spPr>
        <p:txBody>
          <a:bodyPr/>
          <a:lstStyle/>
          <a:p>
            <a:pPr algn="just" eaLnBrk="1" hangingPunct="1">
              <a:lnSpc>
                <a:spcPct val="100000"/>
              </a:lnSpc>
            </a:pPr>
            <a:r>
              <a:rPr lang="en-US" altLang="en-US" sz="1800">
                <a:latin typeface="Times New Roman" panose="02020603050405020304" pitchFamily="18" charset="0"/>
                <a:cs typeface="Times New Roman" panose="02020603050405020304" pitchFamily="18" charset="0"/>
              </a:rPr>
              <a:t>Social media platforms such as Facebook, Twitter, Google+, and Instagram has gained popularity due to ease access throughout the world and user-friendly interfaces to start communicating with others within a short period of time.</a:t>
            </a:r>
          </a:p>
          <a:p>
            <a:pPr algn="just" eaLnBrk="1" hangingPunct="1">
              <a:lnSpc>
                <a:spcPct val="100000"/>
              </a:lnSpc>
            </a:pPr>
            <a:r>
              <a:rPr lang="en-US" altLang="en-US" sz="1800">
                <a:latin typeface="Times New Roman" panose="02020603050405020304" pitchFamily="18" charset="0"/>
                <a:cs typeface="Times New Roman" panose="02020603050405020304" pitchFamily="18" charset="0"/>
              </a:rPr>
              <a:t> Each user in these social networking sites (SNSs) is considered as an entity, and each entity is connected with other entities as friends, connections, or followers . While using these SNS’s, users are facilitated by many activities, such as posting  statuses/tweets, sharing others’ posts/re-tweets, liking others’ posts, commenting on others’ posts, chatting directly with the friends, and playing online games with the friends.</a:t>
            </a:r>
          </a:p>
          <a:p>
            <a:pPr algn="just" eaLnBrk="1" hangingPunct="1">
              <a:lnSpc>
                <a:spcPct val="100000"/>
              </a:lnSpc>
            </a:pPr>
            <a:r>
              <a:rPr lang="en-US" altLang="en-US" sz="1800">
                <a:latin typeface="Times New Roman" panose="02020603050405020304" pitchFamily="18" charset="0"/>
                <a:cs typeface="Times New Roman" panose="02020603050405020304" pitchFamily="18" charset="0"/>
              </a:rPr>
              <a:t> Understanding users’ behavior may help to identify personality traits. Predicting users’ personalities from digital footprints of social media is a challenging task as the context of identifying personality traits in social media is not trivial. </a:t>
            </a:r>
          </a:p>
          <a:p>
            <a:pPr algn="just" eaLnBrk="1" hangingPunct="1">
              <a:lnSpc>
                <a:spcPct val="100000"/>
              </a:lnSpc>
            </a:pPr>
            <a:r>
              <a:rPr lang="en-US" altLang="en-US" sz="1800">
                <a:latin typeface="Times New Roman" panose="02020603050405020304" pitchFamily="18" charset="0"/>
                <a:cs typeface="Times New Roman" panose="02020603050405020304" pitchFamily="18" charset="0"/>
              </a:rPr>
              <a:t>Users behave differently in social media and real life. Therefore, the user  generated content, such as status updates in social media, may provide enough evidential reflection of personality as SNS  user posts statuses based on his/her current situation , a recent political or popular event, hyped topics, and so on. </a:t>
            </a:r>
          </a:p>
          <a:p>
            <a:pPr algn="just" eaLnBrk="1" hangingPunct="1">
              <a:lnSpc>
                <a:spcPct val="100000"/>
              </a:lnSpc>
            </a:pPr>
            <a:r>
              <a:rPr lang="en-US" altLang="en-US" sz="1800">
                <a:latin typeface="Times New Roman" panose="02020603050405020304" pitchFamily="18" charset="0"/>
                <a:cs typeface="Times New Roman" panose="02020603050405020304" pitchFamily="18" charset="0"/>
              </a:rPr>
              <a:t>For example, during an election of his/her country, he/she may posts positive or negative reviews/opinions about a political party.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BE38FF5B-8DCF-5F08-3A43-74C53C7D0B8F}"/>
              </a:ext>
            </a:extLst>
          </p:cNvPr>
          <p:cNvSpPr>
            <a:spLocks noGrp="1" noChangeArrowheads="1"/>
          </p:cNvSpPr>
          <p:nvPr>
            <p:ph type="title"/>
          </p:nvPr>
        </p:nvSpPr>
        <p:spPr>
          <a:xfrm>
            <a:off x="838200" y="365125"/>
            <a:ext cx="10515600" cy="400050"/>
          </a:xfrm>
        </p:spPr>
        <p:txBody>
          <a:bodyPr/>
          <a:lstStyle/>
          <a:p>
            <a:pPr algn="ctr" eaLnBrk="1" hangingPunct="1"/>
            <a:r>
              <a:rPr lang="en-IN" altLang="en-US" sz="2200" u="sng">
                <a:latin typeface="Times New Roman" panose="02020603050405020304" pitchFamily="18" charset="0"/>
                <a:cs typeface="Times New Roman" panose="02020603050405020304" pitchFamily="18" charset="0"/>
              </a:rPr>
              <a:t>Literature Review:</a:t>
            </a:r>
            <a:endParaRPr lang="en-IN" altLang="en-US" sz="2200"/>
          </a:p>
        </p:txBody>
      </p:sp>
      <p:graphicFrame>
        <p:nvGraphicFramePr>
          <p:cNvPr id="4" name="Content Placeholder 3">
            <a:extLst>
              <a:ext uri="{FF2B5EF4-FFF2-40B4-BE49-F238E27FC236}">
                <a16:creationId xmlns:a16="http://schemas.microsoft.com/office/drawing/2014/main" id="{114F93BD-8790-A342-FFC6-5A8E50893B5A}"/>
              </a:ext>
            </a:extLst>
          </p:cNvPr>
          <p:cNvGraphicFramePr>
            <a:graphicFrameLocks noGrp="1"/>
          </p:cNvGraphicFramePr>
          <p:nvPr>
            <p:ph idx="1"/>
            <p:extLst>
              <p:ext uri="{D42A27DB-BD31-4B8C-83A1-F6EECF244321}">
                <p14:modId xmlns:p14="http://schemas.microsoft.com/office/powerpoint/2010/main" val="1844234191"/>
              </p:ext>
            </p:extLst>
          </p:nvPr>
        </p:nvGraphicFramePr>
        <p:xfrm>
          <a:off x="838200" y="944563"/>
          <a:ext cx="10515600" cy="566921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65733">
                <a:tc>
                  <a:txBody>
                    <a:bodyPr/>
                    <a:lstStyle/>
                    <a:p>
                      <a:endParaRPr lang="en-IN" sz="1800" dirty="0"/>
                    </a:p>
                  </a:txBody>
                  <a:tcPr marT="45713" marB="45713"/>
                </a:tc>
                <a:tc>
                  <a:txBody>
                    <a:bodyPr/>
                    <a:lstStyle/>
                    <a:p>
                      <a:r>
                        <a:rPr lang="en-IN" sz="1800" dirty="0"/>
                        <a:t>                    Year</a:t>
                      </a:r>
                    </a:p>
                  </a:txBody>
                  <a:tcPr marT="45713" marB="45713"/>
                </a:tc>
                <a:tc>
                  <a:txBody>
                    <a:bodyPr/>
                    <a:lstStyle/>
                    <a:p>
                      <a:r>
                        <a:rPr lang="en-IN" sz="1800" dirty="0"/>
                        <a:t>                Pros</a:t>
                      </a:r>
                    </a:p>
                  </a:txBody>
                  <a:tcPr marT="45713" marB="45713"/>
                </a:tc>
                <a:tc>
                  <a:txBody>
                    <a:bodyPr/>
                    <a:lstStyle/>
                    <a:p>
                      <a:r>
                        <a:rPr lang="en-IN" sz="1800" dirty="0"/>
                        <a:t>                 Cons</a:t>
                      </a:r>
                    </a:p>
                  </a:txBody>
                  <a:tcPr marT="45713" marB="45713"/>
                </a:tc>
                <a:extLst>
                  <a:ext uri="{0D108BD9-81ED-4DB2-BD59-A6C34878D82A}">
                    <a16:rowId xmlns:a16="http://schemas.microsoft.com/office/drawing/2014/main" val="10000"/>
                  </a:ext>
                </a:extLst>
              </a:tr>
              <a:tr h="1462961">
                <a:tc>
                  <a:txBody>
                    <a:bodyPr/>
                    <a:lstStyle/>
                    <a:p>
                      <a:r>
                        <a:rPr lang="en-IN" sz="1800" dirty="0"/>
                        <a:t>1. Machine Learning ,Deep Learning</a:t>
                      </a:r>
                    </a:p>
                  </a:txBody>
                  <a:tcPr marT="45713" marB="45713"/>
                </a:tc>
                <a:tc>
                  <a:txBody>
                    <a:bodyPr/>
                    <a:lstStyle/>
                    <a:p>
                      <a:r>
                        <a:rPr lang="en-IN" sz="1800" dirty="0"/>
                        <a:t>   2021</a:t>
                      </a:r>
                    </a:p>
                  </a:txBody>
                  <a:tcPr marT="45713" marB="45713"/>
                </a:tc>
                <a:tc>
                  <a:txBody>
                    <a:bodyPr/>
                    <a:lstStyle/>
                    <a:p>
                      <a:r>
                        <a:rPr lang="en-US" sz="1800" dirty="0"/>
                        <a:t>Handling high-dimensional data, Identifying complex patterns</a:t>
                      </a:r>
                      <a:endParaRPr lang="en-IN" sz="1800" dirty="0"/>
                    </a:p>
                    <a:p>
                      <a:endParaRPr lang="en-IN" sz="1800" dirty="0"/>
                    </a:p>
                  </a:txBody>
                  <a:tcPr marT="45713" marB="45713"/>
                </a:tc>
                <a:tc>
                  <a:txBody>
                    <a:bodyPr/>
                    <a:lstStyle/>
                    <a:p>
                      <a:r>
                        <a:rPr lang="en-US" sz="1800" dirty="0"/>
                        <a:t>Limited handling of sequential data, Requires large datasets</a:t>
                      </a:r>
                      <a:endParaRPr lang="en-IN" sz="1800" dirty="0"/>
                    </a:p>
                    <a:p>
                      <a:endParaRPr lang="en-IN" sz="1800" dirty="0"/>
                    </a:p>
                  </a:txBody>
                  <a:tcPr marT="45713" marB="45713"/>
                </a:tc>
                <a:extLst>
                  <a:ext uri="{0D108BD9-81ED-4DB2-BD59-A6C34878D82A}">
                    <a16:rowId xmlns:a16="http://schemas.microsoft.com/office/drawing/2014/main" val="10001"/>
                  </a:ext>
                </a:extLst>
              </a:tr>
              <a:tr h="914347">
                <a:tc>
                  <a:txBody>
                    <a:bodyPr/>
                    <a:lstStyle/>
                    <a:p>
                      <a:r>
                        <a:rPr lang="en-IN" sz="1800" dirty="0"/>
                        <a:t>2. . Random Forest</a:t>
                      </a:r>
                    </a:p>
                  </a:txBody>
                  <a:tcPr marT="45713" marB="45713"/>
                </a:tc>
                <a:tc>
                  <a:txBody>
                    <a:bodyPr/>
                    <a:lstStyle/>
                    <a:p>
                      <a:r>
                        <a:rPr lang="en-IN" sz="1800" dirty="0"/>
                        <a:t>2020</a:t>
                      </a:r>
                    </a:p>
                  </a:txBody>
                  <a:tcPr marT="45713" marB="45713"/>
                </a:tc>
                <a:tc>
                  <a:txBody>
                    <a:bodyPr/>
                    <a:lstStyle/>
                    <a:p>
                      <a:r>
                        <a:rPr lang="en-US" sz="1800" dirty="0"/>
                        <a:t>Handles high-dimensional data, Easy to interpret</a:t>
                      </a:r>
                      <a:endParaRPr lang="en-IN" sz="1800" dirty="0"/>
                    </a:p>
                  </a:txBody>
                  <a:tcPr marT="45713" marB="45713"/>
                </a:tc>
                <a:tc>
                  <a:txBody>
                    <a:bodyPr/>
                    <a:lstStyle/>
                    <a:p>
                      <a:r>
                        <a:rPr lang="en-IN" sz="1800" dirty="0"/>
                        <a:t>Overfitting, Computational expensive</a:t>
                      </a:r>
                    </a:p>
                  </a:txBody>
                  <a:tcPr marT="45713" marB="45713"/>
                </a:tc>
                <a:extLst>
                  <a:ext uri="{0D108BD9-81ED-4DB2-BD59-A6C34878D82A}">
                    <a16:rowId xmlns:a16="http://schemas.microsoft.com/office/drawing/2014/main" val="10002"/>
                  </a:ext>
                </a:extLst>
              </a:tr>
              <a:tr h="1462961">
                <a:tc>
                  <a:txBody>
                    <a:bodyPr/>
                    <a:lstStyle/>
                    <a:p>
                      <a:r>
                        <a:rPr lang="en-IN" sz="1800" dirty="0"/>
                        <a:t>3. .</a:t>
                      </a:r>
                      <a:r>
                        <a:rPr lang="en-US" sz="1800"/>
                        <a:t> Sentiment Analysis</a:t>
                      </a:r>
                      <a:endParaRPr lang="en-IN" sz="1800" dirty="0"/>
                    </a:p>
                  </a:txBody>
                  <a:tcPr marT="45713" marB="45713"/>
                </a:tc>
                <a:tc>
                  <a:txBody>
                    <a:bodyPr/>
                    <a:lstStyle/>
                    <a:p>
                      <a:r>
                        <a:rPr lang="en-IN" sz="1800" dirty="0"/>
                        <a:t> 2019</a:t>
                      </a:r>
                    </a:p>
                  </a:txBody>
                  <a:tcPr marT="45713" marB="45713"/>
                </a:tc>
                <a:tc>
                  <a:txBody>
                    <a:bodyPr/>
                    <a:lstStyle/>
                    <a:p>
                      <a:r>
                        <a:rPr lang="en-IN" sz="1800" dirty="0"/>
                        <a:t>Detects emotions(positive ,negative) in user-generated content</a:t>
                      </a:r>
                    </a:p>
                  </a:txBody>
                  <a:tcPr marT="45713" marB="45713"/>
                </a:tc>
                <a:tc>
                  <a:txBody>
                    <a:bodyPr/>
                    <a:lstStyle/>
                    <a:p>
                      <a:r>
                        <a:rPr lang="en-US" sz="1800" dirty="0"/>
                        <a:t>Accuracy issues due to ambiguity and context.</a:t>
                      </a:r>
                    </a:p>
                    <a:p>
                      <a:r>
                        <a:rPr lang="en-US" sz="1800" dirty="0"/>
                        <a:t>Difficulty in handling nuanced emotions</a:t>
                      </a:r>
                      <a:endParaRPr lang="en-IN" sz="1800" dirty="0"/>
                    </a:p>
                    <a:p>
                      <a:endParaRPr lang="en-IN" sz="1800" dirty="0"/>
                    </a:p>
                  </a:txBody>
                  <a:tcPr marT="45713" marB="45713"/>
                </a:tc>
                <a:extLst>
                  <a:ext uri="{0D108BD9-81ED-4DB2-BD59-A6C34878D82A}">
                    <a16:rowId xmlns:a16="http://schemas.microsoft.com/office/drawing/2014/main" val="10003"/>
                  </a:ext>
                </a:extLst>
              </a:tr>
              <a:tr h="1462961">
                <a:tc>
                  <a:txBody>
                    <a:bodyPr/>
                    <a:lstStyle/>
                    <a:p>
                      <a:r>
                        <a:rPr lang="en-IN" sz="1800" dirty="0"/>
                        <a:t>4. </a:t>
                      </a:r>
                      <a:r>
                        <a:rPr lang="en-IN" sz="1800" dirty="0">
                          <a:solidFill>
                            <a:schemeClr val="tx1"/>
                          </a:solidFill>
                        </a:rPr>
                        <a:t>Graph-Based Methods</a:t>
                      </a:r>
                      <a:endParaRPr lang="en-IN" sz="1800" dirty="0"/>
                    </a:p>
                  </a:txBody>
                  <a:tcPr marT="45713" marB="45713"/>
                </a:tc>
                <a:tc>
                  <a:txBody>
                    <a:bodyPr/>
                    <a:lstStyle/>
                    <a:p>
                      <a:r>
                        <a:rPr lang="en-IN" sz="1800" dirty="0"/>
                        <a:t>  2018</a:t>
                      </a:r>
                    </a:p>
                  </a:txBody>
                  <a:tcPr marT="45713" marB="45713"/>
                </a:tc>
                <a:tc>
                  <a:txBody>
                    <a:bodyPr/>
                    <a:lstStyle/>
                    <a:p>
                      <a:r>
                        <a:rPr lang="en-US" sz="1800" dirty="0"/>
                        <a:t>Models complex relationships between users, Captures structural properties of social networks</a:t>
                      </a:r>
                      <a:endParaRPr lang="en-IN" sz="1800" dirty="0"/>
                    </a:p>
                  </a:txBody>
                  <a:tcPr marT="45713" marB="45713"/>
                </a:tc>
                <a:tc>
                  <a:txBody>
                    <a:bodyPr/>
                    <a:lstStyle/>
                    <a:p>
                      <a:r>
                        <a:rPr lang="en-US" sz="1800" dirty="0"/>
                        <a:t>Computational complexity. Scalability issues with large graphs</a:t>
                      </a:r>
                      <a:endParaRPr lang="en-IN" sz="1800" dirty="0"/>
                    </a:p>
                    <a:p>
                      <a:endParaRPr lang="en-IN" sz="1800" dirty="0"/>
                    </a:p>
                  </a:txBody>
                  <a:tcPr marT="45713" marB="45713"/>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81F47E2-C7FB-3CB4-9964-E17EC7E1F18D}"/>
              </a:ext>
            </a:extLst>
          </p:cNvPr>
          <p:cNvSpPr>
            <a:spLocks noGrp="1" noChangeArrowheads="1"/>
          </p:cNvSpPr>
          <p:nvPr>
            <p:ph type="title"/>
          </p:nvPr>
        </p:nvSpPr>
        <p:spPr/>
        <p:txBody>
          <a:bodyPr/>
          <a:lstStyle/>
          <a:p>
            <a:pPr eaLnBrk="1" hangingPunct="1"/>
            <a:endParaRPr lang="en-IN" altLang="en-US" dirty="0"/>
          </a:p>
        </p:txBody>
      </p:sp>
      <p:graphicFrame>
        <p:nvGraphicFramePr>
          <p:cNvPr id="4" name="Content Placeholder 3">
            <a:extLst>
              <a:ext uri="{FF2B5EF4-FFF2-40B4-BE49-F238E27FC236}">
                <a16:creationId xmlns:a16="http://schemas.microsoft.com/office/drawing/2014/main" id="{4F0C584E-B853-EC1D-EF6D-02EDD5D3DA39}"/>
              </a:ext>
            </a:extLst>
          </p:cNvPr>
          <p:cNvGraphicFramePr>
            <a:graphicFrameLocks noGrp="1"/>
          </p:cNvGraphicFramePr>
          <p:nvPr>
            <p:ph idx="1"/>
          </p:nvPr>
        </p:nvGraphicFramePr>
        <p:xfrm>
          <a:off x="838200" y="1825625"/>
          <a:ext cx="10515600" cy="3754437"/>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71">
                <a:tc>
                  <a:txBody>
                    <a:bodyPr/>
                    <a:lstStyle/>
                    <a:p>
                      <a:endParaRPr lang="en-IN" sz="1800"/>
                    </a:p>
                  </a:txBody>
                  <a:tcPr marT="45724" marB="45724"/>
                </a:tc>
                <a:tc>
                  <a:txBody>
                    <a:bodyPr/>
                    <a:lstStyle/>
                    <a:p>
                      <a:r>
                        <a:rPr lang="en-IN" sz="1800" dirty="0"/>
                        <a:t>                  Year</a:t>
                      </a:r>
                    </a:p>
                  </a:txBody>
                  <a:tcPr marT="45724" marB="45724"/>
                </a:tc>
                <a:tc>
                  <a:txBody>
                    <a:bodyPr/>
                    <a:lstStyle/>
                    <a:p>
                      <a:r>
                        <a:rPr lang="en-IN" sz="1800" dirty="0"/>
                        <a:t>           Pros</a:t>
                      </a:r>
                    </a:p>
                  </a:txBody>
                  <a:tcPr marT="45724" marB="45724"/>
                </a:tc>
                <a:tc>
                  <a:txBody>
                    <a:bodyPr/>
                    <a:lstStyle/>
                    <a:p>
                      <a:r>
                        <a:rPr lang="en-IN" sz="1800" dirty="0"/>
                        <a:t>           Cons</a:t>
                      </a:r>
                    </a:p>
                  </a:txBody>
                  <a:tcPr marT="45724" marB="45724"/>
                </a:tc>
                <a:extLst>
                  <a:ext uri="{0D108BD9-81ED-4DB2-BD59-A6C34878D82A}">
                    <a16:rowId xmlns:a16="http://schemas.microsoft.com/office/drawing/2014/main" val="10000"/>
                  </a:ext>
                </a:extLst>
              </a:tr>
              <a:tr h="640134">
                <a:tc>
                  <a:txBody>
                    <a:bodyPr/>
                    <a:lstStyle/>
                    <a:p>
                      <a:r>
                        <a:rPr lang="en-IN" sz="1800" dirty="0"/>
                        <a:t>5.Gradient Boosting </a:t>
                      </a:r>
                    </a:p>
                  </a:txBody>
                  <a:tcPr marT="45724" marB="45724"/>
                </a:tc>
                <a:tc>
                  <a:txBody>
                    <a:bodyPr/>
                    <a:lstStyle/>
                    <a:p>
                      <a:r>
                        <a:rPr lang="en-IN" sz="1800" dirty="0"/>
                        <a:t>   2019</a:t>
                      </a:r>
                    </a:p>
                  </a:txBody>
                  <a:tcPr marT="45724" marB="45724"/>
                </a:tc>
                <a:tc>
                  <a:txBody>
                    <a:bodyPr/>
                    <a:lstStyle/>
                    <a:p>
                      <a:r>
                        <a:rPr lang="en-IN" sz="1800" dirty="0"/>
                        <a:t>  Handles Large Datasets</a:t>
                      </a:r>
                    </a:p>
                  </a:txBody>
                  <a:tcPr marT="45724" marB="45724"/>
                </a:tc>
                <a:tc>
                  <a:txBody>
                    <a:bodyPr/>
                    <a:lstStyle/>
                    <a:p>
                      <a:r>
                        <a:rPr lang="en-IN" sz="1800" dirty="0"/>
                        <a:t>  Slow training ,Prone to     Overfitting</a:t>
                      </a:r>
                    </a:p>
                  </a:txBody>
                  <a:tcPr marT="45724" marB="45724"/>
                </a:tc>
                <a:extLst>
                  <a:ext uri="{0D108BD9-81ED-4DB2-BD59-A6C34878D82A}">
                    <a16:rowId xmlns:a16="http://schemas.microsoft.com/office/drawing/2014/main" val="10001"/>
                  </a:ext>
                </a:extLst>
              </a:tr>
              <a:tr h="914477">
                <a:tc>
                  <a:txBody>
                    <a:bodyPr/>
                    <a:lstStyle/>
                    <a:p>
                      <a:r>
                        <a:rPr lang="en-IN" sz="1800" dirty="0"/>
                        <a:t>6.Decision Tree</a:t>
                      </a:r>
                    </a:p>
                  </a:txBody>
                  <a:tcPr marT="45724" marB="45724"/>
                </a:tc>
                <a:tc>
                  <a:txBody>
                    <a:bodyPr/>
                    <a:lstStyle/>
                    <a:p>
                      <a:r>
                        <a:rPr lang="en-IN" sz="1800" dirty="0"/>
                        <a:t>   2019</a:t>
                      </a:r>
                    </a:p>
                  </a:txBody>
                  <a:tcPr marT="45724" marB="45724"/>
                </a:tc>
                <a:tc>
                  <a:txBody>
                    <a:bodyPr/>
                    <a:lstStyle/>
                    <a:p>
                      <a:r>
                        <a:rPr lang="en-IN" sz="1800" dirty="0"/>
                        <a:t>   Easy to interpret,</a:t>
                      </a:r>
                    </a:p>
                    <a:p>
                      <a:r>
                        <a:rPr lang="en-IN" sz="1800" dirty="0"/>
                        <a:t>   Fast training</a:t>
                      </a:r>
                    </a:p>
                  </a:txBody>
                  <a:tcPr marT="45724" marB="45724"/>
                </a:tc>
                <a:tc>
                  <a:txBody>
                    <a:bodyPr/>
                    <a:lstStyle/>
                    <a:p>
                      <a:r>
                        <a:rPr lang="en-IN" sz="1800" dirty="0"/>
                        <a:t>  Prone to Overfitting,</a:t>
                      </a:r>
                    </a:p>
                    <a:p>
                      <a:r>
                        <a:rPr lang="en-IN" sz="1800" dirty="0"/>
                        <a:t>  Handles Limited      features</a:t>
                      </a:r>
                    </a:p>
                  </a:txBody>
                  <a:tcPr marT="45724" marB="45724"/>
                </a:tc>
                <a:extLst>
                  <a:ext uri="{0D108BD9-81ED-4DB2-BD59-A6C34878D82A}">
                    <a16:rowId xmlns:a16="http://schemas.microsoft.com/office/drawing/2014/main" val="10002"/>
                  </a:ext>
                </a:extLst>
              </a:tr>
              <a:tr h="1188821">
                <a:tc>
                  <a:txBody>
                    <a:bodyPr/>
                    <a:lstStyle/>
                    <a:p>
                      <a:r>
                        <a:rPr lang="en-IN" sz="1800" dirty="0"/>
                        <a:t>7.  GNN </a:t>
                      </a:r>
                    </a:p>
                  </a:txBody>
                  <a:tcPr marT="45724" marB="45724"/>
                </a:tc>
                <a:tc>
                  <a:txBody>
                    <a:bodyPr/>
                    <a:lstStyle/>
                    <a:p>
                      <a:r>
                        <a:rPr lang="en-IN" sz="1800" dirty="0"/>
                        <a:t>   2018</a:t>
                      </a:r>
                    </a:p>
                  </a:txBody>
                  <a:tcPr marT="45724" marB="45724"/>
                </a:tc>
                <a:tc>
                  <a:txBody>
                    <a:bodyPr/>
                    <a:lstStyle/>
                    <a:p>
                      <a:r>
                        <a:rPr lang="en-IN" sz="1800" dirty="0"/>
                        <a:t>Handling Complex , Relationships</a:t>
                      </a:r>
                    </a:p>
                    <a:p>
                      <a:r>
                        <a:rPr lang="en-IN" sz="1800" dirty="0"/>
                        <a:t>   Flexibility</a:t>
                      </a:r>
                    </a:p>
                  </a:txBody>
                  <a:tcPr marT="45724" marB="45724"/>
                </a:tc>
                <a:tc>
                  <a:txBody>
                    <a:bodyPr/>
                    <a:lstStyle/>
                    <a:p>
                      <a:r>
                        <a:rPr lang="en-IN" sz="1800" dirty="0"/>
                        <a:t>  Require Careful Node Ordering, Computational Complexity</a:t>
                      </a:r>
                    </a:p>
                  </a:txBody>
                  <a:tcPr marT="45724" marB="45724"/>
                </a:tc>
                <a:extLst>
                  <a:ext uri="{0D108BD9-81ED-4DB2-BD59-A6C34878D82A}">
                    <a16:rowId xmlns:a16="http://schemas.microsoft.com/office/drawing/2014/main" val="10003"/>
                  </a:ext>
                </a:extLst>
              </a:tr>
              <a:tr h="640134">
                <a:tc>
                  <a:txBody>
                    <a:bodyPr/>
                    <a:lstStyle/>
                    <a:p>
                      <a:r>
                        <a:rPr lang="en-IN" sz="1800" dirty="0"/>
                        <a:t>8.  Text Classification </a:t>
                      </a:r>
                    </a:p>
                  </a:txBody>
                  <a:tcPr marT="45724" marB="45724"/>
                </a:tc>
                <a:tc>
                  <a:txBody>
                    <a:bodyPr/>
                    <a:lstStyle/>
                    <a:p>
                      <a:r>
                        <a:rPr lang="en-IN" sz="1800" dirty="0"/>
                        <a:t>   2019</a:t>
                      </a:r>
                    </a:p>
                  </a:txBody>
                  <a:tcPr marT="45724" marB="45724"/>
                </a:tc>
                <a:tc>
                  <a:txBody>
                    <a:bodyPr/>
                    <a:lstStyle/>
                    <a:p>
                      <a:r>
                        <a:rPr lang="en-IN" sz="1800" dirty="0"/>
                        <a:t>Handles Large datasets</a:t>
                      </a:r>
                    </a:p>
                  </a:txBody>
                  <a:tcPr marT="45724" marB="45724"/>
                </a:tc>
                <a:tc>
                  <a:txBody>
                    <a:bodyPr/>
                    <a:lstStyle/>
                    <a:p>
                      <a:r>
                        <a:rPr lang="en-IN" sz="1800" dirty="0"/>
                        <a:t>  Difficulty in handling imbalanced data</a:t>
                      </a:r>
                    </a:p>
                  </a:txBody>
                  <a:tcPr marT="45724" marB="45724"/>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4C06139-4AC6-27D6-597D-1E0760B3F0D8}"/>
              </a:ext>
            </a:extLst>
          </p:cNvPr>
          <p:cNvSpPr>
            <a:spLocks noGrp="1" noChangeArrowheads="1"/>
          </p:cNvSpPr>
          <p:nvPr>
            <p:ph type="title"/>
          </p:nvPr>
        </p:nvSpPr>
        <p:spPr>
          <a:xfrm>
            <a:off x="838200" y="365125"/>
            <a:ext cx="10515600" cy="1579563"/>
          </a:xfrm>
        </p:spPr>
        <p:txBody>
          <a:bodyPr/>
          <a:lstStyle/>
          <a:p>
            <a:pPr algn="ctr" eaLnBrk="1" hangingPunct="1"/>
            <a:r>
              <a:rPr lang="en-IN" altLang="en-US" sz="2300" u="sng">
                <a:latin typeface="Times New Roman" panose="02020603050405020304" pitchFamily="18" charset="0"/>
                <a:cs typeface="Times New Roman" panose="02020603050405020304" pitchFamily="18" charset="0"/>
              </a:rPr>
              <a:t>Problem Statement:</a:t>
            </a:r>
          </a:p>
        </p:txBody>
      </p:sp>
      <p:sp>
        <p:nvSpPr>
          <p:cNvPr id="7171" name="Content Placeholder 2">
            <a:extLst>
              <a:ext uri="{FF2B5EF4-FFF2-40B4-BE49-F238E27FC236}">
                <a16:creationId xmlns:a16="http://schemas.microsoft.com/office/drawing/2014/main" id="{D72472C3-F981-DB7A-B1E9-14A8703AB17C}"/>
              </a:ext>
            </a:extLst>
          </p:cNvPr>
          <p:cNvSpPr>
            <a:spLocks noGrp="1" noChangeArrowheads="1"/>
          </p:cNvSpPr>
          <p:nvPr>
            <p:ph idx="1"/>
          </p:nvPr>
        </p:nvSpPr>
        <p:spPr>
          <a:xfrm>
            <a:off x="1320800" y="1814513"/>
            <a:ext cx="9578975" cy="3279775"/>
          </a:xfrm>
        </p:spPr>
        <p:txBody>
          <a:bodyPr/>
          <a:lstStyle/>
          <a:p>
            <a:pPr marL="0" indent="0" algn="just" eaLnBrk="1" hangingPunct="1">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How can we effectively utilize the vast and unstructured data generated on social media platforms to accurately predict user behavior, while addressing challenges related to data noise, privacy concerns, and the dynamic nature of social media environments? Additionally, how can predictive models account for complex external factors such as trends, social influence, and emotional states, to provide actionable insights</a:t>
            </a:r>
            <a:r>
              <a:rPr lang="en-IN" altLang="en-US" sz="1800">
                <a:latin typeface="Times New Roman" panose="02020603050405020304" pitchFamily="18"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C3B0B91-8D4A-E7AF-2AF6-CC172322514D}"/>
              </a:ext>
            </a:extLst>
          </p:cNvPr>
          <p:cNvSpPr>
            <a:spLocks noGrp="1" noChangeArrowheads="1"/>
          </p:cNvSpPr>
          <p:nvPr>
            <p:ph type="title"/>
          </p:nvPr>
        </p:nvSpPr>
        <p:spPr>
          <a:xfrm>
            <a:off x="838200" y="365125"/>
            <a:ext cx="10515600" cy="577850"/>
          </a:xfrm>
        </p:spPr>
        <p:txBody>
          <a:bodyPr/>
          <a:lstStyle/>
          <a:p>
            <a:pPr algn="ctr" eaLnBrk="1" hangingPunct="1"/>
            <a:r>
              <a:rPr lang="en-IN" altLang="en-US" sz="2300" u="sng">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C59095C0-00C2-D0CB-FD6A-292FEDFDD8B2}"/>
              </a:ext>
            </a:extLst>
          </p:cNvPr>
          <p:cNvSpPr>
            <a:spLocks noGrp="1"/>
          </p:cNvSpPr>
          <p:nvPr>
            <p:ph idx="1"/>
          </p:nvPr>
        </p:nvSpPr>
        <p:spPr>
          <a:xfrm>
            <a:off x="838200" y="1219200"/>
            <a:ext cx="10515600" cy="4957763"/>
          </a:xfrm>
        </p:spPr>
        <p:txBody>
          <a:bodyPr rtlCol="0">
            <a:normAutofit/>
          </a:bodyPr>
          <a:lstStyle/>
          <a:p>
            <a:pPr algn="just" eaLnBrk="1" fontAlgn="auto" hangingPunct="1">
              <a:spcAft>
                <a:spcPts val="0"/>
              </a:spcAft>
              <a:defRPr/>
            </a:pPr>
            <a:r>
              <a:rPr lang="en-US" sz="1800" b="1" u="sng" dirty="0">
                <a:latin typeface="Times New Roman" panose="02020603050405020304" pitchFamily="18" charset="0"/>
                <a:cs typeface="Times New Roman" panose="02020603050405020304" pitchFamily="18" charset="0"/>
              </a:rPr>
              <a:t>Customer Segmentation and Targeting:</a:t>
            </a:r>
          </a:p>
          <a:p>
            <a:pPr marL="0" indent="0" algn="just" eaLnBrk="1" fontAlgn="auto" hangingPunct="1">
              <a:spcAft>
                <a:spcPts val="0"/>
              </a:spcAft>
              <a:buFont typeface="Arial" panose="020B0604020202020204" pitchFamily="34" charset="0"/>
              <a:buNone/>
              <a:defRPr/>
            </a:pPr>
            <a:r>
              <a:rPr lang="en-US" sz="1800" dirty="0">
                <a:latin typeface="Times New Roman" panose="02020603050405020304" pitchFamily="18" charset="0"/>
                <a:cs typeface="Times New Roman" panose="02020603050405020304" pitchFamily="18" charset="0"/>
              </a:rPr>
              <a:t>           To segment users into distinct groups based on their behavior, interests, demographics, and engagement patterns .Marketers can personalize content or advertisements to specific audience segments, improving engagement and conversion rates.</a:t>
            </a:r>
          </a:p>
          <a:p>
            <a:pPr algn="just" eaLnBrk="1" fontAlgn="auto" hangingPunct="1">
              <a:spcAft>
                <a:spcPts val="0"/>
              </a:spcAft>
              <a:defRPr/>
            </a:pPr>
            <a:r>
              <a:rPr lang="en-US" sz="1800" b="1" u="sng" dirty="0">
                <a:latin typeface="Times New Roman" panose="02020603050405020304" pitchFamily="18" charset="0"/>
                <a:cs typeface="Times New Roman" panose="02020603050405020304" pitchFamily="18" charset="0"/>
              </a:rPr>
              <a:t>Content Engagement </a:t>
            </a:r>
            <a:r>
              <a:rPr lang="en-US" sz="1800" b="1" u="sng" dirty="0" err="1">
                <a:latin typeface="Times New Roman" panose="02020603050405020304" pitchFamily="18" charset="0"/>
                <a:cs typeface="Times New Roman" panose="02020603050405020304" pitchFamily="18" charset="0"/>
              </a:rPr>
              <a:t>PredictionObjective</a:t>
            </a:r>
            <a:r>
              <a:rPr lang="en-US" sz="1800" b="1" u="sng" dirty="0">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US" sz="1800" dirty="0">
                <a:latin typeface="Times New Roman" panose="02020603050405020304" pitchFamily="18" charset="0"/>
                <a:cs typeface="Times New Roman" panose="02020603050405020304" pitchFamily="18" charset="0"/>
              </a:rPr>
              <a:t>           To predict which types of content (posts, videos, images) are most likely to engage users. Helps in creating more targeted content strategies that are more likely to go viral or attract higher interaction rates (likes, shares, comments).</a:t>
            </a:r>
          </a:p>
          <a:p>
            <a:pPr algn="just" eaLnBrk="1" fontAlgn="auto" hangingPunct="1">
              <a:spcAft>
                <a:spcPts val="0"/>
              </a:spcAft>
              <a:defRPr/>
            </a:pPr>
            <a:r>
              <a:rPr lang="en-US" sz="1800" b="1" u="sng" dirty="0">
                <a:latin typeface="Times New Roman" panose="02020603050405020304" pitchFamily="18" charset="0"/>
                <a:cs typeface="Times New Roman" panose="02020603050405020304" pitchFamily="18" charset="0"/>
              </a:rPr>
              <a:t>Sentiment Analysis and Brand </a:t>
            </a:r>
            <a:r>
              <a:rPr lang="en-US" sz="1800" b="1" u="sng" dirty="0" err="1">
                <a:latin typeface="Times New Roman" panose="02020603050405020304" pitchFamily="18" charset="0"/>
                <a:cs typeface="Times New Roman" panose="02020603050405020304" pitchFamily="18" charset="0"/>
              </a:rPr>
              <a:t>PerceptionObjective</a:t>
            </a:r>
            <a:r>
              <a:rPr lang="en-US" sz="1800" b="1" u="sng" dirty="0">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analyze user sentiment (positive, negative, neutral) towards a brand, product, or topic over time. Businesses can track how users feel about their brand and adjust marketing strategies, public relations efforts, or product offerings accordingly.</a:t>
            </a:r>
          </a:p>
          <a:p>
            <a:pPr marL="0" indent="0" algn="just" eaLnBrk="1" fontAlgn="auto" hangingPunct="1">
              <a:spcAft>
                <a:spcPts val="0"/>
              </a:spcAft>
              <a:buFont typeface="Arial" panose="020B0604020202020204" pitchFamily="34" charset="0"/>
              <a:buNone/>
              <a:defRPr/>
            </a:pPr>
            <a:r>
              <a:rPr lang="en-US" sz="1800" b="1" u="sng" dirty="0">
                <a:latin typeface="Times New Roman" panose="02020603050405020304" pitchFamily="18" charset="0"/>
                <a:cs typeface="Times New Roman" panose="02020603050405020304" pitchFamily="18" charset="0"/>
              </a:rPr>
              <a:t>Ad Performance </a:t>
            </a:r>
            <a:r>
              <a:rPr lang="en-US" sz="1800" b="1" u="sng" dirty="0" err="1">
                <a:latin typeface="Times New Roman" panose="02020603050405020304" pitchFamily="18" charset="0"/>
                <a:cs typeface="Times New Roman" panose="02020603050405020304" pitchFamily="18" charset="0"/>
              </a:rPr>
              <a:t>OptimizationObjective</a:t>
            </a:r>
            <a:r>
              <a:rPr lang="en-US" sz="1800" b="1" u="sng" dirty="0">
                <a:latin typeface="Times New Roman" panose="02020603050405020304" pitchFamily="18" charset="0"/>
                <a:cs typeface="Times New Roman" panose="02020603050405020304" pitchFamily="18" charset="0"/>
              </a:rPr>
              <a:t>: </a:t>
            </a:r>
          </a:p>
          <a:p>
            <a:pPr marL="0" indent="0" algn="just" eaLnBrk="1" fontAlgn="auto" hangingPunct="1">
              <a:spcAft>
                <a:spcPts val="0"/>
              </a:spcAft>
              <a:buFont typeface="Arial" panose="020B0604020202020204" pitchFamily="34" charset="0"/>
              <a:buNone/>
              <a:defRPr/>
            </a:pPr>
            <a:r>
              <a:rPr lang="en-US" sz="1800" dirty="0">
                <a:latin typeface="Times New Roman" panose="02020603050405020304" pitchFamily="18" charset="0"/>
                <a:cs typeface="Times New Roman" panose="02020603050405020304" pitchFamily="18" charset="0"/>
              </a:rPr>
              <a:t>           To predict which ads will perform well based on past user interactions and engagement </a:t>
            </a:r>
            <a:r>
              <a:rPr lang="en-US" sz="1800" dirty="0" err="1">
                <a:latin typeface="Times New Roman" panose="02020603050405020304" pitchFamily="18" charset="0"/>
                <a:cs typeface="Times New Roman" panose="02020603050405020304" pitchFamily="18" charset="0"/>
              </a:rPr>
              <a:t>metrics.Usage</a:t>
            </a:r>
            <a:r>
              <a:rPr lang="en-US" sz="1800" dirty="0">
                <a:latin typeface="Times New Roman" panose="02020603050405020304" pitchFamily="18" charset="0"/>
                <a:cs typeface="Times New Roman" panose="02020603050405020304" pitchFamily="18" charset="0"/>
              </a:rPr>
              <a:t>: Marketers can optimize their ad spend by focusing on campaigns that are likely to yield the highest return on investment (ROI).</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D8D449B-A6C0-7A66-B78B-7656C63D53C1}"/>
              </a:ext>
            </a:extLst>
          </p:cNvPr>
          <p:cNvSpPr>
            <a:spLocks noGrp="1" noChangeArrowheads="1"/>
          </p:cNvSpPr>
          <p:nvPr>
            <p:ph type="title"/>
          </p:nvPr>
        </p:nvSpPr>
        <p:spPr>
          <a:xfrm>
            <a:off x="838200" y="500063"/>
            <a:ext cx="10515600" cy="428625"/>
          </a:xfrm>
        </p:spPr>
        <p:txBody>
          <a:bodyPr/>
          <a:lstStyle/>
          <a:p>
            <a:pPr eaLnBrk="1" hangingPunct="1"/>
            <a:r>
              <a:rPr lang="en-IN" altLang="en-US" sz="2300" u="sng">
                <a:latin typeface="Times New Roman" panose="02020603050405020304" pitchFamily="18" charset="0"/>
                <a:cs typeface="Times New Roman" panose="02020603050405020304" pitchFamily="18" charset="0"/>
              </a:rPr>
              <a:t>Software Requirements:</a:t>
            </a:r>
          </a:p>
        </p:txBody>
      </p:sp>
      <p:sp>
        <p:nvSpPr>
          <p:cNvPr id="9219" name="Content Placeholder 2">
            <a:extLst>
              <a:ext uri="{FF2B5EF4-FFF2-40B4-BE49-F238E27FC236}">
                <a16:creationId xmlns:a16="http://schemas.microsoft.com/office/drawing/2014/main" id="{A1261631-C1DF-9909-088E-43BB6B2E4618}"/>
              </a:ext>
            </a:extLst>
          </p:cNvPr>
          <p:cNvSpPr>
            <a:spLocks noGrp="1" noChangeArrowheads="1"/>
          </p:cNvSpPr>
          <p:nvPr>
            <p:ph idx="1"/>
          </p:nvPr>
        </p:nvSpPr>
        <p:spPr>
          <a:xfrm>
            <a:off x="838200" y="1114425"/>
            <a:ext cx="10515600" cy="4351338"/>
          </a:xfrm>
        </p:spPr>
        <p:txBody>
          <a:bodyPr/>
          <a:lstStyle/>
          <a:p>
            <a:pPr marL="0" indent="0" algn="just" eaLnBrk="1" hangingPunct="1">
              <a:buFont typeface="Arial" panose="020B0604020202020204" pitchFamily="34" charset="0"/>
              <a:buNone/>
            </a:pPr>
            <a:r>
              <a:rPr lang="en-IN" altLang="en-US"/>
              <a:t>  </a:t>
            </a:r>
            <a:r>
              <a:rPr lang="en-IN" altLang="en-US" sz="1800">
                <a:latin typeface="Times New Roman" panose="02020603050405020304" pitchFamily="18" charset="0"/>
                <a:cs typeface="Times New Roman" panose="02020603050405020304" pitchFamily="18" charset="0"/>
              </a:rPr>
              <a:t>Operating System: Window 11 Home single Language</a:t>
            </a:r>
          </a:p>
          <a:p>
            <a:pPr marL="0" indent="0" algn="just" eaLnBrk="1" hangingPunct="1">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   Coding Language: Python.</a:t>
            </a:r>
          </a:p>
          <a:p>
            <a:pPr marL="0" indent="0" algn="just" eaLnBrk="1" hangingPunct="1">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   Data Base: CSV/text</a:t>
            </a:r>
          </a:p>
          <a:p>
            <a:pPr marL="0" indent="0" algn="just" eaLnBrk="1" hangingPunct="1">
              <a:buFont typeface="Arial" panose="020B0604020202020204" pitchFamily="34" charset="0"/>
              <a:buNone/>
            </a:pPr>
            <a:endParaRPr lang="en-IN" altLang="en-US" sz="180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r>
              <a:rPr lang="en-IN" altLang="en-US" sz="2300" u="sng">
                <a:latin typeface="Times New Roman" panose="02020603050405020304" pitchFamily="18" charset="0"/>
                <a:cs typeface="Times New Roman" panose="02020603050405020304" pitchFamily="18" charset="0"/>
              </a:rPr>
              <a:t>Hardware Requirements:</a:t>
            </a:r>
          </a:p>
          <a:p>
            <a:pPr marL="0" indent="0" algn="just" eaLnBrk="1" hangingPunct="1">
              <a:buFont typeface="Arial" panose="020B0604020202020204" pitchFamily="34" charset="0"/>
              <a:buNone/>
            </a:pPr>
            <a:r>
              <a:rPr lang="en-IN" altLang="en-US" sz="2300">
                <a:latin typeface="Times New Roman" panose="02020603050405020304" pitchFamily="18" charset="0"/>
                <a:cs typeface="Times New Roman" panose="02020603050405020304" pitchFamily="18" charset="0"/>
              </a:rPr>
              <a:t>   </a:t>
            </a:r>
            <a:r>
              <a:rPr lang="en-IN" altLang="en-US" sz="1800">
                <a:latin typeface="Times New Roman" panose="02020603050405020304" pitchFamily="18" charset="0"/>
                <a:cs typeface="Times New Roman" panose="02020603050405020304" pitchFamily="18" charset="0"/>
              </a:rPr>
              <a:t>RAM: 8.00 GB</a:t>
            </a:r>
          </a:p>
          <a:p>
            <a:pPr marL="0" indent="0" algn="just" eaLnBrk="1" hangingPunct="1">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   Hard Disk: 476 GB</a:t>
            </a:r>
          </a:p>
          <a:p>
            <a:pPr marL="0" indent="0" algn="just" eaLnBrk="1" hangingPunct="1">
              <a:buFont typeface="Arial" panose="020B0604020202020204" pitchFamily="34" charset="0"/>
              <a:buNone/>
            </a:pPr>
            <a:r>
              <a:rPr lang="en-IN" altLang="en-US" sz="1800">
                <a:latin typeface="Times New Roman" panose="02020603050405020304" pitchFamily="18" charset="0"/>
                <a:cs typeface="Times New Roman" panose="02020603050405020304" pitchFamily="18" charset="0"/>
              </a:rPr>
              <a:t>   Processor: 12</a:t>
            </a:r>
            <a:r>
              <a:rPr lang="en-IN" altLang="en-US" sz="1800" baseline="30000">
                <a:latin typeface="Times New Roman" panose="02020603050405020304" pitchFamily="18" charset="0"/>
                <a:cs typeface="Times New Roman" panose="02020603050405020304" pitchFamily="18" charset="0"/>
              </a:rPr>
              <a:t>th</a:t>
            </a:r>
            <a:r>
              <a:rPr lang="en-IN" altLang="en-US" sz="1800">
                <a:latin typeface="Times New Roman" panose="02020603050405020304" pitchFamily="18" charset="0"/>
                <a:cs typeface="Times New Roman" panose="02020603050405020304" pitchFamily="18" charset="0"/>
              </a:rPr>
              <a:t> Gen Intel® Core™ i5-1240P 1.70GHz</a:t>
            </a:r>
            <a:endParaRPr lang="en-IN" altLang="en-US" sz="1800" u="sng">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4641E5F-A113-E960-99A8-A58FD09D912D}"/>
              </a:ext>
            </a:extLst>
          </p:cNvPr>
          <p:cNvSpPr>
            <a:spLocks noGrp="1" noChangeArrowheads="1"/>
          </p:cNvSpPr>
          <p:nvPr>
            <p:ph type="title"/>
          </p:nvPr>
        </p:nvSpPr>
        <p:spPr>
          <a:xfrm>
            <a:off x="838200" y="365125"/>
            <a:ext cx="10515600" cy="461963"/>
          </a:xfrm>
        </p:spPr>
        <p:txBody>
          <a:bodyPr/>
          <a:lstStyle/>
          <a:p>
            <a:pPr algn="ctr" eaLnBrk="1" hangingPunct="1"/>
            <a:r>
              <a:rPr lang="en-IN" altLang="en-US" sz="2300" u="sng">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6FC1F43D-E456-1BBF-CA7D-9BA73651249B}"/>
              </a:ext>
            </a:extLst>
          </p:cNvPr>
          <p:cNvSpPr>
            <a:spLocks noGrp="1"/>
          </p:cNvSpPr>
          <p:nvPr>
            <p:ph idx="1"/>
          </p:nvPr>
        </p:nvSpPr>
        <p:spPr>
          <a:xfrm>
            <a:off x="838200" y="1044575"/>
            <a:ext cx="10515600" cy="5022850"/>
          </a:xfrm>
        </p:spPr>
        <p:txBody>
          <a:bodyPr rtlCol="0">
            <a:noAutofit/>
          </a:bodyPr>
          <a:lstStyle/>
          <a:p>
            <a:pPr algn="just" eaLnBrk="1" fontAlgn="auto" hangingPunct="1">
              <a:lnSpc>
                <a:spcPct val="150000"/>
              </a:lnSpc>
              <a:spcAft>
                <a:spcPts val="0"/>
              </a:spcAft>
              <a:defRPr/>
            </a:pPr>
            <a:r>
              <a:rPr lang="en-US" sz="1800" b="1" u="sng" dirty="0">
                <a:latin typeface="Times New Roman" panose="02020603050405020304" pitchFamily="18" charset="0"/>
                <a:cs typeface="Times New Roman" panose="02020603050405020304" pitchFamily="18" charset="0"/>
              </a:rPr>
              <a:t>Constructing Social Media Graphs: </a:t>
            </a:r>
          </a:p>
          <a:p>
            <a:pPr marL="0" indent="0" algn="just" eaLnBrk="1" fontAlgn="auto" hangingPunct="1">
              <a:lnSpc>
                <a:spcPct val="100000"/>
              </a:lnSpc>
              <a:spcAft>
                <a:spcPts val="0"/>
              </a:spcAft>
              <a:buFont typeface="Arial" panose="020B0604020202020204" pitchFamily="34" charset="0"/>
              <a:buNone/>
              <a:defRPr/>
            </a:pPr>
            <a:r>
              <a:rPr lang="en-US" sz="1800" dirty="0">
                <a:latin typeface="Times New Roman" panose="02020603050405020304" pitchFamily="18" charset="0"/>
                <a:cs typeface="Times New Roman" panose="02020603050405020304" pitchFamily="18" charset="0"/>
              </a:rPr>
              <a:t>             The first step involves collecting raw data from social media platforms, including user profiles, interaction data (e.g., likes, shares, comments), and content (e.g., posts, tweets, images). Once the data is collected, it is transformed into a graph representation where nodes represent users, content items, or interactions, and edges represent relationships or interactions between them. For example, users can be represented as nodes, and edges can denote connections such as friendships or follower relationships.</a:t>
            </a:r>
          </a:p>
          <a:p>
            <a:pPr algn="just" eaLnBrk="1" fontAlgn="auto" hangingPunct="1">
              <a:lnSpc>
                <a:spcPct val="100000"/>
              </a:lnSpc>
              <a:spcAft>
                <a:spcPts val="0"/>
              </a:spcAft>
              <a:defRPr/>
            </a:pPr>
            <a:r>
              <a:rPr lang="en-US" sz="1800" b="1" u="sng" dirty="0">
                <a:latin typeface="Times New Roman" panose="02020603050405020304" pitchFamily="18" charset="0"/>
                <a:cs typeface="Times New Roman" panose="02020603050405020304" pitchFamily="18" charset="0"/>
              </a:rPr>
              <a:t>Preprocessing and Feature Engineering: </a:t>
            </a:r>
          </a:p>
          <a:p>
            <a:pPr marL="0" indent="0" algn="just" eaLnBrk="1" fontAlgn="auto" hangingPunct="1">
              <a:lnSpc>
                <a:spcPct val="100000"/>
              </a:lnSpc>
              <a:spcAft>
                <a:spcPts val="0"/>
              </a:spcAft>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Raw social media data often contains noise, missing values, and relevant information. Preprocessing techniques such as text cleaning, noise removal, and handling missing data are applied to clean the data and ensure its quality. Relevant features are extracted from the social media graph and user-generated content to represent nodes and edges. These features may include user demographics, content attributes (e.g., text features, image features), and interaction patterns. </a:t>
            </a:r>
          </a:p>
          <a:p>
            <a:pPr algn="just" eaLnBrk="1" fontAlgn="auto" hangingPunct="1">
              <a:lnSpc>
                <a:spcPct val="100000"/>
              </a:lnSpc>
              <a:spcAft>
                <a:spcPts val="0"/>
              </a:spcAft>
              <a:defRPr/>
            </a:pPr>
            <a:r>
              <a:rPr lang="en-US" sz="1800" b="1" u="sng" dirty="0">
                <a:latin typeface="Times New Roman" panose="02020603050405020304" pitchFamily="18" charset="0"/>
                <a:cs typeface="Times New Roman" panose="02020603050405020304" pitchFamily="18" charset="0"/>
              </a:rPr>
              <a:t>Training and Evaluation of GNN Models: </a:t>
            </a:r>
            <a:r>
              <a:rPr lang="en-US" sz="1800" b="1" dirty="0">
                <a:latin typeface="Times New Roman" panose="02020603050405020304" pitchFamily="18" charset="0"/>
                <a:cs typeface="Times New Roman" panose="02020603050405020304" pitchFamily="18" charset="0"/>
              </a:rPr>
              <a:t> </a:t>
            </a:r>
          </a:p>
          <a:p>
            <a:pPr marL="0" indent="0" algn="just" eaLnBrk="1" fontAlgn="auto" hangingPunct="1">
              <a:lnSpc>
                <a:spcPct val="100000"/>
              </a:lnSpc>
              <a:spcAft>
                <a:spcPts val="0"/>
              </a:spcAft>
              <a:buFont typeface="Arial" panose="020B0604020202020204" pitchFamily="34" charset="0"/>
              <a:buNone/>
              <a:defRPr/>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Model Training: GNN models are trained on the constructed social media graph using labelled data (e.g., user engagement labels and user preferences). The GNN architecture (e.g., GCNs, GATs) is instantiated and trained using backpropagation and optimization algorithms such as stochastic gradient descent (SGD) or Adam. The trained GNN models are evaluated using appropriate evaluation metrics for the specific task.</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397</TotalTime>
  <Words>2485</Words>
  <Application>Microsoft Office PowerPoint</Application>
  <PresentationFormat>Widescreen</PresentationFormat>
  <Paragraphs>159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Times New Roman</vt:lpstr>
      <vt:lpstr>Office Theme</vt:lpstr>
      <vt:lpstr>PowerPoint Presentation</vt:lpstr>
      <vt:lpstr>Abstract:</vt:lpstr>
      <vt:lpstr>Introduction:</vt:lpstr>
      <vt:lpstr>Literature Review:</vt:lpstr>
      <vt:lpstr>PowerPoint Presentation</vt:lpstr>
      <vt:lpstr>Problem Statement:</vt:lpstr>
      <vt:lpstr>Objectives:</vt:lpstr>
      <vt:lpstr>Software Requirements:</vt:lpstr>
      <vt:lpstr>Proposed Methodology:</vt:lpstr>
      <vt:lpstr>PowerPoint Presentation</vt:lpstr>
      <vt:lpstr>MODULES:</vt:lpstr>
      <vt:lpstr>PowerPoint Presentation</vt:lpstr>
      <vt:lpstr>IMPLEMENTATION:</vt:lpstr>
      <vt:lpstr>PowerPoint Presentation</vt:lpstr>
      <vt:lpstr>PowerPoint Presentation</vt:lpstr>
      <vt:lpstr>RESULT:</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MARAM HARIKA</dc:creator>
  <cp:lastModifiedBy>Bukka supraja9</cp:lastModifiedBy>
  <cp:revision>14</cp:revision>
  <dcterms:created xsi:type="dcterms:W3CDTF">2024-09-19T13:31:27Z</dcterms:created>
  <dcterms:modified xsi:type="dcterms:W3CDTF">2024-12-13T05:19:54Z</dcterms:modified>
</cp:coreProperties>
</file>