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13"/>
  </p:notesMasterIdLst>
  <p:sldIdLst>
    <p:sldId id="256" r:id="rId2"/>
    <p:sldId id="257" r:id="rId3"/>
    <p:sldId id="258"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4F8CED-960B-46CD-A6D7-0A51365CB61B}" v="1" dt="2024-09-20T01:26:57.4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0" d="100"/>
          <a:sy n="70" d="100"/>
        </p:scale>
        <p:origin x="5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ri Bekkanti" userId="2b675f90afb52e24" providerId="LiveId" clId="{384F8CED-960B-46CD-A6D7-0A51365CB61B}"/>
    <pc:docChg chg="modSld">
      <pc:chgData name="Madhuri Bekkanti" userId="2b675f90afb52e24" providerId="LiveId" clId="{384F8CED-960B-46CD-A6D7-0A51365CB61B}" dt="2024-09-20T01:33:07.936" v="277" actId="20577"/>
      <pc:docMkLst>
        <pc:docMk/>
      </pc:docMkLst>
      <pc:sldChg chg="modSp mod">
        <pc:chgData name="Madhuri Bekkanti" userId="2b675f90afb52e24" providerId="LiveId" clId="{384F8CED-960B-46CD-A6D7-0A51365CB61B}" dt="2024-09-20T01:33:07.936" v="277" actId="20577"/>
        <pc:sldMkLst>
          <pc:docMk/>
          <pc:sldMk cId="3204423373" sldId="257"/>
        </pc:sldMkLst>
        <pc:spChg chg="mod">
          <ac:chgData name="Madhuri Bekkanti" userId="2b675f90afb52e24" providerId="LiveId" clId="{384F8CED-960B-46CD-A6D7-0A51365CB61B}" dt="2024-09-20T01:33:07.936" v="277" actId="20577"/>
          <ac:spMkLst>
            <pc:docMk/>
            <pc:sldMk cId="3204423373" sldId="257"/>
            <ac:spMk id="3" creationId="{527878E0-74DE-78AD-7EA1-2FF61759EE6B}"/>
          </ac:spMkLst>
        </pc:spChg>
      </pc:sldChg>
      <pc:sldChg chg="modSp mod">
        <pc:chgData name="Madhuri Bekkanti" userId="2b675f90afb52e24" providerId="LiveId" clId="{384F8CED-960B-46CD-A6D7-0A51365CB61B}" dt="2024-09-19T16:52:59.837" v="8" actId="255"/>
        <pc:sldMkLst>
          <pc:docMk/>
          <pc:sldMk cId="618277591" sldId="265"/>
        </pc:sldMkLst>
        <pc:spChg chg="mod">
          <ac:chgData name="Madhuri Bekkanti" userId="2b675f90afb52e24" providerId="LiveId" clId="{384F8CED-960B-46CD-A6D7-0A51365CB61B}" dt="2024-09-19T16:52:59.837" v="8" actId="255"/>
          <ac:spMkLst>
            <pc:docMk/>
            <pc:sldMk cId="618277591" sldId="265"/>
            <ac:spMk id="2" creationId="{CE2A7217-84DC-30FC-4054-7DEC21BC5592}"/>
          </ac:spMkLst>
        </pc:spChg>
        <pc:spChg chg="mod">
          <ac:chgData name="Madhuri Bekkanti" userId="2b675f90afb52e24" providerId="LiveId" clId="{384F8CED-960B-46CD-A6D7-0A51365CB61B}" dt="2024-09-19T16:52:48.081" v="6" actId="255"/>
          <ac:spMkLst>
            <pc:docMk/>
            <pc:sldMk cId="618277591" sldId="265"/>
            <ac:spMk id="6" creationId="{475F7FC5-C572-1C43-0A2A-5613D16EF835}"/>
          </ac:spMkLst>
        </pc:spChg>
      </pc:sldChg>
      <pc:sldChg chg="modSp mod">
        <pc:chgData name="Madhuri Bekkanti" userId="2b675f90afb52e24" providerId="LiveId" clId="{384F8CED-960B-46CD-A6D7-0A51365CB61B}" dt="2024-09-20T01:30:16.907" v="110" actId="20577"/>
        <pc:sldMkLst>
          <pc:docMk/>
          <pc:sldMk cId="108564716" sldId="268"/>
        </pc:sldMkLst>
        <pc:spChg chg="mod">
          <ac:chgData name="Madhuri Bekkanti" userId="2b675f90afb52e24" providerId="LiveId" clId="{384F8CED-960B-46CD-A6D7-0A51365CB61B}" dt="2024-09-20T01:30:16.907" v="110" actId="20577"/>
          <ac:spMkLst>
            <pc:docMk/>
            <pc:sldMk cId="108564716" sldId="268"/>
            <ac:spMk id="3" creationId="{38532BAB-0C51-B0E9-AB48-D2BC3B9DA46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AE143-17A2-449D-9024-6D0F4E465736}" type="datetimeFigureOut">
              <a:rPr lang="en-IN" smtClean="0"/>
              <a:t>20-09-2024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9B98E9-7B8C-40BA-A483-AE9C70735C44}" type="slidenum">
              <a:rPr lang="en-IN" smtClean="0"/>
              <a:t>‹#›</a:t>
            </a:fld>
            <a:endParaRPr lang="en-IN"/>
          </a:p>
        </p:txBody>
      </p:sp>
    </p:spTree>
    <p:extLst>
      <p:ext uri="{BB962C8B-B14F-4D97-AF65-F5344CB8AC3E}">
        <p14:creationId xmlns:p14="http://schemas.microsoft.com/office/powerpoint/2010/main" val="2646581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9B98E9-7B8C-40BA-A483-AE9C70735C44}" type="slidenum">
              <a:rPr lang="en-IN" smtClean="0"/>
              <a:t>3</a:t>
            </a:fld>
            <a:endParaRPr lang="en-IN"/>
          </a:p>
        </p:txBody>
      </p:sp>
    </p:spTree>
    <p:extLst>
      <p:ext uri="{BB962C8B-B14F-4D97-AF65-F5344CB8AC3E}">
        <p14:creationId xmlns:p14="http://schemas.microsoft.com/office/powerpoint/2010/main" val="4112701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9B98E9-7B8C-40BA-A483-AE9C70735C44}" type="slidenum">
              <a:rPr lang="en-IN" smtClean="0"/>
              <a:t>8</a:t>
            </a:fld>
            <a:endParaRPr lang="en-IN"/>
          </a:p>
        </p:txBody>
      </p:sp>
    </p:spTree>
    <p:extLst>
      <p:ext uri="{BB962C8B-B14F-4D97-AF65-F5344CB8AC3E}">
        <p14:creationId xmlns:p14="http://schemas.microsoft.com/office/powerpoint/2010/main" val="738081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FE53F-FB7F-A6CE-8780-0D62870C0C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ACEC18-0C71-4C10-2FF6-65BA32E7B0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28E708-FD01-3BF8-A31E-67ED41903B20}"/>
              </a:ext>
            </a:extLst>
          </p:cNvPr>
          <p:cNvSpPr>
            <a:spLocks noGrp="1"/>
          </p:cNvSpPr>
          <p:nvPr>
            <p:ph type="dt" sz="half" idx="10"/>
          </p:nvPr>
        </p:nvSpPr>
        <p:spPr/>
        <p:txBody>
          <a:bodyPr/>
          <a:lstStyle/>
          <a:p>
            <a:fld id="{865DC5C7-0C53-48E9-A103-971E902A60DD}" type="datetimeFigureOut">
              <a:rPr lang="en-IN" smtClean="0"/>
              <a:t>20-09-2024</a:t>
            </a:fld>
            <a:endParaRPr lang="en-IN"/>
          </a:p>
        </p:txBody>
      </p:sp>
      <p:sp>
        <p:nvSpPr>
          <p:cNvPr id="5" name="Footer Placeholder 4">
            <a:extLst>
              <a:ext uri="{FF2B5EF4-FFF2-40B4-BE49-F238E27FC236}">
                <a16:creationId xmlns:a16="http://schemas.microsoft.com/office/drawing/2014/main" id="{305AD914-159B-8F6E-40A3-DE497410F1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6252D0-093D-867E-9D80-FE5827647C86}"/>
              </a:ext>
            </a:extLst>
          </p:cNvPr>
          <p:cNvSpPr>
            <a:spLocks noGrp="1"/>
          </p:cNvSpPr>
          <p:nvPr>
            <p:ph type="sldNum" sz="quarter" idx="12"/>
          </p:nvPr>
        </p:nvSpPr>
        <p:spPr/>
        <p:txBody>
          <a:bodyPr/>
          <a:lstStyle/>
          <a:p>
            <a:fld id="{2D2A7854-1586-4B73-9EE5-BC6B35439E0D}" type="slidenum">
              <a:rPr lang="en-IN" smtClean="0"/>
              <a:t>‹#›</a:t>
            </a:fld>
            <a:endParaRPr lang="en-IN"/>
          </a:p>
        </p:txBody>
      </p:sp>
    </p:spTree>
    <p:extLst>
      <p:ext uri="{BB962C8B-B14F-4D97-AF65-F5344CB8AC3E}">
        <p14:creationId xmlns:p14="http://schemas.microsoft.com/office/powerpoint/2010/main" val="924736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4F88-133E-8065-21D2-ECA8F20585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A59BE7-2191-6C4A-5055-4AD3315563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1DCDC0-8E5B-A310-6AAF-0C6B7990F328}"/>
              </a:ext>
            </a:extLst>
          </p:cNvPr>
          <p:cNvSpPr>
            <a:spLocks noGrp="1"/>
          </p:cNvSpPr>
          <p:nvPr>
            <p:ph type="dt" sz="half" idx="10"/>
          </p:nvPr>
        </p:nvSpPr>
        <p:spPr/>
        <p:txBody>
          <a:bodyPr/>
          <a:lstStyle/>
          <a:p>
            <a:fld id="{865DC5C7-0C53-48E9-A103-971E902A60DD}" type="datetimeFigureOut">
              <a:rPr lang="en-IN" smtClean="0"/>
              <a:t>20-09-2024</a:t>
            </a:fld>
            <a:endParaRPr lang="en-IN"/>
          </a:p>
        </p:txBody>
      </p:sp>
      <p:sp>
        <p:nvSpPr>
          <p:cNvPr id="5" name="Footer Placeholder 4">
            <a:extLst>
              <a:ext uri="{FF2B5EF4-FFF2-40B4-BE49-F238E27FC236}">
                <a16:creationId xmlns:a16="http://schemas.microsoft.com/office/drawing/2014/main" id="{B34A65F6-D5FC-108C-C646-7E7E0F8097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65F6B4-313A-DAA9-21FF-02FE31BDF82E}"/>
              </a:ext>
            </a:extLst>
          </p:cNvPr>
          <p:cNvSpPr>
            <a:spLocks noGrp="1"/>
          </p:cNvSpPr>
          <p:nvPr>
            <p:ph type="sldNum" sz="quarter" idx="12"/>
          </p:nvPr>
        </p:nvSpPr>
        <p:spPr/>
        <p:txBody>
          <a:bodyPr/>
          <a:lstStyle/>
          <a:p>
            <a:fld id="{2D2A7854-1586-4B73-9EE5-BC6B35439E0D}" type="slidenum">
              <a:rPr lang="en-IN" smtClean="0"/>
              <a:t>‹#›</a:t>
            </a:fld>
            <a:endParaRPr lang="en-IN"/>
          </a:p>
        </p:txBody>
      </p:sp>
    </p:spTree>
    <p:extLst>
      <p:ext uri="{BB962C8B-B14F-4D97-AF65-F5344CB8AC3E}">
        <p14:creationId xmlns:p14="http://schemas.microsoft.com/office/powerpoint/2010/main" val="2043831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26802E-93B8-3D4E-87EC-DD1E5B410E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567185-4C68-0D23-125E-9499B88F91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40CE59-B6FA-8317-EE8C-1B812BB21BC5}"/>
              </a:ext>
            </a:extLst>
          </p:cNvPr>
          <p:cNvSpPr>
            <a:spLocks noGrp="1"/>
          </p:cNvSpPr>
          <p:nvPr>
            <p:ph type="dt" sz="half" idx="10"/>
          </p:nvPr>
        </p:nvSpPr>
        <p:spPr/>
        <p:txBody>
          <a:bodyPr/>
          <a:lstStyle/>
          <a:p>
            <a:fld id="{865DC5C7-0C53-48E9-A103-971E902A60DD}" type="datetimeFigureOut">
              <a:rPr lang="en-IN" smtClean="0"/>
              <a:t>20-09-2024</a:t>
            </a:fld>
            <a:endParaRPr lang="en-IN"/>
          </a:p>
        </p:txBody>
      </p:sp>
      <p:sp>
        <p:nvSpPr>
          <p:cNvPr id="5" name="Footer Placeholder 4">
            <a:extLst>
              <a:ext uri="{FF2B5EF4-FFF2-40B4-BE49-F238E27FC236}">
                <a16:creationId xmlns:a16="http://schemas.microsoft.com/office/drawing/2014/main" id="{932DE106-75AA-C5F4-DE04-FF88CF84E9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C675B-8784-DA82-E0CB-3BCE665A6FA0}"/>
              </a:ext>
            </a:extLst>
          </p:cNvPr>
          <p:cNvSpPr>
            <a:spLocks noGrp="1"/>
          </p:cNvSpPr>
          <p:nvPr>
            <p:ph type="sldNum" sz="quarter" idx="12"/>
          </p:nvPr>
        </p:nvSpPr>
        <p:spPr/>
        <p:txBody>
          <a:bodyPr/>
          <a:lstStyle/>
          <a:p>
            <a:fld id="{2D2A7854-1586-4B73-9EE5-BC6B35439E0D}" type="slidenum">
              <a:rPr lang="en-IN" smtClean="0"/>
              <a:t>‹#›</a:t>
            </a:fld>
            <a:endParaRPr lang="en-IN"/>
          </a:p>
        </p:txBody>
      </p:sp>
    </p:spTree>
    <p:extLst>
      <p:ext uri="{BB962C8B-B14F-4D97-AF65-F5344CB8AC3E}">
        <p14:creationId xmlns:p14="http://schemas.microsoft.com/office/powerpoint/2010/main" val="41101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C453C-D3F4-23D6-3DD9-8761434701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7B97AB-4D39-72E6-8919-6852F8F5E7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ACD518-413B-64F2-5259-E264B1EA8BB8}"/>
              </a:ext>
            </a:extLst>
          </p:cNvPr>
          <p:cNvSpPr>
            <a:spLocks noGrp="1"/>
          </p:cNvSpPr>
          <p:nvPr>
            <p:ph type="dt" sz="half" idx="10"/>
          </p:nvPr>
        </p:nvSpPr>
        <p:spPr/>
        <p:txBody>
          <a:bodyPr/>
          <a:lstStyle/>
          <a:p>
            <a:fld id="{865DC5C7-0C53-48E9-A103-971E902A60DD}" type="datetimeFigureOut">
              <a:rPr lang="en-IN" smtClean="0"/>
              <a:t>20-09-2024</a:t>
            </a:fld>
            <a:endParaRPr lang="en-IN"/>
          </a:p>
        </p:txBody>
      </p:sp>
      <p:sp>
        <p:nvSpPr>
          <p:cNvPr id="5" name="Footer Placeholder 4">
            <a:extLst>
              <a:ext uri="{FF2B5EF4-FFF2-40B4-BE49-F238E27FC236}">
                <a16:creationId xmlns:a16="http://schemas.microsoft.com/office/drawing/2014/main" id="{189A8197-96CC-CF5E-5170-24DC3ECBB9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17A71E-D87E-C4E0-F097-AF2BA98C4863}"/>
              </a:ext>
            </a:extLst>
          </p:cNvPr>
          <p:cNvSpPr>
            <a:spLocks noGrp="1"/>
          </p:cNvSpPr>
          <p:nvPr>
            <p:ph type="sldNum" sz="quarter" idx="12"/>
          </p:nvPr>
        </p:nvSpPr>
        <p:spPr/>
        <p:txBody>
          <a:bodyPr/>
          <a:lstStyle/>
          <a:p>
            <a:fld id="{2D2A7854-1586-4B73-9EE5-BC6B35439E0D}" type="slidenum">
              <a:rPr lang="en-IN" smtClean="0"/>
              <a:t>‹#›</a:t>
            </a:fld>
            <a:endParaRPr lang="en-IN"/>
          </a:p>
        </p:txBody>
      </p:sp>
    </p:spTree>
    <p:extLst>
      <p:ext uri="{BB962C8B-B14F-4D97-AF65-F5344CB8AC3E}">
        <p14:creationId xmlns:p14="http://schemas.microsoft.com/office/powerpoint/2010/main" val="1783189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C5ED-EDB0-7705-598E-13A1492ACC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E1E08B-71C7-8423-DD98-F8F84BDB84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A8F464-5114-6CDD-610D-0CD403EF4335}"/>
              </a:ext>
            </a:extLst>
          </p:cNvPr>
          <p:cNvSpPr>
            <a:spLocks noGrp="1"/>
          </p:cNvSpPr>
          <p:nvPr>
            <p:ph type="dt" sz="half" idx="10"/>
          </p:nvPr>
        </p:nvSpPr>
        <p:spPr/>
        <p:txBody>
          <a:bodyPr/>
          <a:lstStyle/>
          <a:p>
            <a:fld id="{865DC5C7-0C53-48E9-A103-971E902A60DD}" type="datetimeFigureOut">
              <a:rPr lang="en-IN" smtClean="0"/>
              <a:t>20-09-2024</a:t>
            </a:fld>
            <a:endParaRPr lang="en-IN"/>
          </a:p>
        </p:txBody>
      </p:sp>
      <p:sp>
        <p:nvSpPr>
          <p:cNvPr id="5" name="Footer Placeholder 4">
            <a:extLst>
              <a:ext uri="{FF2B5EF4-FFF2-40B4-BE49-F238E27FC236}">
                <a16:creationId xmlns:a16="http://schemas.microsoft.com/office/drawing/2014/main" id="{2B7C3F7B-626A-9E96-5097-36D26BCEE3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F22A6-DA2C-91E3-2D43-527DF1383B3B}"/>
              </a:ext>
            </a:extLst>
          </p:cNvPr>
          <p:cNvSpPr>
            <a:spLocks noGrp="1"/>
          </p:cNvSpPr>
          <p:nvPr>
            <p:ph type="sldNum" sz="quarter" idx="12"/>
          </p:nvPr>
        </p:nvSpPr>
        <p:spPr/>
        <p:txBody>
          <a:bodyPr/>
          <a:lstStyle/>
          <a:p>
            <a:fld id="{2D2A7854-1586-4B73-9EE5-BC6B35439E0D}" type="slidenum">
              <a:rPr lang="en-IN" smtClean="0"/>
              <a:t>‹#›</a:t>
            </a:fld>
            <a:endParaRPr lang="en-IN"/>
          </a:p>
        </p:txBody>
      </p:sp>
    </p:spTree>
    <p:extLst>
      <p:ext uri="{BB962C8B-B14F-4D97-AF65-F5344CB8AC3E}">
        <p14:creationId xmlns:p14="http://schemas.microsoft.com/office/powerpoint/2010/main" val="286411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D1B3C-192F-D40B-DC3D-4C91EEC777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E591CC-2AF1-4CA9-14F5-53ADF8DE1D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1D5576-16A4-228A-D6CB-E15FE23751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CDD0F4-4511-C22F-61C8-AD0B9FE108C9}"/>
              </a:ext>
            </a:extLst>
          </p:cNvPr>
          <p:cNvSpPr>
            <a:spLocks noGrp="1"/>
          </p:cNvSpPr>
          <p:nvPr>
            <p:ph type="dt" sz="half" idx="10"/>
          </p:nvPr>
        </p:nvSpPr>
        <p:spPr/>
        <p:txBody>
          <a:bodyPr/>
          <a:lstStyle/>
          <a:p>
            <a:fld id="{865DC5C7-0C53-48E9-A103-971E902A60DD}" type="datetimeFigureOut">
              <a:rPr lang="en-IN" smtClean="0"/>
              <a:t>20-09-2024</a:t>
            </a:fld>
            <a:endParaRPr lang="en-IN"/>
          </a:p>
        </p:txBody>
      </p:sp>
      <p:sp>
        <p:nvSpPr>
          <p:cNvPr id="6" name="Footer Placeholder 5">
            <a:extLst>
              <a:ext uri="{FF2B5EF4-FFF2-40B4-BE49-F238E27FC236}">
                <a16:creationId xmlns:a16="http://schemas.microsoft.com/office/drawing/2014/main" id="{46189FF6-39A8-D170-5997-5BDD76A2CE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BFDE56-50FC-D665-F03E-03E79BCB0CE1}"/>
              </a:ext>
            </a:extLst>
          </p:cNvPr>
          <p:cNvSpPr>
            <a:spLocks noGrp="1"/>
          </p:cNvSpPr>
          <p:nvPr>
            <p:ph type="sldNum" sz="quarter" idx="12"/>
          </p:nvPr>
        </p:nvSpPr>
        <p:spPr/>
        <p:txBody>
          <a:bodyPr/>
          <a:lstStyle/>
          <a:p>
            <a:fld id="{2D2A7854-1586-4B73-9EE5-BC6B35439E0D}" type="slidenum">
              <a:rPr lang="en-IN" smtClean="0"/>
              <a:t>‹#›</a:t>
            </a:fld>
            <a:endParaRPr lang="en-IN"/>
          </a:p>
        </p:txBody>
      </p:sp>
    </p:spTree>
    <p:extLst>
      <p:ext uri="{BB962C8B-B14F-4D97-AF65-F5344CB8AC3E}">
        <p14:creationId xmlns:p14="http://schemas.microsoft.com/office/powerpoint/2010/main" val="3419341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EAC6-9774-25E4-BEE1-2BCAA829BD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8084CF-9FBD-C86E-4F3F-859744A616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803E6E-B371-F294-7E4F-E97769779F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3419F4-7675-BD75-7EA3-EA780B9D1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D30B69-F6FC-E632-DE3F-267B27547F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39D280-DA8C-DE08-44AD-E825BE920B69}"/>
              </a:ext>
            </a:extLst>
          </p:cNvPr>
          <p:cNvSpPr>
            <a:spLocks noGrp="1"/>
          </p:cNvSpPr>
          <p:nvPr>
            <p:ph type="dt" sz="half" idx="10"/>
          </p:nvPr>
        </p:nvSpPr>
        <p:spPr/>
        <p:txBody>
          <a:bodyPr/>
          <a:lstStyle/>
          <a:p>
            <a:fld id="{865DC5C7-0C53-48E9-A103-971E902A60DD}" type="datetimeFigureOut">
              <a:rPr lang="en-IN" smtClean="0"/>
              <a:t>20-09-2024</a:t>
            </a:fld>
            <a:endParaRPr lang="en-IN"/>
          </a:p>
        </p:txBody>
      </p:sp>
      <p:sp>
        <p:nvSpPr>
          <p:cNvPr id="8" name="Footer Placeholder 7">
            <a:extLst>
              <a:ext uri="{FF2B5EF4-FFF2-40B4-BE49-F238E27FC236}">
                <a16:creationId xmlns:a16="http://schemas.microsoft.com/office/drawing/2014/main" id="{396E259B-A28C-A7E0-1ACC-EB4903ECD9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022F2D-FFE6-5095-B485-4363D17A0FA8}"/>
              </a:ext>
            </a:extLst>
          </p:cNvPr>
          <p:cNvSpPr>
            <a:spLocks noGrp="1"/>
          </p:cNvSpPr>
          <p:nvPr>
            <p:ph type="sldNum" sz="quarter" idx="12"/>
          </p:nvPr>
        </p:nvSpPr>
        <p:spPr/>
        <p:txBody>
          <a:bodyPr/>
          <a:lstStyle/>
          <a:p>
            <a:fld id="{2D2A7854-1586-4B73-9EE5-BC6B35439E0D}" type="slidenum">
              <a:rPr lang="en-IN" smtClean="0"/>
              <a:t>‹#›</a:t>
            </a:fld>
            <a:endParaRPr lang="en-IN"/>
          </a:p>
        </p:txBody>
      </p:sp>
    </p:spTree>
    <p:extLst>
      <p:ext uri="{BB962C8B-B14F-4D97-AF65-F5344CB8AC3E}">
        <p14:creationId xmlns:p14="http://schemas.microsoft.com/office/powerpoint/2010/main" val="2834799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D674-F219-8191-8EEB-B6FB4A8DAE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6F5E6D-D545-FC98-EDC0-4161AA1CCD71}"/>
              </a:ext>
            </a:extLst>
          </p:cNvPr>
          <p:cNvSpPr>
            <a:spLocks noGrp="1"/>
          </p:cNvSpPr>
          <p:nvPr>
            <p:ph type="dt" sz="half" idx="10"/>
          </p:nvPr>
        </p:nvSpPr>
        <p:spPr/>
        <p:txBody>
          <a:bodyPr/>
          <a:lstStyle/>
          <a:p>
            <a:fld id="{865DC5C7-0C53-48E9-A103-971E902A60DD}" type="datetimeFigureOut">
              <a:rPr lang="en-IN" smtClean="0"/>
              <a:t>20-09-2024</a:t>
            </a:fld>
            <a:endParaRPr lang="en-IN"/>
          </a:p>
        </p:txBody>
      </p:sp>
      <p:sp>
        <p:nvSpPr>
          <p:cNvPr id="4" name="Footer Placeholder 3">
            <a:extLst>
              <a:ext uri="{FF2B5EF4-FFF2-40B4-BE49-F238E27FC236}">
                <a16:creationId xmlns:a16="http://schemas.microsoft.com/office/drawing/2014/main" id="{A8D281A0-5704-210D-1BF7-DA71B0A68A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9F08F7-E9B3-5F55-FB7E-94871E5363CA}"/>
              </a:ext>
            </a:extLst>
          </p:cNvPr>
          <p:cNvSpPr>
            <a:spLocks noGrp="1"/>
          </p:cNvSpPr>
          <p:nvPr>
            <p:ph type="sldNum" sz="quarter" idx="12"/>
          </p:nvPr>
        </p:nvSpPr>
        <p:spPr/>
        <p:txBody>
          <a:bodyPr/>
          <a:lstStyle/>
          <a:p>
            <a:fld id="{2D2A7854-1586-4B73-9EE5-BC6B35439E0D}" type="slidenum">
              <a:rPr lang="en-IN" smtClean="0"/>
              <a:t>‹#›</a:t>
            </a:fld>
            <a:endParaRPr lang="en-IN"/>
          </a:p>
        </p:txBody>
      </p:sp>
    </p:spTree>
    <p:extLst>
      <p:ext uri="{BB962C8B-B14F-4D97-AF65-F5344CB8AC3E}">
        <p14:creationId xmlns:p14="http://schemas.microsoft.com/office/powerpoint/2010/main" val="3928876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830FF2-43F5-DBBA-8F6D-12940145067B}"/>
              </a:ext>
            </a:extLst>
          </p:cNvPr>
          <p:cNvSpPr>
            <a:spLocks noGrp="1"/>
          </p:cNvSpPr>
          <p:nvPr>
            <p:ph type="dt" sz="half" idx="10"/>
          </p:nvPr>
        </p:nvSpPr>
        <p:spPr/>
        <p:txBody>
          <a:bodyPr/>
          <a:lstStyle/>
          <a:p>
            <a:fld id="{865DC5C7-0C53-48E9-A103-971E902A60DD}" type="datetimeFigureOut">
              <a:rPr lang="en-IN" smtClean="0"/>
              <a:t>20-09-2024</a:t>
            </a:fld>
            <a:endParaRPr lang="en-IN"/>
          </a:p>
        </p:txBody>
      </p:sp>
      <p:sp>
        <p:nvSpPr>
          <p:cNvPr id="3" name="Footer Placeholder 2">
            <a:extLst>
              <a:ext uri="{FF2B5EF4-FFF2-40B4-BE49-F238E27FC236}">
                <a16:creationId xmlns:a16="http://schemas.microsoft.com/office/drawing/2014/main" id="{E215CA3D-8DD5-D835-EA62-72555C274D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7DF848-D6C3-CB57-7D16-B0FC5655DBB2}"/>
              </a:ext>
            </a:extLst>
          </p:cNvPr>
          <p:cNvSpPr>
            <a:spLocks noGrp="1"/>
          </p:cNvSpPr>
          <p:nvPr>
            <p:ph type="sldNum" sz="quarter" idx="12"/>
          </p:nvPr>
        </p:nvSpPr>
        <p:spPr/>
        <p:txBody>
          <a:bodyPr/>
          <a:lstStyle/>
          <a:p>
            <a:fld id="{2D2A7854-1586-4B73-9EE5-BC6B35439E0D}" type="slidenum">
              <a:rPr lang="en-IN" smtClean="0"/>
              <a:t>‹#›</a:t>
            </a:fld>
            <a:endParaRPr lang="en-IN"/>
          </a:p>
        </p:txBody>
      </p:sp>
    </p:spTree>
    <p:extLst>
      <p:ext uri="{BB962C8B-B14F-4D97-AF65-F5344CB8AC3E}">
        <p14:creationId xmlns:p14="http://schemas.microsoft.com/office/powerpoint/2010/main" val="2841929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921E9-D605-86E5-C853-2A90329804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05DEDD-7C7A-8831-BB11-975559CC78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D08C93-19C0-CEFE-EEC6-980A00AF4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E0352A-5A9D-29D0-2564-60EFB308C2CF}"/>
              </a:ext>
            </a:extLst>
          </p:cNvPr>
          <p:cNvSpPr>
            <a:spLocks noGrp="1"/>
          </p:cNvSpPr>
          <p:nvPr>
            <p:ph type="dt" sz="half" idx="10"/>
          </p:nvPr>
        </p:nvSpPr>
        <p:spPr/>
        <p:txBody>
          <a:bodyPr/>
          <a:lstStyle/>
          <a:p>
            <a:fld id="{865DC5C7-0C53-48E9-A103-971E902A60DD}" type="datetimeFigureOut">
              <a:rPr lang="en-IN" smtClean="0"/>
              <a:t>20-09-2024</a:t>
            </a:fld>
            <a:endParaRPr lang="en-IN"/>
          </a:p>
        </p:txBody>
      </p:sp>
      <p:sp>
        <p:nvSpPr>
          <p:cNvPr id="6" name="Footer Placeholder 5">
            <a:extLst>
              <a:ext uri="{FF2B5EF4-FFF2-40B4-BE49-F238E27FC236}">
                <a16:creationId xmlns:a16="http://schemas.microsoft.com/office/drawing/2014/main" id="{72733151-3E29-F55B-6C5D-BBB8F42C1C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8BF29D-AE1C-934A-4628-364962486796}"/>
              </a:ext>
            </a:extLst>
          </p:cNvPr>
          <p:cNvSpPr>
            <a:spLocks noGrp="1"/>
          </p:cNvSpPr>
          <p:nvPr>
            <p:ph type="sldNum" sz="quarter" idx="12"/>
          </p:nvPr>
        </p:nvSpPr>
        <p:spPr/>
        <p:txBody>
          <a:bodyPr/>
          <a:lstStyle/>
          <a:p>
            <a:fld id="{2D2A7854-1586-4B73-9EE5-BC6B35439E0D}" type="slidenum">
              <a:rPr lang="en-IN" smtClean="0"/>
              <a:t>‹#›</a:t>
            </a:fld>
            <a:endParaRPr lang="en-IN"/>
          </a:p>
        </p:txBody>
      </p:sp>
    </p:spTree>
    <p:extLst>
      <p:ext uri="{BB962C8B-B14F-4D97-AF65-F5344CB8AC3E}">
        <p14:creationId xmlns:p14="http://schemas.microsoft.com/office/powerpoint/2010/main" val="91803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5A16-C002-EBC0-F5BE-40EC965A7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86EECC-B435-5D41-C741-A06EFBEC30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069313-571D-B5AF-D545-038CCFDA40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A1C5B3-677F-36F6-3C20-C708E50F02F6}"/>
              </a:ext>
            </a:extLst>
          </p:cNvPr>
          <p:cNvSpPr>
            <a:spLocks noGrp="1"/>
          </p:cNvSpPr>
          <p:nvPr>
            <p:ph type="dt" sz="half" idx="10"/>
          </p:nvPr>
        </p:nvSpPr>
        <p:spPr/>
        <p:txBody>
          <a:bodyPr/>
          <a:lstStyle/>
          <a:p>
            <a:fld id="{865DC5C7-0C53-48E9-A103-971E902A60DD}" type="datetimeFigureOut">
              <a:rPr lang="en-IN" smtClean="0"/>
              <a:t>20-09-2024</a:t>
            </a:fld>
            <a:endParaRPr lang="en-IN"/>
          </a:p>
        </p:txBody>
      </p:sp>
      <p:sp>
        <p:nvSpPr>
          <p:cNvPr id="6" name="Footer Placeholder 5">
            <a:extLst>
              <a:ext uri="{FF2B5EF4-FFF2-40B4-BE49-F238E27FC236}">
                <a16:creationId xmlns:a16="http://schemas.microsoft.com/office/drawing/2014/main" id="{4587DFAD-6424-1EF3-12DE-B92D16EF38C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4B8BB00-8DD4-2F6F-B553-8760CBC22048}"/>
              </a:ext>
            </a:extLst>
          </p:cNvPr>
          <p:cNvSpPr>
            <a:spLocks noGrp="1"/>
          </p:cNvSpPr>
          <p:nvPr>
            <p:ph type="sldNum" sz="quarter" idx="12"/>
          </p:nvPr>
        </p:nvSpPr>
        <p:spPr/>
        <p:txBody>
          <a:bodyPr/>
          <a:lstStyle/>
          <a:p>
            <a:fld id="{2D2A7854-1586-4B73-9EE5-BC6B35439E0D}" type="slidenum">
              <a:rPr lang="en-IN" smtClean="0"/>
              <a:t>‹#›</a:t>
            </a:fld>
            <a:endParaRPr lang="en-IN"/>
          </a:p>
        </p:txBody>
      </p:sp>
    </p:spTree>
    <p:extLst>
      <p:ext uri="{BB962C8B-B14F-4D97-AF65-F5344CB8AC3E}">
        <p14:creationId xmlns:p14="http://schemas.microsoft.com/office/powerpoint/2010/main" val="13480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12E3E2-6710-1157-40B2-31EF811FAA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7F450A-5BC9-38AC-B4B3-7021183517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B5BC72-2001-D253-1C7C-0029176408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DC5C7-0C53-48E9-A103-971E902A60DD}" type="datetimeFigureOut">
              <a:rPr lang="en-IN" smtClean="0"/>
              <a:t>20-09-2024</a:t>
            </a:fld>
            <a:endParaRPr lang="en-IN"/>
          </a:p>
        </p:txBody>
      </p:sp>
      <p:sp>
        <p:nvSpPr>
          <p:cNvPr id="5" name="Footer Placeholder 4">
            <a:extLst>
              <a:ext uri="{FF2B5EF4-FFF2-40B4-BE49-F238E27FC236}">
                <a16:creationId xmlns:a16="http://schemas.microsoft.com/office/drawing/2014/main" id="{52982A2C-28AD-0368-5D68-BC462DF236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024ECC-D1D0-01AD-C7F3-E34220D64E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A7854-1586-4B73-9EE5-BC6B35439E0D}" type="slidenum">
              <a:rPr lang="en-IN" smtClean="0"/>
              <a:t>‹#›</a:t>
            </a:fld>
            <a:endParaRPr lang="en-IN"/>
          </a:p>
        </p:txBody>
      </p:sp>
    </p:spTree>
    <p:extLst>
      <p:ext uri="{BB962C8B-B14F-4D97-AF65-F5344CB8AC3E}">
        <p14:creationId xmlns:p14="http://schemas.microsoft.com/office/powerpoint/2010/main" val="98872472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cssed.sourceforge.net/" TargetMode="External"/><Relationship Id="rId2" Type="http://schemas.openxmlformats.org/officeDocument/2006/relationships/hyperlink" Target="http://www.mysql.com/" TargetMode="External"/><Relationship Id="rId1" Type="http://schemas.openxmlformats.org/officeDocument/2006/relationships/slideLayout" Target="../slideLayouts/slideLayout2.xml"/><Relationship Id="rId5" Type="http://schemas.openxmlformats.org/officeDocument/2006/relationships/hyperlink" Target="http://en.wikipedia.org/" TargetMode="External"/><Relationship Id="rId4" Type="http://schemas.openxmlformats.org/officeDocument/2006/relationships/hyperlink" Target="http://www.w3schools.com/defaul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7EC8-4AAD-E202-CDE8-F237A1950B71}"/>
              </a:ext>
            </a:extLst>
          </p:cNvPr>
          <p:cNvSpPr>
            <a:spLocks noGrp="1"/>
          </p:cNvSpPr>
          <p:nvPr>
            <p:ph type="ctrTitle"/>
          </p:nvPr>
        </p:nvSpPr>
        <p:spPr>
          <a:xfrm>
            <a:off x="1439333" y="1278467"/>
            <a:ext cx="9144000" cy="1655762"/>
          </a:xfrm>
        </p:spPr>
        <p:txBody>
          <a:bodyPr>
            <a:normAutofit/>
          </a:bodyPr>
          <a:lstStyle/>
          <a:p>
            <a:r>
              <a:rPr lang="en-US" sz="4000" dirty="0"/>
              <a:t>Cyber Crime Prediction by Machine Learning Model XGB Classifier using Python</a:t>
            </a:r>
            <a:endParaRPr lang="en-IN" sz="4000" dirty="0"/>
          </a:p>
        </p:txBody>
      </p:sp>
      <p:sp>
        <p:nvSpPr>
          <p:cNvPr id="3" name="Subtitle 2">
            <a:extLst>
              <a:ext uri="{FF2B5EF4-FFF2-40B4-BE49-F238E27FC236}">
                <a16:creationId xmlns:a16="http://schemas.microsoft.com/office/drawing/2014/main" id="{8991638A-B21D-E9D5-AD47-8D665FF091D1}"/>
              </a:ext>
            </a:extLst>
          </p:cNvPr>
          <p:cNvSpPr>
            <a:spLocks noGrp="1"/>
          </p:cNvSpPr>
          <p:nvPr>
            <p:ph type="subTitle" idx="1"/>
          </p:nvPr>
        </p:nvSpPr>
        <p:spPr>
          <a:xfrm rot="10800000" flipH="1" flipV="1">
            <a:off x="1312333" y="3548208"/>
            <a:ext cx="3276600" cy="1840150"/>
          </a:xfrm>
        </p:spPr>
        <p:txBody>
          <a:bodyPr>
            <a:normAutofit/>
          </a:bodyPr>
          <a:lstStyle/>
          <a:p>
            <a:pPr algn="l"/>
            <a:r>
              <a:rPr lang="en-US" b="1" dirty="0">
                <a:latin typeface="Times New Roman" panose="02020603050405020304" pitchFamily="18" charset="0"/>
                <a:cs typeface="Times New Roman" panose="02020603050405020304" pitchFamily="18" charset="0"/>
              </a:rPr>
              <a:t>PROJECT GUIDE</a:t>
            </a:r>
            <a:r>
              <a:rPr lang="en-US" dirty="0">
                <a:latin typeface="Times New Roman" panose="02020603050405020304" pitchFamily="18" charset="0"/>
                <a:cs typeface="Times New Roman" panose="02020603050405020304" pitchFamily="18" charset="0"/>
              </a:rPr>
              <a:t>:</a:t>
            </a:r>
          </a:p>
          <a:p>
            <a:pPr algn="l"/>
            <a:r>
              <a:rPr lang="en-US" dirty="0">
                <a:latin typeface="Times New Roman" panose="02020603050405020304" pitchFamily="18" charset="0"/>
                <a:cs typeface="Times New Roman" panose="02020603050405020304" pitchFamily="18" charset="0"/>
              </a:rPr>
              <a:t> Mrs. </a:t>
            </a:r>
            <a:r>
              <a:rPr lang="en-US" dirty="0" err="1">
                <a:latin typeface="Times New Roman" panose="02020603050405020304" pitchFamily="18" charset="0"/>
                <a:cs typeface="Times New Roman" panose="02020603050405020304" pitchFamily="18" charset="0"/>
              </a:rPr>
              <a:t>A.Sandhya</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Assistant Professor,</a:t>
            </a:r>
          </a:p>
          <a:p>
            <a:pPr algn="l"/>
            <a:r>
              <a:rPr lang="en-US" dirty="0">
                <a:latin typeface="Times New Roman" panose="02020603050405020304" pitchFamily="18" charset="0"/>
                <a:cs typeface="Times New Roman" panose="02020603050405020304" pitchFamily="18" charset="0"/>
              </a:rPr>
              <a:t> CSE</a:t>
            </a:r>
            <a:endParaRPr lang="en-IN" dirty="0">
              <a:latin typeface="Times New Roman" panose="02020603050405020304" pitchFamily="18" charset="0"/>
              <a:cs typeface="Times New Roman" panose="02020603050405020304" pitchFamily="18" charset="0"/>
            </a:endParaRPr>
          </a:p>
          <a:p>
            <a:pPr algn="l"/>
            <a:endParaRPr lang="en-IN" dirty="0"/>
          </a:p>
        </p:txBody>
      </p:sp>
      <p:pic>
        <p:nvPicPr>
          <p:cNvPr id="4" name="Picture 3">
            <a:extLst>
              <a:ext uri="{FF2B5EF4-FFF2-40B4-BE49-F238E27FC236}">
                <a16:creationId xmlns:a16="http://schemas.microsoft.com/office/drawing/2014/main" id="{6D385A27-4D38-18C7-5077-DE3047DB1432}"/>
              </a:ext>
            </a:extLst>
          </p:cNvPr>
          <p:cNvPicPr>
            <a:picLocks noChangeAspect="1" noChangeArrowheads="1"/>
          </p:cNvPicPr>
          <p:nvPr/>
        </p:nvPicPr>
        <p:blipFill>
          <a:blip r:embed="rId2" cstate="print"/>
          <a:srcRect t="10223" b="9605"/>
          <a:stretch>
            <a:fillRect/>
          </a:stretch>
        </p:blipFill>
        <p:spPr bwMode="auto">
          <a:xfrm>
            <a:off x="2628900" y="230864"/>
            <a:ext cx="6934200" cy="1262974"/>
          </a:xfrm>
          <a:prstGeom prst="rect">
            <a:avLst/>
          </a:prstGeom>
          <a:noFill/>
          <a:ln w="0">
            <a:noFill/>
            <a:miter lim="800000"/>
            <a:headEnd/>
            <a:tailEnd/>
          </a:ln>
        </p:spPr>
      </p:pic>
      <p:sp>
        <p:nvSpPr>
          <p:cNvPr id="5" name="TextBox 4">
            <a:extLst>
              <a:ext uri="{FF2B5EF4-FFF2-40B4-BE49-F238E27FC236}">
                <a16:creationId xmlns:a16="http://schemas.microsoft.com/office/drawing/2014/main" id="{6F1E7E23-E16B-73E9-0216-3D3EBD9EE1EC}"/>
              </a:ext>
            </a:extLst>
          </p:cNvPr>
          <p:cNvSpPr txBox="1"/>
          <p:nvPr/>
        </p:nvSpPr>
        <p:spPr>
          <a:xfrm>
            <a:off x="7603068" y="3548208"/>
            <a:ext cx="3276599"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BATCH NUMBER: </a:t>
            </a:r>
            <a:r>
              <a:rPr lang="en-IN" b="1" dirty="0">
                <a:latin typeface="Times New Roman" panose="02020603050405020304" pitchFamily="18" charset="0"/>
                <a:cs typeface="Times New Roman" panose="02020603050405020304" pitchFamily="18" charset="0"/>
              </a:rPr>
              <a:t>20</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Year/sem/section: </a:t>
            </a:r>
            <a:r>
              <a:rPr lang="en-IN" dirty="0">
                <a:latin typeface="Times New Roman" panose="02020603050405020304" pitchFamily="18" charset="0"/>
                <a:cs typeface="Times New Roman" panose="02020603050405020304" pitchFamily="18" charset="0"/>
              </a:rPr>
              <a:t>CSE/IV-I/A</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TEAM MEMBERS:</a:t>
            </a:r>
          </a:p>
          <a:p>
            <a:r>
              <a:rPr lang="en-US" dirty="0">
                <a:latin typeface="Times New Roman" panose="02020603050405020304" pitchFamily="18" charset="0"/>
                <a:cs typeface="Times New Roman" panose="02020603050405020304" pitchFamily="18" charset="0"/>
              </a:rPr>
              <a:t> B. Shekhar            21P61A0527</a:t>
            </a:r>
          </a:p>
          <a:p>
            <a:r>
              <a:rPr lang="en-US" dirty="0">
                <a:latin typeface="Times New Roman" panose="02020603050405020304" pitchFamily="18" charset="0"/>
                <a:cs typeface="Times New Roman" panose="02020603050405020304" pitchFamily="18" charset="0"/>
              </a:rPr>
              <a:t> B. Madhuri           21P61A0528</a:t>
            </a:r>
          </a:p>
          <a:p>
            <a:r>
              <a:rPr lang="en-US" dirty="0">
                <a:latin typeface="Times New Roman" panose="02020603050405020304" pitchFamily="18" charset="0"/>
                <a:cs typeface="Times New Roman" panose="02020603050405020304" pitchFamily="18" charset="0"/>
              </a:rPr>
              <a:t> B. Uday                21P61A0539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390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E4B0-4A14-463D-DF17-9B4E8C02502A}"/>
              </a:ext>
            </a:extLst>
          </p:cNvPr>
          <p:cNvSpPr>
            <a:spLocks noGrp="1"/>
          </p:cNvSpPr>
          <p:nvPr>
            <p:ph type="title"/>
          </p:nvPr>
        </p:nvSpPr>
        <p:spPr>
          <a:xfrm>
            <a:off x="736600" y="949326"/>
            <a:ext cx="10515600" cy="617008"/>
          </a:xfrm>
        </p:spPr>
        <p:txBody>
          <a:bodyPr>
            <a:normAutofit fontScale="90000"/>
          </a:bodyPr>
          <a:lstStyle/>
          <a:p>
            <a:r>
              <a:rPr lang="en-IN" sz="4000" b="1" i="0" dirty="0">
                <a:solidFill>
                  <a:srgbClr val="000000"/>
                </a:solidFill>
                <a:effectLst/>
                <a:latin typeface="Times New Roman" panose="02020603050405020304" pitchFamily="18" charset="0"/>
                <a:cs typeface="Times New Roman" panose="02020603050405020304" pitchFamily="18" charset="0"/>
              </a:rPr>
              <a:t>SYSTEM REQUIREMENTS:</a:t>
            </a:r>
            <a:br>
              <a:rPr lang="en-IN" sz="4000" b="0" dirty="0">
                <a:effectLst/>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52EDB7-9329-79DF-1FBE-01A1E2E82A93}"/>
              </a:ext>
            </a:extLst>
          </p:cNvPr>
          <p:cNvSpPr>
            <a:spLocks noGrp="1"/>
          </p:cNvSpPr>
          <p:nvPr>
            <p:ph idx="1"/>
          </p:nvPr>
        </p:nvSpPr>
        <p:spPr>
          <a:xfrm>
            <a:off x="838200" y="1566334"/>
            <a:ext cx="10515600" cy="4351338"/>
          </a:xfrm>
        </p:spPr>
        <p:txBody>
          <a:bodyPr>
            <a:normAutofit/>
          </a:bodyPr>
          <a:lstStyle/>
          <a:p>
            <a:pPr marL="0" indent="0" algn="just" rtl="0">
              <a:lnSpc>
                <a:spcPct val="150000"/>
              </a:lnSpc>
              <a:spcBef>
                <a:spcPts val="0"/>
              </a:spcBef>
              <a:spcAft>
                <a:spcPts val="0"/>
              </a:spcAft>
              <a:buNone/>
            </a:pPr>
            <a:r>
              <a:rPr lang="en-IN" sz="1800" b="1" i="0" u="sng" dirty="0">
                <a:solidFill>
                  <a:srgbClr val="000000"/>
                </a:solidFill>
                <a:effectLst/>
                <a:latin typeface="Times New Roman" panose="02020603050405020304" pitchFamily="18" charset="0"/>
              </a:rPr>
              <a:t>HARDWARE REQUIREMENTS:</a:t>
            </a:r>
            <a:endParaRPr lang="en-IN" dirty="0"/>
          </a:p>
          <a:p>
            <a:pPr eaLnBrk="1" hangingPunct="1">
              <a:defRPr/>
            </a:pPr>
            <a:r>
              <a:rPr lang="en-US" sz="1800" dirty="0">
                <a:latin typeface="Times New Roman" panose="02020603050405020304" pitchFamily="18" charset="0"/>
                <a:cs typeface="Times New Roman" panose="02020603050405020304" pitchFamily="18" charset="0"/>
              </a:rPr>
              <a:t> Intel Processor 2.0 GHz or above.</a:t>
            </a:r>
          </a:p>
          <a:p>
            <a:pPr eaLnBrk="1" hangingPunct="1">
              <a:defRPr/>
            </a:pPr>
            <a:r>
              <a:rPr lang="en-US" sz="1800" dirty="0">
                <a:latin typeface="Times New Roman" panose="02020603050405020304" pitchFamily="18" charset="0"/>
                <a:cs typeface="Times New Roman" panose="02020603050405020304" pitchFamily="18" charset="0"/>
              </a:rPr>
              <a:t> 2 GB RAM or more.</a:t>
            </a:r>
          </a:p>
          <a:p>
            <a:pPr eaLnBrk="1" hangingPunct="1">
              <a:defRPr/>
            </a:pPr>
            <a:r>
              <a:rPr lang="en-US" sz="1800" dirty="0">
                <a:latin typeface="Times New Roman" panose="02020603050405020304" pitchFamily="18" charset="0"/>
                <a:cs typeface="Times New Roman" panose="02020603050405020304" pitchFamily="18" charset="0"/>
              </a:rPr>
              <a:t> 160 GB or more Hard Disk Drive or above</a:t>
            </a:r>
          </a:p>
          <a:p>
            <a:pPr eaLnBrk="1" hangingPunct="1">
              <a:defRPr/>
            </a:pPr>
            <a:endParaRPr lang="en-IN" sz="1800" b="1" i="0" u="none" strike="noStrike" dirty="0">
              <a:solidFill>
                <a:srgbClr val="000000"/>
              </a:solidFill>
              <a:effectLst/>
              <a:latin typeface="Times New Roman" panose="02020603050405020304" pitchFamily="18" charset="0"/>
            </a:endParaRPr>
          </a:p>
          <a:p>
            <a:pPr marL="0" indent="0" algn="just">
              <a:lnSpc>
                <a:spcPct val="150000"/>
              </a:lnSpc>
              <a:spcBef>
                <a:spcPts val="0"/>
              </a:spcBef>
              <a:buNone/>
            </a:pPr>
            <a:r>
              <a:rPr lang="en-IN" sz="1800" b="1" i="0" u="sng" dirty="0">
                <a:solidFill>
                  <a:srgbClr val="000000"/>
                </a:solidFill>
                <a:effectLst/>
                <a:latin typeface="Times New Roman" panose="02020603050405020304" pitchFamily="18" charset="0"/>
              </a:rPr>
              <a:t>SOFTWARE REQUIREMENTS:</a:t>
            </a:r>
            <a:endParaRPr lang="en-IN" dirty="0"/>
          </a:p>
          <a:p>
            <a:pPr eaLnBrk="1" hangingPunct="1">
              <a:defRPr/>
            </a:pPr>
            <a:r>
              <a:rPr lang="en-US" sz="1800" dirty="0">
                <a:latin typeface="Times New Roman" panose="02020603050405020304" pitchFamily="18" charset="0"/>
                <a:cs typeface="Times New Roman" panose="02020603050405020304" pitchFamily="18" charset="0"/>
              </a:rPr>
              <a:t>Microsoft Windows 7/8.</a:t>
            </a:r>
          </a:p>
          <a:p>
            <a:pPr eaLnBrk="1" hangingPunct="1">
              <a:defRPr/>
            </a:pPr>
            <a:r>
              <a:rPr lang="en-US" sz="1800" dirty="0">
                <a:latin typeface="Times New Roman" panose="02020603050405020304" pitchFamily="18" charset="0"/>
                <a:cs typeface="Times New Roman" panose="02020603050405020304" pitchFamily="18" charset="0"/>
              </a:rPr>
              <a:t>HTML/Python.</a:t>
            </a:r>
          </a:p>
          <a:p>
            <a:pPr eaLnBrk="1" hangingPunct="1">
              <a:defRPr/>
            </a:pPr>
            <a:r>
              <a:rPr lang="en-US" sz="1800" dirty="0" err="1">
                <a:latin typeface="Times New Roman" panose="02020603050405020304" pitchFamily="18" charset="0"/>
                <a:cs typeface="Times New Roman" panose="02020603050405020304" pitchFamily="18" charset="0"/>
              </a:rPr>
              <a:t>Ms</a:t>
            </a:r>
            <a:r>
              <a:rPr lang="en-US" sz="1800" dirty="0">
                <a:latin typeface="Times New Roman" panose="02020603050405020304" pitchFamily="18" charset="0"/>
                <a:cs typeface="Times New Roman" panose="02020603050405020304" pitchFamily="18" charset="0"/>
              </a:rPr>
              <a:t>-Office package.</a:t>
            </a:r>
          </a:p>
          <a:p>
            <a:pPr marL="0" indent="0" algn="just">
              <a:lnSpc>
                <a:spcPct val="150000"/>
              </a:lnSpc>
              <a:spcBef>
                <a:spcPts val="0"/>
              </a:spcBef>
              <a:buNone/>
            </a:pPr>
            <a:endParaRPr lang="en-IN" sz="1800" b="0" i="0" u="none" strike="noStrike" dirty="0">
              <a:solidFill>
                <a:srgbClr val="000000"/>
              </a:solidFill>
              <a:effectLst/>
              <a:latin typeface="Times New Roman" panose="02020603050405020304" pitchFamily="18" charset="0"/>
            </a:endParaRPr>
          </a:p>
          <a:p>
            <a:pPr>
              <a:lnSpc>
                <a:spcPct val="150000"/>
              </a:lnSpc>
            </a:pPr>
            <a:endParaRPr lang="en-IN" dirty="0"/>
          </a:p>
        </p:txBody>
      </p:sp>
    </p:spTree>
    <p:extLst>
      <p:ext uri="{BB962C8B-B14F-4D97-AF65-F5344CB8AC3E}">
        <p14:creationId xmlns:p14="http://schemas.microsoft.com/office/powerpoint/2010/main" val="3606160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FAE5-8C86-8FBF-94D6-33D901E6696C}"/>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REFERNECS</a:t>
            </a:r>
          </a:p>
        </p:txBody>
      </p:sp>
      <p:sp>
        <p:nvSpPr>
          <p:cNvPr id="3" name="Content Placeholder 2">
            <a:extLst>
              <a:ext uri="{FF2B5EF4-FFF2-40B4-BE49-F238E27FC236}">
                <a16:creationId xmlns:a16="http://schemas.microsoft.com/office/drawing/2014/main" id="{38532BAB-0C51-B0E9-AB48-D2BC3B9DA464}"/>
              </a:ext>
            </a:extLst>
          </p:cNvPr>
          <p:cNvSpPr>
            <a:spLocks noGrp="1"/>
          </p:cNvSpPr>
          <p:nvPr>
            <p:ph idx="1"/>
          </p:nvPr>
        </p:nvSpPr>
        <p:spPr>
          <a:xfrm>
            <a:off x="783166" y="1415521"/>
            <a:ext cx="10625667" cy="5032375"/>
          </a:xfrm>
        </p:spPr>
        <p:txBody>
          <a:bodyPr>
            <a:noAutofit/>
          </a:bodyPr>
          <a:lstStyle/>
          <a:p>
            <a:pPr algn="just" eaLnBrk="1" hangingPunct="1">
              <a:lnSpc>
                <a:spcPct val="100000"/>
              </a:lnSpc>
              <a:spcAft>
                <a:spcPts val="800"/>
              </a:spcAft>
              <a:buFont typeface="Wingdings" panose="05000000000000000000" pitchFamily="2" charset="2"/>
              <a:buChar char="Ø"/>
              <a:tabLst>
                <a:tab pos="457200" algn="l"/>
              </a:tabLst>
              <a:defRPr/>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FOR MY SQL</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eaLnBrk="1" hangingPunct="1">
              <a:lnSpc>
                <a:spcPct val="100000"/>
              </a:lnSpc>
              <a:spcAft>
                <a:spcPts val="800"/>
              </a:spcAft>
              <a:buFont typeface="Symbol" panose="05050102010706020507" pitchFamily="18" charset="2"/>
              <a:buChar char=""/>
              <a:tabLst>
                <a:tab pos="731520" algn="l"/>
              </a:tabLst>
              <a:defRPr/>
            </a:pPr>
            <a:r>
              <a:rPr lang="en-US" sz="1800" u="sng" dirty="0">
                <a:latin typeface="Times New Roman" panose="02020603050405020304" pitchFamily="18" charset="0"/>
                <a:ea typeface="Lucida Sans Unicode" panose="020B0602030504020204" pitchFamily="34" charset="0"/>
                <a:cs typeface="Times New Roman" panose="02020603050405020304" pitchFamily="18" charset="0"/>
                <a:hlinkClick r:id="rId2"/>
              </a:rPr>
              <a:t>http://www.mysql.com/</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eaLnBrk="1" hangingPunct="1">
              <a:lnSpc>
                <a:spcPct val="100000"/>
              </a:lnSpc>
              <a:spcAft>
                <a:spcPts val="800"/>
              </a:spcAft>
              <a:buFont typeface="Wingdings" panose="05000000000000000000" pitchFamily="2" charset="2"/>
              <a:buChar char=""/>
              <a:tabLst>
                <a:tab pos="457200" algn="l"/>
              </a:tabLst>
              <a:defRPr/>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FOR CSS </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eaLnBrk="1" hangingPunct="1">
              <a:lnSpc>
                <a:spcPct val="100000"/>
              </a:lnSpc>
              <a:spcAft>
                <a:spcPts val="800"/>
              </a:spcAft>
              <a:buFont typeface="Symbol" panose="05050102010706020507" pitchFamily="18" charset="2"/>
              <a:buChar char=""/>
              <a:tabLst>
                <a:tab pos="731520" algn="l"/>
              </a:tabLst>
              <a:defRPr/>
            </a:pPr>
            <a:r>
              <a:rPr lang="en-US" sz="1800" u="sng" dirty="0">
                <a:latin typeface="Times New Roman" panose="02020603050405020304" pitchFamily="18" charset="0"/>
                <a:ea typeface="Lucida Sans Unicode" panose="020B0602030504020204" pitchFamily="34" charset="0"/>
                <a:cs typeface="Times New Roman" panose="02020603050405020304" pitchFamily="18" charset="0"/>
                <a:hlinkClick r:id="rId3"/>
              </a:rPr>
              <a:t>http://cssed.sourceforge.net/</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eaLnBrk="1" hangingPunct="1">
              <a:lnSpc>
                <a:spcPct val="100000"/>
              </a:lnSpc>
              <a:spcAft>
                <a:spcPts val="800"/>
              </a:spcAft>
              <a:buFont typeface="Wingdings" panose="05000000000000000000" pitchFamily="2" charset="2"/>
              <a:buChar char=""/>
              <a:tabLst>
                <a:tab pos="457200" algn="l"/>
              </a:tabLst>
              <a:defRPr/>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FOR OTHER USEFUL REFERENCES</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eaLnBrk="1" hangingPunct="1">
              <a:lnSpc>
                <a:spcPct val="100000"/>
              </a:lnSpc>
              <a:buFont typeface="Symbol" panose="05050102010706020507" pitchFamily="18" charset="2"/>
              <a:buChar char=""/>
              <a:tabLst>
                <a:tab pos="731520" algn="l"/>
              </a:tabLst>
              <a:defRPr/>
            </a:pPr>
            <a:r>
              <a:rPr lang="en-US" sz="1800" u="sng" dirty="0">
                <a:latin typeface="Times New Roman" panose="02020603050405020304" pitchFamily="18" charset="0"/>
                <a:ea typeface="Lucida Sans Unicode" panose="020B0602030504020204" pitchFamily="34" charset="0"/>
                <a:cs typeface="Times New Roman" panose="02020603050405020304" pitchFamily="18" charset="0"/>
                <a:hlinkClick r:id="rId4"/>
              </a:rPr>
              <a:t>http://www.w3schools.com/default.asp</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eaLnBrk="1" hangingPunct="1">
              <a:lnSpc>
                <a:spcPct val="100000"/>
              </a:lnSpc>
              <a:spcAft>
                <a:spcPts val="800"/>
              </a:spcAft>
              <a:buFont typeface="Symbol" panose="05050102010706020507" pitchFamily="18" charset="2"/>
              <a:buChar char=""/>
              <a:tabLst>
                <a:tab pos="731520" algn="l"/>
              </a:tabLst>
              <a:defRPr/>
            </a:pPr>
            <a:r>
              <a:rPr lang="en-US" sz="1800" u="sng" dirty="0">
                <a:latin typeface="Times New Roman" panose="02020603050405020304" pitchFamily="18" charset="0"/>
                <a:ea typeface="Lucida Sans Unicode" panose="020B0602030504020204" pitchFamily="34" charset="0"/>
                <a:cs typeface="Times New Roman" panose="02020603050405020304" pitchFamily="18" charset="0"/>
                <a:hlinkClick r:id="rId5"/>
              </a:rPr>
              <a:t>http://en.wikipedia.org/</a:t>
            </a:r>
            <a:endParaRPr lang="en-US" sz="1800" u="sng" dirty="0">
              <a:latin typeface="Times New Roman" panose="02020603050405020304" pitchFamily="18" charset="0"/>
              <a:ea typeface="Lucida Sans Unicode" panose="020B0602030504020204" pitchFamily="34" charset="0"/>
              <a:cs typeface="Times New Roman" panose="02020603050405020304" pitchFamily="18" charset="0"/>
            </a:endParaRPr>
          </a:p>
          <a:p>
            <a:pPr algn="just" eaLnBrk="1" hangingPunct="1">
              <a:lnSpc>
                <a:spcPct val="100000"/>
              </a:lnSpc>
              <a:spcAft>
                <a:spcPts val="800"/>
              </a:spcAft>
              <a:buFont typeface="Wingdings" panose="05000000000000000000" pitchFamily="2" charset="2"/>
              <a:buChar char="Ø"/>
              <a:tabLst>
                <a:tab pos="731520" algn="l"/>
              </a:tabLst>
              <a:defRPr/>
            </a:pPr>
            <a:r>
              <a:rPr lang="pt-BR" sz="1800" b="1" dirty="0">
                <a:latin typeface="Times New Roman" panose="02020603050405020304" pitchFamily="18" charset="0"/>
                <a:ea typeface="Times New Roman" panose="02020603050405020304" pitchFamily="18" charset="0"/>
                <a:cs typeface="Times New Roman" panose="02020603050405020304" pitchFamily="18" charset="0"/>
              </a:rPr>
              <a:t> cask anaconda -&gt;</a:t>
            </a:r>
            <a:r>
              <a:rPr lang="pt-BR" sz="1800" dirty="0">
                <a:latin typeface="Times New Roman" panose="02020603050405020304" pitchFamily="18" charset="0"/>
                <a:ea typeface="Times New Roman" panose="02020603050405020304" pitchFamily="18" charset="0"/>
                <a:cs typeface="Times New Roman" panose="02020603050405020304" pitchFamily="18" charset="0"/>
              </a:rPr>
              <a:t> //www.anaconda.com/</a:t>
            </a:r>
          </a:p>
          <a:p>
            <a:pPr algn="just" eaLnBrk="1" hangingPunct="1">
              <a:lnSpc>
                <a:spcPct val="100000"/>
              </a:lnSpc>
              <a:spcAft>
                <a:spcPts val="800"/>
              </a:spcAft>
              <a:tabLst>
                <a:tab pos="731520" algn="l"/>
              </a:tabLst>
              <a:defRPr/>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git.-&gt;https://git-scm.com/</a:t>
            </a:r>
          </a:p>
          <a:p>
            <a:pPr marL="0" indent="0" algn="just" rtl="0">
              <a:lnSpc>
                <a:spcPct val="150000"/>
              </a:lnSpc>
              <a:spcBef>
                <a:spcPts val="0"/>
              </a:spcBef>
              <a:spcAft>
                <a:spcPts val="0"/>
              </a:spcAft>
              <a:buNone/>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just" rtl="0">
              <a:spcBef>
                <a:spcPts val="0"/>
              </a:spcBef>
              <a:spcAft>
                <a:spcPts val="1000"/>
              </a:spcAft>
              <a:buNone/>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just" rtl="0">
              <a:spcBef>
                <a:spcPts val="0"/>
              </a:spcBef>
              <a:spcAft>
                <a:spcPts val="1000"/>
              </a:spcAft>
              <a:buNone/>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just" rtl="0">
              <a:spcBef>
                <a:spcPts val="0"/>
              </a:spcBef>
              <a:spcAft>
                <a:spcPts val="1000"/>
              </a:spcAft>
              <a:buNone/>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just" rtl="0">
              <a:spcBef>
                <a:spcPts val="0"/>
              </a:spcBef>
              <a:spcAft>
                <a:spcPts val="1000"/>
              </a:spcAft>
              <a:buNone/>
            </a:pPr>
            <a:endParaRPr lang="en-US" sz="1800" b="0" dirty="0">
              <a:effectLst/>
              <a:latin typeface="Times New Roman" panose="02020603050405020304" pitchFamily="18" charset="0"/>
              <a:cs typeface="Times New Roman" panose="02020603050405020304" pitchFamily="18" charset="0"/>
            </a:endParaRPr>
          </a:p>
          <a:p>
            <a:pPr marL="0" indent="0" algn="just">
              <a:buNone/>
            </a:pP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endParaRPr lang="en-IN" sz="1800" dirty="0">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endParaRPr lang="en-IN" sz="1800" dirty="0">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6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31B0E-1568-B222-18A6-2C8C2EF563BC}"/>
              </a:ext>
            </a:extLst>
          </p:cNvPr>
          <p:cNvSpPr>
            <a:spLocks noGrp="1"/>
          </p:cNvSpPr>
          <p:nvPr>
            <p:ph type="title"/>
          </p:nvPr>
        </p:nvSpPr>
        <p:spPr>
          <a:xfrm>
            <a:off x="756138" y="37684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27878E0-74DE-78AD-7EA1-2FF61759EE6B}"/>
              </a:ext>
            </a:extLst>
          </p:cNvPr>
          <p:cNvSpPr>
            <a:spLocks noGrp="1"/>
          </p:cNvSpPr>
          <p:nvPr>
            <p:ph idx="1"/>
          </p:nvPr>
        </p:nvSpPr>
        <p:spPr>
          <a:xfrm>
            <a:off x="756138" y="1580092"/>
            <a:ext cx="10515600" cy="4351338"/>
          </a:xfrm>
        </p:spPr>
        <p:txBody>
          <a:bodyPr>
            <a:normAutofit/>
          </a:bodyPr>
          <a:lstStyle/>
          <a:p>
            <a:pPr marL="0" indent="0" algn="just" eaLnBrk="1" hangingPunct="1">
              <a:lnSpc>
                <a:spcPct val="150000"/>
              </a:lnSpc>
              <a:spcAft>
                <a:spcPts val="1000"/>
              </a:spcAft>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This presentation explores the significance of crime prediction through data analytics and machine learning in enhancing public safety and optimizing law enforcement operations. It discusses the challenges associated with predictive policing, such as data bias, privacy concerns, and the complexity of criminal behavior. Various research methodologies, including machine learning, geospatial analysis, and social network analysis, are examined to provide insights into predicting future crime. The presentation concludes with future research directions, emphasizing ethical considerations and equitable practices in the deployment of predictive analytics for crime prevention.</a:t>
            </a:r>
          </a:p>
          <a:p>
            <a:pPr marL="0" indent="0" algn="just" eaLnBrk="1" hangingPunct="1">
              <a:lnSpc>
                <a:spcPct val="115000"/>
              </a:lnSpc>
              <a:spcAft>
                <a:spcPts val="1000"/>
              </a:spcAft>
              <a:buFont typeface="Arial" panose="020B0604020202020204" pitchFamily="34" charset="0"/>
              <a:buNone/>
            </a:pPr>
            <a:r>
              <a:rPr lang="en-US" altLang="en-US" sz="1800" b="1" dirty="0">
                <a:latin typeface="Times New Roman" panose="02020603050405020304" pitchFamily="18" charset="0"/>
                <a:cs typeface="Times New Roman" panose="02020603050405020304" pitchFamily="18" charset="0"/>
              </a:rPr>
              <a:t>Keywords:</a:t>
            </a:r>
            <a:r>
              <a:rPr lang="en-US" altLang="en-US" sz="1800" dirty="0">
                <a:latin typeface="Times New Roman" panose="02020603050405020304" pitchFamily="18" charset="0"/>
                <a:cs typeface="Times New Roman" panose="02020603050405020304" pitchFamily="18" charset="0"/>
              </a:rPr>
              <a:t> Crime prediction, Data analytics, Public safety, </a:t>
            </a:r>
            <a:r>
              <a:rPr lang="en-US" altLang="en-US" sz="1800" dirty="0" err="1">
                <a:latin typeface="Times New Roman" panose="02020603050405020304" pitchFamily="18" charset="0"/>
                <a:cs typeface="Times New Roman" panose="02020603050405020304" pitchFamily="18" charset="0"/>
              </a:rPr>
              <a:t>Xgbooster</a:t>
            </a:r>
            <a:r>
              <a:rPr lang="en-US" altLang="en-US" sz="1800" dirty="0">
                <a:latin typeface="Times New Roman" panose="02020603050405020304" pitchFamily="18" charset="0"/>
                <a:cs typeface="Times New Roman" panose="02020603050405020304" pitchFamily="18" charset="0"/>
              </a:rPr>
              <a:t> classifier, predictive policing.</a:t>
            </a:r>
            <a:endParaRPr lang="en-IN" altLang="en-US" sz="18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423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18F3-6333-61BC-34E5-9911FC555D69}"/>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C616143-323C-6E79-0C35-4035F713A2EE}"/>
              </a:ext>
            </a:extLst>
          </p:cNvPr>
          <p:cNvSpPr>
            <a:spLocks noGrp="1"/>
          </p:cNvSpPr>
          <p:nvPr>
            <p:ph idx="1"/>
          </p:nvPr>
        </p:nvSpPr>
        <p:spPr>
          <a:xfrm>
            <a:off x="838200" y="1508760"/>
            <a:ext cx="10515600" cy="4668203"/>
          </a:xfrm>
        </p:spPr>
        <p:txBody>
          <a:bodyPr>
            <a:normAutofit/>
          </a:bodyPr>
          <a:lstStyle/>
          <a:p>
            <a:pPr>
              <a:lnSpc>
                <a:spcPct val="2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Importance of Predicting Future Crime: </a:t>
            </a:r>
            <a:r>
              <a:rPr lang="en-US" sz="1800" dirty="0">
                <a:latin typeface="Times New Roman" panose="02020603050405020304" pitchFamily="18" charset="0"/>
                <a:cs typeface="Times New Roman" panose="02020603050405020304" pitchFamily="18" charset="0"/>
              </a:rPr>
              <a:t>Enhances proactive law enforcement, optimizes resource allocation, and ensures fair policing practices through data-driven insights.</a:t>
            </a:r>
          </a:p>
          <a:p>
            <a:pPr>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Challenges in Predicting Future Crime: </a:t>
            </a:r>
            <a:r>
              <a:rPr lang="en-US" sz="1800" dirty="0">
                <a:latin typeface="Times New Roman" panose="02020603050405020304" pitchFamily="18" charset="0"/>
                <a:cs typeface="Times New Roman" panose="02020603050405020304" pitchFamily="18" charset="0"/>
              </a:rPr>
              <a:t>Issues include data bias and quality, privacy concerns, and the complexity of criminal behavior.</a:t>
            </a:r>
          </a:p>
          <a:p>
            <a:pPr>
              <a:lnSpc>
                <a:spcPct val="2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Research Approaches and Methodologies: </a:t>
            </a:r>
            <a:r>
              <a:rPr lang="en-US" sz="1800" dirty="0">
                <a:latin typeface="Times New Roman" panose="02020603050405020304" pitchFamily="18" charset="0"/>
                <a:cs typeface="Times New Roman" panose="02020603050405020304" pitchFamily="18" charset="0"/>
              </a:rPr>
              <a:t>Utilizes machine learning algorithms, geospatial analysis, social network analysis, and predictive analytics platforms to address prediction challenges.</a:t>
            </a:r>
          </a:p>
          <a:p>
            <a:pPr>
              <a:lnSpc>
                <a:spcPct val="16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Applications and Implications: </a:t>
            </a:r>
            <a:r>
              <a:rPr lang="en-US" sz="1800" dirty="0">
                <a:latin typeface="Times New Roman" panose="02020603050405020304" pitchFamily="18" charset="0"/>
                <a:cs typeface="Times New Roman" panose="02020603050405020304" pitchFamily="18" charset="0"/>
              </a:rPr>
              <a:t>Improves community policing, enables targeted interventions, and necessitates ethical considerations to ensure fairness and accountability in predictive policing.</a:t>
            </a:r>
          </a:p>
        </p:txBody>
      </p:sp>
    </p:spTree>
    <p:extLst>
      <p:ext uri="{BB962C8B-B14F-4D97-AF65-F5344CB8AC3E}">
        <p14:creationId xmlns:p14="http://schemas.microsoft.com/office/powerpoint/2010/main" val="1227506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F4B9-9FA5-FBFF-4184-8BD25D6FEFD8}"/>
              </a:ext>
            </a:extLst>
          </p:cNvPr>
          <p:cNvSpPr>
            <a:spLocks noGrp="1"/>
          </p:cNvSpPr>
          <p:nvPr>
            <p:ph type="title"/>
          </p:nvPr>
        </p:nvSpPr>
        <p:spPr>
          <a:xfrm>
            <a:off x="465831" y="341678"/>
            <a:ext cx="10515600" cy="611223"/>
          </a:xfrm>
        </p:spPr>
        <p:txBody>
          <a:bodyPr>
            <a:normAutofit fontScale="90000"/>
          </a:bodyPr>
          <a:lstStyle/>
          <a:p>
            <a:r>
              <a:rPr lang="en-IN" sz="4000" b="1" dirty="0">
                <a:latin typeface="Times New Roman" panose="02020603050405020304" pitchFamily="18" charset="0"/>
                <a:cs typeface="Times New Roman" panose="02020603050405020304" pitchFamily="18" charset="0"/>
              </a:rPr>
              <a:t>LITERATURE SURVEY</a:t>
            </a:r>
          </a:p>
        </p:txBody>
      </p:sp>
      <p:graphicFrame>
        <p:nvGraphicFramePr>
          <p:cNvPr id="6" name="Content Placeholder 5">
            <a:extLst>
              <a:ext uri="{FF2B5EF4-FFF2-40B4-BE49-F238E27FC236}">
                <a16:creationId xmlns:a16="http://schemas.microsoft.com/office/drawing/2014/main" id="{48F121B2-EA69-7040-1524-9A7A96974457}"/>
              </a:ext>
            </a:extLst>
          </p:cNvPr>
          <p:cNvGraphicFramePr>
            <a:graphicFrameLocks noGrp="1"/>
          </p:cNvGraphicFramePr>
          <p:nvPr>
            <p:ph idx="1"/>
            <p:extLst>
              <p:ext uri="{D42A27DB-BD31-4B8C-83A1-F6EECF244321}">
                <p14:modId xmlns:p14="http://schemas.microsoft.com/office/powerpoint/2010/main" val="340962836"/>
              </p:ext>
            </p:extLst>
          </p:nvPr>
        </p:nvGraphicFramePr>
        <p:xfrm>
          <a:off x="578907" y="952900"/>
          <a:ext cx="10515599" cy="5577840"/>
        </p:xfrm>
        <a:graphic>
          <a:graphicData uri="http://schemas.openxmlformats.org/drawingml/2006/table">
            <a:tbl>
              <a:tblPr firstRow="1" bandRow="1">
                <a:tableStyleId>{073A0DAA-6AF3-43AB-8588-CEC1D06C72B9}</a:tableStyleId>
              </a:tblPr>
              <a:tblGrid>
                <a:gridCol w="685800">
                  <a:extLst>
                    <a:ext uri="{9D8B030D-6E8A-4147-A177-3AD203B41FA5}">
                      <a16:colId xmlns:a16="http://schemas.microsoft.com/office/drawing/2014/main" val="2852353190"/>
                    </a:ext>
                  </a:extLst>
                </a:gridCol>
                <a:gridCol w="4571999">
                  <a:extLst>
                    <a:ext uri="{9D8B030D-6E8A-4147-A177-3AD203B41FA5}">
                      <a16:colId xmlns:a16="http://schemas.microsoft.com/office/drawing/2014/main" val="2370443916"/>
                    </a:ext>
                  </a:extLst>
                </a:gridCol>
                <a:gridCol w="2628900">
                  <a:extLst>
                    <a:ext uri="{9D8B030D-6E8A-4147-A177-3AD203B41FA5}">
                      <a16:colId xmlns:a16="http://schemas.microsoft.com/office/drawing/2014/main" val="1592126129"/>
                    </a:ext>
                  </a:extLst>
                </a:gridCol>
                <a:gridCol w="2628900">
                  <a:extLst>
                    <a:ext uri="{9D8B030D-6E8A-4147-A177-3AD203B41FA5}">
                      <a16:colId xmlns:a16="http://schemas.microsoft.com/office/drawing/2014/main" val="2301935772"/>
                    </a:ext>
                  </a:extLst>
                </a:gridCol>
              </a:tblGrid>
              <a:tr h="324168">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LITERATURE SURVEY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PROS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CONS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699963"/>
                  </a:ext>
                </a:extLst>
              </a:tr>
              <a:tr h="1502960">
                <a:tc>
                  <a:txBody>
                    <a:bodyPr/>
                    <a:lstStyle/>
                    <a:p>
                      <a:r>
                        <a:rPr lang="en-IN" sz="1600" dirty="0"/>
                        <a:t>[1]</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dirty="0" err="1">
                          <a:latin typeface="Times New Roman" panose="02020603050405020304" pitchFamily="18" charset="0"/>
                          <a:cs typeface="Times New Roman" panose="02020603050405020304" pitchFamily="18" charset="0"/>
                        </a:rPr>
                        <a:t>XGBoost</a:t>
                      </a:r>
                      <a:r>
                        <a:rPr lang="en-IN" sz="1600" b="0" dirty="0">
                          <a:latin typeface="Times New Roman" panose="02020603050405020304" pitchFamily="18" charset="0"/>
                          <a:cs typeface="Times New Roman" panose="02020603050405020304" pitchFamily="18" charset="0"/>
                        </a:rPr>
                        <a:t> for Cyber Crime Classification</a:t>
                      </a:r>
                    </a:p>
                  </a:txBody>
                  <a:tcPr/>
                </a:tc>
                <a:tc>
                  <a:txBody>
                    <a:bodyPr/>
                    <a:lstStyle/>
                    <a:p>
                      <a:pPr marL="285750" indent="-285750">
                        <a:buFont typeface="Arial" panose="020B0604020202020204" pitchFamily="34" charset="0"/>
                        <a:buChar char="•"/>
                      </a:pPr>
                      <a:r>
                        <a:rPr lang="en-US" sz="1600" dirty="0"/>
                        <a:t>High accuracy </a:t>
                      </a:r>
                    </a:p>
                    <a:p>
                      <a:pPr marL="285750" indent="-285750">
                        <a:buFont typeface="Arial" panose="020B0604020202020204" pitchFamily="34" charset="0"/>
                        <a:buChar char="•"/>
                      </a:pPr>
                      <a:r>
                        <a:rPr lang="en-US" sz="1600" dirty="0"/>
                        <a:t>Fast execution </a:t>
                      </a:r>
                    </a:p>
                    <a:p>
                      <a:pPr marL="285750" indent="-285750">
                        <a:buFont typeface="Arial" panose="020B0604020202020204" pitchFamily="34" charset="0"/>
                        <a:buChar char="•"/>
                      </a:pPr>
                      <a:r>
                        <a:rPr lang="en-US" sz="1600" dirty="0"/>
                        <a:t>Handles imbalanced data effectively </a:t>
                      </a:r>
                    </a:p>
                    <a:p>
                      <a:pPr marL="285750" indent="-285750">
                        <a:buFont typeface="Arial" panose="020B0604020202020204" pitchFamily="34" charset="0"/>
                        <a:buChar char="•"/>
                      </a:pPr>
                      <a:r>
                        <a:rPr lang="en-US" sz="1600" dirty="0"/>
                        <a:t>Regularization reduces overfitting</a:t>
                      </a:r>
                      <a:endParaRPr lang="en-IN" sz="1600" dirty="0"/>
                    </a:p>
                  </a:txBody>
                  <a:tcPr/>
                </a:tc>
                <a:tc>
                  <a:txBody>
                    <a:bodyPr/>
                    <a:lstStyle/>
                    <a:p>
                      <a:pPr marL="285750" indent="-285750">
                        <a:buFont typeface="Arial" panose="020B0604020202020204" pitchFamily="34" charset="0"/>
                        <a:buChar char="•"/>
                      </a:pPr>
                      <a:r>
                        <a:rPr lang="en-US" sz="1600" dirty="0"/>
                        <a:t> Complex to tune</a:t>
                      </a:r>
                    </a:p>
                    <a:p>
                      <a:pPr marL="285750" indent="-285750">
                        <a:buFont typeface="Arial" panose="020B0604020202020204" pitchFamily="34" charset="0"/>
                        <a:buChar char="•"/>
                      </a:pPr>
                      <a:r>
                        <a:rPr lang="en-US" sz="1600" dirty="0"/>
                        <a:t>Requires large datasets</a:t>
                      </a:r>
                    </a:p>
                    <a:p>
                      <a:pPr marL="285750" indent="-285750">
                        <a:buFont typeface="Arial" panose="020B0604020202020204" pitchFamily="34" charset="0"/>
                        <a:buChar char="•"/>
                      </a:pPr>
                      <a:r>
                        <a:rPr lang="en-US" sz="1600" dirty="0"/>
                        <a:t>Overfitting risk if hyperparameters are not carefully controlled</a:t>
                      </a:r>
                    </a:p>
                  </a:txBody>
                  <a:tcPr/>
                </a:tc>
                <a:extLst>
                  <a:ext uri="{0D108BD9-81ED-4DB2-BD59-A6C34878D82A}">
                    <a16:rowId xmlns:a16="http://schemas.microsoft.com/office/drawing/2014/main" val="1342406242"/>
                  </a:ext>
                </a:extLst>
              </a:tr>
              <a:tr h="1031443">
                <a:tc>
                  <a:txBody>
                    <a:bodyPr/>
                    <a:lstStyle/>
                    <a:p>
                      <a:r>
                        <a:rPr lang="en-IN" sz="1600" dirty="0"/>
                        <a:t>[2]</a:t>
                      </a:r>
                      <a:endParaRPr lang="en-IN" sz="1600" dirty="0">
                        <a:latin typeface="Times New Roman" panose="02020603050405020304" pitchFamily="18" charset="0"/>
                        <a:cs typeface="Times New Roman" panose="02020603050405020304" pitchFamily="18" charset="0"/>
                      </a:endParaRPr>
                    </a:p>
                  </a:txBody>
                  <a:tcPr/>
                </a:tc>
                <a:tc>
                  <a:txBody>
                    <a:bodyPr/>
                    <a:lstStyle/>
                    <a:p>
                      <a:pPr rtl="0"/>
                      <a:r>
                        <a:rPr lang="en-US" sz="1600" dirty="0"/>
                        <a:t>Random Forest for Cyber Crime Prediction</a:t>
                      </a:r>
                      <a:br>
                        <a:rPr lang="en-US" sz="1600" dirty="0"/>
                      </a:br>
                      <a:endParaRPr lang="en-IN" sz="16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dirty="0"/>
                        <a:t>Robust to overfitting</a:t>
                      </a:r>
                    </a:p>
                    <a:p>
                      <a:pPr marL="285750" indent="-285750">
                        <a:buFont typeface="Arial" panose="020B0604020202020204" pitchFamily="34" charset="0"/>
                        <a:buChar char="•"/>
                      </a:pPr>
                      <a:r>
                        <a:rPr lang="en-US" sz="1600" dirty="0"/>
                        <a:t>Easy to interpret</a:t>
                      </a:r>
                    </a:p>
                    <a:p>
                      <a:pPr marL="285750" indent="-285750">
                        <a:buFont typeface="Arial" panose="020B0604020202020204" pitchFamily="34" charset="0"/>
                        <a:buChar char="•"/>
                      </a:pPr>
                      <a:r>
                        <a:rPr lang="en-US" sz="1600" dirty="0"/>
                        <a:t>Effective with large datasets</a:t>
                      </a:r>
                    </a:p>
                  </a:txBody>
                  <a:tcPr/>
                </a:tc>
                <a:tc>
                  <a:txBody>
                    <a:bodyPr/>
                    <a:lstStyle/>
                    <a:p>
                      <a:pPr marL="285750" indent="-285750">
                        <a:buFont typeface="Arial" panose="020B0604020202020204" pitchFamily="34" charset="0"/>
                        <a:buChar char="•"/>
                      </a:pPr>
                      <a:r>
                        <a:rPr lang="en-US" sz="1600" dirty="0"/>
                        <a:t>Computationally expensive</a:t>
                      </a:r>
                    </a:p>
                    <a:p>
                      <a:pPr marL="285750" indent="-285750">
                        <a:buFont typeface="Arial" panose="020B0604020202020204" pitchFamily="34" charset="0"/>
                        <a:buChar char="•"/>
                      </a:pPr>
                      <a:r>
                        <a:rPr lang="en-US" sz="1600" dirty="0"/>
                        <a:t>May struggle with extreme data imbalance</a:t>
                      </a:r>
                      <a:endParaRPr lang="fr-FR" sz="1600" dirty="0"/>
                    </a:p>
                  </a:txBody>
                  <a:tcPr/>
                </a:tc>
                <a:extLst>
                  <a:ext uri="{0D108BD9-81ED-4DB2-BD59-A6C34878D82A}">
                    <a16:rowId xmlns:a16="http://schemas.microsoft.com/office/drawing/2014/main" val="3573338501"/>
                  </a:ext>
                </a:extLst>
              </a:tr>
              <a:tr h="1267202">
                <a:tc>
                  <a:txBody>
                    <a:bodyPr/>
                    <a:lstStyle/>
                    <a:p>
                      <a:r>
                        <a:rPr lang="en-IN" sz="1600" dirty="0"/>
                        <a:t>[3]</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dirty="0">
                          <a:latin typeface="Times New Roman" panose="02020603050405020304" pitchFamily="18" charset="0"/>
                          <a:cs typeface="Times New Roman" panose="02020603050405020304" pitchFamily="18" charset="0"/>
                        </a:rPr>
                        <a:t>SVM (Support Vector Machine) for Cyber Crime Data</a:t>
                      </a:r>
                    </a:p>
                  </a:txBody>
                  <a:tcPr/>
                </a:tc>
                <a:tc>
                  <a:txBody>
                    <a:bodyPr/>
                    <a:lstStyle/>
                    <a:p>
                      <a:pPr marL="285750" indent="-285750">
                        <a:buFont typeface="Arial" panose="020B0604020202020204" pitchFamily="34" charset="0"/>
                        <a:buChar char="•"/>
                      </a:pPr>
                      <a:r>
                        <a:rPr lang="en-US" sz="1600" dirty="0"/>
                        <a:t>Good for high dimensional data</a:t>
                      </a:r>
                    </a:p>
                    <a:p>
                      <a:pPr marL="285750" indent="-285750">
                        <a:buFont typeface="Arial" panose="020B0604020202020204" pitchFamily="34" charset="0"/>
                        <a:buChar char="•"/>
                      </a:pPr>
                      <a:r>
                        <a:rPr lang="en-US" sz="1600" dirty="0"/>
                        <a:t>Works well with smaller datasets</a:t>
                      </a:r>
                    </a:p>
                  </a:txBody>
                  <a:tcPr/>
                </a:tc>
                <a:tc>
                  <a:txBody>
                    <a:bodyPr/>
                    <a:lstStyle/>
                    <a:p>
                      <a:pPr marL="285750" indent="-285750">
                        <a:buFont typeface="Arial" panose="020B0604020202020204" pitchFamily="34" charset="0"/>
                        <a:buChar char="•"/>
                      </a:pPr>
                      <a:r>
                        <a:rPr lang="en-US" sz="1600" dirty="0"/>
                        <a:t>Not suitable for large datasets</a:t>
                      </a:r>
                    </a:p>
                    <a:p>
                      <a:pPr marL="285750" indent="-285750">
                        <a:buFont typeface="Arial" panose="020B0604020202020204" pitchFamily="34" charset="0"/>
                        <a:buChar char="•"/>
                      </a:pPr>
                      <a:r>
                        <a:rPr lang="en-US" sz="1600" dirty="0"/>
                        <a:t>Slower in training compared to tree-based models</a:t>
                      </a:r>
                    </a:p>
                  </a:txBody>
                  <a:tcPr/>
                </a:tc>
                <a:extLst>
                  <a:ext uri="{0D108BD9-81ED-4DB2-BD59-A6C34878D82A}">
                    <a16:rowId xmlns:a16="http://schemas.microsoft.com/office/drawing/2014/main" val="4162705253"/>
                  </a:ext>
                </a:extLst>
              </a:tr>
              <a:tr h="1177748">
                <a:tc>
                  <a:txBody>
                    <a:bodyPr/>
                    <a:lstStyle/>
                    <a:p>
                      <a:r>
                        <a:rPr lang="en-IN" sz="1600" dirty="0"/>
                        <a:t>[4]</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1" u="none" strike="noStrike" kern="1200" dirty="0">
                          <a:solidFill>
                            <a:schemeClr val="dk1"/>
                          </a:solidFill>
                          <a:effectLst/>
                        </a:rPr>
                        <a:t> </a:t>
                      </a:r>
                      <a:r>
                        <a:rPr lang="en-US" sz="1600" dirty="0"/>
                        <a:t>Deep Learning for Complex Cyber Crime Patterns</a:t>
                      </a:r>
                      <a:endParaRPr lang="en-IN" sz="1600" b="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dirty="0"/>
                        <a:t>Excellent for unstructured data (e.g., images, texts)</a:t>
                      </a:r>
                    </a:p>
                    <a:p>
                      <a:pPr marL="285750" indent="-285750">
                        <a:buFont typeface="Arial" panose="020B0604020202020204" pitchFamily="34" charset="0"/>
                        <a:buChar char="•"/>
                      </a:pPr>
                      <a:r>
                        <a:rPr lang="en-US" sz="1600" dirty="0"/>
                        <a:t>Learns complex patterns and interactions</a:t>
                      </a:r>
                    </a:p>
                  </a:txBody>
                  <a:tcPr/>
                </a:tc>
                <a:tc>
                  <a:txBody>
                    <a:bodyPr/>
                    <a:lstStyle/>
                    <a:p>
                      <a:pPr marL="285750" indent="-285750">
                        <a:buFont typeface="Arial" panose="020B0604020202020204" pitchFamily="34" charset="0"/>
                        <a:buChar char="•"/>
                      </a:pPr>
                      <a:r>
                        <a:rPr lang="en-US" sz="1600" dirty="0"/>
                        <a:t>Requires extensive computational resources</a:t>
                      </a:r>
                    </a:p>
                    <a:p>
                      <a:pPr marL="285750" indent="-285750">
                        <a:buFont typeface="Arial" panose="020B0604020202020204" pitchFamily="34" charset="0"/>
                        <a:buChar char="•"/>
                      </a:pPr>
                      <a:r>
                        <a:rPr lang="en-US" sz="1600" dirty="0"/>
                        <a:t>Prone to overfitting without proper regularization</a:t>
                      </a:r>
                    </a:p>
                  </a:txBody>
                  <a:tcPr/>
                </a:tc>
                <a:extLst>
                  <a:ext uri="{0D108BD9-81ED-4DB2-BD59-A6C34878D82A}">
                    <a16:rowId xmlns:a16="http://schemas.microsoft.com/office/drawing/2014/main" val="1382339343"/>
                  </a:ext>
                </a:extLst>
              </a:tr>
            </a:tbl>
          </a:graphicData>
        </a:graphic>
      </p:graphicFrame>
    </p:spTree>
    <p:extLst>
      <p:ext uri="{BB962C8B-B14F-4D97-AF65-F5344CB8AC3E}">
        <p14:creationId xmlns:p14="http://schemas.microsoft.com/office/powerpoint/2010/main" val="1458982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3BA6F-1CB1-ABB0-BF80-E0C653CA83BC}"/>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RESEARCH GAP / CHALLENGES</a:t>
            </a:r>
          </a:p>
        </p:txBody>
      </p:sp>
      <p:sp>
        <p:nvSpPr>
          <p:cNvPr id="3" name="Content Placeholder 2">
            <a:extLst>
              <a:ext uri="{FF2B5EF4-FFF2-40B4-BE49-F238E27FC236}">
                <a16:creationId xmlns:a16="http://schemas.microsoft.com/office/drawing/2014/main" id="{40288401-E625-6DEF-FA9F-4535DD731A3B}"/>
              </a:ext>
            </a:extLst>
          </p:cNvPr>
          <p:cNvSpPr>
            <a:spLocks noGrp="1"/>
          </p:cNvSpPr>
          <p:nvPr>
            <p:ph idx="1"/>
          </p:nvPr>
        </p:nvSpPr>
        <p:spPr>
          <a:xfrm>
            <a:off x="838200" y="1508760"/>
            <a:ext cx="10515600" cy="4668203"/>
          </a:xfrm>
        </p:spPr>
        <p:txBody>
          <a:bodyPr>
            <a:normAutofit/>
          </a:bodyPr>
          <a:lstStyle/>
          <a:p>
            <a:pPr algn="just">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Data Quality and Bias: </a:t>
            </a:r>
            <a:r>
              <a:rPr lang="en-US" sz="1800" dirty="0">
                <a:latin typeface="Times New Roman" panose="02020603050405020304" pitchFamily="18" charset="0"/>
                <a:cs typeface="Times New Roman" panose="02020603050405020304" pitchFamily="18" charset="0"/>
              </a:rPr>
              <a:t>Address issues with incomplete, biased, or underreported crime data that impact model accuracy and fairness.</a:t>
            </a:r>
          </a:p>
          <a:p>
            <a:pPr algn="just">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Privacy and Ethical Concerns: </a:t>
            </a:r>
            <a:r>
              <a:rPr lang="en-US" sz="1800" dirty="0">
                <a:latin typeface="Times New Roman" panose="02020603050405020304" pitchFamily="18" charset="0"/>
                <a:cs typeface="Times New Roman" panose="02020603050405020304" pitchFamily="18" charset="0"/>
              </a:rPr>
              <a:t>Balance the use of personal data for predictions with the need to protect privacy and prevent algorithmic bias.</a:t>
            </a:r>
          </a:p>
          <a:p>
            <a:pPr algn="just">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Complexity of Crime Patterns: </a:t>
            </a:r>
            <a:r>
              <a:rPr lang="en-US" sz="1800" dirty="0">
                <a:latin typeface="Times New Roman" panose="02020603050405020304" pitchFamily="18" charset="0"/>
                <a:cs typeface="Times New Roman" panose="02020603050405020304" pitchFamily="18" charset="0"/>
              </a:rPr>
              <a:t>Model the multifaceted and evolving nature of criminal behavior effectively.</a:t>
            </a:r>
          </a:p>
          <a:p>
            <a:pPr algn="just">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Model Interpretability and Real-Time Application: </a:t>
            </a:r>
            <a:r>
              <a:rPr lang="en-US" sz="1800" dirty="0">
                <a:latin typeface="Times New Roman" panose="02020603050405020304" pitchFamily="18" charset="0"/>
                <a:cs typeface="Times New Roman" panose="02020603050405020304" pitchFamily="18" charset="0"/>
              </a:rPr>
              <a:t>Enhance the interpretability of models and ensure they can process and analyze data in real-time for actionable insights.</a:t>
            </a:r>
          </a:p>
        </p:txBody>
      </p:sp>
    </p:spTree>
    <p:extLst>
      <p:ext uri="{BB962C8B-B14F-4D97-AF65-F5344CB8AC3E}">
        <p14:creationId xmlns:p14="http://schemas.microsoft.com/office/powerpoint/2010/main" val="976100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AE80-9077-8C92-908C-9F0B290E01F3}"/>
              </a:ext>
            </a:extLst>
          </p:cNvPr>
          <p:cNvSpPr>
            <a:spLocks noGrp="1"/>
          </p:cNvSpPr>
          <p:nvPr>
            <p:ph type="title"/>
          </p:nvPr>
        </p:nvSpPr>
        <p:spPr>
          <a:xfrm>
            <a:off x="838200" y="864659"/>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EEA9FECE-20BA-27BD-B049-E65E503DEC45}"/>
              </a:ext>
            </a:extLst>
          </p:cNvPr>
          <p:cNvSpPr>
            <a:spLocks noGrp="1"/>
          </p:cNvSpPr>
          <p:nvPr>
            <p:ph idx="1"/>
          </p:nvPr>
        </p:nvSpPr>
        <p:spPr>
          <a:xfrm>
            <a:off x="838200" y="2319866"/>
            <a:ext cx="10515600" cy="3086630"/>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“Predicting Future Crime is new requirement for current era. Many of scholars has work on this domain and proposed various models but need to improve the accuracy of the work. Hence accuracy of prediction is the basic issue in this type of work. Further many of scholar has not improve the input dataset like pre-processing steps, as this increase the learning of the model. To resolve all above issue this model introduces the new learning method with improved results.”</a:t>
            </a:r>
          </a:p>
          <a:p>
            <a:pPr marL="0" indent="0" algn="just">
              <a:lnSpc>
                <a:spcPct val="200000"/>
              </a:lnSpc>
              <a:buNone/>
            </a:pPr>
            <a:endParaRPr lang="en-IN" sz="2000" dirty="0">
              <a:latin typeface="Times New Roman" panose="02020603050405020304" pitchFamily="18" charset="0"/>
              <a:cs typeface="Times New Roman" panose="02020603050405020304" pitchFamily="18" charset="0"/>
            </a:endParaRPr>
          </a:p>
          <a:p>
            <a:pPr algn="just">
              <a:lnSpc>
                <a:spcPct val="200000"/>
              </a:lnSpc>
            </a:pPr>
            <a:endParaRPr lang="en-IN" sz="2000" dirty="0"/>
          </a:p>
        </p:txBody>
      </p:sp>
    </p:spTree>
    <p:extLst>
      <p:ext uri="{BB962C8B-B14F-4D97-AF65-F5344CB8AC3E}">
        <p14:creationId xmlns:p14="http://schemas.microsoft.com/office/powerpoint/2010/main" val="2140058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8FA0-6715-0B3B-D6D3-41B6F2F22BAE}"/>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68FE95B5-EF46-D1BC-E7A7-6FCD35625D60}"/>
              </a:ext>
            </a:extLst>
          </p:cNvPr>
          <p:cNvSpPr>
            <a:spLocks noGrp="1"/>
          </p:cNvSpPr>
          <p:nvPr>
            <p:ph idx="1"/>
          </p:nvPr>
        </p:nvSpPr>
        <p:spPr>
          <a:xfrm>
            <a:off x="838200" y="1508760"/>
            <a:ext cx="10515600" cy="4668203"/>
          </a:xfrm>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perform a thorough analysis of the research area.</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To study the problems in the System through fact-finding techniques.</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To develop conceptual, logical, and physical models for the system.</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enhance the learning model detection accuracy.</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propose a Predicting Future Crime model with the trained dataset.</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document our efforts and analysis in a proper comprehensible manner.</a:t>
            </a:r>
          </a:p>
          <a:p>
            <a:pPr marL="0" indent="0" algn="just">
              <a:lnSpc>
                <a:spcPct val="20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849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7217-84DC-30FC-4054-7DEC21BC5592}"/>
              </a:ext>
            </a:extLst>
          </p:cNvPr>
          <p:cNvSpPr>
            <a:spLocks noGrp="1"/>
          </p:cNvSpPr>
          <p:nvPr>
            <p:ph type="title"/>
          </p:nvPr>
        </p:nvSpPr>
        <p:spPr>
          <a:xfrm>
            <a:off x="838200" y="365125"/>
            <a:ext cx="10515600" cy="803275"/>
          </a:xfrm>
        </p:spPr>
        <p:txBody>
          <a:bodyPr>
            <a:normAutofit/>
          </a:bodyPr>
          <a:lstStyle/>
          <a:p>
            <a:r>
              <a:rPr lang="en-IN" sz="3200" b="1" dirty="0">
                <a:latin typeface="Times New Roman" panose="02020603050405020304" pitchFamily="18" charset="0"/>
                <a:cs typeface="Times New Roman" panose="02020603050405020304" pitchFamily="18" charset="0"/>
              </a:rPr>
              <a:t>EXISTING</a:t>
            </a:r>
            <a:r>
              <a:rPr lang="en-IN" sz="4000"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SYSTEM</a:t>
            </a:r>
          </a:p>
        </p:txBody>
      </p:sp>
      <p:sp>
        <p:nvSpPr>
          <p:cNvPr id="3" name="Content Placeholder 2">
            <a:extLst>
              <a:ext uri="{FF2B5EF4-FFF2-40B4-BE49-F238E27FC236}">
                <a16:creationId xmlns:a16="http://schemas.microsoft.com/office/drawing/2014/main" id="{6BCBC63E-6792-0479-9FA4-F7EE6DE966C4}"/>
              </a:ext>
            </a:extLst>
          </p:cNvPr>
          <p:cNvSpPr>
            <a:spLocks noGrp="1"/>
          </p:cNvSpPr>
          <p:nvPr>
            <p:ph idx="1"/>
          </p:nvPr>
        </p:nvSpPr>
        <p:spPr>
          <a:xfrm>
            <a:off x="889000" y="1262591"/>
            <a:ext cx="10515600" cy="1649942"/>
          </a:xfrm>
        </p:spPr>
        <p:txBody>
          <a:bodyPr>
            <a:noAutofit/>
          </a:bodyPr>
          <a:lstStyle/>
          <a:p>
            <a:pPr marL="0" indent="0" algn="just" rtl="0">
              <a:lnSpc>
                <a:spcPct val="150000"/>
              </a:lnSpc>
              <a:spcBef>
                <a:spcPts val="0"/>
              </a:spcBef>
              <a:spcAft>
                <a:spcPts val="0"/>
              </a:spcAft>
              <a:buNone/>
            </a:pPr>
            <a:r>
              <a:rPr lang="en-US" sz="1600" dirty="0">
                <a:latin typeface="Times New Roman" panose="02020603050405020304" pitchFamily="18" charset="0"/>
                <a:cs typeface="Times New Roman" panose="02020603050405020304" pitchFamily="18" charset="0"/>
              </a:rPr>
              <a:t>Existing crime prediction systems primarily use traditional statistical methods and basic machine learning models. They often rely on historical data to identify patterns but lack advanced analytics and real-time adaptability. These systems face issues with data quality, bias, and scalability, which limit accuracy and effectiveness in resource allocation, and struggle with integrating diverse data sources for timely insights.</a:t>
            </a:r>
          </a:p>
        </p:txBody>
      </p:sp>
      <p:sp>
        <p:nvSpPr>
          <p:cNvPr id="6" name="TextBox 5">
            <a:extLst>
              <a:ext uri="{FF2B5EF4-FFF2-40B4-BE49-F238E27FC236}">
                <a16:creationId xmlns:a16="http://schemas.microsoft.com/office/drawing/2014/main" id="{475F7FC5-C572-1C43-0A2A-5613D16EF835}"/>
              </a:ext>
            </a:extLst>
          </p:cNvPr>
          <p:cNvSpPr txBox="1"/>
          <p:nvPr/>
        </p:nvSpPr>
        <p:spPr>
          <a:xfrm>
            <a:off x="889000" y="3075057"/>
            <a:ext cx="5164667" cy="707886"/>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PROPOSED</a:t>
            </a:r>
            <a:r>
              <a:rPr lang="en-IN" sz="4000"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SYSTEM</a:t>
            </a:r>
            <a:endParaRPr lang="en-IN" sz="3200" dirty="0"/>
          </a:p>
        </p:txBody>
      </p:sp>
      <p:sp>
        <p:nvSpPr>
          <p:cNvPr id="9" name="Content Placeholder 2">
            <a:extLst>
              <a:ext uri="{FF2B5EF4-FFF2-40B4-BE49-F238E27FC236}">
                <a16:creationId xmlns:a16="http://schemas.microsoft.com/office/drawing/2014/main" id="{E1D20B9F-504C-2304-4EA9-5A6ADAB079D3}"/>
              </a:ext>
            </a:extLst>
          </p:cNvPr>
          <p:cNvSpPr txBox="1">
            <a:spLocks/>
          </p:cNvSpPr>
          <p:nvPr/>
        </p:nvSpPr>
        <p:spPr>
          <a:xfrm>
            <a:off x="838200" y="3986670"/>
            <a:ext cx="10854267" cy="2171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dirty="0">
                <a:latin typeface="Times New Roman" panose="02020603050405020304" pitchFamily="18" charset="0"/>
                <a:cs typeface="Times New Roman" panose="02020603050405020304" pitchFamily="18" charset="0"/>
              </a:rPr>
              <a:t>The proposed system will address the limitations of existing crime prediction models by using the </a:t>
            </a: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Classifier for improved accuracy. It will integrate diverse data sources and apply advanced algorithms to handle large, complex datasets. The system will feature robust hardware and software, ensuring scalability, reliability, and real-time processing. Its design aims to provide actionable insights, enhance resource allocation, and support proactive crime prevention.</a:t>
            </a:r>
          </a:p>
        </p:txBody>
      </p:sp>
    </p:spTree>
    <p:extLst>
      <p:ext uri="{BB962C8B-B14F-4D97-AF65-F5344CB8AC3E}">
        <p14:creationId xmlns:p14="http://schemas.microsoft.com/office/powerpoint/2010/main" val="618277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659E-0174-1357-7CD3-5E24D3F58F8E}"/>
              </a:ext>
            </a:extLst>
          </p:cNvPr>
          <p:cNvSpPr>
            <a:spLocks noGrp="1"/>
          </p:cNvSpPr>
          <p:nvPr>
            <p:ph type="title"/>
          </p:nvPr>
        </p:nvSpPr>
        <p:spPr>
          <a:xfrm>
            <a:off x="838200" y="681037"/>
            <a:ext cx="8373533" cy="1325563"/>
          </a:xfrm>
        </p:spPr>
        <p:txBody>
          <a:bodyPr>
            <a:normAutofit/>
          </a:bodyPr>
          <a:lstStyle/>
          <a:p>
            <a:r>
              <a:rPr lang="en-IN" sz="4000" b="1" dirty="0">
                <a:latin typeface="Times New Roman" panose="02020603050405020304" pitchFamily="18" charset="0"/>
                <a:cs typeface="Times New Roman" panose="02020603050405020304" pitchFamily="18" charset="0"/>
              </a:rPr>
              <a:t>PROPOSED METHODOLOGY</a:t>
            </a:r>
          </a:p>
        </p:txBody>
      </p:sp>
      <p:sp>
        <p:nvSpPr>
          <p:cNvPr id="3" name="Content Placeholder 2">
            <a:extLst>
              <a:ext uri="{FF2B5EF4-FFF2-40B4-BE49-F238E27FC236}">
                <a16:creationId xmlns:a16="http://schemas.microsoft.com/office/drawing/2014/main" id="{B56696A6-772B-9971-E04E-22DFA1DE3FC7}"/>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Requirement Analysis</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Data Collection and Preparation</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Model Development</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System Integration</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Testing and Validation</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Deployment and Maintenance</a:t>
            </a:r>
          </a:p>
          <a:p>
            <a:pPr>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Documentation and Reporting</a:t>
            </a:r>
          </a:p>
        </p:txBody>
      </p:sp>
    </p:spTree>
    <p:extLst>
      <p:ext uri="{BB962C8B-B14F-4D97-AF65-F5344CB8AC3E}">
        <p14:creationId xmlns:p14="http://schemas.microsoft.com/office/powerpoint/2010/main" val="885236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TotalTime>
  <Words>942</Words>
  <Application>Microsoft Office PowerPoint</Application>
  <PresentationFormat>Widescreen</PresentationFormat>
  <Paragraphs>106</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Symbol</vt:lpstr>
      <vt:lpstr>Times New Roman</vt:lpstr>
      <vt:lpstr>Wingdings</vt:lpstr>
      <vt:lpstr>Office Theme</vt:lpstr>
      <vt:lpstr>Cyber Crime Prediction by Machine Learning Model XGB Classifier using Python</vt:lpstr>
      <vt:lpstr>ABSTRACT</vt:lpstr>
      <vt:lpstr>INTRODUCTION</vt:lpstr>
      <vt:lpstr>LITERATURE SURVEY</vt:lpstr>
      <vt:lpstr>RESEARCH GAP / CHALLENGES</vt:lpstr>
      <vt:lpstr>PROBLEM STATEMENT</vt:lpstr>
      <vt:lpstr>OBJECTIVES</vt:lpstr>
      <vt:lpstr>EXISTING SYSTEM</vt:lpstr>
      <vt:lpstr>PROPOSED METHODOLOGY</vt:lpstr>
      <vt:lpstr>SYSTEM REQUIREMENTS: </vt:lpstr>
      <vt:lpstr>REFERNECS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Siri Billa</dc:creator>
  <cp:lastModifiedBy>Madhuri Bekkanti</cp:lastModifiedBy>
  <cp:revision>4</cp:revision>
  <dcterms:created xsi:type="dcterms:W3CDTF">2024-09-18T08:59:13Z</dcterms:created>
  <dcterms:modified xsi:type="dcterms:W3CDTF">2024-09-20T01:33:11Z</dcterms:modified>
</cp:coreProperties>
</file>