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71" r:id="rId5"/>
    <p:sldId id="276" r:id="rId6"/>
    <p:sldId id="277" r:id="rId7"/>
    <p:sldId id="278" r:id="rId8"/>
    <p:sldId id="279" r:id="rId9"/>
    <p:sldId id="274" r:id="rId10"/>
    <p:sldId id="258" r:id="rId11"/>
    <p:sldId id="275" r:id="rId12"/>
    <p:sldId id="264" r:id="rId13"/>
    <p:sldId id="266" r:id="rId14"/>
    <p:sldId id="272" r:id="rId15"/>
    <p:sldId id="265" r:id="rId16"/>
    <p:sldId id="270"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0" autoAdjust="0"/>
    <p:restoredTop sz="94660"/>
  </p:normalViewPr>
  <p:slideViewPr>
    <p:cSldViewPr snapToGrid="0" showGuides="1">
      <p:cViewPr varScale="1">
        <p:scale>
          <a:sx n="82" d="100"/>
          <a:sy n="82" d="100"/>
        </p:scale>
        <p:origin x="538" y="72"/>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279B1C-E005-4003-81F1-FD3538408A7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279B1C-E005-4003-81F1-FD3538408A7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279B1C-E005-4003-81F1-FD3538408A75}"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279B1C-E005-4003-81F1-FD3538408A75}"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6279B1C-E005-4003-81F1-FD3538408A75}"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79B1C-E005-4003-81F1-FD3538408A75}"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279B1C-E005-4003-81F1-FD3538408A75}"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279B1C-E005-4003-81F1-FD3538408A75}"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3CDDC-367F-46AB-A46E-8FD2DE346D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79B1C-E005-4003-81F1-FD3538408A75}" type="datetimeFigureOut">
              <a:rPr lang="en-IN" smtClean="0"/>
              <a:t>20-09-2024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3CDDC-367F-46AB-A46E-8FD2DE346D9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Adversarial%20Attacks%20on%20Face%20Recognition%20-%20ResearchGate" TargetMode="External"/><Relationship Id="rId3" Type="http://schemas.openxmlformats.org/officeDocument/2006/relationships/hyperlink" Target="Eigenfaces%20for%20Recognition%20-%20ResearchGate" TargetMode="External"/><Relationship Id="rId7" Type="http://schemas.openxmlformats.org/officeDocument/2006/relationships/hyperlink" Target="Face%20Recognition%20Survey%20-%20IEEE" TargetMode="External"/><Relationship Id="rId2" Type="http://schemas.openxmlformats.org/officeDocument/2006/relationships/hyperlink" Target="https://www.hackster.io/as4527/control-led-with-open-cv-python-hand-gestures-and-arduino-93b020" TargetMode="External"/><Relationship Id="rId1" Type="http://schemas.openxmlformats.org/officeDocument/2006/relationships/slideLayout" Target="../slideLayouts/slideLayout2.xml"/><Relationship Id="rId6" Type="http://schemas.openxmlformats.org/officeDocument/2006/relationships/hyperlink" Target="FaceNet%20-%20Google%20Research" TargetMode="External"/><Relationship Id="rId5" Type="http://schemas.openxmlformats.org/officeDocument/2006/relationships/hyperlink" Target="LBP%20for%20Face%20Recognition%20-%20ResearchGate" TargetMode="External"/><Relationship Id="rId4" Type="http://schemas.openxmlformats.org/officeDocument/2006/relationships/hyperlink" Target="Fisherfaces%20vs%20Eigenfaces%20-%20ResearchGate" TargetMode="External"/><Relationship Id="rId9" Type="http://schemas.openxmlformats.org/officeDocument/2006/relationships/hyperlink" Target="Bias%20in%20Facial%20Recognition%20-%20ResearchG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6911"/>
            <a:ext cx="9144000" cy="2334306"/>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MINI PROJECT</a:t>
            </a:r>
            <a:br>
              <a:rPr lang="en-IN" sz="3200" b="1"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b="1" dirty="0">
                <a:solidFill>
                  <a:srgbClr val="0070C0"/>
                </a:solidFill>
                <a:latin typeface="Times New Roman" panose="02020603050405020304" pitchFamily="18" charset="0"/>
                <a:cs typeface="Times New Roman" panose="02020603050405020304" pitchFamily="18" charset="0"/>
              </a:rPr>
              <a:t>TOPIC:</a:t>
            </a:r>
            <a:r>
              <a:rPr lang="en-US" altLang="en-IN" sz="3200" b="1" dirty="0">
                <a:solidFill>
                  <a:srgbClr val="0070C0"/>
                </a:solidFill>
                <a:latin typeface="Times New Roman" panose="02020603050405020304" pitchFamily="18" charset="0"/>
                <a:cs typeface="Times New Roman" panose="02020603050405020304" pitchFamily="18" charset="0"/>
              </a:rPr>
              <a:t>VISION BASED ACCESS FOR FINANCIAL</a:t>
            </a:r>
            <a:br>
              <a:rPr lang="en-US" altLang="en-IN" sz="3200" b="1" dirty="0">
                <a:solidFill>
                  <a:srgbClr val="0070C0"/>
                </a:solidFill>
                <a:latin typeface="Times New Roman" panose="02020603050405020304" pitchFamily="18" charset="0"/>
                <a:cs typeface="Times New Roman" panose="02020603050405020304" pitchFamily="18" charset="0"/>
              </a:rPr>
            </a:br>
            <a:r>
              <a:rPr lang="en-US" altLang="en-IN" sz="3200" b="1" dirty="0">
                <a:solidFill>
                  <a:srgbClr val="0070C0"/>
                </a:solidFill>
                <a:latin typeface="Times New Roman" panose="02020603050405020304" pitchFamily="18" charset="0"/>
                <a:cs typeface="Times New Roman" panose="02020603050405020304" pitchFamily="18" charset="0"/>
              </a:rPr>
              <a:t>TRANSACTIONS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6091" y="4695922"/>
            <a:ext cx="9144000" cy="1655762"/>
          </a:xfrm>
        </p:spPr>
        <p:txBody>
          <a:bodyPr>
            <a:normAutofit/>
          </a:bodyPr>
          <a:lstStyle/>
          <a:p>
            <a:pPr algn="l"/>
            <a:r>
              <a:rPr lang="en-IN" b="1" dirty="0">
                <a:solidFill>
                  <a:schemeClr val="accent2">
                    <a:lumMod val="75000"/>
                  </a:schemeClr>
                </a:solidFill>
                <a:latin typeface="Times New Roman" panose="02020603050405020304" pitchFamily="18" charset="0"/>
                <a:cs typeface="Times New Roman" panose="02020603050405020304" pitchFamily="18" charset="0"/>
              </a:rPr>
              <a:t>UNDER THE GUIDANCE OF</a:t>
            </a:r>
          </a:p>
          <a:p>
            <a:pPr algn="l"/>
            <a:r>
              <a:rPr lang="en-US" altLang="en-IN" b="1" dirty="0">
                <a:solidFill>
                  <a:schemeClr val="accent2">
                    <a:lumMod val="75000"/>
                  </a:schemeClr>
                </a:solidFill>
                <a:latin typeface="Times New Roman" panose="02020603050405020304" pitchFamily="18" charset="0"/>
                <a:cs typeface="Times New Roman" panose="02020603050405020304" pitchFamily="18" charset="0"/>
              </a:rPr>
              <a:t>MR. HANUMANTH RAO</a:t>
            </a:r>
          </a:p>
          <a:p>
            <a:pPr algn="l"/>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161314" y="4782024"/>
            <a:ext cx="6258559" cy="1568450"/>
          </a:xfrm>
          <a:prstGeom prst="rect">
            <a:avLst/>
          </a:prstGeom>
          <a:noFill/>
        </p:spPr>
        <p:txBody>
          <a:bodyPr wrap="square" rtlCol="0">
            <a:spAutoFit/>
          </a:bodyPr>
          <a:lstStyle/>
          <a:p>
            <a:r>
              <a:rPr lang="en-IN" sz="2400" b="1" dirty="0">
                <a:solidFill>
                  <a:srgbClr val="00B050"/>
                </a:solidFill>
                <a:latin typeface="Times New Roman" panose="02020603050405020304" pitchFamily="18" charset="0"/>
                <a:cs typeface="Times New Roman" panose="02020603050405020304" pitchFamily="18" charset="0"/>
              </a:rPr>
              <a:t>PRESENTED BY-GROUP </a:t>
            </a:r>
            <a:r>
              <a:rPr lang="en-US" altLang="en-IN" sz="2400" b="1" dirty="0">
                <a:solidFill>
                  <a:srgbClr val="00B050"/>
                </a:solidFill>
                <a:latin typeface="Times New Roman" panose="02020603050405020304" pitchFamily="18" charset="0"/>
                <a:cs typeface="Times New Roman" panose="02020603050405020304" pitchFamily="18" charset="0"/>
              </a:rPr>
              <a:t>21</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B.ASHOK </a:t>
            </a:r>
            <a:r>
              <a:rPr lang="en-IN" sz="2400" b="1" dirty="0">
                <a:solidFill>
                  <a:srgbClr val="00B050"/>
                </a:solidFill>
                <a:latin typeface="Times New Roman" panose="02020603050405020304" pitchFamily="18" charset="0"/>
                <a:cs typeface="Times New Roman" panose="02020603050405020304" pitchFamily="18" charset="0"/>
              </a:rPr>
              <a:t>-21P61A0</a:t>
            </a:r>
            <a:r>
              <a:rPr lang="en-US" altLang="en-IN" sz="2400" b="1" dirty="0">
                <a:solidFill>
                  <a:srgbClr val="00B050"/>
                </a:solidFill>
                <a:latin typeface="Times New Roman" panose="02020603050405020304" pitchFamily="18" charset="0"/>
                <a:cs typeface="Times New Roman" panose="02020603050405020304" pitchFamily="18" charset="0"/>
              </a:rPr>
              <a:t>521</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D.LIKITH </a:t>
            </a:r>
            <a:r>
              <a:rPr lang="en-IN" sz="2400" b="1" dirty="0">
                <a:solidFill>
                  <a:srgbClr val="00B050"/>
                </a:solidFill>
                <a:latin typeface="Times New Roman" panose="02020603050405020304" pitchFamily="18" charset="0"/>
                <a:cs typeface="Times New Roman" panose="02020603050405020304" pitchFamily="18" charset="0"/>
              </a:rPr>
              <a:t>-22P65A0</a:t>
            </a:r>
            <a:r>
              <a:rPr lang="en-US" altLang="en-IN" sz="2400" b="1" dirty="0">
                <a:solidFill>
                  <a:srgbClr val="00B050"/>
                </a:solidFill>
                <a:latin typeface="Times New Roman" panose="02020603050405020304" pitchFamily="18" charset="0"/>
                <a:cs typeface="Times New Roman" panose="02020603050405020304" pitchFamily="18" charset="0"/>
              </a:rPr>
              <a:t>559</a:t>
            </a:r>
            <a:endParaRPr lang="en-IN" sz="2400" b="1" dirty="0">
              <a:solidFill>
                <a:srgbClr val="00B050"/>
              </a:solidFill>
              <a:latin typeface="Times New Roman" panose="02020603050405020304" pitchFamily="18" charset="0"/>
              <a:cs typeface="Times New Roman" panose="02020603050405020304" pitchFamily="18" charset="0"/>
            </a:endParaRPr>
          </a:p>
          <a:p>
            <a:r>
              <a:rPr lang="en-US" altLang="en-IN" sz="2400" b="1" dirty="0">
                <a:solidFill>
                  <a:srgbClr val="00B050"/>
                </a:solidFill>
                <a:latin typeface="Times New Roman" panose="02020603050405020304" pitchFamily="18" charset="0"/>
                <a:cs typeface="Times New Roman" panose="02020603050405020304" pitchFamily="18" charset="0"/>
              </a:rPr>
              <a:t>D.VIJAY    </a:t>
            </a:r>
            <a:r>
              <a:rPr lang="en-IN" sz="2400" b="1" dirty="0">
                <a:solidFill>
                  <a:srgbClr val="00B050"/>
                </a:solidFill>
                <a:latin typeface="Times New Roman" panose="02020603050405020304" pitchFamily="18" charset="0"/>
                <a:cs typeface="Times New Roman" panose="02020603050405020304" pitchFamily="18" charset="0"/>
              </a:rPr>
              <a:t>-</a:t>
            </a:r>
            <a:r>
              <a:rPr lang="en-US" altLang="en-IN" sz="2400" b="1" dirty="0">
                <a:solidFill>
                  <a:srgbClr val="00B050"/>
                </a:solidFill>
                <a:latin typeface="Times New Roman" panose="02020603050405020304" pitchFamily="18" charset="0"/>
                <a:cs typeface="Times New Roman" panose="02020603050405020304" pitchFamily="18" charset="0"/>
              </a:rPr>
              <a:t>21</a:t>
            </a:r>
            <a:r>
              <a:rPr lang="en-IN" sz="2400" b="1" dirty="0">
                <a:solidFill>
                  <a:srgbClr val="00B050"/>
                </a:solidFill>
                <a:latin typeface="Times New Roman" panose="02020603050405020304" pitchFamily="18" charset="0"/>
                <a:cs typeface="Times New Roman" panose="02020603050405020304" pitchFamily="18" charset="0"/>
              </a:rPr>
              <a:t>P61A0</a:t>
            </a:r>
            <a:r>
              <a:rPr lang="en-US" altLang="en-IN" sz="2400" b="1" dirty="0">
                <a:solidFill>
                  <a:srgbClr val="00B050"/>
                </a:solidFill>
                <a:latin typeface="Times New Roman" panose="02020603050405020304" pitchFamily="18" charset="0"/>
                <a:cs typeface="Times New Roman" panose="02020603050405020304" pitchFamily="18" charset="0"/>
              </a:rPr>
              <a:t>560</a:t>
            </a:r>
          </a:p>
        </p:txBody>
      </p:sp>
      <p:pic>
        <p:nvPicPr>
          <p:cNvPr id="4098" name="Picture 2" descr="VBIT HAND BOOK 2020-21.cd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97066"/>
            <a:ext cx="8534400" cy="1389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121298"/>
            <a:ext cx="10916816" cy="2043403"/>
          </a:xfrm>
        </p:spPr>
        <p:txBody>
          <a:bodyPr>
            <a:normAutofit/>
          </a:bodyPr>
          <a:lstStyle/>
          <a:p>
            <a:r>
              <a:rPr lang="en-IN" dirty="0">
                <a:latin typeface="Times New Roman" panose="02020603050405020304" pitchFamily="18" charset="0"/>
                <a:cs typeface="Times New Roman" panose="02020603050405020304" pitchFamily="18" charset="0"/>
              </a:rPr>
              <a:t> </a:t>
            </a:r>
            <a:r>
              <a:rPr lang="en-IN" b="1" dirty="0">
                <a:solidFill>
                  <a:schemeClr val="accent4"/>
                </a:solidFill>
                <a:latin typeface="Times New Roman" panose="02020603050405020304" pitchFamily="18" charset="0"/>
                <a:cs typeface="Times New Roman" panose="02020603050405020304" pitchFamily="18" charset="0"/>
              </a:rPr>
              <a:t>RESEARCH GAP</a:t>
            </a:r>
            <a:br>
              <a:rPr lang="en-IN" b="1"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C9CFEC0-BF01-85D3-A3F4-2E795B9D053C}"/>
              </a:ext>
            </a:extLst>
          </p:cNvPr>
          <p:cNvSpPr>
            <a:spLocks noChangeArrowheads="1"/>
          </p:cNvSpPr>
          <p:nvPr/>
        </p:nvSpPr>
        <p:spPr bwMode="auto">
          <a:xfrm rot="10800000" flipV="1">
            <a:off x="587828" y="967621"/>
            <a:ext cx="1114697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Accuracy in Different Conditions</a:t>
            </a:r>
            <a:r>
              <a:rPr kumimoji="0" lang="en-US" altLang="en-US" sz="2800" b="0" i="0" u="none" strike="noStrike" cap="none" normalizeH="0" baseline="0" dirty="0">
                <a:ln>
                  <a:noFill/>
                </a:ln>
                <a:solidFill>
                  <a:schemeClr val="tx1"/>
                </a:solidFill>
                <a:effectLst/>
                <a:latin typeface="Arial" panose="020B0604020202020204" pitchFamily="34" charset="0"/>
              </a:rPr>
              <a:t>: Current systems may struggle with varying lighting, weather, or angles. More research is needed to improve accuracy in these situations.</a:t>
            </a:r>
            <a:endParaRPr lang="en-US" altLang="en-US" sz="2800" dirty="0">
              <a:latin typeface="Arial" panose="020B0604020202020204" pitchFamily="34" charset="0"/>
            </a:endParaRPr>
          </a:p>
          <a:p>
            <a:pPr lvl="1"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     Privacy Concerns</a:t>
            </a:r>
            <a:r>
              <a:rPr kumimoji="0" lang="en-US" altLang="en-US" sz="2800" b="0" i="0" u="none" strike="noStrike" cap="none" normalizeH="0" baseline="0" dirty="0">
                <a:ln>
                  <a:noFill/>
                </a:ln>
                <a:solidFill>
                  <a:schemeClr val="tx1"/>
                </a:solidFill>
                <a:effectLst/>
                <a:latin typeface="Arial" panose="020B0604020202020204" pitchFamily="34" charset="0"/>
              </a:rPr>
              <a:t>: There is still a lack of understanding about how to protect users' privacy while using facial recognition. Research is needed to find safe ways to store and use this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     Speed of </a:t>
            </a:r>
            <a:r>
              <a:rPr kumimoji="0" lang="en-IN" altLang="en-US" sz="2800" b="1" i="0" u="none" strike="noStrike" cap="none" normalizeH="0" baseline="0" dirty="0">
                <a:ln>
                  <a:noFill/>
                </a:ln>
                <a:solidFill>
                  <a:schemeClr val="tx1"/>
                </a:solidFill>
                <a:effectLst/>
                <a:latin typeface="Arial" panose="020B0604020202020204" pitchFamily="34" charset="0"/>
              </a:rPr>
              <a:t>recognition</a:t>
            </a:r>
            <a:r>
              <a:rPr lang="en-US" altLang="en-US" sz="2800" b="1"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systems can be slow. Finding ways to speed up the identification process at ATMs could improve user experience.</a:t>
            </a:r>
          </a:p>
        </p:txBody>
      </p:sp>
    </p:spTree>
    <p:extLst>
      <p:ext uri="{BB962C8B-B14F-4D97-AF65-F5344CB8AC3E}">
        <p14:creationId xmlns:p14="http://schemas.microsoft.com/office/powerpoint/2010/main" val="357234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FA89-E1AA-DE1C-5EBC-EA55D5F8609B}"/>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1D4CD5F4-CEF2-DE93-6C96-4930643C39D4}"/>
              </a:ext>
            </a:extLst>
          </p:cNvPr>
          <p:cNvSpPr>
            <a:spLocks noGrp="1"/>
          </p:cNvSpPr>
          <p:nvPr>
            <p:ph idx="1"/>
          </p:nvPr>
        </p:nvSpPr>
        <p:spPr/>
        <p:txBody>
          <a:bodyPr/>
          <a:lstStyle/>
          <a:p>
            <a:pPr marL="514350" indent="-514350">
              <a:buAutoNum type="arabicPeriod"/>
            </a:pPr>
            <a:r>
              <a:rPr lang="en-US" dirty="0"/>
              <a:t>Facial recognition technology in ATMs aims to provide a secure and convenient way for users to access their accounts.</a:t>
            </a:r>
          </a:p>
          <a:p>
            <a:pPr marL="514350" indent="-514350">
              <a:buAutoNum type="arabicPeriod"/>
            </a:pPr>
            <a:endParaRPr lang="en-US" dirty="0"/>
          </a:p>
          <a:p>
            <a:pPr marL="514350" indent="-514350">
              <a:buAutoNum type="arabicPeriod"/>
            </a:pPr>
            <a:r>
              <a:rPr lang="en-US" dirty="0"/>
              <a:t>current systems face challenges such as low accuracy in different lighting and angles, concerns about user privacy, and potential security risks from spoofing attempts. Additionally, not all demographic groups are represented equally in the training data, leading to biases in performance .</a:t>
            </a:r>
            <a:endParaRPr lang="en-IN" dirty="0"/>
          </a:p>
        </p:txBody>
      </p:sp>
    </p:spTree>
    <p:extLst>
      <p:ext uri="{BB962C8B-B14F-4D97-AF65-F5344CB8AC3E}">
        <p14:creationId xmlns:p14="http://schemas.microsoft.com/office/powerpoint/2010/main" val="144153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92D050"/>
                </a:solidFill>
                <a:latin typeface="Times New Roman" panose="02020603050405020304" pitchFamily="18" charset="0"/>
                <a:cs typeface="Times New Roman" panose="02020603050405020304" pitchFamily="18" charset="0"/>
              </a:rPr>
              <a:t>PREVIOUS METHOD</a:t>
            </a:r>
          </a:p>
        </p:txBody>
      </p:sp>
      <p:sp>
        <p:nvSpPr>
          <p:cNvPr id="6" name="Content Placeholder 5"/>
          <p:cNvSpPr>
            <a:spLocks noGrp="1"/>
          </p:cNvSpPr>
          <p:nvPr>
            <p:ph idx="1"/>
          </p:nvPr>
        </p:nvSpPr>
        <p:spPr/>
        <p:txBody>
          <a:bodyPr>
            <a:normAutofit lnSpcReduction="10000"/>
          </a:bodyPr>
          <a:lstStyle/>
          <a:p>
            <a:r>
              <a:rPr lang="en-US" dirty="0">
                <a:sym typeface="+mn-ea"/>
              </a:rPr>
              <a:t>Previous ATM simulator projects have largely been console-based, offering a basic, text-driven interface that lacks visual appeal and interactive features. These early models primarily focus on simulating fundamental banking operations through command-line interfaces, with no provision for graphical user interfaces (GUIs) or advanced security features. As a result, they often miss out on providing a realistic and engaging user experience.</a:t>
            </a:r>
            <a:endParaRPr lang="en-US" dirty="0"/>
          </a:p>
          <a:p>
            <a:r>
              <a:rPr lang="en-US" dirty="0"/>
              <a:t>Additionally, these traditional simulators do not incorporate modern security technologies such as facial recognition. User authentication in earlier models is typically handled through basic text input for PINs or account numbers, which does not address contemporary security concerns or provide a seamless user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a:t>
            </a:r>
            <a:r>
              <a:rPr lang="en-IN" b="1" dirty="0">
                <a:latin typeface="Times New Roman" panose="02020603050405020304" pitchFamily="18" charset="0"/>
                <a:cs typeface="Times New Roman" panose="02020603050405020304" pitchFamily="18" charset="0"/>
              </a:rPr>
              <a:t>UR METHOD OF APPROACH</a:t>
            </a:r>
          </a:p>
        </p:txBody>
      </p:sp>
      <p:sp>
        <p:nvSpPr>
          <p:cNvPr id="3" name="Content Placeholder 2"/>
          <p:cNvSpPr>
            <a:spLocks noGrp="1"/>
          </p:cNvSpPr>
          <p:nvPr>
            <p:ph idx="1"/>
          </p:nvPr>
        </p:nvSpPr>
        <p:spPr>
          <a:xfrm>
            <a:off x="838200" y="1470025"/>
            <a:ext cx="10261600" cy="5159375"/>
          </a:xfrm>
        </p:spPr>
        <p:txBody>
          <a:bodyPr>
            <a:normAutofit/>
          </a:bodyPr>
          <a:lstStyle/>
          <a:p>
            <a:pPr marL="0" indent="0">
              <a:buNone/>
            </a:pPr>
            <a:r>
              <a:rPr lang="en-IN" dirty="0"/>
              <a:t>The project involves creating a web-based ATM simulator with facial recognition for secure user authentication. The development includes designing an intuitive graphical interface using HTML, CSS, and JavaScript, and integrating facial recognition</a:t>
            </a:r>
            <a:r>
              <a:rPr lang="en-US" altLang="en-IN" dirty="0"/>
              <a:t>.</a:t>
            </a:r>
          </a:p>
          <a:p>
            <a:pPr marL="0" indent="0">
              <a:buNone/>
            </a:pPr>
            <a:endParaRPr lang="en-US" altLang="en-IN" dirty="0"/>
          </a:p>
          <a:p>
            <a:pPr marL="0" indent="0">
              <a:buNone/>
            </a:pPr>
            <a:r>
              <a:rPr lang="en-US" altLang="en-IN" dirty="0"/>
              <a:t>On the backend,a structured database stores user profiles and transaction history with strong encryption for data protection. After integration and thorough testing, the application is deployed, monitored, and maintained for performance and security.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r>
              <a:rPr lang="en-US" sz="3600" b="1" i="0" dirty="0">
                <a:solidFill>
                  <a:srgbClr val="111111"/>
                </a:solidFill>
                <a:effectLst/>
                <a:highlight>
                  <a:srgbClr val="FFFFFF"/>
                </a:highlight>
                <a:latin typeface="proxima-nova"/>
              </a:rPr>
            </a:br>
            <a:endParaRPr lang="en-IN" sz="3600" dirty="0"/>
          </a:p>
        </p:txBody>
      </p:sp>
      <p:sp>
        <p:nvSpPr>
          <p:cNvPr id="4" name="Content Placeholder 3"/>
          <p:cNvSpPr>
            <a:spLocks noGrp="1"/>
          </p:cNvSpPr>
          <p:nvPr>
            <p:ph idx="1"/>
          </p:nvPr>
        </p:nvSpPr>
        <p:spPr>
          <a:xfrm>
            <a:off x="292100" y="518160"/>
            <a:ext cx="11061700" cy="5659120"/>
          </a:xfrm>
        </p:spPr>
        <p:txBody>
          <a:bodyPr/>
          <a:lstStyle/>
          <a:p>
            <a:r>
              <a:rPr lang="en-US" dirty="0"/>
              <a:t>Frontend: Set up a development environment for HTML, CSS, and JavaScript.</a:t>
            </a:r>
          </a:p>
          <a:p>
            <a:r>
              <a:rPr lang="en-US" dirty="0"/>
              <a:t>Backend: Set up a python development environment with necessary libraries for web server and facial recognition.</a:t>
            </a:r>
          </a:p>
          <a:p>
            <a:pPr marL="0" indent="0">
              <a:buNone/>
            </a:pPr>
            <a:r>
              <a:rPr lang="en-US" b="1" dirty="0"/>
              <a:t>Dependencies</a:t>
            </a:r>
          </a:p>
          <a:p>
            <a:r>
              <a:rPr lang="en-US" dirty="0"/>
              <a:t>Frontend: Use libraries like face-api.js for facial recognition.</a:t>
            </a:r>
          </a:p>
          <a:p>
            <a:r>
              <a:rPr lang="en-US" dirty="0"/>
              <a:t>Backend: Use PHP  for handling server-side logic and  for database interactions.</a:t>
            </a:r>
          </a:p>
          <a:p>
            <a:pPr marL="0" indent="0">
              <a:buNone/>
            </a:pPr>
            <a:r>
              <a:rPr lang="en-US" b="1" dirty="0"/>
              <a:t>Facial Recognition Integration</a:t>
            </a:r>
            <a:endParaRPr lang="en-US" dirty="0"/>
          </a:p>
          <a:p>
            <a:r>
              <a:rPr lang="en-US" dirty="0"/>
              <a:t>Integrate a facial recognition library in python, such as OpenCV ,face recognition models and </a:t>
            </a:r>
            <a:r>
              <a:rPr lang="en-US" dirty="0" err="1"/>
              <a:t>dlib</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C000"/>
                </a:solidFill>
                <a:latin typeface="Times New Roman" panose="02020603050405020304" pitchFamily="18" charset="0"/>
                <a:cs typeface="Times New Roman" panose="02020603050405020304" pitchFamily="18" charset="0"/>
              </a:rPr>
              <a:t>TOOLS</a:t>
            </a:r>
          </a:p>
        </p:txBody>
      </p:sp>
      <p:sp>
        <p:nvSpPr>
          <p:cNvPr id="3" name="Content Placeholder 2"/>
          <p:cNvSpPr>
            <a:spLocks noGrp="1"/>
          </p:cNvSpPr>
          <p:nvPr>
            <p:ph idx="1"/>
          </p:nvPr>
        </p:nvSpPr>
        <p:spPr>
          <a:xfrm>
            <a:off x="503767" y="1423457"/>
            <a:ext cx="10439400" cy="5324475"/>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 MINIMUM HARDWARE REQUIREMENTS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Intel Core i3 or equivalent processor</a:t>
            </a:r>
          </a:p>
          <a:p>
            <a:r>
              <a:rPr lang="en-US" sz="1800" dirty="0">
                <a:latin typeface="Times New Roman" panose="02020603050405020304" pitchFamily="18" charset="0"/>
                <a:cs typeface="Times New Roman" panose="02020603050405020304" pitchFamily="18" charset="0"/>
              </a:rPr>
              <a:t>8 GB RAM</a:t>
            </a:r>
          </a:p>
          <a:p>
            <a:r>
              <a:rPr lang="en-US" sz="1800" dirty="0">
                <a:latin typeface="Times New Roman" panose="02020603050405020304" pitchFamily="18" charset="0"/>
                <a:cs typeface="Times New Roman" panose="02020603050405020304" pitchFamily="18" charset="0"/>
              </a:rPr>
              <a:t>256 GB SSD </a:t>
            </a:r>
          </a:p>
          <a:p>
            <a:r>
              <a:rPr lang="en-US" sz="1800" dirty="0">
                <a:latin typeface="Times New Roman" panose="02020603050405020304" pitchFamily="18" charset="0"/>
                <a:cs typeface="Times New Roman" panose="02020603050405020304" pitchFamily="18" charset="0"/>
              </a:rPr>
              <a:t>720p HD webcam for basic facial recognition testing.</a:t>
            </a:r>
          </a:p>
          <a:p>
            <a:pPr marL="0" indent="0">
              <a:buNone/>
            </a:pPr>
            <a:r>
              <a:rPr lang="en-US" sz="1800" b="1" dirty="0">
                <a:latin typeface="Times New Roman" panose="02020603050405020304" pitchFamily="18" charset="0"/>
                <a:cs typeface="Times New Roman" panose="02020603050405020304" pitchFamily="18" charset="0"/>
              </a:rPr>
              <a:t>SOFTWARE REQUIREMENTS</a:t>
            </a:r>
          </a:p>
          <a:p>
            <a:r>
              <a:rPr lang="en-US" sz="1800" dirty="0">
                <a:latin typeface="Times New Roman" panose="02020603050405020304" pitchFamily="18" charset="0"/>
                <a:cs typeface="Times New Roman" panose="02020603050405020304" pitchFamily="18" charset="0"/>
              </a:rPr>
              <a:t>Vs code ide</a:t>
            </a:r>
          </a:p>
          <a:p>
            <a:r>
              <a:rPr lang="en-US" sz="1800" dirty="0">
                <a:latin typeface="Times New Roman" panose="02020603050405020304" pitchFamily="18" charset="0"/>
                <a:cs typeface="Times New Roman" panose="02020603050405020304" pitchFamily="18" charset="0"/>
              </a:rPr>
              <a:t>Frontend Technologies: HTML, CSS, Javascript</a:t>
            </a:r>
          </a:p>
          <a:p>
            <a:r>
              <a:rPr lang="en-US" sz="1800" dirty="0">
                <a:latin typeface="Times New Roman" panose="02020603050405020304" pitchFamily="18" charset="0"/>
                <a:cs typeface="Times New Roman" panose="02020603050405020304" pitchFamily="18" charset="0"/>
              </a:rPr>
              <a:t>Backend Technologies: Python, PHP</a:t>
            </a:r>
          </a:p>
          <a:p>
            <a:r>
              <a:rPr lang="en-US" sz="1800" dirty="0">
                <a:latin typeface="Times New Roman" panose="02020603050405020304" pitchFamily="18" charset="0"/>
                <a:cs typeface="Times New Roman" panose="02020603050405020304" pitchFamily="18" charset="0"/>
              </a:rPr>
              <a:t>Libraries :  face </a:t>
            </a:r>
            <a:r>
              <a:rPr lang="en-US" sz="1800" dirty="0" err="1">
                <a:latin typeface="Times New Roman" panose="02020603050405020304" pitchFamily="18" charset="0"/>
                <a:cs typeface="Times New Roman" panose="02020603050405020304" pitchFamily="18" charset="0"/>
              </a:rPr>
              <a:t>recognation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dlib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Database Management System (DBMS): MySQL</a:t>
            </a:r>
          </a:p>
          <a:p>
            <a:pPr marL="0" lvl="0" indent="0">
              <a:buNone/>
            </a:pPr>
            <a:endParaRPr lang="en-US" sz="1800" dirty="0">
              <a:latin typeface="Times New Roman" panose="02020603050405020304" pitchFamily="18" charset="0"/>
              <a:cs typeface="Times New Roman" panose="02020603050405020304" pitchFamily="18" charset="0"/>
            </a:endParaRPr>
          </a:p>
          <a:p>
            <a:pPr marL="0" lvl="0" indent="0">
              <a:buNone/>
            </a:pPr>
            <a:endParaRPr lang="en-US" sz="1800" dirty="0"/>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
            <a:ext cx="10515600" cy="1325563"/>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marL="0" indent="0" algn="just">
              <a:buNone/>
            </a:pPr>
            <a:r>
              <a:rPr lang="en-US" dirty="0"/>
              <a:t>The ATM simulator with facial recognition integrates web technologies and biometric authentication to enhance secure financial transactions. Utilizing HTML, CSS, JavaScript, and Python the project offers a functional and interactive ATM experience. The inclusion of face-api.js for real-time facial recognition improves security and user convenience.</a:t>
            </a:r>
          </a:p>
          <a:p>
            <a:pPr marL="0" indent="0" algn="just">
              <a:buNone/>
            </a:pPr>
            <a:r>
              <a:rPr lang="en-US" dirty="0"/>
              <a:t>The project effectively demonstrates the application of modern web and security technologies, providing a robust educational tool and a foundation for future developments in secure financial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59" y="158621"/>
            <a:ext cx="11213841" cy="1532068"/>
          </a:xfrm>
        </p:spPr>
        <p:txBody>
          <a:bodyPr/>
          <a:lstStyle/>
          <a:p>
            <a:r>
              <a:rPr lang="en-IN" b="1" dirty="0">
                <a:solidFill>
                  <a:srgbClr val="FFC000"/>
                </a:solidFill>
                <a:latin typeface="Times New Roman" panose="02020603050405020304" pitchFamily="18" charset="0"/>
                <a:cs typeface="Times New Roman" panose="02020603050405020304" pitchFamily="18" charset="0"/>
              </a:rPr>
              <a:t>REFERENCES</a:t>
            </a: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a:latin typeface="Times New Roman" panose="02020603050405020304" pitchFamily="18" charset="0"/>
              <a:cs typeface="Times New Roman" panose="02020603050405020304" pitchFamily="18" charset="0"/>
              <a:hlinkClick r:id="rId2"/>
            </a:endParaRPr>
          </a:p>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067A9015-1BAC-99E0-863C-C1AFEE045735}"/>
              </a:ext>
            </a:extLst>
          </p:cNvPr>
          <p:cNvSpPr>
            <a:spLocks noGrp="1" noChangeArrowheads="1"/>
          </p:cNvSpPr>
          <p:nvPr>
            <p:ph idx="1"/>
          </p:nvPr>
        </p:nvSpPr>
        <p:spPr bwMode="auto">
          <a:xfrm>
            <a:off x="681135" y="1416571"/>
            <a:ext cx="1007706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3" action="ppaction://hlinkfile"/>
              </a:rPr>
              <a:t>1. Eigenfaces for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4" action="ppaction://hlinkfile"/>
              </a:rPr>
              <a:t>2. </a:t>
            </a:r>
            <a:r>
              <a:rPr lang="en-US" sz="2000" dirty="0" err="1">
                <a:hlinkClick r:id="rId4" action="ppaction://hlinkfile"/>
              </a:rPr>
              <a:t>Fisherfaces</a:t>
            </a:r>
            <a:r>
              <a:rPr lang="en-US" sz="2000" dirty="0">
                <a:hlinkClick r:id="rId4" action="ppaction://hlinkfile"/>
              </a:rPr>
              <a:t> vs Eigenfaces </a:t>
            </a:r>
            <a:r>
              <a:rPr lang="en-US" sz="2000" dirty="0">
                <a:hlinkClick r:id="rId5" action="ppaction://hlinkfile"/>
              </a:rPr>
              <a:t>–</a:t>
            </a:r>
            <a:r>
              <a:rPr lang="en-US" sz="2000" dirty="0">
                <a:hlinkClick r:id="rId4" action="ppaction://hlinkfile"/>
              </a:rPr>
              <a:t>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6" action="ppaction://hlinkfile"/>
              </a:rPr>
              <a:t>3. </a:t>
            </a:r>
            <a:r>
              <a:rPr lang="en-US" sz="2000" dirty="0" err="1">
                <a:hlinkClick r:id="rId6" action="ppaction://hlinkfile"/>
              </a:rPr>
              <a:t>FaceNet</a:t>
            </a:r>
            <a:r>
              <a:rPr lang="en-US" sz="2000" dirty="0">
                <a:hlinkClick r:id="rId6" action="ppaction://hlinkfile"/>
              </a:rPr>
              <a:t> - Google Research</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5" action="ppaction://hlinkfile"/>
              </a:rPr>
              <a:t>4. LBP for Face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7" action="ppaction://hlinkfile"/>
              </a:rPr>
              <a:t>5. Face Recognition Survey – IEEE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8" action="ppaction://hlinkfile"/>
              </a:rPr>
              <a:t>6. Adversarial Attacks on Face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r>
              <a:rPr lang="en-US" sz="2000" dirty="0">
                <a:hlinkClick r:id="rId9" action="ppaction://hlinkfile"/>
              </a:rPr>
              <a:t>7. Bias in Facial Recognition - ResearchGate</a:t>
            </a: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lang="en-US" sz="20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5"/>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TITTLE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REASERACH GAP</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PREVIOUS METHOD</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OUR METHOD OF APPROACH</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TOOLS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514350" indent="-514350">
              <a:buFont typeface="+mj-lt"/>
              <a:buAutoNum type="arabicPeriod"/>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77"/>
            <a:ext cx="10515600"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73100" y="1102995"/>
            <a:ext cx="10829290" cy="4685665"/>
          </a:xfrm>
        </p:spPr>
        <p:txBody>
          <a:bodyPr>
            <a:noAutofit/>
          </a:bodyPr>
          <a:lstStyle/>
          <a:p>
            <a:pPr algn="just"/>
            <a:r>
              <a:rPr lang="en-US" sz="3000" dirty="0"/>
              <a:t>This project focuses on creating a web-based ATM simulator that integrates facial recognition technology for user authentication. The simulator is designed to replicate the functionality of traditional ATMs, enabling users to perform various banking tasks—such as checking account balances, transferring funds, and withdrawing cash—through a secure and intuitive interface.</a:t>
            </a:r>
          </a:p>
          <a:p>
            <a:pPr algn="just"/>
            <a:r>
              <a:rPr lang="en-US" sz="3000" dirty="0"/>
              <a:t>By leveraging advanced face recognition technology, the project aims to enhance security and streamline the user experience, eliminating the need for physical cards or PINs. The simulator will employ modern web development frameworks and face recognition APIs to ensure accurate and efficient authentication processes.</a:t>
            </a:r>
          </a:p>
          <a:p>
            <a:pPr marL="0" indent="0" algn="just">
              <a:buNone/>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INTRODUCTION</a:t>
            </a:r>
            <a:endParaRPr lang="en-IN" b="1" dirty="0">
              <a:solidFill>
                <a:schemeClr val="accent2"/>
              </a:solidFill>
            </a:endParaRPr>
          </a:p>
        </p:txBody>
      </p:sp>
      <p:sp>
        <p:nvSpPr>
          <p:cNvPr id="3" name="Content Placeholder 2"/>
          <p:cNvSpPr>
            <a:spLocks noGrp="1"/>
          </p:cNvSpPr>
          <p:nvPr>
            <p:ph idx="1"/>
          </p:nvPr>
        </p:nvSpPr>
        <p:spPr/>
        <p:txBody>
          <a:bodyPr>
            <a:normAutofit/>
          </a:bodyPr>
          <a:lstStyle/>
          <a:p>
            <a:pPr marL="0" indent="0">
              <a:buNone/>
            </a:pPr>
            <a:r>
              <a:rPr lang="en-US" dirty="0"/>
              <a:t>Facial recognition in ATMs is a modern technology that allows people to access their bank accounts using their faces instead of just a card and PIN. When a user approaches the ATM, the machine takes a quick picture of their face and compares it to a database of registered users. If it matches, the user can complete their transaction.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BD4DE-39AA-EB66-A704-549F11E77BBD}"/>
              </a:ext>
            </a:extLst>
          </p:cNvPr>
          <p:cNvSpPr txBox="1"/>
          <p:nvPr/>
        </p:nvSpPr>
        <p:spPr>
          <a:xfrm>
            <a:off x="606490" y="186612"/>
            <a:ext cx="8539842" cy="584775"/>
          </a:xfrm>
          <a:prstGeom prst="rect">
            <a:avLst/>
          </a:prstGeom>
          <a:noFill/>
        </p:spPr>
        <p:txBody>
          <a:bodyPr wrap="square">
            <a:spAutoFit/>
          </a:bodyPr>
          <a:lstStyle/>
          <a:p>
            <a:r>
              <a:rPr lang="en-US" sz="3200" b="1" dirty="0"/>
              <a:t>LITERATURE SURVEY</a:t>
            </a:r>
            <a:endParaRPr lang="en-IN" sz="3200" dirty="0"/>
          </a:p>
        </p:txBody>
      </p:sp>
      <p:graphicFrame>
        <p:nvGraphicFramePr>
          <p:cNvPr id="7" name="Content Placeholder 6">
            <a:extLst>
              <a:ext uri="{FF2B5EF4-FFF2-40B4-BE49-F238E27FC236}">
                <a16:creationId xmlns:a16="http://schemas.microsoft.com/office/drawing/2014/main" id="{7F3AC0BA-B4DB-35FF-A5B0-D2FD7D1D353D}"/>
              </a:ext>
            </a:extLst>
          </p:cNvPr>
          <p:cNvGraphicFramePr>
            <a:graphicFrameLocks noGrp="1"/>
          </p:cNvGraphicFramePr>
          <p:nvPr>
            <p:ph idx="1"/>
            <p:extLst>
              <p:ext uri="{D42A27DB-BD31-4B8C-83A1-F6EECF244321}">
                <p14:modId xmlns:p14="http://schemas.microsoft.com/office/powerpoint/2010/main" val="188755984"/>
              </p:ext>
            </p:extLst>
          </p:nvPr>
        </p:nvGraphicFramePr>
        <p:xfrm>
          <a:off x="606490" y="822959"/>
          <a:ext cx="10851503" cy="5167294"/>
        </p:xfrm>
        <a:graphic>
          <a:graphicData uri="http://schemas.openxmlformats.org/drawingml/2006/table">
            <a:tbl>
              <a:tblPr firstRow="1" bandRow="1">
                <a:tableStyleId>{5C22544A-7EE6-4342-B048-85BDC9FD1C3A}</a:tableStyleId>
              </a:tblPr>
              <a:tblGrid>
                <a:gridCol w="1000233">
                  <a:extLst>
                    <a:ext uri="{9D8B030D-6E8A-4147-A177-3AD203B41FA5}">
                      <a16:colId xmlns:a16="http://schemas.microsoft.com/office/drawing/2014/main" val="2924384690"/>
                    </a:ext>
                  </a:extLst>
                </a:gridCol>
                <a:gridCol w="1650721">
                  <a:extLst>
                    <a:ext uri="{9D8B030D-6E8A-4147-A177-3AD203B41FA5}">
                      <a16:colId xmlns:a16="http://schemas.microsoft.com/office/drawing/2014/main" val="261678809"/>
                    </a:ext>
                  </a:extLst>
                </a:gridCol>
                <a:gridCol w="1382380">
                  <a:extLst>
                    <a:ext uri="{9D8B030D-6E8A-4147-A177-3AD203B41FA5}">
                      <a16:colId xmlns:a16="http://schemas.microsoft.com/office/drawing/2014/main" val="1060083393"/>
                    </a:ext>
                  </a:extLst>
                </a:gridCol>
                <a:gridCol w="1364803">
                  <a:extLst>
                    <a:ext uri="{9D8B030D-6E8A-4147-A177-3AD203B41FA5}">
                      <a16:colId xmlns:a16="http://schemas.microsoft.com/office/drawing/2014/main" val="1950206083"/>
                    </a:ext>
                  </a:extLst>
                </a:gridCol>
                <a:gridCol w="1477086">
                  <a:extLst>
                    <a:ext uri="{9D8B030D-6E8A-4147-A177-3AD203B41FA5}">
                      <a16:colId xmlns:a16="http://schemas.microsoft.com/office/drawing/2014/main" val="2397713093"/>
                    </a:ext>
                  </a:extLst>
                </a:gridCol>
                <a:gridCol w="1249014">
                  <a:extLst>
                    <a:ext uri="{9D8B030D-6E8A-4147-A177-3AD203B41FA5}">
                      <a16:colId xmlns:a16="http://schemas.microsoft.com/office/drawing/2014/main" val="825522250"/>
                    </a:ext>
                  </a:extLst>
                </a:gridCol>
                <a:gridCol w="1363633">
                  <a:extLst>
                    <a:ext uri="{9D8B030D-6E8A-4147-A177-3AD203B41FA5}">
                      <a16:colId xmlns:a16="http://schemas.microsoft.com/office/drawing/2014/main" val="2919238974"/>
                    </a:ext>
                  </a:extLst>
                </a:gridCol>
                <a:gridCol w="1363633">
                  <a:extLst>
                    <a:ext uri="{9D8B030D-6E8A-4147-A177-3AD203B41FA5}">
                      <a16:colId xmlns:a16="http://schemas.microsoft.com/office/drawing/2014/main" val="2912001074"/>
                    </a:ext>
                  </a:extLst>
                </a:gridCol>
              </a:tblGrid>
              <a:tr h="753564">
                <a:tc>
                  <a:txBody>
                    <a:bodyPr/>
                    <a:lstStyle/>
                    <a:p>
                      <a:pPr algn="ctr"/>
                      <a:r>
                        <a:rPr lang="en-IN" dirty="0" err="1"/>
                        <a:t>S.No</a:t>
                      </a:r>
                      <a:endParaRPr lang="en-IN" dirty="0"/>
                    </a:p>
                  </a:txBody>
                  <a:tcPr>
                    <a:solidFill>
                      <a:schemeClr val="accent1"/>
                    </a:solidFill>
                  </a:tcPr>
                </a:tc>
                <a:tc>
                  <a:txBody>
                    <a:bodyPr/>
                    <a:lstStyle/>
                    <a:p>
                      <a:pPr algn="ctr"/>
                      <a:r>
                        <a:rPr lang="en-IN" dirty="0"/>
                        <a:t>tittle</a:t>
                      </a:r>
                    </a:p>
                  </a:txBody>
                  <a:tcPr>
                    <a:solidFill>
                      <a:schemeClr val="accent1"/>
                    </a:solidFill>
                  </a:tcPr>
                </a:tc>
                <a:tc>
                  <a:txBody>
                    <a:bodyPr/>
                    <a:lstStyle/>
                    <a:p>
                      <a:pPr algn="ctr"/>
                      <a:r>
                        <a:rPr lang="en-IN" dirty="0"/>
                        <a:t>author</a:t>
                      </a:r>
                    </a:p>
                  </a:txBody>
                  <a:tcPr>
                    <a:solidFill>
                      <a:schemeClr val="accent1"/>
                    </a:solidFill>
                  </a:tcPr>
                </a:tc>
                <a:tc>
                  <a:txBody>
                    <a:bodyPr/>
                    <a:lstStyle/>
                    <a:p>
                      <a:pPr algn="ctr"/>
                      <a:r>
                        <a:rPr lang="en-IN" dirty="0"/>
                        <a:t>year</a:t>
                      </a:r>
                    </a:p>
                  </a:txBody>
                  <a:tcPr>
                    <a:solidFill>
                      <a:schemeClr val="accent1"/>
                    </a:solidFill>
                  </a:tcPr>
                </a:tc>
                <a:tc>
                  <a:txBody>
                    <a:bodyPr/>
                    <a:lstStyle/>
                    <a:p>
                      <a:pPr algn="ctr"/>
                      <a:r>
                        <a:rPr lang="en-IN" dirty="0"/>
                        <a:t>methodology</a:t>
                      </a:r>
                    </a:p>
                  </a:txBody>
                  <a:tcPr>
                    <a:solidFill>
                      <a:schemeClr val="accent1"/>
                    </a:solidFill>
                  </a:tcPr>
                </a:tc>
                <a:tc>
                  <a:txBody>
                    <a:bodyPr/>
                    <a:lstStyle/>
                    <a:p>
                      <a:r>
                        <a:rPr lang="en-IN" dirty="0"/>
                        <a:t>conclusion</a:t>
                      </a:r>
                    </a:p>
                  </a:txBody>
                  <a:tcPr>
                    <a:solidFill>
                      <a:schemeClr val="accent1"/>
                    </a:solidFill>
                  </a:tcPr>
                </a:tc>
                <a:tc>
                  <a:txBody>
                    <a:bodyPr/>
                    <a:lstStyle/>
                    <a:p>
                      <a:r>
                        <a:rPr lang="en-IN" dirty="0"/>
                        <a:t>Limitations </a:t>
                      </a:r>
                    </a:p>
                  </a:txBody>
                  <a:tcPr>
                    <a:solidFill>
                      <a:schemeClr val="accent1"/>
                    </a:solidFill>
                  </a:tcPr>
                </a:tc>
                <a:tc>
                  <a:txBody>
                    <a:bodyPr/>
                    <a:lstStyle/>
                    <a:p>
                      <a:r>
                        <a:rPr lang="en-IN" dirty="0"/>
                        <a:t>Future scope</a:t>
                      </a:r>
                    </a:p>
                  </a:txBody>
                  <a:tcPr>
                    <a:solidFill>
                      <a:schemeClr val="accent1"/>
                    </a:solidFill>
                  </a:tcPr>
                </a:tc>
                <a:extLst>
                  <a:ext uri="{0D108BD9-81ED-4DB2-BD59-A6C34878D82A}">
                    <a16:rowId xmlns:a16="http://schemas.microsoft.com/office/drawing/2014/main" val="2180540328"/>
                  </a:ext>
                </a:extLst>
              </a:tr>
              <a:tr h="2045387">
                <a:tc>
                  <a:txBody>
                    <a:bodyPr/>
                    <a:lstStyle/>
                    <a:p>
                      <a:r>
                        <a:rPr lang="en-IN" dirty="0"/>
                        <a:t>1</a:t>
                      </a:r>
                    </a:p>
                  </a:txBody>
                  <a:tcPr anchor="ctr"/>
                </a:tc>
                <a:tc>
                  <a:txBody>
                    <a:bodyPr/>
                    <a:lstStyle/>
                    <a:p>
                      <a:r>
                        <a:rPr lang="en-IN" dirty="0"/>
                        <a:t>Eigenfaces for Recognition</a:t>
                      </a:r>
                    </a:p>
                  </a:txBody>
                  <a:tcPr anchor="ctr"/>
                </a:tc>
                <a:tc>
                  <a:txBody>
                    <a:bodyPr/>
                    <a:lstStyle/>
                    <a:p>
                      <a:r>
                        <a:rPr lang="en-IN" dirty="0"/>
                        <a:t>Turk &amp; Pentland</a:t>
                      </a:r>
                    </a:p>
                  </a:txBody>
                  <a:tcPr/>
                </a:tc>
                <a:tc>
                  <a:txBody>
                    <a:bodyPr/>
                    <a:lstStyle/>
                    <a:p>
                      <a:r>
                        <a:rPr lang="en-IN" dirty="0"/>
                        <a:t>1991</a:t>
                      </a:r>
                    </a:p>
                  </a:txBody>
                  <a:tcPr/>
                </a:tc>
                <a:tc>
                  <a:txBody>
                    <a:bodyPr/>
                    <a:lstStyle/>
                    <a:p>
                      <a:r>
                        <a:rPr lang="en-IN" dirty="0"/>
                        <a:t>PCA (Principal Component Analysis)</a:t>
                      </a:r>
                    </a:p>
                  </a:txBody>
                  <a:tcPr/>
                </a:tc>
                <a:tc>
                  <a:txBody>
                    <a:bodyPr/>
                    <a:lstStyle/>
                    <a:p>
                      <a:r>
                        <a:rPr lang="en-US" dirty="0"/>
                        <a:t>Introduced a holistic approach for face recognition</a:t>
                      </a:r>
                      <a:endParaRPr lang="en-IN" dirty="0"/>
                    </a:p>
                  </a:txBody>
                  <a:tcPr/>
                </a:tc>
                <a:tc>
                  <a:txBody>
                    <a:bodyPr/>
                    <a:lstStyle/>
                    <a:p>
                      <a:r>
                        <a:rPr lang="en-US" dirty="0"/>
                        <a:t>Sensitive to lighting, pose variations, and occlusions</a:t>
                      </a:r>
                      <a:endParaRPr lang="en-IN" dirty="0"/>
                    </a:p>
                  </a:txBody>
                  <a:tcPr/>
                </a:tc>
                <a:tc>
                  <a:txBody>
                    <a:bodyPr/>
                    <a:lstStyle/>
                    <a:p>
                      <a:r>
                        <a:rPr lang="en-US" dirty="0"/>
                        <a:t>Explore more robust features for real-world conditions</a:t>
                      </a:r>
                      <a:endParaRPr lang="en-IN" dirty="0"/>
                    </a:p>
                  </a:txBody>
                  <a:tcPr/>
                </a:tc>
                <a:extLst>
                  <a:ext uri="{0D108BD9-81ED-4DB2-BD59-A6C34878D82A}">
                    <a16:rowId xmlns:a16="http://schemas.microsoft.com/office/drawing/2014/main" val="289388449"/>
                  </a:ext>
                </a:extLst>
              </a:tr>
              <a:tr h="2368343">
                <a:tc>
                  <a:txBody>
                    <a:bodyPr/>
                    <a:lstStyle/>
                    <a:p>
                      <a:r>
                        <a:rPr lang="en-IN" dirty="0"/>
                        <a:t>2</a:t>
                      </a:r>
                    </a:p>
                  </a:txBody>
                  <a:tcPr/>
                </a:tc>
                <a:tc>
                  <a:txBody>
                    <a:bodyPr/>
                    <a:lstStyle/>
                    <a:p>
                      <a:r>
                        <a:rPr lang="en-IN" dirty="0" err="1"/>
                        <a:t>Fisherfaces</a:t>
                      </a:r>
                      <a:r>
                        <a:rPr lang="en-IN" dirty="0"/>
                        <a:t> vs Eigenfaces</a:t>
                      </a:r>
                    </a:p>
                  </a:txBody>
                  <a:tcPr/>
                </a:tc>
                <a:tc>
                  <a:txBody>
                    <a:bodyPr/>
                    <a:lstStyle/>
                    <a:p>
                      <a:r>
                        <a:rPr lang="en-IN" dirty="0" err="1"/>
                        <a:t>Belhumeur</a:t>
                      </a:r>
                      <a:r>
                        <a:rPr lang="en-IN" dirty="0"/>
                        <a:t> et al.</a:t>
                      </a:r>
                    </a:p>
                  </a:txBody>
                  <a:tcPr/>
                </a:tc>
                <a:tc>
                  <a:txBody>
                    <a:bodyPr/>
                    <a:lstStyle/>
                    <a:p>
                      <a:r>
                        <a:rPr lang="en-IN" dirty="0"/>
                        <a:t>1997</a:t>
                      </a:r>
                    </a:p>
                  </a:txBody>
                  <a:tcPr/>
                </a:tc>
                <a:tc>
                  <a:txBody>
                    <a:bodyPr/>
                    <a:lstStyle/>
                    <a:p>
                      <a:r>
                        <a:rPr lang="en-IN" dirty="0"/>
                        <a:t>LDA (Linear Discriminant Analysis) vs PCA</a:t>
                      </a:r>
                    </a:p>
                  </a:txBody>
                  <a:tcPr/>
                </a:tc>
                <a:tc>
                  <a:txBody>
                    <a:bodyPr/>
                    <a:lstStyle/>
                    <a:p>
                      <a:r>
                        <a:rPr lang="en-US" dirty="0" err="1"/>
                        <a:t>Fisherfaces</a:t>
                      </a:r>
                      <a:r>
                        <a:rPr lang="en-US" dirty="0"/>
                        <a:t> provide better discrimination under varying lighting</a:t>
                      </a:r>
                      <a:endParaRPr lang="en-IN" dirty="0"/>
                    </a:p>
                  </a:txBody>
                  <a:tcPr/>
                </a:tc>
                <a:tc>
                  <a:txBody>
                    <a:bodyPr/>
                    <a:lstStyle/>
                    <a:p>
                      <a:r>
                        <a:rPr lang="en-US" dirty="0"/>
                        <a:t>Susceptible to noise and requires larger datasets</a:t>
                      </a:r>
                      <a:endParaRPr lang="en-IN" dirty="0"/>
                    </a:p>
                  </a:txBody>
                  <a:tcPr/>
                </a:tc>
                <a:tc>
                  <a:txBody>
                    <a:bodyPr/>
                    <a:lstStyle/>
                    <a:p>
                      <a:r>
                        <a:rPr lang="en-US" dirty="0"/>
                        <a:t>Extend to handle non-frontal images and expression variations</a:t>
                      </a:r>
                      <a:endParaRPr lang="en-IN" dirty="0"/>
                    </a:p>
                  </a:txBody>
                  <a:tcPr/>
                </a:tc>
                <a:extLst>
                  <a:ext uri="{0D108BD9-81ED-4DB2-BD59-A6C34878D82A}">
                    <a16:rowId xmlns:a16="http://schemas.microsoft.com/office/drawing/2014/main" val="2298835149"/>
                  </a:ext>
                </a:extLst>
              </a:tr>
            </a:tbl>
          </a:graphicData>
        </a:graphic>
      </p:graphicFrame>
    </p:spTree>
    <p:extLst>
      <p:ext uri="{BB962C8B-B14F-4D97-AF65-F5344CB8AC3E}">
        <p14:creationId xmlns:p14="http://schemas.microsoft.com/office/powerpoint/2010/main" val="231693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9644151-27C8-8D17-75EC-97B9BC126883}"/>
              </a:ext>
            </a:extLst>
          </p:cNvPr>
          <p:cNvGraphicFramePr>
            <a:graphicFrameLocks noGrp="1"/>
          </p:cNvGraphicFramePr>
          <p:nvPr>
            <p:extLst>
              <p:ext uri="{D42A27DB-BD31-4B8C-83A1-F6EECF244321}">
                <p14:modId xmlns:p14="http://schemas.microsoft.com/office/powerpoint/2010/main" val="545124048"/>
              </p:ext>
            </p:extLst>
          </p:nvPr>
        </p:nvGraphicFramePr>
        <p:xfrm>
          <a:off x="483637" y="195943"/>
          <a:ext cx="11224725" cy="6160870"/>
        </p:xfrm>
        <a:graphic>
          <a:graphicData uri="http://schemas.openxmlformats.org/drawingml/2006/table">
            <a:tbl>
              <a:tblPr firstRow="1" bandRow="1">
                <a:tableStyleId>{5C22544A-7EE6-4342-B048-85BDC9FD1C3A}</a:tableStyleId>
              </a:tblPr>
              <a:tblGrid>
                <a:gridCol w="574779">
                  <a:extLst>
                    <a:ext uri="{9D8B030D-6E8A-4147-A177-3AD203B41FA5}">
                      <a16:colId xmlns:a16="http://schemas.microsoft.com/office/drawing/2014/main" val="3581097462"/>
                    </a:ext>
                  </a:extLst>
                </a:gridCol>
                <a:gridCol w="2112438">
                  <a:extLst>
                    <a:ext uri="{9D8B030D-6E8A-4147-A177-3AD203B41FA5}">
                      <a16:colId xmlns:a16="http://schemas.microsoft.com/office/drawing/2014/main" val="849486214"/>
                    </a:ext>
                  </a:extLst>
                </a:gridCol>
                <a:gridCol w="1082647">
                  <a:extLst>
                    <a:ext uri="{9D8B030D-6E8A-4147-A177-3AD203B41FA5}">
                      <a16:colId xmlns:a16="http://schemas.microsoft.com/office/drawing/2014/main" val="647434005"/>
                    </a:ext>
                  </a:extLst>
                </a:gridCol>
                <a:gridCol w="657048">
                  <a:extLst>
                    <a:ext uri="{9D8B030D-6E8A-4147-A177-3AD203B41FA5}">
                      <a16:colId xmlns:a16="http://schemas.microsoft.com/office/drawing/2014/main" val="2146928812"/>
                    </a:ext>
                  </a:extLst>
                </a:gridCol>
                <a:gridCol w="1296586">
                  <a:extLst>
                    <a:ext uri="{9D8B030D-6E8A-4147-A177-3AD203B41FA5}">
                      <a16:colId xmlns:a16="http://schemas.microsoft.com/office/drawing/2014/main" val="221773651"/>
                    </a:ext>
                  </a:extLst>
                </a:gridCol>
                <a:gridCol w="1833134">
                  <a:extLst>
                    <a:ext uri="{9D8B030D-6E8A-4147-A177-3AD203B41FA5}">
                      <a16:colId xmlns:a16="http://schemas.microsoft.com/office/drawing/2014/main" val="2959052636"/>
                    </a:ext>
                  </a:extLst>
                </a:gridCol>
                <a:gridCol w="1547250">
                  <a:extLst>
                    <a:ext uri="{9D8B030D-6E8A-4147-A177-3AD203B41FA5}">
                      <a16:colId xmlns:a16="http://schemas.microsoft.com/office/drawing/2014/main" val="2443698042"/>
                    </a:ext>
                  </a:extLst>
                </a:gridCol>
                <a:gridCol w="2120843">
                  <a:extLst>
                    <a:ext uri="{9D8B030D-6E8A-4147-A177-3AD203B41FA5}">
                      <a16:colId xmlns:a16="http://schemas.microsoft.com/office/drawing/2014/main" val="4039857165"/>
                    </a:ext>
                  </a:extLst>
                </a:gridCol>
              </a:tblGrid>
              <a:tr h="572899">
                <a:tc>
                  <a:txBody>
                    <a:bodyPr/>
                    <a:lstStyle/>
                    <a:p>
                      <a:r>
                        <a:rPr lang="en-IN" dirty="0"/>
                        <a:t>S no</a:t>
                      </a:r>
                    </a:p>
                  </a:txBody>
                  <a:tcPr/>
                </a:tc>
                <a:tc>
                  <a:txBody>
                    <a:bodyPr/>
                    <a:lstStyle/>
                    <a:p>
                      <a:r>
                        <a:rPr lang="en-IN" dirty="0"/>
                        <a:t>tittle</a:t>
                      </a:r>
                    </a:p>
                  </a:txBody>
                  <a:tcPr/>
                </a:tc>
                <a:tc>
                  <a:txBody>
                    <a:bodyPr/>
                    <a:lstStyle/>
                    <a:p>
                      <a:r>
                        <a:rPr lang="en-IN" dirty="0"/>
                        <a:t>author</a:t>
                      </a:r>
                    </a:p>
                  </a:txBody>
                  <a:tcPr/>
                </a:tc>
                <a:tc>
                  <a:txBody>
                    <a:bodyPr/>
                    <a:lstStyle/>
                    <a:p>
                      <a:r>
                        <a:rPr lang="en-IN" dirty="0"/>
                        <a:t>year</a:t>
                      </a:r>
                    </a:p>
                  </a:txBody>
                  <a:tcPr/>
                </a:tc>
                <a:tc>
                  <a:txBody>
                    <a:bodyPr/>
                    <a:lstStyle/>
                    <a:p>
                      <a:r>
                        <a:rPr lang="en-IN" dirty="0"/>
                        <a:t>methodology</a:t>
                      </a:r>
                    </a:p>
                  </a:txBody>
                  <a:tcPr/>
                </a:tc>
                <a:tc>
                  <a:txBody>
                    <a:bodyPr/>
                    <a:lstStyle/>
                    <a:p>
                      <a:r>
                        <a:rPr lang="en-IN" dirty="0"/>
                        <a:t>conclusion</a:t>
                      </a:r>
                    </a:p>
                  </a:txBody>
                  <a:tcPr/>
                </a:tc>
                <a:tc>
                  <a:txBody>
                    <a:bodyPr/>
                    <a:lstStyle/>
                    <a:p>
                      <a:r>
                        <a:rPr lang="en-IN" dirty="0"/>
                        <a:t>limitations</a:t>
                      </a:r>
                    </a:p>
                  </a:txBody>
                  <a:tcPr/>
                </a:tc>
                <a:tc>
                  <a:txBody>
                    <a:bodyPr/>
                    <a:lstStyle/>
                    <a:p>
                      <a:r>
                        <a:rPr lang="en-IN" dirty="0"/>
                        <a:t>Future scope</a:t>
                      </a:r>
                    </a:p>
                  </a:txBody>
                  <a:tcPr/>
                </a:tc>
                <a:extLst>
                  <a:ext uri="{0D108BD9-81ED-4DB2-BD59-A6C34878D82A}">
                    <a16:rowId xmlns:a16="http://schemas.microsoft.com/office/drawing/2014/main" val="3506856792"/>
                  </a:ext>
                </a:extLst>
              </a:tr>
              <a:tr h="2046070">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Labeled Faces in the Wild: A Database for Studying Face Recognition in Unconstrained Environments</a:t>
                      </a:r>
                      <a:endParaRPr lang="en-IN"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Huang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2008</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 Benchmark</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Provided a large-scale dataset for face recognition "in-the-wild"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Dataset has noise and lacks diversity in pose and expression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Improve dataset quality and include more diverse conditions</a:t>
                      </a:r>
                    </a:p>
                    <a:p>
                      <a:endParaRPr lang="en-IN" dirty="0"/>
                    </a:p>
                  </a:txBody>
                  <a:tcPr/>
                </a:tc>
                <a:extLst>
                  <a:ext uri="{0D108BD9-81ED-4DB2-BD59-A6C34878D82A}">
                    <a16:rowId xmlns:a16="http://schemas.microsoft.com/office/drawing/2014/main" val="2934701891"/>
                  </a:ext>
                </a:extLst>
              </a:tr>
              <a:tr h="1555013">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DeepFace</a:t>
                      </a:r>
                      <a:r>
                        <a:rPr lang="en-US" dirty="0"/>
                        <a:t>: Closing the Gap to Human-Level Performance</a:t>
                      </a:r>
                      <a:endParaRPr lang="en-IN" dirty="0"/>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Taigman</a:t>
                      </a:r>
                      <a:r>
                        <a:rPr lang="en-IN" dirty="0"/>
                        <a:t>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Deep Neural Networks (DNN)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Achieved near-human accuracy in face recognition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Requires significant computational resources and data</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Improve efficiency and reduce reliance on massive datasets</a:t>
                      </a:r>
                      <a:endParaRPr lang="en-IN" dirty="0"/>
                    </a:p>
                    <a:p>
                      <a:endParaRPr lang="en-IN" dirty="0"/>
                    </a:p>
                  </a:txBody>
                  <a:tcPr/>
                </a:tc>
                <a:extLst>
                  <a:ext uri="{0D108BD9-81ED-4DB2-BD59-A6C34878D82A}">
                    <a16:rowId xmlns:a16="http://schemas.microsoft.com/office/drawing/2014/main" val="3404421543"/>
                  </a:ext>
                </a:extLst>
              </a:tr>
              <a:tr h="1555013">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FaceNet</a:t>
                      </a:r>
                      <a:r>
                        <a:rPr lang="en-US" dirty="0"/>
                        <a:t>: A Unified Embedding for Face Recognition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Schroff</a:t>
                      </a:r>
                      <a:r>
                        <a:rPr lang="en-IN" dirty="0"/>
                        <a:t>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2015</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Learning with Triplet Loss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Improved face verification and clustering using unified embedding</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computational cost, memory-intensive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 embedding techniques for real-time performance</a:t>
                      </a:r>
                      <a:endParaRPr lang="en-IN" dirty="0"/>
                    </a:p>
                    <a:p>
                      <a:endParaRPr lang="en-IN" dirty="0"/>
                    </a:p>
                  </a:txBody>
                  <a:tcPr/>
                </a:tc>
                <a:extLst>
                  <a:ext uri="{0D108BD9-81ED-4DB2-BD59-A6C34878D82A}">
                    <a16:rowId xmlns:a16="http://schemas.microsoft.com/office/drawing/2014/main" val="2847898591"/>
                  </a:ext>
                </a:extLst>
              </a:tr>
            </a:tbl>
          </a:graphicData>
        </a:graphic>
      </p:graphicFrame>
    </p:spTree>
    <p:extLst>
      <p:ext uri="{BB962C8B-B14F-4D97-AF65-F5344CB8AC3E}">
        <p14:creationId xmlns:p14="http://schemas.microsoft.com/office/powerpoint/2010/main" val="1927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8D58C4-CB38-BF2C-D6E9-6EF8C0F1246B}"/>
              </a:ext>
            </a:extLst>
          </p:cNvPr>
          <p:cNvGraphicFramePr>
            <a:graphicFrameLocks noGrp="1"/>
          </p:cNvGraphicFramePr>
          <p:nvPr>
            <p:extLst>
              <p:ext uri="{D42A27DB-BD31-4B8C-83A1-F6EECF244321}">
                <p14:modId xmlns:p14="http://schemas.microsoft.com/office/powerpoint/2010/main" val="124974779"/>
              </p:ext>
            </p:extLst>
          </p:nvPr>
        </p:nvGraphicFramePr>
        <p:xfrm>
          <a:off x="298580" y="74645"/>
          <a:ext cx="11587064" cy="3187342"/>
        </p:xfrm>
        <a:graphic>
          <a:graphicData uri="http://schemas.openxmlformats.org/drawingml/2006/table">
            <a:tbl>
              <a:tblPr firstRow="1" bandRow="1">
                <a:tableStyleId>{5C22544A-7EE6-4342-B048-85BDC9FD1C3A}</a:tableStyleId>
              </a:tblPr>
              <a:tblGrid>
                <a:gridCol w="772887">
                  <a:extLst>
                    <a:ext uri="{9D8B030D-6E8A-4147-A177-3AD203B41FA5}">
                      <a16:colId xmlns:a16="http://schemas.microsoft.com/office/drawing/2014/main" val="3601413294"/>
                    </a:ext>
                  </a:extLst>
                </a:gridCol>
                <a:gridCol w="2129711">
                  <a:extLst>
                    <a:ext uri="{9D8B030D-6E8A-4147-A177-3AD203B41FA5}">
                      <a16:colId xmlns:a16="http://schemas.microsoft.com/office/drawing/2014/main" val="1902221493"/>
                    </a:ext>
                  </a:extLst>
                </a:gridCol>
                <a:gridCol w="1447411">
                  <a:extLst>
                    <a:ext uri="{9D8B030D-6E8A-4147-A177-3AD203B41FA5}">
                      <a16:colId xmlns:a16="http://schemas.microsoft.com/office/drawing/2014/main" val="3650005894"/>
                    </a:ext>
                  </a:extLst>
                </a:gridCol>
                <a:gridCol w="1447411">
                  <a:extLst>
                    <a:ext uri="{9D8B030D-6E8A-4147-A177-3AD203B41FA5}">
                      <a16:colId xmlns:a16="http://schemas.microsoft.com/office/drawing/2014/main" val="873648443"/>
                    </a:ext>
                  </a:extLst>
                </a:gridCol>
                <a:gridCol w="1447411">
                  <a:extLst>
                    <a:ext uri="{9D8B030D-6E8A-4147-A177-3AD203B41FA5}">
                      <a16:colId xmlns:a16="http://schemas.microsoft.com/office/drawing/2014/main" val="4129315272"/>
                    </a:ext>
                  </a:extLst>
                </a:gridCol>
                <a:gridCol w="1447411">
                  <a:extLst>
                    <a:ext uri="{9D8B030D-6E8A-4147-A177-3AD203B41FA5}">
                      <a16:colId xmlns:a16="http://schemas.microsoft.com/office/drawing/2014/main" val="1724093614"/>
                    </a:ext>
                  </a:extLst>
                </a:gridCol>
                <a:gridCol w="1447411">
                  <a:extLst>
                    <a:ext uri="{9D8B030D-6E8A-4147-A177-3AD203B41FA5}">
                      <a16:colId xmlns:a16="http://schemas.microsoft.com/office/drawing/2014/main" val="3272588303"/>
                    </a:ext>
                  </a:extLst>
                </a:gridCol>
                <a:gridCol w="1447411">
                  <a:extLst>
                    <a:ext uri="{9D8B030D-6E8A-4147-A177-3AD203B41FA5}">
                      <a16:colId xmlns:a16="http://schemas.microsoft.com/office/drawing/2014/main" val="3778380443"/>
                    </a:ext>
                  </a:extLst>
                </a:gridCol>
              </a:tblGrid>
              <a:tr h="755779">
                <a:tc>
                  <a:txBody>
                    <a:bodyPr/>
                    <a:lstStyle/>
                    <a:p>
                      <a:r>
                        <a:rPr lang="en-IN" dirty="0"/>
                        <a:t>S no</a:t>
                      </a:r>
                    </a:p>
                  </a:txBody>
                  <a:tcPr/>
                </a:tc>
                <a:tc>
                  <a:txBody>
                    <a:bodyPr/>
                    <a:lstStyle/>
                    <a:p>
                      <a:r>
                        <a:rPr lang="en-IN" dirty="0"/>
                        <a:t>Tittle </a:t>
                      </a:r>
                    </a:p>
                  </a:txBody>
                  <a:tcPr/>
                </a:tc>
                <a:tc>
                  <a:txBody>
                    <a:bodyPr/>
                    <a:lstStyle/>
                    <a:p>
                      <a:r>
                        <a:rPr lang="en-IN" dirty="0"/>
                        <a:t>author</a:t>
                      </a:r>
                    </a:p>
                  </a:txBody>
                  <a:tcPr/>
                </a:tc>
                <a:tc>
                  <a:txBody>
                    <a:bodyPr/>
                    <a:lstStyle/>
                    <a:p>
                      <a:r>
                        <a:rPr lang="en-IN" dirty="0"/>
                        <a:t>year</a:t>
                      </a:r>
                    </a:p>
                  </a:txBody>
                  <a:tcPr/>
                </a:tc>
                <a:tc>
                  <a:txBody>
                    <a:bodyPr/>
                    <a:lstStyle/>
                    <a:p>
                      <a:r>
                        <a:rPr lang="en-IN" dirty="0"/>
                        <a:t>methodology</a:t>
                      </a:r>
                    </a:p>
                  </a:txBody>
                  <a:tcPr/>
                </a:tc>
                <a:tc>
                  <a:txBody>
                    <a:bodyPr/>
                    <a:lstStyle/>
                    <a:p>
                      <a:r>
                        <a:rPr lang="en-IN" dirty="0"/>
                        <a:t>conclusion</a:t>
                      </a:r>
                    </a:p>
                  </a:txBody>
                  <a:tcPr/>
                </a:tc>
                <a:tc>
                  <a:txBody>
                    <a:bodyPr/>
                    <a:lstStyle/>
                    <a:p>
                      <a:r>
                        <a:rPr lang="en-IN" dirty="0"/>
                        <a:t>limitations</a:t>
                      </a:r>
                    </a:p>
                  </a:txBody>
                  <a:tcPr/>
                </a:tc>
                <a:tc>
                  <a:txBody>
                    <a:bodyPr/>
                    <a:lstStyle/>
                    <a:p>
                      <a:r>
                        <a:rPr lang="en-IN" dirty="0"/>
                        <a:t>Future scope</a:t>
                      </a:r>
                    </a:p>
                  </a:txBody>
                  <a:tcPr/>
                </a:tc>
                <a:extLst>
                  <a:ext uri="{0D108BD9-81ED-4DB2-BD59-A6C34878D82A}">
                    <a16:rowId xmlns:a16="http://schemas.microsoft.com/office/drawing/2014/main" val="1457138588"/>
                  </a:ext>
                </a:extLst>
              </a:tr>
              <a:tr h="419883">
                <a:tc>
                  <a:txBody>
                    <a:bodyPr/>
                    <a:lstStyle/>
                    <a:p>
                      <a:r>
                        <a:rPr lang="en-IN" dirty="0"/>
                        <a:t>7</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90077092"/>
                  </a:ext>
                </a:extLst>
              </a:tr>
              <a:tr h="419883">
                <a:tc>
                  <a:txBody>
                    <a:bodyPr/>
                    <a:lstStyle/>
                    <a:p>
                      <a:r>
                        <a:rPr lang="en-IN" dirty="0"/>
                        <a:t>8</a:t>
                      </a:r>
                    </a:p>
                  </a:txBody>
                  <a:tcPr/>
                </a:tc>
                <a:tc>
                  <a:txBody>
                    <a:bodyPr/>
                    <a:lstStyle/>
                    <a:p>
                      <a:r>
                        <a:rPr lang="en-US" dirty="0"/>
                        <a:t>Deep Learning for Face Recognition</a:t>
                      </a:r>
                      <a:endParaRPr lang="en-IN" dirty="0"/>
                    </a:p>
                  </a:txBody>
                  <a:tcPr/>
                </a:tc>
                <a:tc>
                  <a:txBody>
                    <a:bodyPr/>
                    <a:lstStyle/>
                    <a:p>
                      <a:r>
                        <a:rPr lang="en-IN" dirty="0" err="1"/>
                        <a:t>Parkhi</a:t>
                      </a:r>
                      <a:r>
                        <a:rPr lang="en-IN" dirty="0"/>
                        <a:t> et al.</a:t>
                      </a:r>
                    </a:p>
                  </a:txBody>
                  <a:tcPr/>
                </a:tc>
                <a:tc>
                  <a:txBody>
                    <a:bodyPr/>
                    <a:lstStyle/>
                    <a:p>
                      <a:r>
                        <a:rPr lang="en-IN" dirty="0"/>
                        <a:t>2015</a:t>
                      </a:r>
                    </a:p>
                  </a:txBody>
                  <a:tcPr/>
                </a:tc>
                <a:tc>
                  <a:txBody>
                    <a:bodyPr/>
                    <a:lstStyle/>
                    <a:p>
                      <a:r>
                        <a:rPr lang="en-IN" dirty="0"/>
                        <a:t>Convolutional Neural Networks (CNNs)</a:t>
                      </a:r>
                    </a:p>
                  </a:txBody>
                  <a:tcPr/>
                </a:tc>
                <a:tc>
                  <a:txBody>
                    <a:bodyPr/>
                    <a:lstStyle/>
                    <a:p>
                      <a:r>
                        <a:rPr lang="en-US" dirty="0"/>
                        <a:t>High accuracy achieved using deep learning architecture (</a:t>
                      </a:r>
                      <a:r>
                        <a:rPr lang="en-US" dirty="0" err="1"/>
                        <a:t>VGGFace</a:t>
                      </a:r>
                      <a:r>
                        <a:rPr lang="en-US" dirty="0"/>
                        <a:t>)</a:t>
                      </a:r>
                      <a:endParaRPr lang="en-IN" dirty="0"/>
                    </a:p>
                  </a:txBody>
                  <a:tcPr/>
                </a:tc>
                <a:tc>
                  <a:txBody>
                    <a:bodyPr/>
                    <a:lstStyle/>
                    <a:p>
                      <a:r>
                        <a:rPr lang="en-US" dirty="0"/>
                        <a:t>Not suitable for real-time systems due to computational cost</a:t>
                      </a:r>
                      <a:endParaRPr lang="en-IN" dirty="0"/>
                    </a:p>
                  </a:txBody>
                  <a:tcPr/>
                </a:tc>
                <a:tc>
                  <a:txBody>
                    <a:bodyPr/>
                    <a:lstStyle/>
                    <a:p>
                      <a:r>
                        <a:rPr lang="en-US" dirty="0"/>
                        <a:t>Enhance models for faster, real-time processing</a:t>
                      </a:r>
                      <a:endParaRPr lang="en-IN" dirty="0"/>
                    </a:p>
                  </a:txBody>
                  <a:tcPr/>
                </a:tc>
                <a:extLst>
                  <a:ext uri="{0D108BD9-81ED-4DB2-BD59-A6C34878D82A}">
                    <a16:rowId xmlns:a16="http://schemas.microsoft.com/office/drawing/2014/main" val="2818673652"/>
                  </a:ext>
                </a:extLst>
              </a:tr>
            </a:tbl>
          </a:graphicData>
        </a:graphic>
      </p:graphicFrame>
    </p:spTree>
    <p:extLst>
      <p:ext uri="{BB962C8B-B14F-4D97-AF65-F5344CB8AC3E}">
        <p14:creationId xmlns:p14="http://schemas.microsoft.com/office/powerpoint/2010/main" val="100523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9C431CC-9958-C0F3-F7BB-FFA346B5AB08}"/>
              </a:ext>
            </a:extLst>
          </p:cNvPr>
          <p:cNvGraphicFramePr>
            <a:graphicFrameLocks noGrp="1"/>
          </p:cNvGraphicFramePr>
          <p:nvPr>
            <p:extLst>
              <p:ext uri="{D42A27DB-BD31-4B8C-83A1-F6EECF244321}">
                <p14:modId xmlns:p14="http://schemas.microsoft.com/office/powerpoint/2010/main" val="1701487390"/>
              </p:ext>
            </p:extLst>
          </p:nvPr>
        </p:nvGraphicFramePr>
        <p:xfrm>
          <a:off x="345232" y="719666"/>
          <a:ext cx="11691256" cy="4668520"/>
        </p:xfrm>
        <a:graphic>
          <a:graphicData uri="http://schemas.openxmlformats.org/drawingml/2006/table">
            <a:tbl>
              <a:tblPr firstRow="1" bandRow="1">
                <a:tableStyleId>{5C22544A-7EE6-4342-B048-85BDC9FD1C3A}</a:tableStyleId>
              </a:tblPr>
              <a:tblGrid>
                <a:gridCol w="1461407">
                  <a:extLst>
                    <a:ext uri="{9D8B030D-6E8A-4147-A177-3AD203B41FA5}">
                      <a16:colId xmlns:a16="http://schemas.microsoft.com/office/drawing/2014/main" val="332326719"/>
                    </a:ext>
                  </a:extLst>
                </a:gridCol>
                <a:gridCol w="1461407">
                  <a:extLst>
                    <a:ext uri="{9D8B030D-6E8A-4147-A177-3AD203B41FA5}">
                      <a16:colId xmlns:a16="http://schemas.microsoft.com/office/drawing/2014/main" val="3395459881"/>
                    </a:ext>
                  </a:extLst>
                </a:gridCol>
                <a:gridCol w="1461407">
                  <a:extLst>
                    <a:ext uri="{9D8B030D-6E8A-4147-A177-3AD203B41FA5}">
                      <a16:colId xmlns:a16="http://schemas.microsoft.com/office/drawing/2014/main" val="2913446543"/>
                    </a:ext>
                  </a:extLst>
                </a:gridCol>
                <a:gridCol w="1461407">
                  <a:extLst>
                    <a:ext uri="{9D8B030D-6E8A-4147-A177-3AD203B41FA5}">
                      <a16:colId xmlns:a16="http://schemas.microsoft.com/office/drawing/2014/main" val="2154703498"/>
                    </a:ext>
                  </a:extLst>
                </a:gridCol>
                <a:gridCol w="1461407">
                  <a:extLst>
                    <a:ext uri="{9D8B030D-6E8A-4147-A177-3AD203B41FA5}">
                      <a16:colId xmlns:a16="http://schemas.microsoft.com/office/drawing/2014/main" val="3737560680"/>
                    </a:ext>
                  </a:extLst>
                </a:gridCol>
                <a:gridCol w="1461407">
                  <a:extLst>
                    <a:ext uri="{9D8B030D-6E8A-4147-A177-3AD203B41FA5}">
                      <a16:colId xmlns:a16="http://schemas.microsoft.com/office/drawing/2014/main" val="419068684"/>
                    </a:ext>
                  </a:extLst>
                </a:gridCol>
                <a:gridCol w="1461407">
                  <a:extLst>
                    <a:ext uri="{9D8B030D-6E8A-4147-A177-3AD203B41FA5}">
                      <a16:colId xmlns:a16="http://schemas.microsoft.com/office/drawing/2014/main" val="2542607652"/>
                    </a:ext>
                  </a:extLst>
                </a:gridCol>
                <a:gridCol w="1461407">
                  <a:extLst>
                    <a:ext uri="{9D8B030D-6E8A-4147-A177-3AD203B41FA5}">
                      <a16:colId xmlns:a16="http://schemas.microsoft.com/office/drawing/2014/main" val="3877220408"/>
                    </a:ext>
                  </a:extLst>
                </a:gridCol>
              </a:tblGrid>
              <a:tr h="370840">
                <a:tc>
                  <a:txBody>
                    <a:bodyPr/>
                    <a:lstStyle/>
                    <a:p>
                      <a:r>
                        <a:rPr lang="en-IN" dirty="0"/>
                        <a:t>S no</a:t>
                      </a:r>
                    </a:p>
                  </a:txBody>
                  <a:tcPr/>
                </a:tc>
                <a:tc>
                  <a:txBody>
                    <a:bodyPr/>
                    <a:lstStyle/>
                    <a:p>
                      <a:r>
                        <a:rPr lang="en-IN" dirty="0"/>
                        <a:t>tittle</a:t>
                      </a:r>
                    </a:p>
                  </a:txBody>
                  <a:tcPr/>
                </a:tc>
                <a:tc>
                  <a:txBody>
                    <a:bodyPr/>
                    <a:lstStyle/>
                    <a:p>
                      <a:r>
                        <a:rPr lang="en-IN" dirty="0"/>
                        <a:t>author</a:t>
                      </a:r>
                    </a:p>
                  </a:txBody>
                  <a:tcPr/>
                </a:tc>
                <a:tc>
                  <a:txBody>
                    <a:bodyPr/>
                    <a:lstStyle/>
                    <a:p>
                      <a:r>
                        <a:rPr lang="en-IN" dirty="0"/>
                        <a:t>year</a:t>
                      </a:r>
                    </a:p>
                  </a:txBody>
                  <a:tcPr/>
                </a:tc>
                <a:tc>
                  <a:txBody>
                    <a:bodyPr/>
                    <a:lstStyle/>
                    <a:p>
                      <a:r>
                        <a:rPr lang="en-IN" dirty="0"/>
                        <a:t>methodology</a:t>
                      </a:r>
                    </a:p>
                  </a:txBody>
                  <a:tcPr/>
                </a:tc>
                <a:tc>
                  <a:txBody>
                    <a:bodyPr/>
                    <a:lstStyle/>
                    <a:p>
                      <a:r>
                        <a:rPr lang="en-IN" dirty="0"/>
                        <a:t>conclusion</a:t>
                      </a:r>
                    </a:p>
                  </a:txBody>
                  <a:tcPr/>
                </a:tc>
                <a:tc>
                  <a:txBody>
                    <a:bodyPr/>
                    <a:lstStyle/>
                    <a:p>
                      <a:r>
                        <a:rPr lang="en-IN" dirty="0"/>
                        <a:t>limitations</a:t>
                      </a:r>
                    </a:p>
                  </a:txBody>
                  <a:tcPr/>
                </a:tc>
                <a:tc>
                  <a:txBody>
                    <a:bodyPr/>
                    <a:lstStyle/>
                    <a:p>
                      <a:r>
                        <a:rPr lang="en-IN" dirty="0"/>
                        <a:t>Future scope</a:t>
                      </a:r>
                    </a:p>
                  </a:txBody>
                  <a:tcPr/>
                </a:tc>
                <a:extLst>
                  <a:ext uri="{0D108BD9-81ED-4DB2-BD59-A6C34878D82A}">
                    <a16:rowId xmlns:a16="http://schemas.microsoft.com/office/drawing/2014/main" val="1350107952"/>
                  </a:ext>
                </a:extLst>
              </a:tr>
              <a:tr h="370840">
                <a:tc>
                  <a:txBody>
                    <a:bodyPr/>
                    <a:lstStyle/>
                    <a:p>
                      <a:r>
                        <a:rPr lang="en-IN" dirty="0"/>
                        <a:t>9</a:t>
                      </a:r>
                    </a:p>
                  </a:txBody>
                  <a:tcPr/>
                </a:tc>
                <a:tc>
                  <a:txBody>
                    <a:bodyPr/>
                    <a:lstStyle/>
                    <a:p>
                      <a:r>
                        <a:rPr lang="en-IN" dirty="0"/>
                        <a:t>Face Recognition: A Literature Survey</a:t>
                      </a:r>
                    </a:p>
                  </a:txBody>
                  <a:tcPr/>
                </a:tc>
                <a:tc>
                  <a:txBody>
                    <a:bodyPr/>
                    <a:lstStyle/>
                    <a:p>
                      <a:r>
                        <a:rPr lang="en-IN" dirty="0"/>
                        <a:t>Zhao et al</a:t>
                      </a:r>
                    </a:p>
                  </a:txBody>
                  <a:tcPr/>
                </a:tc>
                <a:tc>
                  <a:txBody>
                    <a:bodyPr/>
                    <a:lstStyle/>
                    <a:p>
                      <a:r>
                        <a:rPr lang="en-IN" dirty="0"/>
                        <a:t>2003</a:t>
                      </a:r>
                    </a:p>
                  </a:txBody>
                  <a:tcPr/>
                </a:tc>
                <a:tc>
                  <a:txBody>
                    <a:bodyPr/>
                    <a:lstStyle/>
                    <a:p>
                      <a:r>
                        <a:rPr lang="en-IN" dirty="0"/>
                        <a:t>Survey of various methods</a:t>
                      </a:r>
                    </a:p>
                  </a:txBody>
                  <a:tcPr/>
                </a:tc>
                <a:tc>
                  <a:txBody>
                    <a:bodyPr/>
                    <a:lstStyle/>
                    <a:p>
                      <a:r>
                        <a:rPr lang="en-US" dirty="0"/>
                        <a:t>Comprehensive survey of challenges posed by pose, illumination, and expression</a:t>
                      </a:r>
                      <a:endParaRPr lang="en-IN" dirty="0"/>
                    </a:p>
                  </a:txBody>
                  <a:tcPr/>
                </a:tc>
                <a:tc>
                  <a:txBody>
                    <a:bodyPr/>
                    <a:lstStyle/>
                    <a:p>
                      <a:r>
                        <a:rPr lang="en-US" dirty="0"/>
                        <a:t>No single method addresses all challenges effectively</a:t>
                      </a:r>
                      <a:endParaRPr lang="en-IN" dirty="0"/>
                    </a:p>
                  </a:txBody>
                  <a:tcPr/>
                </a:tc>
                <a:tc>
                  <a:txBody>
                    <a:bodyPr/>
                    <a:lstStyle/>
                    <a:p>
                      <a:r>
                        <a:rPr lang="en-US" dirty="0"/>
                        <a:t>Focus on developing methods to handle all variations (PIE)</a:t>
                      </a:r>
                      <a:endParaRPr lang="en-IN" dirty="0"/>
                    </a:p>
                  </a:txBody>
                  <a:tcPr/>
                </a:tc>
                <a:extLst>
                  <a:ext uri="{0D108BD9-81ED-4DB2-BD59-A6C34878D82A}">
                    <a16:rowId xmlns:a16="http://schemas.microsoft.com/office/drawing/2014/main" val="3063838554"/>
                  </a:ext>
                </a:extLst>
              </a:tr>
              <a:tr h="370840">
                <a:tc>
                  <a:txBody>
                    <a:bodyPr/>
                    <a:lstStyle/>
                    <a:p>
                      <a:r>
                        <a:rPr lang="en-IN" dirty="0"/>
                        <a:t>10</a:t>
                      </a:r>
                    </a:p>
                  </a:txBody>
                  <a:tcPr/>
                </a:tc>
                <a:tc>
                  <a:txBody>
                    <a:bodyPr/>
                    <a:lstStyle/>
                    <a:p>
                      <a:r>
                        <a:rPr lang="en-US" dirty="0"/>
                        <a:t>Adversarial Attacks and Defenses in Face Recognition</a:t>
                      </a:r>
                      <a:endParaRPr lang="en-IN" dirty="0"/>
                    </a:p>
                  </a:txBody>
                  <a:tcPr/>
                </a:tc>
                <a:tc>
                  <a:txBody>
                    <a:bodyPr/>
                    <a:lstStyle/>
                    <a:p>
                      <a:r>
                        <a:rPr lang="en-IN" dirty="0"/>
                        <a:t>Wang et al.</a:t>
                      </a:r>
                    </a:p>
                  </a:txBody>
                  <a:tcPr/>
                </a:tc>
                <a:tc>
                  <a:txBody>
                    <a:bodyPr/>
                    <a:lstStyle/>
                    <a:p>
                      <a:r>
                        <a:rPr lang="en-IN" dirty="0"/>
                        <a:t>2018</a:t>
                      </a:r>
                    </a:p>
                  </a:txBody>
                  <a:tcPr/>
                </a:tc>
                <a:tc>
                  <a:txBody>
                    <a:bodyPr/>
                    <a:lstStyle/>
                    <a:p>
                      <a:r>
                        <a:rPr lang="en-IN" dirty="0"/>
                        <a:t>Adversarial Training, GANs</a:t>
                      </a:r>
                    </a:p>
                  </a:txBody>
                  <a:tcPr/>
                </a:tc>
                <a:tc>
                  <a:txBody>
                    <a:bodyPr/>
                    <a:lstStyle/>
                    <a:p>
                      <a:r>
                        <a:rPr lang="en-US" dirty="0"/>
                        <a:t>Explored vulnerabilities of face recognition systems to adversarial attacks</a:t>
                      </a:r>
                      <a:endParaRPr lang="en-IN" dirty="0"/>
                    </a:p>
                  </a:txBody>
                  <a:tcPr/>
                </a:tc>
                <a:tc>
                  <a:txBody>
                    <a:bodyPr/>
                    <a:lstStyle/>
                    <a:p>
                      <a:r>
                        <a:rPr lang="en-US" dirty="0"/>
                        <a:t>Defense methods are computationally expensive</a:t>
                      </a:r>
                      <a:endParaRPr lang="en-IN" dirty="0"/>
                    </a:p>
                  </a:txBody>
                  <a:tcPr/>
                </a:tc>
                <a:tc>
                  <a:txBody>
                    <a:bodyPr/>
                    <a:lstStyle/>
                    <a:p>
                      <a:r>
                        <a:rPr lang="en-US" dirty="0"/>
                        <a:t>Develop lightweight and efficient adversarial defenses</a:t>
                      </a:r>
                      <a:endParaRPr lang="en-IN" dirty="0"/>
                    </a:p>
                  </a:txBody>
                  <a:tcPr/>
                </a:tc>
                <a:extLst>
                  <a:ext uri="{0D108BD9-81ED-4DB2-BD59-A6C34878D82A}">
                    <a16:rowId xmlns:a16="http://schemas.microsoft.com/office/drawing/2014/main" val="3398011925"/>
                  </a:ext>
                </a:extLst>
              </a:tr>
            </a:tbl>
          </a:graphicData>
        </a:graphic>
      </p:graphicFrame>
    </p:spTree>
    <p:extLst>
      <p:ext uri="{BB962C8B-B14F-4D97-AF65-F5344CB8AC3E}">
        <p14:creationId xmlns:p14="http://schemas.microsoft.com/office/powerpoint/2010/main" val="285600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4335-7809-B965-123D-F847EF95CE43}"/>
              </a:ext>
            </a:extLst>
          </p:cNvPr>
          <p:cNvSpPr>
            <a:spLocks noGrp="1"/>
          </p:cNvSpPr>
          <p:nvPr>
            <p:ph type="title"/>
          </p:nvPr>
        </p:nvSpPr>
        <p:spPr>
          <a:xfrm>
            <a:off x="335902" y="365125"/>
            <a:ext cx="11017898" cy="1325563"/>
          </a:xfrm>
        </p:spPr>
        <p:txBody>
          <a:bodyPr/>
          <a:lstStyle/>
          <a:p>
            <a:r>
              <a:rPr lang="en-US" b="1" dirty="0">
                <a:solidFill>
                  <a:srgbClr val="00B0F0"/>
                </a:solidFill>
              </a:rPr>
              <a:t>OBJECTIVES</a:t>
            </a:r>
            <a:endParaRPr lang="en-IN" b="1" dirty="0">
              <a:solidFill>
                <a:srgbClr val="00B0F0"/>
              </a:solidFill>
            </a:endParaRPr>
          </a:p>
        </p:txBody>
      </p:sp>
      <p:sp>
        <p:nvSpPr>
          <p:cNvPr id="3" name="Rectangle 1">
            <a:extLst>
              <a:ext uri="{FF2B5EF4-FFF2-40B4-BE49-F238E27FC236}">
                <a16:creationId xmlns:a16="http://schemas.microsoft.com/office/drawing/2014/main" id="{64288795-AFF8-6D5D-4295-D0AA1F13D7E4}"/>
              </a:ext>
            </a:extLst>
          </p:cNvPr>
          <p:cNvSpPr>
            <a:spLocks noGrp="1" noChangeArrowheads="1"/>
          </p:cNvSpPr>
          <p:nvPr>
            <p:ph idx="1"/>
          </p:nvPr>
        </p:nvSpPr>
        <p:spPr bwMode="auto">
          <a:xfrm>
            <a:off x="335902" y="1639843"/>
            <a:ext cx="1025434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Enhance Security</a:t>
            </a:r>
            <a:r>
              <a:rPr kumimoji="0" lang="en-US" altLang="en-US" sz="1800" b="0" i="0" u="none" strike="noStrike" cap="none" normalizeH="0" baseline="0" dirty="0">
                <a:ln>
                  <a:noFill/>
                </a:ln>
                <a:solidFill>
                  <a:schemeClr val="tx1"/>
                </a:solidFill>
                <a:effectLst/>
                <a:latin typeface="Arial" panose="020B0604020202020204" pitchFamily="34" charset="0"/>
              </a:rPr>
              <a:t>: Use facial recognition to make transactions safer by verifying user identities.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Improve User Experience: </a:t>
            </a:r>
            <a:r>
              <a:rPr kumimoji="0" lang="en-US" altLang="en-US" sz="1800" b="0" i="0" u="none" strike="noStrike" cap="none" normalizeH="0" baseline="0" dirty="0">
                <a:ln>
                  <a:noFill/>
                </a:ln>
                <a:solidFill>
                  <a:schemeClr val="tx1"/>
                </a:solidFill>
                <a:effectLst/>
                <a:latin typeface="Arial" panose="020B0604020202020204" pitchFamily="34" charset="0"/>
              </a:rPr>
              <a:t>Allow users to access their accounts without needing cards or PINs, making it quicker and easier.</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Integrate with Existing Systems:</a:t>
            </a:r>
            <a:r>
              <a:rPr kumimoji="0" lang="en-US" altLang="en-US" sz="1800" b="0" i="0" u="none" strike="noStrike" cap="none" normalizeH="0" baseline="0" dirty="0">
                <a:ln>
                  <a:noFill/>
                </a:ln>
                <a:solidFill>
                  <a:schemeClr val="tx1"/>
                </a:solidFill>
                <a:effectLst/>
                <a:latin typeface="Arial" panose="020B0604020202020204" pitchFamily="34" charset="0"/>
              </a:rPr>
              <a:t> Ensure that the facial recognition technology works smoothly with current ATM infrastructures.</a:t>
            </a:r>
          </a:p>
          <a:p>
            <a:pPr marL="0" marR="0" lvl="0" indent="0" algn="l" defTabSz="914400" rtl="0" eaLnBrk="0" fontAlgn="base" latinLnBrk="0" hangingPunct="0">
              <a:lnSpc>
                <a:spcPct val="100000"/>
              </a:lnSpc>
              <a:spcBef>
                <a:spcPct val="0"/>
              </a:spcBef>
              <a:spcAft>
                <a:spcPct val="0"/>
              </a:spcAft>
              <a:buClrTx/>
              <a:buSzTx/>
              <a:buNone/>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350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1309</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proxima-nova</vt:lpstr>
      <vt:lpstr>Times New Roman</vt:lpstr>
      <vt:lpstr>Office Theme</vt:lpstr>
      <vt:lpstr>MINI PROJECT   TOPIC:VISION BASED ACCESS FOR FINANCIAL TRANSACTIONS </vt:lpstr>
      <vt:lpstr>CONTENTS</vt:lpstr>
      <vt:lpstr>ABSTRACT</vt:lpstr>
      <vt:lpstr>INTRODUCTION</vt:lpstr>
      <vt:lpstr>PowerPoint Presentation</vt:lpstr>
      <vt:lpstr>PowerPoint Presentation</vt:lpstr>
      <vt:lpstr>PowerPoint Presentation</vt:lpstr>
      <vt:lpstr>PowerPoint Presentation</vt:lpstr>
      <vt:lpstr>OBJECTIVES</vt:lpstr>
      <vt:lpstr> RESEARCH GAP  </vt:lpstr>
      <vt:lpstr>PROBLEM STATEMENT</vt:lpstr>
      <vt:lpstr>PREVIOUS METHOD</vt:lpstr>
      <vt:lpstr>OUR METHOD OF APPROACH</vt:lpstr>
      <vt:lpstr> </vt:lpstr>
      <vt:lpstr>TOOLS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DETECTION USING MACHINE LEARNING</dc:title>
  <dc:creator>DELL</dc:creator>
  <cp:lastModifiedBy>vijay kumar</cp:lastModifiedBy>
  <cp:revision>39</cp:revision>
  <dcterms:created xsi:type="dcterms:W3CDTF">2024-07-01T14:11:00Z</dcterms:created>
  <dcterms:modified xsi:type="dcterms:W3CDTF">2024-09-20T04:59:50Z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B29322D81ABC428B99B4CAD15A47080E_12</vt:lpwstr>
  </property>
  <property fmtid="{D5CDD505-2E9C-101B-9397-08002B2CF9AE}" pid="3" name="KSOProductBuildVer">
    <vt:lpwstr>1033-12.2.0.13472</vt:lpwstr>
  </property>
</Properties>
</file>