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71" r:id="rId5"/>
    <p:sldId id="257" r:id="rId6"/>
    <p:sldId id="258" r:id="rId7"/>
    <p:sldId id="264" r:id="rId8"/>
    <p:sldId id="266" r:id="rId9"/>
    <p:sldId id="272" r:id="rId10"/>
    <p:sldId id="265" r:id="rId11"/>
    <p:sldId id="270" r:id="rId12"/>
    <p:sldId id="260"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0" autoAdjust="0"/>
    <p:restoredTop sz="94660"/>
  </p:normalViewPr>
  <p:slideViewPr>
    <p:cSldViewPr snapToGrid="0" showGuides="1">
      <p:cViewPr>
        <p:scale>
          <a:sx n="75" d="100"/>
          <a:sy n="75" d="100"/>
        </p:scale>
        <p:origin x="172" y="36"/>
      </p:cViewPr>
      <p:guideLst>
        <p:guide orient="horz" pos="215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6279B1C-E005-4003-81F1-FD3538408A7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3CDDC-367F-46AB-A46E-8FD2DE346D9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6279B1C-E005-4003-81F1-FD3538408A7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3CDDC-367F-46AB-A46E-8FD2DE346D9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6279B1C-E005-4003-81F1-FD3538408A7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3CDDC-367F-46AB-A46E-8FD2DE346D9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6279B1C-E005-4003-81F1-FD3538408A7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3CDDC-367F-46AB-A46E-8FD2DE346D9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6279B1C-E005-4003-81F1-FD3538408A7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3CDDC-367F-46AB-A46E-8FD2DE346D9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6279B1C-E005-4003-81F1-FD3538408A7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3CDDC-367F-46AB-A46E-8FD2DE346D9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6279B1C-E005-4003-81F1-FD3538408A7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63CDDC-367F-46AB-A46E-8FD2DE346D9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6279B1C-E005-4003-81F1-FD3538408A7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63CDDC-367F-46AB-A46E-8FD2DE346D9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79B1C-E005-4003-81F1-FD3538408A7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63CDDC-367F-46AB-A46E-8FD2DE346D9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6279B1C-E005-4003-81F1-FD3538408A7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3CDDC-367F-46AB-A46E-8FD2DE346D9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6279B1C-E005-4003-81F1-FD3538408A7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3CDDC-367F-46AB-A46E-8FD2DE346D9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79B1C-E005-4003-81F1-FD3538408A7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3CDDC-367F-46AB-A46E-8FD2DE346D9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hackster.io/as4527/control-led-with-open-cv-python-hand-gestures-and-arduino-93b020"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oleObject" Target="../embeddings/oleObject3.bin"/><Relationship Id="rId2" Type="http://schemas.openxmlformats.org/officeDocument/2006/relationships/oleObject" Target="../embeddings/oleObject2.bin"/><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16911"/>
            <a:ext cx="9144000" cy="2334306"/>
          </a:xfrm>
        </p:spPr>
        <p:txBody>
          <a:bodyPr>
            <a:normAutofit fontScale="90000"/>
          </a:bodyPr>
          <a:lstStyle/>
          <a:p>
            <a:r>
              <a:rPr lang="en-IN" sz="3200" b="1" dirty="0">
                <a:solidFill>
                  <a:srgbClr val="FF0000"/>
                </a:solidFill>
                <a:latin typeface="Times New Roman" panose="02020603050405020304" pitchFamily="18" charset="0"/>
                <a:cs typeface="Times New Roman" panose="02020603050405020304" pitchFamily="18" charset="0"/>
              </a:rPr>
              <a:t>MINI PROJECT</a:t>
            </a:r>
            <a:br>
              <a:rPr lang="en-IN" sz="3200" b="1"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sz="3200" b="1" dirty="0">
                <a:solidFill>
                  <a:srgbClr val="0070C0"/>
                </a:solidFill>
                <a:latin typeface="Times New Roman" panose="02020603050405020304" pitchFamily="18" charset="0"/>
                <a:cs typeface="Times New Roman" panose="02020603050405020304" pitchFamily="18" charset="0"/>
              </a:rPr>
              <a:t>TOPIC:</a:t>
            </a:r>
            <a:r>
              <a:rPr lang="en-US" altLang="en-IN" sz="3200" b="1" dirty="0">
                <a:solidFill>
                  <a:srgbClr val="0070C0"/>
                </a:solidFill>
                <a:latin typeface="Times New Roman" panose="02020603050405020304" pitchFamily="18" charset="0"/>
                <a:cs typeface="Times New Roman" panose="02020603050405020304" pitchFamily="18" charset="0"/>
              </a:rPr>
              <a:t>FACIAL RECOGNITION-ENHANCED ATM SIMULATOR FOR WEB PLATFORMS</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96091" y="4695922"/>
            <a:ext cx="9144000" cy="1655762"/>
          </a:xfrm>
        </p:spPr>
        <p:txBody>
          <a:bodyPr>
            <a:normAutofit/>
          </a:bodyPr>
          <a:lstStyle/>
          <a:p>
            <a:pPr algn="l"/>
            <a:r>
              <a:rPr lang="en-IN" b="1" dirty="0">
                <a:solidFill>
                  <a:schemeClr val="accent2">
                    <a:lumMod val="75000"/>
                  </a:schemeClr>
                </a:solidFill>
                <a:latin typeface="Times New Roman" panose="02020603050405020304" pitchFamily="18" charset="0"/>
                <a:cs typeface="Times New Roman" panose="02020603050405020304" pitchFamily="18" charset="0"/>
              </a:rPr>
              <a:t>UNDER THE GUIDANCE OF</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a:p>
            <a:pPr algn="l"/>
            <a:r>
              <a:rPr lang="en-US" altLang="en-IN" b="1" dirty="0">
                <a:solidFill>
                  <a:schemeClr val="accent2">
                    <a:lumMod val="75000"/>
                  </a:schemeClr>
                </a:solidFill>
                <a:latin typeface="Times New Roman" panose="02020603050405020304" pitchFamily="18" charset="0"/>
                <a:cs typeface="Times New Roman" panose="02020603050405020304" pitchFamily="18" charset="0"/>
              </a:rPr>
              <a:t>MR. HANUMANTH RAO</a:t>
            </a:r>
            <a:endParaRPr lang="en-US" altLang="en-IN" b="1" dirty="0">
              <a:solidFill>
                <a:schemeClr val="accent2">
                  <a:lumMod val="75000"/>
                </a:schemeClr>
              </a:solidFill>
              <a:latin typeface="Times New Roman" panose="02020603050405020304" pitchFamily="18" charset="0"/>
              <a:cs typeface="Times New Roman" panose="02020603050405020304" pitchFamily="18" charset="0"/>
            </a:endParaRPr>
          </a:p>
          <a:p>
            <a:pPr algn="l"/>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161314" y="4782024"/>
            <a:ext cx="6258559" cy="1568450"/>
          </a:xfrm>
          <a:prstGeom prst="rect">
            <a:avLst/>
          </a:prstGeom>
          <a:noFill/>
        </p:spPr>
        <p:txBody>
          <a:bodyPr wrap="square" rtlCol="0">
            <a:spAutoFit/>
          </a:bodyPr>
          <a:lstStyle/>
          <a:p>
            <a:r>
              <a:rPr lang="en-IN" sz="2400" b="1" dirty="0">
                <a:solidFill>
                  <a:srgbClr val="00B050"/>
                </a:solidFill>
                <a:latin typeface="Times New Roman" panose="02020603050405020304" pitchFamily="18" charset="0"/>
                <a:cs typeface="Times New Roman" panose="02020603050405020304" pitchFamily="18" charset="0"/>
              </a:rPr>
              <a:t>PRESENTED BY-GROUP </a:t>
            </a:r>
            <a:r>
              <a:rPr lang="en-US" altLang="en-IN" sz="2400" b="1" dirty="0">
                <a:solidFill>
                  <a:srgbClr val="00B050"/>
                </a:solidFill>
                <a:latin typeface="Times New Roman" panose="02020603050405020304" pitchFamily="18" charset="0"/>
                <a:cs typeface="Times New Roman" panose="02020603050405020304" pitchFamily="18" charset="0"/>
              </a:rPr>
              <a:t>21</a:t>
            </a:r>
            <a:endParaRPr lang="en-IN" sz="2400" b="1" dirty="0">
              <a:solidFill>
                <a:srgbClr val="00B050"/>
              </a:solidFill>
              <a:latin typeface="Times New Roman" panose="02020603050405020304" pitchFamily="18" charset="0"/>
              <a:cs typeface="Times New Roman" panose="02020603050405020304" pitchFamily="18" charset="0"/>
            </a:endParaRPr>
          </a:p>
          <a:p>
            <a:r>
              <a:rPr lang="en-US" altLang="en-IN" sz="2400" b="1" dirty="0">
                <a:solidFill>
                  <a:srgbClr val="00B050"/>
                </a:solidFill>
                <a:latin typeface="Times New Roman" panose="02020603050405020304" pitchFamily="18" charset="0"/>
                <a:cs typeface="Times New Roman" panose="02020603050405020304" pitchFamily="18" charset="0"/>
              </a:rPr>
              <a:t>B.ASHOK </a:t>
            </a:r>
            <a:r>
              <a:rPr lang="en-IN" sz="2400" b="1" dirty="0">
                <a:solidFill>
                  <a:srgbClr val="00B050"/>
                </a:solidFill>
                <a:latin typeface="Times New Roman" panose="02020603050405020304" pitchFamily="18" charset="0"/>
                <a:cs typeface="Times New Roman" panose="02020603050405020304" pitchFamily="18" charset="0"/>
              </a:rPr>
              <a:t>-21P61A0</a:t>
            </a:r>
            <a:r>
              <a:rPr lang="en-US" altLang="en-IN" sz="2400" b="1" dirty="0">
                <a:solidFill>
                  <a:srgbClr val="00B050"/>
                </a:solidFill>
                <a:latin typeface="Times New Roman" panose="02020603050405020304" pitchFamily="18" charset="0"/>
                <a:cs typeface="Times New Roman" panose="02020603050405020304" pitchFamily="18" charset="0"/>
              </a:rPr>
              <a:t>521</a:t>
            </a:r>
            <a:endParaRPr lang="en-IN" sz="2400" b="1" dirty="0">
              <a:solidFill>
                <a:srgbClr val="00B050"/>
              </a:solidFill>
              <a:latin typeface="Times New Roman" panose="02020603050405020304" pitchFamily="18" charset="0"/>
              <a:cs typeface="Times New Roman" panose="02020603050405020304" pitchFamily="18" charset="0"/>
            </a:endParaRPr>
          </a:p>
          <a:p>
            <a:r>
              <a:rPr lang="en-US" altLang="en-IN" sz="2400" b="1" dirty="0">
                <a:solidFill>
                  <a:srgbClr val="00B050"/>
                </a:solidFill>
                <a:latin typeface="Times New Roman" panose="02020603050405020304" pitchFamily="18" charset="0"/>
                <a:cs typeface="Times New Roman" panose="02020603050405020304" pitchFamily="18" charset="0"/>
              </a:rPr>
              <a:t>D.LIKITH </a:t>
            </a:r>
            <a:r>
              <a:rPr lang="en-IN" sz="2400" b="1" dirty="0">
                <a:solidFill>
                  <a:srgbClr val="00B050"/>
                </a:solidFill>
                <a:latin typeface="Times New Roman" panose="02020603050405020304" pitchFamily="18" charset="0"/>
                <a:cs typeface="Times New Roman" panose="02020603050405020304" pitchFamily="18" charset="0"/>
              </a:rPr>
              <a:t>-22P65A0</a:t>
            </a:r>
            <a:r>
              <a:rPr lang="en-US" altLang="en-IN" sz="2400" b="1" dirty="0">
                <a:solidFill>
                  <a:srgbClr val="00B050"/>
                </a:solidFill>
                <a:latin typeface="Times New Roman" panose="02020603050405020304" pitchFamily="18" charset="0"/>
                <a:cs typeface="Times New Roman" panose="02020603050405020304" pitchFamily="18" charset="0"/>
              </a:rPr>
              <a:t>559</a:t>
            </a:r>
            <a:endParaRPr lang="en-IN" sz="2400" b="1" dirty="0">
              <a:solidFill>
                <a:srgbClr val="00B050"/>
              </a:solidFill>
              <a:latin typeface="Times New Roman" panose="02020603050405020304" pitchFamily="18" charset="0"/>
              <a:cs typeface="Times New Roman" panose="02020603050405020304" pitchFamily="18" charset="0"/>
            </a:endParaRPr>
          </a:p>
          <a:p>
            <a:r>
              <a:rPr lang="en-US" altLang="en-IN" sz="2400" b="1" dirty="0">
                <a:solidFill>
                  <a:srgbClr val="00B050"/>
                </a:solidFill>
                <a:latin typeface="Times New Roman" panose="02020603050405020304" pitchFamily="18" charset="0"/>
                <a:cs typeface="Times New Roman" panose="02020603050405020304" pitchFamily="18" charset="0"/>
              </a:rPr>
              <a:t>D.VIJAY    </a:t>
            </a:r>
            <a:r>
              <a:rPr lang="en-IN" sz="2400" b="1" dirty="0">
                <a:solidFill>
                  <a:srgbClr val="00B050"/>
                </a:solidFill>
                <a:latin typeface="Times New Roman" panose="02020603050405020304" pitchFamily="18" charset="0"/>
                <a:cs typeface="Times New Roman" panose="02020603050405020304" pitchFamily="18" charset="0"/>
              </a:rPr>
              <a:t>-</a:t>
            </a:r>
            <a:r>
              <a:rPr lang="en-US" altLang="en-IN" sz="2400" b="1" dirty="0">
                <a:solidFill>
                  <a:srgbClr val="00B050"/>
                </a:solidFill>
                <a:latin typeface="Times New Roman" panose="02020603050405020304" pitchFamily="18" charset="0"/>
                <a:cs typeface="Times New Roman" panose="02020603050405020304" pitchFamily="18" charset="0"/>
              </a:rPr>
              <a:t>21</a:t>
            </a:r>
            <a:r>
              <a:rPr lang="en-IN" sz="2400" b="1" dirty="0">
                <a:solidFill>
                  <a:srgbClr val="00B050"/>
                </a:solidFill>
                <a:latin typeface="Times New Roman" panose="02020603050405020304" pitchFamily="18" charset="0"/>
                <a:cs typeface="Times New Roman" panose="02020603050405020304" pitchFamily="18" charset="0"/>
              </a:rPr>
              <a:t>P61A0</a:t>
            </a:r>
            <a:r>
              <a:rPr lang="en-US" altLang="en-IN" sz="2400" b="1" dirty="0">
                <a:solidFill>
                  <a:srgbClr val="00B050"/>
                </a:solidFill>
                <a:latin typeface="Times New Roman" panose="02020603050405020304" pitchFamily="18" charset="0"/>
                <a:cs typeface="Times New Roman" panose="02020603050405020304" pitchFamily="18" charset="0"/>
              </a:rPr>
              <a:t>560</a:t>
            </a:r>
            <a:endParaRPr lang="en-US" altLang="en-IN" sz="2400" b="1" dirty="0">
              <a:solidFill>
                <a:srgbClr val="00B050"/>
              </a:solidFill>
              <a:latin typeface="Times New Roman" panose="02020603050405020304" pitchFamily="18" charset="0"/>
              <a:cs typeface="Times New Roman" panose="02020603050405020304" pitchFamily="18" charset="0"/>
            </a:endParaRPr>
          </a:p>
        </p:txBody>
      </p:sp>
      <p:pic>
        <p:nvPicPr>
          <p:cNvPr id="4098" name="Picture 2" descr="VBIT HAND BOOK 2020-21.cd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1" y="197066"/>
            <a:ext cx="8534400" cy="13896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3525"/>
            <a:ext cx="10515600" cy="1325563"/>
          </a:xfrm>
        </p:spPr>
        <p:txBody>
          <a:bodyPr/>
          <a:lstStyle/>
          <a:p>
            <a:r>
              <a:rPr lang="en-IN"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a:t>The ATM simulator with facial recognition integrates web technologies and biometric authentication to enhance secure financial transactions. Utilizing HTML, CSS, JavaScript, and Java with Spring Boot, the project offers a functional and interactive ATM experience. The inclusion of face-api.js for real-time facial recognition improves security and user convenience.</a:t>
            </a:r>
            <a:endParaRPr lang="en-US" dirty="0"/>
          </a:p>
          <a:p>
            <a:pPr marL="0" indent="0" algn="just">
              <a:buNone/>
            </a:pPr>
            <a:r>
              <a:rPr lang="en-US" dirty="0"/>
              <a:t>The project effectively demonstrates the application of modern web and security technologies, providing a robust educational tool and a foundation for future developments in secure financial systems.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C000"/>
                </a:solidFill>
                <a:latin typeface="Times New Roman" panose="02020603050405020304" pitchFamily="18" charset="0"/>
                <a:cs typeface="Times New Roman" panose="02020603050405020304" pitchFamily="18" charset="0"/>
              </a:rPr>
              <a:t>REFERENCES</a:t>
            </a:r>
            <a:endParaRPr lang="en-IN" b="1"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dirty="0">
                <a:latin typeface="Times New Roman" panose="02020603050405020304" pitchFamily="18" charset="0"/>
                <a:cs typeface="Times New Roman" panose="02020603050405020304" pitchFamily="18" charset="0"/>
                <a:hlinkClick r:id="rId1"/>
              </a:rPr>
              <a:t>https://github.com/shivamverma26/ATM_Simulator</a:t>
            </a:r>
            <a:endParaRPr lang="en-IN" dirty="0">
              <a:latin typeface="Times New Roman" panose="02020603050405020304" pitchFamily="18" charset="0"/>
              <a:cs typeface="Times New Roman" panose="02020603050405020304" pitchFamily="18" charset="0"/>
              <a:hlinkClick r:id="rId1"/>
            </a:endParaRPr>
          </a:p>
          <a:p>
            <a:pPr algn="just"/>
            <a:r>
              <a:rPr lang="en-IN" dirty="0">
                <a:latin typeface="Times New Roman" panose="02020603050405020304" pitchFamily="18" charset="0"/>
                <a:cs typeface="Times New Roman" panose="02020603050405020304" pitchFamily="18" charset="0"/>
                <a:hlinkClick r:id="rId1"/>
              </a:rPr>
              <a:t>https://www.geeksforgeeks.org/taking-a-snapshot-from-system-camera-using-opencv-in-java/</a:t>
            </a:r>
            <a:endParaRPr lang="en-IN" dirty="0">
              <a:latin typeface="Times New Roman" panose="02020603050405020304" pitchFamily="18" charset="0"/>
              <a:cs typeface="Times New Roman" panose="02020603050405020304" pitchFamily="18" charset="0"/>
              <a:hlinkClick r:id="rId1"/>
            </a:endParaRPr>
          </a:p>
          <a:p>
            <a:pPr marL="0" indent="0" algn="jus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3305" y="2455334"/>
            <a:ext cx="8345228" cy="1682164"/>
          </a:xfrm>
          <a:prstGeom prst="rect">
            <a:avLst/>
          </a:prstGeom>
          <a:noFill/>
        </p:spPr>
        <p:txBody>
          <a:bodyPr wrap="square" rtlCol="0">
            <a:spAutoFit/>
          </a:bodyPr>
          <a:lstStyle/>
          <a:p>
            <a:pPr algn="ctr"/>
            <a:endParaRPr lang="en-IN" sz="8800" dirty="0">
              <a:latin typeface="Times New Roman" panose="02020603050405020304" pitchFamily="18" charset="0"/>
              <a:cs typeface="Times New Roman" panose="02020603050405020304" pitchFamily="18" charset="0"/>
            </a:endParaRPr>
          </a:p>
        </p:txBody>
      </p:sp>
      <p:pic>
        <p:nvPicPr>
          <p:cNvPr id="3" name="Picture 2" descr="84,500+ Thank You Stock Photos, Pictures &amp; Royalty-Free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3734" y="1257006"/>
            <a:ext cx="9364134" cy="35435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5"/>
                </a:solidFill>
                <a:latin typeface="Times New Roman" panose="02020603050405020304" pitchFamily="18" charset="0"/>
                <a:cs typeface="Times New Roman" panose="02020603050405020304" pitchFamily="18" charset="0"/>
              </a:rPr>
              <a:t>CONTENTS</a:t>
            </a:r>
            <a:endParaRPr lang="en-IN"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AIM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SURVAY</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PREVIOUS METHOD OF APPROACH</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OUR METHOD OF APPROACH</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SOFTWARE TOOLS AND HARDWARE COMPONENTS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APPLICATIONS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514350" indent="-514350">
              <a:buFont typeface="+mj-lt"/>
              <a:buAutoNum type="arabicPeriod"/>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solidFill>
                <a:latin typeface="Times New Roman" panose="02020603050405020304" pitchFamily="18" charset="0"/>
                <a:cs typeface="Times New Roman" panose="02020603050405020304" pitchFamily="18" charset="0"/>
              </a:rPr>
              <a:t>AIM</a:t>
            </a:r>
            <a:endParaRPr lang="en-IN" b="1" dirty="0">
              <a:solidFill>
                <a:schemeClr val="accent2"/>
              </a:solidFill>
            </a:endParaRPr>
          </a:p>
        </p:txBody>
      </p:sp>
      <p:sp>
        <p:nvSpPr>
          <p:cNvPr id="3" name="Content Placeholder 2"/>
          <p:cNvSpPr>
            <a:spLocks noGrp="1"/>
          </p:cNvSpPr>
          <p:nvPr>
            <p:ph idx="1"/>
          </p:nvPr>
        </p:nvSpPr>
        <p:spPr/>
        <p:txBody>
          <a:bodyPr>
            <a:normAutofit/>
          </a:bodyPr>
          <a:lstStyle/>
          <a:p>
            <a:pPr marL="0" indent="0">
              <a:buNone/>
            </a:pPr>
            <a:r>
              <a:rPr lang="en-US" dirty="0"/>
              <a:t>Develop an interactive ATM simulator with integrated face recognition technology on a web platform, designed to provide a realistic user experience for financial transactions. The simulator will enable users to authenticate and perform various banking operations securely and efficiently using facial recognition, demonstrating advanced security and innovative user interface design.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277"/>
            <a:ext cx="10515600" cy="1325563"/>
          </a:xfrm>
        </p:spPr>
        <p:txBody>
          <a:bodyPr/>
          <a:lstStyle/>
          <a:p>
            <a:r>
              <a:rPr lang="en-IN" b="1" dirty="0">
                <a:solidFill>
                  <a:srgbClr val="FF0000"/>
                </a:solidFill>
                <a:latin typeface="Times New Roman" panose="02020603050405020304" pitchFamily="18" charset="0"/>
                <a:cs typeface="Times New Roman" panose="02020603050405020304" pitchFamily="18" charset="0"/>
              </a:rPr>
              <a:t>ABSTRACT</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3100" y="1102995"/>
            <a:ext cx="10829290" cy="4685665"/>
          </a:xfrm>
        </p:spPr>
        <p:txBody>
          <a:bodyPr>
            <a:noAutofit/>
          </a:bodyPr>
          <a:lstStyle/>
          <a:p>
            <a:pPr algn="just"/>
            <a:r>
              <a:rPr lang="en-US" sz="3000"/>
              <a:t>This project focuses on creating a web-based ATM simulator that integrates facial recognition technology for user authentication. The simulator is designed to replicate the functionality of traditional ATMs, enabling users to perform various banking tasks—such as checking account balances, transferring funds, and withdrawing cash—through a secure and intuitive interface.</a:t>
            </a:r>
            <a:endParaRPr lang="en-US" sz="3000"/>
          </a:p>
          <a:p>
            <a:pPr algn="just"/>
            <a:r>
              <a:rPr lang="en-US" sz="3000"/>
              <a:t>By leveraging advanced face recognition technology, the project aims to enhance security and streamline the user experience, eliminating the need for physical cards or PINs. The simulator will employ modern web development frameworks and face recognition APIs to ensure accurate and efficient authentication processes.</a:t>
            </a:r>
            <a:endParaRPr lang="en-US" sz="3000"/>
          </a:p>
          <a:p>
            <a:pPr marL="0" indent="0" algn="just">
              <a:buNone/>
            </a:pPr>
            <a:endParaRPr lang="en-US"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829" y="121298"/>
            <a:ext cx="10916816" cy="2043403"/>
          </a:xfrm>
        </p:spPr>
        <p:txBody>
          <a:bodyPr>
            <a:normAutofit/>
          </a:bodyPr>
          <a:lstStyle/>
          <a:p>
            <a:r>
              <a:rPr lang="en-IN" dirty="0">
                <a:latin typeface="Times New Roman" panose="02020603050405020304" pitchFamily="18" charset="0"/>
                <a:cs typeface="Times New Roman" panose="02020603050405020304" pitchFamily="18" charset="0"/>
              </a:rPr>
              <a:t> </a:t>
            </a:r>
            <a:r>
              <a:rPr lang="en-IN" b="1" dirty="0">
                <a:solidFill>
                  <a:schemeClr val="accent4"/>
                </a:solidFill>
                <a:latin typeface="Times New Roman" panose="02020603050405020304" pitchFamily="18" charset="0"/>
                <a:cs typeface="Times New Roman" panose="02020603050405020304" pitchFamily="18" charset="0"/>
              </a:rPr>
              <a:t>SURVEY</a:t>
            </a:r>
            <a:br>
              <a:rPr lang="en-IN" b="1"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graphicFrame>
        <p:nvGraphicFramePr>
          <p:cNvPr id="9" name="Object 8"/>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0" name="Acrobat Document" r:id="rId1" imgW="0" imgH="0" progId="AcroExch.Document.11">
                  <p:embed/>
                </p:oleObj>
              </mc:Choice>
              <mc:Fallback>
                <p:oleObj name="Acrobat Document" r:id="rId1" imgW="0" imgH="0" progId="AcroExch.Document.11">
                  <p:embed/>
                  <p:pic>
                    <p:nvPicPr>
                      <p:cNvPr id="0" name="Object 8"/>
                      <p:cNvPicPr/>
                      <p:nvPr/>
                    </p:nvPicPr>
                    <p:blipFill>
                      <a:blip/>
                      <a:stretch>
                        <a:fillRect/>
                      </a:stretch>
                    </p:blipFill>
                    <p:spPr>
                      <a:xfrm>
                        <a:off x="2032000" y="719138"/>
                        <a:ext cx="8128000" cy="5418137"/>
                      </a:xfrm>
                      <a:prstGeom prst="rect">
                        <a:avLst/>
                      </a:prstGeom>
                    </p:spPr>
                  </p:pic>
                </p:oleObj>
              </mc:Fallback>
            </mc:AlternateContent>
          </a:graphicData>
        </a:graphic>
      </p:graphicFrame>
      <p:graphicFrame>
        <p:nvGraphicFramePr>
          <p:cNvPr id="10" name="Object 9"/>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3" name="Acrobat Document" r:id="rId2" imgW="0" imgH="0" progId="AcroExch.Document.11">
                  <p:embed/>
                </p:oleObj>
              </mc:Choice>
              <mc:Fallback>
                <p:oleObj name="Acrobat Document" r:id="rId2" imgW="0" imgH="0" progId="AcroExch.Document.11">
                  <p:embed/>
                  <p:pic>
                    <p:nvPicPr>
                      <p:cNvPr id="0" name="Object 9"/>
                      <p:cNvPicPr/>
                      <p:nvPr/>
                    </p:nvPicPr>
                    <p:blipFill>
                      <a:blip/>
                      <a:stretch>
                        <a:fillRect/>
                      </a:stretch>
                    </p:blipFill>
                    <p:spPr>
                      <a:xfrm>
                        <a:off x="2032000" y="719138"/>
                        <a:ext cx="8128000" cy="5418137"/>
                      </a:xfrm>
                      <a:prstGeom prst="rect">
                        <a:avLst/>
                      </a:prstGeom>
                    </p:spPr>
                  </p:pic>
                </p:oleObj>
              </mc:Fallback>
            </mc:AlternateContent>
          </a:graphicData>
        </a:graphic>
      </p:graphicFrame>
      <p:graphicFrame>
        <p:nvGraphicFramePr>
          <p:cNvPr id="11" name="Object 10"/>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4" name="Acrobat Document" r:id="rId3" imgW="0" imgH="0" progId="AcroExch.Document.11">
                  <p:embed/>
                </p:oleObj>
              </mc:Choice>
              <mc:Fallback>
                <p:oleObj name="Acrobat Document" r:id="rId3" imgW="0" imgH="0" progId="AcroExch.Document.11">
                  <p:embed/>
                  <p:pic>
                    <p:nvPicPr>
                      <p:cNvPr id="0" name="Object 10"/>
                      <p:cNvPicPr/>
                      <p:nvPr/>
                    </p:nvPicPr>
                    <p:blipFill>
                      <a:blip/>
                      <a:stretch>
                        <a:fillRect/>
                      </a:stretch>
                    </p:blipFill>
                    <p:spPr>
                      <a:xfrm>
                        <a:off x="2032000" y="719138"/>
                        <a:ext cx="8128000" cy="5418137"/>
                      </a:xfrm>
                      <a:prstGeom prst="rect">
                        <a:avLst/>
                      </a:prstGeom>
                    </p:spPr>
                  </p:pic>
                </p:oleObj>
              </mc:Fallback>
            </mc:AlternateContent>
          </a:graphicData>
        </a:graphic>
      </p:graphicFrame>
      <p:pic>
        <p:nvPicPr>
          <p:cNvPr id="7" name="Content Placeholder 6" descr="Screenshot (326)"/>
          <p:cNvPicPr>
            <a:picLocks noChangeAspect="1"/>
          </p:cNvPicPr>
          <p:nvPr>
            <p:ph idx="1"/>
          </p:nvPr>
        </p:nvPicPr>
        <p:blipFill>
          <a:blip r:embed="rId4"/>
          <a:stretch>
            <a:fillRect/>
          </a:stretch>
        </p:blipFill>
        <p:spPr>
          <a:xfrm>
            <a:off x="1174750" y="962660"/>
            <a:ext cx="8022590" cy="5019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92D050"/>
                </a:solidFill>
                <a:latin typeface="Times New Roman" panose="02020603050405020304" pitchFamily="18" charset="0"/>
                <a:cs typeface="Times New Roman" panose="02020603050405020304" pitchFamily="18" charset="0"/>
              </a:rPr>
              <a:t>PREVIOUS METHOD</a:t>
            </a:r>
            <a:endParaRPr lang="en-IN" b="1" dirty="0">
              <a:solidFill>
                <a:srgbClr val="92D050"/>
              </a:solidFill>
              <a:latin typeface="Times New Roman" panose="02020603050405020304" pitchFamily="18" charset="0"/>
              <a:cs typeface="Times New Roman" panose="02020603050405020304" pitchFamily="18" charset="0"/>
            </a:endParaRPr>
          </a:p>
        </p:txBody>
      </p:sp>
      <p:sp>
        <p:nvSpPr>
          <p:cNvPr id="6" name="Content Placeholder 5"/>
          <p:cNvSpPr/>
          <p:nvPr>
            <p:ph idx="1"/>
          </p:nvPr>
        </p:nvSpPr>
        <p:spPr/>
        <p:txBody>
          <a:bodyPr>
            <a:normAutofit lnSpcReduction="20000"/>
          </a:bodyPr>
          <a:p>
            <a:r>
              <a:rPr lang="en-US">
                <a:sym typeface="+mn-ea"/>
              </a:rPr>
              <a:t>Previous ATM simulator projects have largely been console-based, offering a basic, text-driven interface that lacks visual appeal and interactive features. These early models primarily focus on simulating fundamental banking operations through command-line interfaces, with no provision for graphical user interfaces (GUIs) or advanced security features. As a result, they often miss out on providing a realistic and engaging user experience.</a:t>
            </a:r>
            <a:endParaRPr lang="en-US"/>
          </a:p>
          <a:p>
            <a:r>
              <a:rPr lang="en-US"/>
              <a:t>Additionally, these traditional simulators do not incorporate modern security technologies such as facial recognition. User authentication in earlier models is typically handled through basic text input for PINs or account numbers, which does not address contemporary security concerns or provide a seamless user experience.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a:t>
            </a:r>
            <a:r>
              <a:rPr lang="en-IN" b="1" dirty="0">
                <a:latin typeface="Times New Roman" panose="02020603050405020304" pitchFamily="18" charset="0"/>
                <a:cs typeface="Times New Roman" panose="02020603050405020304" pitchFamily="18" charset="0"/>
              </a:rPr>
              <a:t>UR METHOD OF APPROACH</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70025"/>
            <a:ext cx="10261600" cy="5159375"/>
          </a:xfrm>
        </p:spPr>
        <p:txBody>
          <a:bodyPr>
            <a:normAutofit lnSpcReduction="10000"/>
          </a:bodyPr>
          <a:lstStyle/>
          <a:p>
            <a:pPr marL="0" indent="0">
              <a:buNone/>
            </a:pPr>
            <a:r>
              <a:rPr lang="en-IN" dirty="0"/>
              <a:t>The project involves creating a web-based ATM simulator with facial recognition for secure user authentication. The development includes designing an intuitive graphical interface using HTML, CSS, and JavaScript, and integrating facial recognition</a:t>
            </a:r>
            <a:r>
              <a:rPr lang="en-US" altLang="en-IN" dirty="0"/>
              <a:t>.</a:t>
            </a:r>
            <a:endParaRPr lang="en-US" altLang="en-IN" dirty="0"/>
          </a:p>
          <a:p>
            <a:pPr marL="0" indent="0">
              <a:buNone/>
            </a:pPr>
            <a:r>
              <a:rPr lang="en-US" altLang="en-IN" dirty="0"/>
              <a:t>On the backend,a structured database stores user profiles and transaction history with strong encryption for data protection. After integration and thorough testing, the application is deployed, monitored, and maintained for performance and security. Comprehensive documentation and user training ensure effective use of the system.</a:t>
            </a:r>
            <a:endParaRPr lang="en-US" alt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br>
              <a:rPr lang="en-US" sz="3600" b="1" i="0" dirty="0">
                <a:solidFill>
                  <a:srgbClr val="111111"/>
                </a:solidFill>
                <a:effectLst/>
                <a:highlight>
                  <a:srgbClr val="FFFFFF"/>
                </a:highlight>
                <a:latin typeface="proxima-nova"/>
              </a:rPr>
            </a:br>
            <a:endParaRPr lang="en-IN" sz="3600" dirty="0"/>
          </a:p>
        </p:txBody>
      </p:sp>
      <p:sp>
        <p:nvSpPr>
          <p:cNvPr id="4" name="Content Placeholder 3"/>
          <p:cNvSpPr>
            <a:spLocks noGrp="1"/>
          </p:cNvSpPr>
          <p:nvPr>
            <p:ph idx="1"/>
          </p:nvPr>
        </p:nvSpPr>
        <p:spPr>
          <a:xfrm>
            <a:off x="292100" y="518160"/>
            <a:ext cx="11061700" cy="5659120"/>
          </a:xfrm>
        </p:spPr>
        <p:txBody>
          <a:bodyPr/>
          <a:p>
            <a:r>
              <a:rPr lang="en-US"/>
              <a:t>Frontend: Set up a development environment for HTML, CSS, and JavaScript.</a:t>
            </a:r>
            <a:endParaRPr lang="en-US"/>
          </a:p>
          <a:p>
            <a:r>
              <a:rPr lang="en-US"/>
              <a:t>Backend: Set up a Java development environment with necessary libraries for web server and facial recognition.</a:t>
            </a:r>
            <a:endParaRPr lang="en-US"/>
          </a:p>
          <a:p>
            <a:pPr marL="0" indent="0">
              <a:buNone/>
            </a:pPr>
            <a:r>
              <a:rPr lang="en-US" b="1"/>
              <a:t>Dependencies</a:t>
            </a:r>
            <a:endParaRPr lang="en-US" b="1"/>
          </a:p>
          <a:p>
            <a:r>
              <a:rPr lang="en-US"/>
              <a:t>Frontend: Use libraries like face-api.js for facial recognition.</a:t>
            </a:r>
            <a:endParaRPr lang="en-US"/>
          </a:p>
          <a:p>
            <a:r>
              <a:rPr lang="en-US"/>
              <a:t>Backend: Use frameworks like Java Servlets for handling server-side logic, and JDBC for database interactions.</a:t>
            </a:r>
            <a:endParaRPr lang="en-US"/>
          </a:p>
          <a:p>
            <a:pPr marL="0" indent="0">
              <a:buNone/>
            </a:pPr>
            <a:r>
              <a:rPr lang="en-US" b="1"/>
              <a:t>Facial Recognition Integration</a:t>
            </a:r>
            <a:endParaRPr lang="en-US"/>
          </a:p>
          <a:p>
            <a:r>
              <a:rPr lang="en-US"/>
              <a:t>Integrate a facial recognition library in Java, such as OpenCV or an API service like Microsoft Azure Face API.</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C000"/>
                </a:solidFill>
                <a:latin typeface="Times New Roman" panose="02020603050405020304" pitchFamily="18" charset="0"/>
                <a:cs typeface="Times New Roman" panose="02020603050405020304" pitchFamily="18" charset="0"/>
              </a:rPr>
              <a:t>TOOLS</a:t>
            </a:r>
            <a:endParaRPr lang="en-IN" b="1"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3767" y="1423457"/>
            <a:ext cx="10439400" cy="5324475"/>
          </a:xfrm>
        </p:spPr>
        <p:txBody>
          <a:bodyPr>
            <a:noAutofit/>
          </a:bodyPr>
          <a:lstStyle/>
          <a:p>
            <a:r>
              <a:rPr lang="en-US" sz="1800" b="1" dirty="0">
                <a:latin typeface="Times New Roman" panose="02020603050405020304" pitchFamily="18" charset="0"/>
                <a:cs typeface="Times New Roman" panose="02020603050405020304" pitchFamily="18" charset="0"/>
              </a:rPr>
              <a:t> MINIMUM HARDWARE REQUIREMENTS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Intel Core i3 or equivalent processor</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8 GB RAM</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256 GB SSD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720p HD webcam for basic facial recognition testing.</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SOFTWARE REQUIREMENTS</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Frontend Technologies: HTML, CSS, Javascript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Backend Technologies: Java8, PHP</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Frameworks: Java Servlets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Database Management System (DBMS): MySQL</a:t>
            </a:r>
            <a:endParaRPr lang="en-US" sz="1800" dirty="0">
              <a:latin typeface="Times New Roman" panose="02020603050405020304" pitchFamily="18" charset="0"/>
              <a:cs typeface="Times New Roman" panose="02020603050405020304" pitchFamily="18" charset="0"/>
            </a:endParaRPr>
          </a:p>
          <a:p>
            <a:pPr marL="0" lvl="0" indent="0">
              <a:buNone/>
            </a:pPr>
            <a:endParaRPr lang="en-US" sz="1800" dirty="0">
              <a:latin typeface="Times New Roman" panose="02020603050405020304" pitchFamily="18" charset="0"/>
              <a:cs typeface="Times New Roman" panose="02020603050405020304" pitchFamily="18" charset="0"/>
            </a:endParaRPr>
          </a:p>
          <a:p>
            <a:pPr marL="0" lvl="0" indent="0">
              <a:buNone/>
            </a:pPr>
            <a:endParaRPr lang="en-US" sz="1800" dirty="0"/>
          </a:p>
          <a:p>
            <a:pPr marL="0" indent="0">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4358</Words>
  <Application>WPS Presentation</Application>
  <PresentationFormat>Widescreen</PresentationFormat>
  <Paragraphs>84</Paragraphs>
  <Slides>12</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12</vt:i4>
      </vt:variant>
    </vt:vector>
  </HeadingPairs>
  <TitlesOfParts>
    <vt:vector size="27" baseType="lpstr">
      <vt:lpstr>Arial</vt:lpstr>
      <vt:lpstr>SimSun</vt:lpstr>
      <vt:lpstr>Wingdings</vt:lpstr>
      <vt:lpstr>Times New Roman</vt:lpstr>
      <vt:lpstr>proxima-nova</vt:lpstr>
      <vt:lpstr>Segoe Print</vt:lpstr>
      <vt:lpstr>inherit</vt:lpstr>
      <vt:lpstr>Microsoft YaHei</vt:lpstr>
      <vt:lpstr>Arial Unicode MS</vt:lpstr>
      <vt:lpstr>Calibri Light</vt:lpstr>
      <vt:lpstr>Calibri</vt:lpstr>
      <vt:lpstr>Office Theme</vt:lpstr>
      <vt:lpstr>AcroExch.Document.11</vt:lpstr>
      <vt:lpstr>AcroExch.Document.11</vt:lpstr>
      <vt:lpstr>AcroExch.Document.11</vt:lpstr>
      <vt:lpstr>MINI PROJECT   TOPIC:HAND GESTURES TO CONTROL LEDS </vt:lpstr>
      <vt:lpstr>CONTENTS</vt:lpstr>
      <vt:lpstr>AIM</vt:lpstr>
      <vt:lpstr>ABSTRACT</vt:lpstr>
      <vt:lpstr> SURVEY  </vt:lpstr>
      <vt:lpstr>PREVIOUS METHOD</vt:lpstr>
      <vt:lpstr>OUR METHOD OF APPROACH</vt:lpstr>
      <vt:lpstr>            OpenCv: OpenCV (Open-Source Computer Vision Library) is an open-source computer vision and machine learning software library. OpenCV was built to provide a common infrastructure for computer vision applications and to accelerate the use of machine perception in commercial products.    Mediapipe: Mediapipe is an open-source machine learning library of Google, which has some solutions for face recognition and gesture recognition and provides encapsulation of python, js, and other languages. MediaPipe Hand is a high-fidelity hand and finger tracking solution. It uses machine learning (ML) to infer 21 key 3D hand information from just one frame.   </vt:lpstr>
      <vt:lpstr>TOOLS</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DETECTION USING MACHINE LEARNING</dc:title>
  <dc:creator>DELL</dc:creator>
  <cp:lastModifiedBy>Likhith</cp:lastModifiedBy>
  <cp:revision>32</cp:revision>
  <dcterms:created xsi:type="dcterms:W3CDTF">2024-07-01T14:11:00Z</dcterms:created>
  <dcterms:modified xsi:type="dcterms:W3CDTF">2024-08-30T16:06:59Z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B29322D81ABC428B99B4CAD15A47080E_12</vt:lpwstr>
  </property>
  <property fmtid="{D5CDD505-2E9C-101B-9397-08002B2CF9AE}" pid="3" name="KSOProductBuildVer">
    <vt:lpwstr>1033-12.2.0.13472</vt:lpwstr>
  </property>
</Properties>
</file>