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1" r:id="rId2"/>
    <p:sldId id="264" r:id="rId3"/>
    <p:sldId id="256" r:id="rId4"/>
    <p:sldId id="278" r:id="rId5"/>
    <p:sldId id="257" r:id="rId6"/>
    <p:sldId id="279" r:id="rId7"/>
    <p:sldId id="267" r:id="rId8"/>
    <p:sldId id="280" r:id="rId9"/>
    <p:sldId id="266" r:id="rId10"/>
    <p:sldId id="265" r:id="rId11"/>
    <p:sldId id="281" r:id="rId12"/>
    <p:sldId id="275" r:id="rId13"/>
    <p:sldId id="270" r:id="rId14"/>
    <p:sldId id="282" r:id="rId15"/>
    <p:sldId id="268" r:id="rId16"/>
    <p:sldId id="283" r:id="rId17"/>
    <p:sldId id="269" r:id="rId18"/>
    <p:sldId id="284" r:id="rId19"/>
    <p:sldId id="277" r:id="rId20"/>
    <p:sldId id="259" r:id="rId21"/>
    <p:sldId id="258" r:id="rId22"/>
    <p:sldId id="260" r:id="rId23"/>
    <p:sldId id="285" r:id="rId24"/>
    <p:sldId id="262" r:id="rId25"/>
    <p:sldId id="263" r:id="rId26"/>
    <p:sldId id="271" r:id="rId27"/>
    <p:sldId id="286" r:id="rId28"/>
    <p:sldId id="272" r:id="rId29"/>
    <p:sldId id="287" r:id="rId30"/>
    <p:sldId id="288" r:id="rId31"/>
    <p:sldId id="273" r:id="rId32"/>
    <p:sldId id="289" r:id="rId33"/>
    <p:sldId id="274" r:id="rId34"/>
    <p:sldId id="290"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368"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6-08T02:52:39.170"/>
    </inkml:context>
    <inkml:brush xml:id="br0">
      <inkml:brushProperty name="width" value="0.05292" units="cm"/>
      <inkml:brushProperty name="height" value="0.05292" units="cm"/>
      <inkml:brushProperty name="color" value="#00B0F0"/>
    </inkml:brush>
  </inkml:definitions>
  <inkml:trace contextRef="#ctx0" brushRef="#br0">13430 7081 1419 0,'58'9'370'0,"6"-3"-180"16,2 5-32-16,-8-4 112 15,-15 0 3-15,-16-3 43 16,-20-4-75-16,-7 0-74 16,-58 0-74-16,-77-4 81 15,-88-21 51-15,-66-4-25 16,-28-5-200-16,9 10 0 16,33 6 0-16,15 14 0 15,24 4 0-15,19 0 0 0,33 4 0 16,42 5 0-16,45 0 0 15,39-5 0-15,23 3 0 16,16 0 0-16,11 2 0 16,8 5-23-16,47 1-190 15,15-2-450-15,11-1-408 0</inkml:trace>
  <inkml:trace contextRef="#ctx0" brushRef="#br0" timeOffset="6233.676">15596 8163 2099 0,'0'0'516'0,"-31"-2"-433"16,-53-5 15-16,-78-1 167 16,-90-8 32-16,-52-2-48 15,-12 3-93-15,12 1-55 16,56 8-56-16,33 6-21 15,54 0-9-15,51 0-15 16,38 13-77-16,18 11-155 16,15 1-401-16,12-1-761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6AEC8-9569-423A-B987-F0AAD8CB47FB}" type="datetimeFigureOut">
              <a:rPr lang="en-AU" smtClean="0"/>
              <a:t>8/06/2023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447A1-BC1F-40D4-A6A2-8F5B9D449F63}" type="slidenum">
              <a:rPr lang="en-AU" smtClean="0"/>
              <a:t>‹#›</a:t>
            </a:fld>
            <a:endParaRPr lang="en-AU"/>
          </a:p>
        </p:txBody>
      </p:sp>
    </p:spTree>
    <p:extLst>
      <p:ext uri="{BB962C8B-B14F-4D97-AF65-F5344CB8AC3E}">
        <p14:creationId xmlns:p14="http://schemas.microsoft.com/office/powerpoint/2010/main" val="306048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Start – read the question 2-3 times, answer, then re-read.</a:t>
            </a:r>
          </a:p>
        </p:txBody>
      </p:sp>
      <p:sp>
        <p:nvSpPr>
          <p:cNvPr id="4" name="Slide Number Placeholder 3"/>
          <p:cNvSpPr>
            <a:spLocks noGrp="1"/>
          </p:cNvSpPr>
          <p:nvPr>
            <p:ph type="sldNum" sz="quarter" idx="5"/>
          </p:nvPr>
        </p:nvSpPr>
        <p:spPr/>
        <p:txBody>
          <a:bodyPr/>
          <a:lstStyle/>
          <a:p>
            <a:fld id="{4CF447A1-BC1F-40D4-A6A2-8F5B9D449F63}" type="slidenum">
              <a:rPr lang="en-AU" smtClean="0"/>
              <a:t>2</a:t>
            </a:fld>
            <a:endParaRPr lang="en-AU"/>
          </a:p>
        </p:txBody>
      </p:sp>
    </p:spTree>
    <p:extLst>
      <p:ext uri="{BB962C8B-B14F-4D97-AF65-F5344CB8AC3E}">
        <p14:creationId xmlns:p14="http://schemas.microsoft.com/office/powerpoint/2010/main" val="1687668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2017 C</a:t>
            </a:r>
          </a:p>
        </p:txBody>
      </p:sp>
      <p:sp>
        <p:nvSpPr>
          <p:cNvPr id="4" name="Slide Number Placeholder 3"/>
          <p:cNvSpPr>
            <a:spLocks noGrp="1"/>
          </p:cNvSpPr>
          <p:nvPr>
            <p:ph type="sldNum" sz="quarter" idx="5"/>
          </p:nvPr>
        </p:nvSpPr>
        <p:spPr/>
        <p:txBody>
          <a:bodyPr/>
          <a:lstStyle/>
          <a:p>
            <a:fld id="{4CF447A1-BC1F-40D4-A6A2-8F5B9D449F63}" type="slidenum">
              <a:rPr lang="en-AU" smtClean="0"/>
              <a:t>12</a:t>
            </a:fld>
            <a:endParaRPr lang="en-AU"/>
          </a:p>
        </p:txBody>
      </p:sp>
    </p:spTree>
    <p:extLst>
      <p:ext uri="{BB962C8B-B14F-4D97-AF65-F5344CB8AC3E}">
        <p14:creationId xmlns:p14="http://schemas.microsoft.com/office/powerpoint/2010/main" val="376336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13</a:t>
            </a:fld>
            <a:endParaRPr lang="en-AU"/>
          </a:p>
        </p:txBody>
      </p:sp>
    </p:spTree>
    <p:extLst>
      <p:ext uri="{BB962C8B-B14F-4D97-AF65-F5344CB8AC3E}">
        <p14:creationId xmlns:p14="http://schemas.microsoft.com/office/powerpoint/2010/main" val="3304150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14</a:t>
            </a:fld>
            <a:endParaRPr lang="en-AU"/>
          </a:p>
        </p:txBody>
      </p:sp>
    </p:spTree>
    <p:extLst>
      <p:ext uri="{BB962C8B-B14F-4D97-AF65-F5344CB8AC3E}">
        <p14:creationId xmlns:p14="http://schemas.microsoft.com/office/powerpoint/2010/main" val="154094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15</a:t>
            </a:fld>
            <a:endParaRPr lang="en-AU"/>
          </a:p>
        </p:txBody>
      </p:sp>
    </p:spTree>
    <p:extLst>
      <p:ext uri="{BB962C8B-B14F-4D97-AF65-F5344CB8AC3E}">
        <p14:creationId xmlns:p14="http://schemas.microsoft.com/office/powerpoint/2010/main" val="3196885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16</a:t>
            </a:fld>
            <a:endParaRPr lang="en-AU"/>
          </a:p>
        </p:txBody>
      </p:sp>
    </p:spTree>
    <p:extLst>
      <p:ext uri="{BB962C8B-B14F-4D97-AF65-F5344CB8AC3E}">
        <p14:creationId xmlns:p14="http://schemas.microsoft.com/office/powerpoint/2010/main" val="3948645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17</a:t>
            </a:fld>
            <a:endParaRPr lang="en-AU"/>
          </a:p>
        </p:txBody>
      </p:sp>
    </p:spTree>
    <p:extLst>
      <p:ext uri="{BB962C8B-B14F-4D97-AF65-F5344CB8AC3E}">
        <p14:creationId xmlns:p14="http://schemas.microsoft.com/office/powerpoint/2010/main" val="2435589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18</a:t>
            </a:fld>
            <a:endParaRPr lang="en-AU"/>
          </a:p>
        </p:txBody>
      </p:sp>
    </p:spTree>
    <p:extLst>
      <p:ext uri="{BB962C8B-B14F-4D97-AF65-F5344CB8AC3E}">
        <p14:creationId xmlns:p14="http://schemas.microsoft.com/office/powerpoint/2010/main" val="3170063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2017</a:t>
            </a:r>
          </a:p>
        </p:txBody>
      </p:sp>
      <p:sp>
        <p:nvSpPr>
          <p:cNvPr id="4" name="Slide Number Placeholder 3"/>
          <p:cNvSpPr>
            <a:spLocks noGrp="1"/>
          </p:cNvSpPr>
          <p:nvPr>
            <p:ph type="sldNum" sz="quarter" idx="5"/>
          </p:nvPr>
        </p:nvSpPr>
        <p:spPr/>
        <p:txBody>
          <a:bodyPr/>
          <a:lstStyle/>
          <a:p>
            <a:fld id="{4CF447A1-BC1F-40D4-A6A2-8F5B9D449F63}" type="slidenum">
              <a:rPr lang="en-AU" smtClean="0"/>
              <a:t>19</a:t>
            </a:fld>
            <a:endParaRPr lang="en-AU"/>
          </a:p>
        </p:txBody>
      </p:sp>
    </p:spTree>
    <p:extLst>
      <p:ext uri="{BB962C8B-B14F-4D97-AF65-F5344CB8AC3E}">
        <p14:creationId xmlns:p14="http://schemas.microsoft.com/office/powerpoint/2010/main" val="3050836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2015</a:t>
            </a:r>
          </a:p>
          <a:p>
            <a:r>
              <a:rPr lang="en-AU" dirty="0"/>
              <a:t>(b) </a:t>
            </a:r>
            <a:r>
              <a:rPr lang="en-AU" dirty="0" err="1"/>
              <a:t>i</a:t>
            </a:r>
            <a:r>
              <a:rPr lang="en-AU" dirty="0"/>
              <a:t> if A[</a:t>
            </a:r>
            <a:r>
              <a:rPr lang="en-AU" dirty="0" err="1"/>
              <a:t>i</a:t>
            </a:r>
            <a:r>
              <a:rPr lang="en-AU" dirty="0"/>
              <a:t>] = </a:t>
            </a:r>
            <a:r>
              <a:rPr lang="en-AU" dirty="0" err="1"/>
              <a:t>i</a:t>
            </a:r>
            <a:r>
              <a:rPr lang="en-AU" dirty="0"/>
              <a:t> otherwise -1</a:t>
            </a:r>
          </a:p>
        </p:txBody>
      </p:sp>
      <p:sp>
        <p:nvSpPr>
          <p:cNvPr id="4" name="Slide Number Placeholder 3"/>
          <p:cNvSpPr>
            <a:spLocks noGrp="1"/>
          </p:cNvSpPr>
          <p:nvPr>
            <p:ph type="sldNum" sz="quarter" idx="5"/>
          </p:nvPr>
        </p:nvSpPr>
        <p:spPr/>
        <p:txBody>
          <a:bodyPr/>
          <a:lstStyle/>
          <a:p>
            <a:fld id="{4CF447A1-BC1F-40D4-A6A2-8F5B9D449F63}" type="slidenum">
              <a:rPr lang="en-AU" smtClean="0"/>
              <a:t>21</a:t>
            </a:fld>
            <a:endParaRPr lang="en-AU"/>
          </a:p>
        </p:txBody>
      </p:sp>
    </p:spTree>
    <p:extLst>
      <p:ext uri="{BB962C8B-B14F-4D97-AF65-F5344CB8AC3E}">
        <p14:creationId xmlns:p14="http://schemas.microsoft.com/office/powerpoint/2010/main" val="1219178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a:p>
            <a:r>
              <a:rPr lang="en-AU" dirty="0"/>
              <a:t>B</a:t>
            </a:r>
          </a:p>
        </p:txBody>
      </p:sp>
      <p:sp>
        <p:nvSpPr>
          <p:cNvPr id="4" name="Slide Number Placeholder 3"/>
          <p:cNvSpPr>
            <a:spLocks noGrp="1"/>
          </p:cNvSpPr>
          <p:nvPr>
            <p:ph type="sldNum" sz="quarter" idx="5"/>
          </p:nvPr>
        </p:nvSpPr>
        <p:spPr/>
        <p:txBody>
          <a:bodyPr/>
          <a:lstStyle/>
          <a:p>
            <a:fld id="{4CF447A1-BC1F-40D4-A6A2-8F5B9D449F63}" type="slidenum">
              <a:rPr lang="en-AU" smtClean="0"/>
              <a:t>22</a:t>
            </a:fld>
            <a:endParaRPr lang="en-AU"/>
          </a:p>
        </p:txBody>
      </p:sp>
    </p:spTree>
    <p:extLst>
      <p:ext uri="{BB962C8B-B14F-4D97-AF65-F5344CB8AC3E}">
        <p14:creationId xmlns:p14="http://schemas.microsoft.com/office/powerpoint/2010/main" val="1999306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2015</a:t>
            </a:r>
          </a:p>
        </p:txBody>
      </p:sp>
      <p:sp>
        <p:nvSpPr>
          <p:cNvPr id="4" name="Slide Number Placeholder 3"/>
          <p:cNvSpPr>
            <a:spLocks noGrp="1"/>
          </p:cNvSpPr>
          <p:nvPr>
            <p:ph type="sldNum" sz="quarter" idx="5"/>
          </p:nvPr>
        </p:nvSpPr>
        <p:spPr/>
        <p:txBody>
          <a:bodyPr/>
          <a:lstStyle/>
          <a:p>
            <a:fld id="{4CF447A1-BC1F-40D4-A6A2-8F5B9D449F63}" type="slidenum">
              <a:rPr lang="en-AU" smtClean="0"/>
              <a:t>3</a:t>
            </a:fld>
            <a:endParaRPr lang="en-AU"/>
          </a:p>
        </p:txBody>
      </p:sp>
    </p:spTree>
    <p:extLst>
      <p:ext uri="{BB962C8B-B14F-4D97-AF65-F5344CB8AC3E}">
        <p14:creationId xmlns:p14="http://schemas.microsoft.com/office/powerpoint/2010/main" val="297447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a:p>
            <a:r>
              <a:rPr lang="en-AU" dirty="0"/>
              <a:t>Really asking about 6 colours. Also doesn’t say if every component has to be connected.</a:t>
            </a:r>
          </a:p>
          <a:p>
            <a:r>
              <a:rPr lang="en-AU" dirty="0"/>
              <a:t>Could be colouring or verifying.</a:t>
            </a:r>
          </a:p>
          <a:p>
            <a:endParaRPr lang="en-AU" dirty="0"/>
          </a:p>
        </p:txBody>
      </p:sp>
      <p:sp>
        <p:nvSpPr>
          <p:cNvPr id="4" name="Slide Number Placeholder 3"/>
          <p:cNvSpPr>
            <a:spLocks noGrp="1"/>
          </p:cNvSpPr>
          <p:nvPr>
            <p:ph type="sldNum" sz="quarter" idx="5"/>
          </p:nvPr>
        </p:nvSpPr>
        <p:spPr/>
        <p:txBody>
          <a:bodyPr/>
          <a:lstStyle/>
          <a:p>
            <a:fld id="{4CF447A1-BC1F-40D4-A6A2-8F5B9D449F63}" type="slidenum">
              <a:rPr lang="en-AU" smtClean="0"/>
              <a:t>23</a:t>
            </a:fld>
            <a:endParaRPr lang="en-AU"/>
          </a:p>
        </p:txBody>
      </p:sp>
    </p:spTree>
    <p:extLst>
      <p:ext uri="{BB962C8B-B14F-4D97-AF65-F5344CB8AC3E}">
        <p14:creationId xmlns:p14="http://schemas.microsoft.com/office/powerpoint/2010/main" val="3313168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a:p>
            <a:r>
              <a:rPr lang="en-AU" dirty="0"/>
              <a:t>Really asking about 6 colours. Also doesn’t say if every component has to be connected.</a:t>
            </a:r>
          </a:p>
          <a:p>
            <a:r>
              <a:rPr lang="en-AU" dirty="0"/>
              <a:t>Could be colouring or verifying.</a:t>
            </a:r>
          </a:p>
          <a:p>
            <a:endParaRPr lang="en-AU" dirty="0"/>
          </a:p>
        </p:txBody>
      </p:sp>
      <p:sp>
        <p:nvSpPr>
          <p:cNvPr id="4" name="Slide Number Placeholder 3"/>
          <p:cNvSpPr>
            <a:spLocks noGrp="1"/>
          </p:cNvSpPr>
          <p:nvPr>
            <p:ph type="sldNum" sz="quarter" idx="5"/>
          </p:nvPr>
        </p:nvSpPr>
        <p:spPr/>
        <p:txBody>
          <a:bodyPr/>
          <a:lstStyle/>
          <a:p>
            <a:fld id="{4CF447A1-BC1F-40D4-A6A2-8F5B9D449F63}" type="slidenum">
              <a:rPr lang="en-AU" smtClean="0"/>
              <a:t>24</a:t>
            </a:fld>
            <a:endParaRPr lang="en-AU"/>
          </a:p>
        </p:txBody>
      </p:sp>
    </p:spTree>
    <p:extLst>
      <p:ext uri="{BB962C8B-B14F-4D97-AF65-F5344CB8AC3E}">
        <p14:creationId xmlns:p14="http://schemas.microsoft.com/office/powerpoint/2010/main" val="3512023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25</a:t>
            </a:fld>
            <a:endParaRPr lang="en-AU"/>
          </a:p>
        </p:txBody>
      </p:sp>
    </p:spTree>
    <p:extLst>
      <p:ext uri="{BB962C8B-B14F-4D97-AF65-F5344CB8AC3E}">
        <p14:creationId xmlns:p14="http://schemas.microsoft.com/office/powerpoint/2010/main" val="2799214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26</a:t>
            </a:fld>
            <a:endParaRPr lang="en-AU"/>
          </a:p>
        </p:txBody>
      </p:sp>
    </p:spTree>
    <p:extLst>
      <p:ext uri="{BB962C8B-B14F-4D97-AF65-F5344CB8AC3E}">
        <p14:creationId xmlns:p14="http://schemas.microsoft.com/office/powerpoint/2010/main" val="886358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a:p>
            <a:r>
              <a:rPr lang="en-AU" dirty="0"/>
              <a:t>Recursive algorithm – base case!!!</a:t>
            </a:r>
          </a:p>
          <a:p>
            <a:r>
              <a:rPr lang="en-AU" dirty="0"/>
              <a:t>Also – print is not the same as return</a:t>
            </a:r>
          </a:p>
          <a:p>
            <a:endParaRPr lang="en-AU" dirty="0"/>
          </a:p>
        </p:txBody>
      </p:sp>
      <p:sp>
        <p:nvSpPr>
          <p:cNvPr id="4" name="Slide Number Placeholder 3"/>
          <p:cNvSpPr>
            <a:spLocks noGrp="1"/>
          </p:cNvSpPr>
          <p:nvPr>
            <p:ph type="sldNum" sz="quarter" idx="5"/>
          </p:nvPr>
        </p:nvSpPr>
        <p:spPr/>
        <p:txBody>
          <a:bodyPr/>
          <a:lstStyle/>
          <a:p>
            <a:fld id="{4CF447A1-BC1F-40D4-A6A2-8F5B9D449F63}" type="slidenum">
              <a:rPr lang="en-AU" smtClean="0"/>
              <a:t>27</a:t>
            </a:fld>
            <a:endParaRPr lang="en-AU"/>
          </a:p>
        </p:txBody>
      </p:sp>
    </p:spTree>
    <p:extLst>
      <p:ext uri="{BB962C8B-B14F-4D97-AF65-F5344CB8AC3E}">
        <p14:creationId xmlns:p14="http://schemas.microsoft.com/office/powerpoint/2010/main" val="158694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28</a:t>
            </a:fld>
            <a:endParaRPr lang="en-AU"/>
          </a:p>
        </p:txBody>
      </p:sp>
    </p:spTree>
    <p:extLst>
      <p:ext uri="{BB962C8B-B14F-4D97-AF65-F5344CB8AC3E}">
        <p14:creationId xmlns:p14="http://schemas.microsoft.com/office/powerpoint/2010/main" val="2341274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a:p>
            <a:r>
              <a:rPr lang="en-AU" dirty="0"/>
              <a:t>a) must use correct operations</a:t>
            </a:r>
          </a:p>
        </p:txBody>
      </p:sp>
      <p:sp>
        <p:nvSpPr>
          <p:cNvPr id="4" name="Slide Number Placeholder 3"/>
          <p:cNvSpPr>
            <a:spLocks noGrp="1"/>
          </p:cNvSpPr>
          <p:nvPr>
            <p:ph type="sldNum" sz="quarter" idx="5"/>
          </p:nvPr>
        </p:nvSpPr>
        <p:spPr/>
        <p:txBody>
          <a:bodyPr/>
          <a:lstStyle/>
          <a:p>
            <a:fld id="{4CF447A1-BC1F-40D4-A6A2-8F5B9D449F63}" type="slidenum">
              <a:rPr lang="en-AU" smtClean="0"/>
              <a:t>29</a:t>
            </a:fld>
            <a:endParaRPr lang="en-AU"/>
          </a:p>
        </p:txBody>
      </p:sp>
    </p:spTree>
    <p:extLst>
      <p:ext uri="{BB962C8B-B14F-4D97-AF65-F5344CB8AC3E}">
        <p14:creationId xmlns:p14="http://schemas.microsoft.com/office/powerpoint/2010/main" val="825584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a:p>
            <a:r>
              <a:rPr lang="en-AU" dirty="0"/>
              <a:t>a) must use correct operations</a:t>
            </a:r>
          </a:p>
        </p:txBody>
      </p:sp>
      <p:sp>
        <p:nvSpPr>
          <p:cNvPr id="4" name="Slide Number Placeholder 3"/>
          <p:cNvSpPr>
            <a:spLocks noGrp="1"/>
          </p:cNvSpPr>
          <p:nvPr>
            <p:ph type="sldNum" sz="quarter" idx="5"/>
          </p:nvPr>
        </p:nvSpPr>
        <p:spPr/>
        <p:txBody>
          <a:bodyPr/>
          <a:lstStyle/>
          <a:p>
            <a:fld id="{4CF447A1-BC1F-40D4-A6A2-8F5B9D449F63}" type="slidenum">
              <a:rPr lang="en-AU" smtClean="0"/>
              <a:t>30</a:t>
            </a:fld>
            <a:endParaRPr lang="en-AU"/>
          </a:p>
        </p:txBody>
      </p:sp>
    </p:spTree>
    <p:extLst>
      <p:ext uri="{BB962C8B-B14F-4D97-AF65-F5344CB8AC3E}">
        <p14:creationId xmlns:p14="http://schemas.microsoft.com/office/powerpoint/2010/main" val="1459897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2017</a:t>
            </a:r>
          </a:p>
        </p:txBody>
      </p:sp>
      <p:sp>
        <p:nvSpPr>
          <p:cNvPr id="4" name="Slide Number Placeholder 3"/>
          <p:cNvSpPr>
            <a:spLocks noGrp="1"/>
          </p:cNvSpPr>
          <p:nvPr>
            <p:ph type="sldNum" sz="quarter" idx="5"/>
          </p:nvPr>
        </p:nvSpPr>
        <p:spPr/>
        <p:txBody>
          <a:bodyPr/>
          <a:lstStyle/>
          <a:p>
            <a:fld id="{4CF447A1-BC1F-40D4-A6A2-8F5B9D449F63}" type="slidenum">
              <a:rPr lang="en-AU" smtClean="0"/>
              <a:t>31</a:t>
            </a:fld>
            <a:endParaRPr lang="en-AU"/>
          </a:p>
        </p:txBody>
      </p:sp>
    </p:spTree>
    <p:extLst>
      <p:ext uri="{BB962C8B-B14F-4D97-AF65-F5344CB8AC3E}">
        <p14:creationId xmlns:p14="http://schemas.microsoft.com/office/powerpoint/2010/main" val="3696743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2017</a:t>
            </a:r>
          </a:p>
          <a:p>
            <a:r>
              <a:rPr lang="en-AU" dirty="0"/>
              <a:t>Language specific to ADT</a:t>
            </a:r>
          </a:p>
          <a:p>
            <a:r>
              <a:rPr lang="en-AU" dirty="0"/>
              <a:t>Remember closing statement</a:t>
            </a:r>
          </a:p>
        </p:txBody>
      </p:sp>
      <p:sp>
        <p:nvSpPr>
          <p:cNvPr id="4" name="Slide Number Placeholder 3"/>
          <p:cNvSpPr>
            <a:spLocks noGrp="1"/>
          </p:cNvSpPr>
          <p:nvPr>
            <p:ph type="sldNum" sz="quarter" idx="5"/>
          </p:nvPr>
        </p:nvSpPr>
        <p:spPr/>
        <p:txBody>
          <a:bodyPr/>
          <a:lstStyle/>
          <a:p>
            <a:fld id="{4CF447A1-BC1F-40D4-A6A2-8F5B9D449F63}" type="slidenum">
              <a:rPr lang="en-AU" smtClean="0"/>
              <a:t>32</a:t>
            </a:fld>
            <a:endParaRPr lang="en-AU"/>
          </a:p>
        </p:txBody>
      </p:sp>
    </p:spTree>
    <p:extLst>
      <p:ext uri="{BB962C8B-B14F-4D97-AF65-F5344CB8AC3E}">
        <p14:creationId xmlns:p14="http://schemas.microsoft.com/office/powerpoint/2010/main" val="210219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one – must be a comparison</a:t>
            </a:r>
          </a:p>
          <a:p>
            <a:r>
              <a:rPr lang="en-AU" dirty="0"/>
              <a:t>Second one – two examples, and the idea that the order of the queue is overridden is important.</a:t>
            </a:r>
          </a:p>
        </p:txBody>
      </p:sp>
      <p:sp>
        <p:nvSpPr>
          <p:cNvPr id="4" name="Slide Number Placeholder 3"/>
          <p:cNvSpPr>
            <a:spLocks noGrp="1"/>
          </p:cNvSpPr>
          <p:nvPr>
            <p:ph type="sldNum" sz="quarter" idx="5"/>
          </p:nvPr>
        </p:nvSpPr>
        <p:spPr/>
        <p:txBody>
          <a:bodyPr/>
          <a:lstStyle/>
          <a:p>
            <a:fld id="{4CF447A1-BC1F-40D4-A6A2-8F5B9D449F63}" type="slidenum">
              <a:rPr lang="en-AU" smtClean="0"/>
              <a:t>4</a:t>
            </a:fld>
            <a:endParaRPr lang="en-AU"/>
          </a:p>
        </p:txBody>
      </p:sp>
    </p:spTree>
    <p:extLst>
      <p:ext uri="{BB962C8B-B14F-4D97-AF65-F5344CB8AC3E}">
        <p14:creationId xmlns:p14="http://schemas.microsoft.com/office/powerpoint/2010/main" val="3531011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2017</a:t>
            </a:r>
          </a:p>
        </p:txBody>
      </p:sp>
      <p:sp>
        <p:nvSpPr>
          <p:cNvPr id="4" name="Slide Number Placeholder 3"/>
          <p:cNvSpPr>
            <a:spLocks noGrp="1"/>
          </p:cNvSpPr>
          <p:nvPr>
            <p:ph type="sldNum" sz="quarter" idx="5"/>
          </p:nvPr>
        </p:nvSpPr>
        <p:spPr/>
        <p:txBody>
          <a:bodyPr/>
          <a:lstStyle/>
          <a:p>
            <a:fld id="{4CF447A1-BC1F-40D4-A6A2-8F5B9D449F63}" type="slidenum">
              <a:rPr lang="en-AU" smtClean="0"/>
              <a:t>33</a:t>
            </a:fld>
            <a:endParaRPr lang="en-AU"/>
          </a:p>
        </p:txBody>
      </p:sp>
    </p:spTree>
    <p:extLst>
      <p:ext uri="{BB962C8B-B14F-4D97-AF65-F5344CB8AC3E}">
        <p14:creationId xmlns:p14="http://schemas.microsoft.com/office/powerpoint/2010/main" val="3688002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2017</a:t>
            </a:r>
          </a:p>
          <a:p>
            <a:r>
              <a:rPr lang="en-AU" dirty="0"/>
              <a:t>Dealing with arrays.</a:t>
            </a:r>
          </a:p>
          <a:p>
            <a:r>
              <a:rPr lang="en-AU" dirty="0"/>
              <a:t>Initialise j and k to 0, position of first item (could do 1)</a:t>
            </a:r>
          </a:p>
          <a:p>
            <a:r>
              <a:rPr lang="en-AU" dirty="0"/>
              <a:t>compare the </a:t>
            </a:r>
            <a:r>
              <a:rPr lang="en-AU" dirty="0" err="1"/>
              <a:t>jth</a:t>
            </a:r>
            <a:r>
              <a:rPr lang="en-AU" dirty="0"/>
              <a:t> and kth item. Add the smaller one to the final list and move that counter along. </a:t>
            </a:r>
          </a:p>
          <a:p>
            <a:r>
              <a:rPr lang="en-AU" dirty="0"/>
              <a:t>Discussion of where median is</a:t>
            </a:r>
          </a:p>
          <a:p>
            <a:r>
              <a:rPr lang="en-AU" dirty="0"/>
              <a:t>Also ‘or’ could be ‘and’ – once we’ve exhausted one we have passed the midpoint</a:t>
            </a:r>
          </a:p>
          <a:p>
            <a:endParaRPr lang="en-AU" dirty="0"/>
          </a:p>
        </p:txBody>
      </p:sp>
      <p:sp>
        <p:nvSpPr>
          <p:cNvPr id="4" name="Slide Number Placeholder 3"/>
          <p:cNvSpPr>
            <a:spLocks noGrp="1"/>
          </p:cNvSpPr>
          <p:nvPr>
            <p:ph type="sldNum" sz="quarter" idx="5"/>
          </p:nvPr>
        </p:nvSpPr>
        <p:spPr/>
        <p:txBody>
          <a:bodyPr/>
          <a:lstStyle/>
          <a:p>
            <a:fld id="{4CF447A1-BC1F-40D4-A6A2-8F5B9D449F63}" type="slidenum">
              <a:rPr lang="en-AU" smtClean="0"/>
              <a:t>34</a:t>
            </a:fld>
            <a:endParaRPr lang="en-AU"/>
          </a:p>
        </p:txBody>
      </p:sp>
    </p:spTree>
    <p:extLst>
      <p:ext uri="{BB962C8B-B14F-4D97-AF65-F5344CB8AC3E}">
        <p14:creationId xmlns:p14="http://schemas.microsoft.com/office/powerpoint/2010/main" val="3623245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2017</a:t>
            </a:r>
          </a:p>
          <a:p>
            <a:r>
              <a:rPr lang="en-AU" dirty="0"/>
              <a:t>(b) stick to current style</a:t>
            </a:r>
          </a:p>
        </p:txBody>
      </p:sp>
      <p:sp>
        <p:nvSpPr>
          <p:cNvPr id="4" name="Slide Number Placeholder 3"/>
          <p:cNvSpPr>
            <a:spLocks noGrp="1"/>
          </p:cNvSpPr>
          <p:nvPr>
            <p:ph type="sldNum" sz="quarter" idx="5"/>
          </p:nvPr>
        </p:nvSpPr>
        <p:spPr/>
        <p:txBody>
          <a:bodyPr/>
          <a:lstStyle/>
          <a:p>
            <a:fld id="{4CF447A1-BC1F-40D4-A6A2-8F5B9D449F63}" type="slidenum">
              <a:rPr lang="en-AU" smtClean="0"/>
              <a:t>35</a:t>
            </a:fld>
            <a:endParaRPr lang="en-AU"/>
          </a:p>
        </p:txBody>
      </p:sp>
    </p:spTree>
    <p:extLst>
      <p:ext uri="{BB962C8B-B14F-4D97-AF65-F5344CB8AC3E}">
        <p14:creationId xmlns:p14="http://schemas.microsoft.com/office/powerpoint/2010/main" val="179807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2015</a:t>
            </a:r>
          </a:p>
          <a:p>
            <a:endParaRPr lang="en-AU" dirty="0"/>
          </a:p>
        </p:txBody>
      </p:sp>
      <p:sp>
        <p:nvSpPr>
          <p:cNvPr id="4" name="Slide Number Placeholder 3"/>
          <p:cNvSpPr>
            <a:spLocks noGrp="1"/>
          </p:cNvSpPr>
          <p:nvPr>
            <p:ph type="sldNum" sz="quarter" idx="5"/>
          </p:nvPr>
        </p:nvSpPr>
        <p:spPr/>
        <p:txBody>
          <a:bodyPr/>
          <a:lstStyle/>
          <a:p>
            <a:fld id="{4CF447A1-BC1F-40D4-A6A2-8F5B9D449F63}" type="slidenum">
              <a:rPr lang="en-AU" smtClean="0"/>
              <a:t>5</a:t>
            </a:fld>
            <a:endParaRPr lang="en-AU"/>
          </a:p>
        </p:txBody>
      </p:sp>
    </p:spTree>
    <p:extLst>
      <p:ext uri="{BB962C8B-B14F-4D97-AF65-F5344CB8AC3E}">
        <p14:creationId xmlns:p14="http://schemas.microsoft.com/office/powerpoint/2010/main" val="48307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2015</a:t>
            </a:r>
          </a:p>
          <a:p>
            <a:endParaRPr lang="en-AU" dirty="0"/>
          </a:p>
        </p:txBody>
      </p:sp>
      <p:sp>
        <p:nvSpPr>
          <p:cNvPr id="4" name="Slide Number Placeholder 3"/>
          <p:cNvSpPr>
            <a:spLocks noGrp="1"/>
          </p:cNvSpPr>
          <p:nvPr>
            <p:ph type="sldNum" sz="quarter" idx="5"/>
          </p:nvPr>
        </p:nvSpPr>
        <p:spPr/>
        <p:txBody>
          <a:bodyPr/>
          <a:lstStyle/>
          <a:p>
            <a:fld id="{4CF447A1-BC1F-40D4-A6A2-8F5B9D449F63}" type="slidenum">
              <a:rPr lang="en-AU" smtClean="0"/>
              <a:t>6</a:t>
            </a:fld>
            <a:endParaRPr lang="en-AU"/>
          </a:p>
        </p:txBody>
      </p:sp>
    </p:spTree>
    <p:extLst>
      <p:ext uri="{BB962C8B-B14F-4D97-AF65-F5344CB8AC3E}">
        <p14:creationId xmlns:p14="http://schemas.microsoft.com/office/powerpoint/2010/main" val="387983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7</a:t>
            </a:fld>
            <a:endParaRPr lang="en-AU"/>
          </a:p>
        </p:txBody>
      </p:sp>
    </p:spTree>
    <p:extLst>
      <p:ext uri="{BB962C8B-B14F-4D97-AF65-F5344CB8AC3E}">
        <p14:creationId xmlns:p14="http://schemas.microsoft.com/office/powerpoint/2010/main" val="554902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t>
            </a:r>
            <a:r>
              <a:rPr lang="en-AU" dirty="0" err="1"/>
              <a:t>Algo</a:t>
            </a:r>
            <a:r>
              <a:rPr lang="en-AU" dirty="0"/>
              <a:t>, dequeue is not the same as pop i.e. in Python where we return a value at the same time as changing a list.</a:t>
            </a:r>
          </a:p>
          <a:p>
            <a:endParaRPr lang="en-AU" dirty="0"/>
          </a:p>
        </p:txBody>
      </p:sp>
      <p:sp>
        <p:nvSpPr>
          <p:cNvPr id="4" name="Slide Number Placeholder 3"/>
          <p:cNvSpPr>
            <a:spLocks noGrp="1"/>
          </p:cNvSpPr>
          <p:nvPr>
            <p:ph type="sldNum" sz="quarter" idx="5"/>
          </p:nvPr>
        </p:nvSpPr>
        <p:spPr/>
        <p:txBody>
          <a:bodyPr/>
          <a:lstStyle/>
          <a:p>
            <a:fld id="{4CF447A1-BC1F-40D4-A6A2-8F5B9D449F63}" type="slidenum">
              <a:rPr lang="en-AU" smtClean="0"/>
              <a:t>8</a:t>
            </a:fld>
            <a:endParaRPr lang="en-AU"/>
          </a:p>
        </p:txBody>
      </p:sp>
    </p:spTree>
    <p:extLst>
      <p:ext uri="{BB962C8B-B14F-4D97-AF65-F5344CB8AC3E}">
        <p14:creationId xmlns:p14="http://schemas.microsoft.com/office/powerpoint/2010/main" val="347319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p:txBody>
      </p:sp>
      <p:sp>
        <p:nvSpPr>
          <p:cNvPr id="4" name="Slide Number Placeholder 3"/>
          <p:cNvSpPr>
            <a:spLocks noGrp="1"/>
          </p:cNvSpPr>
          <p:nvPr>
            <p:ph type="sldNum" sz="quarter" idx="5"/>
          </p:nvPr>
        </p:nvSpPr>
        <p:spPr/>
        <p:txBody>
          <a:bodyPr/>
          <a:lstStyle/>
          <a:p>
            <a:fld id="{4CF447A1-BC1F-40D4-A6A2-8F5B9D449F63}" type="slidenum">
              <a:rPr lang="en-AU" smtClean="0"/>
              <a:t>10</a:t>
            </a:fld>
            <a:endParaRPr lang="en-AU"/>
          </a:p>
        </p:txBody>
      </p:sp>
    </p:spTree>
    <p:extLst>
      <p:ext uri="{BB962C8B-B14F-4D97-AF65-F5344CB8AC3E}">
        <p14:creationId xmlns:p14="http://schemas.microsoft.com/office/powerpoint/2010/main" val="166756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2016</a:t>
            </a:r>
          </a:p>
          <a:p>
            <a:r>
              <a:rPr lang="en-AU" dirty="0"/>
              <a:t>A</a:t>
            </a:r>
          </a:p>
        </p:txBody>
      </p:sp>
      <p:sp>
        <p:nvSpPr>
          <p:cNvPr id="4" name="Slide Number Placeholder 3"/>
          <p:cNvSpPr>
            <a:spLocks noGrp="1"/>
          </p:cNvSpPr>
          <p:nvPr>
            <p:ph type="sldNum" sz="quarter" idx="5"/>
          </p:nvPr>
        </p:nvSpPr>
        <p:spPr/>
        <p:txBody>
          <a:bodyPr/>
          <a:lstStyle/>
          <a:p>
            <a:fld id="{4CF447A1-BC1F-40D4-A6A2-8F5B9D449F63}" type="slidenum">
              <a:rPr lang="en-AU" smtClean="0"/>
              <a:t>11</a:t>
            </a:fld>
            <a:endParaRPr lang="en-AU"/>
          </a:p>
        </p:txBody>
      </p:sp>
    </p:spTree>
    <p:extLst>
      <p:ext uri="{BB962C8B-B14F-4D97-AF65-F5344CB8AC3E}">
        <p14:creationId xmlns:p14="http://schemas.microsoft.com/office/powerpoint/2010/main" val="334790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D476-E0B3-4AC4-8ACA-F13602B710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91C6DE4-6710-451E-8C1D-418CBE9A2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1E7B44F-B41D-498C-914A-A9CDE5B62071}"/>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5" name="Footer Placeholder 4">
            <a:extLst>
              <a:ext uri="{FF2B5EF4-FFF2-40B4-BE49-F238E27FC236}">
                <a16:creationId xmlns:a16="http://schemas.microsoft.com/office/drawing/2014/main" id="{DF1B993C-7D17-4335-967B-B9F64263BC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3F17EF-16D0-478A-9BD3-9E166AEF38D1}"/>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84499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C5E8-C0FF-4337-901E-1A817762412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1BB26BC-DC6C-47F0-B643-E05007B13F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0EE1CF5-7031-4E8A-B3FF-5EBE11E62BA6}"/>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5" name="Footer Placeholder 4">
            <a:extLst>
              <a:ext uri="{FF2B5EF4-FFF2-40B4-BE49-F238E27FC236}">
                <a16:creationId xmlns:a16="http://schemas.microsoft.com/office/drawing/2014/main" id="{B5921ED1-5F53-4484-963D-64AB8FD6AD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00A769A-F051-4CCD-BDE1-AE9247FDE1A2}"/>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5033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F368C-3BBB-41EC-B653-54A2539A7A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F6B48F-E96E-4AFD-96A7-07B862DD34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3354CB-9B44-436D-AB48-C4DB94B2E5D5}"/>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5" name="Footer Placeholder 4">
            <a:extLst>
              <a:ext uri="{FF2B5EF4-FFF2-40B4-BE49-F238E27FC236}">
                <a16:creationId xmlns:a16="http://schemas.microsoft.com/office/drawing/2014/main" id="{238F6895-9199-4515-BFB4-5054123758C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7BDB3AE-75E8-43C2-861B-DF2CF4C8A42D}"/>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346423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D3AE-12A4-4A67-BA46-BBBEF1923D7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0384BB4-A593-4C0A-B351-911F09F322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FB1212-D032-4469-B2F3-8D477B4D35E3}"/>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5" name="Footer Placeholder 4">
            <a:extLst>
              <a:ext uri="{FF2B5EF4-FFF2-40B4-BE49-F238E27FC236}">
                <a16:creationId xmlns:a16="http://schemas.microsoft.com/office/drawing/2014/main" id="{63E3A18E-259D-45FB-A22F-A6071077641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EE1B31-9876-4354-B49F-40B473D2CB43}"/>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148924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C499-5C6C-4C20-881E-F9C95D935A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BF0CCFB-89B8-4F76-A40E-A19123654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89569E-9386-4923-9637-4658875F8BC0}"/>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5" name="Footer Placeholder 4">
            <a:extLst>
              <a:ext uri="{FF2B5EF4-FFF2-40B4-BE49-F238E27FC236}">
                <a16:creationId xmlns:a16="http://schemas.microsoft.com/office/drawing/2014/main" id="{CA386C6B-1559-446D-AF32-641CFCD9E49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8D5402-E13F-4F89-AAD1-92495B69E451}"/>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337846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A548-032C-4DDA-90C3-AA440F0B52B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F193E4C-EE8D-44F4-9E02-03B52FD615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60A3230-D5E2-48A8-9C8B-A6A0543611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83404CE-DEB2-4DEC-ABC7-3EF867061490}"/>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6" name="Footer Placeholder 5">
            <a:extLst>
              <a:ext uri="{FF2B5EF4-FFF2-40B4-BE49-F238E27FC236}">
                <a16:creationId xmlns:a16="http://schemas.microsoft.com/office/drawing/2014/main" id="{72B5D2B4-DF73-4F86-8B99-43E576666A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835EFE-A020-4501-BBEA-4978805F3878}"/>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186743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22BE-8A6C-4E04-BB65-16848B50946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5841119-DA06-46D0-AF9D-4D1A77BE5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8CFA2F-61D6-49F7-B3FD-03BD8237D2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49E265D-F5FE-4D61-A286-0ABA83BFD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1F9D5B-C59B-4D0E-AD91-2B2C09F4E7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6A10DEC-7274-4FB5-925E-E3F7BF868C4F}"/>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8" name="Footer Placeholder 7">
            <a:extLst>
              <a:ext uri="{FF2B5EF4-FFF2-40B4-BE49-F238E27FC236}">
                <a16:creationId xmlns:a16="http://schemas.microsoft.com/office/drawing/2014/main" id="{6AFDA650-7F09-4F90-81D0-BD1FA1E2589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665BE81-1BA7-480E-A36F-32D7288953F6}"/>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109152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CB24-CB29-4278-A743-B76772AE855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7CBBC9B-1717-4FF2-A5F8-8335859AC8DE}"/>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4" name="Footer Placeholder 3">
            <a:extLst>
              <a:ext uri="{FF2B5EF4-FFF2-40B4-BE49-F238E27FC236}">
                <a16:creationId xmlns:a16="http://schemas.microsoft.com/office/drawing/2014/main" id="{9DBF10C9-90CE-42A8-B31B-A13755F2268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43618DC-C7E0-4279-9471-EAA8F0792F34}"/>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333436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4DED8-399D-4814-B63C-56412114B3D0}"/>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3" name="Footer Placeholder 2">
            <a:extLst>
              <a:ext uri="{FF2B5EF4-FFF2-40B4-BE49-F238E27FC236}">
                <a16:creationId xmlns:a16="http://schemas.microsoft.com/office/drawing/2014/main" id="{48CBC177-60B4-4265-9FD2-A8EB442D36A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F4B274-D356-45D4-AE15-8121A81BF81E}"/>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284782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67C1-AC0A-4763-B524-A8D00E7A7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EE0A178-FB77-49E5-AC85-2C61B06FD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4890A70-1E9C-4880-9A7C-2B0D5CEBF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2FB909-B1A6-4F52-A8A2-5C812FFE09F3}"/>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6" name="Footer Placeholder 5">
            <a:extLst>
              <a:ext uri="{FF2B5EF4-FFF2-40B4-BE49-F238E27FC236}">
                <a16:creationId xmlns:a16="http://schemas.microsoft.com/office/drawing/2014/main" id="{FEC935E8-8C7A-479B-B91D-3F141C4FF44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81547E-A7BF-4AB7-8021-1EA551D93502}"/>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62057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36BE-36C1-408E-BFC6-1F51B68D14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CA9708E-1848-4B25-A08F-17A6BB7CA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CA26CD4-B6B0-42CA-B600-A13429FD8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AFDCB9-A885-41C9-BF9C-CE39C8FA1B71}"/>
              </a:ext>
            </a:extLst>
          </p:cNvPr>
          <p:cNvSpPr>
            <a:spLocks noGrp="1"/>
          </p:cNvSpPr>
          <p:nvPr>
            <p:ph type="dt" sz="half" idx="10"/>
          </p:nvPr>
        </p:nvSpPr>
        <p:spPr/>
        <p:txBody>
          <a:bodyPr/>
          <a:lstStyle/>
          <a:p>
            <a:fld id="{0A2EDBF3-CC50-4ECE-B60C-D5933EA1E954}" type="datetimeFigureOut">
              <a:rPr lang="en-AU" smtClean="0"/>
              <a:t>8/06/2023</a:t>
            </a:fld>
            <a:endParaRPr lang="en-AU"/>
          </a:p>
        </p:txBody>
      </p:sp>
      <p:sp>
        <p:nvSpPr>
          <p:cNvPr id="6" name="Footer Placeholder 5">
            <a:extLst>
              <a:ext uri="{FF2B5EF4-FFF2-40B4-BE49-F238E27FC236}">
                <a16:creationId xmlns:a16="http://schemas.microsoft.com/office/drawing/2014/main" id="{EE31BD3A-93B2-4BC5-965B-11C36339E40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79AC7-AB4F-415F-A029-6E70B65E7F87}"/>
              </a:ext>
            </a:extLst>
          </p:cNvPr>
          <p:cNvSpPr>
            <a:spLocks noGrp="1"/>
          </p:cNvSpPr>
          <p:nvPr>
            <p:ph type="sldNum" sz="quarter" idx="12"/>
          </p:nvPr>
        </p:nvSpPr>
        <p:spPr/>
        <p:txBody>
          <a:bodyPr/>
          <a:lstStyle/>
          <a:p>
            <a:fld id="{75DD65F0-90BB-4B32-8244-B8441A7EE719}" type="slidenum">
              <a:rPr lang="en-AU" smtClean="0"/>
              <a:t>‹#›</a:t>
            </a:fld>
            <a:endParaRPr lang="en-AU"/>
          </a:p>
        </p:txBody>
      </p:sp>
    </p:spTree>
    <p:extLst>
      <p:ext uri="{BB962C8B-B14F-4D97-AF65-F5344CB8AC3E}">
        <p14:creationId xmlns:p14="http://schemas.microsoft.com/office/powerpoint/2010/main" val="54182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7FAD4-4A17-43DF-BB9A-576E07768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75CE21B-58CA-4052-8737-8F9D08227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F71EC3C-627A-4DC7-BA0F-FEF69556C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EDBF3-CC50-4ECE-B60C-D5933EA1E954}" type="datetimeFigureOut">
              <a:rPr lang="en-AU" smtClean="0"/>
              <a:t>8/06/2023</a:t>
            </a:fld>
            <a:endParaRPr lang="en-AU"/>
          </a:p>
        </p:txBody>
      </p:sp>
      <p:sp>
        <p:nvSpPr>
          <p:cNvPr id="5" name="Footer Placeholder 4">
            <a:extLst>
              <a:ext uri="{FF2B5EF4-FFF2-40B4-BE49-F238E27FC236}">
                <a16:creationId xmlns:a16="http://schemas.microsoft.com/office/drawing/2014/main" id="{818020F9-AE06-456C-8A86-47F36FFEFA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5094399-3DDE-42D1-BABB-F73E2BD0D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D65F0-90BB-4B32-8244-B8441A7EE719}" type="slidenum">
              <a:rPr lang="en-AU" smtClean="0"/>
              <a:t>‹#›</a:t>
            </a:fld>
            <a:endParaRPr lang="en-AU"/>
          </a:p>
        </p:txBody>
      </p:sp>
    </p:spTree>
    <p:extLst>
      <p:ext uri="{BB962C8B-B14F-4D97-AF65-F5344CB8AC3E}">
        <p14:creationId xmlns:p14="http://schemas.microsoft.com/office/powerpoint/2010/main" val="214733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customXml" Target="../ink/ink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F764F-2E17-47C5-8BA8-66436F1E82B2}"/>
              </a:ext>
            </a:extLst>
          </p:cNvPr>
          <p:cNvSpPr>
            <a:spLocks noGrp="1"/>
          </p:cNvSpPr>
          <p:nvPr>
            <p:ph type="ctrTitle"/>
          </p:nvPr>
        </p:nvSpPr>
        <p:spPr/>
        <p:txBody>
          <a:bodyPr/>
          <a:lstStyle/>
          <a:p>
            <a:r>
              <a:rPr lang="en-AU" dirty="0"/>
              <a:t>Unit 3 Algorithmics</a:t>
            </a:r>
          </a:p>
        </p:txBody>
      </p:sp>
      <p:sp>
        <p:nvSpPr>
          <p:cNvPr id="5" name="Subtitle 4">
            <a:extLst>
              <a:ext uri="{FF2B5EF4-FFF2-40B4-BE49-F238E27FC236}">
                <a16:creationId xmlns:a16="http://schemas.microsoft.com/office/drawing/2014/main" id="{E8C4A3AF-35A6-4C5F-A5DF-B1204D6D0AAB}"/>
              </a:ext>
            </a:extLst>
          </p:cNvPr>
          <p:cNvSpPr>
            <a:spLocks noGrp="1"/>
          </p:cNvSpPr>
          <p:nvPr>
            <p:ph type="subTitle" idx="1"/>
          </p:nvPr>
        </p:nvSpPr>
        <p:spPr/>
        <p:txBody>
          <a:bodyPr/>
          <a:lstStyle/>
          <a:p>
            <a:r>
              <a:rPr lang="en-AU" dirty="0"/>
              <a:t>Revision Questions 2015-2017</a:t>
            </a:r>
          </a:p>
        </p:txBody>
      </p:sp>
    </p:spTree>
    <p:extLst>
      <p:ext uri="{BB962C8B-B14F-4D97-AF65-F5344CB8AC3E}">
        <p14:creationId xmlns:p14="http://schemas.microsoft.com/office/powerpoint/2010/main" val="3268410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F4CC1C-AEC9-4F3D-8048-E803F968E92D}"/>
              </a:ext>
            </a:extLst>
          </p:cNvPr>
          <p:cNvPicPr>
            <a:picLocks noChangeAspect="1"/>
          </p:cNvPicPr>
          <p:nvPr/>
        </p:nvPicPr>
        <p:blipFill>
          <a:blip r:embed="rId3"/>
          <a:stretch>
            <a:fillRect/>
          </a:stretch>
        </p:blipFill>
        <p:spPr>
          <a:xfrm>
            <a:off x="0" y="0"/>
            <a:ext cx="6668431" cy="6601746"/>
          </a:xfrm>
          <a:prstGeom prst="rect">
            <a:avLst/>
          </a:prstGeom>
        </p:spPr>
      </p:pic>
    </p:spTree>
    <p:extLst>
      <p:ext uri="{BB962C8B-B14F-4D97-AF65-F5344CB8AC3E}">
        <p14:creationId xmlns:p14="http://schemas.microsoft.com/office/powerpoint/2010/main" val="207798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F4CC1C-AEC9-4F3D-8048-E803F968E92D}"/>
              </a:ext>
            </a:extLst>
          </p:cNvPr>
          <p:cNvPicPr>
            <a:picLocks noChangeAspect="1"/>
          </p:cNvPicPr>
          <p:nvPr/>
        </p:nvPicPr>
        <p:blipFill>
          <a:blip r:embed="rId3"/>
          <a:stretch>
            <a:fillRect/>
          </a:stretch>
        </p:blipFill>
        <p:spPr>
          <a:xfrm>
            <a:off x="0" y="0"/>
            <a:ext cx="6668431" cy="6601746"/>
          </a:xfrm>
          <a:prstGeom prst="rect">
            <a:avLst/>
          </a:prstGeom>
        </p:spPr>
      </p:pic>
    </p:spTree>
    <p:extLst>
      <p:ext uri="{BB962C8B-B14F-4D97-AF65-F5344CB8AC3E}">
        <p14:creationId xmlns:p14="http://schemas.microsoft.com/office/powerpoint/2010/main" val="404394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3D43ED-4726-4F25-9BAA-68A83C3AFC3A}"/>
              </a:ext>
            </a:extLst>
          </p:cNvPr>
          <p:cNvPicPr>
            <a:picLocks noChangeAspect="1"/>
          </p:cNvPicPr>
          <p:nvPr/>
        </p:nvPicPr>
        <p:blipFill>
          <a:blip r:embed="rId3"/>
          <a:stretch>
            <a:fillRect/>
          </a:stretch>
        </p:blipFill>
        <p:spPr>
          <a:xfrm>
            <a:off x="0" y="0"/>
            <a:ext cx="11888859" cy="3562847"/>
          </a:xfrm>
          <a:prstGeom prst="rect">
            <a:avLst/>
          </a:prstGeom>
        </p:spPr>
      </p:pic>
    </p:spTree>
    <p:extLst>
      <p:ext uri="{BB962C8B-B14F-4D97-AF65-F5344CB8AC3E}">
        <p14:creationId xmlns:p14="http://schemas.microsoft.com/office/powerpoint/2010/main" val="127949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1D8894-4108-47C0-8739-66AF28B745BF}"/>
              </a:ext>
            </a:extLst>
          </p:cNvPr>
          <p:cNvPicPr>
            <a:picLocks noChangeAspect="1"/>
          </p:cNvPicPr>
          <p:nvPr/>
        </p:nvPicPr>
        <p:blipFill>
          <a:blip r:embed="rId3"/>
          <a:stretch>
            <a:fillRect/>
          </a:stretch>
        </p:blipFill>
        <p:spPr>
          <a:xfrm>
            <a:off x="148998" y="0"/>
            <a:ext cx="6245293" cy="5382883"/>
          </a:xfrm>
          <a:prstGeom prst="rect">
            <a:avLst/>
          </a:prstGeom>
        </p:spPr>
      </p:pic>
      <p:pic>
        <p:nvPicPr>
          <p:cNvPr id="3" name="Picture 2">
            <a:extLst>
              <a:ext uri="{FF2B5EF4-FFF2-40B4-BE49-F238E27FC236}">
                <a16:creationId xmlns:a16="http://schemas.microsoft.com/office/drawing/2014/main" id="{5DEB5544-B8E3-444D-89F7-AEA58189692A}"/>
              </a:ext>
            </a:extLst>
          </p:cNvPr>
          <p:cNvPicPr>
            <a:picLocks noChangeAspect="1"/>
          </p:cNvPicPr>
          <p:nvPr/>
        </p:nvPicPr>
        <p:blipFill>
          <a:blip r:embed="rId4"/>
          <a:stretch>
            <a:fillRect/>
          </a:stretch>
        </p:blipFill>
        <p:spPr>
          <a:xfrm>
            <a:off x="79987" y="5518437"/>
            <a:ext cx="6774412" cy="471069"/>
          </a:xfrm>
          <a:prstGeom prst="rect">
            <a:avLst/>
          </a:prstGeom>
        </p:spPr>
      </p:pic>
      <p:pic>
        <p:nvPicPr>
          <p:cNvPr id="4" name="Picture 3">
            <a:extLst>
              <a:ext uri="{FF2B5EF4-FFF2-40B4-BE49-F238E27FC236}">
                <a16:creationId xmlns:a16="http://schemas.microsoft.com/office/drawing/2014/main" id="{BA63AF79-AE02-4674-AB3D-5290280D274E}"/>
              </a:ext>
            </a:extLst>
          </p:cNvPr>
          <p:cNvPicPr>
            <a:picLocks noChangeAspect="1"/>
          </p:cNvPicPr>
          <p:nvPr/>
        </p:nvPicPr>
        <p:blipFill>
          <a:blip r:embed="rId5"/>
          <a:stretch>
            <a:fillRect/>
          </a:stretch>
        </p:blipFill>
        <p:spPr>
          <a:xfrm>
            <a:off x="0" y="6125060"/>
            <a:ext cx="7501583" cy="577698"/>
          </a:xfrm>
          <a:prstGeom prst="rect">
            <a:avLst/>
          </a:prstGeom>
        </p:spPr>
      </p:pic>
    </p:spTree>
    <p:extLst>
      <p:ext uri="{BB962C8B-B14F-4D97-AF65-F5344CB8AC3E}">
        <p14:creationId xmlns:p14="http://schemas.microsoft.com/office/powerpoint/2010/main" val="23710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1D8894-4108-47C0-8739-66AF28B745BF}"/>
              </a:ext>
            </a:extLst>
          </p:cNvPr>
          <p:cNvPicPr>
            <a:picLocks noChangeAspect="1"/>
          </p:cNvPicPr>
          <p:nvPr/>
        </p:nvPicPr>
        <p:blipFill>
          <a:blip r:embed="rId3"/>
          <a:stretch>
            <a:fillRect/>
          </a:stretch>
        </p:blipFill>
        <p:spPr>
          <a:xfrm>
            <a:off x="148998" y="0"/>
            <a:ext cx="6245293" cy="5382883"/>
          </a:xfrm>
          <a:prstGeom prst="rect">
            <a:avLst/>
          </a:prstGeom>
        </p:spPr>
      </p:pic>
      <p:pic>
        <p:nvPicPr>
          <p:cNvPr id="3" name="Picture 2">
            <a:extLst>
              <a:ext uri="{FF2B5EF4-FFF2-40B4-BE49-F238E27FC236}">
                <a16:creationId xmlns:a16="http://schemas.microsoft.com/office/drawing/2014/main" id="{5DEB5544-B8E3-444D-89F7-AEA58189692A}"/>
              </a:ext>
            </a:extLst>
          </p:cNvPr>
          <p:cNvPicPr>
            <a:picLocks noChangeAspect="1"/>
          </p:cNvPicPr>
          <p:nvPr/>
        </p:nvPicPr>
        <p:blipFill>
          <a:blip r:embed="rId4"/>
          <a:stretch>
            <a:fillRect/>
          </a:stretch>
        </p:blipFill>
        <p:spPr>
          <a:xfrm>
            <a:off x="79987" y="5518437"/>
            <a:ext cx="6774412" cy="471069"/>
          </a:xfrm>
          <a:prstGeom prst="rect">
            <a:avLst/>
          </a:prstGeom>
        </p:spPr>
      </p:pic>
      <p:pic>
        <p:nvPicPr>
          <p:cNvPr id="4" name="Picture 3">
            <a:extLst>
              <a:ext uri="{FF2B5EF4-FFF2-40B4-BE49-F238E27FC236}">
                <a16:creationId xmlns:a16="http://schemas.microsoft.com/office/drawing/2014/main" id="{BA63AF79-AE02-4674-AB3D-5290280D274E}"/>
              </a:ext>
            </a:extLst>
          </p:cNvPr>
          <p:cNvPicPr>
            <a:picLocks noChangeAspect="1"/>
          </p:cNvPicPr>
          <p:nvPr/>
        </p:nvPicPr>
        <p:blipFill>
          <a:blip r:embed="rId5"/>
          <a:stretch>
            <a:fillRect/>
          </a:stretch>
        </p:blipFill>
        <p:spPr>
          <a:xfrm>
            <a:off x="0" y="6125060"/>
            <a:ext cx="7501583" cy="577698"/>
          </a:xfrm>
          <a:prstGeom prst="rect">
            <a:avLst/>
          </a:prstGeom>
        </p:spPr>
      </p:pic>
      <p:pic>
        <p:nvPicPr>
          <p:cNvPr id="5" name="Picture 4">
            <a:extLst>
              <a:ext uri="{FF2B5EF4-FFF2-40B4-BE49-F238E27FC236}">
                <a16:creationId xmlns:a16="http://schemas.microsoft.com/office/drawing/2014/main" id="{F67F2A66-6A83-472B-BFB0-7060C4F51699}"/>
              </a:ext>
            </a:extLst>
          </p:cNvPr>
          <p:cNvPicPr>
            <a:picLocks noChangeAspect="1"/>
          </p:cNvPicPr>
          <p:nvPr/>
        </p:nvPicPr>
        <p:blipFill>
          <a:blip r:embed="rId6"/>
          <a:stretch>
            <a:fillRect/>
          </a:stretch>
        </p:blipFill>
        <p:spPr>
          <a:xfrm>
            <a:off x="4352043" y="868493"/>
            <a:ext cx="2749071" cy="2703381"/>
          </a:xfrm>
          <a:prstGeom prst="rect">
            <a:avLst/>
          </a:prstGeom>
        </p:spPr>
      </p:pic>
      <p:pic>
        <p:nvPicPr>
          <p:cNvPr id="6" name="Picture 5">
            <a:extLst>
              <a:ext uri="{FF2B5EF4-FFF2-40B4-BE49-F238E27FC236}">
                <a16:creationId xmlns:a16="http://schemas.microsoft.com/office/drawing/2014/main" id="{3D446A97-F2AA-4CED-A522-F3D319F8AD82}"/>
              </a:ext>
            </a:extLst>
          </p:cNvPr>
          <p:cNvPicPr>
            <a:picLocks noChangeAspect="1"/>
          </p:cNvPicPr>
          <p:nvPr/>
        </p:nvPicPr>
        <p:blipFill>
          <a:blip r:embed="rId7"/>
          <a:stretch>
            <a:fillRect/>
          </a:stretch>
        </p:blipFill>
        <p:spPr>
          <a:xfrm>
            <a:off x="6806774" y="494257"/>
            <a:ext cx="5363548" cy="3077617"/>
          </a:xfrm>
          <a:prstGeom prst="rect">
            <a:avLst/>
          </a:prstGeom>
        </p:spPr>
      </p:pic>
      <p:pic>
        <p:nvPicPr>
          <p:cNvPr id="7" name="Picture 6">
            <a:extLst>
              <a:ext uri="{FF2B5EF4-FFF2-40B4-BE49-F238E27FC236}">
                <a16:creationId xmlns:a16="http://schemas.microsoft.com/office/drawing/2014/main" id="{0B87DB4A-2E8B-41B1-AE75-AB457B7A7551}"/>
              </a:ext>
            </a:extLst>
          </p:cNvPr>
          <p:cNvPicPr>
            <a:picLocks noChangeAspect="1"/>
          </p:cNvPicPr>
          <p:nvPr/>
        </p:nvPicPr>
        <p:blipFill>
          <a:blip r:embed="rId8"/>
          <a:stretch>
            <a:fillRect/>
          </a:stretch>
        </p:blipFill>
        <p:spPr>
          <a:xfrm>
            <a:off x="9278511" y="47889"/>
            <a:ext cx="2629340" cy="373350"/>
          </a:xfrm>
          <a:prstGeom prst="rect">
            <a:avLst/>
          </a:prstGeom>
        </p:spPr>
      </p:pic>
      <p:sp>
        <p:nvSpPr>
          <p:cNvPr id="8" name="TextBox 7">
            <a:extLst>
              <a:ext uri="{FF2B5EF4-FFF2-40B4-BE49-F238E27FC236}">
                <a16:creationId xmlns:a16="http://schemas.microsoft.com/office/drawing/2014/main" id="{C841B6E0-54F5-4D1B-BF62-94397972DBA9}"/>
              </a:ext>
            </a:extLst>
          </p:cNvPr>
          <p:cNvSpPr txBox="1"/>
          <p:nvPr/>
        </p:nvSpPr>
        <p:spPr>
          <a:xfrm>
            <a:off x="7168538" y="4522864"/>
            <a:ext cx="4943475" cy="2462213"/>
          </a:xfrm>
          <a:prstGeom prst="rect">
            <a:avLst/>
          </a:prstGeom>
          <a:noFill/>
        </p:spPr>
        <p:txBody>
          <a:bodyPr wrap="square" rtlCol="0">
            <a:spAutoFit/>
          </a:bodyPr>
          <a:lstStyle/>
          <a:p>
            <a:r>
              <a:rPr lang="en-AU" sz="2200" dirty="0">
                <a:solidFill>
                  <a:srgbClr val="0070C0"/>
                </a:solidFill>
              </a:rPr>
              <a:t>Dijkstra will always produce a graph without cycles. It selects the next node which is nearest to the source. Where there are two possible nodes, select the one with the least weight edge leading to it.</a:t>
            </a:r>
          </a:p>
          <a:p>
            <a:endParaRPr lang="en-AU" sz="2200" dirty="0">
              <a:solidFill>
                <a:srgbClr val="0070C0"/>
              </a:solidFill>
            </a:endParaRPr>
          </a:p>
        </p:txBody>
      </p:sp>
    </p:spTree>
    <p:extLst>
      <p:ext uri="{BB962C8B-B14F-4D97-AF65-F5344CB8AC3E}">
        <p14:creationId xmlns:p14="http://schemas.microsoft.com/office/powerpoint/2010/main" val="358258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9BF4AC-DC5E-49C4-A724-62AAB943A15F}"/>
              </a:ext>
            </a:extLst>
          </p:cNvPr>
          <p:cNvPicPr>
            <a:picLocks noChangeAspect="1"/>
          </p:cNvPicPr>
          <p:nvPr/>
        </p:nvPicPr>
        <p:blipFill>
          <a:blip r:embed="rId3"/>
          <a:stretch>
            <a:fillRect/>
          </a:stretch>
        </p:blipFill>
        <p:spPr>
          <a:xfrm>
            <a:off x="0" y="102858"/>
            <a:ext cx="7219406" cy="5179789"/>
          </a:xfrm>
          <a:prstGeom prst="rect">
            <a:avLst/>
          </a:prstGeom>
        </p:spPr>
      </p:pic>
      <p:pic>
        <p:nvPicPr>
          <p:cNvPr id="3" name="Picture 2">
            <a:extLst>
              <a:ext uri="{FF2B5EF4-FFF2-40B4-BE49-F238E27FC236}">
                <a16:creationId xmlns:a16="http://schemas.microsoft.com/office/drawing/2014/main" id="{8417B8B1-54E7-447C-A417-16CF498C94A9}"/>
              </a:ext>
            </a:extLst>
          </p:cNvPr>
          <p:cNvPicPr>
            <a:picLocks noChangeAspect="1"/>
          </p:cNvPicPr>
          <p:nvPr/>
        </p:nvPicPr>
        <p:blipFill>
          <a:blip r:embed="rId4"/>
          <a:stretch>
            <a:fillRect/>
          </a:stretch>
        </p:blipFill>
        <p:spPr>
          <a:xfrm>
            <a:off x="-28780" y="5381678"/>
            <a:ext cx="7243095" cy="663309"/>
          </a:xfrm>
          <a:prstGeom prst="rect">
            <a:avLst/>
          </a:prstGeom>
        </p:spPr>
      </p:pic>
      <p:pic>
        <p:nvPicPr>
          <p:cNvPr id="4" name="Picture 3">
            <a:extLst>
              <a:ext uri="{FF2B5EF4-FFF2-40B4-BE49-F238E27FC236}">
                <a16:creationId xmlns:a16="http://schemas.microsoft.com/office/drawing/2014/main" id="{D01E57CA-2EBE-4649-B1D1-C2F8948F00B4}"/>
              </a:ext>
            </a:extLst>
          </p:cNvPr>
          <p:cNvPicPr>
            <a:picLocks noChangeAspect="1"/>
          </p:cNvPicPr>
          <p:nvPr/>
        </p:nvPicPr>
        <p:blipFill>
          <a:blip r:embed="rId5"/>
          <a:stretch>
            <a:fillRect/>
          </a:stretch>
        </p:blipFill>
        <p:spPr>
          <a:xfrm>
            <a:off x="1" y="6095314"/>
            <a:ext cx="7219406" cy="627774"/>
          </a:xfrm>
          <a:prstGeom prst="rect">
            <a:avLst/>
          </a:prstGeom>
        </p:spPr>
      </p:pic>
    </p:spTree>
    <p:extLst>
      <p:ext uri="{BB962C8B-B14F-4D97-AF65-F5344CB8AC3E}">
        <p14:creationId xmlns:p14="http://schemas.microsoft.com/office/powerpoint/2010/main" val="2891114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9BF4AC-DC5E-49C4-A724-62AAB943A15F}"/>
              </a:ext>
            </a:extLst>
          </p:cNvPr>
          <p:cNvPicPr>
            <a:picLocks noChangeAspect="1"/>
          </p:cNvPicPr>
          <p:nvPr/>
        </p:nvPicPr>
        <p:blipFill>
          <a:blip r:embed="rId3"/>
          <a:stretch>
            <a:fillRect/>
          </a:stretch>
        </p:blipFill>
        <p:spPr>
          <a:xfrm>
            <a:off x="0" y="102858"/>
            <a:ext cx="7219406" cy="5179789"/>
          </a:xfrm>
          <a:prstGeom prst="rect">
            <a:avLst/>
          </a:prstGeom>
        </p:spPr>
      </p:pic>
      <p:pic>
        <p:nvPicPr>
          <p:cNvPr id="3" name="Picture 2">
            <a:extLst>
              <a:ext uri="{FF2B5EF4-FFF2-40B4-BE49-F238E27FC236}">
                <a16:creationId xmlns:a16="http://schemas.microsoft.com/office/drawing/2014/main" id="{8417B8B1-54E7-447C-A417-16CF498C94A9}"/>
              </a:ext>
            </a:extLst>
          </p:cNvPr>
          <p:cNvPicPr>
            <a:picLocks noChangeAspect="1"/>
          </p:cNvPicPr>
          <p:nvPr/>
        </p:nvPicPr>
        <p:blipFill>
          <a:blip r:embed="rId4"/>
          <a:stretch>
            <a:fillRect/>
          </a:stretch>
        </p:blipFill>
        <p:spPr>
          <a:xfrm>
            <a:off x="-28780" y="5381678"/>
            <a:ext cx="7243095" cy="663309"/>
          </a:xfrm>
          <a:prstGeom prst="rect">
            <a:avLst/>
          </a:prstGeom>
        </p:spPr>
      </p:pic>
      <p:pic>
        <p:nvPicPr>
          <p:cNvPr id="4" name="Picture 3">
            <a:extLst>
              <a:ext uri="{FF2B5EF4-FFF2-40B4-BE49-F238E27FC236}">
                <a16:creationId xmlns:a16="http://schemas.microsoft.com/office/drawing/2014/main" id="{D01E57CA-2EBE-4649-B1D1-C2F8948F00B4}"/>
              </a:ext>
            </a:extLst>
          </p:cNvPr>
          <p:cNvPicPr>
            <a:picLocks noChangeAspect="1"/>
          </p:cNvPicPr>
          <p:nvPr/>
        </p:nvPicPr>
        <p:blipFill>
          <a:blip r:embed="rId5"/>
          <a:stretch>
            <a:fillRect/>
          </a:stretch>
        </p:blipFill>
        <p:spPr>
          <a:xfrm>
            <a:off x="1" y="6095314"/>
            <a:ext cx="7219406" cy="627774"/>
          </a:xfrm>
          <a:prstGeom prst="rect">
            <a:avLst/>
          </a:prstGeom>
        </p:spPr>
      </p:pic>
      <p:sp>
        <p:nvSpPr>
          <p:cNvPr id="5" name="TextBox 4">
            <a:extLst>
              <a:ext uri="{FF2B5EF4-FFF2-40B4-BE49-F238E27FC236}">
                <a16:creationId xmlns:a16="http://schemas.microsoft.com/office/drawing/2014/main" id="{1D997715-F2A7-48DA-9847-F40E00944DA3}"/>
              </a:ext>
            </a:extLst>
          </p:cNvPr>
          <p:cNvSpPr txBox="1"/>
          <p:nvPr/>
        </p:nvSpPr>
        <p:spPr>
          <a:xfrm>
            <a:off x="7120913" y="344246"/>
            <a:ext cx="4943475" cy="4493538"/>
          </a:xfrm>
          <a:prstGeom prst="rect">
            <a:avLst/>
          </a:prstGeom>
          <a:noFill/>
        </p:spPr>
        <p:txBody>
          <a:bodyPr wrap="square" rtlCol="0">
            <a:spAutoFit/>
          </a:bodyPr>
          <a:lstStyle/>
          <a:p>
            <a:pPr marL="457200" indent="-457200">
              <a:buAutoNum type="alphaLcParenR"/>
            </a:pPr>
            <a:r>
              <a:rPr lang="en-AU" sz="2200" dirty="0">
                <a:solidFill>
                  <a:srgbClr val="0070C0"/>
                </a:solidFill>
              </a:rPr>
              <a:t>d is the damping factor which gives the probability that a random surfer clicks on a link from the page that they are currently on, rather than jumping to a random page.</a:t>
            </a:r>
          </a:p>
          <a:p>
            <a:pPr marL="457200" indent="-457200">
              <a:buAutoNum type="alphaLcParenR"/>
            </a:pPr>
            <a:endParaRPr lang="en-AU" sz="2200" dirty="0">
              <a:solidFill>
                <a:srgbClr val="0070C0"/>
              </a:solidFill>
            </a:endParaRPr>
          </a:p>
          <a:p>
            <a:pPr marL="457200" indent="-457200">
              <a:buAutoNum type="alphaLcParenR"/>
            </a:pPr>
            <a:r>
              <a:rPr lang="en-AU" sz="2200" dirty="0">
                <a:solidFill>
                  <a:srgbClr val="0070C0"/>
                </a:solidFill>
              </a:rPr>
              <a:t>(1-d)/N represents the probability that a surfer reaches A through random clicking.</a:t>
            </a:r>
          </a:p>
          <a:p>
            <a:pPr marL="457200" indent="-457200">
              <a:buAutoNum type="alphaLcParenR"/>
            </a:pPr>
            <a:endParaRPr lang="en-AU" sz="2200" dirty="0">
              <a:solidFill>
                <a:srgbClr val="0070C0"/>
              </a:solidFill>
            </a:endParaRPr>
          </a:p>
          <a:p>
            <a:pPr marL="457200" indent="-457200">
              <a:buAutoNum type="alphaLcParenR"/>
            </a:pPr>
            <a:r>
              <a:rPr lang="en-AU" sz="2200" dirty="0">
                <a:solidFill>
                  <a:srgbClr val="0070C0"/>
                </a:solidFill>
              </a:rPr>
              <a:t>The probability that a surfer reaches Page A by clicking a link on another page.</a:t>
            </a:r>
          </a:p>
        </p:txBody>
      </p:sp>
    </p:spTree>
    <p:extLst>
      <p:ext uri="{BB962C8B-B14F-4D97-AF65-F5344CB8AC3E}">
        <p14:creationId xmlns:p14="http://schemas.microsoft.com/office/powerpoint/2010/main" val="3658036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84A213-4DDA-41DE-9699-E58F2199F251}"/>
              </a:ext>
            </a:extLst>
          </p:cNvPr>
          <p:cNvPicPr>
            <a:picLocks noChangeAspect="1"/>
          </p:cNvPicPr>
          <p:nvPr/>
        </p:nvPicPr>
        <p:blipFill>
          <a:blip r:embed="rId3"/>
          <a:stretch>
            <a:fillRect/>
          </a:stretch>
        </p:blipFill>
        <p:spPr>
          <a:xfrm>
            <a:off x="1" y="0"/>
            <a:ext cx="8005806" cy="3222171"/>
          </a:xfrm>
          <a:prstGeom prst="rect">
            <a:avLst/>
          </a:prstGeom>
        </p:spPr>
      </p:pic>
    </p:spTree>
    <p:extLst>
      <p:ext uri="{BB962C8B-B14F-4D97-AF65-F5344CB8AC3E}">
        <p14:creationId xmlns:p14="http://schemas.microsoft.com/office/powerpoint/2010/main" val="128039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84A213-4DDA-41DE-9699-E58F2199F251}"/>
              </a:ext>
            </a:extLst>
          </p:cNvPr>
          <p:cNvPicPr>
            <a:picLocks noChangeAspect="1"/>
          </p:cNvPicPr>
          <p:nvPr/>
        </p:nvPicPr>
        <p:blipFill>
          <a:blip r:embed="rId3"/>
          <a:stretch>
            <a:fillRect/>
          </a:stretch>
        </p:blipFill>
        <p:spPr>
          <a:xfrm>
            <a:off x="1" y="0"/>
            <a:ext cx="8005806" cy="3222171"/>
          </a:xfrm>
          <a:prstGeom prst="rect">
            <a:avLst/>
          </a:prstGeom>
        </p:spPr>
      </p:pic>
      <p:sp>
        <p:nvSpPr>
          <p:cNvPr id="3" name="TextBox 2">
            <a:extLst>
              <a:ext uri="{FF2B5EF4-FFF2-40B4-BE49-F238E27FC236}">
                <a16:creationId xmlns:a16="http://schemas.microsoft.com/office/drawing/2014/main" id="{29F8482F-C057-4B76-9F22-70227F2EC2EB}"/>
              </a:ext>
            </a:extLst>
          </p:cNvPr>
          <p:cNvSpPr txBox="1"/>
          <p:nvPr/>
        </p:nvSpPr>
        <p:spPr>
          <a:xfrm>
            <a:off x="777263" y="3635830"/>
            <a:ext cx="9462112" cy="769441"/>
          </a:xfrm>
          <a:prstGeom prst="rect">
            <a:avLst/>
          </a:prstGeom>
          <a:noFill/>
        </p:spPr>
        <p:txBody>
          <a:bodyPr wrap="square" rtlCol="0">
            <a:spAutoFit/>
          </a:bodyPr>
          <a:lstStyle/>
          <a:p>
            <a:r>
              <a:rPr lang="en-AU" sz="2200" dirty="0">
                <a:solidFill>
                  <a:srgbClr val="0070C0"/>
                </a:solidFill>
              </a:rPr>
              <a:t>d) Because E is a sink node, dummy links are created from E to every other page so there is an equal probability of getting to any given page from E.</a:t>
            </a:r>
          </a:p>
        </p:txBody>
      </p:sp>
    </p:spTree>
    <p:extLst>
      <p:ext uri="{BB962C8B-B14F-4D97-AF65-F5344CB8AC3E}">
        <p14:creationId xmlns:p14="http://schemas.microsoft.com/office/powerpoint/2010/main" val="1424529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DFF79B-5495-48E5-8CFC-4CE8A852B337}"/>
              </a:ext>
            </a:extLst>
          </p:cNvPr>
          <p:cNvPicPr>
            <a:picLocks noChangeAspect="1"/>
          </p:cNvPicPr>
          <p:nvPr/>
        </p:nvPicPr>
        <p:blipFill>
          <a:blip r:embed="rId3"/>
          <a:stretch>
            <a:fillRect/>
          </a:stretch>
        </p:blipFill>
        <p:spPr>
          <a:xfrm>
            <a:off x="-74407" y="0"/>
            <a:ext cx="11650701" cy="2667372"/>
          </a:xfrm>
          <a:prstGeom prst="rect">
            <a:avLst/>
          </a:prstGeom>
        </p:spPr>
      </p:pic>
      <p:pic>
        <p:nvPicPr>
          <p:cNvPr id="3" name="Picture 2">
            <a:extLst>
              <a:ext uri="{FF2B5EF4-FFF2-40B4-BE49-F238E27FC236}">
                <a16:creationId xmlns:a16="http://schemas.microsoft.com/office/drawing/2014/main" id="{2D8D8A91-5690-4986-A323-3BA07368C27C}"/>
              </a:ext>
            </a:extLst>
          </p:cNvPr>
          <p:cNvPicPr>
            <a:picLocks noChangeAspect="1"/>
          </p:cNvPicPr>
          <p:nvPr/>
        </p:nvPicPr>
        <p:blipFill>
          <a:blip r:embed="rId4"/>
          <a:stretch>
            <a:fillRect/>
          </a:stretch>
        </p:blipFill>
        <p:spPr>
          <a:xfrm>
            <a:off x="101829" y="2539097"/>
            <a:ext cx="11298227" cy="485843"/>
          </a:xfrm>
          <a:prstGeom prst="rect">
            <a:avLst/>
          </a:prstGeom>
        </p:spPr>
      </p:pic>
      <p:sp>
        <p:nvSpPr>
          <p:cNvPr id="4" name="TextBox 3">
            <a:extLst>
              <a:ext uri="{FF2B5EF4-FFF2-40B4-BE49-F238E27FC236}">
                <a16:creationId xmlns:a16="http://schemas.microsoft.com/office/drawing/2014/main" id="{7D857E58-2CFE-46E9-B95A-9CBAEF7615A6}"/>
              </a:ext>
            </a:extLst>
          </p:cNvPr>
          <p:cNvSpPr txBox="1"/>
          <p:nvPr/>
        </p:nvSpPr>
        <p:spPr>
          <a:xfrm>
            <a:off x="386737" y="3226255"/>
            <a:ext cx="10462237" cy="1785104"/>
          </a:xfrm>
          <a:prstGeom prst="rect">
            <a:avLst/>
          </a:prstGeom>
          <a:noFill/>
        </p:spPr>
        <p:txBody>
          <a:bodyPr wrap="square" rtlCol="0">
            <a:spAutoFit/>
          </a:bodyPr>
          <a:lstStyle/>
          <a:p>
            <a:pPr marL="457200" indent="-457200">
              <a:buAutoNum type="alphaLcParenR"/>
            </a:pPr>
            <a:r>
              <a:rPr lang="en-AU" sz="2200" dirty="0">
                <a:solidFill>
                  <a:srgbClr val="0070C0"/>
                </a:solidFill>
              </a:rPr>
              <a:t>A greedy algorithm could choose the closest unvisited destination at each stage and then return to the depot after all packages have been delivered.</a:t>
            </a:r>
          </a:p>
          <a:p>
            <a:pPr marL="457200" indent="-457200">
              <a:buAutoNum type="alphaLcParenR"/>
            </a:pPr>
            <a:endParaRPr lang="en-AU" sz="2200" dirty="0">
              <a:solidFill>
                <a:srgbClr val="0070C0"/>
              </a:solidFill>
            </a:endParaRPr>
          </a:p>
          <a:p>
            <a:pPr marL="457200" indent="-457200">
              <a:buAutoNum type="alphaLcParenR"/>
            </a:pPr>
            <a:r>
              <a:rPr lang="en-AU" sz="2200" dirty="0">
                <a:solidFill>
                  <a:srgbClr val="0070C0"/>
                </a:solidFill>
              </a:rPr>
              <a:t>A brute force algorithm could consider all possible paths that deliver the packages and choose the shortest one.</a:t>
            </a: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09CF5B-BA09-4212-9E30-D6E55C56C013}"/>
                  </a:ext>
                </a:extLst>
              </p14:cNvPr>
              <p14:cNvContentPartPr/>
              <p14:nvPr/>
            </p14:nvContentPartPr>
            <p14:xfrm>
              <a:off x="3921120" y="2515320"/>
              <a:ext cx="1693800" cy="423720"/>
            </p14:xfrm>
          </p:contentPart>
        </mc:Choice>
        <mc:Fallback xmlns="">
          <p:pic>
            <p:nvPicPr>
              <p:cNvPr id="5" name="Ink 4">
                <a:extLst>
                  <a:ext uri="{FF2B5EF4-FFF2-40B4-BE49-F238E27FC236}">
                    <a16:creationId xmlns:a16="http://schemas.microsoft.com/office/drawing/2014/main" id="{DA09CF5B-BA09-4212-9E30-D6E55C56C013}"/>
                  </a:ext>
                </a:extLst>
              </p:cNvPr>
              <p:cNvPicPr/>
              <p:nvPr/>
            </p:nvPicPr>
            <p:blipFill>
              <a:blip r:embed="rId6"/>
              <a:stretch>
                <a:fillRect/>
              </a:stretch>
            </p:blipFill>
            <p:spPr>
              <a:xfrm>
                <a:off x="3911760" y="2505960"/>
                <a:ext cx="1712520" cy="442440"/>
              </a:xfrm>
              <a:prstGeom prst="rect">
                <a:avLst/>
              </a:prstGeom>
            </p:spPr>
          </p:pic>
        </mc:Fallback>
      </mc:AlternateContent>
    </p:spTree>
    <p:extLst>
      <p:ext uri="{BB962C8B-B14F-4D97-AF65-F5344CB8AC3E}">
        <p14:creationId xmlns:p14="http://schemas.microsoft.com/office/powerpoint/2010/main" val="58549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D603-96B6-479C-8F81-C24DEC5AC07B}"/>
              </a:ext>
            </a:extLst>
          </p:cNvPr>
          <p:cNvSpPr>
            <a:spLocks noGrp="1"/>
          </p:cNvSpPr>
          <p:nvPr>
            <p:ph type="ctrTitle"/>
          </p:nvPr>
        </p:nvSpPr>
        <p:spPr/>
        <p:txBody>
          <a:bodyPr/>
          <a:lstStyle/>
          <a:p>
            <a:r>
              <a:rPr lang="en-AU" dirty="0"/>
              <a:t>ADTs</a:t>
            </a:r>
          </a:p>
        </p:txBody>
      </p:sp>
      <p:sp>
        <p:nvSpPr>
          <p:cNvPr id="3" name="Subtitle 2">
            <a:extLst>
              <a:ext uri="{FF2B5EF4-FFF2-40B4-BE49-F238E27FC236}">
                <a16:creationId xmlns:a16="http://schemas.microsoft.com/office/drawing/2014/main" id="{91B7CF3C-AA31-431D-8CCA-BC329F5D1330}"/>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65260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D74D-DC41-4BA0-B35C-CA64F7CADB4E}"/>
              </a:ext>
            </a:extLst>
          </p:cNvPr>
          <p:cNvSpPr>
            <a:spLocks noGrp="1"/>
          </p:cNvSpPr>
          <p:nvPr>
            <p:ph type="ctrTitle"/>
          </p:nvPr>
        </p:nvSpPr>
        <p:spPr/>
        <p:txBody>
          <a:bodyPr/>
          <a:lstStyle/>
          <a:p>
            <a:r>
              <a:rPr lang="en-AU" dirty="0"/>
              <a:t>Applications</a:t>
            </a:r>
          </a:p>
        </p:txBody>
      </p:sp>
      <p:sp>
        <p:nvSpPr>
          <p:cNvPr id="3" name="Subtitle 2">
            <a:extLst>
              <a:ext uri="{FF2B5EF4-FFF2-40B4-BE49-F238E27FC236}">
                <a16:creationId xmlns:a16="http://schemas.microsoft.com/office/drawing/2014/main" id="{7B8376D9-4192-4EDA-ACAC-D702D8B33728}"/>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94804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F6970A-507F-42BC-85E5-B14E35EB4AC8}"/>
              </a:ext>
            </a:extLst>
          </p:cNvPr>
          <p:cNvPicPr>
            <a:picLocks noChangeAspect="1"/>
          </p:cNvPicPr>
          <p:nvPr/>
        </p:nvPicPr>
        <p:blipFill>
          <a:blip r:embed="rId3"/>
          <a:stretch>
            <a:fillRect/>
          </a:stretch>
        </p:blipFill>
        <p:spPr>
          <a:xfrm>
            <a:off x="0" y="0"/>
            <a:ext cx="8420471" cy="5965643"/>
          </a:xfrm>
          <a:prstGeom prst="rect">
            <a:avLst/>
          </a:prstGeom>
        </p:spPr>
      </p:pic>
      <p:pic>
        <p:nvPicPr>
          <p:cNvPr id="3" name="Picture 2">
            <a:extLst>
              <a:ext uri="{FF2B5EF4-FFF2-40B4-BE49-F238E27FC236}">
                <a16:creationId xmlns:a16="http://schemas.microsoft.com/office/drawing/2014/main" id="{DFDB5D71-C34C-4C5A-8036-1A9BDD38056C}"/>
              </a:ext>
            </a:extLst>
          </p:cNvPr>
          <p:cNvPicPr>
            <a:picLocks noChangeAspect="1"/>
          </p:cNvPicPr>
          <p:nvPr/>
        </p:nvPicPr>
        <p:blipFill>
          <a:blip r:embed="rId4"/>
          <a:stretch>
            <a:fillRect/>
          </a:stretch>
        </p:blipFill>
        <p:spPr>
          <a:xfrm>
            <a:off x="0" y="6054815"/>
            <a:ext cx="8064300" cy="707935"/>
          </a:xfrm>
          <a:prstGeom prst="rect">
            <a:avLst/>
          </a:prstGeom>
        </p:spPr>
      </p:pic>
    </p:spTree>
    <p:extLst>
      <p:ext uri="{BB962C8B-B14F-4D97-AF65-F5344CB8AC3E}">
        <p14:creationId xmlns:p14="http://schemas.microsoft.com/office/powerpoint/2010/main" val="698374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DB9CE7-6AD7-4AC4-963E-A27A7D069113}"/>
              </a:ext>
            </a:extLst>
          </p:cNvPr>
          <p:cNvPicPr>
            <a:picLocks noChangeAspect="1"/>
          </p:cNvPicPr>
          <p:nvPr/>
        </p:nvPicPr>
        <p:blipFill>
          <a:blip r:embed="rId3"/>
          <a:stretch>
            <a:fillRect/>
          </a:stretch>
        </p:blipFill>
        <p:spPr>
          <a:xfrm>
            <a:off x="110932" y="0"/>
            <a:ext cx="8016446" cy="6858000"/>
          </a:xfrm>
          <a:prstGeom prst="rect">
            <a:avLst/>
          </a:prstGeom>
        </p:spPr>
      </p:pic>
    </p:spTree>
    <p:extLst>
      <p:ext uri="{BB962C8B-B14F-4D97-AF65-F5344CB8AC3E}">
        <p14:creationId xmlns:p14="http://schemas.microsoft.com/office/powerpoint/2010/main" val="1422783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E8C368-521E-49E2-B8C6-9187733E67EF}"/>
              </a:ext>
            </a:extLst>
          </p:cNvPr>
          <p:cNvPicPr>
            <a:picLocks noChangeAspect="1"/>
          </p:cNvPicPr>
          <p:nvPr/>
        </p:nvPicPr>
        <p:blipFill>
          <a:blip r:embed="rId3"/>
          <a:stretch>
            <a:fillRect/>
          </a:stretch>
        </p:blipFill>
        <p:spPr>
          <a:xfrm>
            <a:off x="0" y="-107590"/>
            <a:ext cx="12192000" cy="2858232"/>
          </a:xfrm>
          <a:prstGeom prst="rect">
            <a:avLst/>
          </a:prstGeom>
        </p:spPr>
      </p:pic>
    </p:spTree>
    <p:extLst>
      <p:ext uri="{BB962C8B-B14F-4D97-AF65-F5344CB8AC3E}">
        <p14:creationId xmlns:p14="http://schemas.microsoft.com/office/powerpoint/2010/main" val="103499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E8C368-521E-49E2-B8C6-9187733E67EF}"/>
              </a:ext>
            </a:extLst>
          </p:cNvPr>
          <p:cNvPicPr>
            <a:picLocks noChangeAspect="1"/>
          </p:cNvPicPr>
          <p:nvPr/>
        </p:nvPicPr>
        <p:blipFill>
          <a:blip r:embed="rId3"/>
          <a:stretch>
            <a:fillRect/>
          </a:stretch>
        </p:blipFill>
        <p:spPr>
          <a:xfrm>
            <a:off x="0" y="-107590"/>
            <a:ext cx="12192000" cy="2858232"/>
          </a:xfrm>
          <a:prstGeom prst="rect">
            <a:avLst/>
          </a:prstGeom>
        </p:spPr>
      </p:pic>
      <p:sp>
        <p:nvSpPr>
          <p:cNvPr id="3" name="TextBox 2">
            <a:extLst>
              <a:ext uri="{FF2B5EF4-FFF2-40B4-BE49-F238E27FC236}">
                <a16:creationId xmlns:a16="http://schemas.microsoft.com/office/drawing/2014/main" id="{731B815C-BA18-4889-A948-DF7DBD44DC23}"/>
              </a:ext>
            </a:extLst>
          </p:cNvPr>
          <p:cNvSpPr txBox="1"/>
          <p:nvPr/>
        </p:nvSpPr>
        <p:spPr>
          <a:xfrm>
            <a:off x="72413" y="2447926"/>
            <a:ext cx="7852388" cy="5170646"/>
          </a:xfrm>
          <a:prstGeom prst="rect">
            <a:avLst/>
          </a:prstGeom>
          <a:noFill/>
        </p:spPr>
        <p:txBody>
          <a:bodyPr wrap="square" rtlCol="0">
            <a:spAutoFit/>
          </a:bodyPr>
          <a:lstStyle/>
          <a:p>
            <a:r>
              <a:rPr lang="en-AU" sz="2200" dirty="0">
                <a:solidFill>
                  <a:srgbClr val="0070C0"/>
                </a:solidFill>
              </a:rPr>
              <a:t>This problem can be treated as a graph colouring problem with six colours, where each different colour represents a different component type. Each component can be modelled as the node of a graph, with connections between components represented as edges. </a:t>
            </a:r>
          </a:p>
          <a:p>
            <a:endParaRPr lang="en-AU" sz="2200" dirty="0">
              <a:solidFill>
                <a:srgbClr val="0070C0"/>
              </a:solidFill>
            </a:endParaRPr>
          </a:p>
          <a:p>
            <a:r>
              <a:rPr lang="en-AU" sz="2200" dirty="0">
                <a:solidFill>
                  <a:srgbClr val="0070C0"/>
                </a:solidFill>
              </a:rPr>
              <a:t>Each node would need to be checked in turn to see if it is connected to another node of the same colour. If so then we know that structure would collapse.</a:t>
            </a:r>
          </a:p>
          <a:p>
            <a:r>
              <a:rPr lang="en-AU" sz="2200" dirty="0">
                <a:solidFill>
                  <a:srgbClr val="0070C0"/>
                </a:solidFill>
              </a:rPr>
              <a:t>OR</a:t>
            </a:r>
          </a:p>
          <a:p>
            <a:r>
              <a:rPr lang="en-AU" sz="2200" dirty="0">
                <a:solidFill>
                  <a:srgbClr val="0070C0"/>
                </a:solidFill>
              </a:rPr>
              <a:t>Colour the first vertex V #1. For each vertex connected to V, colour it with the lowest numbered colour that has not been used on any adjacent vertices.</a:t>
            </a:r>
          </a:p>
          <a:p>
            <a:endParaRPr lang="en-AU" sz="2200" dirty="0">
              <a:solidFill>
                <a:srgbClr val="0070C0"/>
              </a:solidFill>
            </a:endParaRPr>
          </a:p>
          <a:p>
            <a:endParaRPr lang="en-AU" sz="2200" dirty="0">
              <a:solidFill>
                <a:srgbClr val="0070C0"/>
              </a:solidFill>
            </a:endParaRPr>
          </a:p>
        </p:txBody>
      </p:sp>
    </p:spTree>
    <p:extLst>
      <p:ext uri="{BB962C8B-B14F-4D97-AF65-F5344CB8AC3E}">
        <p14:creationId xmlns:p14="http://schemas.microsoft.com/office/powerpoint/2010/main" val="1759871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C18489-7B72-488A-A129-19E2A5C1A41C}"/>
              </a:ext>
            </a:extLst>
          </p:cNvPr>
          <p:cNvPicPr>
            <a:picLocks noChangeAspect="1"/>
          </p:cNvPicPr>
          <p:nvPr/>
        </p:nvPicPr>
        <p:blipFill>
          <a:blip r:embed="rId3"/>
          <a:stretch>
            <a:fillRect/>
          </a:stretch>
        </p:blipFill>
        <p:spPr>
          <a:xfrm>
            <a:off x="77642" y="0"/>
            <a:ext cx="7806946" cy="4209691"/>
          </a:xfrm>
          <a:prstGeom prst="rect">
            <a:avLst/>
          </a:prstGeom>
        </p:spPr>
      </p:pic>
      <p:pic>
        <p:nvPicPr>
          <p:cNvPr id="3" name="Picture 2">
            <a:extLst>
              <a:ext uri="{FF2B5EF4-FFF2-40B4-BE49-F238E27FC236}">
                <a16:creationId xmlns:a16="http://schemas.microsoft.com/office/drawing/2014/main" id="{D632D976-AF7E-4F16-A354-B9204668DBF9}"/>
              </a:ext>
            </a:extLst>
          </p:cNvPr>
          <p:cNvPicPr>
            <a:picLocks noChangeAspect="1"/>
          </p:cNvPicPr>
          <p:nvPr/>
        </p:nvPicPr>
        <p:blipFill>
          <a:blip r:embed="rId4"/>
          <a:stretch>
            <a:fillRect/>
          </a:stretch>
        </p:blipFill>
        <p:spPr>
          <a:xfrm>
            <a:off x="5344081" y="120768"/>
            <a:ext cx="6847919" cy="4822168"/>
          </a:xfrm>
          <a:prstGeom prst="rect">
            <a:avLst/>
          </a:prstGeom>
        </p:spPr>
      </p:pic>
      <p:sp>
        <p:nvSpPr>
          <p:cNvPr id="4" name="TextBox 3">
            <a:extLst>
              <a:ext uri="{FF2B5EF4-FFF2-40B4-BE49-F238E27FC236}">
                <a16:creationId xmlns:a16="http://schemas.microsoft.com/office/drawing/2014/main" id="{193F79D8-DF88-4C2C-9E2B-125B139ED788}"/>
              </a:ext>
            </a:extLst>
          </p:cNvPr>
          <p:cNvSpPr txBox="1"/>
          <p:nvPr/>
        </p:nvSpPr>
        <p:spPr>
          <a:xfrm>
            <a:off x="163902" y="3528204"/>
            <a:ext cx="5477773" cy="923330"/>
          </a:xfrm>
          <a:prstGeom prst="rect">
            <a:avLst/>
          </a:prstGeom>
          <a:solidFill>
            <a:schemeClr val="bg1"/>
          </a:solidFill>
        </p:spPr>
        <p:txBody>
          <a:bodyPr wrap="square" rtlCol="0">
            <a:spAutoFit/>
          </a:bodyPr>
          <a:lstStyle/>
          <a:p>
            <a:r>
              <a:rPr lang="en-AU" dirty="0">
                <a:latin typeface="Times New Roman" panose="02020603050405020304" pitchFamily="18" charset="0"/>
                <a:cs typeface="Times New Roman" panose="02020603050405020304" pitchFamily="18" charset="0"/>
              </a:rPr>
              <a:t>(a) Draw a graph that would represent this data and indicate how the schools and distances are</a:t>
            </a:r>
          </a:p>
          <a:p>
            <a:r>
              <a:rPr lang="en-AU" dirty="0">
                <a:latin typeface="Times New Roman" panose="02020603050405020304" pitchFamily="18" charset="0"/>
                <a:cs typeface="Times New Roman" panose="02020603050405020304" pitchFamily="18" charset="0"/>
              </a:rPr>
              <a:t>represented in the graph drawn.</a:t>
            </a:r>
          </a:p>
        </p:txBody>
      </p:sp>
      <p:sp>
        <p:nvSpPr>
          <p:cNvPr id="5" name="TextBox 4">
            <a:extLst>
              <a:ext uri="{FF2B5EF4-FFF2-40B4-BE49-F238E27FC236}">
                <a16:creationId xmlns:a16="http://schemas.microsoft.com/office/drawing/2014/main" id="{C7DB7F84-E408-482D-A95A-1C40E1083B80}"/>
              </a:ext>
            </a:extLst>
          </p:cNvPr>
          <p:cNvSpPr txBox="1"/>
          <p:nvPr/>
        </p:nvSpPr>
        <p:spPr>
          <a:xfrm>
            <a:off x="5673125" y="4942936"/>
            <a:ext cx="5940726" cy="1107996"/>
          </a:xfrm>
          <a:prstGeom prst="rect">
            <a:avLst/>
          </a:prstGeom>
          <a:noFill/>
        </p:spPr>
        <p:txBody>
          <a:bodyPr wrap="square" rtlCol="0">
            <a:spAutoFit/>
          </a:bodyPr>
          <a:lstStyle/>
          <a:p>
            <a:r>
              <a:rPr lang="en-AU" sz="2200" dirty="0">
                <a:solidFill>
                  <a:srgbClr val="0070C0"/>
                </a:solidFill>
              </a:rPr>
              <a:t>Double edge weights then add one to represent dollar costs.</a:t>
            </a:r>
          </a:p>
          <a:p>
            <a:r>
              <a:rPr lang="en-AU" sz="2200" dirty="0">
                <a:solidFill>
                  <a:srgbClr val="0070C0"/>
                </a:solidFill>
              </a:rPr>
              <a:t>Then use Dijkstra as normal.</a:t>
            </a:r>
          </a:p>
        </p:txBody>
      </p:sp>
    </p:spTree>
    <p:extLst>
      <p:ext uri="{BB962C8B-B14F-4D97-AF65-F5344CB8AC3E}">
        <p14:creationId xmlns:p14="http://schemas.microsoft.com/office/powerpoint/2010/main" val="412129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203F61-28F8-4FD9-9463-6065B21B8A6C}"/>
              </a:ext>
            </a:extLst>
          </p:cNvPr>
          <p:cNvPicPr>
            <a:picLocks noChangeAspect="1"/>
          </p:cNvPicPr>
          <p:nvPr/>
        </p:nvPicPr>
        <p:blipFill>
          <a:blip r:embed="rId3"/>
          <a:stretch>
            <a:fillRect/>
          </a:stretch>
        </p:blipFill>
        <p:spPr>
          <a:xfrm>
            <a:off x="0" y="-110349"/>
            <a:ext cx="12088912" cy="2610214"/>
          </a:xfrm>
          <a:prstGeom prst="rect">
            <a:avLst/>
          </a:prstGeom>
        </p:spPr>
      </p:pic>
      <p:pic>
        <p:nvPicPr>
          <p:cNvPr id="3" name="Picture 2">
            <a:extLst>
              <a:ext uri="{FF2B5EF4-FFF2-40B4-BE49-F238E27FC236}">
                <a16:creationId xmlns:a16="http://schemas.microsoft.com/office/drawing/2014/main" id="{98F469B6-D3B2-430B-9057-6B7B203A92B7}"/>
              </a:ext>
            </a:extLst>
          </p:cNvPr>
          <p:cNvPicPr>
            <a:picLocks noChangeAspect="1"/>
          </p:cNvPicPr>
          <p:nvPr/>
        </p:nvPicPr>
        <p:blipFill>
          <a:blip r:embed="rId4"/>
          <a:stretch>
            <a:fillRect/>
          </a:stretch>
        </p:blipFill>
        <p:spPr>
          <a:xfrm>
            <a:off x="0" y="2499865"/>
            <a:ext cx="11984122" cy="1648055"/>
          </a:xfrm>
          <a:prstGeom prst="rect">
            <a:avLst/>
          </a:prstGeom>
        </p:spPr>
      </p:pic>
      <p:pic>
        <p:nvPicPr>
          <p:cNvPr id="4" name="Picture 3">
            <a:extLst>
              <a:ext uri="{FF2B5EF4-FFF2-40B4-BE49-F238E27FC236}">
                <a16:creationId xmlns:a16="http://schemas.microsoft.com/office/drawing/2014/main" id="{25D3BE3F-567A-478D-8DA3-A8ADD2C55EF4}"/>
              </a:ext>
            </a:extLst>
          </p:cNvPr>
          <p:cNvPicPr>
            <a:picLocks noChangeAspect="1"/>
          </p:cNvPicPr>
          <p:nvPr/>
        </p:nvPicPr>
        <p:blipFill>
          <a:blip r:embed="rId5"/>
          <a:stretch>
            <a:fillRect/>
          </a:stretch>
        </p:blipFill>
        <p:spPr>
          <a:xfrm>
            <a:off x="0" y="4147920"/>
            <a:ext cx="11603069" cy="2048161"/>
          </a:xfrm>
          <a:prstGeom prst="rect">
            <a:avLst/>
          </a:prstGeom>
        </p:spPr>
      </p:pic>
    </p:spTree>
    <p:extLst>
      <p:ext uri="{BB962C8B-B14F-4D97-AF65-F5344CB8AC3E}">
        <p14:creationId xmlns:p14="http://schemas.microsoft.com/office/powerpoint/2010/main" val="573082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6F13AE0-2242-4DF4-B49B-B3328680B1D7}"/>
              </a:ext>
            </a:extLst>
          </p:cNvPr>
          <p:cNvGrpSpPr/>
          <p:nvPr/>
        </p:nvGrpSpPr>
        <p:grpSpPr>
          <a:xfrm>
            <a:off x="0" y="-110349"/>
            <a:ext cx="5543550" cy="2891907"/>
            <a:chOff x="0" y="-110349"/>
            <a:chExt cx="12088912" cy="6306430"/>
          </a:xfrm>
        </p:grpSpPr>
        <p:pic>
          <p:nvPicPr>
            <p:cNvPr id="2" name="Picture 1">
              <a:extLst>
                <a:ext uri="{FF2B5EF4-FFF2-40B4-BE49-F238E27FC236}">
                  <a16:creationId xmlns:a16="http://schemas.microsoft.com/office/drawing/2014/main" id="{2A203F61-28F8-4FD9-9463-6065B21B8A6C}"/>
                </a:ext>
              </a:extLst>
            </p:cNvPr>
            <p:cNvPicPr>
              <a:picLocks noChangeAspect="1"/>
            </p:cNvPicPr>
            <p:nvPr/>
          </p:nvPicPr>
          <p:blipFill>
            <a:blip r:embed="rId3"/>
            <a:stretch>
              <a:fillRect/>
            </a:stretch>
          </p:blipFill>
          <p:spPr>
            <a:xfrm>
              <a:off x="0" y="-110349"/>
              <a:ext cx="12088912" cy="2610214"/>
            </a:xfrm>
            <a:prstGeom prst="rect">
              <a:avLst/>
            </a:prstGeom>
          </p:spPr>
        </p:pic>
        <p:pic>
          <p:nvPicPr>
            <p:cNvPr id="3" name="Picture 2">
              <a:extLst>
                <a:ext uri="{FF2B5EF4-FFF2-40B4-BE49-F238E27FC236}">
                  <a16:creationId xmlns:a16="http://schemas.microsoft.com/office/drawing/2014/main" id="{98F469B6-D3B2-430B-9057-6B7B203A92B7}"/>
                </a:ext>
              </a:extLst>
            </p:cNvPr>
            <p:cNvPicPr>
              <a:picLocks noChangeAspect="1"/>
            </p:cNvPicPr>
            <p:nvPr/>
          </p:nvPicPr>
          <p:blipFill>
            <a:blip r:embed="rId4"/>
            <a:stretch>
              <a:fillRect/>
            </a:stretch>
          </p:blipFill>
          <p:spPr>
            <a:xfrm>
              <a:off x="0" y="2499865"/>
              <a:ext cx="11984122" cy="1648055"/>
            </a:xfrm>
            <a:prstGeom prst="rect">
              <a:avLst/>
            </a:prstGeom>
          </p:spPr>
        </p:pic>
        <p:pic>
          <p:nvPicPr>
            <p:cNvPr id="4" name="Picture 3">
              <a:extLst>
                <a:ext uri="{FF2B5EF4-FFF2-40B4-BE49-F238E27FC236}">
                  <a16:creationId xmlns:a16="http://schemas.microsoft.com/office/drawing/2014/main" id="{25D3BE3F-567A-478D-8DA3-A8ADD2C55EF4}"/>
                </a:ext>
              </a:extLst>
            </p:cNvPr>
            <p:cNvPicPr>
              <a:picLocks noChangeAspect="1"/>
            </p:cNvPicPr>
            <p:nvPr/>
          </p:nvPicPr>
          <p:blipFill>
            <a:blip r:embed="rId5"/>
            <a:stretch>
              <a:fillRect/>
            </a:stretch>
          </p:blipFill>
          <p:spPr>
            <a:xfrm>
              <a:off x="0" y="4147920"/>
              <a:ext cx="11603069" cy="2048161"/>
            </a:xfrm>
            <a:prstGeom prst="rect">
              <a:avLst/>
            </a:prstGeom>
          </p:spPr>
        </p:pic>
      </p:grpSp>
      <p:sp>
        <p:nvSpPr>
          <p:cNvPr id="6" name="TextBox 5">
            <a:extLst>
              <a:ext uri="{FF2B5EF4-FFF2-40B4-BE49-F238E27FC236}">
                <a16:creationId xmlns:a16="http://schemas.microsoft.com/office/drawing/2014/main" id="{AF3D7E55-11BB-4C10-9D7C-9BB56D4E0321}"/>
              </a:ext>
            </a:extLst>
          </p:cNvPr>
          <p:cNvSpPr txBox="1"/>
          <p:nvPr/>
        </p:nvSpPr>
        <p:spPr>
          <a:xfrm>
            <a:off x="72413" y="2781558"/>
            <a:ext cx="5543550" cy="2462213"/>
          </a:xfrm>
          <a:prstGeom prst="rect">
            <a:avLst/>
          </a:prstGeom>
          <a:noFill/>
        </p:spPr>
        <p:txBody>
          <a:bodyPr wrap="square" rtlCol="0">
            <a:spAutoFit/>
          </a:bodyPr>
          <a:lstStyle/>
          <a:p>
            <a:r>
              <a:rPr lang="en-AU" sz="2200" dirty="0">
                <a:solidFill>
                  <a:srgbClr val="0070C0"/>
                </a:solidFill>
              </a:rPr>
              <a:t>(a)</a:t>
            </a:r>
          </a:p>
          <a:p>
            <a:r>
              <a:rPr lang="en-AU" sz="2200" dirty="0">
                <a:solidFill>
                  <a:srgbClr val="0070C0"/>
                </a:solidFill>
              </a:rPr>
              <a:t>def </a:t>
            </a:r>
            <a:r>
              <a:rPr lang="en-AU" sz="2200" dirty="0" err="1">
                <a:solidFill>
                  <a:srgbClr val="0070C0"/>
                </a:solidFill>
              </a:rPr>
              <a:t>washClothes</a:t>
            </a:r>
            <a:r>
              <a:rPr lang="en-AU" sz="2200" dirty="0">
                <a:solidFill>
                  <a:srgbClr val="0070C0"/>
                </a:solidFill>
              </a:rPr>
              <a:t>(basket):</a:t>
            </a:r>
          </a:p>
          <a:p>
            <a:r>
              <a:rPr lang="en-AU" sz="2200" dirty="0">
                <a:solidFill>
                  <a:srgbClr val="0070C0"/>
                </a:solidFill>
              </a:rPr>
              <a:t>	if size of basket = 1:</a:t>
            </a:r>
          </a:p>
          <a:p>
            <a:r>
              <a:rPr lang="en-AU" sz="2200" dirty="0">
                <a:solidFill>
                  <a:srgbClr val="0070C0"/>
                </a:solidFill>
              </a:rPr>
              <a:t>		wash that item</a:t>
            </a:r>
          </a:p>
          <a:p>
            <a:r>
              <a:rPr lang="en-AU" sz="2200" dirty="0">
                <a:solidFill>
                  <a:srgbClr val="0070C0"/>
                </a:solidFill>
              </a:rPr>
              <a:t>	else:</a:t>
            </a:r>
          </a:p>
          <a:p>
            <a:r>
              <a:rPr lang="en-AU" sz="2200" dirty="0">
                <a:solidFill>
                  <a:srgbClr val="0070C0"/>
                </a:solidFill>
              </a:rPr>
              <a:t>		</a:t>
            </a:r>
            <a:r>
              <a:rPr lang="en-AU" sz="2200" dirty="0" err="1">
                <a:solidFill>
                  <a:srgbClr val="0070C0"/>
                </a:solidFill>
              </a:rPr>
              <a:t>washClothes</a:t>
            </a:r>
            <a:r>
              <a:rPr lang="en-AU" sz="2200" dirty="0">
                <a:solidFill>
                  <a:srgbClr val="0070C0"/>
                </a:solidFill>
              </a:rPr>
              <a:t>(basket 1st half)</a:t>
            </a:r>
          </a:p>
          <a:p>
            <a:r>
              <a:rPr lang="en-AU" sz="2200" dirty="0">
                <a:solidFill>
                  <a:srgbClr val="0070C0"/>
                </a:solidFill>
              </a:rPr>
              <a:t>		</a:t>
            </a:r>
            <a:r>
              <a:rPr lang="en-AU" sz="2200" dirty="0" err="1">
                <a:solidFill>
                  <a:srgbClr val="0070C0"/>
                </a:solidFill>
              </a:rPr>
              <a:t>washClothes</a:t>
            </a:r>
            <a:r>
              <a:rPr lang="en-AU" sz="2200" dirty="0">
                <a:solidFill>
                  <a:srgbClr val="0070C0"/>
                </a:solidFill>
              </a:rPr>
              <a:t>(basket 2nd half)</a:t>
            </a:r>
          </a:p>
        </p:txBody>
      </p:sp>
      <p:sp>
        <p:nvSpPr>
          <p:cNvPr id="7" name="TextBox 6">
            <a:extLst>
              <a:ext uri="{FF2B5EF4-FFF2-40B4-BE49-F238E27FC236}">
                <a16:creationId xmlns:a16="http://schemas.microsoft.com/office/drawing/2014/main" id="{033DB9F6-782F-41AB-9BD7-279E3E1D86D5}"/>
              </a:ext>
            </a:extLst>
          </p:cNvPr>
          <p:cNvSpPr txBox="1"/>
          <p:nvPr/>
        </p:nvSpPr>
        <p:spPr>
          <a:xfrm>
            <a:off x="5393172" y="65182"/>
            <a:ext cx="6655953" cy="5632311"/>
          </a:xfrm>
          <a:prstGeom prst="rect">
            <a:avLst/>
          </a:prstGeom>
          <a:noFill/>
        </p:spPr>
        <p:txBody>
          <a:bodyPr wrap="square" rtlCol="0">
            <a:spAutoFit/>
          </a:bodyPr>
          <a:lstStyle/>
          <a:p>
            <a:r>
              <a:rPr lang="en-AU" sz="2000" dirty="0">
                <a:solidFill>
                  <a:srgbClr val="0070C0"/>
                </a:solidFill>
              </a:rPr>
              <a:t>(b)</a:t>
            </a:r>
          </a:p>
          <a:p>
            <a:r>
              <a:rPr lang="en-AU" sz="2000" dirty="0">
                <a:solidFill>
                  <a:srgbClr val="0070C0"/>
                </a:solidFill>
              </a:rPr>
              <a:t>def </a:t>
            </a:r>
            <a:r>
              <a:rPr lang="en-AU" sz="2000" dirty="0" err="1">
                <a:solidFill>
                  <a:srgbClr val="0070C0"/>
                </a:solidFill>
              </a:rPr>
              <a:t>findMarch</a:t>
            </a:r>
            <a:r>
              <a:rPr lang="en-AU" sz="2000" dirty="0">
                <a:solidFill>
                  <a:srgbClr val="0070C0"/>
                </a:solidFill>
              </a:rPr>
              <a:t>(sock, </a:t>
            </a:r>
            <a:r>
              <a:rPr lang="en-AU" sz="2000" dirty="0" err="1">
                <a:solidFill>
                  <a:srgbClr val="0070C0"/>
                </a:solidFill>
              </a:rPr>
              <a:t>sockList</a:t>
            </a:r>
            <a:r>
              <a:rPr lang="en-AU" sz="2000" dirty="0">
                <a:solidFill>
                  <a:srgbClr val="0070C0"/>
                </a:solidFill>
              </a:rPr>
              <a:t>)</a:t>
            </a:r>
          </a:p>
          <a:p>
            <a:r>
              <a:rPr lang="en-AU" sz="2000" dirty="0">
                <a:solidFill>
                  <a:srgbClr val="0070C0"/>
                </a:solidFill>
              </a:rPr>
              <a:t>   for each item in </a:t>
            </a:r>
            <a:r>
              <a:rPr lang="en-AU" sz="2000" dirty="0" err="1">
                <a:solidFill>
                  <a:srgbClr val="0070C0"/>
                </a:solidFill>
              </a:rPr>
              <a:t>sockList</a:t>
            </a:r>
            <a:r>
              <a:rPr lang="en-AU" sz="2000" dirty="0">
                <a:solidFill>
                  <a:srgbClr val="0070C0"/>
                </a:solidFill>
              </a:rPr>
              <a:t>:</a:t>
            </a:r>
          </a:p>
          <a:p>
            <a:r>
              <a:rPr lang="en-AU" sz="2000" dirty="0">
                <a:solidFill>
                  <a:srgbClr val="0070C0"/>
                </a:solidFill>
              </a:rPr>
              <a:t>      if sock is the same pair as item:</a:t>
            </a:r>
          </a:p>
          <a:p>
            <a:r>
              <a:rPr lang="en-AU" sz="2000" dirty="0">
                <a:solidFill>
                  <a:srgbClr val="0070C0"/>
                </a:solidFill>
              </a:rPr>
              <a:t>         return item and sock</a:t>
            </a:r>
          </a:p>
          <a:p>
            <a:r>
              <a:rPr lang="en-AU" sz="2000" dirty="0">
                <a:solidFill>
                  <a:srgbClr val="0070C0"/>
                </a:solidFill>
              </a:rPr>
              <a:t>   return “not found”</a:t>
            </a:r>
          </a:p>
          <a:p>
            <a:endParaRPr lang="en-AU" sz="2000" dirty="0">
              <a:solidFill>
                <a:srgbClr val="0070C0"/>
              </a:solidFill>
            </a:endParaRPr>
          </a:p>
          <a:p>
            <a:r>
              <a:rPr lang="en-AU" sz="2000" dirty="0">
                <a:solidFill>
                  <a:srgbClr val="0070C0"/>
                </a:solidFill>
              </a:rPr>
              <a:t>(c) </a:t>
            </a:r>
          </a:p>
          <a:p>
            <a:r>
              <a:rPr lang="en-AU" sz="2000" dirty="0">
                <a:solidFill>
                  <a:srgbClr val="0070C0"/>
                </a:solidFill>
              </a:rPr>
              <a:t>def </a:t>
            </a:r>
            <a:r>
              <a:rPr lang="en-AU" sz="2000" dirty="0" err="1">
                <a:solidFill>
                  <a:srgbClr val="0070C0"/>
                </a:solidFill>
              </a:rPr>
              <a:t>returnPairs</a:t>
            </a:r>
            <a:r>
              <a:rPr lang="en-AU" sz="2000" dirty="0">
                <a:solidFill>
                  <a:srgbClr val="0070C0"/>
                </a:solidFill>
              </a:rPr>
              <a:t>(</a:t>
            </a:r>
            <a:r>
              <a:rPr lang="en-AU" sz="2000" dirty="0" err="1">
                <a:solidFill>
                  <a:srgbClr val="0070C0"/>
                </a:solidFill>
              </a:rPr>
              <a:t>sockList</a:t>
            </a:r>
            <a:r>
              <a:rPr lang="en-AU" sz="2000" dirty="0">
                <a:solidFill>
                  <a:srgbClr val="0070C0"/>
                </a:solidFill>
              </a:rPr>
              <a:t>, pairs):</a:t>
            </a:r>
          </a:p>
          <a:p>
            <a:r>
              <a:rPr lang="en-AU" sz="2000" dirty="0">
                <a:solidFill>
                  <a:srgbClr val="0070C0"/>
                </a:solidFill>
              </a:rPr>
              <a:t>   if </a:t>
            </a:r>
            <a:r>
              <a:rPr lang="en-AU" sz="2000" dirty="0" err="1">
                <a:solidFill>
                  <a:srgbClr val="0070C0"/>
                </a:solidFill>
              </a:rPr>
              <a:t>sockList</a:t>
            </a:r>
            <a:r>
              <a:rPr lang="en-AU" sz="2000" dirty="0">
                <a:solidFill>
                  <a:srgbClr val="0070C0"/>
                </a:solidFill>
              </a:rPr>
              <a:t> is empty:</a:t>
            </a:r>
          </a:p>
          <a:p>
            <a:r>
              <a:rPr lang="en-AU" sz="2000" dirty="0">
                <a:solidFill>
                  <a:srgbClr val="0070C0"/>
                </a:solidFill>
              </a:rPr>
              <a:t>      return pairs</a:t>
            </a:r>
          </a:p>
          <a:p>
            <a:r>
              <a:rPr lang="en-AU" sz="2000" dirty="0">
                <a:solidFill>
                  <a:srgbClr val="0070C0"/>
                </a:solidFill>
              </a:rPr>
              <a:t>   for first sock in </a:t>
            </a:r>
            <a:r>
              <a:rPr lang="en-AU" sz="2000" dirty="0" err="1">
                <a:solidFill>
                  <a:srgbClr val="0070C0"/>
                </a:solidFill>
              </a:rPr>
              <a:t>sockList</a:t>
            </a:r>
            <a:r>
              <a:rPr lang="en-AU" sz="2000" dirty="0">
                <a:solidFill>
                  <a:srgbClr val="0070C0"/>
                </a:solidFill>
              </a:rPr>
              <a:t>:</a:t>
            </a:r>
          </a:p>
          <a:p>
            <a:r>
              <a:rPr lang="en-AU" sz="2000" dirty="0">
                <a:solidFill>
                  <a:srgbClr val="0070C0"/>
                </a:solidFill>
              </a:rPr>
              <a:t>      add </a:t>
            </a:r>
            <a:r>
              <a:rPr lang="en-AU" sz="2000" dirty="0" err="1">
                <a:solidFill>
                  <a:srgbClr val="0070C0"/>
                </a:solidFill>
              </a:rPr>
              <a:t>findMatch</a:t>
            </a:r>
            <a:r>
              <a:rPr lang="en-AU" sz="2000" dirty="0">
                <a:solidFill>
                  <a:srgbClr val="0070C0"/>
                </a:solidFill>
              </a:rPr>
              <a:t>(sock, </a:t>
            </a:r>
            <a:r>
              <a:rPr lang="en-AU" sz="2000" dirty="0" err="1">
                <a:solidFill>
                  <a:srgbClr val="0070C0"/>
                </a:solidFill>
              </a:rPr>
              <a:t>sockList</a:t>
            </a:r>
            <a:r>
              <a:rPr lang="en-AU" sz="2000" dirty="0">
                <a:solidFill>
                  <a:srgbClr val="0070C0"/>
                </a:solidFill>
              </a:rPr>
              <a:t>) to pairs</a:t>
            </a:r>
          </a:p>
          <a:p>
            <a:r>
              <a:rPr lang="en-AU" sz="2000" dirty="0">
                <a:solidFill>
                  <a:srgbClr val="0070C0"/>
                </a:solidFill>
              </a:rPr>
              <a:t>      </a:t>
            </a:r>
            <a:r>
              <a:rPr lang="en-AU" sz="2000" dirty="0" err="1">
                <a:solidFill>
                  <a:srgbClr val="0070C0"/>
                </a:solidFill>
              </a:rPr>
              <a:t>sockList</a:t>
            </a:r>
            <a:r>
              <a:rPr lang="en-AU" sz="2000" dirty="0">
                <a:solidFill>
                  <a:srgbClr val="0070C0"/>
                </a:solidFill>
              </a:rPr>
              <a:t> = </a:t>
            </a:r>
            <a:r>
              <a:rPr lang="en-AU" sz="2000" dirty="0" err="1">
                <a:solidFill>
                  <a:srgbClr val="0070C0"/>
                </a:solidFill>
              </a:rPr>
              <a:t>removePair</a:t>
            </a:r>
            <a:r>
              <a:rPr lang="en-AU" sz="2000" dirty="0">
                <a:solidFill>
                  <a:srgbClr val="0070C0"/>
                </a:solidFill>
              </a:rPr>
              <a:t>(</a:t>
            </a:r>
            <a:r>
              <a:rPr lang="en-AU" sz="2000" dirty="0" err="1">
                <a:solidFill>
                  <a:srgbClr val="0070C0"/>
                </a:solidFill>
              </a:rPr>
              <a:t>findMatch</a:t>
            </a:r>
            <a:r>
              <a:rPr lang="en-AU" sz="2000" dirty="0">
                <a:solidFill>
                  <a:srgbClr val="0070C0"/>
                </a:solidFill>
              </a:rPr>
              <a:t>(sock, </a:t>
            </a:r>
            <a:r>
              <a:rPr lang="en-AU" sz="2000" dirty="0" err="1">
                <a:solidFill>
                  <a:srgbClr val="0070C0"/>
                </a:solidFill>
              </a:rPr>
              <a:t>sockList</a:t>
            </a:r>
            <a:r>
              <a:rPr lang="en-AU" sz="2000" dirty="0">
                <a:solidFill>
                  <a:srgbClr val="0070C0"/>
                </a:solidFill>
              </a:rPr>
              <a:t>), </a:t>
            </a:r>
            <a:r>
              <a:rPr lang="en-AU" sz="2000" dirty="0" err="1">
                <a:solidFill>
                  <a:srgbClr val="0070C0"/>
                </a:solidFill>
              </a:rPr>
              <a:t>sockList</a:t>
            </a:r>
            <a:r>
              <a:rPr lang="en-AU" sz="2000" dirty="0">
                <a:solidFill>
                  <a:srgbClr val="0070C0"/>
                </a:solidFill>
              </a:rPr>
              <a:t>)</a:t>
            </a:r>
          </a:p>
          <a:p>
            <a:r>
              <a:rPr lang="en-AU" sz="2000" dirty="0">
                <a:solidFill>
                  <a:srgbClr val="0070C0"/>
                </a:solidFill>
              </a:rPr>
              <a:t>   return </a:t>
            </a:r>
            <a:r>
              <a:rPr lang="en-AU" sz="2000" dirty="0" err="1">
                <a:solidFill>
                  <a:srgbClr val="0070C0"/>
                </a:solidFill>
              </a:rPr>
              <a:t>returnPairs</a:t>
            </a:r>
            <a:r>
              <a:rPr lang="en-AU" sz="2000" dirty="0">
                <a:solidFill>
                  <a:srgbClr val="0070C0"/>
                </a:solidFill>
              </a:rPr>
              <a:t>(</a:t>
            </a:r>
            <a:r>
              <a:rPr lang="en-AU" sz="2000" dirty="0" err="1">
                <a:solidFill>
                  <a:srgbClr val="0070C0"/>
                </a:solidFill>
              </a:rPr>
              <a:t>sockList</a:t>
            </a:r>
            <a:r>
              <a:rPr lang="en-AU" sz="2000" dirty="0">
                <a:solidFill>
                  <a:srgbClr val="0070C0"/>
                </a:solidFill>
              </a:rPr>
              <a:t>, pairs)</a:t>
            </a:r>
          </a:p>
          <a:p>
            <a:endParaRPr lang="en-AU" sz="2000" dirty="0">
              <a:solidFill>
                <a:srgbClr val="0070C0"/>
              </a:solidFill>
            </a:endParaRPr>
          </a:p>
          <a:p>
            <a:r>
              <a:rPr lang="en-AU" sz="2000" dirty="0">
                <a:solidFill>
                  <a:srgbClr val="0070C0"/>
                </a:solidFill>
              </a:rPr>
              <a:t>      </a:t>
            </a:r>
          </a:p>
          <a:p>
            <a:endParaRPr lang="en-AU" sz="2000" dirty="0">
              <a:solidFill>
                <a:srgbClr val="0070C0"/>
              </a:solidFill>
            </a:endParaRPr>
          </a:p>
        </p:txBody>
      </p:sp>
    </p:spTree>
    <p:extLst>
      <p:ext uri="{BB962C8B-B14F-4D97-AF65-F5344CB8AC3E}">
        <p14:creationId xmlns:p14="http://schemas.microsoft.com/office/powerpoint/2010/main" val="3596889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7B8624-3B61-40EC-8165-F7045F3C5239}"/>
              </a:ext>
            </a:extLst>
          </p:cNvPr>
          <p:cNvPicPr>
            <a:picLocks noChangeAspect="1"/>
          </p:cNvPicPr>
          <p:nvPr/>
        </p:nvPicPr>
        <p:blipFill>
          <a:blip r:embed="rId3"/>
          <a:stretch>
            <a:fillRect/>
          </a:stretch>
        </p:blipFill>
        <p:spPr>
          <a:xfrm>
            <a:off x="63242" y="-119302"/>
            <a:ext cx="7840319" cy="2277036"/>
          </a:xfrm>
          <a:prstGeom prst="rect">
            <a:avLst/>
          </a:prstGeom>
        </p:spPr>
      </p:pic>
      <p:pic>
        <p:nvPicPr>
          <p:cNvPr id="3" name="Picture 2">
            <a:extLst>
              <a:ext uri="{FF2B5EF4-FFF2-40B4-BE49-F238E27FC236}">
                <a16:creationId xmlns:a16="http://schemas.microsoft.com/office/drawing/2014/main" id="{E9B9E358-9487-4A04-B9ED-4614D664EC3D}"/>
              </a:ext>
            </a:extLst>
          </p:cNvPr>
          <p:cNvPicPr>
            <a:picLocks noChangeAspect="1"/>
          </p:cNvPicPr>
          <p:nvPr/>
        </p:nvPicPr>
        <p:blipFill>
          <a:blip r:embed="rId4"/>
          <a:stretch>
            <a:fillRect/>
          </a:stretch>
        </p:blipFill>
        <p:spPr>
          <a:xfrm>
            <a:off x="0" y="2200191"/>
            <a:ext cx="7701553" cy="372147"/>
          </a:xfrm>
          <a:prstGeom prst="rect">
            <a:avLst/>
          </a:prstGeom>
        </p:spPr>
      </p:pic>
      <p:pic>
        <p:nvPicPr>
          <p:cNvPr id="4" name="Picture 3">
            <a:extLst>
              <a:ext uri="{FF2B5EF4-FFF2-40B4-BE49-F238E27FC236}">
                <a16:creationId xmlns:a16="http://schemas.microsoft.com/office/drawing/2014/main" id="{101BB454-F390-4475-82A6-3DF5EB8FAE4D}"/>
              </a:ext>
            </a:extLst>
          </p:cNvPr>
          <p:cNvPicPr>
            <a:picLocks noChangeAspect="1"/>
          </p:cNvPicPr>
          <p:nvPr/>
        </p:nvPicPr>
        <p:blipFill>
          <a:blip r:embed="rId5"/>
          <a:stretch>
            <a:fillRect/>
          </a:stretch>
        </p:blipFill>
        <p:spPr>
          <a:xfrm>
            <a:off x="0" y="2614795"/>
            <a:ext cx="7834012" cy="447838"/>
          </a:xfrm>
          <a:prstGeom prst="rect">
            <a:avLst/>
          </a:prstGeom>
        </p:spPr>
      </p:pic>
      <p:pic>
        <p:nvPicPr>
          <p:cNvPr id="5" name="Picture 4">
            <a:extLst>
              <a:ext uri="{FF2B5EF4-FFF2-40B4-BE49-F238E27FC236}">
                <a16:creationId xmlns:a16="http://schemas.microsoft.com/office/drawing/2014/main" id="{F69FFF0D-6E83-429C-A772-3996D5E9C5EA}"/>
              </a:ext>
            </a:extLst>
          </p:cNvPr>
          <p:cNvPicPr>
            <a:picLocks noChangeAspect="1"/>
          </p:cNvPicPr>
          <p:nvPr/>
        </p:nvPicPr>
        <p:blipFill>
          <a:blip r:embed="rId6"/>
          <a:stretch>
            <a:fillRect/>
          </a:stretch>
        </p:blipFill>
        <p:spPr>
          <a:xfrm>
            <a:off x="22076" y="3029399"/>
            <a:ext cx="7657400" cy="1166902"/>
          </a:xfrm>
          <a:prstGeom prst="rect">
            <a:avLst/>
          </a:prstGeom>
        </p:spPr>
      </p:pic>
    </p:spTree>
    <p:extLst>
      <p:ext uri="{BB962C8B-B14F-4D97-AF65-F5344CB8AC3E}">
        <p14:creationId xmlns:p14="http://schemas.microsoft.com/office/powerpoint/2010/main" val="1747695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2BC9418-34C9-4470-B126-7F345D0BE03D}"/>
              </a:ext>
            </a:extLst>
          </p:cNvPr>
          <p:cNvGrpSpPr/>
          <p:nvPr/>
        </p:nvGrpSpPr>
        <p:grpSpPr>
          <a:xfrm>
            <a:off x="1" y="-119301"/>
            <a:ext cx="6457950" cy="3526252"/>
            <a:chOff x="0" y="-119302"/>
            <a:chExt cx="7903561" cy="4315603"/>
          </a:xfrm>
        </p:grpSpPr>
        <p:pic>
          <p:nvPicPr>
            <p:cNvPr id="2" name="Picture 1">
              <a:extLst>
                <a:ext uri="{FF2B5EF4-FFF2-40B4-BE49-F238E27FC236}">
                  <a16:creationId xmlns:a16="http://schemas.microsoft.com/office/drawing/2014/main" id="{037B8624-3B61-40EC-8165-F7045F3C5239}"/>
                </a:ext>
              </a:extLst>
            </p:cNvPr>
            <p:cNvPicPr>
              <a:picLocks noChangeAspect="1"/>
            </p:cNvPicPr>
            <p:nvPr/>
          </p:nvPicPr>
          <p:blipFill>
            <a:blip r:embed="rId3"/>
            <a:stretch>
              <a:fillRect/>
            </a:stretch>
          </p:blipFill>
          <p:spPr>
            <a:xfrm>
              <a:off x="63242" y="-119302"/>
              <a:ext cx="7840319" cy="2277036"/>
            </a:xfrm>
            <a:prstGeom prst="rect">
              <a:avLst/>
            </a:prstGeom>
          </p:spPr>
        </p:pic>
        <p:pic>
          <p:nvPicPr>
            <p:cNvPr id="3" name="Picture 2">
              <a:extLst>
                <a:ext uri="{FF2B5EF4-FFF2-40B4-BE49-F238E27FC236}">
                  <a16:creationId xmlns:a16="http://schemas.microsoft.com/office/drawing/2014/main" id="{E9B9E358-9487-4A04-B9ED-4614D664EC3D}"/>
                </a:ext>
              </a:extLst>
            </p:cNvPr>
            <p:cNvPicPr>
              <a:picLocks noChangeAspect="1"/>
            </p:cNvPicPr>
            <p:nvPr/>
          </p:nvPicPr>
          <p:blipFill>
            <a:blip r:embed="rId4"/>
            <a:stretch>
              <a:fillRect/>
            </a:stretch>
          </p:blipFill>
          <p:spPr>
            <a:xfrm>
              <a:off x="0" y="2200191"/>
              <a:ext cx="7701553" cy="372147"/>
            </a:xfrm>
            <a:prstGeom prst="rect">
              <a:avLst/>
            </a:prstGeom>
          </p:spPr>
        </p:pic>
        <p:pic>
          <p:nvPicPr>
            <p:cNvPr id="4" name="Picture 3">
              <a:extLst>
                <a:ext uri="{FF2B5EF4-FFF2-40B4-BE49-F238E27FC236}">
                  <a16:creationId xmlns:a16="http://schemas.microsoft.com/office/drawing/2014/main" id="{101BB454-F390-4475-82A6-3DF5EB8FAE4D}"/>
                </a:ext>
              </a:extLst>
            </p:cNvPr>
            <p:cNvPicPr>
              <a:picLocks noChangeAspect="1"/>
            </p:cNvPicPr>
            <p:nvPr/>
          </p:nvPicPr>
          <p:blipFill>
            <a:blip r:embed="rId5"/>
            <a:stretch>
              <a:fillRect/>
            </a:stretch>
          </p:blipFill>
          <p:spPr>
            <a:xfrm>
              <a:off x="0" y="2614795"/>
              <a:ext cx="7834012" cy="447838"/>
            </a:xfrm>
            <a:prstGeom prst="rect">
              <a:avLst/>
            </a:prstGeom>
          </p:spPr>
        </p:pic>
        <p:pic>
          <p:nvPicPr>
            <p:cNvPr id="5" name="Picture 4">
              <a:extLst>
                <a:ext uri="{FF2B5EF4-FFF2-40B4-BE49-F238E27FC236}">
                  <a16:creationId xmlns:a16="http://schemas.microsoft.com/office/drawing/2014/main" id="{F69FFF0D-6E83-429C-A772-3996D5E9C5EA}"/>
                </a:ext>
              </a:extLst>
            </p:cNvPr>
            <p:cNvPicPr>
              <a:picLocks noChangeAspect="1"/>
            </p:cNvPicPr>
            <p:nvPr/>
          </p:nvPicPr>
          <p:blipFill>
            <a:blip r:embed="rId6"/>
            <a:stretch>
              <a:fillRect/>
            </a:stretch>
          </p:blipFill>
          <p:spPr>
            <a:xfrm>
              <a:off x="22076" y="3029399"/>
              <a:ext cx="7657400" cy="1166902"/>
            </a:xfrm>
            <a:prstGeom prst="rect">
              <a:avLst/>
            </a:prstGeom>
          </p:spPr>
        </p:pic>
      </p:grpSp>
      <p:sp>
        <p:nvSpPr>
          <p:cNvPr id="6" name="TextBox 5">
            <a:extLst>
              <a:ext uri="{FF2B5EF4-FFF2-40B4-BE49-F238E27FC236}">
                <a16:creationId xmlns:a16="http://schemas.microsoft.com/office/drawing/2014/main" id="{FB7A8596-199B-480F-8E74-59514A9D3DB6}"/>
              </a:ext>
            </a:extLst>
          </p:cNvPr>
          <p:cNvSpPr txBox="1"/>
          <p:nvPr/>
        </p:nvSpPr>
        <p:spPr>
          <a:xfrm>
            <a:off x="6995401" y="67998"/>
            <a:ext cx="4567949" cy="6247864"/>
          </a:xfrm>
          <a:prstGeom prst="rect">
            <a:avLst/>
          </a:prstGeom>
          <a:noFill/>
        </p:spPr>
        <p:txBody>
          <a:bodyPr wrap="square" rtlCol="0">
            <a:spAutoFit/>
          </a:bodyPr>
          <a:lstStyle/>
          <a:p>
            <a:r>
              <a:rPr lang="en-AU" sz="2000" dirty="0">
                <a:solidFill>
                  <a:srgbClr val="0070C0"/>
                </a:solidFill>
              </a:rPr>
              <a:t>a) </a:t>
            </a:r>
          </a:p>
          <a:p>
            <a:r>
              <a:rPr lang="en-AU" sz="2000" dirty="0">
                <a:solidFill>
                  <a:srgbClr val="0070C0"/>
                </a:solidFill>
              </a:rPr>
              <a:t>repeat until incomplete is empty:</a:t>
            </a:r>
          </a:p>
          <a:p>
            <a:r>
              <a:rPr lang="en-AU" sz="2000" dirty="0">
                <a:solidFill>
                  <a:srgbClr val="0070C0"/>
                </a:solidFill>
              </a:rPr>
              <a:t>   </a:t>
            </a:r>
            <a:r>
              <a:rPr lang="en-AU" sz="2000" dirty="0" err="1">
                <a:solidFill>
                  <a:srgbClr val="0070C0"/>
                </a:solidFill>
              </a:rPr>
              <a:t>nextpaper</a:t>
            </a:r>
            <a:r>
              <a:rPr lang="en-AU" sz="2000" dirty="0">
                <a:solidFill>
                  <a:srgbClr val="0070C0"/>
                </a:solidFill>
              </a:rPr>
              <a:t> = peek(incomplete)</a:t>
            </a:r>
          </a:p>
          <a:p>
            <a:r>
              <a:rPr lang="en-AU" sz="2000" dirty="0">
                <a:solidFill>
                  <a:srgbClr val="0070C0"/>
                </a:solidFill>
              </a:rPr>
              <a:t>   pop(incomplete)</a:t>
            </a:r>
          </a:p>
          <a:p>
            <a:r>
              <a:rPr lang="en-AU" sz="2000" dirty="0">
                <a:solidFill>
                  <a:srgbClr val="0070C0"/>
                </a:solidFill>
              </a:rPr>
              <a:t>   push(</a:t>
            </a:r>
            <a:r>
              <a:rPr lang="en-AU" sz="2000" dirty="0" err="1">
                <a:solidFill>
                  <a:srgbClr val="0070C0"/>
                </a:solidFill>
              </a:rPr>
              <a:t>nextpaper</a:t>
            </a:r>
            <a:r>
              <a:rPr lang="en-AU" sz="2000" dirty="0">
                <a:solidFill>
                  <a:srgbClr val="0070C0"/>
                </a:solidFill>
              </a:rPr>
              <a:t>, desk)</a:t>
            </a:r>
          </a:p>
          <a:p>
            <a:r>
              <a:rPr lang="en-AU" sz="2000" dirty="0">
                <a:solidFill>
                  <a:srgbClr val="0070C0"/>
                </a:solidFill>
              </a:rPr>
              <a:t>   do(</a:t>
            </a:r>
            <a:r>
              <a:rPr lang="en-AU" sz="2000" dirty="0" err="1">
                <a:solidFill>
                  <a:srgbClr val="0070C0"/>
                </a:solidFill>
              </a:rPr>
              <a:t>nextpaper</a:t>
            </a:r>
            <a:r>
              <a:rPr lang="en-AU" sz="2000" dirty="0">
                <a:solidFill>
                  <a:srgbClr val="0070C0"/>
                </a:solidFill>
              </a:rPr>
              <a:t>)</a:t>
            </a:r>
          </a:p>
          <a:p>
            <a:r>
              <a:rPr lang="en-AU" sz="2000" dirty="0">
                <a:solidFill>
                  <a:srgbClr val="0070C0"/>
                </a:solidFill>
              </a:rPr>
              <a:t>   pop(desk)</a:t>
            </a:r>
          </a:p>
          <a:p>
            <a:r>
              <a:rPr lang="en-AU" sz="2000" dirty="0">
                <a:solidFill>
                  <a:srgbClr val="0070C0"/>
                </a:solidFill>
              </a:rPr>
              <a:t>   push(</a:t>
            </a:r>
            <a:r>
              <a:rPr lang="en-AU" sz="2000" dirty="0" err="1">
                <a:solidFill>
                  <a:srgbClr val="0070C0"/>
                </a:solidFill>
              </a:rPr>
              <a:t>nextpaper,complete</a:t>
            </a:r>
            <a:r>
              <a:rPr lang="en-AU" sz="2000" dirty="0">
                <a:solidFill>
                  <a:srgbClr val="0070C0"/>
                </a:solidFill>
              </a:rPr>
              <a:t>)</a:t>
            </a:r>
          </a:p>
          <a:p>
            <a:r>
              <a:rPr lang="en-AU" sz="2000" dirty="0">
                <a:solidFill>
                  <a:srgbClr val="0070C0"/>
                </a:solidFill>
              </a:rPr>
              <a:t>repeat until complete is empty:</a:t>
            </a:r>
          </a:p>
          <a:p>
            <a:r>
              <a:rPr lang="en-AU" sz="2000" dirty="0">
                <a:solidFill>
                  <a:srgbClr val="0070C0"/>
                </a:solidFill>
              </a:rPr>
              <a:t>   </a:t>
            </a:r>
            <a:r>
              <a:rPr lang="en-AU" sz="2000" dirty="0" err="1">
                <a:solidFill>
                  <a:srgbClr val="0070C0"/>
                </a:solidFill>
              </a:rPr>
              <a:t>nextpaper</a:t>
            </a:r>
            <a:r>
              <a:rPr lang="en-AU" sz="2000" dirty="0">
                <a:solidFill>
                  <a:srgbClr val="0070C0"/>
                </a:solidFill>
              </a:rPr>
              <a:t> = peek(complete)</a:t>
            </a:r>
          </a:p>
          <a:p>
            <a:r>
              <a:rPr lang="en-AU" sz="2000" dirty="0">
                <a:solidFill>
                  <a:srgbClr val="0070C0"/>
                </a:solidFill>
              </a:rPr>
              <a:t>   pop(complete)</a:t>
            </a:r>
          </a:p>
          <a:p>
            <a:r>
              <a:rPr lang="en-AU" sz="2000" dirty="0">
                <a:solidFill>
                  <a:srgbClr val="0070C0"/>
                </a:solidFill>
              </a:rPr>
              <a:t>   push(</a:t>
            </a:r>
            <a:r>
              <a:rPr lang="en-AU" sz="2000" dirty="0" err="1">
                <a:solidFill>
                  <a:srgbClr val="0070C0"/>
                </a:solidFill>
              </a:rPr>
              <a:t>nextpaper</a:t>
            </a:r>
            <a:r>
              <a:rPr lang="en-AU" sz="2000" dirty="0">
                <a:solidFill>
                  <a:srgbClr val="0070C0"/>
                </a:solidFill>
              </a:rPr>
              <a:t>, desk)</a:t>
            </a:r>
          </a:p>
          <a:p>
            <a:r>
              <a:rPr lang="en-AU" sz="2000" dirty="0">
                <a:solidFill>
                  <a:srgbClr val="0070C0"/>
                </a:solidFill>
              </a:rPr>
              <a:t>   mark(</a:t>
            </a:r>
            <a:r>
              <a:rPr lang="en-AU" sz="2000" dirty="0" err="1">
                <a:solidFill>
                  <a:srgbClr val="0070C0"/>
                </a:solidFill>
              </a:rPr>
              <a:t>nextpaper</a:t>
            </a:r>
            <a:r>
              <a:rPr lang="en-AU" sz="2000" dirty="0">
                <a:solidFill>
                  <a:srgbClr val="0070C0"/>
                </a:solidFill>
              </a:rPr>
              <a:t>)</a:t>
            </a:r>
          </a:p>
          <a:p>
            <a:r>
              <a:rPr lang="en-AU" sz="2000" dirty="0">
                <a:solidFill>
                  <a:srgbClr val="0070C0"/>
                </a:solidFill>
              </a:rPr>
              <a:t>   pop(desk)</a:t>
            </a:r>
          </a:p>
          <a:p>
            <a:r>
              <a:rPr lang="en-AU" sz="2000" dirty="0">
                <a:solidFill>
                  <a:srgbClr val="0070C0"/>
                </a:solidFill>
              </a:rPr>
              <a:t>   push(</a:t>
            </a:r>
            <a:r>
              <a:rPr lang="en-AU" sz="2000" dirty="0" err="1">
                <a:solidFill>
                  <a:srgbClr val="0070C0"/>
                </a:solidFill>
              </a:rPr>
              <a:t>nextpaper,complete</a:t>
            </a:r>
            <a:r>
              <a:rPr lang="en-AU" sz="2000" dirty="0">
                <a:solidFill>
                  <a:srgbClr val="0070C0"/>
                </a:solidFill>
              </a:rPr>
              <a:t>)</a:t>
            </a:r>
          </a:p>
          <a:p>
            <a:endParaRPr lang="en-AU" sz="2000" dirty="0">
              <a:solidFill>
                <a:srgbClr val="0070C0"/>
              </a:solidFill>
            </a:endParaRPr>
          </a:p>
          <a:p>
            <a:r>
              <a:rPr lang="en-AU" sz="2000" dirty="0">
                <a:solidFill>
                  <a:srgbClr val="0070C0"/>
                </a:solidFill>
              </a:rPr>
              <a:t>b) 12</a:t>
            </a:r>
          </a:p>
          <a:p>
            <a:endParaRPr lang="en-AU" sz="2000" dirty="0">
              <a:solidFill>
                <a:srgbClr val="0070C0"/>
              </a:solidFill>
            </a:endParaRPr>
          </a:p>
          <a:p>
            <a:r>
              <a:rPr lang="en-AU" sz="2000" dirty="0">
                <a:solidFill>
                  <a:srgbClr val="0070C0"/>
                </a:solidFill>
              </a:rPr>
              <a:t>c) 2n</a:t>
            </a:r>
          </a:p>
          <a:p>
            <a:endParaRPr lang="en-AU" sz="2000" dirty="0">
              <a:solidFill>
                <a:srgbClr val="0070C0"/>
              </a:solidFill>
            </a:endParaRPr>
          </a:p>
        </p:txBody>
      </p:sp>
    </p:spTree>
    <p:extLst>
      <p:ext uri="{BB962C8B-B14F-4D97-AF65-F5344CB8AC3E}">
        <p14:creationId xmlns:p14="http://schemas.microsoft.com/office/powerpoint/2010/main" val="174474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55B6F3-2C4F-49C1-AE39-5CFA2A5C236B}"/>
              </a:ext>
            </a:extLst>
          </p:cNvPr>
          <p:cNvPicPr>
            <a:picLocks noChangeAspect="1"/>
          </p:cNvPicPr>
          <p:nvPr/>
        </p:nvPicPr>
        <p:blipFill>
          <a:blip r:embed="rId3"/>
          <a:stretch>
            <a:fillRect/>
          </a:stretch>
        </p:blipFill>
        <p:spPr>
          <a:xfrm>
            <a:off x="0" y="0"/>
            <a:ext cx="11457878" cy="6858000"/>
          </a:xfrm>
          <a:prstGeom prst="rect">
            <a:avLst/>
          </a:prstGeom>
        </p:spPr>
      </p:pic>
    </p:spTree>
    <p:extLst>
      <p:ext uri="{BB962C8B-B14F-4D97-AF65-F5344CB8AC3E}">
        <p14:creationId xmlns:p14="http://schemas.microsoft.com/office/powerpoint/2010/main" val="1184772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2BC9418-34C9-4470-B126-7F345D0BE03D}"/>
              </a:ext>
            </a:extLst>
          </p:cNvPr>
          <p:cNvGrpSpPr/>
          <p:nvPr/>
        </p:nvGrpSpPr>
        <p:grpSpPr>
          <a:xfrm>
            <a:off x="1" y="-119301"/>
            <a:ext cx="6457950" cy="3526252"/>
            <a:chOff x="0" y="-119302"/>
            <a:chExt cx="7903561" cy="4315603"/>
          </a:xfrm>
        </p:grpSpPr>
        <p:pic>
          <p:nvPicPr>
            <p:cNvPr id="2" name="Picture 1">
              <a:extLst>
                <a:ext uri="{FF2B5EF4-FFF2-40B4-BE49-F238E27FC236}">
                  <a16:creationId xmlns:a16="http://schemas.microsoft.com/office/drawing/2014/main" id="{037B8624-3B61-40EC-8165-F7045F3C5239}"/>
                </a:ext>
              </a:extLst>
            </p:cNvPr>
            <p:cNvPicPr>
              <a:picLocks noChangeAspect="1"/>
            </p:cNvPicPr>
            <p:nvPr/>
          </p:nvPicPr>
          <p:blipFill>
            <a:blip r:embed="rId3"/>
            <a:stretch>
              <a:fillRect/>
            </a:stretch>
          </p:blipFill>
          <p:spPr>
            <a:xfrm>
              <a:off x="63242" y="-119302"/>
              <a:ext cx="7840319" cy="2277036"/>
            </a:xfrm>
            <a:prstGeom prst="rect">
              <a:avLst/>
            </a:prstGeom>
          </p:spPr>
        </p:pic>
        <p:pic>
          <p:nvPicPr>
            <p:cNvPr id="3" name="Picture 2">
              <a:extLst>
                <a:ext uri="{FF2B5EF4-FFF2-40B4-BE49-F238E27FC236}">
                  <a16:creationId xmlns:a16="http://schemas.microsoft.com/office/drawing/2014/main" id="{E9B9E358-9487-4A04-B9ED-4614D664EC3D}"/>
                </a:ext>
              </a:extLst>
            </p:cNvPr>
            <p:cNvPicPr>
              <a:picLocks noChangeAspect="1"/>
            </p:cNvPicPr>
            <p:nvPr/>
          </p:nvPicPr>
          <p:blipFill>
            <a:blip r:embed="rId4"/>
            <a:stretch>
              <a:fillRect/>
            </a:stretch>
          </p:blipFill>
          <p:spPr>
            <a:xfrm>
              <a:off x="0" y="2200191"/>
              <a:ext cx="7701553" cy="372147"/>
            </a:xfrm>
            <a:prstGeom prst="rect">
              <a:avLst/>
            </a:prstGeom>
          </p:spPr>
        </p:pic>
        <p:pic>
          <p:nvPicPr>
            <p:cNvPr id="4" name="Picture 3">
              <a:extLst>
                <a:ext uri="{FF2B5EF4-FFF2-40B4-BE49-F238E27FC236}">
                  <a16:creationId xmlns:a16="http://schemas.microsoft.com/office/drawing/2014/main" id="{101BB454-F390-4475-82A6-3DF5EB8FAE4D}"/>
                </a:ext>
              </a:extLst>
            </p:cNvPr>
            <p:cNvPicPr>
              <a:picLocks noChangeAspect="1"/>
            </p:cNvPicPr>
            <p:nvPr/>
          </p:nvPicPr>
          <p:blipFill>
            <a:blip r:embed="rId5"/>
            <a:stretch>
              <a:fillRect/>
            </a:stretch>
          </p:blipFill>
          <p:spPr>
            <a:xfrm>
              <a:off x="0" y="2614795"/>
              <a:ext cx="7834012" cy="447838"/>
            </a:xfrm>
            <a:prstGeom prst="rect">
              <a:avLst/>
            </a:prstGeom>
          </p:spPr>
        </p:pic>
        <p:pic>
          <p:nvPicPr>
            <p:cNvPr id="5" name="Picture 4">
              <a:extLst>
                <a:ext uri="{FF2B5EF4-FFF2-40B4-BE49-F238E27FC236}">
                  <a16:creationId xmlns:a16="http://schemas.microsoft.com/office/drawing/2014/main" id="{F69FFF0D-6E83-429C-A772-3996D5E9C5EA}"/>
                </a:ext>
              </a:extLst>
            </p:cNvPr>
            <p:cNvPicPr>
              <a:picLocks noChangeAspect="1"/>
            </p:cNvPicPr>
            <p:nvPr/>
          </p:nvPicPr>
          <p:blipFill>
            <a:blip r:embed="rId6"/>
            <a:stretch>
              <a:fillRect/>
            </a:stretch>
          </p:blipFill>
          <p:spPr>
            <a:xfrm>
              <a:off x="22076" y="3029399"/>
              <a:ext cx="7657400" cy="1166902"/>
            </a:xfrm>
            <a:prstGeom prst="rect">
              <a:avLst/>
            </a:prstGeom>
          </p:spPr>
        </p:pic>
      </p:grpSp>
      <p:sp>
        <p:nvSpPr>
          <p:cNvPr id="8" name="TextBox 7">
            <a:extLst>
              <a:ext uri="{FF2B5EF4-FFF2-40B4-BE49-F238E27FC236}">
                <a16:creationId xmlns:a16="http://schemas.microsoft.com/office/drawing/2014/main" id="{5A8129BE-311E-4922-8184-5F729E4A7B62}"/>
              </a:ext>
            </a:extLst>
          </p:cNvPr>
          <p:cNvSpPr txBox="1"/>
          <p:nvPr/>
        </p:nvSpPr>
        <p:spPr>
          <a:xfrm>
            <a:off x="6689489" y="35155"/>
            <a:ext cx="5292961" cy="4708981"/>
          </a:xfrm>
          <a:prstGeom prst="rect">
            <a:avLst/>
          </a:prstGeom>
          <a:noFill/>
        </p:spPr>
        <p:txBody>
          <a:bodyPr wrap="square" rtlCol="0">
            <a:spAutoFit/>
          </a:bodyPr>
          <a:lstStyle/>
          <a:p>
            <a:r>
              <a:rPr lang="en-AU" sz="2000" dirty="0">
                <a:solidFill>
                  <a:srgbClr val="0070C0"/>
                </a:solidFill>
              </a:rPr>
              <a:t>d)</a:t>
            </a:r>
          </a:p>
          <a:p>
            <a:r>
              <a:rPr lang="en-AU" sz="2000" dirty="0">
                <a:solidFill>
                  <a:srgbClr val="0070C0"/>
                </a:solidFill>
              </a:rPr>
              <a:t>paper = peek(marked)</a:t>
            </a:r>
          </a:p>
          <a:p>
            <a:r>
              <a:rPr lang="en-AU" sz="2000" dirty="0">
                <a:solidFill>
                  <a:srgbClr val="0070C0"/>
                </a:solidFill>
              </a:rPr>
              <a:t>pop(marked)</a:t>
            </a:r>
          </a:p>
          <a:p>
            <a:r>
              <a:rPr lang="en-AU" sz="2000" dirty="0">
                <a:solidFill>
                  <a:srgbClr val="0070C0"/>
                </a:solidFill>
              </a:rPr>
              <a:t>push(</a:t>
            </a:r>
            <a:r>
              <a:rPr lang="en-AU" sz="2000" dirty="0" err="1">
                <a:solidFill>
                  <a:srgbClr val="0070C0"/>
                </a:solidFill>
              </a:rPr>
              <a:t>paper,desk</a:t>
            </a:r>
            <a:r>
              <a:rPr lang="en-AU" sz="2000" dirty="0">
                <a:solidFill>
                  <a:srgbClr val="0070C0"/>
                </a:solidFill>
              </a:rPr>
              <a:t>)</a:t>
            </a:r>
          </a:p>
          <a:p>
            <a:r>
              <a:rPr lang="en-AU" sz="2000" dirty="0">
                <a:solidFill>
                  <a:srgbClr val="0070C0"/>
                </a:solidFill>
              </a:rPr>
              <a:t>repeat until marked is empty:</a:t>
            </a:r>
          </a:p>
          <a:p>
            <a:r>
              <a:rPr lang="en-AU" sz="2000" dirty="0">
                <a:solidFill>
                  <a:srgbClr val="0070C0"/>
                </a:solidFill>
              </a:rPr>
              <a:t>   </a:t>
            </a:r>
            <a:r>
              <a:rPr lang="en-AU" sz="2000" dirty="0" err="1">
                <a:solidFill>
                  <a:srgbClr val="0070C0"/>
                </a:solidFill>
              </a:rPr>
              <a:t>nextpaper</a:t>
            </a:r>
            <a:r>
              <a:rPr lang="en-AU" sz="2000" dirty="0">
                <a:solidFill>
                  <a:srgbClr val="0070C0"/>
                </a:solidFill>
              </a:rPr>
              <a:t> = peek(marked)</a:t>
            </a:r>
          </a:p>
          <a:p>
            <a:r>
              <a:rPr lang="en-AU" sz="2000" dirty="0">
                <a:solidFill>
                  <a:srgbClr val="0070C0"/>
                </a:solidFill>
              </a:rPr>
              <a:t>   pop(marked)</a:t>
            </a:r>
          </a:p>
          <a:p>
            <a:r>
              <a:rPr lang="en-AU" sz="2000" dirty="0">
                <a:solidFill>
                  <a:srgbClr val="0070C0"/>
                </a:solidFill>
              </a:rPr>
              <a:t>   </a:t>
            </a:r>
            <a:r>
              <a:rPr lang="en-AU" sz="2000" dirty="0" err="1">
                <a:solidFill>
                  <a:srgbClr val="0070C0"/>
                </a:solidFill>
              </a:rPr>
              <a:t>current_top</a:t>
            </a:r>
            <a:r>
              <a:rPr lang="en-AU" sz="2000" dirty="0">
                <a:solidFill>
                  <a:srgbClr val="0070C0"/>
                </a:solidFill>
              </a:rPr>
              <a:t> = peek(desk)</a:t>
            </a:r>
          </a:p>
          <a:p>
            <a:r>
              <a:rPr lang="en-AU" sz="2000" dirty="0">
                <a:solidFill>
                  <a:srgbClr val="0070C0"/>
                </a:solidFill>
              </a:rPr>
              <a:t>   if score(</a:t>
            </a:r>
            <a:r>
              <a:rPr lang="en-AU" sz="2000" dirty="0" err="1">
                <a:solidFill>
                  <a:srgbClr val="0070C0"/>
                </a:solidFill>
              </a:rPr>
              <a:t>nextpaper</a:t>
            </a:r>
            <a:r>
              <a:rPr lang="en-AU" sz="2000" dirty="0">
                <a:solidFill>
                  <a:srgbClr val="0070C0"/>
                </a:solidFill>
              </a:rPr>
              <a:t>) &gt; score(</a:t>
            </a:r>
            <a:r>
              <a:rPr lang="en-AU" sz="2000" dirty="0" err="1">
                <a:solidFill>
                  <a:srgbClr val="0070C0"/>
                </a:solidFill>
              </a:rPr>
              <a:t>current_top</a:t>
            </a:r>
            <a:r>
              <a:rPr lang="en-AU" sz="2000" dirty="0">
                <a:solidFill>
                  <a:srgbClr val="0070C0"/>
                </a:solidFill>
              </a:rPr>
              <a:t>):</a:t>
            </a:r>
          </a:p>
          <a:p>
            <a:r>
              <a:rPr lang="en-AU" sz="2000" dirty="0">
                <a:solidFill>
                  <a:srgbClr val="0070C0"/>
                </a:solidFill>
              </a:rPr>
              <a:t>      pop(desk)</a:t>
            </a:r>
          </a:p>
          <a:p>
            <a:r>
              <a:rPr lang="en-AU" sz="2000" dirty="0">
                <a:solidFill>
                  <a:srgbClr val="0070C0"/>
                </a:solidFill>
              </a:rPr>
              <a:t>      push(</a:t>
            </a:r>
            <a:r>
              <a:rPr lang="en-AU" sz="2000" dirty="0" err="1">
                <a:solidFill>
                  <a:srgbClr val="0070C0"/>
                </a:solidFill>
              </a:rPr>
              <a:t>current_top,complete</a:t>
            </a:r>
            <a:r>
              <a:rPr lang="en-AU" sz="2000" dirty="0">
                <a:solidFill>
                  <a:srgbClr val="0070C0"/>
                </a:solidFill>
              </a:rPr>
              <a:t>)</a:t>
            </a:r>
          </a:p>
          <a:p>
            <a:r>
              <a:rPr lang="en-AU" sz="2000" dirty="0">
                <a:solidFill>
                  <a:srgbClr val="0070C0"/>
                </a:solidFill>
              </a:rPr>
              <a:t>      push(</a:t>
            </a:r>
            <a:r>
              <a:rPr lang="en-AU" sz="2000" dirty="0" err="1">
                <a:solidFill>
                  <a:srgbClr val="0070C0"/>
                </a:solidFill>
              </a:rPr>
              <a:t>nextpaper,desk</a:t>
            </a:r>
            <a:r>
              <a:rPr lang="en-AU" sz="2000" dirty="0">
                <a:solidFill>
                  <a:srgbClr val="0070C0"/>
                </a:solidFill>
              </a:rPr>
              <a:t>)</a:t>
            </a:r>
          </a:p>
          <a:p>
            <a:r>
              <a:rPr lang="en-AU" sz="2000" dirty="0">
                <a:solidFill>
                  <a:srgbClr val="0070C0"/>
                </a:solidFill>
              </a:rPr>
              <a:t>   else:</a:t>
            </a:r>
          </a:p>
          <a:p>
            <a:r>
              <a:rPr lang="en-AU" sz="2000" dirty="0">
                <a:solidFill>
                  <a:srgbClr val="0070C0"/>
                </a:solidFill>
              </a:rPr>
              <a:t>      push(</a:t>
            </a:r>
            <a:r>
              <a:rPr lang="en-AU" sz="2000" dirty="0" err="1">
                <a:solidFill>
                  <a:srgbClr val="0070C0"/>
                </a:solidFill>
              </a:rPr>
              <a:t>nextpaper,complete</a:t>
            </a:r>
            <a:r>
              <a:rPr lang="en-AU" sz="2000" dirty="0">
                <a:solidFill>
                  <a:srgbClr val="0070C0"/>
                </a:solidFill>
              </a:rPr>
              <a:t>)</a:t>
            </a:r>
          </a:p>
          <a:p>
            <a:endParaRPr lang="en-AU" sz="2000" dirty="0">
              <a:solidFill>
                <a:srgbClr val="0070C0"/>
              </a:solidFill>
            </a:endParaRPr>
          </a:p>
        </p:txBody>
      </p:sp>
    </p:spTree>
    <p:extLst>
      <p:ext uri="{BB962C8B-B14F-4D97-AF65-F5344CB8AC3E}">
        <p14:creationId xmlns:p14="http://schemas.microsoft.com/office/powerpoint/2010/main" val="604979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DD47BA-75EF-45C5-AA65-2ED08622B04D}"/>
              </a:ext>
            </a:extLst>
          </p:cNvPr>
          <p:cNvPicPr>
            <a:picLocks noChangeAspect="1"/>
          </p:cNvPicPr>
          <p:nvPr/>
        </p:nvPicPr>
        <p:blipFill>
          <a:blip r:embed="rId3"/>
          <a:stretch>
            <a:fillRect/>
          </a:stretch>
        </p:blipFill>
        <p:spPr>
          <a:xfrm>
            <a:off x="0" y="0"/>
            <a:ext cx="11803122" cy="3067478"/>
          </a:xfrm>
          <a:prstGeom prst="rect">
            <a:avLst/>
          </a:prstGeom>
        </p:spPr>
      </p:pic>
    </p:spTree>
    <p:extLst>
      <p:ext uri="{BB962C8B-B14F-4D97-AF65-F5344CB8AC3E}">
        <p14:creationId xmlns:p14="http://schemas.microsoft.com/office/powerpoint/2010/main" val="1798555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DD47BA-75EF-45C5-AA65-2ED08622B04D}"/>
              </a:ext>
            </a:extLst>
          </p:cNvPr>
          <p:cNvPicPr>
            <a:picLocks noChangeAspect="1"/>
          </p:cNvPicPr>
          <p:nvPr/>
        </p:nvPicPr>
        <p:blipFill>
          <a:blip r:embed="rId3"/>
          <a:stretch>
            <a:fillRect/>
          </a:stretch>
        </p:blipFill>
        <p:spPr>
          <a:xfrm>
            <a:off x="0" y="0"/>
            <a:ext cx="11803122" cy="3067478"/>
          </a:xfrm>
          <a:prstGeom prst="rect">
            <a:avLst/>
          </a:prstGeom>
        </p:spPr>
      </p:pic>
      <p:sp>
        <p:nvSpPr>
          <p:cNvPr id="3" name="TextBox 2">
            <a:extLst>
              <a:ext uri="{FF2B5EF4-FFF2-40B4-BE49-F238E27FC236}">
                <a16:creationId xmlns:a16="http://schemas.microsoft.com/office/drawing/2014/main" id="{D157B525-C536-427A-8857-1EEB3CF37914}"/>
              </a:ext>
            </a:extLst>
          </p:cNvPr>
          <p:cNvSpPr txBox="1"/>
          <p:nvPr/>
        </p:nvSpPr>
        <p:spPr>
          <a:xfrm>
            <a:off x="388878" y="3171825"/>
            <a:ext cx="11336397" cy="2246769"/>
          </a:xfrm>
          <a:prstGeom prst="rect">
            <a:avLst/>
          </a:prstGeom>
          <a:noFill/>
        </p:spPr>
        <p:txBody>
          <a:bodyPr wrap="square" rtlCol="0">
            <a:spAutoFit/>
          </a:bodyPr>
          <a:lstStyle/>
          <a:p>
            <a:r>
              <a:rPr lang="en-AU" sz="2000" dirty="0">
                <a:solidFill>
                  <a:srgbClr val="0070C0"/>
                </a:solidFill>
              </a:rPr>
              <a:t>Use a graph with nodes representing each piece of glass and edges showing that one piece of glass touches another. Each node will have at most six edges.</a:t>
            </a:r>
          </a:p>
          <a:p>
            <a:r>
              <a:rPr lang="en-AU" sz="2000" dirty="0">
                <a:solidFill>
                  <a:srgbClr val="0070C0"/>
                </a:solidFill>
              </a:rPr>
              <a:t>Label the colours from 1 to 9.</a:t>
            </a:r>
          </a:p>
          <a:p>
            <a:r>
              <a:rPr lang="en-AU" sz="2000" dirty="0">
                <a:solidFill>
                  <a:srgbClr val="0070C0"/>
                </a:solidFill>
              </a:rPr>
              <a:t>For the first node, colour it 1.</a:t>
            </a:r>
          </a:p>
          <a:p>
            <a:r>
              <a:rPr lang="en-AU" sz="2000" dirty="0">
                <a:solidFill>
                  <a:srgbClr val="0070C0"/>
                </a:solidFill>
              </a:rPr>
              <a:t>For each of its neighbours, colour it the smallest number that does has not been used on any adjacent node.</a:t>
            </a:r>
          </a:p>
          <a:p>
            <a:r>
              <a:rPr lang="en-AU" sz="2000" dirty="0">
                <a:solidFill>
                  <a:srgbClr val="0070C0"/>
                </a:solidFill>
              </a:rPr>
              <a:t>Repeat for each uncoloured neighbour of a coloured node until all nodes are coloured.</a:t>
            </a:r>
          </a:p>
        </p:txBody>
      </p:sp>
    </p:spTree>
    <p:extLst>
      <p:ext uri="{BB962C8B-B14F-4D97-AF65-F5344CB8AC3E}">
        <p14:creationId xmlns:p14="http://schemas.microsoft.com/office/powerpoint/2010/main" val="3861767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07E604-067E-4DEB-85EC-9A4F45FA9638}"/>
              </a:ext>
            </a:extLst>
          </p:cNvPr>
          <p:cNvPicPr>
            <a:picLocks noChangeAspect="1"/>
          </p:cNvPicPr>
          <p:nvPr/>
        </p:nvPicPr>
        <p:blipFill>
          <a:blip r:embed="rId3"/>
          <a:stretch>
            <a:fillRect/>
          </a:stretch>
        </p:blipFill>
        <p:spPr>
          <a:xfrm>
            <a:off x="1" y="0"/>
            <a:ext cx="9066362" cy="2848150"/>
          </a:xfrm>
          <a:prstGeom prst="rect">
            <a:avLst/>
          </a:prstGeom>
        </p:spPr>
      </p:pic>
    </p:spTree>
    <p:extLst>
      <p:ext uri="{BB962C8B-B14F-4D97-AF65-F5344CB8AC3E}">
        <p14:creationId xmlns:p14="http://schemas.microsoft.com/office/powerpoint/2010/main" val="714825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07E604-067E-4DEB-85EC-9A4F45FA9638}"/>
              </a:ext>
            </a:extLst>
          </p:cNvPr>
          <p:cNvPicPr>
            <a:picLocks noChangeAspect="1"/>
          </p:cNvPicPr>
          <p:nvPr/>
        </p:nvPicPr>
        <p:blipFill>
          <a:blip r:embed="rId3"/>
          <a:stretch>
            <a:fillRect/>
          </a:stretch>
        </p:blipFill>
        <p:spPr>
          <a:xfrm>
            <a:off x="1" y="0"/>
            <a:ext cx="9066362" cy="2848150"/>
          </a:xfrm>
          <a:prstGeom prst="rect">
            <a:avLst/>
          </a:prstGeom>
        </p:spPr>
      </p:pic>
      <p:pic>
        <p:nvPicPr>
          <p:cNvPr id="3" name="Picture 2">
            <a:extLst>
              <a:ext uri="{FF2B5EF4-FFF2-40B4-BE49-F238E27FC236}">
                <a16:creationId xmlns:a16="http://schemas.microsoft.com/office/drawing/2014/main" id="{E9DFBF67-912B-4BB7-A199-8285BC49DBC5}"/>
              </a:ext>
            </a:extLst>
          </p:cNvPr>
          <p:cNvPicPr>
            <a:picLocks noChangeAspect="1"/>
          </p:cNvPicPr>
          <p:nvPr/>
        </p:nvPicPr>
        <p:blipFill>
          <a:blip r:embed="rId4"/>
          <a:stretch>
            <a:fillRect/>
          </a:stretch>
        </p:blipFill>
        <p:spPr>
          <a:xfrm>
            <a:off x="304800" y="2800320"/>
            <a:ext cx="10039350" cy="3827454"/>
          </a:xfrm>
          <a:prstGeom prst="rect">
            <a:avLst/>
          </a:prstGeom>
        </p:spPr>
      </p:pic>
    </p:spTree>
    <p:extLst>
      <p:ext uri="{BB962C8B-B14F-4D97-AF65-F5344CB8AC3E}">
        <p14:creationId xmlns:p14="http://schemas.microsoft.com/office/powerpoint/2010/main" val="3017877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A6FD72-1371-43CD-B656-EFDA14C49CF2}"/>
              </a:ext>
            </a:extLst>
          </p:cNvPr>
          <p:cNvPicPr>
            <a:picLocks noChangeAspect="1"/>
          </p:cNvPicPr>
          <p:nvPr/>
        </p:nvPicPr>
        <p:blipFill>
          <a:blip r:embed="rId3"/>
          <a:stretch>
            <a:fillRect/>
          </a:stretch>
        </p:blipFill>
        <p:spPr>
          <a:xfrm>
            <a:off x="0" y="-70638"/>
            <a:ext cx="7374839" cy="4566255"/>
          </a:xfrm>
          <a:prstGeom prst="rect">
            <a:avLst/>
          </a:prstGeom>
        </p:spPr>
      </p:pic>
      <p:pic>
        <p:nvPicPr>
          <p:cNvPr id="3" name="Picture 2">
            <a:extLst>
              <a:ext uri="{FF2B5EF4-FFF2-40B4-BE49-F238E27FC236}">
                <a16:creationId xmlns:a16="http://schemas.microsoft.com/office/drawing/2014/main" id="{AD0F4D3D-46FE-4A88-A5C3-ABF5982FAAA3}"/>
              </a:ext>
            </a:extLst>
          </p:cNvPr>
          <p:cNvPicPr>
            <a:picLocks noChangeAspect="1"/>
          </p:cNvPicPr>
          <p:nvPr/>
        </p:nvPicPr>
        <p:blipFill>
          <a:blip r:embed="rId4"/>
          <a:stretch>
            <a:fillRect/>
          </a:stretch>
        </p:blipFill>
        <p:spPr>
          <a:xfrm>
            <a:off x="0" y="4357484"/>
            <a:ext cx="7744688" cy="570862"/>
          </a:xfrm>
          <a:prstGeom prst="rect">
            <a:avLst/>
          </a:prstGeom>
        </p:spPr>
      </p:pic>
      <p:pic>
        <p:nvPicPr>
          <p:cNvPr id="4" name="Picture 3">
            <a:extLst>
              <a:ext uri="{FF2B5EF4-FFF2-40B4-BE49-F238E27FC236}">
                <a16:creationId xmlns:a16="http://schemas.microsoft.com/office/drawing/2014/main" id="{DD193374-8F1E-45DE-81E0-F259039E6F92}"/>
              </a:ext>
            </a:extLst>
          </p:cNvPr>
          <p:cNvPicPr>
            <a:picLocks noChangeAspect="1"/>
          </p:cNvPicPr>
          <p:nvPr/>
        </p:nvPicPr>
        <p:blipFill>
          <a:blip r:embed="rId5"/>
          <a:stretch>
            <a:fillRect/>
          </a:stretch>
        </p:blipFill>
        <p:spPr>
          <a:xfrm>
            <a:off x="0" y="4790213"/>
            <a:ext cx="7655887" cy="2067787"/>
          </a:xfrm>
          <a:prstGeom prst="rect">
            <a:avLst/>
          </a:prstGeom>
        </p:spPr>
      </p:pic>
      <p:sp>
        <p:nvSpPr>
          <p:cNvPr id="5" name="TextBox 4">
            <a:extLst>
              <a:ext uri="{FF2B5EF4-FFF2-40B4-BE49-F238E27FC236}">
                <a16:creationId xmlns:a16="http://schemas.microsoft.com/office/drawing/2014/main" id="{880DE07C-0B38-4460-B2C4-111A95B1809C}"/>
              </a:ext>
            </a:extLst>
          </p:cNvPr>
          <p:cNvSpPr txBox="1"/>
          <p:nvPr/>
        </p:nvSpPr>
        <p:spPr>
          <a:xfrm>
            <a:off x="7181850" y="266701"/>
            <a:ext cx="4543425" cy="4708981"/>
          </a:xfrm>
          <a:prstGeom prst="rect">
            <a:avLst/>
          </a:prstGeom>
          <a:noFill/>
        </p:spPr>
        <p:txBody>
          <a:bodyPr wrap="square" rtlCol="0">
            <a:spAutoFit/>
          </a:bodyPr>
          <a:lstStyle/>
          <a:p>
            <a:pPr marL="457200" indent="-457200">
              <a:buAutoNum type="alphaLcParenBoth"/>
            </a:pPr>
            <a:r>
              <a:rPr lang="en-AU" sz="2000" dirty="0">
                <a:solidFill>
                  <a:srgbClr val="0070C0"/>
                </a:solidFill>
              </a:rPr>
              <a:t>None because L is never empty.</a:t>
            </a:r>
          </a:p>
          <a:p>
            <a:pPr marL="457200" indent="-457200">
              <a:buAutoNum type="alphaLcParenBoth"/>
            </a:pPr>
            <a:r>
              <a:rPr lang="en-AU" sz="2000" dirty="0">
                <a:solidFill>
                  <a:srgbClr val="0070C0"/>
                </a:solidFill>
              </a:rPr>
              <a:t> </a:t>
            </a:r>
          </a:p>
          <a:p>
            <a:pPr marL="457200" indent="-457200">
              <a:buAutoNum type="alphaLcParenBoth"/>
            </a:pPr>
            <a:endParaRPr lang="en-AU" sz="2000" dirty="0">
              <a:solidFill>
                <a:srgbClr val="0070C0"/>
              </a:solidFill>
            </a:endParaRPr>
          </a:p>
          <a:p>
            <a:pPr marL="457200" indent="-457200">
              <a:buAutoNum type="alphaLcParenBoth"/>
            </a:pPr>
            <a:endParaRPr lang="en-AU" sz="2000" dirty="0">
              <a:solidFill>
                <a:srgbClr val="0070C0"/>
              </a:solidFill>
            </a:endParaRPr>
          </a:p>
          <a:p>
            <a:pPr marL="457200" indent="-457200">
              <a:buAutoNum type="alphaLcParenBoth"/>
            </a:pPr>
            <a:endParaRPr lang="en-AU" sz="2000" dirty="0">
              <a:solidFill>
                <a:srgbClr val="0070C0"/>
              </a:solidFill>
            </a:endParaRPr>
          </a:p>
          <a:p>
            <a:pPr marL="457200" indent="-457200">
              <a:buAutoNum type="alphaLcParenBoth"/>
            </a:pPr>
            <a:r>
              <a:rPr lang="en-AU" sz="2000" dirty="0">
                <a:solidFill>
                  <a:srgbClr val="0070C0"/>
                </a:solidFill>
              </a:rPr>
              <a:t>Graph ADT – domes are nodes, edges show which domes are connected.</a:t>
            </a:r>
          </a:p>
          <a:p>
            <a:pPr marL="457200" indent="-457200">
              <a:buAutoNum type="alphaLcParenBoth"/>
            </a:pPr>
            <a:endParaRPr lang="en-AU" sz="2000" dirty="0">
              <a:solidFill>
                <a:srgbClr val="0070C0"/>
              </a:solidFill>
            </a:endParaRPr>
          </a:p>
          <a:p>
            <a:r>
              <a:rPr lang="en-AU" sz="2000" dirty="0">
                <a:solidFill>
                  <a:srgbClr val="0070C0"/>
                </a:solidFill>
              </a:rPr>
              <a:t>A breadth-first search could be used. Each level of recursion will represent one more level of depth to the tree, which is one more day of domes vaccinating their neighbours.</a:t>
            </a:r>
          </a:p>
          <a:p>
            <a:pPr marL="457200" indent="-457200">
              <a:buAutoNum type="alphaLcParenBoth"/>
            </a:pPr>
            <a:endParaRPr lang="en-AU" sz="2000" dirty="0">
              <a:solidFill>
                <a:srgbClr val="0070C0"/>
              </a:solidFill>
            </a:endParaRPr>
          </a:p>
          <a:p>
            <a:pPr marL="457200" indent="-457200">
              <a:buAutoNum type="alphaLcParenBoth"/>
            </a:pPr>
            <a:endParaRPr lang="en-AU" sz="2000" dirty="0">
              <a:solidFill>
                <a:srgbClr val="0070C0"/>
              </a:solidFill>
            </a:endParaRPr>
          </a:p>
        </p:txBody>
      </p:sp>
      <p:pic>
        <p:nvPicPr>
          <p:cNvPr id="6" name="Picture 5">
            <a:extLst>
              <a:ext uri="{FF2B5EF4-FFF2-40B4-BE49-F238E27FC236}">
                <a16:creationId xmlns:a16="http://schemas.microsoft.com/office/drawing/2014/main" id="{893C3E1A-3150-45B6-BE4D-7C01113808F5}"/>
              </a:ext>
            </a:extLst>
          </p:cNvPr>
          <p:cNvPicPr>
            <a:picLocks noChangeAspect="1"/>
          </p:cNvPicPr>
          <p:nvPr/>
        </p:nvPicPr>
        <p:blipFill>
          <a:blip r:embed="rId6"/>
          <a:stretch>
            <a:fillRect/>
          </a:stretch>
        </p:blipFill>
        <p:spPr>
          <a:xfrm>
            <a:off x="6826404" y="1158916"/>
            <a:ext cx="5365596" cy="662064"/>
          </a:xfrm>
          <a:prstGeom prst="rect">
            <a:avLst/>
          </a:prstGeom>
        </p:spPr>
      </p:pic>
    </p:spTree>
    <p:extLst>
      <p:ext uri="{BB962C8B-B14F-4D97-AF65-F5344CB8AC3E}">
        <p14:creationId xmlns:p14="http://schemas.microsoft.com/office/powerpoint/2010/main" val="45732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55B6F3-2C4F-49C1-AE39-5CFA2A5C236B}"/>
              </a:ext>
            </a:extLst>
          </p:cNvPr>
          <p:cNvPicPr>
            <a:picLocks noChangeAspect="1"/>
          </p:cNvPicPr>
          <p:nvPr/>
        </p:nvPicPr>
        <p:blipFill>
          <a:blip r:embed="rId3"/>
          <a:stretch>
            <a:fillRect/>
          </a:stretch>
        </p:blipFill>
        <p:spPr>
          <a:xfrm>
            <a:off x="0" y="0"/>
            <a:ext cx="11457878" cy="6858000"/>
          </a:xfrm>
          <a:prstGeom prst="rect">
            <a:avLst/>
          </a:prstGeom>
        </p:spPr>
      </p:pic>
      <p:sp>
        <p:nvSpPr>
          <p:cNvPr id="2" name="TextBox 1">
            <a:extLst>
              <a:ext uri="{FF2B5EF4-FFF2-40B4-BE49-F238E27FC236}">
                <a16:creationId xmlns:a16="http://schemas.microsoft.com/office/drawing/2014/main" id="{3CDC10F7-A378-4911-BB02-BDFFCD3ABDBF}"/>
              </a:ext>
            </a:extLst>
          </p:cNvPr>
          <p:cNvSpPr txBox="1"/>
          <p:nvPr/>
        </p:nvSpPr>
        <p:spPr>
          <a:xfrm>
            <a:off x="734122" y="896471"/>
            <a:ext cx="9342207" cy="1785104"/>
          </a:xfrm>
          <a:prstGeom prst="rect">
            <a:avLst/>
          </a:prstGeom>
          <a:noFill/>
        </p:spPr>
        <p:txBody>
          <a:bodyPr wrap="square" rtlCol="0">
            <a:spAutoFit/>
          </a:bodyPr>
          <a:lstStyle/>
          <a:p>
            <a:r>
              <a:rPr lang="en-AU" sz="2200" dirty="0">
                <a:solidFill>
                  <a:srgbClr val="0070C0"/>
                </a:solidFill>
              </a:rPr>
              <a:t>An array is fixed length and items are retrieved by an integer indexed. A </a:t>
            </a:r>
          </a:p>
          <a:p>
            <a:endParaRPr lang="en-AU" sz="2200" dirty="0">
              <a:solidFill>
                <a:srgbClr val="0070C0"/>
              </a:solidFill>
            </a:endParaRPr>
          </a:p>
          <a:p>
            <a:r>
              <a:rPr lang="en-AU" sz="2200" dirty="0">
                <a:solidFill>
                  <a:srgbClr val="0070C0"/>
                </a:solidFill>
              </a:rPr>
              <a:t>dictionary is variable length and items are retrieved by a key element which is</a:t>
            </a:r>
          </a:p>
          <a:p>
            <a:endParaRPr lang="en-AU" sz="2200" dirty="0">
              <a:solidFill>
                <a:srgbClr val="0070C0"/>
              </a:solidFill>
            </a:endParaRPr>
          </a:p>
          <a:p>
            <a:r>
              <a:rPr lang="en-AU" sz="2200" dirty="0">
                <a:solidFill>
                  <a:srgbClr val="0070C0"/>
                </a:solidFill>
              </a:rPr>
              <a:t> hashed to a particular position.</a:t>
            </a:r>
          </a:p>
        </p:txBody>
      </p:sp>
      <p:sp>
        <p:nvSpPr>
          <p:cNvPr id="5" name="TextBox 4">
            <a:extLst>
              <a:ext uri="{FF2B5EF4-FFF2-40B4-BE49-F238E27FC236}">
                <a16:creationId xmlns:a16="http://schemas.microsoft.com/office/drawing/2014/main" id="{F53E2773-1C2F-47A8-8D90-CCBCA6B13C1E}"/>
              </a:ext>
            </a:extLst>
          </p:cNvPr>
          <p:cNvSpPr txBox="1"/>
          <p:nvPr/>
        </p:nvSpPr>
        <p:spPr>
          <a:xfrm>
            <a:off x="734121" y="4356848"/>
            <a:ext cx="9933879" cy="2462213"/>
          </a:xfrm>
          <a:prstGeom prst="rect">
            <a:avLst/>
          </a:prstGeom>
          <a:noFill/>
        </p:spPr>
        <p:txBody>
          <a:bodyPr wrap="square" rtlCol="0">
            <a:spAutoFit/>
          </a:bodyPr>
          <a:lstStyle/>
          <a:p>
            <a:r>
              <a:rPr lang="en-AU" sz="2200" dirty="0">
                <a:solidFill>
                  <a:srgbClr val="0070C0"/>
                </a:solidFill>
              </a:rPr>
              <a:t>In a hospital, a queue system would allow patients to be seen in the order they</a:t>
            </a:r>
          </a:p>
          <a:p>
            <a:endParaRPr lang="en-AU" sz="2200" dirty="0">
              <a:solidFill>
                <a:srgbClr val="0070C0"/>
              </a:solidFill>
            </a:endParaRPr>
          </a:p>
          <a:p>
            <a:r>
              <a:rPr lang="en-AU" sz="2200" dirty="0">
                <a:solidFill>
                  <a:srgbClr val="0070C0"/>
                </a:solidFill>
              </a:rPr>
              <a:t>arrive. A priority queue would allow more urgent patients to be seen ahead of </a:t>
            </a:r>
          </a:p>
          <a:p>
            <a:endParaRPr lang="en-AU" sz="2200" dirty="0">
              <a:solidFill>
                <a:srgbClr val="0070C0"/>
              </a:solidFill>
            </a:endParaRPr>
          </a:p>
          <a:p>
            <a:r>
              <a:rPr lang="en-AU" sz="2200" dirty="0">
                <a:solidFill>
                  <a:srgbClr val="0070C0"/>
                </a:solidFill>
              </a:rPr>
              <a:t>less urgent patients who arrived before them. Similarly, an email inbox might</a:t>
            </a:r>
          </a:p>
          <a:p>
            <a:endParaRPr lang="en-AU" sz="2200" dirty="0">
              <a:solidFill>
                <a:srgbClr val="0070C0"/>
              </a:solidFill>
            </a:endParaRPr>
          </a:p>
          <a:p>
            <a:r>
              <a:rPr lang="en-AU" sz="2200" dirty="0">
                <a:solidFill>
                  <a:srgbClr val="0070C0"/>
                </a:solidFill>
              </a:rPr>
              <a:t>show the oldest email received first, but allow priority senders to jump the queue.</a:t>
            </a:r>
          </a:p>
        </p:txBody>
      </p:sp>
    </p:spTree>
    <p:extLst>
      <p:ext uri="{BB962C8B-B14F-4D97-AF65-F5344CB8AC3E}">
        <p14:creationId xmlns:p14="http://schemas.microsoft.com/office/powerpoint/2010/main" val="417471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6F3BAC-8951-42D5-8553-8F7370F9F5D3}"/>
              </a:ext>
            </a:extLst>
          </p:cNvPr>
          <p:cNvPicPr>
            <a:picLocks noChangeAspect="1"/>
          </p:cNvPicPr>
          <p:nvPr/>
        </p:nvPicPr>
        <p:blipFill>
          <a:blip r:embed="rId3"/>
          <a:stretch>
            <a:fillRect/>
          </a:stretch>
        </p:blipFill>
        <p:spPr>
          <a:xfrm>
            <a:off x="0" y="0"/>
            <a:ext cx="11488753" cy="2257740"/>
          </a:xfrm>
          <a:prstGeom prst="rect">
            <a:avLst/>
          </a:prstGeom>
        </p:spPr>
      </p:pic>
      <p:pic>
        <p:nvPicPr>
          <p:cNvPr id="3" name="Picture 2">
            <a:extLst>
              <a:ext uri="{FF2B5EF4-FFF2-40B4-BE49-F238E27FC236}">
                <a16:creationId xmlns:a16="http://schemas.microsoft.com/office/drawing/2014/main" id="{D8950F05-F7B5-481D-9645-86C5C5BDAF83}"/>
              </a:ext>
            </a:extLst>
          </p:cNvPr>
          <p:cNvPicPr>
            <a:picLocks noChangeAspect="1"/>
          </p:cNvPicPr>
          <p:nvPr/>
        </p:nvPicPr>
        <p:blipFill>
          <a:blip r:embed="rId4"/>
          <a:stretch>
            <a:fillRect/>
          </a:stretch>
        </p:blipFill>
        <p:spPr>
          <a:xfrm>
            <a:off x="0" y="3648852"/>
            <a:ext cx="12192000" cy="1979898"/>
          </a:xfrm>
          <a:prstGeom prst="rect">
            <a:avLst/>
          </a:prstGeom>
        </p:spPr>
      </p:pic>
      <p:pic>
        <p:nvPicPr>
          <p:cNvPr id="4" name="Picture 3">
            <a:extLst>
              <a:ext uri="{FF2B5EF4-FFF2-40B4-BE49-F238E27FC236}">
                <a16:creationId xmlns:a16="http://schemas.microsoft.com/office/drawing/2014/main" id="{695B665A-E925-4CE0-91DC-94896B816DDB}"/>
              </a:ext>
            </a:extLst>
          </p:cNvPr>
          <p:cNvPicPr>
            <a:picLocks noChangeAspect="1"/>
          </p:cNvPicPr>
          <p:nvPr/>
        </p:nvPicPr>
        <p:blipFill>
          <a:blip r:embed="rId5"/>
          <a:stretch>
            <a:fillRect/>
          </a:stretch>
        </p:blipFill>
        <p:spPr>
          <a:xfrm>
            <a:off x="60960" y="2367467"/>
            <a:ext cx="12192000" cy="1281385"/>
          </a:xfrm>
          <a:prstGeom prst="rect">
            <a:avLst/>
          </a:prstGeom>
        </p:spPr>
      </p:pic>
      <p:cxnSp>
        <p:nvCxnSpPr>
          <p:cNvPr id="6" name="Straight Connector 5">
            <a:extLst>
              <a:ext uri="{FF2B5EF4-FFF2-40B4-BE49-F238E27FC236}">
                <a16:creationId xmlns:a16="http://schemas.microsoft.com/office/drawing/2014/main" id="{58715FD2-5C4C-4BA8-90CF-6B5CF7230963}"/>
              </a:ext>
            </a:extLst>
          </p:cNvPr>
          <p:cNvCxnSpPr/>
          <p:nvPr/>
        </p:nvCxnSpPr>
        <p:spPr>
          <a:xfrm>
            <a:off x="165463" y="2367467"/>
            <a:ext cx="11486606" cy="128138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55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6F3BAC-8951-42D5-8553-8F7370F9F5D3}"/>
              </a:ext>
            </a:extLst>
          </p:cNvPr>
          <p:cNvPicPr>
            <a:picLocks noChangeAspect="1"/>
          </p:cNvPicPr>
          <p:nvPr/>
        </p:nvPicPr>
        <p:blipFill>
          <a:blip r:embed="rId3"/>
          <a:stretch>
            <a:fillRect/>
          </a:stretch>
        </p:blipFill>
        <p:spPr>
          <a:xfrm>
            <a:off x="0" y="0"/>
            <a:ext cx="11488753" cy="2257740"/>
          </a:xfrm>
          <a:prstGeom prst="rect">
            <a:avLst/>
          </a:prstGeom>
        </p:spPr>
      </p:pic>
      <p:pic>
        <p:nvPicPr>
          <p:cNvPr id="4" name="Picture 3">
            <a:extLst>
              <a:ext uri="{FF2B5EF4-FFF2-40B4-BE49-F238E27FC236}">
                <a16:creationId xmlns:a16="http://schemas.microsoft.com/office/drawing/2014/main" id="{695B665A-E925-4CE0-91DC-94896B816DDB}"/>
              </a:ext>
            </a:extLst>
          </p:cNvPr>
          <p:cNvPicPr>
            <a:picLocks noChangeAspect="1"/>
          </p:cNvPicPr>
          <p:nvPr/>
        </p:nvPicPr>
        <p:blipFill>
          <a:blip r:embed="rId4"/>
          <a:stretch>
            <a:fillRect/>
          </a:stretch>
        </p:blipFill>
        <p:spPr>
          <a:xfrm>
            <a:off x="60960" y="2367467"/>
            <a:ext cx="12192000" cy="1281385"/>
          </a:xfrm>
          <a:prstGeom prst="rect">
            <a:avLst/>
          </a:prstGeom>
        </p:spPr>
      </p:pic>
      <p:cxnSp>
        <p:nvCxnSpPr>
          <p:cNvPr id="6" name="Straight Connector 5">
            <a:extLst>
              <a:ext uri="{FF2B5EF4-FFF2-40B4-BE49-F238E27FC236}">
                <a16:creationId xmlns:a16="http://schemas.microsoft.com/office/drawing/2014/main" id="{58715FD2-5C4C-4BA8-90CF-6B5CF7230963}"/>
              </a:ext>
            </a:extLst>
          </p:cNvPr>
          <p:cNvCxnSpPr/>
          <p:nvPr/>
        </p:nvCxnSpPr>
        <p:spPr>
          <a:xfrm>
            <a:off x="165463" y="2367467"/>
            <a:ext cx="11486606" cy="128138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8950F05-F7B5-481D-9645-86C5C5BDAF83}"/>
              </a:ext>
            </a:extLst>
          </p:cNvPr>
          <p:cNvPicPr>
            <a:picLocks noChangeAspect="1"/>
          </p:cNvPicPr>
          <p:nvPr/>
        </p:nvPicPr>
        <p:blipFill>
          <a:blip r:embed="rId5"/>
          <a:stretch>
            <a:fillRect/>
          </a:stretch>
        </p:blipFill>
        <p:spPr>
          <a:xfrm>
            <a:off x="165463" y="2257740"/>
            <a:ext cx="12192000" cy="1979898"/>
          </a:xfrm>
          <a:prstGeom prst="rect">
            <a:avLst/>
          </a:prstGeom>
        </p:spPr>
      </p:pic>
      <p:sp>
        <p:nvSpPr>
          <p:cNvPr id="7" name="TextBox 6">
            <a:extLst>
              <a:ext uri="{FF2B5EF4-FFF2-40B4-BE49-F238E27FC236}">
                <a16:creationId xmlns:a16="http://schemas.microsoft.com/office/drawing/2014/main" id="{8B0DBB5E-C5D9-4BA9-91ED-8337F201E442}"/>
              </a:ext>
            </a:extLst>
          </p:cNvPr>
          <p:cNvSpPr txBox="1"/>
          <p:nvPr/>
        </p:nvSpPr>
        <p:spPr>
          <a:xfrm>
            <a:off x="334072" y="4347365"/>
            <a:ext cx="11638853" cy="1107996"/>
          </a:xfrm>
          <a:prstGeom prst="rect">
            <a:avLst/>
          </a:prstGeom>
          <a:noFill/>
        </p:spPr>
        <p:txBody>
          <a:bodyPr wrap="square" rtlCol="0">
            <a:spAutoFit/>
          </a:bodyPr>
          <a:lstStyle/>
          <a:p>
            <a:r>
              <a:rPr lang="en-AU" sz="2200" dirty="0">
                <a:solidFill>
                  <a:srgbClr val="0070C0"/>
                </a:solidFill>
              </a:rPr>
              <a:t>List of names could be stored in a list or an array, since these ADTs allow data to be sorted. A dictionary does not support sorting, and is not required here since the question does not say the</a:t>
            </a:r>
          </a:p>
          <a:p>
            <a:r>
              <a:rPr lang="en-AU" sz="2200" dirty="0">
                <a:solidFill>
                  <a:srgbClr val="0070C0"/>
                </a:solidFill>
              </a:rPr>
              <a:t>number needs to be looked up from the name.</a:t>
            </a:r>
          </a:p>
        </p:txBody>
      </p:sp>
    </p:spTree>
    <p:extLst>
      <p:ext uri="{BB962C8B-B14F-4D97-AF65-F5344CB8AC3E}">
        <p14:creationId xmlns:p14="http://schemas.microsoft.com/office/powerpoint/2010/main" val="51469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0D0840-81CA-4BEA-ABB6-00F40D4785D3}"/>
              </a:ext>
            </a:extLst>
          </p:cNvPr>
          <p:cNvPicPr>
            <a:picLocks noChangeAspect="1"/>
          </p:cNvPicPr>
          <p:nvPr/>
        </p:nvPicPr>
        <p:blipFill>
          <a:blip r:embed="rId3"/>
          <a:stretch>
            <a:fillRect/>
          </a:stretch>
        </p:blipFill>
        <p:spPr>
          <a:xfrm>
            <a:off x="315913" y="171712"/>
            <a:ext cx="10393225" cy="5992061"/>
          </a:xfrm>
          <a:prstGeom prst="rect">
            <a:avLst/>
          </a:prstGeom>
        </p:spPr>
      </p:pic>
    </p:spTree>
    <p:extLst>
      <p:ext uri="{BB962C8B-B14F-4D97-AF65-F5344CB8AC3E}">
        <p14:creationId xmlns:p14="http://schemas.microsoft.com/office/powerpoint/2010/main" val="15004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0D0840-81CA-4BEA-ABB6-00F40D4785D3}"/>
              </a:ext>
            </a:extLst>
          </p:cNvPr>
          <p:cNvPicPr>
            <a:picLocks noChangeAspect="1"/>
          </p:cNvPicPr>
          <p:nvPr/>
        </p:nvPicPr>
        <p:blipFill>
          <a:blip r:embed="rId3"/>
          <a:stretch>
            <a:fillRect/>
          </a:stretch>
        </p:blipFill>
        <p:spPr>
          <a:xfrm>
            <a:off x="315913" y="171712"/>
            <a:ext cx="10393225" cy="5992061"/>
          </a:xfrm>
          <a:prstGeom prst="rect">
            <a:avLst/>
          </a:prstGeom>
        </p:spPr>
      </p:pic>
      <p:sp>
        <p:nvSpPr>
          <p:cNvPr id="3" name="Oval 2">
            <a:extLst>
              <a:ext uri="{FF2B5EF4-FFF2-40B4-BE49-F238E27FC236}">
                <a16:creationId xmlns:a16="http://schemas.microsoft.com/office/drawing/2014/main" id="{4D54AF76-814B-48F0-9337-B9FB537D2B28}"/>
              </a:ext>
            </a:extLst>
          </p:cNvPr>
          <p:cNvSpPr/>
          <p:nvPr/>
        </p:nvSpPr>
        <p:spPr>
          <a:xfrm>
            <a:off x="447675" y="4057650"/>
            <a:ext cx="590550" cy="56197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9684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113F-575C-4D16-80B9-8F0061756720}"/>
              </a:ext>
            </a:extLst>
          </p:cNvPr>
          <p:cNvSpPr>
            <a:spLocks noGrp="1"/>
          </p:cNvSpPr>
          <p:nvPr>
            <p:ph type="ctrTitle"/>
          </p:nvPr>
        </p:nvSpPr>
        <p:spPr/>
        <p:txBody>
          <a:bodyPr/>
          <a:lstStyle/>
          <a:p>
            <a:r>
              <a:rPr lang="en-AU" dirty="0"/>
              <a:t>Graph Algorithms</a:t>
            </a:r>
          </a:p>
        </p:txBody>
      </p:sp>
      <p:sp>
        <p:nvSpPr>
          <p:cNvPr id="3" name="Subtitle 2">
            <a:extLst>
              <a:ext uri="{FF2B5EF4-FFF2-40B4-BE49-F238E27FC236}">
                <a16:creationId xmlns:a16="http://schemas.microsoft.com/office/drawing/2014/main" id="{A3B1C891-56D8-4A89-88CE-7C80A0A10778}"/>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56613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1251</Words>
  <Application>Microsoft Office PowerPoint</Application>
  <PresentationFormat>Widescreen</PresentationFormat>
  <Paragraphs>192</Paragraphs>
  <Slides>35</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Unit 3 Algorithmics</vt:lpstr>
      <vt:lpstr>ADTs</vt:lpstr>
      <vt:lpstr>PowerPoint Presentation</vt:lpstr>
      <vt:lpstr>PowerPoint Presentation</vt:lpstr>
      <vt:lpstr>PowerPoint Presentation</vt:lpstr>
      <vt:lpstr>PowerPoint Presentation</vt:lpstr>
      <vt:lpstr>PowerPoint Presentation</vt:lpstr>
      <vt:lpstr>PowerPoint Presentation</vt:lpstr>
      <vt:lpstr>Graph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ADTs</dc:title>
  <dc:creator>Neil Holden</dc:creator>
  <cp:lastModifiedBy>Neil Holden</cp:lastModifiedBy>
  <cp:revision>23</cp:revision>
  <dcterms:created xsi:type="dcterms:W3CDTF">2023-05-24T04:35:06Z</dcterms:created>
  <dcterms:modified xsi:type="dcterms:W3CDTF">2023-06-08T05:00:31Z</dcterms:modified>
</cp:coreProperties>
</file>