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Open Sans Italics" charset="1" panose="020B0606030504020204"/>
      <p:regular r:id="rId28"/>
    </p:embeddedFont>
    <p:embeddedFont>
      <p:font typeface="Open Sans Bold Italics" charset="1" panose="020B0806030504020204"/>
      <p:regular r:id="rId29"/>
    </p:embeddedFont>
    <p:embeddedFont>
      <p:font typeface="Open Sans Light" charset="1" panose="020B0306030504020204"/>
      <p:regular r:id="rId30"/>
    </p:embeddedFont>
    <p:embeddedFont>
      <p:font typeface="Open Sans Light Italics" charset="1" panose="020B0306030504020204"/>
      <p:regular r:id="rId31"/>
    </p:embeddedFont>
    <p:embeddedFont>
      <p:font typeface="Open Sans Ultra-Bold" charset="1" panose="00000000000000000000"/>
      <p:regular r:id="rId32"/>
    </p:embeddedFont>
    <p:embeddedFont>
      <p:font typeface="Open Sans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https://test.pypi.org/project/dastats/0.0.3/" TargetMode="External" Type="http://schemas.openxmlformats.org/officeDocument/2006/relationships/hyperlink"/><Relationship Id="rId14" Target="https://tangible-drop-40a.notion.site/Documentation-for-dastats-91046561f5d04ba1a980ad0086d95fc5" TargetMode="External" Type="http://schemas.openxmlformats.org/officeDocument/2006/relationships/hyperlink"/><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colab.research.google.com/drive/1fneuT44n40yBFjapHhuj3Y2JOzmwlRqG?usp=sharing"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326309" y="1281988"/>
            <a:ext cx="10910396" cy="47440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Python Statistical </a:t>
            </a:r>
          </a:p>
          <a:p>
            <a:pPr algn="ctr">
              <a:lnSpc>
                <a:spcPts val="12218"/>
              </a:lnSpc>
            </a:pPr>
            <a:r>
              <a:rPr lang="en-US" sz="12998">
                <a:solidFill>
                  <a:srgbClr val="000000"/>
                </a:solidFill>
                <a:latin typeface="DM Sans Bold"/>
              </a:rPr>
              <a:t>Library </a:t>
            </a:r>
          </a:p>
        </p:txBody>
      </p:sp>
      <p:sp>
        <p:nvSpPr>
          <p:cNvPr name="TextBox 18" id="18"/>
          <p:cNvSpPr txBox="true"/>
          <p:nvPr/>
        </p:nvSpPr>
        <p:spPr>
          <a:xfrm rot="0">
            <a:off x="4516485" y="6318662"/>
            <a:ext cx="9148106" cy="1229429"/>
          </a:xfrm>
          <a:prstGeom prst="rect">
            <a:avLst/>
          </a:prstGeom>
        </p:spPr>
        <p:txBody>
          <a:bodyPr anchor="t" rtlCol="false" tIns="0" lIns="0" bIns="0" rIns="0">
            <a:spAutoFit/>
          </a:bodyPr>
          <a:lstStyle/>
          <a:p>
            <a:pPr algn="ctr">
              <a:lnSpc>
                <a:spcPts val="4738"/>
              </a:lnSpc>
            </a:pPr>
            <a:r>
              <a:rPr lang="en-US" sz="4738" spc="-94">
                <a:solidFill>
                  <a:srgbClr val="000000"/>
                </a:solidFill>
                <a:latin typeface="DM Sans Bold"/>
              </a:rPr>
              <a:t>By Aditi (202318005) and Garvika (202318061)</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1021798" y="652166"/>
            <a:ext cx="13749823"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Overview</a:t>
            </a:r>
          </a:p>
        </p:txBody>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514356" y="2525597"/>
            <a:ext cx="17498533" cy="6945054"/>
          </a:xfrm>
          <a:prstGeom prst="rect">
            <a:avLst/>
          </a:prstGeom>
        </p:spPr>
        <p:txBody>
          <a:bodyPr anchor="t" rtlCol="false" tIns="0" lIns="0" bIns="0" rIns="0">
            <a:spAutoFit/>
          </a:bodyPr>
          <a:lstStyle/>
          <a:p>
            <a:pPr marL="524687" indent="-262344" lvl="1">
              <a:lnSpc>
                <a:spcPts val="3280"/>
              </a:lnSpc>
              <a:buFont typeface="Arial"/>
              <a:buChar char="•"/>
            </a:pPr>
            <a:r>
              <a:rPr lang="en-US" sz="2430" spc="145">
                <a:solidFill>
                  <a:srgbClr val="000000"/>
                </a:solidFill>
                <a:latin typeface="DM Sans"/>
              </a:rPr>
              <a:t>The name of the library is </a:t>
            </a:r>
            <a:r>
              <a:rPr lang="en-US" sz="2430" spc="145">
                <a:solidFill>
                  <a:srgbClr val="000000"/>
                </a:solidFill>
                <a:latin typeface="DM Sans Semi-Bold"/>
              </a:rPr>
              <a:t>dastats</a:t>
            </a:r>
            <a:r>
              <a:rPr lang="en-US" sz="2430" spc="145">
                <a:solidFill>
                  <a:srgbClr val="000000"/>
                </a:solidFill>
                <a:latin typeface="DM Sans"/>
              </a:rPr>
              <a:t>. </a:t>
            </a:r>
          </a:p>
          <a:p>
            <a:pPr>
              <a:lnSpc>
                <a:spcPts val="3280"/>
              </a:lnSpc>
            </a:pPr>
          </a:p>
          <a:p>
            <a:pPr marL="524687" indent="-262344" lvl="1">
              <a:lnSpc>
                <a:spcPts val="3280"/>
              </a:lnSpc>
              <a:buFont typeface="Arial"/>
              <a:buChar char="•"/>
            </a:pPr>
            <a:r>
              <a:rPr lang="en-US" sz="2430" spc="145">
                <a:solidFill>
                  <a:srgbClr val="000000"/>
                </a:solidFill>
                <a:latin typeface="DM Sans"/>
              </a:rPr>
              <a:t>This project involved the creation of a Python library consisting of 1 package and 8 modules. </a:t>
            </a:r>
          </a:p>
          <a:p>
            <a:pPr>
              <a:lnSpc>
                <a:spcPts val="3280"/>
              </a:lnSpc>
            </a:pPr>
          </a:p>
          <a:p>
            <a:pPr marL="524687" indent="-262344" lvl="1">
              <a:lnSpc>
                <a:spcPts val="3280"/>
              </a:lnSpc>
              <a:buFont typeface="Arial"/>
              <a:buChar char="•"/>
            </a:pPr>
            <a:r>
              <a:rPr lang="en-US" sz="2430" spc="145">
                <a:solidFill>
                  <a:srgbClr val="000000"/>
                </a:solidFill>
                <a:latin typeface="DM Sans"/>
              </a:rPr>
              <a:t>Its has three versions 0.0.1, 0.0.2 and 0.0.3.</a:t>
            </a:r>
          </a:p>
          <a:p>
            <a:pPr>
              <a:lnSpc>
                <a:spcPts val="3280"/>
              </a:lnSpc>
            </a:pPr>
          </a:p>
          <a:p>
            <a:pPr marL="524687" indent="-262344" lvl="1">
              <a:lnSpc>
                <a:spcPts val="3280"/>
              </a:lnSpc>
              <a:buFont typeface="Arial"/>
              <a:buChar char="•"/>
            </a:pPr>
            <a:r>
              <a:rPr lang="en-US" sz="2430" spc="145">
                <a:solidFill>
                  <a:srgbClr val="000000"/>
                </a:solidFill>
                <a:latin typeface="DM Sans"/>
              </a:rPr>
              <a:t> The packages are uploaded to the central repositry and host PyPI for easier access and use. </a:t>
            </a:r>
          </a:p>
          <a:p>
            <a:pPr>
              <a:lnSpc>
                <a:spcPts val="3280"/>
              </a:lnSpc>
            </a:pPr>
          </a:p>
          <a:p>
            <a:pPr marL="524687" indent="-262344" lvl="1">
              <a:lnSpc>
                <a:spcPts val="3280"/>
              </a:lnSpc>
              <a:buFont typeface="Arial"/>
              <a:buChar char="•"/>
            </a:pPr>
            <a:r>
              <a:rPr lang="en-US" sz="2430" spc="145">
                <a:solidFill>
                  <a:srgbClr val="000000"/>
                </a:solidFill>
                <a:latin typeface="DM Sans Bold"/>
              </a:rPr>
              <a:t>Link to the PYPI test site containing the package information and file</a:t>
            </a:r>
            <a:r>
              <a:rPr lang="en-US" sz="2430" spc="145">
                <a:solidFill>
                  <a:srgbClr val="000000"/>
                </a:solidFill>
                <a:latin typeface="DM Sans"/>
              </a:rPr>
              <a:t> - </a:t>
            </a:r>
            <a:r>
              <a:rPr lang="en-US" sz="2430" spc="145" u="sng">
                <a:solidFill>
                  <a:srgbClr val="000000"/>
                </a:solidFill>
                <a:latin typeface="DM Sans"/>
                <a:hlinkClick r:id="rId13" tooltip="https://test.pypi.org/project/dastats/0.0.3/"/>
              </a:rPr>
              <a:t>https://test.pypi.org/project/dastats/0.0.3/</a:t>
            </a:r>
          </a:p>
          <a:p>
            <a:pPr>
              <a:lnSpc>
                <a:spcPts val="3280"/>
              </a:lnSpc>
            </a:pPr>
          </a:p>
          <a:p>
            <a:pPr marL="524687" indent="-262344" lvl="1">
              <a:lnSpc>
                <a:spcPts val="3280"/>
              </a:lnSpc>
              <a:buFont typeface="Arial"/>
              <a:buChar char="•"/>
            </a:pPr>
            <a:r>
              <a:rPr lang="en-US" sz="2430" spc="145">
                <a:solidFill>
                  <a:srgbClr val="000000"/>
                </a:solidFill>
                <a:latin typeface="DM Sans Bold"/>
              </a:rPr>
              <a:t>Link to the project report -</a:t>
            </a:r>
            <a:r>
              <a:rPr lang="en-US" sz="2430" spc="145" u="sng">
                <a:solidFill>
                  <a:srgbClr val="000000"/>
                </a:solidFill>
                <a:latin typeface="DM Sans"/>
              </a:rPr>
              <a:t> https://satin-beech-25b.notion.site/Project_Report_dastats-4f04c31f5c8e4d2d91e44fad3e09b8e3</a:t>
            </a:r>
          </a:p>
          <a:p>
            <a:pPr>
              <a:lnSpc>
                <a:spcPts val="3280"/>
              </a:lnSpc>
            </a:pPr>
          </a:p>
          <a:p>
            <a:pPr marL="524687" indent="-262344" lvl="1">
              <a:lnSpc>
                <a:spcPts val="3280"/>
              </a:lnSpc>
              <a:buFont typeface="Arial"/>
              <a:buChar char="•"/>
            </a:pPr>
            <a:r>
              <a:rPr lang="en-US" sz="2430" spc="145">
                <a:solidFill>
                  <a:srgbClr val="000000"/>
                </a:solidFill>
                <a:latin typeface="DM Sans Bold"/>
              </a:rPr>
              <a:t>Link to the official documentation </a:t>
            </a:r>
            <a:r>
              <a:rPr lang="en-US" sz="2430" spc="145">
                <a:solidFill>
                  <a:srgbClr val="000000"/>
                </a:solidFill>
                <a:latin typeface="DM Sans"/>
              </a:rPr>
              <a:t>- </a:t>
            </a:r>
            <a:r>
              <a:rPr lang="en-US" sz="2430" spc="145" u="sng">
                <a:solidFill>
                  <a:srgbClr val="000000"/>
                </a:solidFill>
                <a:latin typeface="DM Sans"/>
                <a:hlinkClick r:id="rId14" tooltip="https://tangible-drop-40a.notion.site/Documentation-for-dastats-91046561f5d04ba1a980ad0086d95fc5"/>
              </a:rPr>
              <a:t>https://tangible-drop-40a.notion.site/Documentation-for-dastats-91046561f5d04ba1a980ad0086d95fc5</a:t>
            </a:r>
          </a:p>
          <a:p>
            <a:pPr>
              <a:lnSpc>
                <a:spcPts val="32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1558113" y="3922289"/>
            <a:ext cx="7025086"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Project Deliverables</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6" id="16"/>
          <p:cNvSpPr txBox="true"/>
          <p:nvPr/>
        </p:nvSpPr>
        <p:spPr>
          <a:xfrm rot="0">
            <a:off x="11698423" y="2099796"/>
            <a:ext cx="4652613" cy="828675"/>
          </a:xfrm>
          <a:prstGeom prst="rect">
            <a:avLst/>
          </a:prstGeom>
        </p:spPr>
        <p:txBody>
          <a:bodyPr anchor="t" rtlCol="false" tIns="0" lIns="0" bIns="0" rIns="0">
            <a:spAutoFit/>
          </a:bodyPr>
          <a:lstStyle/>
          <a:p>
            <a:pPr algn="ctr" marL="0" indent="0" lvl="0">
              <a:lnSpc>
                <a:spcPts val="3374"/>
              </a:lnSpc>
              <a:spcBef>
                <a:spcPct val="0"/>
              </a:spcBef>
            </a:pPr>
            <a:r>
              <a:rPr lang="en-US" sz="2499" spc="39">
                <a:solidFill>
                  <a:srgbClr val="000000"/>
                </a:solidFill>
                <a:latin typeface="DM Sans"/>
              </a:rPr>
              <a:t>Python library with 1 package and 8 statistical modules</a:t>
            </a:r>
          </a:p>
        </p:txBody>
      </p:sp>
      <p:sp>
        <p:nvSpPr>
          <p:cNvPr name="TextBox 17" id="17"/>
          <p:cNvSpPr txBox="true"/>
          <p:nvPr/>
        </p:nvSpPr>
        <p:spPr>
          <a:xfrm rot="0">
            <a:off x="11698423" y="4290624"/>
            <a:ext cx="5275127" cy="1666875"/>
          </a:xfrm>
          <a:prstGeom prst="rect">
            <a:avLst/>
          </a:prstGeom>
        </p:spPr>
        <p:txBody>
          <a:bodyPr anchor="t" rtlCol="false" tIns="0" lIns="0" bIns="0" rIns="0">
            <a:spAutoFit/>
          </a:bodyPr>
          <a:lstStyle/>
          <a:p>
            <a:pPr algn="ctr" marL="0" indent="0" lvl="0">
              <a:lnSpc>
                <a:spcPts val="3374"/>
              </a:lnSpc>
              <a:spcBef>
                <a:spcPct val="0"/>
              </a:spcBef>
            </a:pPr>
            <a:r>
              <a:rPr lang="en-US" sz="2499" spc="39">
                <a:solidFill>
                  <a:srgbClr val="000000"/>
                </a:solidFill>
                <a:latin typeface="DM Sans Medium"/>
              </a:rPr>
              <a:t>Documentation for each module, including descriptions, usage examples, and function/class reference</a:t>
            </a:r>
          </a:p>
        </p:txBody>
      </p:sp>
      <p:sp>
        <p:nvSpPr>
          <p:cNvPr name="TextBox 18" id="18"/>
          <p:cNvSpPr txBox="true"/>
          <p:nvPr/>
        </p:nvSpPr>
        <p:spPr>
          <a:xfrm rot="0">
            <a:off x="12218908" y="7098849"/>
            <a:ext cx="4132127" cy="1247775"/>
          </a:xfrm>
          <a:prstGeom prst="rect">
            <a:avLst/>
          </a:prstGeom>
        </p:spPr>
        <p:txBody>
          <a:bodyPr anchor="t" rtlCol="false" tIns="0" lIns="0" bIns="0" rIns="0">
            <a:spAutoFit/>
          </a:bodyPr>
          <a:lstStyle/>
          <a:p>
            <a:pPr algn="ctr" marL="0" indent="0" lvl="0">
              <a:lnSpc>
                <a:spcPts val="3374"/>
              </a:lnSpc>
              <a:spcBef>
                <a:spcPct val="0"/>
              </a:spcBef>
            </a:pPr>
            <a:r>
              <a:rPr lang="en-US" sz="2499" spc="39">
                <a:solidFill>
                  <a:srgbClr val="000000"/>
                </a:solidFill>
                <a:latin typeface="DM Sans Medium"/>
              </a:rPr>
              <a:t>Test suite for each module, ensuring proper functionality and reliability.</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AutoShape 3" id="3"/>
          <p:cNvSpPr/>
          <p:nvPr/>
        </p:nvSpPr>
        <p:spPr>
          <a:xfrm>
            <a:off x="-713519" y="2878787"/>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103403" y="2627759"/>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400304" y="2627759"/>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826865" y="2627759"/>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569377" y="2627759"/>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2400304" y="3419885"/>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7" id="17"/>
          <p:cNvSpPr txBox="true"/>
          <p:nvPr/>
        </p:nvSpPr>
        <p:spPr>
          <a:xfrm rot="0">
            <a:off x="6121705" y="3419885"/>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02</a:t>
            </a:r>
          </a:p>
        </p:txBody>
      </p:sp>
      <p:sp>
        <p:nvSpPr>
          <p:cNvPr name="TextBox 18" id="18"/>
          <p:cNvSpPr txBox="true"/>
          <p:nvPr/>
        </p:nvSpPr>
        <p:spPr>
          <a:xfrm rot="0">
            <a:off x="1752537" y="4185061"/>
            <a:ext cx="2646492" cy="678562"/>
          </a:xfrm>
          <a:prstGeom prst="rect">
            <a:avLst/>
          </a:prstGeom>
        </p:spPr>
        <p:txBody>
          <a:bodyPr anchor="t" rtlCol="false" tIns="0" lIns="0" bIns="0" rIns="0">
            <a:spAutoFit/>
          </a:bodyPr>
          <a:lstStyle/>
          <a:p>
            <a:pPr>
              <a:lnSpc>
                <a:spcPts val="5771"/>
              </a:lnSpc>
            </a:pPr>
            <a:r>
              <a:rPr lang="en-US" sz="3699">
                <a:solidFill>
                  <a:srgbClr val="000000"/>
                </a:solidFill>
                <a:latin typeface="DM Sans"/>
              </a:rPr>
              <a:t>Read_file</a:t>
            </a:r>
          </a:p>
        </p:txBody>
      </p:sp>
      <p:sp>
        <p:nvSpPr>
          <p:cNvPr name="TextBox 19" id="19"/>
          <p:cNvSpPr txBox="true"/>
          <p:nvPr/>
        </p:nvSpPr>
        <p:spPr>
          <a:xfrm rot="0">
            <a:off x="5239028" y="4134008"/>
            <a:ext cx="2586011" cy="1335405"/>
          </a:xfrm>
          <a:prstGeom prst="rect">
            <a:avLst/>
          </a:prstGeom>
        </p:spPr>
        <p:txBody>
          <a:bodyPr anchor="t" rtlCol="false" tIns="0" lIns="0" bIns="0" rIns="0">
            <a:spAutoFit/>
          </a:bodyPr>
          <a:lstStyle/>
          <a:p>
            <a:pPr algn="ctr">
              <a:lnSpc>
                <a:spcPts val="5460"/>
              </a:lnSpc>
            </a:pPr>
            <a:r>
              <a:rPr lang="en-US" sz="3500">
                <a:solidFill>
                  <a:srgbClr val="000000"/>
                </a:solidFill>
                <a:latin typeface="DM Sans"/>
              </a:rPr>
              <a:t>DescriptiveStatistics</a:t>
            </a:r>
          </a:p>
        </p:txBody>
      </p:sp>
      <p:sp>
        <p:nvSpPr>
          <p:cNvPr name="TextBox 20" id="20"/>
          <p:cNvSpPr txBox="true"/>
          <p:nvPr/>
        </p:nvSpPr>
        <p:spPr>
          <a:xfrm rot="0">
            <a:off x="9845167" y="3419885"/>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03</a:t>
            </a:r>
          </a:p>
        </p:txBody>
      </p:sp>
      <p:sp>
        <p:nvSpPr>
          <p:cNvPr name="TextBox 21" id="21"/>
          <p:cNvSpPr txBox="true"/>
          <p:nvPr/>
        </p:nvSpPr>
        <p:spPr>
          <a:xfrm rot="0">
            <a:off x="9294500" y="4185061"/>
            <a:ext cx="2561921" cy="1335405"/>
          </a:xfrm>
          <a:prstGeom prst="rect">
            <a:avLst/>
          </a:prstGeom>
        </p:spPr>
        <p:txBody>
          <a:bodyPr anchor="t" rtlCol="false" tIns="0" lIns="0" bIns="0" rIns="0">
            <a:spAutoFit/>
          </a:bodyPr>
          <a:lstStyle/>
          <a:p>
            <a:pPr algn="ctr">
              <a:lnSpc>
                <a:spcPts val="5460"/>
              </a:lnSpc>
            </a:pPr>
            <a:r>
              <a:rPr lang="en-US" sz="3500">
                <a:solidFill>
                  <a:srgbClr val="000000"/>
                </a:solidFill>
                <a:latin typeface="DM Sans"/>
              </a:rPr>
              <a:t>Correlation    tests</a:t>
            </a:r>
          </a:p>
        </p:txBody>
      </p:sp>
      <p:sp>
        <p:nvSpPr>
          <p:cNvPr name="TextBox 22" id="22"/>
          <p:cNvSpPr txBox="true"/>
          <p:nvPr/>
        </p:nvSpPr>
        <p:spPr>
          <a:xfrm rot="0">
            <a:off x="13587679" y="3419885"/>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04</a:t>
            </a:r>
          </a:p>
        </p:txBody>
      </p:sp>
      <p:sp>
        <p:nvSpPr>
          <p:cNvPr name="TextBox 23" id="23"/>
          <p:cNvSpPr txBox="true"/>
          <p:nvPr/>
        </p:nvSpPr>
        <p:spPr>
          <a:xfrm rot="0">
            <a:off x="12859451" y="4169508"/>
            <a:ext cx="2646492" cy="1335405"/>
          </a:xfrm>
          <a:prstGeom prst="rect">
            <a:avLst/>
          </a:prstGeom>
        </p:spPr>
        <p:txBody>
          <a:bodyPr anchor="t" rtlCol="false" tIns="0" lIns="0" bIns="0" rIns="0">
            <a:spAutoFit/>
          </a:bodyPr>
          <a:lstStyle/>
          <a:p>
            <a:pPr algn="ctr">
              <a:lnSpc>
                <a:spcPts val="5460"/>
              </a:lnSpc>
            </a:pPr>
            <a:r>
              <a:rPr lang="en-US" sz="3500">
                <a:solidFill>
                  <a:srgbClr val="000000"/>
                </a:solidFill>
                <a:latin typeface="DM Sans"/>
              </a:rPr>
              <a:t>Hypothesistesting</a:t>
            </a:r>
          </a:p>
        </p:txBody>
      </p:sp>
      <p:sp>
        <p:nvSpPr>
          <p:cNvPr name="Freeform 24" id="24"/>
          <p:cNvSpPr/>
          <p:nvPr/>
        </p:nvSpPr>
        <p:spPr>
          <a:xfrm flipH="false" flipV="false" rot="0">
            <a:off x="-1148974" y="8732834"/>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5313004" y="7751376"/>
            <a:ext cx="4602314" cy="3618569"/>
          </a:xfrm>
          <a:custGeom>
            <a:avLst/>
            <a:gdLst/>
            <a:ahLst/>
            <a:cxnLst/>
            <a:rect r="r" b="b" t="t" l="l"/>
            <a:pathLst>
              <a:path h="3618569" w="4602314">
                <a:moveTo>
                  <a:pt x="0" y="0"/>
                </a:moveTo>
                <a:lnTo>
                  <a:pt x="4602313" y="0"/>
                </a:lnTo>
                <a:lnTo>
                  <a:pt x="4602313"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30" id="30"/>
          <p:cNvSpPr txBox="true"/>
          <p:nvPr/>
        </p:nvSpPr>
        <p:spPr>
          <a:xfrm rot="0">
            <a:off x="2655964" y="283154"/>
            <a:ext cx="12930595"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Packages and Modules</a:t>
            </a:r>
          </a:p>
        </p:txBody>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33" id="33"/>
          <p:cNvSpPr txBox="true"/>
          <p:nvPr/>
        </p:nvSpPr>
        <p:spPr>
          <a:xfrm rot="0">
            <a:off x="1438078" y="1641419"/>
            <a:ext cx="15762348" cy="582170"/>
          </a:xfrm>
          <a:prstGeom prst="rect">
            <a:avLst/>
          </a:prstGeom>
        </p:spPr>
        <p:txBody>
          <a:bodyPr anchor="t" rtlCol="false" tIns="0" lIns="0" bIns="0" rIns="0">
            <a:spAutoFit/>
          </a:bodyPr>
          <a:lstStyle/>
          <a:p>
            <a:pPr>
              <a:lnSpc>
                <a:spcPts val="4835"/>
              </a:lnSpc>
            </a:pPr>
            <a:r>
              <a:rPr lang="en-US" sz="3099">
                <a:solidFill>
                  <a:srgbClr val="000000"/>
                </a:solidFill>
                <a:latin typeface="DM Sans"/>
              </a:rPr>
              <a:t>There is a single package called published and 8 modules under published package.</a:t>
            </a:r>
          </a:p>
        </p:txBody>
      </p:sp>
      <p:sp>
        <p:nvSpPr>
          <p:cNvPr name="AutoShape 34" id="34"/>
          <p:cNvSpPr/>
          <p:nvPr/>
        </p:nvSpPr>
        <p:spPr>
          <a:xfrm>
            <a:off x="-909495" y="6142209"/>
            <a:ext cx="20061513" cy="0"/>
          </a:xfrm>
          <a:prstGeom prst="line">
            <a:avLst/>
          </a:prstGeom>
          <a:ln cap="flat" w="28575">
            <a:solidFill>
              <a:srgbClr val="000000"/>
            </a:solidFill>
            <a:prstDash val="solid"/>
            <a:headEnd type="none" len="sm" w="sm"/>
            <a:tailEnd type="none" len="sm" w="sm"/>
          </a:ln>
        </p:spPr>
      </p:sp>
      <p:grpSp>
        <p:nvGrpSpPr>
          <p:cNvPr name="Group 35" id="35"/>
          <p:cNvGrpSpPr/>
          <p:nvPr/>
        </p:nvGrpSpPr>
        <p:grpSpPr>
          <a:xfrm rot="0">
            <a:off x="5907427" y="5891181"/>
            <a:ext cx="502056" cy="502056"/>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37" id="3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38" id="38"/>
          <p:cNvGrpSpPr/>
          <p:nvPr/>
        </p:nvGrpSpPr>
        <p:grpSpPr>
          <a:xfrm rot="0">
            <a:off x="2204328" y="5891181"/>
            <a:ext cx="502056" cy="502056"/>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40" id="40"/>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41" id="41"/>
          <p:cNvGrpSpPr/>
          <p:nvPr/>
        </p:nvGrpSpPr>
        <p:grpSpPr>
          <a:xfrm rot="0">
            <a:off x="9630889" y="5891181"/>
            <a:ext cx="502056" cy="502056"/>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43" id="43"/>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44" id="44"/>
          <p:cNvGrpSpPr/>
          <p:nvPr/>
        </p:nvGrpSpPr>
        <p:grpSpPr>
          <a:xfrm rot="0">
            <a:off x="13373401" y="5891181"/>
            <a:ext cx="502056" cy="502056"/>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46" id="4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47" id="47"/>
          <p:cNvSpPr txBox="true"/>
          <p:nvPr/>
        </p:nvSpPr>
        <p:spPr>
          <a:xfrm rot="0">
            <a:off x="2204328" y="6683307"/>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05</a:t>
            </a:r>
          </a:p>
        </p:txBody>
      </p:sp>
      <p:sp>
        <p:nvSpPr>
          <p:cNvPr name="TextBox 48" id="48"/>
          <p:cNvSpPr txBox="true"/>
          <p:nvPr/>
        </p:nvSpPr>
        <p:spPr>
          <a:xfrm rot="0">
            <a:off x="5925730" y="6683307"/>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06</a:t>
            </a:r>
          </a:p>
        </p:txBody>
      </p:sp>
      <p:sp>
        <p:nvSpPr>
          <p:cNvPr name="TextBox 49" id="49"/>
          <p:cNvSpPr txBox="true"/>
          <p:nvPr/>
        </p:nvSpPr>
        <p:spPr>
          <a:xfrm rot="0">
            <a:off x="429689" y="7448483"/>
            <a:ext cx="3971962" cy="1402462"/>
          </a:xfrm>
          <a:prstGeom prst="rect">
            <a:avLst/>
          </a:prstGeom>
        </p:spPr>
        <p:txBody>
          <a:bodyPr anchor="t" rtlCol="false" tIns="0" lIns="0" bIns="0" rIns="0">
            <a:spAutoFit/>
          </a:bodyPr>
          <a:lstStyle/>
          <a:p>
            <a:pPr algn="ctr">
              <a:lnSpc>
                <a:spcPts val="5771"/>
              </a:lnSpc>
            </a:pPr>
            <a:r>
              <a:rPr lang="en-US" sz="3699">
                <a:solidFill>
                  <a:srgbClr val="000000"/>
                </a:solidFill>
                <a:latin typeface="DM Sans"/>
              </a:rPr>
              <a:t>Data_Distribution_Test</a:t>
            </a:r>
          </a:p>
        </p:txBody>
      </p:sp>
      <p:sp>
        <p:nvSpPr>
          <p:cNvPr name="TextBox 50" id="50"/>
          <p:cNvSpPr txBox="true"/>
          <p:nvPr/>
        </p:nvSpPr>
        <p:spPr>
          <a:xfrm rot="0">
            <a:off x="5043053" y="7397430"/>
            <a:ext cx="3410035" cy="1335405"/>
          </a:xfrm>
          <a:prstGeom prst="rect">
            <a:avLst/>
          </a:prstGeom>
        </p:spPr>
        <p:txBody>
          <a:bodyPr anchor="t" rtlCol="false" tIns="0" lIns="0" bIns="0" rIns="0">
            <a:spAutoFit/>
          </a:bodyPr>
          <a:lstStyle/>
          <a:p>
            <a:pPr algn="ctr">
              <a:lnSpc>
                <a:spcPts val="5460"/>
              </a:lnSpc>
            </a:pPr>
            <a:r>
              <a:rPr lang="en-US" sz="3500">
                <a:solidFill>
                  <a:srgbClr val="000000"/>
                </a:solidFill>
                <a:latin typeface="DM Sans"/>
              </a:rPr>
              <a:t>Non_Parametric_Test</a:t>
            </a:r>
          </a:p>
        </p:txBody>
      </p:sp>
      <p:sp>
        <p:nvSpPr>
          <p:cNvPr name="TextBox 51" id="51"/>
          <p:cNvSpPr txBox="true"/>
          <p:nvPr/>
        </p:nvSpPr>
        <p:spPr>
          <a:xfrm rot="0">
            <a:off x="9649192" y="6683307"/>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07</a:t>
            </a:r>
          </a:p>
        </p:txBody>
      </p:sp>
      <p:sp>
        <p:nvSpPr>
          <p:cNvPr name="TextBox 52" id="52"/>
          <p:cNvSpPr txBox="true"/>
          <p:nvPr/>
        </p:nvSpPr>
        <p:spPr>
          <a:xfrm rot="0">
            <a:off x="8567621" y="7432930"/>
            <a:ext cx="3278894" cy="1335405"/>
          </a:xfrm>
          <a:prstGeom prst="rect">
            <a:avLst/>
          </a:prstGeom>
        </p:spPr>
        <p:txBody>
          <a:bodyPr anchor="t" rtlCol="false" tIns="0" lIns="0" bIns="0" rIns="0">
            <a:spAutoFit/>
          </a:bodyPr>
          <a:lstStyle/>
          <a:p>
            <a:pPr algn="ctr">
              <a:lnSpc>
                <a:spcPts val="5460"/>
              </a:lnSpc>
            </a:pPr>
            <a:r>
              <a:rPr lang="en-US" sz="3500">
                <a:solidFill>
                  <a:srgbClr val="000000"/>
                </a:solidFill>
                <a:latin typeface="DM Sans"/>
              </a:rPr>
              <a:t>Normality</a:t>
            </a:r>
          </a:p>
          <a:p>
            <a:pPr algn="ctr">
              <a:lnSpc>
                <a:spcPts val="5460"/>
              </a:lnSpc>
            </a:pPr>
            <a:r>
              <a:rPr lang="en-US" sz="3500">
                <a:solidFill>
                  <a:srgbClr val="000000"/>
                </a:solidFill>
                <a:latin typeface="DM Sans"/>
              </a:rPr>
              <a:t>_Test</a:t>
            </a:r>
          </a:p>
        </p:txBody>
      </p:sp>
      <p:sp>
        <p:nvSpPr>
          <p:cNvPr name="TextBox 53" id="53"/>
          <p:cNvSpPr txBox="true"/>
          <p:nvPr/>
        </p:nvSpPr>
        <p:spPr>
          <a:xfrm rot="0">
            <a:off x="13391704" y="6683307"/>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08</a:t>
            </a:r>
          </a:p>
        </p:txBody>
      </p:sp>
      <p:sp>
        <p:nvSpPr>
          <p:cNvPr name="TextBox 54" id="54"/>
          <p:cNvSpPr txBox="true"/>
          <p:nvPr/>
        </p:nvSpPr>
        <p:spPr>
          <a:xfrm rot="0">
            <a:off x="12552211" y="7397430"/>
            <a:ext cx="2646492" cy="1335405"/>
          </a:xfrm>
          <a:prstGeom prst="rect">
            <a:avLst/>
          </a:prstGeom>
        </p:spPr>
        <p:txBody>
          <a:bodyPr anchor="t" rtlCol="false" tIns="0" lIns="0" bIns="0" rIns="0">
            <a:spAutoFit/>
          </a:bodyPr>
          <a:lstStyle/>
          <a:p>
            <a:pPr algn="ctr">
              <a:lnSpc>
                <a:spcPts val="5460"/>
              </a:lnSpc>
            </a:pPr>
            <a:r>
              <a:rPr lang="en-US" sz="3500">
                <a:solidFill>
                  <a:srgbClr val="000000"/>
                </a:solidFill>
                <a:latin typeface="DM Sans"/>
              </a:rPr>
              <a:t>Regression_analysis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6076" y="270521"/>
            <a:ext cx="14332290" cy="9745957"/>
          </a:xfrm>
          <a:custGeom>
            <a:avLst/>
            <a:gdLst/>
            <a:ahLst/>
            <a:cxnLst/>
            <a:rect r="r" b="b" t="t" l="l"/>
            <a:pathLst>
              <a:path h="9745957" w="14332290">
                <a:moveTo>
                  <a:pt x="0" y="0"/>
                </a:moveTo>
                <a:lnTo>
                  <a:pt x="14332290" y="0"/>
                </a:lnTo>
                <a:lnTo>
                  <a:pt x="14332290" y="9745958"/>
                </a:lnTo>
                <a:lnTo>
                  <a:pt x="0" y="974595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27635" y="2036728"/>
            <a:ext cx="3971043" cy="1892630"/>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29244" y="0"/>
                  </a:moveTo>
                  <a:lnTo>
                    <a:pt x="2036696" y="0"/>
                  </a:lnTo>
                  <a:cubicBezTo>
                    <a:pt x="2052847" y="0"/>
                    <a:pt x="2065940" y="13093"/>
                    <a:pt x="2065940" y="29244"/>
                  </a:cubicBezTo>
                  <a:lnTo>
                    <a:pt x="2065940" y="955400"/>
                  </a:lnTo>
                  <a:cubicBezTo>
                    <a:pt x="2065940" y="971551"/>
                    <a:pt x="2052847" y="984643"/>
                    <a:pt x="2036696" y="984643"/>
                  </a:cubicBezTo>
                  <a:lnTo>
                    <a:pt x="29244" y="984643"/>
                  </a:lnTo>
                  <a:cubicBezTo>
                    <a:pt x="13093" y="984643"/>
                    <a:pt x="0" y="971551"/>
                    <a:pt x="0" y="955400"/>
                  </a:cubicBezTo>
                  <a:lnTo>
                    <a:pt x="0" y="29244"/>
                  </a:lnTo>
                  <a:cubicBezTo>
                    <a:pt x="0" y="13093"/>
                    <a:pt x="13093" y="0"/>
                    <a:pt x="29244" y="0"/>
                  </a:cubicBezTo>
                  <a:close/>
                </a:path>
              </a:pathLst>
            </a:custGeom>
            <a:solidFill>
              <a:srgbClr val="8AB7E2"/>
            </a:solidFill>
            <a:ln w="9525" cap="sq">
              <a:solidFill>
                <a:srgbClr val="000000"/>
              </a:solidFill>
              <a:prstDash val="solid"/>
              <a:miter/>
            </a:ln>
          </p:spPr>
        </p:sp>
        <p:sp>
          <p:nvSpPr>
            <p:cNvPr name="TextBox 4" id="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2727635" y="4014943"/>
            <a:ext cx="3971043" cy="1892630"/>
            <a:chOff x="0" y="0"/>
            <a:chExt cx="2065940" cy="984643"/>
          </a:xfrm>
        </p:grpSpPr>
        <p:sp>
          <p:nvSpPr>
            <p:cNvPr name="Freeform 6" id="6"/>
            <p:cNvSpPr/>
            <p:nvPr/>
          </p:nvSpPr>
          <p:spPr>
            <a:xfrm flipH="false" flipV="false" rot="0">
              <a:off x="0" y="0"/>
              <a:ext cx="2065940" cy="984643"/>
            </a:xfrm>
            <a:custGeom>
              <a:avLst/>
              <a:gdLst/>
              <a:ahLst/>
              <a:cxnLst/>
              <a:rect r="r" b="b" t="t" l="l"/>
              <a:pathLst>
                <a:path h="984643" w="2065940">
                  <a:moveTo>
                    <a:pt x="29244" y="0"/>
                  </a:moveTo>
                  <a:lnTo>
                    <a:pt x="2036696" y="0"/>
                  </a:lnTo>
                  <a:cubicBezTo>
                    <a:pt x="2052847" y="0"/>
                    <a:pt x="2065940" y="13093"/>
                    <a:pt x="2065940" y="29244"/>
                  </a:cubicBezTo>
                  <a:lnTo>
                    <a:pt x="2065940" y="955400"/>
                  </a:lnTo>
                  <a:cubicBezTo>
                    <a:pt x="2065940" y="971551"/>
                    <a:pt x="2052847" y="984643"/>
                    <a:pt x="2036696" y="984643"/>
                  </a:cubicBezTo>
                  <a:lnTo>
                    <a:pt x="29244" y="984643"/>
                  </a:lnTo>
                  <a:cubicBezTo>
                    <a:pt x="13093" y="984643"/>
                    <a:pt x="0" y="971551"/>
                    <a:pt x="0" y="955400"/>
                  </a:cubicBezTo>
                  <a:lnTo>
                    <a:pt x="0" y="29244"/>
                  </a:lnTo>
                  <a:cubicBezTo>
                    <a:pt x="0" y="13093"/>
                    <a:pt x="13093" y="0"/>
                    <a:pt x="29244"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2727635" y="5995580"/>
            <a:ext cx="3971043" cy="1892630"/>
            <a:chOff x="0" y="0"/>
            <a:chExt cx="2065940" cy="984643"/>
          </a:xfrm>
        </p:grpSpPr>
        <p:sp>
          <p:nvSpPr>
            <p:cNvPr name="Freeform 9" id="9"/>
            <p:cNvSpPr/>
            <p:nvPr/>
          </p:nvSpPr>
          <p:spPr>
            <a:xfrm flipH="false" flipV="false" rot="0">
              <a:off x="0" y="0"/>
              <a:ext cx="2065940" cy="984643"/>
            </a:xfrm>
            <a:custGeom>
              <a:avLst/>
              <a:gdLst/>
              <a:ahLst/>
              <a:cxnLst/>
              <a:rect r="r" b="b" t="t" l="l"/>
              <a:pathLst>
                <a:path h="984643" w="2065940">
                  <a:moveTo>
                    <a:pt x="29244" y="0"/>
                  </a:moveTo>
                  <a:lnTo>
                    <a:pt x="2036696" y="0"/>
                  </a:lnTo>
                  <a:cubicBezTo>
                    <a:pt x="2052847" y="0"/>
                    <a:pt x="2065940" y="13093"/>
                    <a:pt x="2065940" y="29244"/>
                  </a:cubicBezTo>
                  <a:lnTo>
                    <a:pt x="2065940" y="955400"/>
                  </a:lnTo>
                  <a:cubicBezTo>
                    <a:pt x="2065940" y="971551"/>
                    <a:pt x="2052847" y="984643"/>
                    <a:pt x="2036696" y="984643"/>
                  </a:cubicBezTo>
                  <a:lnTo>
                    <a:pt x="29244" y="984643"/>
                  </a:lnTo>
                  <a:cubicBezTo>
                    <a:pt x="13093" y="984643"/>
                    <a:pt x="0" y="971551"/>
                    <a:pt x="0" y="955400"/>
                  </a:cubicBezTo>
                  <a:lnTo>
                    <a:pt x="0" y="29244"/>
                  </a:lnTo>
                  <a:cubicBezTo>
                    <a:pt x="0" y="13093"/>
                    <a:pt x="13093" y="0"/>
                    <a:pt x="29244" y="0"/>
                  </a:cubicBezTo>
                  <a:close/>
                </a:path>
              </a:pathLst>
            </a:custGeom>
            <a:solidFill>
              <a:srgbClr val="8AB7E2"/>
            </a:solidFill>
            <a:ln w="9525" cap="sq">
              <a:solidFill>
                <a:srgbClr val="000000"/>
              </a:solidFill>
              <a:prstDash val="solid"/>
              <a:miter/>
            </a:ln>
          </p:spPr>
        </p:sp>
        <p:sp>
          <p:nvSpPr>
            <p:cNvPr name="TextBox 10" id="1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589322" y="2036728"/>
            <a:ext cx="4079758" cy="1944445"/>
            <a:chOff x="0" y="0"/>
            <a:chExt cx="2065940" cy="984643"/>
          </a:xfrm>
        </p:grpSpPr>
        <p:sp>
          <p:nvSpPr>
            <p:cNvPr name="Freeform 12" id="12"/>
            <p:cNvSpPr/>
            <p:nvPr/>
          </p:nvSpPr>
          <p:spPr>
            <a:xfrm flipH="false" flipV="false" rot="0">
              <a:off x="0" y="0"/>
              <a:ext cx="2065940" cy="984643"/>
            </a:xfrm>
            <a:custGeom>
              <a:avLst/>
              <a:gdLst/>
              <a:ahLst/>
              <a:cxnLst/>
              <a:rect r="r" b="b" t="t" l="l"/>
              <a:pathLst>
                <a:path h="984643" w="2065940">
                  <a:moveTo>
                    <a:pt x="28465" y="0"/>
                  </a:moveTo>
                  <a:lnTo>
                    <a:pt x="2037476" y="0"/>
                  </a:lnTo>
                  <a:cubicBezTo>
                    <a:pt x="2053196" y="0"/>
                    <a:pt x="2065940" y="12744"/>
                    <a:pt x="2065940" y="28465"/>
                  </a:cubicBezTo>
                  <a:lnTo>
                    <a:pt x="2065940" y="956179"/>
                  </a:lnTo>
                  <a:cubicBezTo>
                    <a:pt x="2065940" y="971899"/>
                    <a:pt x="2053196" y="984643"/>
                    <a:pt x="2037476" y="984643"/>
                  </a:cubicBezTo>
                  <a:lnTo>
                    <a:pt x="28465" y="984643"/>
                  </a:lnTo>
                  <a:cubicBezTo>
                    <a:pt x="12744" y="984643"/>
                    <a:pt x="0" y="971899"/>
                    <a:pt x="0" y="956179"/>
                  </a:cubicBezTo>
                  <a:lnTo>
                    <a:pt x="0" y="28465"/>
                  </a:lnTo>
                  <a:cubicBezTo>
                    <a:pt x="0" y="12744"/>
                    <a:pt x="12744" y="0"/>
                    <a:pt x="28465"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589322" y="4069101"/>
            <a:ext cx="4079758" cy="1944445"/>
            <a:chOff x="0" y="0"/>
            <a:chExt cx="2065940" cy="984643"/>
          </a:xfrm>
        </p:grpSpPr>
        <p:sp>
          <p:nvSpPr>
            <p:cNvPr name="Freeform 15" id="15"/>
            <p:cNvSpPr/>
            <p:nvPr/>
          </p:nvSpPr>
          <p:spPr>
            <a:xfrm flipH="false" flipV="false" rot="0">
              <a:off x="0" y="0"/>
              <a:ext cx="2065940" cy="984643"/>
            </a:xfrm>
            <a:custGeom>
              <a:avLst/>
              <a:gdLst/>
              <a:ahLst/>
              <a:cxnLst/>
              <a:rect r="r" b="b" t="t" l="l"/>
              <a:pathLst>
                <a:path h="984643" w="2065940">
                  <a:moveTo>
                    <a:pt x="28465" y="0"/>
                  </a:moveTo>
                  <a:lnTo>
                    <a:pt x="2037476" y="0"/>
                  </a:lnTo>
                  <a:cubicBezTo>
                    <a:pt x="2053196" y="0"/>
                    <a:pt x="2065940" y="12744"/>
                    <a:pt x="2065940" y="28465"/>
                  </a:cubicBezTo>
                  <a:lnTo>
                    <a:pt x="2065940" y="956179"/>
                  </a:lnTo>
                  <a:cubicBezTo>
                    <a:pt x="2065940" y="971899"/>
                    <a:pt x="2053196" y="984643"/>
                    <a:pt x="2037476" y="984643"/>
                  </a:cubicBezTo>
                  <a:lnTo>
                    <a:pt x="28465" y="984643"/>
                  </a:lnTo>
                  <a:cubicBezTo>
                    <a:pt x="12744" y="984643"/>
                    <a:pt x="0" y="971899"/>
                    <a:pt x="0" y="956179"/>
                  </a:cubicBezTo>
                  <a:lnTo>
                    <a:pt x="0" y="28465"/>
                  </a:lnTo>
                  <a:cubicBezTo>
                    <a:pt x="0" y="12744"/>
                    <a:pt x="12744" y="0"/>
                    <a:pt x="28465" y="0"/>
                  </a:cubicBezTo>
                  <a:close/>
                </a:path>
              </a:pathLst>
            </a:custGeom>
            <a:solidFill>
              <a:srgbClr val="8AB7E2"/>
            </a:solidFill>
            <a:ln w="9525" cap="sq">
              <a:solidFill>
                <a:srgbClr val="000000"/>
              </a:solidFill>
              <a:prstDash val="solid"/>
              <a:miter/>
            </a:ln>
          </p:spPr>
        </p:sp>
        <p:sp>
          <p:nvSpPr>
            <p:cNvPr name="TextBox 16" id="16"/>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589322" y="6103961"/>
            <a:ext cx="4079758" cy="1944445"/>
            <a:chOff x="0" y="0"/>
            <a:chExt cx="2065940" cy="984643"/>
          </a:xfrm>
        </p:grpSpPr>
        <p:sp>
          <p:nvSpPr>
            <p:cNvPr name="Freeform 18" id="18"/>
            <p:cNvSpPr/>
            <p:nvPr/>
          </p:nvSpPr>
          <p:spPr>
            <a:xfrm flipH="false" flipV="false" rot="0">
              <a:off x="0" y="0"/>
              <a:ext cx="2065940" cy="984643"/>
            </a:xfrm>
            <a:custGeom>
              <a:avLst/>
              <a:gdLst/>
              <a:ahLst/>
              <a:cxnLst/>
              <a:rect r="r" b="b" t="t" l="l"/>
              <a:pathLst>
                <a:path h="984643" w="2065940">
                  <a:moveTo>
                    <a:pt x="28465" y="0"/>
                  </a:moveTo>
                  <a:lnTo>
                    <a:pt x="2037476" y="0"/>
                  </a:lnTo>
                  <a:cubicBezTo>
                    <a:pt x="2053196" y="0"/>
                    <a:pt x="2065940" y="12744"/>
                    <a:pt x="2065940" y="28465"/>
                  </a:cubicBezTo>
                  <a:lnTo>
                    <a:pt x="2065940" y="956179"/>
                  </a:lnTo>
                  <a:cubicBezTo>
                    <a:pt x="2065940" y="971899"/>
                    <a:pt x="2053196" y="984643"/>
                    <a:pt x="2037476" y="984643"/>
                  </a:cubicBezTo>
                  <a:lnTo>
                    <a:pt x="28465" y="984643"/>
                  </a:lnTo>
                  <a:cubicBezTo>
                    <a:pt x="12744" y="984643"/>
                    <a:pt x="0" y="971899"/>
                    <a:pt x="0" y="956179"/>
                  </a:cubicBezTo>
                  <a:lnTo>
                    <a:pt x="0" y="28465"/>
                  </a:lnTo>
                  <a:cubicBezTo>
                    <a:pt x="0" y="12744"/>
                    <a:pt x="12744" y="0"/>
                    <a:pt x="28465"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0" id="20"/>
          <p:cNvSpPr txBox="true"/>
          <p:nvPr/>
        </p:nvSpPr>
        <p:spPr>
          <a:xfrm rot="0">
            <a:off x="1778525" y="2203886"/>
            <a:ext cx="3701352" cy="1450798"/>
          </a:xfrm>
          <a:prstGeom prst="rect">
            <a:avLst/>
          </a:prstGeom>
        </p:spPr>
        <p:txBody>
          <a:bodyPr anchor="t" rtlCol="false" tIns="0" lIns="0" bIns="0" rIns="0">
            <a:spAutoFit/>
          </a:bodyPr>
          <a:lstStyle/>
          <a:p>
            <a:pPr algn="l" marL="0" indent="0" lvl="0">
              <a:lnSpc>
                <a:spcPts val="2321"/>
              </a:lnSpc>
            </a:pPr>
            <a:r>
              <a:rPr lang="en-US" sz="1558">
                <a:solidFill>
                  <a:srgbClr val="000000"/>
                </a:solidFill>
                <a:latin typeface="DM Sans"/>
              </a:rPr>
              <a:t>.</a:t>
            </a:r>
            <a:r>
              <a:rPr lang="en-US" sz="1558">
                <a:solidFill>
                  <a:srgbClr val="000000"/>
                </a:solidFill>
                <a:latin typeface="DM Sans Bold"/>
              </a:rPr>
              <a:t>pytest_cache</a:t>
            </a:r>
            <a:r>
              <a:rPr lang="en-US" sz="1558">
                <a:solidFill>
                  <a:srgbClr val="000000"/>
                </a:solidFill>
                <a:latin typeface="DM Sans"/>
              </a:rPr>
              <a:t>: This folder contains cached data from running pytest, a testing framework for Python. It helps improve test execution speed by storing previously computed results.</a:t>
            </a:r>
          </a:p>
        </p:txBody>
      </p:sp>
      <p:sp>
        <p:nvSpPr>
          <p:cNvPr name="TextBox 21" id="21"/>
          <p:cNvSpPr txBox="true"/>
          <p:nvPr/>
        </p:nvSpPr>
        <p:spPr>
          <a:xfrm rot="0">
            <a:off x="1818922" y="4264953"/>
            <a:ext cx="3598537" cy="1484486"/>
          </a:xfrm>
          <a:prstGeom prst="rect">
            <a:avLst/>
          </a:prstGeom>
        </p:spPr>
        <p:txBody>
          <a:bodyPr anchor="t" rtlCol="false" tIns="0" lIns="0" bIns="0" rIns="0">
            <a:spAutoFit/>
          </a:bodyPr>
          <a:lstStyle/>
          <a:p>
            <a:pPr algn="l" marL="0" indent="0" lvl="0">
              <a:lnSpc>
                <a:spcPts val="2365"/>
              </a:lnSpc>
            </a:pPr>
            <a:r>
              <a:rPr lang="en-US" sz="1587">
                <a:solidFill>
                  <a:srgbClr val="000000"/>
                </a:solidFill>
                <a:latin typeface="DM Sans Bold"/>
              </a:rPr>
              <a:t>build: </a:t>
            </a:r>
            <a:r>
              <a:rPr lang="en-US" sz="1587">
                <a:solidFill>
                  <a:srgbClr val="000000"/>
                </a:solidFill>
                <a:latin typeface="DM Sans"/>
              </a:rPr>
              <a:t>This folder is generated during the build process and contains temporary files used in the creation of the Python library. It is typically used by build tools like setuptools.</a:t>
            </a:r>
          </a:p>
        </p:txBody>
      </p:sp>
      <p:sp>
        <p:nvSpPr>
          <p:cNvPr name="TextBox 22" id="22"/>
          <p:cNvSpPr txBox="true"/>
          <p:nvPr/>
        </p:nvSpPr>
        <p:spPr>
          <a:xfrm rot="0">
            <a:off x="1778525" y="6174729"/>
            <a:ext cx="3598537" cy="1783555"/>
          </a:xfrm>
          <a:prstGeom prst="rect">
            <a:avLst/>
          </a:prstGeom>
        </p:spPr>
        <p:txBody>
          <a:bodyPr anchor="t" rtlCol="false" tIns="0" lIns="0" bIns="0" rIns="0">
            <a:spAutoFit/>
          </a:bodyPr>
          <a:lstStyle/>
          <a:p>
            <a:pPr algn="l" marL="0" indent="0" lvl="0">
              <a:lnSpc>
                <a:spcPts val="2365"/>
              </a:lnSpc>
            </a:pPr>
            <a:r>
              <a:rPr lang="en-US" sz="1587">
                <a:solidFill>
                  <a:srgbClr val="000000"/>
                </a:solidFill>
                <a:latin typeface="DM Sans Bold"/>
              </a:rPr>
              <a:t>dastats.egg-info: </a:t>
            </a:r>
            <a:r>
              <a:rPr lang="en-US" sz="1587">
                <a:solidFill>
                  <a:srgbClr val="000000"/>
                </a:solidFill>
                <a:latin typeface="DM Sans"/>
              </a:rPr>
              <a:t>This folder contains metadata about the installed package, such as its name, version, and dependencies. It is automatically generated when the library is installed using setuptools.</a:t>
            </a:r>
          </a:p>
        </p:txBody>
      </p:sp>
      <p:sp>
        <p:nvSpPr>
          <p:cNvPr name="TextBox 23" id="23"/>
          <p:cNvSpPr txBox="true"/>
          <p:nvPr/>
        </p:nvSpPr>
        <p:spPr>
          <a:xfrm rot="0">
            <a:off x="12840711" y="2246938"/>
            <a:ext cx="3744890" cy="1446198"/>
          </a:xfrm>
          <a:prstGeom prst="rect">
            <a:avLst/>
          </a:prstGeom>
        </p:spPr>
        <p:txBody>
          <a:bodyPr anchor="t" rtlCol="false" tIns="0" lIns="0" bIns="0" rIns="0">
            <a:spAutoFit/>
          </a:bodyPr>
          <a:lstStyle/>
          <a:p>
            <a:pPr algn="l" marL="0" indent="0" lvl="0">
              <a:lnSpc>
                <a:spcPts val="2302"/>
              </a:lnSpc>
            </a:pPr>
            <a:r>
              <a:rPr lang="en-US" sz="1545">
                <a:solidFill>
                  <a:srgbClr val="000000"/>
                </a:solidFill>
                <a:latin typeface="DM Sans Bold"/>
              </a:rPr>
              <a:t>dist: </a:t>
            </a:r>
            <a:r>
              <a:rPr lang="en-US" sz="1545">
                <a:solidFill>
                  <a:srgbClr val="000000"/>
                </a:solidFill>
                <a:latin typeface="DM Sans"/>
              </a:rPr>
              <a:t>This folder contains the distribution files of the library. These files are typically in the form of compressed archives (e.g., .tar.gz or .zip) and are used for distributing the library to other users.</a:t>
            </a:r>
          </a:p>
        </p:txBody>
      </p:sp>
      <p:sp>
        <p:nvSpPr>
          <p:cNvPr name="TextBox 24" id="24"/>
          <p:cNvSpPr txBox="true"/>
          <p:nvPr/>
        </p:nvSpPr>
        <p:spPr>
          <a:xfrm rot="0">
            <a:off x="12840711" y="4206730"/>
            <a:ext cx="3744890" cy="1446198"/>
          </a:xfrm>
          <a:prstGeom prst="rect">
            <a:avLst/>
          </a:prstGeom>
        </p:spPr>
        <p:txBody>
          <a:bodyPr anchor="t" rtlCol="false" tIns="0" lIns="0" bIns="0" rIns="0">
            <a:spAutoFit/>
          </a:bodyPr>
          <a:lstStyle/>
          <a:p>
            <a:pPr algn="l" marL="0" indent="0" lvl="0">
              <a:lnSpc>
                <a:spcPts val="2302"/>
              </a:lnSpc>
            </a:pPr>
            <a:r>
              <a:rPr lang="en-US" sz="1545">
                <a:solidFill>
                  <a:srgbClr val="000000"/>
                </a:solidFill>
                <a:latin typeface="DM Sans Bold"/>
              </a:rPr>
              <a:t>published: T</a:t>
            </a:r>
            <a:r>
              <a:rPr lang="en-US" sz="1545">
                <a:solidFill>
                  <a:srgbClr val="000000"/>
                </a:solidFill>
                <a:latin typeface="DM Sans"/>
              </a:rPr>
              <a:t>his folder contains the published version of the library. It includes the 8 modules that make up the library. These modules provide the core functionality and features of the library.</a:t>
            </a:r>
          </a:p>
        </p:txBody>
      </p:sp>
      <p:sp>
        <p:nvSpPr>
          <p:cNvPr name="TextBox 25" id="25"/>
          <p:cNvSpPr txBox="true"/>
          <p:nvPr/>
        </p:nvSpPr>
        <p:spPr>
          <a:xfrm rot="0">
            <a:off x="12840711" y="6211165"/>
            <a:ext cx="3744890" cy="1446198"/>
          </a:xfrm>
          <a:prstGeom prst="rect">
            <a:avLst/>
          </a:prstGeom>
        </p:spPr>
        <p:txBody>
          <a:bodyPr anchor="t" rtlCol="false" tIns="0" lIns="0" bIns="0" rIns="0">
            <a:spAutoFit/>
          </a:bodyPr>
          <a:lstStyle/>
          <a:p>
            <a:pPr algn="l" marL="0" indent="0" lvl="0">
              <a:lnSpc>
                <a:spcPts val="2302"/>
              </a:lnSpc>
            </a:pPr>
            <a:r>
              <a:rPr lang="en-US" sz="1545">
                <a:solidFill>
                  <a:srgbClr val="000000"/>
                </a:solidFill>
                <a:latin typeface="DM Sans Bold"/>
              </a:rPr>
              <a:t>test:</a:t>
            </a:r>
            <a:r>
              <a:rPr lang="en-US" sz="1545">
                <a:solidFill>
                  <a:srgbClr val="000000"/>
                </a:solidFill>
                <a:latin typeface="DM Sans"/>
              </a:rPr>
              <a:t> This folder contains test files for each module in the library. These test files are used to ensure that the library functions correctly and to catch any potential bugs or issues.</a:t>
            </a:r>
          </a:p>
        </p:txBody>
      </p:sp>
      <p:grpSp>
        <p:nvGrpSpPr>
          <p:cNvPr name="Group 26" id="26"/>
          <p:cNvGrpSpPr/>
          <p:nvPr/>
        </p:nvGrpSpPr>
        <p:grpSpPr>
          <a:xfrm rot="0">
            <a:off x="1589322" y="8135248"/>
            <a:ext cx="4079758" cy="1944445"/>
            <a:chOff x="0" y="0"/>
            <a:chExt cx="2065940" cy="984643"/>
          </a:xfrm>
        </p:grpSpPr>
        <p:sp>
          <p:nvSpPr>
            <p:cNvPr name="Freeform 27" id="27"/>
            <p:cNvSpPr/>
            <p:nvPr/>
          </p:nvSpPr>
          <p:spPr>
            <a:xfrm flipH="false" flipV="false" rot="0">
              <a:off x="0" y="0"/>
              <a:ext cx="2065940" cy="984643"/>
            </a:xfrm>
            <a:custGeom>
              <a:avLst/>
              <a:gdLst/>
              <a:ahLst/>
              <a:cxnLst/>
              <a:rect r="r" b="b" t="t" l="l"/>
              <a:pathLst>
                <a:path h="984643" w="2065940">
                  <a:moveTo>
                    <a:pt x="28465" y="0"/>
                  </a:moveTo>
                  <a:lnTo>
                    <a:pt x="2037476" y="0"/>
                  </a:lnTo>
                  <a:cubicBezTo>
                    <a:pt x="2053196" y="0"/>
                    <a:pt x="2065940" y="12744"/>
                    <a:pt x="2065940" y="28465"/>
                  </a:cubicBezTo>
                  <a:lnTo>
                    <a:pt x="2065940" y="956179"/>
                  </a:lnTo>
                  <a:cubicBezTo>
                    <a:pt x="2065940" y="971899"/>
                    <a:pt x="2053196" y="984643"/>
                    <a:pt x="2037476" y="984643"/>
                  </a:cubicBezTo>
                  <a:lnTo>
                    <a:pt x="28465" y="984643"/>
                  </a:lnTo>
                  <a:cubicBezTo>
                    <a:pt x="12744" y="984643"/>
                    <a:pt x="0" y="971899"/>
                    <a:pt x="0" y="956179"/>
                  </a:cubicBezTo>
                  <a:lnTo>
                    <a:pt x="0" y="28465"/>
                  </a:lnTo>
                  <a:cubicBezTo>
                    <a:pt x="0" y="12744"/>
                    <a:pt x="12744" y="0"/>
                    <a:pt x="28465" y="0"/>
                  </a:cubicBezTo>
                  <a:close/>
                </a:path>
              </a:pathLst>
            </a:custGeom>
            <a:solidFill>
              <a:srgbClr val="8AB7E2"/>
            </a:solidFill>
            <a:ln w="9525" cap="sq">
              <a:solidFill>
                <a:srgbClr val="000000"/>
              </a:solidFill>
              <a:prstDash val="solid"/>
              <a:miter/>
            </a:ln>
          </p:spPr>
        </p:sp>
        <p:sp>
          <p:nvSpPr>
            <p:cNvPr name="TextBox 28" id="2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9" id="29"/>
          <p:cNvSpPr txBox="true"/>
          <p:nvPr/>
        </p:nvSpPr>
        <p:spPr>
          <a:xfrm rot="0">
            <a:off x="1778525" y="8498559"/>
            <a:ext cx="3598537" cy="1170199"/>
          </a:xfrm>
          <a:prstGeom prst="rect">
            <a:avLst/>
          </a:prstGeom>
        </p:spPr>
        <p:txBody>
          <a:bodyPr anchor="t" rtlCol="false" tIns="0" lIns="0" bIns="0" rIns="0">
            <a:spAutoFit/>
          </a:bodyPr>
          <a:lstStyle/>
          <a:p>
            <a:pPr algn="l" marL="0" indent="0" lvl="0">
              <a:lnSpc>
                <a:spcPts val="2365"/>
              </a:lnSpc>
            </a:pPr>
            <a:r>
              <a:rPr lang="en-US" sz="1587">
                <a:solidFill>
                  <a:srgbClr val="000000"/>
                </a:solidFill>
                <a:latin typeface="DM Sans Bold"/>
              </a:rPr>
              <a:t>README</a:t>
            </a:r>
            <a:r>
              <a:rPr lang="en-US" sz="1587">
                <a:solidFill>
                  <a:srgbClr val="000000"/>
                </a:solidFill>
                <a:latin typeface="DM Sans"/>
              </a:rPr>
              <a:t>: This file contains all the long description of the project. How to  use the project and necessary link to documentation if any.</a:t>
            </a:r>
          </a:p>
        </p:txBody>
      </p:sp>
      <p:grpSp>
        <p:nvGrpSpPr>
          <p:cNvPr name="Group 30" id="30"/>
          <p:cNvGrpSpPr/>
          <p:nvPr/>
        </p:nvGrpSpPr>
        <p:grpSpPr>
          <a:xfrm rot="0">
            <a:off x="12727635" y="8007799"/>
            <a:ext cx="3971043" cy="1892630"/>
            <a:chOff x="0" y="0"/>
            <a:chExt cx="2065940" cy="984643"/>
          </a:xfrm>
        </p:grpSpPr>
        <p:sp>
          <p:nvSpPr>
            <p:cNvPr name="Freeform 31" id="31"/>
            <p:cNvSpPr/>
            <p:nvPr/>
          </p:nvSpPr>
          <p:spPr>
            <a:xfrm flipH="false" flipV="false" rot="0">
              <a:off x="0" y="0"/>
              <a:ext cx="2065940" cy="984643"/>
            </a:xfrm>
            <a:custGeom>
              <a:avLst/>
              <a:gdLst/>
              <a:ahLst/>
              <a:cxnLst/>
              <a:rect r="r" b="b" t="t" l="l"/>
              <a:pathLst>
                <a:path h="984643" w="2065940">
                  <a:moveTo>
                    <a:pt x="29244" y="0"/>
                  </a:moveTo>
                  <a:lnTo>
                    <a:pt x="2036696" y="0"/>
                  </a:lnTo>
                  <a:cubicBezTo>
                    <a:pt x="2052847" y="0"/>
                    <a:pt x="2065940" y="13093"/>
                    <a:pt x="2065940" y="29244"/>
                  </a:cubicBezTo>
                  <a:lnTo>
                    <a:pt x="2065940" y="955400"/>
                  </a:lnTo>
                  <a:cubicBezTo>
                    <a:pt x="2065940" y="971551"/>
                    <a:pt x="2052847" y="984643"/>
                    <a:pt x="2036696" y="984643"/>
                  </a:cubicBezTo>
                  <a:lnTo>
                    <a:pt x="29244" y="984643"/>
                  </a:lnTo>
                  <a:cubicBezTo>
                    <a:pt x="13093" y="984643"/>
                    <a:pt x="0" y="971551"/>
                    <a:pt x="0" y="955400"/>
                  </a:cubicBezTo>
                  <a:lnTo>
                    <a:pt x="0" y="29244"/>
                  </a:lnTo>
                  <a:cubicBezTo>
                    <a:pt x="0" y="13093"/>
                    <a:pt x="13093" y="0"/>
                    <a:pt x="29244" y="0"/>
                  </a:cubicBezTo>
                  <a:close/>
                </a:path>
              </a:pathLst>
            </a:custGeom>
            <a:solidFill>
              <a:srgbClr val="8AB7E2"/>
            </a:solidFill>
            <a:ln w="9525" cap="sq">
              <a:solidFill>
                <a:srgbClr val="000000"/>
              </a:solidFill>
              <a:prstDash val="solid"/>
              <a:miter/>
            </a:ln>
          </p:spPr>
        </p:sp>
        <p:sp>
          <p:nvSpPr>
            <p:cNvPr name="TextBox 32" id="32"/>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3" id="33"/>
          <p:cNvSpPr txBox="true"/>
          <p:nvPr/>
        </p:nvSpPr>
        <p:spPr>
          <a:xfrm rot="0">
            <a:off x="12840711" y="8090731"/>
            <a:ext cx="3744890" cy="1710179"/>
          </a:xfrm>
          <a:prstGeom prst="rect">
            <a:avLst/>
          </a:prstGeom>
        </p:spPr>
        <p:txBody>
          <a:bodyPr anchor="t" rtlCol="false" tIns="0" lIns="0" bIns="0" rIns="0">
            <a:spAutoFit/>
          </a:bodyPr>
          <a:lstStyle/>
          <a:p>
            <a:pPr algn="l" marL="0" indent="0" lvl="0">
              <a:lnSpc>
                <a:spcPts val="2302"/>
              </a:lnSpc>
            </a:pPr>
            <a:r>
              <a:rPr lang="en-US" sz="1545">
                <a:solidFill>
                  <a:srgbClr val="000000"/>
                </a:solidFill>
                <a:latin typeface="DM Sans Bold"/>
              </a:rPr>
              <a:t>setup.py: </a:t>
            </a:r>
            <a:r>
              <a:rPr lang="en-US" sz="1545">
                <a:solidFill>
                  <a:srgbClr val="000000"/>
                </a:solidFill>
                <a:latin typeface="DM Sans"/>
              </a:rPr>
              <a:t>This file is used to define the configuration and dependencies required to build and distribute the library. It provides instructions to tools like setuptools on how to package and install the library.</a:t>
            </a:r>
          </a:p>
        </p:txBody>
      </p:sp>
      <p:sp>
        <p:nvSpPr>
          <p:cNvPr name="Freeform 34" id="34"/>
          <p:cNvSpPr/>
          <p:nvPr/>
        </p:nvSpPr>
        <p:spPr>
          <a:xfrm flipH="false" flipV="false" rot="0">
            <a:off x="5993179" y="1476281"/>
            <a:ext cx="6410357" cy="7245948"/>
          </a:xfrm>
          <a:custGeom>
            <a:avLst/>
            <a:gdLst/>
            <a:ahLst/>
            <a:cxnLst/>
            <a:rect r="r" b="b" t="t" l="l"/>
            <a:pathLst>
              <a:path h="7245948" w="6410357">
                <a:moveTo>
                  <a:pt x="0" y="0"/>
                </a:moveTo>
                <a:lnTo>
                  <a:pt x="6410357" y="0"/>
                </a:lnTo>
                <a:lnTo>
                  <a:pt x="6410357" y="7245948"/>
                </a:lnTo>
                <a:lnTo>
                  <a:pt x="0" y="7245948"/>
                </a:lnTo>
                <a:lnTo>
                  <a:pt x="0" y="0"/>
                </a:lnTo>
                <a:close/>
              </a:path>
            </a:pathLst>
          </a:custGeom>
          <a:blipFill>
            <a:blip r:embed="rId2"/>
            <a:stretch>
              <a:fillRect l="0" t="0" r="0" b="0"/>
            </a:stretch>
          </a:blipFill>
        </p:spPr>
      </p:sp>
      <p:sp>
        <p:nvSpPr>
          <p:cNvPr name="Freeform 35" id="35"/>
          <p:cNvSpPr/>
          <p:nvPr/>
        </p:nvSpPr>
        <p:spPr>
          <a:xfrm flipH="false" flipV="false" rot="0">
            <a:off x="5993179" y="8722229"/>
            <a:ext cx="6410357" cy="1378119"/>
          </a:xfrm>
          <a:custGeom>
            <a:avLst/>
            <a:gdLst/>
            <a:ahLst/>
            <a:cxnLst/>
            <a:rect r="r" b="b" t="t" l="l"/>
            <a:pathLst>
              <a:path h="1378119" w="6410357">
                <a:moveTo>
                  <a:pt x="0" y="0"/>
                </a:moveTo>
                <a:lnTo>
                  <a:pt x="6410357" y="0"/>
                </a:lnTo>
                <a:lnTo>
                  <a:pt x="6410357" y="1378119"/>
                </a:lnTo>
                <a:lnTo>
                  <a:pt x="0" y="1378119"/>
                </a:lnTo>
                <a:lnTo>
                  <a:pt x="0" y="0"/>
                </a:lnTo>
                <a:close/>
              </a:path>
            </a:pathLst>
          </a:custGeom>
          <a:blipFill>
            <a:blip r:embed="rId3"/>
            <a:stretch>
              <a:fillRect l="0" t="-8258" r="0" b="-8258"/>
            </a:stretch>
          </a:blipFill>
        </p:spPr>
      </p:sp>
      <p:sp>
        <p:nvSpPr>
          <p:cNvPr name="TextBox 36" id="36"/>
          <p:cNvSpPr txBox="true"/>
          <p:nvPr/>
        </p:nvSpPr>
        <p:spPr>
          <a:xfrm rot="0">
            <a:off x="2556344" y="284253"/>
            <a:ext cx="16237502" cy="1068203"/>
          </a:xfrm>
          <a:prstGeom prst="rect">
            <a:avLst/>
          </a:prstGeom>
        </p:spPr>
        <p:txBody>
          <a:bodyPr anchor="t" rtlCol="false" tIns="0" lIns="0" bIns="0" rIns="0">
            <a:spAutoFit/>
          </a:bodyPr>
          <a:lstStyle/>
          <a:p>
            <a:pPr>
              <a:lnSpc>
                <a:spcPts val="7954"/>
              </a:lnSpc>
            </a:pPr>
            <a:r>
              <a:rPr lang="en-US" sz="8200">
                <a:solidFill>
                  <a:srgbClr val="000000"/>
                </a:solidFill>
                <a:latin typeface="DM Sans Bold"/>
              </a:rPr>
              <a:t>File Structure and Purpose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name="Group 3" id="3"/>
          <p:cNvGrpSpPr/>
          <p:nvPr/>
        </p:nvGrpSpPr>
        <p:grpSpPr>
          <a:xfrm rot="0">
            <a:off x="1515817" y="1947958"/>
            <a:ext cx="4483728" cy="3167637"/>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8707" y="0"/>
                  </a:moveTo>
                  <a:lnTo>
                    <a:pt x="990031" y="0"/>
                  </a:lnTo>
                  <a:cubicBezTo>
                    <a:pt x="1005601" y="0"/>
                    <a:pt x="1020533" y="6185"/>
                    <a:pt x="1031543" y="17195"/>
                  </a:cubicBezTo>
                  <a:cubicBezTo>
                    <a:pt x="1042552" y="28204"/>
                    <a:pt x="1048738" y="43137"/>
                    <a:pt x="1048738" y="58707"/>
                  </a:cubicBezTo>
                  <a:lnTo>
                    <a:pt x="1048738" y="682199"/>
                  </a:lnTo>
                  <a:cubicBezTo>
                    <a:pt x="1048738" y="697769"/>
                    <a:pt x="1042552" y="712701"/>
                    <a:pt x="1031543" y="723711"/>
                  </a:cubicBezTo>
                  <a:cubicBezTo>
                    <a:pt x="1020533" y="734721"/>
                    <a:pt x="1005601" y="740906"/>
                    <a:pt x="990031" y="740906"/>
                  </a:cubicBezTo>
                  <a:lnTo>
                    <a:pt x="58707" y="740906"/>
                  </a:lnTo>
                  <a:cubicBezTo>
                    <a:pt x="43137" y="740906"/>
                    <a:pt x="28204" y="734721"/>
                    <a:pt x="17195" y="723711"/>
                  </a:cubicBezTo>
                  <a:cubicBezTo>
                    <a:pt x="6185" y="712701"/>
                    <a:pt x="0" y="697769"/>
                    <a:pt x="0" y="682199"/>
                  </a:cubicBezTo>
                  <a:lnTo>
                    <a:pt x="0" y="58707"/>
                  </a:lnTo>
                  <a:cubicBezTo>
                    <a:pt x="0" y="43137"/>
                    <a:pt x="6185" y="28204"/>
                    <a:pt x="17195" y="17195"/>
                  </a:cubicBezTo>
                  <a:cubicBezTo>
                    <a:pt x="28204" y="6185"/>
                    <a:pt x="43137" y="0"/>
                    <a:pt x="5870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15817" y="5604690"/>
            <a:ext cx="4483728" cy="3167637"/>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8707" y="0"/>
                  </a:moveTo>
                  <a:lnTo>
                    <a:pt x="990031" y="0"/>
                  </a:lnTo>
                  <a:cubicBezTo>
                    <a:pt x="1005601" y="0"/>
                    <a:pt x="1020533" y="6185"/>
                    <a:pt x="1031543" y="17195"/>
                  </a:cubicBezTo>
                  <a:cubicBezTo>
                    <a:pt x="1042552" y="28204"/>
                    <a:pt x="1048738" y="43137"/>
                    <a:pt x="1048738" y="58707"/>
                  </a:cubicBezTo>
                  <a:lnTo>
                    <a:pt x="1048738" y="682199"/>
                  </a:lnTo>
                  <a:cubicBezTo>
                    <a:pt x="1048738" y="697769"/>
                    <a:pt x="1042552" y="712701"/>
                    <a:pt x="1031543" y="723711"/>
                  </a:cubicBezTo>
                  <a:cubicBezTo>
                    <a:pt x="1020533" y="734721"/>
                    <a:pt x="1005601" y="740906"/>
                    <a:pt x="990031" y="740906"/>
                  </a:cubicBezTo>
                  <a:lnTo>
                    <a:pt x="58707" y="740906"/>
                  </a:lnTo>
                  <a:cubicBezTo>
                    <a:pt x="43137" y="740906"/>
                    <a:pt x="28204" y="734721"/>
                    <a:pt x="17195" y="723711"/>
                  </a:cubicBezTo>
                  <a:cubicBezTo>
                    <a:pt x="6185" y="712701"/>
                    <a:pt x="0" y="697769"/>
                    <a:pt x="0" y="682199"/>
                  </a:cubicBezTo>
                  <a:lnTo>
                    <a:pt x="0" y="58707"/>
                  </a:lnTo>
                  <a:cubicBezTo>
                    <a:pt x="0" y="43137"/>
                    <a:pt x="6185" y="28204"/>
                    <a:pt x="17195" y="17195"/>
                  </a:cubicBezTo>
                  <a:cubicBezTo>
                    <a:pt x="28204" y="6185"/>
                    <a:pt x="43137" y="0"/>
                    <a:pt x="5870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556452" y="1947958"/>
            <a:ext cx="4483728" cy="3167637"/>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8707" y="0"/>
                  </a:moveTo>
                  <a:lnTo>
                    <a:pt x="990031" y="0"/>
                  </a:lnTo>
                  <a:cubicBezTo>
                    <a:pt x="1005601" y="0"/>
                    <a:pt x="1020533" y="6185"/>
                    <a:pt x="1031543" y="17195"/>
                  </a:cubicBezTo>
                  <a:cubicBezTo>
                    <a:pt x="1042552" y="28204"/>
                    <a:pt x="1048738" y="43137"/>
                    <a:pt x="1048738" y="58707"/>
                  </a:cubicBezTo>
                  <a:lnTo>
                    <a:pt x="1048738" y="682199"/>
                  </a:lnTo>
                  <a:cubicBezTo>
                    <a:pt x="1048738" y="697769"/>
                    <a:pt x="1042552" y="712701"/>
                    <a:pt x="1031543" y="723711"/>
                  </a:cubicBezTo>
                  <a:cubicBezTo>
                    <a:pt x="1020533" y="734721"/>
                    <a:pt x="1005601" y="740906"/>
                    <a:pt x="990031" y="740906"/>
                  </a:cubicBezTo>
                  <a:lnTo>
                    <a:pt x="58707" y="740906"/>
                  </a:lnTo>
                  <a:cubicBezTo>
                    <a:pt x="43137" y="740906"/>
                    <a:pt x="28204" y="734721"/>
                    <a:pt x="17195" y="723711"/>
                  </a:cubicBezTo>
                  <a:cubicBezTo>
                    <a:pt x="6185" y="712701"/>
                    <a:pt x="0" y="697769"/>
                    <a:pt x="0" y="682199"/>
                  </a:cubicBezTo>
                  <a:lnTo>
                    <a:pt x="0" y="58707"/>
                  </a:lnTo>
                  <a:cubicBezTo>
                    <a:pt x="0" y="43137"/>
                    <a:pt x="6185" y="28204"/>
                    <a:pt x="17195" y="17195"/>
                  </a:cubicBezTo>
                  <a:cubicBezTo>
                    <a:pt x="28204" y="6185"/>
                    <a:pt x="43137" y="0"/>
                    <a:pt x="5870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556452" y="5604690"/>
            <a:ext cx="4483728" cy="3167637"/>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8707" y="0"/>
                  </a:moveTo>
                  <a:lnTo>
                    <a:pt x="990031" y="0"/>
                  </a:lnTo>
                  <a:cubicBezTo>
                    <a:pt x="1005601" y="0"/>
                    <a:pt x="1020533" y="6185"/>
                    <a:pt x="1031543" y="17195"/>
                  </a:cubicBezTo>
                  <a:cubicBezTo>
                    <a:pt x="1042552" y="28204"/>
                    <a:pt x="1048738" y="43137"/>
                    <a:pt x="1048738" y="58707"/>
                  </a:cubicBezTo>
                  <a:lnTo>
                    <a:pt x="1048738" y="682199"/>
                  </a:lnTo>
                  <a:cubicBezTo>
                    <a:pt x="1048738" y="697769"/>
                    <a:pt x="1042552" y="712701"/>
                    <a:pt x="1031543" y="723711"/>
                  </a:cubicBezTo>
                  <a:cubicBezTo>
                    <a:pt x="1020533" y="734721"/>
                    <a:pt x="1005601" y="740906"/>
                    <a:pt x="990031" y="740906"/>
                  </a:cubicBezTo>
                  <a:lnTo>
                    <a:pt x="58707" y="740906"/>
                  </a:lnTo>
                  <a:cubicBezTo>
                    <a:pt x="43137" y="740906"/>
                    <a:pt x="28204" y="734721"/>
                    <a:pt x="17195" y="723711"/>
                  </a:cubicBezTo>
                  <a:cubicBezTo>
                    <a:pt x="6185" y="712701"/>
                    <a:pt x="0" y="697769"/>
                    <a:pt x="0" y="682199"/>
                  </a:cubicBezTo>
                  <a:lnTo>
                    <a:pt x="0" y="58707"/>
                  </a:lnTo>
                  <a:cubicBezTo>
                    <a:pt x="0" y="43137"/>
                    <a:pt x="6185" y="28204"/>
                    <a:pt x="17195" y="17195"/>
                  </a:cubicBezTo>
                  <a:cubicBezTo>
                    <a:pt x="28204" y="6185"/>
                    <a:pt x="43137" y="0"/>
                    <a:pt x="5870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15817" y="1947958"/>
            <a:ext cx="4483728" cy="595155"/>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9353" y="0"/>
                  </a:moveTo>
                  <a:lnTo>
                    <a:pt x="1019384" y="0"/>
                  </a:lnTo>
                  <a:cubicBezTo>
                    <a:pt x="1027169" y="0"/>
                    <a:pt x="1034635" y="3093"/>
                    <a:pt x="1040140" y="8597"/>
                  </a:cubicBezTo>
                  <a:cubicBezTo>
                    <a:pt x="1045645" y="14102"/>
                    <a:pt x="1048738" y="21568"/>
                    <a:pt x="1048738" y="29353"/>
                  </a:cubicBezTo>
                  <a:lnTo>
                    <a:pt x="1048738" y="109852"/>
                  </a:lnTo>
                  <a:cubicBezTo>
                    <a:pt x="1048738" y="126064"/>
                    <a:pt x="1035596" y="139206"/>
                    <a:pt x="1019384" y="139206"/>
                  </a:cubicBezTo>
                  <a:lnTo>
                    <a:pt x="29353" y="139206"/>
                  </a:lnTo>
                  <a:cubicBezTo>
                    <a:pt x="21568" y="139206"/>
                    <a:pt x="14102" y="136113"/>
                    <a:pt x="8597" y="130608"/>
                  </a:cubicBezTo>
                  <a:cubicBezTo>
                    <a:pt x="3093" y="125104"/>
                    <a:pt x="0" y="117637"/>
                    <a:pt x="0" y="109852"/>
                  </a:cubicBezTo>
                  <a:lnTo>
                    <a:pt x="0" y="29353"/>
                  </a:lnTo>
                  <a:cubicBezTo>
                    <a:pt x="0" y="21568"/>
                    <a:pt x="3093" y="14102"/>
                    <a:pt x="8597" y="8597"/>
                  </a:cubicBezTo>
                  <a:cubicBezTo>
                    <a:pt x="14102" y="3093"/>
                    <a:pt x="21568" y="0"/>
                    <a:pt x="29353"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15817" y="5604690"/>
            <a:ext cx="4483728" cy="595155"/>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9353" y="0"/>
                  </a:moveTo>
                  <a:lnTo>
                    <a:pt x="1019384" y="0"/>
                  </a:lnTo>
                  <a:cubicBezTo>
                    <a:pt x="1027169" y="0"/>
                    <a:pt x="1034635" y="3093"/>
                    <a:pt x="1040140" y="8597"/>
                  </a:cubicBezTo>
                  <a:cubicBezTo>
                    <a:pt x="1045645" y="14102"/>
                    <a:pt x="1048738" y="21568"/>
                    <a:pt x="1048738" y="29353"/>
                  </a:cubicBezTo>
                  <a:lnTo>
                    <a:pt x="1048738" y="109852"/>
                  </a:lnTo>
                  <a:cubicBezTo>
                    <a:pt x="1048738" y="126064"/>
                    <a:pt x="1035596" y="139206"/>
                    <a:pt x="1019384" y="139206"/>
                  </a:cubicBezTo>
                  <a:lnTo>
                    <a:pt x="29353" y="139206"/>
                  </a:lnTo>
                  <a:cubicBezTo>
                    <a:pt x="21568" y="139206"/>
                    <a:pt x="14102" y="136113"/>
                    <a:pt x="8597" y="130608"/>
                  </a:cubicBezTo>
                  <a:cubicBezTo>
                    <a:pt x="3093" y="125104"/>
                    <a:pt x="0" y="117637"/>
                    <a:pt x="0" y="109852"/>
                  </a:cubicBezTo>
                  <a:lnTo>
                    <a:pt x="0" y="29353"/>
                  </a:lnTo>
                  <a:cubicBezTo>
                    <a:pt x="0" y="21568"/>
                    <a:pt x="3093" y="14102"/>
                    <a:pt x="8597" y="8597"/>
                  </a:cubicBezTo>
                  <a:cubicBezTo>
                    <a:pt x="14102" y="3093"/>
                    <a:pt x="21568" y="0"/>
                    <a:pt x="29353"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556452" y="1947958"/>
            <a:ext cx="4483728" cy="595155"/>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9353" y="0"/>
                  </a:moveTo>
                  <a:lnTo>
                    <a:pt x="1019384" y="0"/>
                  </a:lnTo>
                  <a:cubicBezTo>
                    <a:pt x="1027169" y="0"/>
                    <a:pt x="1034635" y="3093"/>
                    <a:pt x="1040140" y="8597"/>
                  </a:cubicBezTo>
                  <a:cubicBezTo>
                    <a:pt x="1045645" y="14102"/>
                    <a:pt x="1048738" y="21568"/>
                    <a:pt x="1048738" y="29353"/>
                  </a:cubicBezTo>
                  <a:lnTo>
                    <a:pt x="1048738" y="109852"/>
                  </a:lnTo>
                  <a:cubicBezTo>
                    <a:pt x="1048738" y="126064"/>
                    <a:pt x="1035596" y="139206"/>
                    <a:pt x="1019384" y="139206"/>
                  </a:cubicBezTo>
                  <a:lnTo>
                    <a:pt x="29353" y="139206"/>
                  </a:lnTo>
                  <a:cubicBezTo>
                    <a:pt x="21568" y="139206"/>
                    <a:pt x="14102" y="136113"/>
                    <a:pt x="8597" y="130608"/>
                  </a:cubicBezTo>
                  <a:cubicBezTo>
                    <a:pt x="3093" y="125104"/>
                    <a:pt x="0" y="117637"/>
                    <a:pt x="0" y="109852"/>
                  </a:cubicBezTo>
                  <a:lnTo>
                    <a:pt x="0" y="29353"/>
                  </a:lnTo>
                  <a:cubicBezTo>
                    <a:pt x="0" y="21568"/>
                    <a:pt x="3093" y="14102"/>
                    <a:pt x="8597" y="8597"/>
                  </a:cubicBezTo>
                  <a:cubicBezTo>
                    <a:pt x="14102" y="3093"/>
                    <a:pt x="21568" y="0"/>
                    <a:pt x="29353"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556452" y="5604690"/>
            <a:ext cx="4483728" cy="595155"/>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9353" y="0"/>
                  </a:moveTo>
                  <a:lnTo>
                    <a:pt x="1019384" y="0"/>
                  </a:lnTo>
                  <a:cubicBezTo>
                    <a:pt x="1027169" y="0"/>
                    <a:pt x="1034635" y="3093"/>
                    <a:pt x="1040140" y="8597"/>
                  </a:cubicBezTo>
                  <a:cubicBezTo>
                    <a:pt x="1045645" y="14102"/>
                    <a:pt x="1048738" y="21568"/>
                    <a:pt x="1048738" y="29353"/>
                  </a:cubicBezTo>
                  <a:lnTo>
                    <a:pt x="1048738" y="109852"/>
                  </a:lnTo>
                  <a:cubicBezTo>
                    <a:pt x="1048738" y="126064"/>
                    <a:pt x="1035596" y="139206"/>
                    <a:pt x="1019384" y="139206"/>
                  </a:cubicBezTo>
                  <a:lnTo>
                    <a:pt x="29353" y="139206"/>
                  </a:lnTo>
                  <a:cubicBezTo>
                    <a:pt x="21568" y="139206"/>
                    <a:pt x="14102" y="136113"/>
                    <a:pt x="8597" y="130608"/>
                  </a:cubicBezTo>
                  <a:cubicBezTo>
                    <a:pt x="3093" y="125104"/>
                    <a:pt x="0" y="117637"/>
                    <a:pt x="0" y="109852"/>
                  </a:cubicBezTo>
                  <a:lnTo>
                    <a:pt x="0" y="29353"/>
                  </a:lnTo>
                  <a:cubicBezTo>
                    <a:pt x="0" y="21568"/>
                    <a:pt x="3093" y="14102"/>
                    <a:pt x="8597" y="8597"/>
                  </a:cubicBezTo>
                  <a:cubicBezTo>
                    <a:pt x="14102" y="3093"/>
                    <a:pt x="21568" y="0"/>
                    <a:pt x="29353"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797949" y="2109204"/>
            <a:ext cx="3327970" cy="287483"/>
          </a:xfrm>
          <a:prstGeom prst="rect">
            <a:avLst/>
          </a:prstGeom>
        </p:spPr>
        <p:txBody>
          <a:bodyPr anchor="t" rtlCol="false" tIns="0" lIns="0" bIns="0" rIns="0">
            <a:spAutoFit/>
          </a:bodyPr>
          <a:lstStyle/>
          <a:p>
            <a:pPr>
              <a:lnSpc>
                <a:spcPts val="2220"/>
              </a:lnSpc>
            </a:pPr>
            <a:r>
              <a:rPr lang="en-US" sz="1897">
                <a:solidFill>
                  <a:srgbClr val="000000"/>
                </a:solidFill>
                <a:latin typeface="DM Sans"/>
              </a:rPr>
              <a:t>setuptools</a:t>
            </a:r>
          </a:p>
        </p:txBody>
      </p:sp>
      <p:sp>
        <p:nvSpPr>
          <p:cNvPr name="TextBox 28" id="28"/>
          <p:cNvSpPr txBox="true"/>
          <p:nvPr/>
        </p:nvSpPr>
        <p:spPr>
          <a:xfrm rot="0">
            <a:off x="6886003" y="2109204"/>
            <a:ext cx="3327970" cy="287483"/>
          </a:xfrm>
          <a:prstGeom prst="rect">
            <a:avLst/>
          </a:prstGeom>
        </p:spPr>
        <p:txBody>
          <a:bodyPr anchor="t" rtlCol="false" tIns="0" lIns="0" bIns="0" rIns="0">
            <a:spAutoFit/>
          </a:bodyPr>
          <a:lstStyle/>
          <a:p>
            <a:pPr>
              <a:lnSpc>
                <a:spcPts val="2220"/>
              </a:lnSpc>
            </a:pPr>
            <a:r>
              <a:rPr lang="en-US" sz="1897">
                <a:solidFill>
                  <a:srgbClr val="000000"/>
                </a:solidFill>
                <a:latin typeface="DM Sans"/>
              </a:rPr>
              <a:t>pytest</a:t>
            </a:r>
          </a:p>
        </p:txBody>
      </p:sp>
      <p:sp>
        <p:nvSpPr>
          <p:cNvPr name="TextBox 29" id="29"/>
          <p:cNvSpPr txBox="true"/>
          <p:nvPr/>
        </p:nvSpPr>
        <p:spPr>
          <a:xfrm rot="0">
            <a:off x="1797949" y="5759427"/>
            <a:ext cx="3682648" cy="287483"/>
          </a:xfrm>
          <a:prstGeom prst="rect">
            <a:avLst/>
          </a:prstGeom>
        </p:spPr>
        <p:txBody>
          <a:bodyPr anchor="t" rtlCol="false" tIns="0" lIns="0" bIns="0" rIns="0">
            <a:spAutoFit/>
          </a:bodyPr>
          <a:lstStyle/>
          <a:p>
            <a:pPr>
              <a:lnSpc>
                <a:spcPts val="2220"/>
              </a:lnSpc>
            </a:pPr>
            <a:r>
              <a:rPr lang="en-US" sz="1897">
                <a:solidFill>
                  <a:srgbClr val="000000"/>
                </a:solidFill>
                <a:latin typeface="DM Sans"/>
              </a:rPr>
              <a:t>bdist</a:t>
            </a:r>
          </a:p>
        </p:txBody>
      </p:sp>
      <p:sp>
        <p:nvSpPr>
          <p:cNvPr name="TextBox 30" id="30"/>
          <p:cNvSpPr txBox="true"/>
          <p:nvPr/>
        </p:nvSpPr>
        <p:spPr>
          <a:xfrm rot="0">
            <a:off x="6886003" y="5759427"/>
            <a:ext cx="3166532" cy="287483"/>
          </a:xfrm>
          <a:prstGeom prst="rect">
            <a:avLst/>
          </a:prstGeom>
        </p:spPr>
        <p:txBody>
          <a:bodyPr anchor="t" rtlCol="false" tIns="0" lIns="0" bIns="0" rIns="0">
            <a:spAutoFit/>
          </a:bodyPr>
          <a:lstStyle/>
          <a:p>
            <a:pPr>
              <a:lnSpc>
                <a:spcPts val="2220"/>
              </a:lnSpc>
            </a:pPr>
            <a:r>
              <a:rPr lang="en-US" sz="1897">
                <a:solidFill>
                  <a:srgbClr val="000000"/>
                </a:solidFill>
                <a:latin typeface="DM Sans"/>
              </a:rPr>
              <a:t>sdist</a:t>
            </a:r>
          </a:p>
        </p:txBody>
      </p:sp>
      <p:sp>
        <p:nvSpPr>
          <p:cNvPr name="TextBox 31" id="31"/>
          <p:cNvSpPr txBox="true"/>
          <p:nvPr/>
        </p:nvSpPr>
        <p:spPr>
          <a:xfrm rot="0">
            <a:off x="1797949" y="2951092"/>
            <a:ext cx="3682648" cy="1813104"/>
          </a:xfrm>
          <a:prstGeom prst="rect">
            <a:avLst/>
          </a:prstGeom>
        </p:spPr>
        <p:txBody>
          <a:bodyPr anchor="t" rtlCol="false" tIns="0" lIns="0" bIns="0" rIns="0">
            <a:spAutoFit/>
          </a:bodyPr>
          <a:lstStyle/>
          <a:p>
            <a:pPr marL="0" indent="0" lvl="0">
              <a:lnSpc>
                <a:spcPts val="2462"/>
              </a:lnSpc>
              <a:spcBef>
                <a:spcPct val="0"/>
              </a:spcBef>
            </a:pPr>
            <a:r>
              <a:rPr lang="en-US" sz="1823" spc="109">
                <a:solidFill>
                  <a:srgbClr val="000000"/>
                </a:solidFill>
                <a:latin typeface="DM Sans"/>
              </a:rPr>
              <a:t>This library is used for packaging and distributing Python projects. It provides the necessary setup functions and metadata for building and installing the library.</a:t>
            </a:r>
          </a:p>
        </p:txBody>
      </p:sp>
      <p:sp>
        <p:nvSpPr>
          <p:cNvPr name="TextBox 32" id="32"/>
          <p:cNvSpPr txBox="true"/>
          <p:nvPr/>
        </p:nvSpPr>
        <p:spPr>
          <a:xfrm rot="0">
            <a:off x="6886003" y="2951092"/>
            <a:ext cx="3682648" cy="1462584"/>
          </a:xfrm>
          <a:prstGeom prst="rect">
            <a:avLst/>
          </a:prstGeom>
        </p:spPr>
        <p:txBody>
          <a:bodyPr anchor="t" rtlCol="false" tIns="0" lIns="0" bIns="0" rIns="0">
            <a:spAutoFit/>
          </a:bodyPr>
          <a:lstStyle/>
          <a:p>
            <a:pPr marL="0" indent="0" lvl="0">
              <a:lnSpc>
                <a:spcPts val="2327"/>
              </a:lnSpc>
              <a:spcBef>
                <a:spcPct val="0"/>
              </a:spcBef>
            </a:pPr>
            <a:r>
              <a:rPr lang="en-US" sz="1723" spc="103">
                <a:solidFill>
                  <a:srgbClr val="000000"/>
                </a:solidFill>
                <a:latin typeface="DM Sans"/>
              </a:rPr>
              <a:t>This is a testing framework for Python. It allows you to write and run tests to ensure the functionality and reliability of your library.</a:t>
            </a:r>
          </a:p>
        </p:txBody>
      </p:sp>
      <p:sp>
        <p:nvSpPr>
          <p:cNvPr name="TextBox 33" id="33"/>
          <p:cNvSpPr txBox="true"/>
          <p:nvPr/>
        </p:nvSpPr>
        <p:spPr>
          <a:xfrm rot="0">
            <a:off x="6721228" y="6488024"/>
            <a:ext cx="4154176" cy="1912164"/>
          </a:xfrm>
          <a:prstGeom prst="rect">
            <a:avLst/>
          </a:prstGeom>
        </p:spPr>
        <p:txBody>
          <a:bodyPr anchor="t" rtlCol="false" tIns="0" lIns="0" bIns="0" rIns="0">
            <a:spAutoFit/>
          </a:bodyPr>
          <a:lstStyle/>
          <a:p>
            <a:pPr marL="0" indent="0" lvl="0">
              <a:lnSpc>
                <a:spcPts val="2192"/>
              </a:lnSpc>
              <a:spcBef>
                <a:spcPct val="0"/>
              </a:spcBef>
            </a:pPr>
            <a:r>
              <a:rPr lang="en-US" sz="1623" spc="97">
                <a:solidFill>
                  <a:srgbClr val="000000"/>
                </a:solidFill>
                <a:latin typeface="DM Sans"/>
              </a:rPr>
              <a:t>This is another command provided by setuptools for creating source distributions of the library. It packages the library's source code and resources into a compressed archive that can be distributed and installed on different platforms.</a:t>
            </a:r>
          </a:p>
        </p:txBody>
      </p:sp>
      <p:sp>
        <p:nvSpPr>
          <p:cNvPr name="TextBox 34" id="34"/>
          <p:cNvSpPr txBox="true"/>
          <p:nvPr/>
        </p:nvSpPr>
        <p:spPr>
          <a:xfrm rot="0">
            <a:off x="1797949" y="6604643"/>
            <a:ext cx="3682648" cy="1757859"/>
          </a:xfrm>
          <a:prstGeom prst="rect">
            <a:avLst/>
          </a:prstGeom>
        </p:spPr>
        <p:txBody>
          <a:bodyPr anchor="t" rtlCol="false" tIns="0" lIns="0" bIns="0" rIns="0">
            <a:spAutoFit/>
          </a:bodyPr>
          <a:lstStyle/>
          <a:p>
            <a:pPr marL="0" indent="0" lvl="0">
              <a:lnSpc>
                <a:spcPts val="2327"/>
              </a:lnSpc>
              <a:spcBef>
                <a:spcPct val="0"/>
              </a:spcBef>
            </a:pPr>
            <a:r>
              <a:rPr lang="en-US" sz="1723" spc="103">
                <a:solidFill>
                  <a:srgbClr val="000000"/>
                </a:solidFill>
                <a:latin typeface="DM Sans"/>
              </a:rPr>
              <a:t>This is a command provided by setuptools for creating binary distributions of the library. It packages the library into a format that can be easily installed on different </a:t>
            </a:r>
          </a:p>
        </p:txBody>
      </p:sp>
      <p:sp>
        <p:nvSpPr>
          <p:cNvPr name="Freeform 35" id="35"/>
          <p:cNvSpPr/>
          <p:nvPr/>
        </p:nvSpPr>
        <p:spPr>
          <a:xfrm flipH="false" flipV="false" rot="-10800000">
            <a:off x="15785730" y="-1020308"/>
            <a:ext cx="4017146" cy="3158481"/>
          </a:xfrm>
          <a:custGeom>
            <a:avLst/>
            <a:gdLst/>
            <a:ahLst/>
            <a:cxnLst/>
            <a:rect r="r" b="b" t="t" l="l"/>
            <a:pathLst>
              <a:path h="3158481" w="4017146">
                <a:moveTo>
                  <a:pt x="0" y="0"/>
                </a:moveTo>
                <a:lnTo>
                  <a:pt x="4017146" y="0"/>
                </a:lnTo>
                <a:lnTo>
                  <a:pt x="4017146"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6" id="36"/>
          <p:cNvSpPr/>
          <p:nvPr/>
        </p:nvSpPr>
        <p:spPr>
          <a:xfrm flipH="false" flipV="false" rot="0">
            <a:off x="4676628" y="-613996"/>
            <a:ext cx="3759646" cy="2354479"/>
          </a:xfrm>
          <a:custGeom>
            <a:avLst/>
            <a:gdLst/>
            <a:ahLst/>
            <a:cxnLst/>
            <a:rect r="r" b="b" t="t" l="l"/>
            <a:pathLst>
              <a:path h="2354479" w="3759646">
                <a:moveTo>
                  <a:pt x="0" y="0"/>
                </a:moveTo>
                <a:lnTo>
                  <a:pt x="3759647" y="0"/>
                </a:lnTo>
                <a:lnTo>
                  <a:pt x="3759647" y="2354479"/>
                </a:lnTo>
                <a:lnTo>
                  <a:pt x="0" y="235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62037" y="1234803"/>
            <a:ext cx="1324686" cy="1426311"/>
          </a:xfrm>
          <a:custGeom>
            <a:avLst/>
            <a:gdLst/>
            <a:ahLst/>
            <a:cxnLst/>
            <a:rect r="r" b="b" t="t" l="l"/>
            <a:pathLst>
              <a:path h="1426311" w="1324686">
                <a:moveTo>
                  <a:pt x="0" y="0"/>
                </a:moveTo>
                <a:lnTo>
                  <a:pt x="1324686" y="0"/>
                </a:lnTo>
                <a:lnTo>
                  <a:pt x="1324686" y="1426311"/>
                </a:lnTo>
                <a:lnTo>
                  <a:pt x="0" y="142631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42" id="42"/>
          <p:cNvGrpSpPr/>
          <p:nvPr/>
        </p:nvGrpSpPr>
        <p:grpSpPr>
          <a:xfrm rot="0">
            <a:off x="11514452" y="5604690"/>
            <a:ext cx="4483728" cy="3167637"/>
            <a:chOff x="0" y="0"/>
            <a:chExt cx="1048738" cy="740906"/>
          </a:xfrm>
        </p:grpSpPr>
        <p:sp>
          <p:nvSpPr>
            <p:cNvPr name="Freeform 43" id="43"/>
            <p:cNvSpPr/>
            <p:nvPr/>
          </p:nvSpPr>
          <p:spPr>
            <a:xfrm flipH="false" flipV="false" rot="0">
              <a:off x="0" y="0"/>
              <a:ext cx="1048738" cy="740906"/>
            </a:xfrm>
            <a:custGeom>
              <a:avLst/>
              <a:gdLst/>
              <a:ahLst/>
              <a:cxnLst/>
              <a:rect r="r" b="b" t="t" l="l"/>
              <a:pathLst>
                <a:path h="740906" w="1048738">
                  <a:moveTo>
                    <a:pt x="58707" y="0"/>
                  </a:moveTo>
                  <a:lnTo>
                    <a:pt x="990031" y="0"/>
                  </a:lnTo>
                  <a:cubicBezTo>
                    <a:pt x="1005601" y="0"/>
                    <a:pt x="1020533" y="6185"/>
                    <a:pt x="1031543" y="17195"/>
                  </a:cubicBezTo>
                  <a:cubicBezTo>
                    <a:pt x="1042552" y="28204"/>
                    <a:pt x="1048738" y="43137"/>
                    <a:pt x="1048738" y="58707"/>
                  </a:cubicBezTo>
                  <a:lnTo>
                    <a:pt x="1048738" y="682199"/>
                  </a:lnTo>
                  <a:cubicBezTo>
                    <a:pt x="1048738" y="697769"/>
                    <a:pt x="1042552" y="712701"/>
                    <a:pt x="1031543" y="723711"/>
                  </a:cubicBezTo>
                  <a:cubicBezTo>
                    <a:pt x="1020533" y="734721"/>
                    <a:pt x="1005601" y="740906"/>
                    <a:pt x="990031" y="740906"/>
                  </a:cubicBezTo>
                  <a:lnTo>
                    <a:pt x="58707" y="740906"/>
                  </a:lnTo>
                  <a:cubicBezTo>
                    <a:pt x="43137" y="740906"/>
                    <a:pt x="28204" y="734721"/>
                    <a:pt x="17195" y="723711"/>
                  </a:cubicBezTo>
                  <a:cubicBezTo>
                    <a:pt x="6185" y="712701"/>
                    <a:pt x="0" y="697769"/>
                    <a:pt x="0" y="682199"/>
                  </a:cubicBezTo>
                  <a:lnTo>
                    <a:pt x="0" y="58707"/>
                  </a:lnTo>
                  <a:cubicBezTo>
                    <a:pt x="0" y="43137"/>
                    <a:pt x="6185" y="28204"/>
                    <a:pt x="17195" y="17195"/>
                  </a:cubicBezTo>
                  <a:cubicBezTo>
                    <a:pt x="28204" y="6185"/>
                    <a:pt x="43137" y="0"/>
                    <a:pt x="58707" y="0"/>
                  </a:cubicBezTo>
                  <a:close/>
                </a:path>
              </a:pathLst>
            </a:custGeom>
            <a:solidFill>
              <a:srgbClr val="8AB7E2"/>
            </a:solidFill>
            <a:ln w="19050" cap="rnd">
              <a:solidFill>
                <a:srgbClr val="000000"/>
              </a:solidFill>
              <a:prstDash val="solid"/>
              <a:round/>
            </a:ln>
          </p:spPr>
        </p:sp>
        <p:sp>
          <p:nvSpPr>
            <p:cNvPr name="TextBox 44" id="4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1514452" y="5604690"/>
            <a:ext cx="4483728" cy="595155"/>
            <a:chOff x="0" y="0"/>
            <a:chExt cx="1048738" cy="139206"/>
          </a:xfrm>
        </p:grpSpPr>
        <p:sp>
          <p:nvSpPr>
            <p:cNvPr name="Freeform 46" id="46"/>
            <p:cNvSpPr/>
            <p:nvPr/>
          </p:nvSpPr>
          <p:spPr>
            <a:xfrm flipH="false" flipV="false" rot="0">
              <a:off x="0" y="0"/>
              <a:ext cx="1048738" cy="139206"/>
            </a:xfrm>
            <a:custGeom>
              <a:avLst/>
              <a:gdLst/>
              <a:ahLst/>
              <a:cxnLst/>
              <a:rect r="r" b="b" t="t" l="l"/>
              <a:pathLst>
                <a:path h="139206" w="1048738">
                  <a:moveTo>
                    <a:pt x="29353" y="0"/>
                  </a:moveTo>
                  <a:lnTo>
                    <a:pt x="1019384" y="0"/>
                  </a:lnTo>
                  <a:cubicBezTo>
                    <a:pt x="1027169" y="0"/>
                    <a:pt x="1034635" y="3093"/>
                    <a:pt x="1040140" y="8597"/>
                  </a:cubicBezTo>
                  <a:cubicBezTo>
                    <a:pt x="1045645" y="14102"/>
                    <a:pt x="1048738" y="21568"/>
                    <a:pt x="1048738" y="29353"/>
                  </a:cubicBezTo>
                  <a:lnTo>
                    <a:pt x="1048738" y="109852"/>
                  </a:lnTo>
                  <a:cubicBezTo>
                    <a:pt x="1048738" y="126064"/>
                    <a:pt x="1035596" y="139206"/>
                    <a:pt x="1019384" y="139206"/>
                  </a:cubicBezTo>
                  <a:lnTo>
                    <a:pt x="29353" y="139206"/>
                  </a:lnTo>
                  <a:cubicBezTo>
                    <a:pt x="21568" y="139206"/>
                    <a:pt x="14102" y="136113"/>
                    <a:pt x="8597" y="130608"/>
                  </a:cubicBezTo>
                  <a:cubicBezTo>
                    <a:pt x="3093" y="125104"/>
                    <a:pt x="0" y="117637"/>
                    <a:pt x="0" y="109852"/>
                  </a:cubicBezTo>
                  <a:lnTo>
                    <a:pt x="0" y="29353"/>
                  </a:lnTo>
                  <a:cubicBezTo>
                    <a:pt x="0" y="21568"/>
                    <a:pt x="3093" y="14102"/>
                    <a:pt x="8597" y="8597"/>
                  </a:cubicBezTo>
                  <a:cubicBezTo>
                    <a:pt x="14102" y="3093"/>
                    <a:pt x="21568" y="0"/>
                    <a:pt x="29353" y="0"/>
                  </a:cubicBezTo>
                  <a:close/>
                </a:path>
              </a:pathLst>
            </a:custGeom>
            <a:solidFill>
              <a:srgbClr val="FFFFFF"/>
            </a:solidFill>
            <a:ln w="19050" cap="sq">
              <a:solidFill>
                <a:srgbClr val="000000"/>
              </a:solidFill>
              <a:prstDash val="solid"/>
              <a:miter/>
            </a:ln>
          </p:spPr>
        </p:sp>
        <p:sp>
          <p:nvSpPr>
            <p:cNvPr name="TextBox 47" id="4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11844004" y="5759427"/>
            <a:ext cx="3166532" cy="287483"/>
          </a:xfrm>
          <a:prstGeom prst="rect">
            <a:avLst/>
          </a:prstGeom>
        </p:spPr>
        <p:txBody>
          <a:bodyPr anchor="t" rtlCol="false" tIns="0" lIns="0" bIns="0" rIns="0">
            <a:spAutoFit/>
          </a:bodyPr>
          <a:lstStyle/>
          <a:p>
            <a:pPr>
              <a:lnSpc>
                <a:spcPts val="2220"/>
              </a:lnSpc>
            </a:pPr>
            <a:r>
              <a:rPr lang="en-US" sz="1897">
                <a:solidFill>
                  <a:srgbClr val="000000"/>
                </a:solidFill>
                <a:latin typeface="DM Sans"/>
              </a:rPr>
              <a:t>twine</a:t>
            </a:r>
          </a:p>
        </p:txBody>
      </p:sp>
      <p:sp>
        <p:nvSpPr>
          <p:cNvPr name="TextBox 49" id="49"/>
          <p:cNvSpPr txBox="true"/>
          <p:nvPr/>
        </p:nvSpPr>
        <p:spPr>
          <a:xfrm rot="0">
            <a:off x="11844004" y="6604643"/>
            <a:ext cx="3682648" cy="1462584"/>
          </a:xfrm>
          <a:prstGeom prst="rect">
            <a:avLst/>
          </a:prstGeom>
        </p:spPr>
        <p:txBody>
          <a:bodyPr anchor="t" rtlCol="false" tIns="0" lIns="0" bIns="0" rIns="0">
            <a:spAutoFit/>
          </a:bodyPr>
          <a:lstStyle/>
          <a:p>
            <a:pPr marL="0" indent="0" lvl="0">
              <a:lnSpc>
                <a:spcPts val="2327"/>
              </a:lnSpc>
              <a:spcBef>
                <a:spcPct val="0"/>
              </a:spcBef>
            </a:pPr>
            <a:r>
              <a:rPr lang="en-US" sz="1723" spc="103">
                <a:solidFill>
                  <a:srgbClr val="000000"/>
                </a:solidFill>
                <a:latin typeface="DM Sans"/>
              </a:rPr>
              <a:t>This utility is used for publishing Python packages on PyPI. It simplifies the process of uploading your library to PyPI for others to install and use.</a:t>
            </a:r>
          </a:p>
        </p:txBody>
      </p:sp>
      <p:grpSp>
        <p:nvGrpSpPr>
          <p:cNvPr name="Group 50" id="50"/>
          <p:cNvGrpSpPr/>
          <p:nvPr/>
        </p:nvGrpSpPr>
        <p:grpSpPr>
          <a:xfrm rot="0">
            <a:off x="11514452" y="2017953"/>
            <a:ext cx="4483728" cy="3167637"/>
            <a:chOff x="0" y="0"/>
            <a:chExt cx="1048738" cy="740906"/>
          </a:xfrm>
        </p:grpSpPr>
        <p:sp>
          <p:nvSpPr>
            <p:cNvPr name="Freeform 51" id="51"/>
            <p:cNvSpPr/>
            <p:nvPr/>
          </p:nvSpPr>
          <p:spPr>
            <a:xfrm flipH="false" flipV="false" rot="0">
              <a:off x="0" y="0"/>
              <a:ext cx="1048738" cy="740906"/>
            </a:xfrm>
            <a:custGeom>
              <a:avLst/>
              <a:gdLst/>
              <a:ahLst/>
              <a:cxnLst/>
              <a:rect r="r" b="b" t="t" l="l"/>
              <a:pathLst>
                <a:path h="740906" w="1048738">
                  <a:moveTo>
                    <a:pt x="58707" y="0"/>
                  </a:moveTo>
                  <a:lnTo>
                    <a:pt x="990031" y="0"/>
                  </a:lnTo>
                  <a:cubicBezTo>
                    <a:pt x="1005601" y="0"/>
                    <a:pt x="1020533" y="6185"/>
                    <a:pt x="1031543" y="17195"/>
                  </a:cubicBezTo>
                  <a:cubicBezTo>
                    <a:pt x="1042552" y="28204"/>
                    <a:pt x="1048738" y="43137"/>
                    <a:pt x="1048738" y="58707"/>
                  </a:cubicBezTo>
                  <a:lnTo>
                    <a:pt x="1048738" y="682199"/>
                  </a:lnTo>
                  <a:cubicBezTo>
                    <a:pt x="1048738" y="697769"/>
                    <a:pt x="1042552" y="712701"/>
                    <a:pt x="1031543" y="723711"/>
                  </a:cubicBezTo>
                  <a:cubicBezTo>
                    <a:pt x="1020533" y="734721"/>
                    <a:pt x="1005601" y="740906"/>
                    <a:pt x="990031" y="740906"/>
                  </a:cubicBezTo>
                  <a:lnTo>
                    <a:pt x="58707" y="740906"/>
                  </a:lnTo>
                  <a:cubicBezTo>
                    <a:pt x="43137" y="740906"/>
                    <a:pt x="28204" y="734721"/>
                    <a:pt x="17195" y="723711"/>
                  </a:cubicBezTo>
                  <a:cubicBezTo>
                    <a:pt x="6185" y="712701"/>
                    <a:pt x="0" y="697769"/>
                    <a:pt x="0" y="682199"/>
                  </a:cubicBezTo>
                  <a:lnTo>
                    <a:pt x="0" y="58707"/>
                  </a:lnTo>
                  <a:cubicBezTo>
                    <a:pt x="0" y="43137"/>
                    <a:pt x="6185" y="28204"/>
                    <a:pt x="17195" y="17195"/>
                  </a:cubicBezTo>
                  <a:cubicBezTo>
                    <a:pt x="28204" y="6185"/>
                    <a:pt x="43137" y="0"/>
                    <a:pt x="58707" y="0"/>
                  </a:cubicBezTo>
                  <a:close/>
                </a:path>
              </a:pathLst>
            </a:custGeom>
            <a:solidFill>
              <a:srgbClr val="8AB7E2"/>
            </a:solidFill>
            <a:ln w="19050" cap="rnd">
              <a:solidFill>
                <a:srgbClr val="000000"/>
              </a:solidFill>
              <a:prstDash val="solid"/>
              <a:round/>
            </a:ln>
          </p:spPr>
        </p:sp>
        <p:sp>
          <p:nvSpPr>
            <p:cNvPr name="TextBox 52" id="52"/>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1514452" y="2017953"/>
            <a:ext cx="4483728" cy="595155"/>
            <a:chOff x="0" y="0"/>
            <a:chExt cx="1048738" cy="139206"/>
          </a:xfrm>
        </p:grpSpPr>
        <p:sp>
          <p:nvSpPr>
            <p:cNvPr name="Freeform 54" id="54"/>
            <p:cNvSpPr/>
            <p:nvPr/>
          </p:nvSpPr>
          <p:spPr>
            <a:xfrm flipH="false" flipV="false" rot="0">
              <a:off x="0" y="0"/>
              <a:ext cx="1048738" cy="139206"/>
            </a:xfrm>
            <a:custGeom>
              <a:avLst/>
              <a:gdLst/>
              <a:ahLst/>
              <a:cxnLst/>
              <a:rect r="r" b="b" t="t" l="l"/>
              <a:pathLst>
                <a:path h="139206" w="1048738">
                  <a:moveTo>
                    <a:pt x="29353" y="0"/>
                  </a:moveTo>
                  <a:lnTo>
                    <a:pt x="1019384" y="0"/>
                  </a:lnTo>
                  <a:cubicBezTo>
                    <a:pt x="1027169" y="0"/>
                    <a:pt x="1034635" y="3093"/>
                    <a:pt x="1040140" y="8597"/>
                  </a:cubicBezTo>
                  <a:cubicBezTo>
                    <a:pt x="1045645" y="14102"/>
                    <a:pt x="1048738" y="21568"/>
                    <a:pt x="1048738" y="29353"/>
                  </a:cubicBezTo>
                  <a:lnTo>
                    <a:pt x="1048738" y="109852"/>
                  </a:lnTo>
                  <a:cubicBezTo>
                    <a:pt x="1048738" y="126064"/>
                    <a:pt x="1035596" y="139206"/>
                    <a:pt x="1019384" y="139206"/>
                  </a:cubicBezTo>
                  <a:lnTo>
                    <a:pt x="29353" y="139206"/>
                  </a:lnTo>
                  <a:cubicBezTo>
                    <a:pt x="21568" y="139206"/>
                    <a:pt x="14102" y="136113"/>
                    <a:pt x="8597" y="130608"/>
                  </a:cubicBezTo>
                  <a:cubicBezTo>
                    <a:pt x="3093" y="125104"/>
                    <a:pt x="0" y="117637"/>
                    <a:pt x="0" y="109852"/>
                  </a:cubicBezTo>
                  <a:lnTo>
                    <a:pt x="0" y="29353"/>
                  </a:lnTo>
                  <a:cubicBezTo>
                    <a:pt x="0" y="21568"/>
                    <a:pt x="3093" y="14102"/>
                    <a:pt x="8597" y="8597"/>
                  </a:cubicBezTo>
                  <a:cubicBezTo>
                    <a:pt x="14102" y="3093"/>
                    <a:pt x="21568" y="0"/>
                    <a:pt x="29353" y="0"/>
                  </a:cubicBezTo>
                  <a:close/>
                </a:path>
              </a:pathLst>
            </a:custGeom>
            <a:solidFill>
              <a:srgbClr val="FFFFFF"/>
            </a:solidFill>
            <a:ln w="19050" cap="sq">
              <a:solidFill>
                <a:srgbClr val="000000"/>
              </a:solidFill>
              <a:prstDash val="solid"/>
              <a:miter/>
            </a:ln>
          </p:spPr>
        </p:sp>
        <p:sp>
          <p:nvSpPr>
            <p:cNvPr name="TextBox 55" id="55"/>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56" id="56"/>
          <p:cNvSpPr txBox="true"/>
          <p:nvPr/>
        </p:nvSpPr>
        <p:spPr>
          <a:xfrm rot="0">
            <a:off x="11844004" y="2172690"/>
            <a:ext cx="3166532" cy="287483"/>
          </a:xfrm>
          <a:prstGeom prst="rect">
            <a:avLst/>
          </a:prstGeom>
        </p:spPr>
        <p:txBody>
          <a:bodyPr anchor="t" rtlCol="false" tIns="0" lIns="0" bIns="0" rIns="0">
            <a:spAutoFit/>
          </a:bodyPr>
          <a:lstStyle/>
          <a:p>
            <a:pPr>
              <a:lnSpc>
                <a:spcPts val="2220"/>
              </a:lnSpc>
            </a:pPr>
            <a:r>
              <a:rPr lang="en-US" sz="1897">
                <a:solidFill>
                  <a:srgbClr val="000000"/>
                </a:solidFill>
                <a:latin typeface="DM Sans"/>
              </a:rPr>
              <a:t>wheel</a:t>
            </a:r>
          </a:p>
        </p:txBody>
      </p:sp>
      <p:sp>
        <p:nvSpPr>
          <p:cNvPr name="TextBox 57" id="57"/>
          <p:cNvSpPr txBox="true"/>
          <p:nvPr/>
        </p:nvSpPr>
        <p:spPr>
          <a:xfrm rot="0">
            <a:off x="11844004" y="3017906"/>
            <a:ext cx="3682648" cy="1462584"/>
          </a:xfrm>
          <a:prstGeom prst="rect">
            <a:avLst/>
          </a:prstGeom>
        </p:spPr>
        <p:txBody>
          <a:bodyPr anchor="t" rtlCol="false" tIns="0" lIns="0" bIns="0" rIns="0">
            <a:spAutoFit/>
          </a:bodyPr>
          <a:lstStyle/>
          <a:p>
            <a:pPr marL="0" indent="0" lvl="0">
              <a:lnSpc>
                <a:spcPts val="2327"/>
              </a:lnSpc>
              <a:spcBef>
                <a:spcPct val="0"/>
              </a:spcBef>
            </a:pPr>
            <a:r>
              <a:rPr lang="en-US" sz="1723" spc="103">
                <a:solidFill>
                  <a:srgbClr val="000000"/>
                </a:solidFill>
                <a:latin typeface="DM Sans"/>
              </a:rPr>
              <a:t>This tool is used for creating a distribution package in the form of an .egg file. It simplifies the process of packaging and distributing Python libraries.</a:t>
            </a:r>
          </a:p>
        </p:txBody>
      </p:sp>
      <p:sp>
        <p:nvSpPr>
          <p:cNvPr name="TextBox 58" id="58"/>
          <p:cNvSpPr txBox="true"/>
          <p:nvPr/>
        </p:nvSpPr>
        <p:spPr>
          <a:xfrm rot="0">
            <a:off x="2655964" y="283154"/>
            <a:ext cx="12930595"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Tools/Libraries Used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1498906" y="1181011"/>
            <a:ext cx="15290188"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Output and Comparision</a:t>
            </a:r>
          </a:p>
        </p:txBody>
      </p:sp>
      <p:sp>
        <p:nvSpPr>
          <p:cNvPr name="TextBox 4" id="4"/>
          <p:cNvSpPr txBox="true"/>
          <p:nvPr/>
        </p:nvSpPr>
        <p:spPr>
          <a:xfrm rot="0">
            <a:off x="1028700" y="3110776"/>
            <a:ext cx="16054130" cy="2390775"/>
          </a:xfrm>
          <a:prstGeom prst="rect">
            <a:avLst/>
          </a:prstGeom>
        </p:spPr>
        <p:txBody>
          <a:bodyPr anchor="t" rtlCol="false" tIns="0" lIns="0" bIns="0" rIns="0">
            <a:spAutoFit/>
          </a:bodyPr>
          <a:lstStyle/>
          <a:p>
            <a:pPr marL="0" indent="0" lvl="0">
              <a:lnSpc>
                <a:spcPts val="4725"/>
              </a:lnSpc>
              <a:spcBef>
                <a:spcPct val="0"/>
              </a:spcBef>
            </a:pPr>
            <a:r>
              <a:rPr lang="en-US" sz="3500" spc="210">
                <a:solidFill>
                  <a:srgbClr val="000000"/>
                </a:solidFill>
                <a:latin typeface="DM Sans"/>
              </a:rPr>
              <a:t>We imported the library in google collab and tested it on california housing data set. All tests ran successfully. Then we cross verified the results by importing functions from three main libraries - Scipy, sklern, numpy and statistics. </a:t>
            </a:r>
          </a:p>
        </p:txBody>
      </p:sp>
      <p:sp>
        <p:nvSpPr>
          <p:cNvPr name="TextBox 5" id="5"/>
          <p:cNvSpPr txBox="true"/>
          <p:nvPr/>
        </p:nvSpPr>
        <p:spPr>
          <a:xfrm rot="0">
            <a:off x="1604990" y="6273076"/>
            <a:ext cx="15078020" cy="1302861"/>
          </a:xfrm>
          <a:prstGeom prst="rect">
            <a:avLst/>
          </a:prstGeom>
        </p:spPr>
        <p:txBody>
          <a:bodyPr anchor="t" rtlCol="false" tIns="0" lIns="0" bIns="0" rIns="0">
            <a:spAutoFit/>
          </a:bodyPr>
          <a:lstStyle/>
          <a:p>
            <a:pPr marL="0" indent="0" lvl="0">
              <a:lnSpc>
                <a:spcPts val="3521"/>
              </a:lnSpc>
              <a:spcBef>
                <a:spcPct val="0"/>
              </a:spcBef>
            </a:pPr>
            <a:r>
              <a:rPr lang="en-US" sz="2608" spc="156">
                <a:solidFill>
                  <a:srgbClr val="000000"/>
                </a:solidFill>
                <a:latin typeface="DM Sans"/>
              </a:rPr>
              <a:t>The link for collab file -</a:t>
            </a:r>
            <a:r>
              <a:rPr lang="en-US" sz="2608" spc="156" u="sng">
                <a:solidFill>
                  <a:srgbClr val="000000"/>
                </a:solidFill>
                <a:latin typeface="DM Sans"/>
                <a:hlinkClick r:id="rId3" tooltip="https://colab.research.google.com/drive/1fneuT44n40yBFjapHhuj3Y2JOzmwlRqG?usp=sharing"/>
              </a:rPr>
              <a:t> https://colab.research.google.com/drive/1fneuT44n40yBFjapHhuj3Y2JOzmwlRqG?usp=sharing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5685990" y="1219200"/>
            <a:ext cx="7848753"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References </a:t>
            </a:r>
          </a:p>
        </p:txBody>
      </p:sp>
      <p:sp>
        <p:nvSpPr>
          <p:cNvPr name="TextBox 4" id="4"/>
          <p:cNvSpPr txBox="true"/>
          <p:nvPr/>
        </p:nvSpPr>
        <p:spPr>
          <a:xfrm rot="0">
            <a:off x="3168759" y="2507683"/>
            <a:ext cx="11950483" cy="6191271"/>
          </a:xfrm>
          <a:prstGeom prst="rect">
            <a:avLst/>
          </a:prstGeom>
        </p:spPr>
        <p:txBody>
          <a:bodyPr anchor="t" rtlCol="false" tIns="0" lIns="0" bIns="0" rIns="0">
            <a:spAutoFit/>
          </a:bodyPr>
          <a:lstStyle/>
          <a:p>
            <a:pPr marL="669498" indent="-334749" lvl="1">
              <a:lnSpc>
                <a:spcPts val="4186"/>
              </a:lnSpc>
              <a:buFont typeface="Arial"/>
              <a:buChar char="•"/>
            </a:pPr>
            <a:r>
              <a:rPr lang="en-US" sz="3100" spc="186">
                <a:solidFill>
                  <a:srgbClr val="000000"/>
                </a:solidFill>
                <a:latin typeface="DM Sans"/>
              </a:rPr>
              <a:t>https://github.com/python-supply/guide-to-publishing-packages</a:t>
            </a:r>
          </a:p>
          <a:p>
            <a:pPr marL="669498" indent="-334749" lvl="1">
              <a:lnSpc>
                <a:spcPts val="4186"/>
              </a:lnSpc>
              <a:buFont typeface="Arial"/>
              <a:buChar char="•"/>
            </a:pPr>
            <a:r>
              <a:rPr lang="en-US" sz="3100" spc="186">
                <a:solidFill>
                  <a:srgbClr val="000000"/>
                </a:solidFill>
                <a:latin typeface="DM Sans"/>
              </a:rPr>
              <a:t>https://github.com/TezRomacH/python-package-template</a:t>
            </a:r>
          </a:p>
          <a:p>
            <a:pPr marL="669498" indent="-334749" lvl="1">
              <a:lnSpc>
                <a:spcPts val="4186"/>
              </a:lnSpc>
              <a:buFont typeface="Arial"/>
              <a:buChar char="•"/>
            </a:pPr>
            <a:r>
              <a:rPr lang="en-US" sz="3100" spc="186">
                <a:solidFill>
                  <a:srgbClr val="000000"/>
                </a:solidFill>
                <a:latin typeface="DM Sans"/>
              </a:rPr>
              <a:t>https://www.freecodecamp.org/news/build-your-first-python-package/</a:t>
            </a:r>
          </a:p>
          <a:p>
            <a:pPr marL="669498" indent="-334749" lvl="1">
              <a:lnSpc>
                <a:spcPts val="4186"/>
              </a:lnSpc>
              <a:buFont typeface="Arial"/>
              <a:buChar char="•"/>
            </a:pPr>
            <a:r>
              <a:rPr lang="en-US" sz="3100" spc="186">
                <a:solidFill>
                  <a:srgbClr val="000000"/>
                </a:solidFill>
                <a:latin typeface="DM Sans"/>
              </a:rPr>
              <a:t>https://realpython.com/pypi-publish-python-package/#get-to-know-python-packaging</a:t>
            </a:r>
          </a:p>
          <a:p>
            <a:pPr marL="669498" indent="-334749" lvl="1">
              <a:lnSpc>
                <a:spcPts val="4186"/>
              </a:lnSpc>
              <a:buFont typeface="Arial"/>
              <a:buChar char="•"/>
            </a:pPr>
            <a:r>
              <a:rPr lang="en-US" sz="3100" spc="186">
                <a:solidFill>
                  <a:srgbClr val="000000"/>
                </a:solidFill>
                <a:latin typeface="DM Sans"/>
              </a:rPr>
              <a:t>https://machinelearningmastery.com/statistical-hypothesis-tests-in-python-cheat-sheet/</a:t>
            </a:r>
          </a:p>
          <a:p>
            <a:pPr marL="669498" indent="-334749" lvl="1">
              <a:lnSpc>
                <a:spcPts val="4186"/>
              </a:lnSpc>
              <a:spcBef>
                <a:spcPct val="0"/>
              </a:spcBef>
              <a:buFont typeface="Arial"/>
              <a:buChar char="•"/>
            </a:pPr>
            <a:r>
              <a:rPr lang="en-US" sz="3100" spc="186">
                <a:solidFill>
                  <a:srgbClr val="000000"/>
                </a:solidFill>
                <a:latin typeface="DM Sans"/>
              </a:rPr>
              <a:t>https://www.alchemer.com/resources/blog/how-to-choose-between-parametric-nonparametric-tests/</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DAFRGPunOEg</dc:identifier>
  <dcterms:modified xsi:type="dcterms:W3CDTF">2011-08-01T06:04:30Z</dcterms:modified>
  <cp:revision>1</cp:revision>
  <dc:title>Python Statistical Library</dc:title>
</cp:coreProperties>
</file>