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6257" y="981075"/>
            <a:ext cx="39330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January 6, 2025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81075"/>
            <a:ext cx="39330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Algo Wizards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575881" y="1823939"/>
            <a:ext cx="11136238" cy="3366468"/>
            <a:chOff x="0" y="0"/>
            <a:chExt cx="14848317" cy="448862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4848317" cy="4488623"/>
              <a:chOff x="0" y="0"/>
              <a:chExt cx="17068167" cy="515968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7068167" cy="5258741"/>
              </a:xfrm>
              <a:custGeom>
                <a:avLst/>
                <a:gdLst/>
                <a:ahLst/>
                <a:cxnLst/>
                <a:rect r="r" b="b" t="t" l="l"/>
                <a:pathLst>
                  <a:path h="5258741" w="17068167">
                    <a:moveTo>
                      <a:pt x="16445867" y="4688511"/>
                    </a:moveTo>
                    <a:cubicBezTo>
                      <a:pt x="16445867" y="4682161"/>
                      <a:pt x="16447137" y="4677081"/>
                      <a:pt x="16447137" y="4669461"/>
                    </a:cubicBezTo>
                    <a:lnTo>
                      <a:pt x="16447137" y="490220"/>
                    </a:lnTo>
                    <a:cubicBezTo>
                      <a:pt x="16447137" y="220980"/>
                      <a:pt x="16237587" y="0"/>
                      <a:pt x="15981048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4669461"/>
                    </a:lnTo>
                    <a:cubicBezTo>
                      <a:pt x="0" y="4938701"/>
                      <a:pt x="209550" y="5159681"/>
                      <a:pt x="466090" y="5159681"/>
                    </a:cubicBezTo>
                    <a:lnTo>
                      <a:pt x="15979777" y="5159681"/>
                    </a:lnTo>
                    <a:cubicBezTo>
                      <a:pt x="16092807" y="5159681"/>
                      <a:pt x="16196946" y="5116501"/>
                      <a:pt x="16276957" y="5046651"/>
                    </a:cubicBezTo>
                    <a:cubicBezTo>
                      <a:pt x="16407767" y="5117771"/>
                      <a:pt x="16720187" y="5258741"/>
                      <a:pt x="17066896" y="5051731"/>
                    </a:cubicBezTo>
                    <a:cubicBezTo>
                      <a:pt x="17068167" y="5051731"/>
                      <a:pt x="16755748" y="5053001"/>
                      <a:pt x="16445867" y="4688511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349359" y="330820"/>
              <a:ext cx="13452172" cy="3931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440"/>
                </a:lnSpc>
              </a:pPr>
              <a:r>
                <a:rPr lang="en-US" b="true" sz="10400" spc="-1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Problem</a:t>
              </a:r>
            </a:p>
            <a:p>
              <a:pPr algn="ctr" marL="0" indent="0" lvl="0">
                <a:lnSpc>
                  <a:spcPts val="11439"/>
                </a:lnSpc>
              </a:pPr>
              <a:r>
                <a:rPr lang="en-US" b="true" sz="10399" spc="-10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Statement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619948" y="5055927"/>
            <a:ext cx="10724299" cy="3723499"/>
            <a:chOff x="0" y="0"/>
            <a:chExt cx="14299066" cy="496466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4299066" cy="4964665"/>
              <a:chOff x="0" y="0"/>
              <a:chExt cx="15455251" cy="536609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5455252" cy="5366095"/>
              </a:xfrm>
              <a:custGeom>
                <a:avLst/>
                <a:gdLst/>
                <a:ahLst/>
                <a:cxnLst/>
                <a:rect r="r" b="b" t="t" l="l"/>
                <a:pathLst>
                  <a:path h="5366095" w="15455252">
                    <a:moveTo>
                      <a:pt x="15150452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5061295"/>
                    </a:lnTo>
                    <a:cubicBezTo>
                      <a:pt x="0" y="5230205"/>
                      <a:pt x="135890" y="5366095"/>
                      <a:pt x="304800" y="5366095"/>
                    </a:cubicBezTo>
                    <a:lnTo>
                      <a:pt x="15150452" y="5366095"/>
                    </a:lnTo>
                    <a:cubicBezTo>
                      <a:pt x="15319361" y="5366095"/>
                      <a:pt x="15455252" y="5230205"/>
                      <a:pt x="15455252" y="5061295"/>
                    </a:cubicBezTo>
                    <a:lnTo>
                      <a:pt x="15455252" y="304800"/>
                    </a:lnTo>
                    <a:cubicBezTo>
                      <a:pt x="15455252" y="135890"/>
                      <a:pt x="15319361" y="0"/>
                      <a:pt x="15150452" y="0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678597" y="781369"/>
              <a:ext cx="13406823" cy="33543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spc="-24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Transform the overwhelming streams of real-time health data from wearables, fitness trackers, and apps into actionable, personalized recommendations. By leveraging Pathway's data processing and RAG pipelines, the goal is to deliver real-time, context-aware health insights that adapt dynamically to individual needs, enabling proactive health management and better decision-making.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-130750">
            <a:off x="12526360" y="1846262"/>
            <a:ext cx="1198281" cy="1271503"/>
            <a:chOff x="0" y="0"/>
            <a:chExt cx="1597708" cy="1695337"/>
          </a:xfrm>
        </p:grpSpPr>
        <p:sp>
          <p:nvSpPr>
            <p:cNvPr name="Freeform 13" id="13"/>
            <p:cNvSpPr/>
            <p:nvPr/>
          </p:nvSpPr>
          <p:spPr>
            <a:xfrm flipH="false" flipV="false" rot="-574012">
              <a:off x="114167" y="103444"/>
              <a:ext cx="1369374" cy="1488450"/>
            </a:xfrm>
            <a:custGeom>
              <a:avLst/>
              <a:gdLst/>
              <a:ahLst/>
              <a:cxnLst/>
              <a:rect r="r" b="b" t="t" l="l"/>
              <a:pathLst>
                <a:path h="1488450" w="1369374">
                  <a:moveTo>
                    <a:pt x="0" y="0"/>
                  </a:moveTo>
                  <a:lnTo>
                    <a:pt x="1369374" y="0"/>
                  </a:lnTo>
                  <a:lnTo>
                    <a:pt x="1369374" y="1488450"/>
                  </a:lnTo>
                  <a:lnTo>
                    <a:pt x="0" y="148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-405114">
              <a:off x="302081" y="746287"/>
              <a:ext cx="1030421" cy="221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458610">
            <a:off x="13591369" y="7699183"/>
            <a:ext cx="1198281" cy="1271503"/>
            <a:chOff x="0" y="0"/>
            <a:chExt cx="1597708" cy="1695337"/>
          </a:xfrm>
        </p:grpSpPr>
        <p:sp>
          <p:nvSpPr>
            <p:cNvPr name="Freeform 16" id="16"/>
            <p:cNvSpPr/>
            <p:nvPr/>
          </p:nvSpPr>
          <p:spPr>
            <a:xfrm flipH="false" flipV="false" rot="-574012">
              <a:off x="114167" y="103444"/>
              <a:ext cx="1369374" cy="1488450"/>
            </a:xfrm>
            <a:custGeom>
              <a:avLst/>
              <a:gdLst/>
              <a:ahLst/>
              <a:cxnLst/>
              <a:rect r="r" b="b" t="t" l="l"/>
              <a:pathLst>
                <a:path h="1488450" w="1369374">
                  <a:moveTo>
                    <a:pt x="0" y="0"/>
                  </a:moveTo>
                  <a:lnTo>
                    <a:pt x="1369374" y="0"/>
                  </a:lnTo>
                  <a:lnTo>
                    <a:pt x="1369374" y="1488450"/>
                  </a:lnTo>
                  <a:lnTo>
                    <a:pt x="0" y="148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-405114">
              <a:off x="302081" y="746287"/>
              <a:ext cx="1030421" cy="221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1447892">
            <a:off x="3020807" y="5168097"/>
            <a:ext cx="1198281" cy="1271503"/>
            <a:chOff x="0" y="0"/>
            <a:chExt cx="1597708" cy="1695337"/>
          </a:xfrm>
        </p:grpSpPr>
        <p:sp>
          <p:nvSpPr>
            <p:cNvPr name="Freeform 19" id="19"/>
            <p:cNvSpPr/>
            <p:nvPr/>
          </p:nvSpPr>
          <p:spPr>
            <a:xfrm flipH="false" flipV="false" rot="-574012">
              <a:off x="114167" y="103444"/>
              <a:ext cx="1369374" cy="1488450"/>
            </a:xfrm>
            <a:custGeom>
              <a:avLst/>
              <a:gdLst/>
              <a:ahLst/>
              <a:cxnLst/>
              <a:rect r="r" b="b" t="t" l="l"/>
              <a:pathLst>
                <a:path h="1488450" w="1369374">
                  <a:moveTo>
                    <a:pt x="0" y="0"/>
                  </a:moveTo>
                  <a:lnTo>
                    <a:pt x="1369374" y="0"/>
                  </a:lnTo>
                  <a:lnTo>
                    <a:pt x="1369374" y="1488450"/>
                  </a:lnTo>
                  <a:lnTo>
                    <a:pt x="0" y="148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-405114">
              <a:off x="302081" y="746287"/>
              <a:ext cx="1030421" cy="221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1075"/>
            <a:ext cx="39330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Algo Wizards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179918" y="2511821"/>
            <a:ext cx="10234527" cy="5512728"/>
            <a:chOff x="0" y="0"/>
            <a:chExt cx="13646037" cy="735030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3646037" cy="5348285"/>
              <a:chOff x="0" y="0"/>
              <a:chExt cx="31333487" cy="1228051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1333489" cy="12379579"/>
              </a:xfrm>
              <a:custGeom>
                <a:avLst/>
                <a:gdLst/>
                <a:ahLst/>
                <a:cxnLst/>
                <a:rect r="r" b="b" t="t" l="l"/>
                <a:pathLst>
                  <a:path h="12379579" w="31333489">
                    <a:moveTo>
                      <a:pt x="30711189" y="11809349"/>
                    </a:moveTo>
                    <a:cubicBezTo>
                      <a:pt x="30711189" y="11802999"/>
                      <a:pt x="30712457" y="11797919"/>
                      <a:pt x="30712457" y="11790299"/>
                    </a:cubicBezTo>
                    <a:lnTo>
                      <a:pt x="30712457" y="490220"/>
                    </a:lnTo>
                    <a:cubicBezTo>
                      <a:pt x="30712457" y="220980"/>
                      <a:pt x="30502907" y="0"/>
                      <a:pt x="30246368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11790299"/>
                    </a:lnTo>
                    <a:cubicBezTo>
                      <a:pt x="0" y="12059539"/>
                      <a:pt x="209550" y="12280519"/>
                      <a:pt x="466090" y="12280519"/>
                    </a:cubicBezTo>
                    <a:lnTo>
                      <a:pt x="30245097" y="12280519"/>
                    </a:lnTo>
                    <a:cubicBezTo>
                      <a:pt x="30358128" y="12280519"/>
                      <a:pt x="30462268" y="12237339"/>
                      <a:pt x="30542278" y="12167489"/>
                    </a:cubicBezTo>
                    <a:cubicBezTo>
                      <a:pt x="30673086" y="12238609"/>
                      <a:pt x="30985507" y="12379579"/>
                      <a:pt x="31332218" y="12172569"/>
                    </a:cubicBezTo>
                    <a:cubicBezTo>
                      <a:pt x="31333489" y="12172569"/>
                      <a:pt x="31021068" y="12173839"/>
                      <a:pt x="30711189" y="11809349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296442" y="996175"/>
              <a:ext cx="11053152" cy="33749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88"/>
                </a:lnSpc>
                <a:spcBef>
                  <a:spcPct val="0"/>
                </a:spcBef>
              </a:pPr>
              <a:r>
                <a:rPr lang="en-US" b="true" sz="4300" spc="-4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"Empowering individuals with real-time insights is not just innovation—it's a step toward a healthier, smarter future."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0" y="5632483"/>
              <a:ext cx="13312035" cy="1717822"/>
              <a:chOff x="0" y="0"/>
              <a:chExt cx="5776174" cy="7453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776174" cy="745374"/>
              </a:xfrm>
              <a:custGeom>
                <a:avLst/>
                <a:gdLst/>
                <a:ahLst/>
                <a:cxnLst/>
                <a:rect r="r" b="b" t="t" l="l"/>
                <a:pathLst>
                  <a:path h="745374" w="5776174">
                    <a:moveTo>
                      <a:pt x="5651714" y="745374"/>
                    </a:moveTo>
                    <a:lnTo>
                      <a:pt x="124460" y="745374"/>
                    </a:lnTo>
                    <a:cubicBezTo>
                      <a:pt x="55880" y="745374"/>
                      <a:pt x="0" y="689494"/>
                      <a:pt x="0" y="62091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51714" y="0"/>
                    </a:lnTo>
                    <a:cubicBezTo>
                      <a:pt x="5720294" y="0"/>
                      <a:pt x="5776174" y="55880"/>
                      <a:pt x="5776174" y="124460"/>
                    </a:cubicBezTo>
                    <a:lnTo>
                      <a:pt x="5776174" y="620914"/>
                    </a:lnTo>
                    <a:cubicBezTo>
                      <a:pt x="5776174" y="689494"/>
                      <a:pt x="5720294" y="745374"/>
                      <a:pt x="5651714" y="745374"/>
                    </a:cubicBezTo>
                    <a:close/>
                  </a:path>
                </a:pathLst>
              </a:custGeom>
              <a:solidFill>
                <a:srgbClr val="100F0D">
                  <a:alpha val="4706"/>
                </a:srgbClr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2407930" y="6151457"/>
              <a:ext cx="8496174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sz="2800" u="sng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Pathway Technology Inc. Team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92257" y="4230168"/>
            <a:ext cx="3578832" cy="1826664"/>
            <a:chOff x="0" y="0"/>
            <a:chExt cx="8508386" cy="43427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08386" cy="4441807"/>
            </a:xfrm>
            <a:custGeom>
              <a:avLst/>
              <a:gdLst/>
              <a:ahLst/>
              <a:cxnLst/>
              <a:rect r="r" b="b" t="t" l="l"/>
              <a:pathLst>
                <a:path h="4441807" w="8508386">
                  <a:moveTo>
                    <a:pt x="7886086" y="3871577"/>
                  </a:moveTo>
                  <a:cubicBezTo>
                    <a:pt x="7886086" y="3865227"/>
                    <a:pt x="7887356" y="3860147"/>
                    <a:pt x="7887356" y="3852527"/>
                  </a:cubicBezTo>
                  <a:lnTo>
                    <a:pt x="7887356" y="490220"/>
                  </a:lnTo>
                  <a:cubicBezTo>
                    <a:pt x="7887356" y="220980"/>
                    <a:pt x="7677806" y="0"/>
                    <a:pt x="7421266" y="0"/>
                  </a:cubicBezTo>
                  <a:lnTo>
                    <a:pt x="467360" y="0"/>
                  </a:lnTo>
                  <a:cubicBezTo>
                    <a:pt x="210820" y="0"/>
                    <a:pt x="0" y="220980"/>
                    <a:pt x="0" y="490220"/>
                  </a:cubicBezTo>
                  <a:lnTo>
                    <a:pt x="0" y="3852527"/>
                  </a:lnTo>
                  <a:cubicBezTo>
                    <a:pt x="0" y="4121767"/>
                    <a:pt x="209550" y="4342747"/>
                    <a:pt x="466090" y="4342747"/>
                  </a:cubicBezTo>
                  <a:lnTo>
                    <a:pt x="7419996" y="4342747"/>
                  </a:lnTo>
                  <a:cubicBezTo>
                    <a:pt x="7533025" y="4342747"/>
                    <a:pt x="7637166" y="4299567"/>
                    <a:pt x="7717175" y="4229717"/>
                  </a:cubicBezTo>
                  <a:cubicBezTo>
                    <a:pt x="7847985" y="4300837"/>
                    <a:pt x="8160406" y="4441807"/>
                    <a:pt x="8507116" y="4234797"/>
                  </a:cubicBezTo>
                  <a:cubicBezTo>
                    <a:pt x="8508386" y="4234797"/>
                    <a:pt x="8195966" y="4236067"/>
                    <a:pt x="7886086" y="3871577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416912" y="3734575"/>
            <a:ext cx="9185080" cy="2922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440"/>
              </a:lnSpc>
            </a:pPr>
            <a:r>
              <a:rPr lang="en-US" b="true" sz="10399" spc="-103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for your time!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94731" y="4703821"/>
            <a:ext cx="2462149" cy="83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Have a good day!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39330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Algo Wizards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1075"/>
            <a:ext cx="39330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Algo Wizards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995221" y="5646111"/>
            <a:ext cx="12602421" cy="613734"/>
            <a:chOff x="0" y="0"/>
            <a:chExt cx="16803228" cy="81831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335609" y="149218"/>
              <a:ext cx="646269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Vision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0"/>
              <a:ext cx="817866" cy="817866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42888" y="66991"/>
              <a:ext cx="532090" cy="636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5"/>
                </a:lnSpc>
                <a:spcBef>
                  <a:spcPct val="0"/>
                </a:spcBef>
              </a:pPr>
              <a:r>
                <a:rPr lang="en-US" b="true" sz="293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0340538" y="148512"/>
              <a:ext cx="646269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Unique Features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9004929" y="0"/>
              <a:ext cx="817866" cy="81831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9147817" y="66991"/>
              <a:ext cx="532090" cy="636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5"/>
                </a:lnSpc>
                <a:spcBef>
                  <a:spcPct val="0"/>
                </a:spcBef>
              </a:pPr>
              <a:r>
                <a:rPr lang="en-US" b="true" sz="293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95221" y="6767082"/>
            <a:ext cx="12602421" cy="616416"/>
            <a:chOff x="0" y="0"/>
            <a:chExt cx="16803228" cy="82188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335609" y="151229"/>
              <a:ext cx="646269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 Solution Architecture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0" y="0"/>
              <a:ext cx="817866" cy="821889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2888" y="66991"/>
              <a:ext cx="532090" cy="640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5"/>
                </a:lnSpc>
                <a:spcBef>
                  <a:spcPct val="0"/>
                </a:spcBef>
              </a:pPr>
              <a:r>
                <a:rPr lang="en-US" b="true" sz="293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0340538" y="151229"/>
              <a:ext cx="646269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Impact Potential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9004929" y="0"/>
              <a:ext cx="817866" cy="818313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9147817" y="66991"/>
              <a:ext cx="532090" cy="636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5"/>
                </a:lnSpc>
                <a:spcBef>
                  <a:spcPct val="0"/>
                </a:spcBef>
              </a:pPr>
              <a:r>
                <a:rPr lang="en-US" b="true" sz="293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614720" y="3083321"/>
            <a:ext cx="7058560" cy="1104955"/>
            <a:chOff x="0" y="0"/>
            <a:chExt cx="9411414" cy="14732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9411414" cy="1473273"/>
              <a:chOff x="0" y="0"/>
              <a:chExt cx="21001538" cy="328760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1001538" cy="3386664"/>
              </a:xfrm>
              <a:custGeom>
                <a:avLst/>
                <a:gdLst/>
                <a:ahLst/>
                <a:cxnLst/>
                <a:rect r="r" b="b" t="t" l="l"/>
                <a:pathLst>
                  <a:path h="3386664" w="21001538">
                    <a:moveTo>
                      <a:pt x="20379238" y="2816434"/>
                    </a:moveTo>
                    <a:cubicBezTo>
                      <a:pt x="20379238" y="2810084"/>
                      <a:pt x="20380508" y="2805004"/>
                      <a:pt x="20380508" y="2797384"/>
                    </a:cubicBezTo>
                    <a:lnTo>
                      <a:pt x="20380508" y="490220"/>
                    </a:lnTo>
                    <a:cubicBezTo>
                      <a:pt x="20380508" y="220980"/>
                      <a:pt x="20170958" y="0"/>
                      <a:pt x="19914419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2797384"/>
                    </a:lnTo>
                    <a:cubicBezTo>
                      <a:pt x="0" y="3066624"/>
                      <a:pt x="209550" y="3287604"/>
                      <a:pt x="466090" y="3287604"/>
                    </a:cubicBezTo>
                    <a:lnTo>
                      <a:pt x="19913147" y="3287604"/>
                    </a:lnTo>
                    <a:cubicBezTo>
                      <a:pt x="20026178" y="3287604"/>
                      <a:pt x="20130317" y="3244424"/>
                      <a:pt x="20210328" y="3174574"/>
                    </a:cubicBezTo>
                    <a:cubicBezTo>
                      <a:pt x="20341138" y="3245694"/>
                      <a:pt x="20653558" y="3386664"/>
                      <a:pt x="21000267" y="3179654"/>
                    </a:cubicBezTo>
                    <a:cubicBezTo>
                      <a:pt x="21001538" y="3179654"/>
                      <a:pt x="20689119" y="3180924"/>
                      <a:pt x="20379238" y="2816434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807924" y="158007"/>
              <a:ext cx="7795566" cy="1062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 spc="-4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Today's Agenda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995221" y="7888324"/>
            <a:ext cx="12602421" cy="613734"/>
            <a:chOff x="0" y="0"/>
            <a:chExt cx="16803228" cy="81831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1335609" y="149218"/>
              <a:ext cx="646269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Deliverables</a:t>
              </a:r>
            </a:p>
          </p:txBody>
        </p:sp>
        <p:grpSp>
          <p:nvGrpSpPr>
            <p:cNvPr name="Group 27" id="27"/>
            <p:cNvGrpSpPr/>
            <p:nvPr/>
          </p:nvGrpSpPr>
          <p:grpSpPr>
            <a:xfrm rot="0">
              <a:off x="0" y="0"/>
              <a:ext cx="817866" cy="817866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142888" y="66991"/>
              <a:ext cx="532090" cy="640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5"/>
                </a:lnSpc>
                <a:spcBef>
                  <a:spcPct val="0"/>
                </a:spcBef>
              </a:pPr>
              <a:r>
                <a:rPr lang="en-US" b="true" sz="293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5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0340538" y="148512"/>
              <a:ext cx="646269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Future Scope</a:t>
              </a:r>
            </a:p>
          </p:txBody>
        </p:sp>
        <p:grpSp>
          <p:nvGrpSpPr>
            <p:cNvPr name="Group 31" id="31"/>
            <p:cNvGrpSpPr/>
            <p:nvPr/>
          </p:nvGrpSpPr>
          <p:grpSpPr>
            <a:xfrm rot="0">
              <a:off x="9004929" y="0"/>
              <a:ext cx="817866" cy="818313"/>
              <a:chOff x="0" y="0"/>
              <a:chExt cx="6350000" cy="63500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9147817" y="66991"/>
              <a:ext cx="532090" cy="640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5"/>
                </a:lnSpc>
                <a:spcBef>
                  <a:spcPct val="0"/>
                </a:spcBef>
              </a:pPr>
              <a:r>
                <a:rPr lang="en-US" b="true" sz="293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617" y="3365544"/>
            <a:ext cx="5820310" cy="1104955"/>
            <a:chOff x="0" y="0"/>
            <a:chExt cx="7760414" cy="147327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760414" cy="1473273"/>
              <a:chOff x="0" y="0"/>
              <a:chExt cx="17317337" cy="328760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317337" cy="3386664"/>
              </a:xfrm>
              <a:custGeom>
                <a:avLst/>
                <a:gdLst/>
                <a:ahLst/>
                <a:cxnLst/>
                <a:rect r="r" b="b" t="t" l="l"/>
                <a:pathLst>
                  <a:path h="3386664" w="17317337">
                    <a:moveTo>
                      <a:pt x="16695037" y="2816434"/>
                    </a:moveTo>
                    <a:cubicBezTo>
                      <a:pt x="16695037" y="2810084"/>
                      <a:pt x="16696306" y="2805004"/>
                      <a:pt x="16696306" y="2797384"/>
                    </a:cubicBezTo>
                    <a:lnTo>
                      <a:pt x="16696306" y="490220"/>
                    </a:lnTo>
                    <a:cubicBezTo>
                      <a:pt x="16696306" y="220980"/>
                      <a:pt x="16486756" y="0"/>
                      <a:pt x="16230217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2797384"/>
                    </a:lnTo>
                    <a:cubicBezTo>
                      <a:pt x="0" y="3066624"/>
                      <a:pt x="209550" y="3287604"/>
                      <a:pt x="466090" y="3287604"/>
                    </a:cubicBezTo>
                    <a:lnTo>
                      <a:pt x="16228947" y="3287604"/>
                    </a:lnTo>
                    <a:cubicBezTo>
                      <a:pt x="16341978" y="3287604"/>
                      <a:pt x="16446117" y="3244424"/>
                      <a:pt x="16526128" y="3174574"/>
                    </a:cubicBezTo>
                    <a:cubicBezTo>
                      <a:pt x="16656937" y="3245694"/>
                      <a:pt x="16969356" y="3386664"/>
                      <a:pt x="17316067" y="3179654"/>
                    </a:cubicBezTo>
                    <a:cubicBezTo>
                      <a:pt x="17317337" y="3179654"/>
                      <a:pt x="17004917" y="3180924"/>
                      <a:pt x="16695037" y="2816434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947624" y="158007"/>
              <a:ext cx="5865166" cy="1062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20"/>
                </a:lnSpc>
                <a:spcBef>
                  <a:spcPct val="0"/>
                </a:spcBef>
              </a:pPr>
              <a:r>
                <a:rPr lang="en-US" b="true" sz="4800" spc="-4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Introduction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59517" y="3365544"/>
            <a:ext cx="7894867" cy="4898293"/>
            <a:chOff x="0" y="0"/>
            <a:chExt cx="4567509" cy="28338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67509" cy="2833866"/>
            </a:xfrm>
            <a:custGeom>
              <a:avLst/>
              <a:gdLst/>
              <a:ahLst/>
              <a:cxnLst/>
              <a:rect r="r" b="b" t="t" l="l"/>
              <a:pathLst>
                <a:path h="2833866" w="4567509">
                  <a:moveTo>
                    <a:pt x="4443049" y="2833866"/>
                  </a:moveTo>
                  <a:lnTo>
                    <a:pt x="124460" y="2833866"/>
                  </a:lnTo>
                  <a:cubicBezTo>
                    <a:pt x="55880" y="2833866"/>
                    <a:pt x="0" y="2777986"/>
                    <a:pt x="0" y="27094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43049" y="0"/>
                  </a:lnTo>
                  <a:cubicBezTo>
                    <a:pt x="4511629" y="0"/>
                    <a:pt x="4567509" y="55880"/>
                    <a:pt x="4567509" y="124460"/>
                  </a:cubicBezTo>
                  <a:lnTo>
                    <a:pt x="4567509" y="2709406"/>
                  </a:lnTo>
                  <a:cubicBezTo>
                    <a:pt x="4567509" y="2777986"/>
                    <a:pt x="4511629" y="2833866"/>
                    <a:pt x="4443049" y="2833866"/>
                  </a:cubicBezTo>
                  <a:close/>
                </a:path>
              </a:pathLst>
            </a:custGeom>
            <a:solidFill>
              <a:srgbClr val="100F0D">
                <a:alpha val="4706"/>
              </a:srgbClr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793328" y="3632399"/>
            <a:ext cx="5827245" cy="4364583"/>
          </a:xfrm>
          <a:custGeom>
            <a:avLst/>
            <a:gdLst/>
            <a:ahLst/>
            <a:cxnLst/>
            <a:rect r="r" b="b" t="t" l="l"/>
            <a:pathLst>
              <a:path h="4364583" w="5827245">
                <a:moveTo>
                  <a:pt x="0" y="0"/>
                </a:moveTo>
                <a:lnTo>
                  <a:pt x="5827244" y="0"/>
                </a:lnTo>
                <a:lnTo>
                  <a:pt x="5827244" y="4364583"/>
                </a:lnTo>
                <a:lnTo>
                  <a:pt x="0" y="4364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83042" y="5086350"/>
            <a:ext cx="5521459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Team Leader - Garvit Arora</a:t>
            </a:r>
          </a:p>
          <a:p>
            <a:pPr algn="l">
              <a:lnSpc>
                <a:spcPts val="3919"/>
              </a:lnSpc>
            </a:pPr>
          </a:p>
          <a:p>
            <a:pPr algn="l" marL="0" indent="0" lvl="0">
              <a:lnSpc>
                <a:spcPts val="3919"/>
              </a:lnSpc>
            </a:pPr>
            <a:r>
              <a:rPr lang="en-US" sz="28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Team members - Piyush , Ojaswani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81075"/>
            <a:ext cx="39330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Algo Wizards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48701" y="1694697"/>
            <a:ext cx="11810599" cy="7563603"/>
            <a:chOff x="0" y="0"/>
            <a:chExt cx="6832923" cy="4375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32922" cy="4375859"/>
            </a:xfrm>
            <a:custGeom>
              <a:avLst/>
              <a:gdLst/>
              <a:ahLst/>
              <a:cxnLst/>
              <a:rect r="r" b="b" t="t" l="l"/>
              <a:pathLst>
                <a:path h="4375859" w="6832922">
                  <a:moveTo>
                    <a:pt x="6708463" y="4375859"/>
                  </a:moveTo>
                  <a:lnTo>
                    <a:pt x="124460" y="4375859"/>
                  </a:lnTo>
                  <a:cubicBezTo>
                    <a:pt x="55880" y="4375859"/>
                    <a:pt x="0" y="4319979"/>
                    <a:pt x="0" y="42513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08463" y="0"/>
                  </a:lnTo>
                  <a:cubicBezTo>
                    <a:pt x="6777043" y="0"/>
                    <a:pt x="6832922" y="55880"/>
                    <a:pt x="6832922" y="124460"/>
                  </a:cubicBezTo>
                  <a:lnTo>
                    <a:pt x="6832922" y="4251399"/>
                  </a:lnTo>
                  <a:cubicBezTo>
                    <a:pt x="6832922" y="4319979"/>
                    <a:pt x="6777043" y="4375859"/>
                    <a:pt x="6708463" y="4375859"/>
                  </a:cubicBezTo>
                  <a:close/>
                </a:path>
              </a:pathLst>
            </a:custGeom>
            <a:solidFill>
              <a:srgbClr val="100F0D">
                <a:alpha val="4706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24720" y="1028700"/>
            <a:ext cx="7058560" cy="1104955"/>
            <a:chOff x="0" y="0"/>
            <a:chExt cx="9411414" cy="147327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411414" cy="1473273"/>
              <a:chOff x="0" y="0"/>
              <a:chExt cx="21001538" cy="328760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1001538" cy="3386664"/>
              </a:xfrm>
              <a:custGeom>
                <a:avLst/>
                <a:gdLst/>
                <a:ahLst/>
                <a:cxnLst/>
                <a:rect r="r" b="b" t="t" l="l"/>
                <a:pathLst>
                  <a:path h="3386664" w="21001538">
                    <a:moveTo>
                      <a:pt x="20379238" y="2816434"/>
                    </a:moveTo>
                    <a:cubicBezTo>
                      <a:pt x="20379238" y="2810084"/>
                      <a:pt x="20380508" y="2805004"/>
                      <a:pt x="20380508" y="2797384"/>
                    </a:cubicBezTo>
                    <a:lnTo>
                      <a:pt x="20380508" y="490220"/>
                    </a:lnTo>
                    <a:cubicBezTo>
                      <a:pt x="20380508" y="220980"/>
                      <a:pt x="20170958" y="0"/>
                      <a:pt x="19914419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2797384"/>
                    </a:lnTo>
                    <a:cubicBezTo>
                      <a:pt x="0" y="3066624"/>
                      <a:pt x="209550" y="3287604"/>
                      <a:pt x="466090" y="3287604"/>
                    </a:cubicBezTo>
                    <a:lnTo>
                      <a:pt x="19913147" y="3287604"/>
                    </a:lnTo>
                    <a:cubicBezTo>
                      <a:pt x="20026178" y="3287604"/>
                      <a:pt x="20130317" y="3244424"/>
                      <a:pt x="20210328" y="3174574"/>
                    </a:cubicBezTo>
                    <a:cubicBezTo>
                      <a:pt x="20341138" y="3245694"/>
                      <a:pt x="20653558" y="3386664"/>
                      <a:pt x="21000267" y="3179654"/>
                    </a:cubicBezTo>
                    <a:cubicBezTo>
                      <a:pt x="21001538" y="3179654"/>
                      <a:pt x="20689119" y="3180924"/>
                      <a:pt x="20379238" y="2816434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807924" y="158007"/>
              <a:ext cx="7795566" cy="1062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 spc="-4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Vision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32513" y="4730073"/>
            <a:ext cx="1184414" cy="1184414"/>
          </a:xfrm>
          <a:custGeom>
            <a:avLst/>
            <a:gdLst/>
            <a:ahLst/>
            <a:cxnLst/>
            <a:rect r="r" b="b" t="t" l="l"/>
            <a:pathLst>
              <a:path h="1184414" w="1184414">
                <a:moveTo>
                  <a:pt x="0" y="0"/>
                </a:moveTo>
                <a:lnTo>
                  <a:pt x="1184414" y="0"/>
                </a:lnTo>
                <a:lnTo>
                  <a:pt x="1184414" y="1184414"/>
                </a:lnTo>
                <a:lnTo>
                  <a:pt x="0" y="118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19510">
            <a:off x="10169586" y="6048176"/>
            <a:ext cx="1184414" cy="1184414"/>
          </a:xfrm>
          <a:custGeom>
            <a:avLst/>
            <a:gdLst/>
            <a:ahLst/>
            <a:cxnLst/>
            <a:rect r="r" b="b" t="t" l="l"/>
            <a:pathLst>
              <a:path h="1184414" w="1184414">
                <a:moveTo>
                  <a:pt x="0" y="0"/>
                </a:moveTo>
                <a:lnTo>
                  <a:pt x="1184414" y="0"/>
                </a:lnTo>
                <a:lnTo>
                  <a:pt x="1184414" y="1184414"/>
                </a:lnTo>
                <a:lnTo>
                  <a:pt x="0" y="118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02181">
            <a:off x="14388657" y="4389595"/>
            <a:ext cx="1184414" cy="1184414"/>
          </a:xfrm>
          <a:custGeom>
            <a:avLst/>
            <a:gdLst/>
            <a:ahLst/>
            <a:cxnLst/>
            <a:rect r="r" b="b" t="t" l="l"/>
            <a:pathLst>
              <a:path h="1184414" w="1184414">
                <a:moveTo>
                  <a:pt x="0" y="0"/>
                </a:moveTo>
                <a:lnTo>
                  <a:pt x="1184414" y="0"/>
                </a:lnTo>
                <a:lnTo>
                  <a:pt x="1184414" y="1184414"/>
                </a:lnTo>
                <a:lnTo>
                  <a:pt x="0" y="1184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3972" y="3321643"/>
            <a:ext cx="3392923" cy="457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Our solution redefines personalized healthcare by integrating real-time data streams, advanced AI pipelines, and context-aware recommendations into a single dynamic system. We aim to bridge the gap between data and actionable insights, empowering users to make informed health decisions effortlessly.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293640" y="2511821"/>
            <a:ext cx="4120722" cy="606367"/>
            <a:chOff x="0" y="0"/>
            <a:chExt cx="5494296" cy="80848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494296" cy="808489"/>
              <a:chOff x="0" y="0"/>
              <a:chExt cx="31720136" cy="466763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1720135" cy="4766697"/>
              </a:xfrm>
              <a:custGeom>
                <a:avLst/>
                <a:gdLst/>
                <a:ahLst/>
                <a:cxnLst/>
                <a:rect r="r" b="b" t="t" l="l"/>
                <a:pathLst>
                  <a:path h="4766697" w="31720135">
                    <a:moveTo>
                      <a:pt x="31097835" y="4196467"/>
                    </a:moveTo>
                    <a:cubicBezTo>
                      <a:pt x="31097835" y="4190117"/>
                      <a:pt x="31099106" y="4185037"/>
                      <a:pt x="31099106" y="4177417"/>
                    </a:cubicBezTo>
                    <a:lnTo>
                      <a:pt x="31099106" y="490220"/>
                    </a:lnTo>
                    <a:cubicBezTo>
                      <a:pt x="31099106" y="220980"/>
                      <a:pt x="30889556" y="0"/>
                      <a:pt x="30633017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4177417"/>
                    </a:lnTo>
                    <a:cubicBezTo>
                      <a:pt x="0" y="4446657"/>
                      <a:pt x="209550" y="4667637"/>
                      <a:pt x="466090" y="4667637"/>
                    </a:cubicBezTo>
                    <a:lnTo>
                      <a:pt x="30631746" y="4667637"/>
                    </a:lnTo>
                    <a:cubicBezTo>
                      <a:pt x="30744775" y="4667637"/>
                      <a:pt x="30848917" y="4624457"/>
                      <a:pt x="30928925" y="4554607"/>
                    </a:cubicBezTo>
                    <a:cubicBezTo>
                      <a:pt x="31059735" y="4625727"/>
                      <a:pt x="31372156" y="4766697"/>
                      <a:pt x="31718867" y="4559687"/>
                    </a:cubicBezTo>
                    <a:cubicBezTo>
                      <a:pt x="31720135" y="4559687"/>
                      <a:pt x="31407717" y="4560957"/>
                      <a:pt x="31097835" y="4196467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541744" y="198949"/>
              <a:ext cx="4410807" cy="382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42"/>
                </a:lnSpc>
                <a:spcBef>
                  <a:spcPct val="0"/>
                </a:spcBef>
              </a:pPr>
              <a:r>
                <a:rPr lang="en-US" b="true" sz="174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What are we offering 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38700" y="1694697"/>
            <a:ext cx="11810599" cy="7563603"/>
            <a:chOff x="0" y="0"/>
            <a:chExt cx="6832923" cy="4375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32922" cy="4375859"/>
            </a:xfrm>
            <a:custGeom>
              <a:avLst/>
              <a:gdLst/>
              <a:ahLst/>
              <a:cxnLst/>
              <a:rect r="r" b="b" t="t" l="l"/>
              <a:pathLst>
                <a:path h="4375859" w="6832922">
                  <a:moveTo>
                    <a:pt x="6708463" y="4375859"/>
                  </a:moveTo>
                  <a:lnTo>
                    <a:pt x="124460" y="4375859"/>
                  </a:lnTo>
                  <a:cubicBezTo>
                    <a:pt x="55880" y="4375859"/>
                    <a:pt x="0" y="4319979"/>
                    <a:pt x="0" y="42513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08463" y="0"/>
                  </a:lnTo>
                  <a:cubicBezTo>
                    <a:pt x="6777043" y="0"/>
                    <a:pt x="6832922" y="55880"/>
                    <a:pt x="6832922" y="124460"/>
                  </a:cubicBezTo>
                  <a:lnTo>
                    <a:pt x="6832922" y="4251399"/>
                  </a:lnTo>
                  <a:cubicBezTo>
                    <a:pt x="6832922" y="4319979"/>
                    <a:pt x="6777043" y="4375859"/>
                    <a:pt x="6708463" y="4375859"/>
                  </a:cubicBezTo>
                  <a:close/>
                </a:path>
              </a:pathLst>
            </a:custGeom>
            <a:solidFill>
              <a:srgbClr val="100F0D">
                <a:alpha val="4706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614720" y="1028700"/>
            <a:ext cx="7058560" cy="1951944"/>
            <a:chOff x="0" y="0"/>
            <a:chExt cx="21001538" cy="58076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01538" cy="5906734"/>
            </a:xfrm>
            <a:custGeom>
              <a:avLst/>
              <a:gdLst/>
              <a:ahLst/>
              <a:cxnLst/>
              <a:rect r="r" b="b" t="t" l="l"/>
              <a:pathLst>
                <a:path h="5906734" w="21001538">
                  <a:moveTo>
                    <a:pt x="20379238" y="5336504"/>
                  </a:moveTo>
                  <a:cubicBezTo>
                    <a:pt x="20379238" y="5330154"/>
                    <a:pt x="20380508" y="5325075"/>
                    <a:pt x="20380508" y="5317454"/>
                  </a:cubicBezTo>
                  <a:lnTo>
                    <a:pt x="20380508" y="490220"/>
                  </a:lnTo>
                  <a:cubicBezTo>
                    <a:pt x="20380508" y="220980"/>
                    <a:pt x="20170958" y="0"/>
                    <a:pt x="19914419" y="0"/>
                  </a:cubicBezTo>
                  <a:lnTo>
                    <a:pt x="467360" y="0"/>
                  </a:lnTo>
                  <a:cubicBezTo>
                    <a:pt x="210820" y="0"/>
                    <a:pt x="0" y="220980"/>
                    <a:pt x="0" y="490220"/>
                  </a:cubicBezTo>
                  <a:lnTo>
                    <a:pt x="0" y="5317454"/>
                  </a:lnTo>
                  <a:cubicBezTo>
                    <a:pt x="0" y="5586695"/>
                    <a:pt x="209550" y="5807675"/>
                    <a:pt x="466090" y="5807675"/>
                  </a:cubicBezTo>
                  <a:lnTo>
                    <a:pt x="19913147" y="5807675"/>
                  </a:lnTo>
                  <a:cubicBezTo>
                    <a:pt x="20026178" y="5807675"/>
                    <a:pt x="20130317" y="5764495"/>
                    <a:pt x="20210328" y="5694645"/>
                  </a:cubicBezTo>
                  <a:cubicBezTo>
                    <a:pt x="20341138" y="5765764"/>
                    <a:pt x="20653558" y="5906734"/>
                    <a:pt x="21000267" y="5699725"/>
                  </a:cubicBezTo>
                  <a:cubicBezTo>
                    <a:pt x="21001538" y="5699725"/>
                    <a:pt x="20689119" y="5700995"/>
                    <a:pt x="20379238" y="53365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220663" y="1123393"/>
            <a:ext cx="5846674" cy="166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b="true" sz="4800" spc="-4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 Architecture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505589" y="3848929"/>
            <a:ext cx="408622" cy="40862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576979" y="3877619"/>
            <a:ext cx="265843" cy="32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35"/>
              </a:lnSpc>
              <a:spcBef>
                <a:spcPct val="0"/>
              </a:spcBef>
            </a:pPr>
            <a:r>
              <a:rPr lang="en-US" b="true" sz="195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695299" y="2820229"/>
            <a:ext cx="5448701" cy="5472437"/>
            <a:chOff x="0" y="0"/>
            <a:chExt cx="1435049" cy="1441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35049" cy="1441300"/>
            </a:xfrm>
            <a:custGeom>
              <a:avLst/>
              <a:gdLst/>
              <a:ahLst/>
              <a:cxnLst/>
              <a:rect r="r" b="b" t="t" l="l"/>
              <a:pathLst>
                <a:path h="1441300" w="1435049">
                  <a:moveTo>
                    <a:pt x="0" y="0"/>
                  </a:moveTo>
                  <a:lnTo>
                    <a:pt x="1435049" y="0"/>
                  </a:lnTo>
                  <a:lnTo>
                    <a:pt x="1435049" y="1441300"/>
                  </a:lnTo>
                  <a:lnTo>
                    <a:pt x="0" y="1441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435049" cy="1488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255252" y="3030823"/>
            <a:ext cx="3042779" cy="560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Data Ingestion and Processing</a:t>
            </a:r>
          </a:p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Data Sources: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b="true" sz="150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Wearables: Simulated data streams for heart rate, steps, SpO₂, and calorie metrics.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b="true" sz="150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Fitness Tracking Apps: Daily logs and exercise statistics.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b="true" sz="150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External APIs - Weather: Incorporate weather patterns for activity planning (e.g., avoid outdoor workouts in extreme heat).</a:t>
            </a:r>
          </a:p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Pathway Framework: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b="true" sz="150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Handles data cleaning, joining, and real-time updates to process and react to incoming data streams efficiently.</a:t>
            </a:r>
          </a:p>
          <a:p>
            <a:pPr algn="l">
              <a:lnSpc>
                <a:spcPts val="2100"/>
              </a:lnSpc>
            </a:pPr>
          </a:p>
          <a:p>
            <a:pPr algn="l" marL="0" indent="0" lvl="0">
              <a:lnSpc>
                <a:spcPts val="2100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9954290" y="3518684"/>
            <a:ext cx="408622" cy="41063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025680" y="3547374"/>
            <a:ext cx="265843" cy="32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35"/>
              </a:lnSpc>
              <a:spcBef>
                <a:spcPct val="0"/>
              </a:spcBef>
            </a:pPr>
            <a:r>
              <a:rPr lang="en-US" b="true" sz="195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03953" y="3124653"/>
            <a:ext cx="3042779" cy="516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60"/>
              </a:lnSpc>
            </a:pPr>
            <a:r>
              <a:rPr lang="en-US" b="true" sz="140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RAG Integr</a:t>
            </a:r>
            <a:r>
              <a:rPr lang="en-US" b="true" sz="1400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ation for Contextual Intelligence</a:t>
            </a:r>
          </a:p>
          <a:p>
            <a:pPr algn="l"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RAG Pipelines:</a:t>
            </a:r>
          </a:p>
          <a:p>
            <a:pPr algn="l" marL="604521" indent="-201507" lvl="2">
              <a:lnSpc>
                <a:spcPts val="1960"/>
              </a:lnSpc>
              <a:buFont typeface="Arial"/>
              <a:buChar char="⚬"/>
            </a:pPr>
            <a:r>
              <a:rPr lang="en-US" b="true" sz="1400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Retrieval-Augmented Generation is used to fetch precise, up-to-date health guidelines and scientific recommendations.</a:t>
            </a:r>
          </a:p>
          <a:p>
            <a:pPr algn="l" marL="604521" indent="-201507" lvl="2">
              <a:lnSpc>
                <a:spcPts val="1960"/>
              </a:lnSpc>
              <a:buFont typeface="Arial"/>
              <a:buChar char="⚬"/>
            </a:pPr>
            <a:r>
              <a:rPr lang="en-US" b="true" sz="1400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Dynamic Knowledge Base:</a:t>
            </a:r>
          </a:p>
          <a:p>
            <a:pPr algn="l" marL="906781" indent="-226695" lvl="3">
              <a:lnSpc>
                <a:spcPts val="1960"/>
              </a:lnSpc>
              <a:buFont typeface="Arial"/>
              <a:buChar char="￭"/>
            </a:pPr>
            <a:r>
              <a:rPr lang="en-US" b="true" sz="1400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Integrates peer-reviewed journals, WHO guidelines, and localized health advice.</a:t>
            </a:r>
          </a:p>
          <a:p>
            <a:pPr algn="l">
              <a:lnSpc>
                <a:spcPts val="1960"/>
              </a:lnSpc>
            </a:pPr>
            <a:r>
              <a:rPr lang="en-US" b="true" sz="1400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Agentic RAG Enhancements:</a:t>
            </a:r>
          </a:p>
          <a:p>
            <a:pPr algn="l"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Autonomous behavior to prioritize recommendations.</a:t>
            </a:r>
          </a:p>
          <a:p>
            <a:pPr algn="l" marL="302260" indent="-151130" lvl="1">
              <a:lnSpc>
                <a:spcPts val="1960"/>
              </a:lnSpc>
              <a:buFont typeface="Arial"/>
              <a:buChar char="•"/>
            </a:pPr>
            <a:r>
              <a:rPr lang="en-US" b="true" sz="1400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Adaptive alert system (e.g., prioritize critical alerts such as abnormal heart rates).</a:t>
            </a:r>
          </a:p>
          <a:p>
            <a:pPr algn="l">
              <a:lnSpc>
                <a:spcPts val="1960"/>
              </a:lnSpc>
            </a:pPr>
          </a:p>
          <a:p>
            <a:pPr algn="l" marL="0" indent="0" lvl="0">
              <a:lnSpc>
                <a:spcPts val="1960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9144000" y="2820229"/>
            <a:ext cx="5448701" cy="5472437"/>
            <a:chOff x="0" y="0"/>
            <a:chExt cx="1435049" cy="14413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35049" cy="1441300"/>
            </a:xfrm>
            <a:custGeom>
              <a:avLst/>
              <a:gdLst/>
              <a:ahLst/>
              <a:cxnLst/>
              <a:rect r="r" b="b" t="t" l="l"/>
              <a:pathLst>
                <a:path h="1441300" w="1435049">
                  <a:moveTo>
                    <a:pt x="0" y="0"/>
                  </a:moveTo>
                  <a:lnTo>
                    <a:pt x="1435049" y="0"/>
                  </a:lnTo>
                  <a:lnTo>
                    <a:pt x="1435049" y="1441300"/>
                  </a:lnTo>
                  <a:lnTo>
                    <a:pt x="0" y="1441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435049" cy="1488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0018" y="3874935"/>
            <a:ext cx="7134250" cy="2016799"/>
            <a:chOff x="0" y="0"/>
            <a:chExt cx="9512334" cy="268906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512334" cy="2689066"/>
              <a:chOff x="0" y="0"/>
              <a:chExt cx="21226740" cy="600064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1226740" cy="6099701"/>
              </a:xfrm>
              <a:custGeom>
                <a:avLst/>
                <a:gdLst/>
                <a:ahLst/>
                <a:cxnLst/>
                <a:rect r="r" b="b" t="t" l="l"/>
                <a:pathLst>
                  <a:path h="6099701" w="21226740">
                    <a:moveTo>
                      <a:pt x="20604440" y="5529471"/>
                    </a:moveTo>
                    <a:cubicBezTo>
                      <a:pt x="20604440" y="5523121"/>
                      <a:pt x="20605710" y="5518041"/>
                      <a:pt x="20605710" y="5510421"/>
                    </a:cubicBezTo>
                    <a:lnTo>
                      <a:pt x="20605710" y="490220"/>
                    </a:lnTo>
                    <a:cubicBezTo>
                      <a:pt x="20605710" y="220980"/>
                      <a:pt x="20396160" y="0"/>
                      <a:pt x="20139620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5510421"/>
                    </a:lnTo>
                    <a:cubicBezTo>
                      <a:pt x="0" y="5779661"/>
                      <a:pt x="209550" y="6000641"/>
                      <a:pt x="466090" y="6000641"/>
                    </a:cubicBezTo>
                    <a:lnTo>
                      <a:pt x="20138351" y="6000641"/>
                    </a:lnTo>
                    <a:cubicBezTo>
                      <a:pt x="20251379" y="6000641"/>
                      <a:pt x="20355520" y="5957461"/>
                      <a:pt x="20435529" y="5887611"/>
                    </a:cubicBezTo>
                    <a:cubicBezTo>
                      <a:pt x="20566340" y="5958731"/>
                      <a:pt x="20878760" y="6099701"/>
                      <a:pt x="21225470" y="5892691"/>
                    </a:cubicBezTo>
                    <a:cubicBezTo>
                      <a:pt x="21226740" y="5892691"/>
                      <a:pt x="20914320" y="5893961"/>
                      <a:pt x="20604440" y="5529471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990354" y="629411"/>
              <a:ext cx="7531626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279"/>
                </a:lnSpc>
                <a:spcBef>
                  <a:spcPct val="0"/>
                </a:spcBef>
              </a:pPr>
              <a:r>
                <a:rPr lang="en-US" b="true" sz="5199" spc="-5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Unique Features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375067" y="2005801"/>
            <a:ext cx="5888275" cy="2175510"/>
            <a:chOff x="0" y="0"/>
            <a:chExt cx="7851033" cy="2900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164223" y="-47625"/>
              <a:ext cx="6686809" cy="2948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Pred</a:t>
              </a:r>
              <a:r>
                <a:rPr lang="en-US" sz="2100" u="none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ictive Health Alerts: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 u="none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Uses historical data and trends to predict potential health ri</a:t>
              </a: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sks (</a:t>
              </a:r>
              <a:r>
                <a:rPr lang="en-US" sz="2100" u="none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e.g., detecting patterns of overexertion leading to burnout).</a:t>
              </a:r>
            </a:p>
            <a:p>
              <a:pPr algn="l" marL="0" indent="0" lvl="0">
                <a:lnSpc>
                  <a:spcPts val="2940"/>
                </a:lnSpc>
              </a:pP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614680" cy="614680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07390" y="38516"/>
              <a:ext cx="399901" cy="490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375067" y="4228936"/>
            <a:ext cx="5888275" cy="2546985"/>
            <a:chOff x="0" y="0"/>
            <a:chExt cx="7851033" cy="339598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164223" y="-47625"/>
              <a:ext cx="6686809" cy="3443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Mood-Based Recommendations: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Leve</a:t>
              </a: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r</a:t>
              </a:r>
              <a:r>
                <a:rPr lang="en-US" sz="2100" u="none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ages sentiment analysis from wearable data (e.g., sleep quality, heart rate variability) to r</a:t>
              </a: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ec</a:t>
              </a:r>
              <a:r>
                <a:rPr lang="en-US" sz="2100" u="none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ommend activities like meditation or high-energy workouts.</a:t>
              </a:r>
            </a:p>
            <a:p>
              <a:pPr algn="l" marL="0" indent="0" lvl="0">
                <a:lnSpc>
                  <a:spcPts val="2940"/>
                </a:lnSpc>
              </a:pP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0" y="0"/>
              <a:ext cx="614680" cy="617704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107390" y="38516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375067" y="6821546"/>
            <a:ext cx="5888275" cy="2175510"/>
            <a:chOff x="0" y="0"/>
            <a:chExt cx="7851033" cy="290068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1164223" y="-47625"/>
              <a:ext cx="6686809" cy="2948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Community-Driven Enhancements: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Int</a:t>
              </a: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eg</a:t>
              </a: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r</a:t>
              </a:r>
              <a:r>
                <a:rPr lang="en-US" sz="2100" u="none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ates a peer-sharing platform for users to share experi</a:t>
              </a: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enc</a:t>
              </a:r>
              <a:r>
                <a:rPr lang="en-US" sz="2100" u="none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es, tips, and achievements, fostering motivation and accountability.</a:t>
              </a:r>
            </a:p>
            <a:p>
              <a:pPr algn="l" marL="0" indent="0" lvl="0">
                <a:lnSpc>
                  <a:spcPts val="2940"/>
                </a:lnSpc>
              </a:pP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614680" cy="617704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</p:grpSp>
      <p:sp>
        <p:nvSpPr>
          <p:cNvPr name="TextBox 20" id="20"/>
          <p:cNvSpPr txBox="true"/>
          <p:nvPr/>
        </p:nvSpPr>
        <p:spPr>
          <a:xfrm rot="0">
            <a:off x="10455610" y="6814021"/>
            <a:ext cx="299926" cy="38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5"/>
              </a:lnSpc>
              <a:spcBef>
                <a:spcPct val="0"/>
              </a:spcBef>
            </a:pPr>
            <a:r>
              <a:rPr lang="en-US" b="true" sz="220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950" y="863787"/>
            <a:ext cx="17258100" cy="8867101"/>
            <a:chOff x="0" y="0"/>
            <a:chExt cx="24871394" cy="127787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71394" cy="12778763"/>
            </a:xfrm>
            <a:custGeom>
              <a:avLst/>
              <a:gdLst/>
              <a:ahLst/>
              <a:cxnLst/>
              <a:rect r="r" b="b" t="t" l="l"/>
              <a:pathLst>
                <a:path h="12778763" w="24871394">
                  <a:moveTo>
                    <a:pt x="2456659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2473963"/>
                  </a:lnTo>
                  <a:cubicBezTo>
                    <a:pt x="0" y="12642872"/>
                    <a:pt x="135890" y="12778763"/>
                    <a:pt x="304800" y="12778763"/>
                  </a:cubicBezTo>
                  <a:lnTo>
                    <a:pt x="24566594" y="12778763"/>
                  </a:lnTo>
                  <a:cubicBezTo>
                    <a:pt x="24735504" y="12778763"/>
                    <a:pt x="24871394" y="12642872"/>
                    <a:pt x="24871394" y="12473963"/>
                  </a:cubicBezTo>
                  <a:lnTo>
                    <a:pt x="24871394" y="304800"/>
                  </a:lnTo>
                  <a:cubicBezTo>
                    <a:pt x="24871394" y="135890"/>
                    <a:pt x="24735504" y="0"/>
                    <a:pt x="24566594" y="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376655" y="468729"/>
            <a:ext cx="9534690" cy="1119942"/>
            <a:chOff x="0" y="0"/>
            <a:chExt cx="12712920" cy="149325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2712920" cy="1493256"/>
              <a:chOff x="0" y="0"/>
              <a:chExt cx="39759248" cy="467011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9759248" cy="4769170"/>
              </a:xfrm>
              <a:custGeom>
                <a:avLst/>
                <a:gdLst/>
                <a:ahLst/>
                <a:cxnLst/>
                <a:rect r="r" b="b" t="t" l="l"/>
                <a:pathLst>
                  <a:path h="4769170" w="39759248">
                    <a:moveTo>
                      <a:pt x="39136948" y="4198940"/>
                    </a:moveTo>
                    <a:cubicBezTo>
                      <a:pt x="39136948" y="4192590"/>
                      <a:pt x="39138219" y="4187510"/>
                      <a:pt x="39138219" y="4179890"/>
                    </a:cubicBezTo>
                    <a:lnTo>
                      <a:pt x="39138219" y="490220"/>
                    </a:lnTo>
                    <a:cubicBezTo>
                      <a:pt x="39138219" y="220980"/>
                      <a:pt x="38928669" y="0"/>
                      <a:pt x="38672126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4179890"/>
                    </a:lnTo>
                    <a:cubicBezTo>
                      <a:pt x="0" y="4449130"/>
                      <a:pt x="209550" y="4670110"/>
                      <a:pt x="466090" y="4670110"/>
                    </a:cubicBezTo>
                    <a:lnTo>
                      <a:pt x="38670858" y="4670110"/>
                    </a:lnTo>
                    <a:cubicBezTo>
                      <a:pt x="38783887" y="4670110"/>
                      <a:pt x="38888026" y="4626930"/>
                      <a:pt x="38968037" y="4557080"/>
                    </a:cubicBezTo>
                    <a:cubicBezTo>
                      <a:pt x="39098848" y="4628200"/>
                      <a:pt x="39411269" y="4769170"/>
                      <a:pt x="39757976" y="4562160"/>
                    </a:cubicBezTo>
                    <a:cubicBezTo>
                      <a:pt x="39759248" y="4562160"/>
                      <a:pt x="39446826" y="4563430"/>
                      <a:pt x="39136948" y="419894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348782" y="322032"/>
              <a:ext cx="11775124" cy="906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66"/>
                </a:lnSpc>
              </a:pPr>
              <a:r>
                <a:rPr lang="en-US" b="true" sz="478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Impact Potential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481651">
            <a:off x="2090778" y="5374777"/>
            <a:ext cx="1198281" cy="1271503"/>
            <a:chOff x="0" y="0"/>
            <a:chExt cx="1597708" cy="1695337"/>
          </a:xfrm>
        </p:grpSpPr>
        <p:sp>
          <p:nvSpPr>
            <p:cNvPr name="Freeform 9" id="9"/>
            <p:cNvSpPr/>
            <p:nvPr/>
          </p:nvSpPr>
          <p:spPr>
            <a:xfrm flipH="false" flipV="false" rot="-574012">
              <a:off x="114167" y="103444"/>
              <a:ext cx="1369374" cy="1488450"/>
            </a:xfrm>
            <a:custGeom>
              <a:avLst/>
              <a:gdLst/>
              <a:ahLst/>
              <a:cxnLst/>
              <a:rect r="r" b="b" t="t" l="l"/>
              <a:pathLst>
                <a:path h="1488450" w="1369374">
                  <a:moveTo>
                    <a:pt x="0" y="0"/>
                  </a:moveTo>
                  <a:lnTo>
                    <a:pt x="1369374" y="0"/>
                  </a:lnTo>
                  <a:lnTo>
                    <a:pt x="1369374" y="1488450"/>
                  </a:lnTo>
                  <a:lnTo>
                    <a:pt x="0" y="148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-405114">
              <a:off x="302081" y="746287"/>
              <a:ext cx="1030421" cy="221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481651">
            <a:off x="6807765" y="7777116"/>
            <a:ext cx="1198281" cy="1271503"/>
            <a:chOff x="0" y="0"/>
            <a:chExt cx="1597708" cy="1695337"/>
          </a:xfrm>
        </p:grpSpPr>
        <p:sp>
          <p:nvSpPr>
            <p:cNvPr name="Freeform 12" id="12"/>
            <p:cNvSpPr/>
            <p:nvPr/>
          </p:nvSpPr>
          <p:spPr>
            <a:xfrm flipH="false" flipV="false" rot="-574012">
              <a:off x="114167" y="103444"/>
              <a:ext cx="1369374" cy="1488450"/>
            </a:xfrm>
            <a:custGeom>
              <a:avLst/>
              <a:gdLst/>
              <a:ahLst/>
              <a:cxnLst/>
              <a:rect r="r" b="b" t="t" l="l"/>
              <a:pathLst>
                <a:path h="1488450" w="1369374">
                  <a:moveTo>
                    <a:pt x="0" y="0"/>
                  </a:moveTo>
                  <a:lnTo>
                    <a:pt x="1369374" y="0"/>
                  </a:lnTo>
                  <a:lnTo>
                    <a:pt x="1369374" y="1488450"/>
                  </a:lnTo>
                  <a:lnTo>
                    <a:pt x="0" y="148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-405114">
              <a:off x="302081" y="746287"/>
              <a:ext cx="1030421" cy="221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481651">
            <a:off x="15825095" y="5733103"/>
            <a:ext cx="1198281" cy="1271503"/>
            <a:chOff x="0" y="0"/>
            <a:chExt cx="1597708" cy="1695337"/>
          </a:xfrm>
        </p:grpSpPr>
        <p:sp>
          <p:nvSpPr>
            <p:cNvPr name="Freeform 15" id="15"/>
            <p:cNvSpPr/>
            <p:nvPr/>
          </p:nvSpPr>
          <p:spPr>
            <a:xfrm flipH="false" flipV="false" rot="-574012">
              <a:off x="114167" y="103444"/>
              <a:ext cx="1369374" cy="1488450"/>
            </a:xfrm>
            <a:custGeom>
              <a:avLst/>
              <a:gdLst/>
              <a:ahLst/>
              <a:cxnLst/>
              <a:rect r="r" b="b" t="t" l="l"/>
              <a:pathLst>
                <a:path h="1488450" w="1369374">
                  <a:moveTo>
                    <a:pt x="0" y="0"/>
                  </a:moveTo>
                  <a:lnTo>
                    <a:pt x="1369374" y="0"/>
                  </a:lnTo>
                  <a:lnTo>
                    <a:pt x="1369374" y="1488450"/>
                  </a:lnTo>
                  <a:lnTo>
                    <a:pt x="0" y="148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-405114">
              <a:off x="302081" y="746287"/>
              <a:ext cx="1030421" cy="221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677744" y="3137319"/>
            <a:ext cx="11409998" cy="296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🔹 Proactive Health Management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owers users with real-time, actionable advice to prevent health issues before they arise.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🔹 Scalable for Diverse Use Cases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Fitness enthusiasts: Daily workout optimization.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Chronic patients: Continuous health monitoring and tailored advice.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🔹 Increased Engagement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Interactive features and gamification drive user retention and adherence to health goals.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1447" y="2206801"/>
            <a:ext cx="5652818" cy="7560638"/>
            <a:chOff x="0" y="0"/>
            <a:chExt cx="4812880" cy="64372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2880" cy="6437222"/>
            </a:xfrm>
            <a:custGeom>
              <a:avLst/>
              <a:gdLst/>
              <a:ahLst/>
              <a:cxnLst/>
              <a:rect r="r" b="b" t="t" l="l"/>
              <a:pathLst>
                <a:path h="6437222" w="4812880">
                  <a:moveTo>
                    <a:pt x="4688420" y="6437221"/>
                  </a:moveTo>
                  <a:lnTo>
                    <a:pt x="124460" y="6437221"/>
                  </a:lnTo>
                  <a:cubicBezTo>
                    <a:pt x="55880" y="6437221"/>
                    <a:pt x="0" y="6381341"/>
                    <a:pt x="0" y="63127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88420" y="0"/>
                  </a:lnTo>
                  <a:cubicBezTo>
                    <a:pt x="4757000" y="0"/>
                    <a:pt x="4812880" y="55880"/>
                    <a:pt x="4812880" y="124460"/>
                  </a:cubicBezTo>
                  <a:lnTo>
                    <a:pt x="4812880" y="6312762"/>
                  </a:lnTo>
                  <a:cubicBezTo>
                    <a:pt x="4812880" y="6381341"/>
                    <a:pt x="4757000" y="6437222"/>
                    <a:pt x="4688420" y="6437222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26696" y="2206801"/>
            <a:ext cx="5652818" cy="7560638"/>
            <a:chOff x="0" y="0"/>
            <a:chExt cx="4812880" cy="64372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2880" cy="6437222"/>
            </a:xfrm>
            <a:custGeom>
              <a:avLst/>
              <a:gdLst/>
              <a:ahLst/>
              <a:cxnLst/>
              <a:rect r="r" b="b" t="t" l="l"/>
              <a:pathLst>
                <a:path h="6437222" w="4812880">
                  <a:moveTo>
                    <a:pt x="4688420" y="6437221"/>
                  </a:moveTo>
                  <a:lnTo>
                    <a:pt x="124460" y="6437221"/>
                  </a:lnTo>
                  <a:cubicBezTo>
                    <a:pt x="55880" y="6437221"/>
                    <a:pt x="0" y="6381341"/>
                    <a:pt x="0" y="63127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88420" y="0"/>
                  </a:lnTo>
                  <a:cubicBezTo>
                    <a:pt x="4757000" y="0"/>
                    <a:pt x="4812880" y="55880"/>
                    <a:pt x="4812880" y="124460"/>
                  </a:cubicBezTo>
                  <a:lnTo>
                    <a:pt x="4812880" y="6312762"/>
                  </a:lnTo>
                  <a:cubicBezTo>
                    <a:pt x="4812880" y="6381341"/>
                    <a:pt x="4757000" y="6437222"/>
                    <a:pt x="4688420" y="6437222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077227" y="505905"/>
            <a:ext cx="6807069" cy="1364682"/>
            <a:chOff x="0" y="0"/>
            <a:chExt cx="9076092" cy="181957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076092" cy="1819576"/>
              <a:chOff x="0" y="0"/>
              <a:chExt cx="9386865" cy="188188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386865" cy="1881880"/>
              </a:xfrm>
              <a:custGeom>
                <a:avLst/>
                <a:gdLst/>
                <a:ahLst/>
                <a:cxnLst/>
                <a:rect r="r" b="b" t="t" l="l"/>
                <a:pathLst>
                  <a:path h="1881880" w="9386865">
                    <a:moveTo>
                      <a:pt x="9262405" y="1881880"/>
                    </a:moveTo>
                    <a:lnTo>
                      <a:pt x="124460" y="1881880"/>
                    </a:lnTo>
                    <a:cubicBezTo>
                      <a:pt x="55880" y="1881880"/>
                      <a:pt x="0" y="1826000"/>
                      <a:pt x="0" y="175742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9262405" y="0"/>
                    </a:lnTo>
                    <a:cubicBezTo>
                      <a:pt x="9330985" y="0"/>
                      <a:pt x="9386865" y="55880"/>
                      <a:pt x="9386865" y="124460"/>
                    </a:cubicBezTo>
                    <a:lnTo>
                      <a:pt x="9386865" y="1757420"/>
                    </a:lnTo>
                    <a:cubicBezTo>
                      <a:pt x="9386865" y="1826000"/>
                      <a:pt x="9330985" y="1881880"/>
                      <a:pt x="9262405" y="1881880"/>
                    </a:cubicBezTo>
                    <a:close/>
                  </a:path>
                </a:pathLst>
              </a:custGeom>
              <a:solidFill>
                <a:srgbClr val="D2D5F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885006" y="378267"/>
              <a:ext cx="7596197" cy="1045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17"/>
                </a:lnSpc>
              </a:pPr>
              <a:r>
                <a:rPr lang="en-US" sz="1512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A functional prototype with real-time data processing, dynamic RAG-based recommendations, an interactive dashboard, and detailed documentation for seamless replication.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16719" y="746764"/>
            <a:ext cx="4174596" cy="898168"/>
            <a:chOff x="0" y="0"/>
            <a:chExt cx="5566127" cy="119755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566127" cy="1197558"/>
              <a:chOff x="0" y="0"/>
              <a:chExt cx="14959999" cy="321865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4959998" cy="3317719"/>
              </a:xfrm>
              <a:custGeom>
                <a:avLst/>
                <a:gdLst/>
                <a:ahLst/>
                <a:cxnLst/>
                <a:rect r="r" b="b" t="t" l="l"/>
                <a:pathLst>
                  <a:path h="3317719" w="14959998">
                    <a:moveTo>
                      <a:pt x="14337698" y="2747489"/>
                    </a:moveTo>
                    <a:cubicBezTo>
                      <a:pt x="14337698" y="2741139"/>
                      <a:pt x="14338970" y="2736059"/>
                      <a:pt x="14338970" y="2728439"/>
                    </a:cubicBezTo>
                    <a:lnTo>
                      <a:pt x="14338970" y="490220"/>
                    </a:lnTo>
                    <a:cubicBezTo>
                      <a:pt x="14338970" y="220980"/>
                      <a:pt x="14129420" y="0"/>
                      <a:pt x="13872879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2728439"/>
                    </a:lnTo>
                    <a:cubicBezTo>
                      <a:pt x="0" y="2997679"/>
                      <a:pt x="209550" y="3218659"/>
                      <a:pt x="466090" y="3218659"/>
                    </a:cubicBezTo>
                    <a:lnTo>
                      <a:pt x="13871609" y="3218659"/>
                    </a:lnTo>
                    <a:cubicBezTo>
                      <a:pt x="13984639" y="3218659"/>
                      <a:pt x="14088779" y="3175479"/>
                      <a:pt x="14168789" y="3105629"/>
                    </a:cubicBezTo>
                    <a:cubicBezTo>
                      <a:pt x="14299598" y="3176749"/>
                      <a:pt x="14612018" y="3317719"/>
                      <a:pt x="14958729" y="3110709"/>
                    </a:cubicBezTo>
                    <a:cubicBezTo>
                      <a:pt x="14959998" y="3110709"/>
                      <a:pt x="14647579" y="3111979"/>
                      <a:pt x="14337698" y="2747489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498298" y="302264"/>
              <a:ext cx="4369771" cy="704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0"/>
                </a:lnSpc>
              </a:pPr>
              <a:r>
                <a:rPr lang="en-US" b="true" sz="3850" spc="-3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Deliverables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09071" y="2206801"/>
            <a:ext cx="5652818" cy="7560638"/>
            <a:chOff x="0" y="0"/>
            <a:chExt cx="4812880" cy="64372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2880" cy="6437222"/>
            </a:xfrm>
            <a:custGeom>
              <a:avLst/>
              <a:gdLst/>
              <a:ahLst/>
              <a:cxnLst/>
              <a:rect r="r" b="b" t="t" l="l"/>
              <a:pathLst>
                <a:path h="6437222" w="4812880">
                  <a:moveTo>
                    <a:pt x="4688420" y="6437221"/>
                  </a:moveTo>
                  <a:lnTo>
                    <a:pt x="124460" y="6437221"/>
                  </a:lnTo>
                  <a:cubicBezTo>
                    <a:pt x="55880" y="6437221"/>
                    <a:pt x="0" y="6381341"/>
                    <a:pt x="0" y="63127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88420" y="0"/>
                  </a:lnTo>
                  <a:cubicBezTo>
                    <a:pt x="4757000" y="0"/>
                    <a:pt x="4812880" y="55880"/>
                    <a:pt x="4812880" y="124460"/>
                  </a:cubicBezTo>
                  <a:lnTo>
                    <a:pt x="4812880" y="6312762"/>
                  </a:lnTo>
                  <a:cubicBezTo>
                    <a:pt x="4812880" y="6381341"/>
                    <a:pt x="4757000" y="6437222"/>
                    <a:pt x="4688420" y="6437222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grpSp>
        <p:nvGrpSpPr>
          <p:cNvPr name="Group 16" id="16"/>
          <p:cNvGrpSpPr/>
          <p:nvPr/>
        </p:nvGrpSpPr>
        <p:grpSpPr>
          <a:xfrm rot="481651">
            <a:off x="16511657" y="563494"/>
            <a:ext cx="1198281" cy="1271503"/>
            <a:chOff x="0" y="0"/>
            <a:chExt cx="1597708" cy="1695337"/>
          </a:xfrm>
        </p:grpSpPr>
        <p:sp>
          <p:nvSpPr>
            <p:cNvPr name="Freeform 17" id="17"/>
            <p:cNvSpPr/>
            <p:nvPr/>
          </p:nvSpPr>
          <p:spPr>
            <a:xfrm flipH="false" flipV="false" rot="-574012">
              <a:off x="114167" y="103444"/>
              <a:ext cx="1369374" cy="1488450"/>
            </a:xfrm>
            <a:custGeom>
              <a:avLst/>
              <a:gdLst/>
              <a:ahLst/>
              <a:cxnLst/>
              <a:rect r="r" b="b" t="t" l="l"/>
              <a:pathLst>
                <a:path h="1488450" w="1369374">
                  <a:moveTo>
                    <a:pt x="0" y="0"/>
                  </a:moveTo>
                  <a:lnTo>
                    <a:pt x="1369374" y="0"/>
                  </a:lnTo>
                  <a:lnTo>
                    <a:pt x="1369374" y="1488450"/>
                  </a:lnTo>
                  <a:lnTo>
                    <a:pt x="0" y="148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-405114">
              <a:off x="302081" y="746287"/>
              <a:ext cx="1030421" cy="221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458610">
            <a:off x="15284578" y="560097"/>
            <a:ext cx="1198281" cy="1271503"/>
            <a:chOff x="0" y="0"/>
            <a:chExt cx="1597708" cy="1695337"/>
          </a:xfrm>
        </p:grpSpPr>
        <p:sp>
          <p:nvSpPr>
            <p:cNvPr name="Freeform 20" id="20"/>
            <p:cNvSpPr/>
            <p:nvPr/>
          </p:nvSpPr>
          <p:spPr>
            <a:xfrm flipH="false" flipV="false" rot="-574012">
              <a:off x="114167" y="103444"/>
              <a:ext cx="1369374" cy="1488450"/>
            </a:xfrm>
            <a:custGeom>
              <a:avLst/>
              <a:gdLst/>
              <a:ahLst/>
              <a:cxnLst/>
              <a:rect r="r" b="b" t="t" l="l"/>
              <a:pathLst>
                <a:path h="1488450" w="1369374">
                  <a:moveTo>
                    <a:pt x="0" y="0"/>
                  </a:moveTo>
                  <a:lnTo>
                    <a:pt x="1369374" y="0"/>
                  </a:lnTo>
                  <a:lnTo>
                    <a:pt x="1369374" y="1488450"/>
                  </a:lnTo>
                  <a:lnTo>
                    <a:pt x="0" y="148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-405114">
              <a:off x="302081" y="746287"/>
              <a:ext cx="1030421" cy="221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458610">
            <a:off x="14064934" y="560097"/>
            <a:ext cx="1198281" cy="1271503"/>
            <a:chOff x="0" y="0"/>
            <a:chExt cx="1597708" cy="1695337"/>
          </a:xfrm>
        </p:grpSpPr>
        <p:sp>
          <p:nvSpPr>
            <p:cNvPr name="Freeform 23" id="23"/>
            <p:cNvSpPr/>
            <p:nvPr/>
          </p:nvSpPr>
          <p:spPr>
            <a:xfrm flipH="false" flipV="false" rot="-574012">
              <a:off x="114167" y="103444"/>
              <a:ext cx="1369374" cy="1488450"/>
            </a:xfrm>
            <a:custGeom>
              <a:avLst/>
              <a:gdLst/>
              <a:ahLst/>
              <a:cxnLst/>
              <a:rect r="r" b="b" t="t" l="l"/>
              <a:pathLst>
                <a:path h="1488450" w="1369374">
                  <a:moveTo>
                    <a:pt x="0" y="0"/>
                  </a:moveTo>
                  <a:lnTo>
                    <a:pt x="1369374" y="0"/>
                  </a:lnTo>
                  <a:lnTo>
                    <a:pt x="1369374" y="1488450"/>
                  </a:lnTo>
                  <a:lnTo>
                    <a:pt x="0" y="1488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-405114">
              <a:off x="302081" y="746287"/>
              <a:ext cx="1030421" cy="221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309071" y="2206801"/>
            <a:ext cx="5666153" cy="893280"/>
            <a:chOff x="0" y="0"/>
            <a:chExt cx="7554871" cy="119103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7554871" cy="1191039"/>
              <a:chOff x="0" y="0"/>
              <a:chExt cx="7813556" cy="1231822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813556" cy="1231822"/>
              </a:xfrm>
              <a:custGeom>
                <a:avLst/>
                <a:gdLst/>
                <a:ahLst/>
                <a:cxnLst/>
                <a:rect r="r" b="b" t="t" l="l"/>
                <a:pathLst>
                  <a:path h="1231822" w="7813556">
                    <a:moveTo>
                      <a:pt x="7689097" y="1231822"/>
                    </a:moveTo>
                    <a:lnTo>
                      <a:pt x="124460" y="1231822"/>
                    </a:lnTo>
                    <a:cubicBezTo>
                      <a:pt x="55880" y="1231822"/>
                      <a:pt x="0" y="1175942"/>
                      <a:pt x="0" y="11073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689097" y="0"/>
                    </a:lnTo>
                    <a:cubicBezTo>
                      <a:pt x="7757676" y="0"/>
                      <a:pt x="7813556" y="55880"/>
                      <a:pt x="7813556" y="124460"/>
                    </a:cubicBezTo>
                    <a:lnTo>
                      <a:pt x="7813556" y="1107362"/>
                    </a:lnTo>
                    <a:cubicBezTo>
                      <a:pt x="7813556" y="1175942"/>
                      <a:pt x="7757676" y="1231822"/>
                      <a:pt x="7689097" y="1231822"/>
                    </a:cubicBez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261669" y="398592"/>
              <a:ext cx="7017676" cy="392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b="true" sz="20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Git</a:t>
              </a:r>
              <a:r>
                <a:rPr lang="en-US" b="true" sz="2000" u="non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Hub Repository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126696" y="2206801"/>
            <a:ext cx="5666153" cy="617055"/>
            <a:chOff x="0" y="0"/>
            <a:chExt cx="7554871" cy="822739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7554871" cy="822739"/>
              <a:chOff x="0" y="0"/>
              <a:chExt cx="7813556" cy="850911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7813556" cy="850911"/>
              </a:xfrm>
              <a:custGeom>
                <a:avLst/>
                <a:gdLst/>
                <a:ahLst/>
                <a:cxnLst/>
                <a:rect r="r" b="b" t="t" l="l"/>
                <a:pathLst>
                  <a:path h="850911" w="7813556">
                    <a:moveTo>
                      <a:pt x="7689097" y="850911"/>
                    </a:moveTo>
                    <a:lnTo>
                      <a:pt x="124460" y="850911"/>
                    </a:lnTo>
                    <a:cubicBezTo>
                      <a:pt x="55880" y="850911"/>
                      <a:pt x="0" y="795031"/>
                      <a:pt x="0" y="7264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689097" y="0"/>
                    </a:lnTo>
                    <a:cubicBezTo>
                      <a:pt x="7757676" y="0"/>
                      <a:pt x="7813556" y="55880"/>
                      <a:pt x="7813556" y="124460"/>
                    </a:cubicBezTo>
                    <a:lnTo>
                      <a:pt x="7813556" y="726451"/>
                    </a:lnTo>
                    <a:cubicBezTo>
                      <a:pt x="7813556" y="795031"/>
                      <a:pt x="7757676" y="850911"/>
                      <a:pt x="7689097" y="850911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261669" y="233492"/>
              <a:ext cx="7017676" cy="392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b="true" sz="20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Dem</a:t>
              </a:r>
              <a:r>
                <a:rPr lang="en-US" b="true" sz="2000" u="non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 Video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91447" y="2206801"/>
            <a:ext cx="5666153" cy="893280"/>
            <a:chOff x="0" y="0"/>
            <a:chExt cx="7554871" cy="1191039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7554871" cy="1191039"/>
              <a:chOff x="0" y="0"/>
              <a:chExt cx="7813556" cy="1231822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7813556" cy="1231822"/>
              </a:xfrm>
              <a:custGeom>
                <a:avLst/>
                <a:gdLst/>
                <a:ahLst/>
                <a:cxnLst/>
                <a:rect r="r" b="b" t="t" l="l"/>
                <a:pathLst>
                  <a:path h="1231822" w="7813556">
                    <a:moveTo>
                      <a:pt x="7689097" y="1231822"/>
                    </a:moveTo>
                    <a:lnTo>
                      <a:pt x="124460" y="1231822"/>
                    </a:lnTo>
                    <a:cubicBezTo>
                      <a:pt x="55880" y="1231822"/>
                      <a:pt x="0" y="1175942"/>
                      <a:pt x="0" y="11073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689097" y="0"/>
                    </a:lnTo>
                    <a:cubicBezTo>
                      <a:pt x="7757676" y="0"/>
                      <a:pt x="7813556" y="55880"/>
                      <a:pt x="7813556" y="124460"/>
                    </a:cubicBezTo>
                    <a:lnTo>
                      <a:pt x="7813556" y="1107362"/>
                    </a:lnTo>
                    <a:cubicBezTo>
                      <a:pt x="7813556" y="1175942"/>
                      <a:pt x="7757676" y="1231822"/>
                      <a:pt x="7689097" y="1231822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261669" y="398592"/>
              <a:ext cx="7017676" cy="392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b="true" sz="20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Prototype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-168915" y="873756"/>
            <a:ext cx="1676695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📂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9433" y="5408953"/>
            <a:ext cx="5153128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Functional application demonstrating real-time updates, dynamic RAG pipelines, and an engaging dashboard.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938337" y="5594691"/>
            <a:ext cx="4394287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Struct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ured codebase with easy-to-follow documentation.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364609" y="5594691"/>
            <a:ext cx="5176991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concise walkthrough showcasing all core features.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1048" y="4559394"/>
            <a:ext cx="7134250" cy="3159054"/>
            <a:chOff x="0" y="0"/>
            <a:chExt cx="9512334" cy="421207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512334" cy="1473273"/>
              <a:chOff x="0" y="0"/>
              <a:chExt cx="21226740" cy="328760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1226740" cy="3386664"/>
              </a:xfrm>
              <a:custGeom>
                <a:avLst/>
                <a:gdLst/>
                <a:ahLst/>
                <a:cxnLst/>
                <a:rect r="r" b="b" t="t" l="l"/>
                <a:pathLst>
                  <a:path h="3386664" w="21226740">
                    <a:moveTo>
                      <a:pt x="20604440" y="2816434"/>
                    </a:moveTo>
                    <a:cubicBezTo>
                      <a:pt x="20604440" y="2810084"/>
                      <a:pt x="20605710" y="2805004"/>
                      <a:pt x="20605710" y="2797384"/>
                    </a:cubicBezTo>
                    <a:lnTo>
                      <a:pt x="20605710" y="490220"/>
                    </a:lnTo>
                    <a:cubicBezTo>
                      <a:pt x="20605710" y="220980"/>
                      <a:pt x="20396160" y="0"/>
                      <a:pt x="20139620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2797384"/>
                    </a:lnTo>
                    <a:cubicBezTo>
                      <a:pt x="0" y="3066624"/>
                      <a:pt x="209550" y="3287604"/>
                      <a:pt x="466090" y="3287604"/>
                    </a:cubicBezTo>
                    <a:lnTo>
                      <a:pt x="20138351" y="3287604"/>
                    </a:lnTo>
                    <a:cubicBezTo>
                      <a:pt x="20251379" y="3287604"/>
                      <a:pt x="20355520" y="3244424"/>
                      <a:pt x="20435529" y="3174574"/>
                    </a:cubicBezTo>
                    <a:cubicBezTo>
                      <a:pt x="20566340" y="3245694"/>
                      <a:pt x="20878760" y="3386664"/>
                      <a:pt x="21225470" y="3179654"/>
                    </a:cubicBezTo>
                    <a:cubicBezTo>
                      <a:pt x="21226740" y="3179654"/>
                      <a:pt x="20914320" y="3180924"/>
                      <a:pt x="20604440" y="2816434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990354" y="158007"/>
              <a:ext cx="7531626" cy="1062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 spc="-4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Future Scope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254367"/>
              <a:ext cx="8228965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Expanding integration with smart devices, AI-driven meal plans, and corporate wellness solutions to enhance proactive health management globally.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81075"/>
            <a:ext cx="39330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Algo Wizards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3216" y="1299210"/>
            <a:ext cx="4683485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Integration with Smart Devices:</a:t>
            </a:r>
          </a:p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Expand compatibility to include IoT-based devices like smart scales and blood pressure monitors.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480048" y="1380232"/>
            <a:ext cx="461010" cy="46101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41FC4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560591" y="1397213"/>
            <a:ext cx="299926" cy="379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5"/>
              </a:lnSpc>
              <a:spcBef>
                <a:spcPct val="0"/>
              </a:spcBef>
            </a:pPr>
            <a:r>
              <a:rPr lang="en-US" b="true" sz="220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480048" y="3447126"/>
            <a:ext cx="5556653" cy="2175510"/>
            <a:chOff x="0" y="0"/>
            <a:chExt cx="7408870" cy="290068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164223" y="-47625"/>
              <a:ext cx="6244647" cy="2948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AI-Driven Meal</a:t>
              </a: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 Plans: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Personalized, dynamically generated meal plans based on user activity, preferences, and nutritional needs.</a:t>
              </a:r>
            </a:p>
            <a:p>
              <a:pPr algn="l" marL="0" indent="0" lvl="0">
                <a:lnSpc>
                  <a:spcPts val="2940"/>
                </a:lnSpc>
              </a:pP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0" y="150888"/>
              <a:ext cx="614680" cy="617704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07390" y="189404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353216" y="5575011"/>
            <a:ext cx="4683485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Corporate Wel</a:t>
            </a: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lness Integration: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Tailor the platform for companies to monitor and enhance employee wellness programs.</a:t>
            </a:r>
          </a:p>
          <a:p>
            <a:pPr algn="l" marL="0" indent="0" lvl="0">
              <a:lnSpc>
                <a:spcPts val="2940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0480048" y="5675643"/>
            <a:ext cx="461010" cy="463278"/>
            <a:chOff x="0" y="0"/>
            <a:chExt cx="614680" cy="61770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614680" cy="617704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07390" y="38516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480048" y="7610062"/>
            <a:ext cx="5556653" cy="1804035"/>
            <a:chOff x="0" y="0"/>
            <a:chExt cx="7408870" cy="2405380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1164223" y="-47625"/>
              <a:ext cx="6244647" cy="245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Global</a:t>
              </a: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 Localization: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Incorporate region-specific health data and advice to cater to diverse populations.</a:t>
              </a:r>
            </a:p>
            <a:p>
              <a:pPr algn="l" marL="0" indent="0" lvl="0">
                <a:lnSpc>
                  <a:spcPts val="2940"/>
                </a:lnSpc>
              </a:pP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0" y="150888"/>
              <a:ext cx="614680" cy="617704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107390" y="189404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DAGbbst_kPg</dc:identifier>
  <dcterms:modified xsi:type="dcterms:W3CDTF">2011-08-01T06:04:30Z</dcterms:modified>
  <cp:revision>1</cp:revision>
  <dc:title>Transform the overwhelming streams of real-time health data from wearables, fitness trackers, and apps into actionable, personalized recommendations. By leveraging Pathway's data processing and RAG pipelines, the goal is to deliver real-time,</dc:title>
</cp:coreProperties>
</file>