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2"/>
  </p:notesMasterIdLst>
  <p:sldIdLst>
    <p:sldId id="262" r:id="rId2"/>
    <p:sldId id="269" r:id="rId3"/>
    <p:sldId id="271" r:id="rId4"/>
    <p:sldId id="272" r:id="rId5"/>
    <p:sldId id="273" r:id="rId6"/>
    <p:sldId id="287"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66"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93" autoAdjust="0"/>
  </p:normalViewPr>
  <p:slideViewPr>
    <p:cSldViewPr snapToGrid="0">
      <p:cViewPr varScale="1">
        <p:scale>
          <a:sx n="67" d="100"/>
          <a:sy n="67" d="100"/>
        </p:scale>
        <p:origin x="1891" y="58"/>
      </p:cViewPr>
      <p:guideLst>
        <p:guide orient="horz" pos="2160"/>
        <p:guide pos="2880"/>
      </p:guideLst>
    </p:cSldViewPr>
  </p:slideViewPr>
  <p:notesTextViewPr>
    <p:cViewPr>
      <p:scale>
        <a:sx n="3" d="2"/>
        <a:sy n="3" d="2"/>
      </p:scale>
      <p:origin x="0" y="-7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06-11-2024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rise of real-time applications like autonomous vehicles and IoT devices, Edge AI has become essential. However, deploying deep learning models on resource-constrained edge devices poses challenges due to limited processing power, memory, and energy. This report explores efficient techniques to accelerate deep learning inference on these devices, aiming to balance performance and resource usage. The findings have significant implications for enabling responsive and cost-effective AI in various applications.</a:t>
            </a:r>
          </a:p>
          <a:p>
            <a:r>
              <a:rPr lang="en-US" b="1"/>
              <a:t>Garvit</a:t>
            </a:r>
            <a:br>
              <a:rPr lang="en-US"/>
            </a:br>
            <a:r>
              <a:rPr lang="en-US" b="1"/>
              <a:t>PHN-319: Technical Communication</a:t>
            </a:r>
            <a:endParaRPr lang="en-US"/>
          </a:p>
          <a:p>
            <a:endParaRPr lang="en-IN"/>
          </a:p>
        </p:txBody>
      </p:sp>
      <p:sp>
        <p:nvSpPr>
          <p:cNvPr id="4" name="Slide Number Placeholder 3"/>
          <p:cNvSpPr>
            <a:spLocks noGrp="1"/>
          </p:cNvSpPr>
          <p:nvPr>
            <p:ph type="sldNum" sz="quarter" idx="5"/>
          </p:nvPr>
        </p:nvSpPr>
        <p:spPr/>
        <p:txBody>
          <a:bodyPr/>
          <a:lstStyle/>
          <a:p>
            <a:fld id="{BC433DB3-0243-45D5-87FD-27D2F51D2003}" type="slidenum">
              <a:rPr lang="en-IN" smtClean="0"/>
              <a:t>1</a:t>
            </a:fld>
            <a:endParaRPr lang="en-IN"/>
          </a:p>
        </p:txBody>
      </p:sp>
    </p:spTree>
    <p:extLst>
      <p:ext uri="{BB962C8B-B14F-4D97-AF65-F5344CB8AC3E}">
        <p14:creationId xmlns:p14="http://schemas.microsoft.com/office/powerpoint/2010/main" val="81520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Low Latency and Real-Time Processing</a:t>
            </a:r>
            <a:r>
              <a:rPr lang="en-US" dirty="0"/>
              <a:t>: Edge inference allows data to be processed locally without needing to be sent to a remote server. This reduces latency, enabling real-time or near-real-time processing. This is crucial for applications like autonomous vehicles, real-time healthcare monitoring, and industrial automation, where immediate responses are required.</a:t>
            </a:r>
          </a:p>
          <a:p>
            <a:r>
              <a:rPr lang="en-US" b="1" dirty="0"/>
              <a:t>Improved Data Privacy and Security</a:t>
            </a:r>
            <a:r>
              <a:rPr lang="en-US" dirty="0"/>
              <a:t>: By processing data locally, Edge AI reduces the need to send sensitive information to the cloud, decreasing the risk of data breaches and enhancing privacy. This is beneficial in fields like healthcare and finance, where data privacy is paramount.</a:t>
            </a:r>
          </a:p>
          <a:p>
            <a:r>
              <a:rPr lang="en-US" b="1" dirty="0"/>
              <a:t>Reduced Bandwidth and Lower Costs</a:t>
            </a:r>
            <a:r>
              <a:rPr lang="en-US" dirty="0"/>
              <a:t>: Edge inference reduces the amount of data that needs to be transmitted to the cloud, saving on bandwidth and associated costs. This is particularly important for IoT applications where constant cloud communication can lead to high data usage and expenses.</a:t>
            </a:r>
          </a:p>
          <a:p>
            <a:r>
              <a:rPr lang="en-US" b="1"/>
              <a:t>Greater Resilience and Reliability</a:t>
            </a:r>
            <a:r>
              <a:rPr lang="en-US"/>
              <a:t>: Edge devices can continue functioning even with intermittent or no internet connectivity, making Edge AI suitable for applications in remote or challenging environments where reliable connectivity is not guaranteed.</a:t>
            </a:r>
          </a:p>
          <a:p>
            <a:endParaRPr lang="en-IN"/>
          </a:p>
        </p:txBody>
      </p:sp>
      <p:sp>
        <p:nvSpPr>
          <p:cNvPr id="4" name="Slide Number Placeholder 3"/>
          <p:cNvSpPr>
            <a:spLocks noGrp="1"/>
          </p:cNvSpPr>
          <p:nvPr>
            <p:ph type="sldNum" sz="quarter" idx="5"/>
          </p:nvPr>
        </p:nvSpPr>
        <p:spPr/>
        <p:txBody>
          <a:bodyPr/>
          <a:lstStyle/>
          <a:p>
            <a:fld id="{BC433DB3-0243-45D5-87FD-27D2F51D2003}" type="slidenum">
              <a:rPr lang="en-IN" smtClean="0"/>
              <a:t>2</a:t>
            </a:fld>
            <a:endParaRPr lang="en-IN"/>
          </a:p>
        </p:txBody>
      </p:sp>
    </p:spTree>
    <p:extLst>
      <p:ext uri="{BB962C8B-B14F-4D97-AF65-F5344CB8AC3E}">
        <p14:creationId xmlns:p14="http://schemas.microsoft.com/office/powerpoint/2010/main" val="271263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Fully Connected Neural Network (FNN)</a:t>
            </a:r>
            <a:r>
              <a:rPr lang="en-US" dirty="0"/>
              <a:t>: In (a), all neurons are connected, and it's typically used for tasks like classification.</a:t>
            </a:r>
          </a:p>
          <a:p>
            <a:pPr>
              <a:buFont typeface="+mj-lt"/>
              <a:buAutoNum type="arabicPeriod"/>
            </a:pPr>
            <a:r>
              <a:rPr lang="en-US" b="1" dirty="0"/>
              <a:t>Convolutional Neural Network (CNN)</a:t>
            </a:r>
            <a:r>
              <a:rPr lang="en-US" dirty="0"/>
              <a:t>: In (b), CNNs process images by extracting features through layers like convolution, non-linearity, and pooling, finally using a dense layer for classification.</a:t>
            </a:r>
          </a:p>
          <a:p>
            <a:pPr>
              <a:buFont typeface="+mj-lt"/>
              <a:buAutoNum type="arabicPeriod"/>
            </a:pPr>
            <a:r>
              <a:rPr lang="en-US" b="1" dirty="0"/>
              <a:t>Recurrent Neural Network (RNN)</a:t>
            </a:r>
            <a:r>
              <a:rPr lang="en-US" dirty="0"/>
              <a:t>: In (c), RNNs are designed for sequence data. Variants like LSTM and GRU help capture long-term dependencies by storing information across time steps.</a:t>
            </a:r>
          </a:p>
          <a:p>
            <a:r>
              <a:rPr lang="en-US" dirty="0"/>
              <a:t>These architectures are foundational in deep learning, each suited to different types of data and</a:t>
            </a:r>
          </a:p>
          <a:p>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6</a:t>
            </a:fld>
            <a:endParaRPr lang="en-IN"/>
          </a:p>
        </p:txBody>
      </p:sp>
    </p:spTree>
    <p:extLst>
      <p:ext uri="{BB962C8B-B14F-4D97-AF65-F5344CB8AC3E}">
        <p14:creationId xmlns:p14="http://schemas.microsoft.com/office/powerpoint/2010/main" val="2331526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Original Matrix (a)</a:t>
            </a:r>
            <a:r>
              <a:rPr lang="en-US" dirty="0"/>
              <a:t>: All connections are intact.</a:t>
            </a:r>
          </a:p>
          <a:p>
            <a:pPr>
              <a:buFont typeface="+mj-lt"/>
              <a:buAutoNum type="arabicPeriod"/>
            </a:pPr>
            <a:r>
              <a:rPr lang="en-US" b="1" dirty="0"/>
              <a:t>Unstructured Pruning (b)</a:t>
            </a:r>
            <a:r>
              <a:rPr lang="en-US" dirty="0"/>
              <a:t>: Removes 50% of the smallest weights, making the network sparse by setting these weights to zero.</a:t>
            </a:r>
          </a:p>
          <a:p>
            <a:pPr>
              <a:buFont typeface="+mj-lt"/>
              <a:buAutoNum type="arabicPeriod"/>
            </a:pPr>
            <a:r>
              <a:rPr lang="en-US" b="1" dirty="0"/>
              <a:t>Structured Block Pruning (c)</a:t>
            </a:r>
            <a:r>
              <a:rPr lang="en-US" dirty="0"/>
              <a:t>: Prunes weights in 2x2 blocks based on average values, retaining some structure for easier hardware optimization.</a:t>
            </a:r>
          </a:p>
          <a:p>
            <a:r>
              <a:rPr lang="en-US" dirty="0"/>
              <a:t>In the diagrams below:</a:t>
            </a:r>
          </a:p>
          <a:p>
            <a:pPr>
              <a:buFont typeface="Arial" panose="020B0604020202020204" pitchFamily="34" charset="0"/>
              <a:buChar char="•"/>
            </a:pPr>
            <a:r>
              <a:rPr lang="en-US" b="1" dirty="0"/>
              <a:t>(d)</a:t>
            </a:r>
            <a:r>
              <a:rPr lang="en-US" dirty="0"/>
              <a:t> is the fully connected network.</a:t>
            </a:r>
          </a:p>
          <a:p>
            <a:pPr>
              <a:buFont typeface="Arial" panose="020B0604020202020204" pitchFamily="34" charset="0"/>
              <a:buChar char="•"/>
            </a:pPr>
            <a:r>
              <a:rPr lang="en-US" b="1" dirty="0"/>
              <a:t>(e)</a:t>
            </a:r>
            <a:r>
              <a:rPr lang="en-US" dirty="0"/>
              <a:t> shows the network after unstructured pruning.</a:t>
            </a:r>
          </a:p>
          <a:p>
            <a:pPr>
              <a:buFont typeface="Arial" panose="020B0604020202020204" pitchFamily="34" charset="0"/>
              <a:buChar char="•"/>
            </a:pPr>
            <a:r>
              <a:rPr lang="en-US" b="1" dirty="0"/>
              <a:t>(f)</a:t>
            </a:r>
            <a:r>
              <a:rPr lang="en-US" dirty="0"/>
              <a:t> shows the network after structured pruning.</a:t>
            </a:r>
          </a:p>
          <a:p>
            <a:r>
              <a:rPr lang="en-US" dirty="0"/>
              <a:t>These methods help reduce model size and computational load without significant accuracy loss.</a:t>
            </a:r>
          </a:p>
          <a:p>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9</a:t>
            </a:fld>
            <a:endParaRPr lang="en-IN"/>
          </a:p>
        </p:txBody>
      </p:sp>
    </p:spTree>
    <p:extLst>
      <p:ext uri="{BB962C8B-B14F-4D97-AF65-F5344CB8AC3E}">
        <p14:creationId xmlns:p14="http://schemas.microsoft.com/office/powerpoint/2010/main" val="2814490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Overview</a:t>
            </a:r>
            <a:r>
              <a:rPr lang="en-US" dirty="0"/>
              <a:t>: Quantization reduces precision (e.g., from 32-bit to 8-bit) for faster computations, lower memory use, and better energy efficiency on edge </a:t>
            </a:r>
            <a:r>
              <a:rPr lang="en-US" dirty="0" err="1"/>
              <a:t>devices.</a:t>
            </a:r>
            <a:r>
              <a:rPr lang="en-US" b="1" dirty="0" err="1"/>
              <a:t>Types</a:t>
            </a:r>
            <a:r>
              <a:rPr lang="en-US" dirty="0" err="1"/>
              <a:t>:</a:t>
            </a:r>
            <a:r>
              <a:rPr lang="en-US" b="1" dirty="0" err="1"/>
              <a:t>Linear</a:t>
            </a:r>
            <a:r>
              <a:rPr lang="en-US" dirty="0"/>
              <a:t>: Maps values with equal steps, common for deep learning models.</a:t>
            </a:r>
          </a:p>
          <a:p>
            <a:pPr>
              <a:buFont typeface="Arial" panose="020B0604020202020204" pitchFamily="34" charset="0"/>
              <a:buChar char="•"/>
            </a:pPr>
            <a:r>
              <a:rPr lang="en-US" b="1" dirty="0"/>
              <a:t>Nonlinear</a:t>
            </a:r>
            <a:r>
              <a:rPr lang="en-US" dirty="0"/>
              <a:t>: Uses custom scales for accuracy in complex data.</a:t>
            </a:r>
          </a:p>
          <a:p>
            <a:pPr>
              <a:buFont typeface="Arial" panose="020B0604020202020204" pitchFamily="34" charset="0"/>
              <a:buChar char="•"/>
            </a:pPr>
            <a:r>
              <a:rPr lang="en-US" b="1" dirty="0" err="1"/>
              <a:t>Methods</a:t>
            </a:r>
            <a:r>
              <a:rPr lang="en-US" dirty="0" err="1"/>
              <a:t>:</a:t>
            </a:r>
            <a:r>
              <a:rPr lang="en-US" b="1" dirty="0" err="1"/>
              <a:t>Fixed-Precision</a:t>
            </a:r>
            <a:r>
              <a:rPr lang="en-US" dirty="0"/>
              <a:t>: Uniform bit-width across layers.</a:t>
            </a:r>
          </a:p>
          <a:p>
            <a:pPr>
              <a:buFont typeface="Arial" panose="020B0604020202020204" pitchFamily="34" charset="0"/>
              <a:buChar char="•"/>
            </a:pPr>
            <a:r>
              <a:rPr lang="en-US" b="1" dirty="0"/>
              <a:t>Mixed-Precision</a:t>
            </a:r>
            <a:r>
              <a:rPr lang="en-US" dirty="0"/>
              <a:t>: Varies bit-width by layer for optimal memory and performance.</a:t>
            </a:r>
          </a:p>
          <a:p>
            <a:pPr>
              <a:buFont typeface="Arial" panose="020B0604020202020204" pitchFamily="34" charset="0"/>
              <a:buChar char="•"/>
            </a:pPr>
            <a:r>
              <a:rPr lang="en-US" b="1" dirty="0"/>
              <a:t>Binarization</a:t>
            </a:r>
            <a:r>
              <a:rPr lang="en-US" dirty="0"/>
              <a:t>: Uses 1-bit or 2-bit values for minimal computation.</a:t>
            </a:r>
          </a:p>
          <a:p>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10</a:t>
            </a:fld>
            <a:endParaRPr lang="en-IN"/>
          </a:p>
        </p:txBody>
      </p:sp>
    </p:spTree>
    <p:extLst>
      <p:ext uri="{BB962C8B-B14F-4D97-AF65-F5344CB8AC3E}">
        <p14:creationId xmlns:p14="http://schemas.microsoft.com/office/powerpoint/2010/main" val="382526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 7 (NAS Components)</a:t>
            </a:r>
            <a:r>
              <a:rPr lang="en-US" dirty="0"/>
              <a:t>: Neural Architecture Search (NAS) is a framework that helps automatically design neural network architectures. It involves three main components:</a:t>
            </a:r>
          </a:p>
          <a:p>
            <a:pPr>
              <a:buFont typeface="Arial" panose="020B0604020202020204" pitchFamily="34" charset="0"/>
              <a:buChar char="•"/>
            </a:pPr>
            <a:r>
              <a:rPr lang="en-US" b="1" dirty="0"/>
              <a:t>Search Space (S)</a:t>
            </a:r>
            <a:r>
              <a:rPr lang="en-US" dirty="0"/>
              <a:t>: Defines the possible architectures to explore.</a:t>
            </a:r>
          </a:p>
          <a:p>
            <a:pPr>
              <a:buFont typeface="Arial" panose="020B0604020202020204" pitchFamily="34" charset="0"/>
              <a:buChar char="•"/>
            </a:pPr>
            <a:r>
              <a:rPr lang="en-US" b="1" dirty="0"/>
              <a:t>Search Strategy</a:t>
            </a:r>
            <a:r>
              <a:rPr lang="en-US" dirty="0"/>
              <a:t>: Guides the exploration of architectures within the search space to find an optimal model.</a:t>
            </a:r>
          </a:p>
          <a:p>
            <a:pPr>
              <a:buFont typeface="Arial" panose="020B0604020202020204" pitchFamily="34" charset="0"/>
              <a:buChar char="•"/>
            </a:pPr>
            <a:r>
              <a:rPr lang="en-US" b="1" dirty="0"/>
              <a:t>Performance Estimation Strategy</a:t>
            </a:r>
            <a:r>
              <a:rPr lang="en-US" dirty="0"/>
              <a:t>: Evaluates each chosen architecture's performance, feeding this back to the search strategy for iterative improvement.</a:t>
            </a:r>
          </a:p>
          <a:p>
            <a:r>
              <a:rPr lang="en-US" b="1" dirty="0"/>
              <a:t>Fig. 8 (</a:t>
            </a:r>
            <a:r>
              <a:rPr lang="en-US" b="1" dirty="0" err="1"/>
              <a:t>NetAdapt</a:t>
            </a:r>
            <a:r>
              <a:rPr lang="en-US" b="1" dirty="0"/>
              <a:t> Algorithm)</a:t>
            </a:r>
            <a:r>
              <a:rPr lang="en-US" dirty="0"/>
              <a:t>: </a:t>
            </a:r>
            <a:r>
              <a:rPr lang="en-US" dirty="0" err="1"/>
              <a:t>NetAdapt</a:t>
            </a:r>
            <a:r>
              <a:rPr lang="en-US" dirty="0"/>
              <a:t> is a method that optimizes a pretrained network to fit resource constraints on a target platform (like a mobile device).</a:t>
            </a:r>
          </a:p>
          <a:p>
            <a:pPr>
              <a:buFont typeface="Arial" panose="020B0604020202020204" pitchFamily="34" charset="0"/>
              <a:buChar char="•"/>
            </a:pPr>
            <a:r>
              <a:rPr lang="en-US" dirty="0"/>
              <a:t>The algorithm adjusts the network layer-by-layer by selecting the number of filters and performing short-term fine-tuning.</a:t>
            </a:r>
          </a:p>
          <a:p>
            <a:pPr>
              <a:buFont typeface="Arial" panose="020B0604020202020204" pitchFamily="34" charset="0"/>
              <a:buChar char="•"/>
            </a:pPr>
            <a:r>
              <a:rPr lang="en-US" dirty="0"/>
              <a:t>It iteratively checks if each modification meets budget constraints (like memory or computational limits).</a:t>
            </a:r>
          </a:p>
          <a:p>
            <a:pPr>
              <a:buFont typeface="Arial" panose="020B0604020202020204" pitchFamily="34" charset="0"/>
              <a:buChar char="•"/>
            </a:pPr>
            <a:r>
              <a:rPr lang="en-US" dirty="0"/>
              <a:t>Once all layers are adapted within the budget, a long-term fine-tuning step produces the final optimized network, ready for deployment on the target platform.</a:t>
            </a:r>
          </a:p>
          <a:p>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13</a:t>
            </a:fld>
            <a:endParaRPr lang="en-IN"/>
          </a:p>
        </p:txBody>
      </p:sp>
    </p:spTree>
    <p:extLst>
      <p:ext uri="{BB962C8B-B14F-4D97-AF65-F5344CB8AC3E}">
        <p14:creationId xmlns:p14="http://schemas.microsoft.com/office/powerpoint/2010/main" val="99127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endParaRPr lang="en-US" dirty="0"/>
          </a:p>
          <a:p>
            <a:pPr>
              <a:buFont typeface="Arial" panose="020B0604020202020204" pitchFamily="34" charset="0"/>
              <a:buChar char="•"/>
            </a:pPr>
            <a:r>
              <a:rPr lang="en-US" dirty="0"/>
              <a:t>Adapting hardware to support AI tasks on compact devices, balancing speed and efficiency for immediate use.</a:t>
            </a:r>
          </a:p>
          <a:p>
            <a:r>
              <a:rPr lang="en-US" b="1" dirty="0"/>
              <a:t>2. Key Hardware Types:</a:t>
            </a:r>
            <a:endParaRPr lang="en-US" dirty="0"/>
          </a:p>
          <a:p>
            <a:pPr>
              <a:buFont typeface="Arial" panose="020B0604020202020204" pitchFamily="34" charset="0"/>
              <a:buChar char="•"/>
            </a:pPr>
            <a:r>
              <a:rPr lang="en-US" b="1" dirty="0"/>
              <a:t>Custom Chips:</a:t>
            </a:r>
            <a:r>
              <a:rPr lang="en-US" dirty="0"/>
              <a:t> Highly efficient, built for specific AI tasks but with limited adaptability.</a:t>
            </a:r>
          </a:p>
          <a:p>
            <a:pPr>
              <a:buFont typeface="Arial" panose="020B0604020202020204" pitchFamily="34" charset="0"/>
              <a:buChar char="•"/>
            </a:pPr>
            <a:r>
              <a:rPr lang="en-US" b="1" dirty="0"/>
              <a:t>Programmable Hardware:</a:t>
            </a:r>
            <a:r>
              <a:rPr lang="en-US" dirty="0"/>
              <a:t> Flexible designs that can be adjusted for various AI applications, suitable for testing new approaches.</a:t>
            </a:r>
          </a:p>
          <a:p>
            <a:pPr>
              <a:buFont typeface="Arial" panose="020B0604020202020204" pitchFamily="34" charset="0"/>
              <a:buChar char="•"/>
            </a:pPr>
            <a:r>
              <a:rPr lang="en-US" b="1" dirty="0"/>
              <a:t>Integrated Systems:</a:t>
            </a:r>
            <a:r>
              <a:rPr lang="en-US" dirty="0"/>
              <a:t> Combine processing units in one setup to offer a versatile solution with efficient performance.</a:t>
            </a:r>
          </a:p>
          <a:p>
            <a:r>
              <a:rPr lang="en-US" b="1" dirty="0"/>
              <a:t>3. Optimization Methods:</a:t>
            </a:r>
            <a:endParaRPr lang="en-US" dirty="0"/>
          </a:p>
          <a:p>
            <a:pPr>
              <a:buFont typeface="Arial" panose="020B0604020202020204" pitchFamily="34" charset="0"/>
              <a:buChar char="•"/>
            </a:pPr>
            <a:r>
              <a:rPr lang="en-US" b="1" dirty="0"/>
              <a:t>Parallel Processing:</a:t>
            </a:r>
            <a:r>
              <a:rPr lang="en-US" dirty="0"/>
              <a:t> Uses several cores simultaneously to boost processing speed.</a:t>
            </a:r>
          </a:p>
          <a:p>
            <a:pPr>
              <a:buFont typeface="Arial" panose="020B0604020202020204" pitchFamily="34" charset="0"/>
              <a:buChar char="•"/>
            </a:pPr>
            <a:r>
              <a:rPr lang="en-US" b="1" dirty="0"/>
              <a:t>Efficient Data Handling:</a:t>
            </a:r>
            <a:r>
              <a:rPr lang="en-US" dirty="0"/>
              <a:t> Streamlines data movement to avoid slowdowns and conserve power.</a:t>
            </a:r>
          </a:p>
          <a:p>
            <a:pPr>
              <a:buFont typeface="Arial" panose="020B0604020202020204" pitchFamily="34" charset="0"/>
              <a:buChar char="•"/>
            </a:pPr>
            <a:r>
              <a:rPr lang="en-US" b="1" dirty="0"/>
              <a:t>Streamlined Data Flow:</a:t>
            </a:r>
            <a:r>
              <a:rPr lang="en-US" dirty="0"/>
              <a:t> Minimizes waiting times by ensuring smooth data transitions within the system.</a:t>
            </a:r>
          </a:p>
          <a:p>
            <a:r>
              <a:rPr lang="en-US" b="1" dirty="0"/>
              <a:t>4. Advantages:</a:t>
            </a:r>
            <a:endParaRPr lang="en-US" dirty="0"/>
          </a:p>
          <a:p>
            <a:pPr>
              <a:buFont typeface="Arial" panose="020B0604020202020204" pitchFamily="34" charset="0"/>
              <a:buChar char="•"/>
            </a:pPr>
            <a:r>
              <a:rPr lang="en-US" dirty="0"/>
              <a:t>Makes it possible to run advanced AI on small devices, reducing power and cost—ideal for fields like self-driving cars, medical tech, and smart devices.</a:t>
            </a:r>
          </a:p>
          <a:p>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15</a:t>
            </a:fld>
            <a:endParaRPr lang="en-IN"/>
          </a:p>
        </p:txBody>
      </p:sp>
    </p:spTree>
    <p:extLst>
      <p:ext uri="{BB962C8B-B14F-4D97-AF65-F5344CB8AC3E}">
        <p14:creationId xmlns:p14="http://schemas.microsoft.com/office/powerpoint/2010/main" val="19495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Different hardware types have unique strengths. GPUs are highly adaptable, ideal for multiple tasks. ASICs deliver top speed and performance but lack flexibility, while FPGAs balance between the two."</a:t>
            </a:r>
          </a:p>
          <a:p>
            <a:pPr>
              <a:buFont typeface="Arial" panose="020B0604020202020204" pitchFamily="34" charset="0"/>
              <a:buChar char="•"/>
            </a:pPr>
            <a:r>
              <a:rPr lang="en-US" dirty="0"/>
              <a:t>"ASICs are cost-effective and compact, but CPUs and GPUs are faster to deploy. GPUs also excel in power efficiency, while ASICs may consume more power."</a:t>
            </a:r>
          </a:p>
          <a:p>
            <a:r>
              <a:rPr lang="en-US" b="1" dirty="0"/>
              <a:t>2. Hardware Examples &amp; Applications:</a:t>
            </a:r>
            <a:endParaRPr lang="en-US" dirty="0"/>
          </a:p>
          <a:p>
            <a:pPr>
              <a:buFont typeface="Arial" panose="020B0604020202020204" pitchFamily="34" charset="0"/>
              <a:buChar char="•"/>
            </a:pPr>
            <a:r>
              <a:rPr lang="en-US" dirty="0"/>
              <a:t>"DNA 100 and Stripes are energy-efficient, suited for IoT and mobile AI tasks. </a:t>
            </a:r>
            <a:r>
              <a:rPr lang="en-US" dirty="0" err="1"/>
              <a:t>DesignWare</a:t>
            </a:r>
            <a:r>
              <a:rPr lang="en-US" dirty="0"/>
              <a:t> and </a:t>
            </a:r>
            <a:r>
              <a:rPr lang="en-US" dirty="0" err="1"/>
              <a:t>Eyeriss</a:t>
            </a:r>
            <a:r>
              <a:rPr lang="en-US" dirty="0"/>
              <a:t> handle complex image-based applications like object recognition."</a:t>
            </a:r>
          </a:p>
          <a:p>
            <a:pPr>
              <a:buFont typeface="Arial" panose="020B0604020202020204" pitchFamily="34" charset="0"/>
              <a:buChar char="•"/>
            </a:pPr>
            <a:r>
              <a:rPr lang="en-US" dirty="0"/>
              <a:t>"Some hardware, like SNAP and </a:t>
            </a:r>
            <a:r>
              <a:rPr lang="en-US" dirty="0" err="1"/>
              <a:t>FlexFlow</a:t>
            </a:r>
            <a:r>
              <a:rPr lang="en-US" dirty="0"/>
              <a:t>, focus on deep learning tasks like image classification, benefiting fields such as healthcare, automotive, and security."</a:t>
            </a:r>
          </a:p>
          <a:p>
            <a:r>
              <a:rPr lang="en-US" b="1" dirty="0"/>
              <a:t>3. Summary:</a:t>
            </a:r>
            <a:endParaRPr lang="en-US" dirty="0"/>
          </a:p>
          <a:p>
            <a:pPr>
              <a:buFont typeface="Arial" panose="020B0604020202020204" pitchFamily="34" charset="0"/>
              <a:buChar char="•"/>
            </a:pPr>
            <a:r>
              <a:rPr lang="en-US" dirty="0"/>
              <a:t>"Selecting the right hardware depends on the specific needs of the application—whether it’s speed, flexibility, or efficiency, each type has a role in edge-AI deployments."</a:t>
            </a:r>
          </a:p>
          <a:p>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16</a:t>
            </a:fld>
            <a:endParaRPr lang="en-IN"/>
          </a:p>
        </p:txBody>
      </p:sp>
    </p:spTree>
    <p:extLst>
      <p:ext uri="{BB962C8B-B14F-4D97-AF65-F5344CB8AC3E}">
        <p14:creationId xmlns:p14="http://schemas.microsoft.com/office/powerpoint/2010/main" val="61048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Size</a:t>
            </a:r>
            <a:r>
              <a:rPr lang="en-US" dirty="0"/>
              <a:t>: Smaller models suit edge devices with limited memory.</a:t>
            </a:r>
            <a:br>
              <a:rPr lang="en-US" dirty="0"/>
            </a:br>
            <a:r>
              <a:rPr lang="en-US" b="1" dirty="0"/>
              <a:t>Accuracy &amp; Robustness</a:t>
            </a:r>
            <a:r>
              <a:rPr lang="en-US" dirty="0"/>
              <a:t>: Key for reliable outputs in critical applications</a:t>
            </a:r>
            <a:br>
              <a:rPr lang="en-US" dirty="0"/>
            </a:br>
            <a:r>
              <a:rPr lang="en-US" dirty="0"/>
              <a:t>.</a:t>
            </a:r>
            <a:r>
              <a:rPr lang="en-US" b="1" dirty="0"/>
              <a:t>Area &amp; Cost</a:t>
            </a:r>
            <a:r>
              <a:rPr lang="en-US" dirty="0"/>
              <a:t>: Affects production cost and power use.</a:t>
            </a:r>
            <a:br>
              <a:rPr lang="en-US" dirty="0"/>
            </a:br>
            <a:r>
              <a:rPr lang="en-US" b="1" dirty="0"/>
              <a:t>Power Consumption</a:t>
            </a:r>
            <a:r>
              <a:rPr lang="en-US" dirty="0"/>
              <a:t>: Essential for battery-based devices.</a:t>
            </a:r>
            <a:br>
              <a:rPr lang="en-US" dirty="0"/>
            </a:br>
            <a:r>
              <a:rPr lang="en-US" b="1" dirty="0"/>
              <a:t>Energy Efficiency</a:t>
            </a:r>
            <a:r>
              <a:rPr lang="en-US" dirty="0"/>
              <a:t>: Measures operations per watt for energy use</a:t>
            </a:r>
            <a:br>
              <a:rPr lang="en-US" dirty="0"/>
            </a:br>
            <a:r>
              <a:rPr lang="en-US" dirty="0"/>
              <a:t>.</a:t>
            </a:r>
            <a:r>
              <a:rPr lang="en-US" b="1" dirty="0"/>
              <a:t>Latency</a:t>
            </a:r>
            <a:r>
              <a:rPr lang="en-US" dirty="0"/>
              <a:t>: Important for real-time response.</a:t>
            </a:r>
            <a:br>
              <a:rPr lang="en-US" dirty="0"/>
            </a:br>
            <a:r>
              <a:rPr lang="en-US" b="1" dirty="0"/>
              <a:t>Throughput</a:t>
            </a:r>
            <a:r>
              <a:rPr lang="en-US" dirty="0"/>
              <a:t>: Number of inputs processed per second.</a:t>
            </a:r>
            <a:br>
              <a:rPr lang="en-US" dirty="0"/>
            </a:br>
            <a:r>
              <a:rPr lang="en-US" b="1" dirty="0"/>
              <a:t>Memory Requirements</a:t>
            </a:r>
            <a:r>
              <a:rPr lang="en-US" dirty="0"/>
              <a:t>: Optimizing memory is crucial for edge devices.</a:t>
            </a:r>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17</a:t>
            </a:fld>
            <a:endParaRPr lang="en-IN"/>
          </a:p>
        </p:txBody>
      </p:sp>
    </p:spTree>
    <p:extLst>
      <p:ext uri="{BB962C8B-B14F-4D97-AF65-F5344CB8AC3E}">
        <p14:creationId xmlns:p14="http://schemas.microsoft.com/office/powerpoint/2010/main" val="4077346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11/6/2024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419879" y="1111751"/>
            <a:ext cx="8490856" cy="499336"/>
          </a:xfrm>
        </p:spPr>
        <p:txBody>
          <a:bodyPr/>
          <a:lstStyle>
            <a:lvl1pPr algn="ctr">
              <a:defRPr sz="2800" b="1">
                <a:latin typeface="+mn-lt"/>
              </a:defRPr>
            </a:lvl1pPr>
          </a:lstStyle>
          <a:p>
            <a:r>
              <a:rPr lang="en-US" dirty="0"/>
              <a:t>Efficient Acceleration of Deep Learning Inference on Resource-Constrained Edge Devices</a:t>
            </a:r>
            <a:endParaRPr lang="en-IN" dirty="0"/>
          </a:p>
        </p:txBody>
      </p:sp>
      <p:sp>
        <p:nvSpPr>
          <p:cNvPr id="9" name="Text Placeholder 2"/>
          <p:cNvSpPr>
            <a:spLocks noGrp="1"/>
          </p:cNvSpPr>
          <p:nvPr>
            <p:ph type="body" idx="4294967295"/>
          </p:nvPr>
        </p:nvSpPr>
        <p:spPr>
          <a:xfrm>
            <a:off x="948417" y="4454188"/>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Garvit</a:t>
            </a:r>
          </a:p>
        </p:txBody>
      </p:sp>
      <p:sp>
        <p:nvSpPr>
          <p:cNvPr id="14" name="Text Placeholder 2"/>
          <p:cNvSpPr>
            <a:spLocks noGrp="1"/>
          </p:cNvSpPr>
          <p:nvPr>
            <p:ph type="body" idx="4294967295"/>
          </p:nvPr>
        </p:nvSpPr>
        <p:spPr>
          <a:xfrm>
            <a:off x="1069520" y="3647611"/>
            <a:ext cx="7247166" cy="42337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5" name="Text Placeholder 2"/>
          <p:cNvSpPr>
            <a:spLocks noGrp="1"/>
          </p:cNvSpPr>
          <p:nvPr>
            <p:ph type="body" idx="4294967295"/>
          </p:nvPr>
        </p:nvSpPr>
        <p:spPr>
          <a:xfrm>
            <a:off x="948417" y="2205979"/>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PHN-319</a:t>
            </a:r>
          </a:p>
          <a:p>
            <a:pPr lvl="0"/>
            <a:r>
              <a:rPr lang="en-US" dirty="0"/>
              <a:t>Technical Communication</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66B8-9E38-1A40-A76D-707D74557358}"/>
              </a:ext>
            </a:extLst>
          </p:cNvPr>
          <p:cNvSpPr>
            <a:spLocks noGrp="1"/>
          </p:cNvSpPr>
          <p:nvPr>
            <p:ph type="title"/>
          </p:nvPr>
        </p:nvSpPr>
        <p:spPr>
          <a:xfrm>
            <a:off x="180653" y="183450"/>
            <a:ext cx="7042080" cy="554587"/>
          </a:xfrm>
        </p:spPr>
        <p:txBody>
          <a:bodyPr/>
          <a:lstStyle/>
          <a:p>
            <a:r>
              <a:rPr lang="en-IN" dirty="0"/>
              <a:t>Quantization</a:t>
            </a:r>
          </a:p>
        </p:txBody>
      </p:sp>
      <p:sp>
        <p:nvSpPr>
          <p:cNvPr id="3" name="Content Placeholder 2">
            <a:extLst>
              <a:ext uri="{FF2B5EF4-FFF2-40B4-BE49-F238E27FC236}">
                <a16:creationId xmlns:a16="http://schemas.microsoft.com/office/drawing/2014/main" id="{7F696A2D-49AF-A1D7-86E8-48C688E4A817}"/>
              </a:ext>
            </a:extLst>
          </p:cNvPr>
          <p:cNvSpPr>
            <a:spLocks noGrp="1"/>
          </p:cNvSpPr>
          <p:nvPr>
            <p:ph sz="half" idx="2"/>
          </p:nvPr>
        </p:nvSpPr>
        <p:spPr/>
        <p:txBody>
          <a:bodyPr/>
          <a:lstStyle/>
          <a:p>
            <a:r>
              <a:rPr lang="en-US" sz="1600" b="1" dirty="0"/>
              <a:t>Overview</a:t>
            </a:r>
            <a:r>
              <a:rPr lang="en-US" sz="1600" dirty="0"/>
              <a:t>: Quantization reduces the precision of weights and activations (e.g., from 32-bit to 8-bit or binary), allowing faster computations, lower memory usage, and enhanced energy efficiency on edge devices.</a:t>
            </a:r>
          </a:p>
          <a:p>
            <a:r>
              <a:rPr lang="en-IN" sz="1600" b="1" dirty="0"/>
              <a:t>Types of Quantization</a:t>
            </a:r>
            <a:r>
              <a:rPr lang="en-IN" sz="1600" dirty="0"/>
              <a:t>:</a:t>
            </a:r>
          </a:p>
          <a:p>
            <a:pPr lvl="1">
              <a:buFont typeface="Arial" panose="020B0604020202020204" pitchFamily="34" charset="0"/>
              <a:buChar char="•"/>
            </a:pPr>
            <a:r>
              <a:rPr lang="en-IN" sz="1600" b="1" dirty="0"/>
              <a:t>Linear Quantization</a:t>
            </a:r>
            <a:r>
              <a:rPr lang="en-IN" sz="1600" dirty="0"/>
              <a:t>: Maps floating-point values to fixed-point numbers with equal step sizes, suitable for standard DL models.</a:t>
            </a:r>
          </a:p>
          <a:p>
            <a:pPr lvl="1">
              <a:buFont typeface="Arial" panose="020B0604020202020204" pitchFamily="34" charset="0"/>
              <a:buChar char="•"/>
            </a:pPr>
            <a:r>
              <a:rPr lang="en-IN" sz="1600" b="1" dirty="0"/>
              <a:t>Nonlinear Quantization</a:t>
            </a:r>
            <a:r>
              <a:rPr lang="en-IN" sz="1600" dirty="0"/>
              <a:t>: Uses logarithmic or custom scales for better accuracy in complex models with varied data distributions.</a:t>
            </a:r>
          </a:p>
          <a:p>
            <a:r>
              <a:rPr lang="en-US" sz="1600" b="1" dirty="0"/>
              <a:t>Methods</a:t>
            </a:r>
            <a:r>
              <a:rPr lang="en-US" sz="1600" dirty="0"/>
              <a:t>:</a:t>
            </a:r>
          </a:p>
          <a:p>
            <a:pPr lvl="1">
              <a:buFont typeface="Arial" panose="020B0604020202020204" pitchFamily="34" charset="0"/>
              <a:buChar char="•"/>
            </a:pPr>
            <a:r>
              <a:rPr lang="en-US" sz="1600" b="1" dirty="0"/>
              <a:t>Fixed-Precision Quantization</a:t>
            </a:r>
            <a:r>
              <a:rPr lang="en-US" sz="1600" dirty="0"/>
              <a:t>: Applies a consistent bit-width (e.g., 8-bit) across all layers, balancing simplicity and efficiency.</a:t>
            </a:r>
          </a:p>
          <a:p>
            <a:pPr lvl="1">
              <a:buFont typeface="Arial" panose="020B0604020202020204" pitchFamily="34" charset="0"/>
              <a:buChar char="•"/>
            </a:pPr>
            <a:r>
              <a:rPr lang="en-US" sz="1600" b="1" dirty="0"/>
              <a:t>Mixed-Precision Quantization</a:t>
            </a:r>
            <a:r>
              <a:rPr lang="en-US" sz="1600" dirty="0"/>
              <a:t>: Allows varied bit-widths across layers, optimizing memory and performance based on layer importance.</a:t>
            </a:r>
          </a:p>
          <a:p>
            <a:pPr lvl="1">
              <a:buFont typeface="Arial" panose="020B0604020202020204" pitchFamily="34" charset="0"/>
              <a:buChar char="•"/>
            </a:pPr>
            <a:r>
              <a:rPr lang="en-US" sz="1600" b="1" dirty="0"/>
              <a:t>Binarization</a:t>
            </a:r>
            <a:r>
              <a:rPr lang="en-US" sz="1600" dirty="0"/>
              <a:t>: Uses 1-bit (binary) or 2-bit (ternary) values, significantly reducing computations but challenging for maintaining model accuracy.</a:t>
            </a:r>
          </a:p>
          <a:p>
            <a:pPr marL="0" indent="0">
              <a:buNone/>
            </a:pPr>
            <a:endParaRPr lang="en-US" sz="1600" dirty="0"/>
          </a:p>
          <a:p>
            <a:r>
              <a:rPr lang="en-US" sz="1600" b="1" dirty="0"/>
              <a:t>Benefits</a:t>
            </a:r>
            <a:r>
              <a:rPr lang="en-US" sz="1600" dirty="0"/>
              <a:t>: Enables efficient integer operations, speeds up inference, reduces energy consumption, and helps deploy DL models on resource-constrained devices without significant accuracy loss.</a:t>
            </a:r>
            <a:endParaRPr lang="en-IN" sz="1600" dirty="0"/>
          </a:p>
        </p:txBody>
      </p:sp>
    </p:spTree>
    <p:extLst>
      <p:ext uri="{BB962C8B-B14F-4D97-AF65-F5344CB8AC3E}">
        <p14:creationId xmlns:p14="http://schemas.microsoft.com/office/powerpoint/2010/main" val="12497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359F-3129-031B-A16D-E302F59CBAF9}"/>
              </a:ext>
            </a:extLst>
          </p:cNvPr>
          <p:cNvSpPr>
            <a:spLocks noGrp="1"/>
          </p:cNvSpPr>
          <p:nvPr>
            <p:ph type="title"/>
          </p:nvPr>
        </p:nvSpPr>
        <p:spPr>
          <a:xfrm>
            <a:off x="-5959" y="183450"/>
            <a:ext cx="8543469" cy="554587"/>
          </a:xfrm>
        </p:spPr>
        <p:txBody>
          <a:bodyPr/>
          <a:lstStyle/>
          <a:p>
            <a:r>
              <a:rPr lang="en-US" sz="2400" dirty="0"/>
              <a:t>Summary of Noteworthy Works on the Quantization of DL Models</a:t>
            </a:r>
            <a:endParaRPr lang="en-IN" sz="2400" dirty="0"/>
          </a:p>
        </p:txBody>
      </p:sp>
      <p:pic>
        <p:nvPicPr>
          <p:cNvPr id="5" name="Content Placeholder 4">
            <a:extLst>
              <a:ext uri="{FF2B5EF4-FFF2-40B4-BE49-F238E27FC236}">
                <a16:creationId xmlns:a16="http://schemas.microsoft.com/office/drawing/2014/main" id="{BAAF4E2E-2998-26D0-161E-8388AE18CA0D}"/>
              </a:ext>
            </a:extLst>
          </p:cNvPr>
          <p:cNvPicPr>
            <a:picLocks noGrp="1" noChangeAspect="1"/>
          </p:cNvPicPr>
          <p:nvPr>
            <p:ph sz="half" idx="2"/>
          </p:nvPr>
        </p:nvPicPr>
        <p:blipFill>
          <a:blip r:embed="rId2"/>
          <a:stretch>
            <a:fillRect/>
          </a:stretch>
        </p:blipFill>
        <p:spPr>
          <a:xfrm>
            <a:off x="180975" y="1091682"/>
            <a:ext cx="8767763" cy="5327779"/>
          </a:xfrm>
        </p:spPr>
      </p:pic>
    </p:spTree>
    <p:extLst>
      <p:ext uri="{BB962C8B-B14F-4D97-AF65-F5344CB8AC3E}">
        <p14:creationId xmlns:p14="http://schemas.microsoft.com/office/powerpoint/2010/main" val="56790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89F5-FD22-DD32-CBDF-A22528EA5766}"/>
              </a:ext>
            </a:extLst>
          </p:cNvPr>
          <p:cNvSpPr>
            <a:spLocks noGrp="1"/>
          </p:cNvSpPr>
          <p:nvPr>
            <p:ph type="title"/>
          </p:nvPr>
        </p:nvSpPr>
        <p:spPr/>
        <p:txBody>
          <a:bodyPr/>
          <a:lstStyle/>
          <a:p>
            <a:r>
              <a:rPr lang="en-IN" dirty="0"/>
              <a:t>Neural Architecture Search (NAS)</a:t>
            </a:r>
          </a:p>
        </p:txBody>
      </p:sp>
      <p:sp>
        <p:nvSpPr>
          <p:cNvPr id="4" name="Rectangle 1">
            <a:extLst>
              <a:ext uri="{FF2B5EF4-FFF2-40B4-BE49-F238E27FC236}">
                <a16:creationId xmlns:a16="http://schemas.microsoft.com/office/drawing/2014/main" id="{CA25E2C5-DBAD-29A1-4A0F-F1FD328C5EF4}"/>
              </a:ext>
            </a:extLst>
          </p:cNvPr>
          <p:cNvSpPr>
            <a:spLocks noGrp="1" noChangeArrowheads="1"/>
          </p:cNvSpPr>
          <p:nvPr>
            <p:ph sz="half" idx="2"/>
          </p:nvPr>
        </p:nvSpPr>
        <p:spPr bwMode="auto">
          <a:xfrm>
            <a:off x="180653" y="1235630"/>
            <a:ext cx="88513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r>
              <a:rPr kumimoji="0" lang="en-US" altLang="en-US" sz="1800" b="0" i="0" u="none" strike="noStrike" cap="none" normalizeH="0" baseline="0" dirty="0">
                <a:ln>
                  <a:noFill/>
                </a:ln>
                <a:solidFill>
                  <a:schemeClr val="tx1"/>
                </a:solidFill>
                <a:effectLst/>
                <a:latin typeface="Arial" panose="020B0604020202020204" pitchFamily="34" charset="0"/>
              </a:rPr>
              <a:t>: NAS `, optimizing model performance while meeting hardware constraints, making it ideal for edge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Components of NAS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00050" lvl="1" indent="0" eaLnBrk="0" hangingPunct="0">
              <a:spcBef>
                <a:spcPct val="0"/>
              </a:spcBef>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Search Space</a:t>
            </a:r>
            <a:r>
              <a:rPr kumimoji="0" lang="en-US" altLang="en-US" sz="1800" b="0" i="0" u="none" strike="noStrike" cap="none" normalizeH="0" baseline="0" dirty="0">
                <a:ln>
                  <a:noFill/>
                </a:ln>
                <a:solidFill>
                  <a:schemeClr val="tx1"/>
                </a:solidFill>
                <a:effectLst/>
                <a:latin typeface="Arial" panose="020B0604020202020204" pitchFamily="34" charset="0"/>
              </a:rPr>
              <a:t>: Defines the range of possible architectures, constrained to keep the process manageable (e.g., specific layers, operations, or patterns).</a:t>
            </a:r>
          </a:p>
          <a:p>
            <a:pPr marL="400050" lvl="1" indent="0" eaLnBrk="0" hangingPunct="0">
              <a:spcBef>
                <a:spcPct val="0"/>
              </a:spcBef>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Search Strategy</a:t>
            </a:r>
            <a:r>
              <a:rPr kumimoji="0" lang="en-US" altLang="en-US" sz="1800" b="0" i="0" u="none" strike="noStrike" cap="none" normalizeH="0" baseline="0" dirty="0">
                <a:ln>
                  <a:noFill/>
                </a:ln>
                <a:solidFill>
                  <a:schemeClr val="tx1"/>
                </a:solidFill>
                <a:effectLst/>
                <a:latin typeface="Arial" panose="020B0604020202020204" pitchFamily="34" charset="0"/>
              </a:rPr>
              <a:t>: Guides exploration within the search space, often using reinforcement learning or evolutionary algorithms.</a:t>
            </a:r>
          </a:p>
          <a:p>
            <a:pPr marL="400050" lvl="1" indent="0" eaLnBrk="0" hangingPunct="0">
              <a:spcBef>
                <a:spcPct val="0"/>
              </a:spcBef>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Performance Estimation</a:t>
            </a:r>
            <a:r>
              <a:rPr kumimoji="0" lang="en-US" altLang="en-US" sz="1800" b="0" i="0" u="none" strike="noStrike" cap="none" normalizeH="0" baseline="0" dirty="0">
                <a:ln>
                  <a:noFill/>
                </a:ln>
                <a:solidFill>
                  <a:schemeClr val="tx1"/>
                </a:solidFill>
                <a:effectLst/>
                <a:latin typeface="Arial" panose="020B0604020202020204" pitchFamily="34" charset="0"/>
              </a:rPr>
              <a:t>: Assesses model accuracy and efficiency on the target hardware, helping select optimal architectures without full retraining.</a:t>
            </a:r>
          </a:p>
          <a:p>
            <a:pPr marL="400050" lvl="1" indent="0" eaLnBrk="0" hangingPunct="0">
              <a:spcBef>
                <a:spcPct val="0"/>
              </a:spcBef>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Popular NAS Techniques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00050" lvl="1" indent="0" eaLnBrk="0" hangingPunct="0">
              <a:spcBef>
                <a:spcPct val="0"/>
              </a:spcBef>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MobileNet-v3</a:t>
            </a:r>
            <a:r>
              <a:rPr kumimoji="0" lang="en-US" altLang="en-US" sz="1800" b="0" i="0" u="none" strike="noStrike" cap="none" normalizeH="0" baseline="0" dirty="0">
                <a:ln>
                  <a:noFill/>
                </a:ln>
                <a:solidFill>
                  <a:schemeClr val="tx1"/>
                </a:solidFill>
                <a:effectLst/>
                <a:latin typeface="Arial" panose="020B0604020202020204" pitchFamily="34" charset="0"/>
              </a:rPr>
              <a:t>: Uses NAS and </a:t>
            </a:r>
            <a:r>
              <a:rPr kumimoji="0" lang="en-US" altLang="en-US" sz="1800" b="0" i="0" u="none" strike="noStrike" cap="none" normalizeH="0" baseline="0" dirty="0" err="1">
                <a:ln>
                  <a:noFill/>
                </a:ln>
                <a:solidFill>
                  <a:schemeClr val="tx1"/>
                </a:solidFill>
                <a:effectLst/>
                <a:latin typeface="Arial" panose="020B0604020202020204" pitchFamily="34" charset="0"/>
              </a:rPr>
              <a:t>NetAdapt</a:t>
            </a:r>
            <a:r>
              <a:rPr kumimoji="0" lang="en-US" altLang="en-US" sz="1800" b="0" i="0" u="none" strike="noStrike" cap="none" normalizeH="0" baseline="0" dirty="0">
                <a:ln>
                  <a:noFill/>
                </a:ln>
                <a:solidFill>
                  <a:schemeClr val="tx1"/>
                </a:solidFill>
                <a:effectLst/>
                <a:latin typeface="Arial" panose="020B0604020202020204" pitchFamily="34" charset="0"/>
              </a:rPr>
              <a:t> to design lightweight models, achieving improved speed and accuracy for mobile platforms.</a:t>
            </a:r>
          </a:p>
          <a:p>
            <a:pPr marL="400050" lvl="1" indent="0" eaLnBrk="0" hangingPunct="0">
              <a:spcBef>
                <a:spcPct val="0"/>
              </a:spcBef>
              <a:buFontTx/>
              <a:buChar char="•"/>
            </a:pPr>
            <a:r>
              <a:rPr kumimoji="0" lang="en-US" altLang="en-US" sz="1800" b="1" i="0" u="none" strike="noStrike" cap="none" normalizeH="0" baseline="0" dirty="0" err="1">
                <a:ln>
                  <a:noFill/>
                </a:ln>
                <a:solidFill>
                  <a:schemeClr val="tx1"/>
                </a:solidFill>
                <a:effectLst/>
                <a:latin typeface="Arial" panose="020B0604020202020204" pitchFamily="34" charset="0"/>
              </a:rPr>
              <a:t>MNASNet</a:t>
            </a:r>
            <a:r>
              <a:rPr kumimoji="0" lang="en-US" altLang="en-US" sz="1800" b="0" i="0" u="none" strike="noStrike" cap="none" normalizeH="0" baseline="0" dirty="0">
                <a:ln>
                  <a:noFill/>
                </a:ln>
                <a:solidFill>
                  <a:schemeClr val="tx1"/>
                </a:solidFill>
                <a:effectLst/>
                <a:latin typeface="Arial" panose="020B0604020202020204" pitchFamily="34" charset="0"/>
              </a:rPr>
              <a:t>: Optimizes mobile architectures by balancing accuracy and latency, achieving faster inference than other models like </a:t>
            </a:r>
            <a:r>
              <a:rPr kumimoji="0" lang="en-US" altLang="en-US" sz="1800" b="0" i="0" u="none" strike="noStrike" cap="none" normalizeH="0" baseline="0" dirty="0" err="1">
                <a:ln>
                  <a:noFill/>
                </a:ln>
                <a:solidFill>
                  <a:schemeClr val="tx1"/>
                </a:solidFill>
                <a:effectLst/>
                <a:latin typeface="Arial" panose="020B0604020202020204" pitchFamily="34" charset="0"/>
              </a:rPr>
              <a:t>MobileNet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Benefits</a:t>
            </a:r>
            <a:r>
              <a:rPr kumimoji="0" lang="en-US" altLang="en-US" sz="1800" b="0" i="0" u="none" strike="noStrike" cap="none" normalizeH="0" baseline="0" dirty="0">
                <a:ln>
                  <a:noFill/>
                </a:ln>
                <a:solidFill>
                  <a:schemeClr val="tx1"/>
                </a:solidFill>
                <a:effectLst/>
                <a:latin typeface="Arial" panose="020B0604020202020204" pitchFamily="34" charset="0"/>
              </a:rPr>
              <a:t>: NAS reduces manual effort, finds efficient architectures tailored to specific hardware, and achieves high-performance models for resource-constrained environments.</a:t>
            </a:r>
          </a:p>
        </p:txBody>
      </p:sp>
    </p:spTree>
    <p:extLst>
      <p:ext uri="{BB962C8B-B14F-4D97-AF65-F5344CB8AC3E}">
        <p14:creationId xmlns:p14="http://schemas.microsoft.com/office/powerpoint/2010/main" val="269487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A301-B35A-2CB1-5595-3032CD58F12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73E17C4-D274-98A2-4495-23C39009CAFE}"/>
              </a:ext>
            </a:extLst>
          </p:cNvPr>
          <p:cNvPicPr>
            <a:picLocks noGrp="1" noChangeAspect="1"/>
          </p:cNvPicPr>
          <p:nvPr>
            <p:ph sz="half" idx="2"/>
          </p:nvPr>
        </p:nvPicPr>
        <p:blipFill>
          <a:blip r:embed="rId3"/>
          <a:stretch>
            <a:fillRect/>
          </a:stretch>
        </p:blipFill>
        <p:spPr>
          <a:xfrm>
            <a:off x="180654" y="1268963"/>
            <a:ext cx="3812847" cy="5038531"/>
          </a:xfrm>
        </p:spPr>
      </p:pic>
      <p:pic>
        <p:nvPicPr>
          <p:cNvPr id="7" name="Picture 6">
            <a:extLst>
              <a:ext uri="{FF2B5EF4-FFF2-40B4-BE49-F238E27FC236}">
                <a16:creationId xmlns:a16="http://schemas.microsoft.com/office/drawing/2014/main" id="{3F108532-7A81-907A-1180-70E0A205E966}"/>
              </a:ext>
            </a:extLst>
          </p:cNvPr>
          <p:cNvPicPr>
            <a:picLocks noChangeAspect="1"/>
          </p:cNvPicPr>
          <p:nvPr/>
        </p:nvPicPr>
        <p:blipFill>
          <a:blip r:embed="rId4"/>
          <a:stretch>
            <a:fillRect/>
          </a:stretch>
        </p:blipFill>
        <p:spPr>
          <a:xfrm>
            <a:off x="3918857" y="1026368"/>
            <a:ext cx="5113176" cy="5404534"/>
          </a:xfrm>
          <a:prstGeom prst="rect">
            <a:avLst/>
          </a:prstGeom>
        </p:spPr>
      </p:pic>
    </p:spTree>
    <p:extLst>
      <p:ext uri="{BB962C8B-B14F-4D97-AF65-F5344CB8AC3E}">
        <p14:creationId xmlns:p14="http://schemas.microsoft.com/office/powerpoint/2010/main" val="50573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5313-FB71-7715-1C3A-2148FE8C7039}"/>
              </a:ext>
            </a:extLst>
          </p:cNvPr>
          <p:cNvSpPr>
            <a:spLocks noGrp="1"/>
          </p:cNvSpPr>
          <p:nvPr>
            <p:ph type="title"/>
          </p:nvPr>
        </p:nvSpPr>
        <p:spPr/>
        <p:txBody>
          <a:bodyPr/>
          <a:lstStyle/>
          <a:p>
            <a:br>
              <a:rPr lang="en-IN" dirty="0"/>
            </a:br>
            <a:r>
              <a:rPr lang="en-IN" b="1" dirty="0"/>
              <a:t>Joint Compression Techniques</a:t>
            </a:r>
            <a:br>
              <a:rPr lang="en-IN" b="1" dirty="0"/>
            </a:br>
            <a:endParaRPr lang="en-IN" dirty="0"/>
          </a:p>
        </p:txBody>
      </p:sp>
      <p:sp>
        <p:nvSpPr>
          <p:cNvPr id="4" name="Rectangle 1">
            <a:extLst>
              <a:ext uri="{FF2B5EF4-FFF2-40B4-BE49-F238E27FC236}">
                <a16:creationId xmlns:a16="http://schemas.microsoft.com/office/drawing/2014/main" id="{6301E332-6DA9-8C8E-6692-ED8DFC8E8B05}"/>
              </a:ext>
            </a:extLst>
          </p:cNvPr>
          <p:cNvSpPr>
            <a:spLocks noGrp="1" noChangeArrowheads="1"/>
          </p:cNvSpPr>
          <p:nvPr>
            <p:ph sz="half" idx="2"/>
          </p:nvPr>
        </p:nvSpPr>
        <p:spPr bwMode="auto">
          <a:xfrm>
            <a:off x="27992" y="1002579"/>
            <a:ext cx="908801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r>
              <a:rPr kumimoji="0" lang="en-US" altLang="en-US" sz="1800" b="0" i="0" u="none" strike="noStrike" cap="none" normalizeH="0" baseline="0" dirty="0">
                <a:ln>
                  <a:noFill/>
                </a:ln>
                <a:solidFill>
                  <a:schemeClr val="tx1"/>
                </a:solidFill>
                <a:effectLst/>
                <a:latin typeface="Arial" panose="020B0604020202020204" pitchFamily="34" charset="0"/>
              </a:rPr>
              <a:t>: Joint compression techniques combine multiple model compression methods to improve efficiency, balancing storage and computational demands, which is essential for edge devices with limited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Common Approaches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00050" lvl="1" indent="0" eaLnBrk="0" hangingPunct="0">
              <a:spcBef>
                <a:spcPct val="0"/>
              </a:spcBef>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Pruning + Quantization</a:t>
            </a:r>
            <a:r>
              <a:rPr kumimoji="0" lang="en-US" altLang="en-US" sz="1800" b="0" i="0" u="none" strike="noStrike" cap="none" normalizeH="0" baseline="0" dirty="0">
                <a:ln>
                  <a:noFill/>
                </a:ln>
                <a:solidFill>
                  <a:schemeClr val="tx1"/>
                </a:solidFill>
                <a:effectLst/>
                <a:latin typeface="Arial" panose="020B0604020202020204" pitchFamily="34" charset="0"/>
              </a:rPr>
              <a:t>: This approach first removes unimportant weights (pruning) to reduce computation, then applies quantization to lower precision, significantly reducing storage requirements while retraining to maintain accuracy. For example, combined pruning and quantization on RNN models can lead to 10× and 2× speedups, respectively​.</a:t>
            </a:r>
          </a:p>
          <a:p>
            <a:pPr marL="400050" lvl="1" indent="0" eaLnBrk="0" hangingPunct="0">
              <a:spcBef>
                <a:spcPct val="0"/>
              </a:spcBef>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lvl="1" indent="0" eaLnBrk="0" hangingPunct="0">
              <a:spcBef>
                <a:spcPct val="0"/>
              </a:spcBef>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Weight Sharing + Huffman Coding</a:t>
            </a:r>
            <a:r>
              <a:rPr kumimoji="0" lang="en-US" altLang="en-US" sz="1800" b="0" i="0" u="none" strike="noStrike" cap="none" normalizeH="0" baseline="0" dirty="0">
                <a:ln>
                  <a:noFill/>
                </a:ln>
                <a:solidFill>
                  <a:schemeClr val="tx1"/>
                </a:solidFill>
                <a:effectLst/>
                <a:latin typeface="Arial" panose="020B0604020202020204" pitchFamily="34" charset="0"/>
              </a:rPr>
              <a:t>: Grouped weight values are shared across the model using clustering techniques like k-means. Huffman coding is applied afterward to further compress the weights, achieving high memory savings without major impact on computational accuracy​.</a:t>
            </a:r>
          </a:p>
          <a:p>
            <a:pPr marL="400050" lvl="1" indent="0" eaLnBrk="0" hangingPunct="0">
              <a:spcBef>
                <a:spcPct val="0"/>
              </a:spcBef>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Benefits</a:t>
            </a:r>
            <a:r>
              <a:rPr kumimoji="0" lang="en-US" altLang="en-US" sz="1800" b="0" i="0" u="none" strike="noStrike" cap="none" normalizeH="0" baseline="0" dirty="0">
                <a:ln>
                  <a:noFill/>
                </a:ln>
                <a:solidFill>
                  <a:schemeClr val="tx1"/>
                </a:solidFill>
                <a:effectLst/>
                <a:latin typeface="Arial" panose="020B0604020202020204" pitchFamily="34" charset="0"/>
              </a:rPr>
              <a:t>: Joint compression techniques achieve a balance of minimal accuracy loss and high compression efficiency, making deep learning models feasible for deployment on resource-constrained devices.</a:t>
            </a:r>
          </a:p>
        </p:txBody>
      </p:sp>
    </p:spTree>
    <p:extLst>
      <p:ext uri="{BB962C8B-B14F-4D97-AF65-F5344CB8AC3E}">
        <p14:creationId xmlns:p14="http://schemas.microsoft.com/office/powerpoint/2010/main" val="426120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05A0-4B31-3AD9-86B7-C2D523A9C658}"/>
              </a:ext>
            </a:extLst>
          </p:cNvPr>
          <p:cNvSpPr>
            <a:spLocks noGrp="1"/>
          </p:cNvSpPr>
          <p:nvPr>
            <p:ph type="title"/>
          </p:nvPr>
        </p:nvSpPr>
        <p:spPr/>
        <p:txBody>
          <a:bodyPr/>
          <a:lstStyle/>
          <a:p>
            <a:r>
              <a:rPr lang="en-IN" dirty="0"/>
              <a:t>Hardware Optimization for Edge-AI</a:t>
            </a:r>
          </a:p>
        </p:txBody>
      </p:sp>
      <p:sp>
        <p:nvSpPr>
          <p:cNvPr id="4" name="Rectangle 1">
            <a:extLst>
              <a:ext uri="{FF2B5EF4-FFF2-40B4-BE49-F238E27FC236}">
                <a16:creationId xmlns:a16="http://schemas.microsoft.com/office/drawing/2014/main" id="{E61FEE9A-025C-6161-462A-11C52CE6864A}"/>
              </a:ext>
            </a:extLst>
          </p:cNvPr>
          <p:cNvSpPr>
            <a:spLocks noGrp="1" noChangeArrowheads="1"/>
          </p:cNvSpPr>
          <p:nvPr>
            <p:ph sz="half" idx="2"/>
          </p:nvPr>
        </p:nvSpPr>
        <p:spPr bwMode="auto">
          <a:xfrm>
            <a:off x="106009" y="982554"/>
            <a:ext cx="8372797"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Overview</a:t>
            </a:r>
            <a:r>
              <a:rPr kumimoji="0" lang="en-US" altLang="en-US" sz="1600" b="0" i="0" u="none" strike="noStrike" cap="none" normalizeH="0" baseline="0" dirty="0">
                <a:ln>
                  <a:noFill/>
                </a:ln>
                <a:solidFill>
                  <a:schemeClr val="tx1"/>
                </a:solidFill>
                <a:effectLst/>
                <a:latin typeface="Arial" panose="020B0604020202020204" pitchFamily="34" charset="0"/>
              </a:rPr>
              <a:t>: Hardware optimization in Edge-AI focuses on adapting devices to meet deep learning (DL) inference requirements under constraints like limited memory, computation power, and energy on edge devices, essential for real-time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Hardware Choices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00050" lvl="1" indent="0" eaLnBrk="0" hangingPunct="0">
              <a:spcBef>
                <a:spcPct val="0"/>
              </a:spcBef>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ASICs (Application-Specific Integrated Circuits)</a:t>
            </a:r>
            <a:r>
              <a:rPr kumimoji="0" lang="en-US" altLang="en-US" sz="1600" b="0" i="0" u="none" strike="noStrike" cap="none" normalizeH="0" baseline="0" dirty="0">
                <a:ln>
                  <a:noFill/>
                </a:ln>
                <a:solidFill>
                  <a:schemeClr val="tx1"/>
                </a:solidFill>
                <a:effectLst/>
                <a:latin typeface="Arial" panose="020B0604020202020204" pitchFamily="34" charset="0"/>
              </a:rPr>
              <a:t>: Customized for specific DL models, offering high efficiency but lacking flexibility. Examples include Google’s Edge TPU, optimized for high-speed, low-power AI processing.</a:t>
            </a:r>
          </a:p>
          <a:p>
            <a:pPr marL="400050" lvl="1" indent="0" eaLnBrk="0" hangingPunct="0">
              <a:spcBef>
                <a:spcPct val="0"/>
              </a:spcBef>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FPGAs (Field-Programmable Gate Arrays)</a:t>
            </a:r>
            <a:r>
              <a:rPr kumimoji="0" lang="en-US" altLang="en-US" sz="1600" b="0" i="0" u="none" strike="noStrike" cap="none" normalizeH="0" baseline="0" dirty="0">
                <a:ln>
                  <a:noFill/>
                </a:ln>
                <a:solidFill>
                  <a:schemeClr val="tx1"/>
                </a:solidFill>
                <a:effectLst/>
                <a:latin typeface="Arial" panose="020B0604020202020204" pitchFamily="34" charset="0"/>
              </a:rPr>
              <a:t>: Reconfigurable hardware that supports diverse architectures, suitable for prototyping and moderate energy efficiency.</a:t>
            </a:r>
          </a:p>
          <a:p>
            <a:pPr marL="400050" lvl="1" indent="0" eaLnBrk="0" hangingPunct="0">
              <a:spcBef>
                <a:spcPct val="0"/>
              </a:spcBef>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SoCs (System-on-Chip)</a:t>
            </a:r>
            <a:r>
              <a:rPr kumimoji="0" lang="en-US" altLang="en-US" sz="1600" b="0" i="0" u="none" strike="noStrike" cap="none" normalizeH="0" baseline="0" dirty="0">
                <a:ln>
                  <a:noFill/>
                </a:ln>
                <a:solidFill>
                  <a:schemeClr val="tx1"/>
                </a:solidFill>
                <a:effectLst/>
                <a:latin typeface="Arial" panose="020B0604020202020204" pitchFamily="34" charset="0"/>
              </a:rPr>
              <a:t>: Integrates CPUs, GPUs, and accelerators, offering a balanced approach for flexibility and efficiency.</a:t>
            </a:r>
          </a:p>
          <a:p>
            <a:pPr marL="400050" lvl="1" indent="0" eaLnBrk="0" hangingPunct="0">
              <a:spcBef>
                <a:spcPct val="0"/>
              </a:spcBef>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Optimization Techniques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00050" lvl="1" indent="0" eaLnBrk="0" hangingPunct="0">
              <a:spcBef>
                <a:spcPct val="0"/>
              </a:spcBef>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Parallelism</a:t>
            </a:r>
            <a:r>
              <a:rPr kumimoji="0" lang="en-US" altLang="en-US" sz="1600" b="0" i="0" u="none" strike="noStrike" cap="none" normalizeH="0" baseline="0" dirty="0">
                <a:ln>
                  <a:noFill/>
                </a:ln>
                <a:solidFill>
                  <a:schemeClr val="tx1"/>
                </a:solidFill>
                <a:effectLst/>
                <a:latin typeface="Arial" panose="020B0604020202020204" pitchFamily="34" charset="0"/>
              </a:rPr>
              <a:t>: Uses multiple cores or processing units to improve throughput, essential for faster inference.</a:t>
            </a:r>
          </a:p>
          <a:p>
            <a:pPr marL="400050" lvl="1" indent="0" eaLnBrk="0" hangingPunct="0">
              <a:spcBef>
                <a:spcPct val="0"/>
              </a:spcBef>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Memory Management</a:t>
            </a:r>
            <a:r>
              <a:rPr kumimoji="0" lang="en-US" altLang="en-US" sz="1600" b="0" i="0" u="none" strike="noStrike" cap="none" normalizeH="0" baseline="0" dirty="0">
                <a:ln>
                  <a:noFill/>
                </a:ln>
                <a:solidFill>
                  <a:schemeClr val="tx1"/>
                </a:solidFill>
                <a:effectLst/>
                <a:latin typeface="Arial" panose="020B0604020202020204" pitchFamily="34" charset="0"/>
              </a:rPr>
              <a:t>: Optimizes data transfer and storage within hardware, reducing bottlenecks and power usage.</a:t>
            </a:r>
          </a:p>
          <a:p>
            <a:pPr marL="400050" lvl="1" indent="0" eaLnBrk="0" hangingPunct="0">
              <a:spcBef>
                <a:spcPct val="0"/>
              </a:spcBef>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Dataflow Optimization</a:t>
            </a:r>
            <a:r>
              <a:rPr kumimoji="0" lang="en-US" altLang="en-US" sz="1600" b="0" i="0" u="none" strike="noStrike" cap="none" normalizeH="0" baseline="0" dirty="0">
                <a:ln>
                  <a:noFill/>
                </a:ln>
                <a:solidFill>
                  <a:schemeClr val="tx1"/>
                </a:solidFill>
                <a:effectLst/>
                <a:latin typeface="Arial" panose="020B0604020202020204" pitchFamily="34" charset="0"/>
              </a:rPr>
              <a:t>: Reduces latency by improving how data is processed and transferred within the hardware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Benefits</a:t>
            </a:r>
            <a:r>
              <a:rPr kumimoji="0" lang="en-US" altLang="en-US" sz="1600" b="0" i="0" u="none" strike="noStrike" cap="none" normalizeH="0" baseline="0" dirty="0">
                <a:ln>
                  <a:noFill/>
                </a:ln>
                <a:solidFill>
                  <a:schemeClr val="tx1"/>
                </a:solidFill>
                <a:effectLst/>
                <a:latin typeface="Arial" panose="020B0604020202020204" pitchFamily="34" charset="0"/>
              </a:rPr>
              <a:t>: Enables edge devices to handle complex DL models with reduced latency, lower power consumption, and increased efficiency, critical for applications like autonomous driving, healthcare, and IoT.</a:t>
            </a:r>
          </a:p>
        </p:txBody>
      </p:sp>
    </p:spTree>
    <p:extLst>
      <p:ext uri="{BB962C8B-B14F-4D97-AF65-F5344CB8AC3E}">
        <p14:creationId xmlns:p14="http://schemas.microsoft.com/office/powerpoint/2010/main" val="79353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7CFA-8DE1-8C8F-B3A0-EFB5BD63B4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BC15BC6-1698-5605-9D7B-9246405F2BE9}"/>
              </a:ext>
            </a:extLst>
          </p:cNvPr>
          <p:cNvPicPr>
            <a:picLocks noGrp="1" noChangeAspect="1"/>
          </p:cNvPicPr>
          <p:nvPr>
            <p:ph sz="half" idx="2"/>
          </p:nvPr>
        </p:nvPicPr>
        <p:blipFill>
          <a:blip r:embed="rId3"/>
          <a:stretch>
            <a:fillRect/>
          </a:stretch>
        </p:blipFill>
        <p:spPr>
          <a:xfrm>
            <a:off x="1" y="1250944"/>
            <a:ext cx="3750905" cy="5065880"/>
          </a:xfrm>
        </p:spPr>
      </p:pic>
      <p:pic>
        <p:nvPicPr>
          <p:cNvPr id="7" name="Picture 6">
            <a:extLst>
              <a:ext uri="{FF2B5EF4-FFF2-40B4-BE49-F238E27FC236}">
                <a16:creationId xmlns:a16="http://schemas.microsoft.com/office/drawing/2014/main" id="{EF779CAF-3D76-4FB0-820E-95135CB34EEC}"/>
              </a:ext>
            </a:extLst>
          </p:cNvPr>
          <p:cNvPicPr>
            <a:picLocks noChangeAspect="1"/>
          </p:cNvPicPr>
          <p:nvPr/>
        </p:nvPicPr>
        <p:blipFill>
          <a:blip r:embed="rId4"/>
          <a:stretch>
            <a:fillRect/>
          </a:stretch>
        </p:blipFill>
        <p:spPr>
          <a:xfrm>
            <a:off x="3834881" y="1054359"/>
            <a:ext cx="5309118" cy="5411755"/>
          </a:xfrm>
          <a:prstGeom prst="rect">
            <a:avLst/>
          </a:prstGeom>
        </p:spPr>
      </p:pic>
    </p:spTree>
    <p:extLst>
      <p:ext uri="{BB962C8B-B14F-4D97-AF65-F5344CB8AC3E}">
        <p14:creationId xmlns:p14="http://schemas.microsoft.com/office/powerpoint/2010/main" val="251233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A6E1-4E87-BFFE-D819-77F880B91DB2}"/>
              </a:ext>
            </a:extLst>
          </p:cNvPr>
          <p:cNvSpPr>
            <a:spLocks noGrp="1"/>
          </p:cNvSpPr>
          <p:nvPr>
            <p:ph type="title"/>
          </p:nvPr>
        </p:nvSpPr>
        <p:spPr/>
        <p:txBody>
          <a:bodyPr/>
          <a:lstStyle/>
          <a:p>
            <a:r>
              <a:rPr lang="en-IN" dirty="0"/>
              <a:t>Performance Metrics for Edge-AI</a:t>
            </a:r>
          </a:p>
        </p:txBody>
      </p:sp>
      <p:sp>
        <p:nvSpPr>
          <p:cNvPr id="4" name="Rectangle 1">
            <a:extLst>
              <a:ext uri="{FF2B5EF4-FFF2-40B4-BE49-F238E27FC236}">
                <a16:creationId xmlns:a16="http://schemas.microsoft.com/office/drawing/2014/main" id="{21F68D56-3328-4CFA-EE88-23AB685D589B}"/>
              </a:ext>
            </a:extLst>
          </p:cNvPr>
          <p:cNvSpPr>
            <a:spLocks noGrp="1" noChangeArrowheads="1"/>
          </p:cNvSpPr>
          <p:nvPr>
            <p:ph sz="half" idx="2"/>
          </p:nvPr>
        </p:nvSpPr>
        <p:spPr bwMode="auto">
          <a:xfrm>
            <a:off x="180653" y="1154130"/>
            <a:ext cx="845949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Size</a:t>
            </a:r>
            <a:r>
              <a:rPr kumimoji="0" lang="en-US" altLang="en-US" sz="1600" b="0" i="0" u="none" strike="noStrike" cap="none" normalizeH="0" baseline="0" dirty="0">
                <a:ln>
                  <a:noFill/>
                </a:ln>
                <a:solidFill>
                  <a:schemeClr val="tx1"/>
                </a:solidFill>
                <a:effectLst/>
                <a:latin typeface="Arial" panose="020B0604020202020204" pitchFamily="34" charset="0"/>
              </a:rPr>
              <a:t>: Smaller models are favored for edge devices due to limited storage and memory constraints, directly influenced by network architecture and the number of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Accuracy and Robustness</a:t>
            </a:r>
            <a:r>
              <a:rPr kumimoji="0" lang="en-US" altLang="en-US" sz="1600" b="0" i="0" u="none" strike="noStrike" cap="none" normalizeH="0" baseline="0" dirty="0">
                <a:ln>
                  <a:noFill/>
                </a:ln>
                <a:solidFill>
                  <a:schemeClr val="tx1"/>
                </a:solidFill>
                <a:effectLst/>
                <a:latin typeface="Arial" panose="020B0604020202020204" pitchFamily="34" charset="0"/>
              </a:rPr>
              <a:t>: Ensures that inference outputs meet task requirements. For critical applications like autonomous driving, accuracy is crucial, as is robustness to environmental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Area and Cost</a:t>
            </a:r>
            <a:r>
              <a:rPr kumimoji="0" lang="en-US" altLang="en-US" sz="1600" b="0" i="0" u="none" strike="noStrike" cap="none" normalizeH="0" baseline="0" dirty="0">
                <a:ln>
                  <a:noFill/>
                </a:ln>
                <a:solidFill>
                  <a:schemeClr val="tx1"/>
                </a:solidFill>
                <a:effectLst/>
                <a:latin typeface="Arial" panose="020B0604020202020204" pitchFamily="34" charset="0"/>
              </a:rPr>
              <a:t>: Refers to the silicon area (chip space) needed, affecting both production cost and power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Power Consumption</a:t>
            </a:r>
            <a:r>
              <a:rPr kumimoji="0" lang="en-US" altLang="en-US" sz="1600" b="0" i="0" u="none" strike="noStrike" cap="none" normalizeH="0" baseline="0" dirty="0">
                <a:ln>
                  <a:noFill/>
                </a:ln>
                <a:solidFill>
                  <a:schemeClr val="tx1"/>
                </a:solidFill>
                <a:effectLst/>
                <a:latin typeface="Arial" panose="020B0604020202020204" pitchFamily="34" charset="0"/>
              </a:rPr>
              <a:t>: Expressed in milliwatts or microwatts, this metric includes the power required for memory access and computational tasks, essential for battery-operated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Energy Efficiency</a:t>
            </a:r>
            <a:r>
              <a:rPr kumimoji="0" lang="en-US" altLang="en-US" sz="1600" b="0" i="0" u="none" strike="noStrike" cap="none" normalizeH="0" baseline="0" dirty="0">
                <a:ln>
                  <a:noFill/>
                </a:ln>
                <a:solidFill>
                  <a:schemeClr val="tx1"/>
                </a:solidFill>
                <a:effectLst/>
                <a:latin typeface="Arial" panose="020B0604020202020204" pitchFamily="34" charset="0"/>
              </a:rPr>
              <a:t>: Measures the number of operations per watt, typically as giga or tera operations per watt (GOPS/W or TOPS/W), evaluating how well energy is utilized during inference.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Latency</a:t>
            </a:r>
            <a:r>
              <a:rPr kumimoji="0" lang="en-US" altLang="en-US" sz="1600" b="0" i="0" u="none" strike="noStrike" cap="none" normalizeH="0" baseline="0" dirty="0">
                <a:ln>
                  <a:noFill/>
                </a:ln>
                <a:solidFill>
                  <a:schemeClr val="tx1"/>
                </a:solidFill>
                <a:effectLst/>
                <a:latin typeface="Arial" panose="020B0604020202020204" pitchFamily="34" charset="0"/>
              </a:rPr>
              <a:t>: Measures the time taken from input to output generation. Low latency is vital for real-time applications, like augmented reality (AR) or robotics.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Throughput</a:t>
            </a:r>
            <a:r>
              <a:rPr kumimoji="0" lang="en-US" altLang="en-US" sz="1600" b="0" i="0" u="none" strike="noStrike" cap="none" normalizeH="0" baseline="0" dirty="0">
                <a:ln>
                  <a:noFill/>
                </a:ln>
                <a:solidFill>
                  <a:schemeClr val="tx1"/>
                </a:solidFill>
                <a:effectLst/>
                <a:latin typeface="Arial" panose="020B0604020202020204" pitchFamily="34" charset="0"/>
              </a:rPr>
              <a:t>: Indicates the number of inputs processed per unit time, often expressed in operations per second, and is crucial for high-demand applications requiring real-time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Memory Requirements</a:t>
            </a:r>
            <a:r>
              <a:rPr kumimoji="0" lang="en-US" altLang="en-US" sz="1600" b="0" i="0" u="none" strike="noStrike" cap="none" normalizeH="0" baseline="0" dirty="0">
                <a:ln>
                  <a:noFill/>
                </a:ln>
                <a:solidFill>
                  <a:schemeClr val="tx1"/>
                </a:solidFill>
                <a:effectLst/>
                <a:latin typeface="Arial" panose="020B0604020202020204" pitchFamily="34" charset="0"/>
              </a:rPr>
              <a:t>: Important for optimizing memory access and reducing power usage, as edge devices typically have restricted memory​​​.</a:t>
            </a:r>
          </a:p>
        </p:txBody>
      </p:sp>
    </p:spTree>
    <p:extLst>
      <p:ext uri="{BB962C8B-B14F-4D97-AF65-F5344CB8AC3E}">
        <p14:creationId xmlns:p14="http://schemas.microsoft.com/office/powerpoint/2010/main" val="154134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1B73-C38B-249C-E4BE-A922C6A4D91B}"/>
              </a:ext>
            </a:extLst>
          </p:cNvPr>
          <p:cNvSpPr>
            <a:spLocks noGrp="1"/>
          </p:cNvSpPr>
          <p:nvPr>
            <p:ph type="title"/>
          </p:nvPr>
        </p:nvSpPr>
        <p:spPr/>
        <p:txBody>
          <a:bodyPr/>
          <a:lstStyle/>
          <a:p>
            <a:r>
              <a:rPr lang="en-US" dirty="0"/>
              <a:t>Challenges and Future Trends in Edge-AI</a:t>
            </a:r>
            <a:endParaRPr lang="en-IN" dirty="0"/>
          </a:p>
        </p:txBody>
      </p:sp>
      <p:sp>
        <p:nvSpPr>
          <p:cNvPr id="4" name="Rectangle 1">
            <a:extLst>
              <a:ext uri="{FF2B5EF4-FFF2-40B4-BE49-F238E27FC236}">
                <a16:creationId xmlns:a16="http://schemas.microsoft.com/office/drawing/2014/main" id="{9779F03D-7723-78C1-36C5-D8624553941F}"/>
              </a:ext>
            </a:extLst>
          </p:cNvPr>
          <p:cNvSpPr>
            <a:spLocks noGrp="1" noChangeArrowheads="1"/>
          </p:cNvSpPr>
          <p:nvPr>
            <p:ph sz="half" idx="2"/>
          </p:nvPr>
        </p:nvSpPr>
        <p:spPr bwMode="auto">
          <a:xfrm>
            <a:off x="180653" y="1338797"/>
            <a:ext cx="87953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Challenges: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eaLnBrk="0" hangingPunct="0">
              <a:spcBef>
                <a:spcPct val="0"/>
              </a:spcBef>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Balancing model size with accuracy.</a:t>
            </a:r>
          </a:p>
          <a:p>
            <a:pPr marL="400050" lvl="1" indent="0" eaLnBrk="0" hangingPunct="0">
              <a:spcBef>
                <a:spcPct val="0"/>
              </a:spcBef>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Reducing energy consumption without sacrificing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Future Trends: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eaLnBrk="0" hangingPunct="0">
              <a:spcBef>
                <a:spcPct val="0"/>
              </a:spcBef>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Federated Learning:</a:t>
            </a:r>
            <a:r>
              <a:rPr kumimoji="0" lang="en-US" altLang="en-US" sz="2400" b="0" i="0" u="none" strike="noStrike" cap="none" normalizeH="0" baseline="0" dirty="0">
                <a:ln>
                  <a:noFill/>
                </a:ln>
                <a:solidFill>
                  <a:schemeClr val="tx1"/>
                </a:solidFill>
                <a:effectLst/>
                <a:latin typeface="Arial" panose="020B0604020202020204" pitchFamily="34" charset="0"/>
              </a:rPr>
              <a:t> Training AI models directly on edge devices for enhanced privacy.</a:t>
            </a:r>
          </a:p>
          <a:p>
            <a:pPr marL="400050" lvl="1" indent="0" eaLnBrk="0" hangingPunct="0">
              <a:spcBef>
                <a:spcPct val="0"/>
              </a:spcBef>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Mixed-Precision Computing:</a:t>
            </a:r>
            <a:r>
              <a:rPr kumimoji="0" lang="en-US" altLang="en-US" sz="2400" b="0" i="0" u="none" strike="noStrike" cap="none" normalizeH="0" baseline="0" dirty="0">
                <a:ln>
                  <a:noFill/>
                </a:ln>
                <a:solidFill>
                  <a:schemeClr val="tx1"/>
                </a:solidFill>
                <a:effectLst/>
                <a:latin typeface="Arial" panose="020B0604020202020204" pitchFamily="34" charset="0"/>
              </a:rPr>
              <a:t> Using a mix of high and low precision for faster, more efficient inference.</a:t>
            </a:r>
            <a:endParaRPr lang="en-US" altLang="en-US" sz="2400" dirty="0"/>
          </a:p>
          <a:p>
            <a:pPr marL="400050" lvl="1" indent="0" eaLnBrk="0" hangingPunct="0">
              <a:spcBef>
                <a:spcPct val="0"/>
              </a:spcBef>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Example:</a:t>
            </a:r>
            <a:r>
              <a:rPr kumimoji="0" lang="en-US" altLang="en-US" b="0" i="0" u="none" strike="noStrike" cap="none" normalizeH="0" baseline="0" dirty="0">
                <a:ln>
                  <a:noFill/>
                </a:ln>
                <a:solidFill>
                  <a:schemeClr val="tx1"/>
                </a:solidFill>
                <a:effectLst/>
                <a:latin typeface="Arial" panose="020B0604020202020204" pitchFamily="34" charset="0"/>
              </a:rPr>
              <a:t> Federated learning on smartphones for personalized text predictions. </a:t>
            </a:r>
          </a:p>
        </p:txBody>
      </p:sp>
    </p:spTree>
    <p:extLst>
      <p:ext uri="{BB962C8B-B14F-4D97-AF65-F5344CB8AC3E}">
        <p14:creationId xmlns:p14="http://schemas.microsoft.com/office/powerpoint/2010/main" val="282895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5D63-17F7-1630-5150-FAFBC095FE01}"/>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03AE71EF-84D0-2533-3562-0BA130215379}"/>
              </a:ext>
            </a:extLst>
          </p:cNvPr>
          <p:cNvSpPr>
            <a:spLocks noGrp="1" noChangeArrowheads="1"/>
          </p:cNvSpPr>
          <p:nvPr>
            <p:ph sz="half" idx="2"/>
          </p:nvPr>
        </p:nvSpPr>
        <p:spPr bwMode="auto">
          <a:xfrm>
            <a:off x="90327" y="1248276"/>
            <a:ext cx="896334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Summary:</a:t>
            </a:r>
            <a:r>
              <a:rPr kumimoji="0" lang="en-US" altLang="en-US" sz="2800" b="0" i="0" u="none" strike="noStrike" cap="none" normalizeH="0" baseline="0" dirty="0">
                <a:ln>
                  <a:noFill/>
                </a:ln>
                <a:solidFill>
                  <a:schemeClr val="tx1"/>
                </a:solidFill>
                <a:effectLst/>
                <a:latin typeface="Arial" panose="020B0604020202020204" pitchFamily="34" charset="0"/>
              </a:rPr>
              <a:t> Edge-AI enables efficient processing of data on constrained devices by optimizing models and hardware.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Takeaway:</a:t>
            </a:r>
            <a:r>
              <a:rPr kumimoji="0" lang="en-US" altLang="en-US" sz="2800" b="0" i="0" u="none" strike="noStrike" cap="none" normalizeH="0" baseline="0" dirty="0">
                <a:ln>
                  <a:noFill/>
                </a:ln>
                <a:solidFill>
                  <a:schemeClr val="tx1"/>
                </a:solidFill>
                <a:effectLst/>
                <a:latin typeface="Arial" panose="020B0604020202020204" pitchFamily="34" charset="0"/>
              </a:rPr>
              <a:t> Continuous innovations in model design, optimization, and hardware are essential for advancing edge-AI.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Final Example:</a:t>
            </a:r>
            <a:r>
              <a:rPr kumimoji="0" lang="en-US" altLang="en-US" sz="2800" b="0" i="0" u="none" strike="noStrike" cap="none" normalizeH="0" baseline="0" dirty="0">
                <a:ln>
                  <a:noFill/>
                </a:ln>
                <a:solidFill>
                  <a:schemeClr val="tx1"/>
                </a:solidFill>
                <a:effectLst/>
                <a:latin typeface="Arial" panose="020B0604020202020204" pitchFamily="34" charset="0"/>
              </a:rPr>
              <a:t> Real-time image recognition in autonomous drones, relying on all aspects discussed to operate efficiently on-the-go. </a:t>
            </a:r>
          </a:p>
        </p:txBody>
      </p:sp>
    </p:spTree>
    <p:extLst>
      <p:ext uri="{BB962C8B-B14F-4D97-AF65-F5344CB8AC3E}">
        <p14:creationId xmlns:p14="http://schemas.microsoft.com/office/powerpoint/2010/main" val="10764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Edge-AI</a:t>
            </a:r>
            <a:endParaRPr lang="en-US" dirty="0"/>
          </a:p>
        </p:txBody>
      </p:sp>
      <p:sp>
        <p:nvSpPr>
          <p:cNvPr id="3" name="Content Placeholder 2"/>
          <p:cNvSpPr>
            <a:spLocks noGrp="1"/>
          </p:cNvSpPr>
          <p:nvPr>
            <p:ph sz="half" idx="2"/>
          </p:nvPr>
        </p:nvSpPr>
        <p:spPr/>
        <p:txBody>
          <a:bodyPr/>
          <a:lstStyle/>
          <a:p>
            <a:r>
              <a:rPr lang="en-US" dirty="0"/>
              <a:t>Edge AI enables AI models to run directly on devices (e.g., IoT sensors, smartphones) near the data source, reducing cloud dependency and enabling real-time decision-making.</a:t>
            </a:r>
            <a:br>
              <a:rPr lang="en-US" dirty="0"/>
            </a:br>
            <a:endParaRPr lang="en-US" dirty="0"/>
          </a:p>
          <a:p>
            <a:r>
              <a:rPr lang="en-US" dirty="0"/>
              <a:t>Advantages – </a:t>
            </a:r>
          </a:p>
          <a:p>
            <a:pPr lvl="1">
              <a:buFont typeface="Arial" panose="020B0604020202020204" pitchFamily="34" charset="0"/>
              <a:buChar char="•"/>
            </a:pPr>
            <a:r>
              <a:rPr lang="en-IN" b="1" dirty="0"/>
              <a:t>Real-Time Processing</a:t>
            </a:r>
            <a:r>
              <a:rPr lang="en-IN" dirty="0"/>
              <a:t>: Instant responses without cloud delays (e.g., autonomous vehicles).</a:t>
            </a:r>
          </a:p>
          <a:p>
            <a:pPr lvl="1">
              <a:buFont typeface="Arial" panose="020B0604020202020204" pitchFamily="34" charset="0"/>
              <a:buChar char="•"/>
            </a:pPr>
            <a:r>
              <a:rPr lang="en-IN" b="1" dirty="0"/>
              <a:t>Enhanced Privacy</a:t>
            </a:r>
            <a:r>
              <a:rPr lang="en-IN" dirty="0"/>
              <a:t>: Local processing minimizes data exposure.</a:t>
            </a:r>
          </a:p>
          <a:p>
            <a:pPr lvl="1">
              <a:buFont typeface="Arial" panose="020B0604020202020204" pitchFamily="34" charset="0"/>
              <a:buChar char="•"/>
            </a:pPr>
            <a:r>
              <a:rPr lang="en-IN" b="1" dirty="0"/>
              <a:t>Reduced Bandwidth &amp; Energy Use</a:t>
            </a:r>
            <a:r>
              <a:rPr lang="en-IN" dirty="0"/>
              <a:t>: Lower data transfer reduces costs.</a:t>
            </a:r>
          </a:p>
          <a:p>
            <a:pPr lvl="1">
              <a:buFont typeface="Arial" panose="020B0604020202020204" pitchFamily="34" charset="0"/>
              <a:buChar char="•"/>
            </a:pPr>
            <a:r>
              <a:rPr lang="en-IN" b="1" dirty="0"/>
              <a:t>Reliability</a:t>
            </a:r>
            <a:r>
              <a:rPr lang="en-IN" dirty="0"/>
              <a:t>: Works independently, even with limited connectivity.</a:t>
            </a:r>
          </a:p>
          <a:p>
            <a:pPr lvl="1"/>
            <a:endParaRPr lang="en-US" dirty="0"/>
          </a:p>
          <a:p>
            <a:pPr marL="457200" lvl="1" indent="0">
              <a:buNone/>
            </a:pPr>
            <a:r>
              <a:rPr lang="en-US" b="1" dirty="0"/>
              <a:t>For Example:</a:t>
            </a:r>
            <a:r>
              <a:rPr lang="en-US" dirty="0"/>
              <a:t> Smart home devices (Alexa, Google Home) respond faster by processing audio locally.</a:t>
            </a:r>
          </a:p>
        </p:txBody>
      </p:sp>
    </p:spTree>
    <p:extLst>
      <p:ext uri="{BB962C8B-B14F-4D97-AF65-F5344CB8AC3E}">
        <p14:creationId xmlns:p14="http://schemas.microsoft.com/office/powerpoint/2010/main" val="27897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416797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AC2F9-D135-8275-21C5-DBF04CB7F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A33C9-58FF-2293-E5E6-961D271F9075}"/>
              </a:ext>
            </a:extLst>
          </p:cNvPr>
          <p:cNvSpPr>
            <a:spLocks noGrp="1"/>
          </p:cNvSpPr>
          <p:nvPr>
            <p:ph type="title"/>
          </p:nvPr>
        </p:nvSpPr>
        <p:spPr/>
        <p:txBody>
          <a:bodyPr/>
          <a:lstStyle/>
          <a:p>
            <a:r>
              <a:rPr lang="en-IN" dirty="0"/>
              <a:t>Challenges of Edge Inference</a:t>
            </a:r>
            <a:endParaRPr lang="en-US" dirty="0"/>
          </a:p>
        </p:txBody>
      </p:sp>
      <p:sp>
        <p:nvSpPr>
          <p:cNvPr id="4" name="Rectangle 1">
            <a:extLst>
              <a:ext uri="{FF2B5EF4-FFF2-40B4-BE49-F238E27FC236}">
                <a16:creationId xmlns:a16="http://schemas.microsoft.com/office/drawing/2014/main" id="{59554A97-17EE-3544-CB32-04E1E7E204C7}"/>
              </a:ext>
            </a:extLst>
          </p:cNvPr>
          <p:cNvSpPr>
            <a:spLocks noGrp="1" noChangeArrowheads="1"/>
          </p:cNvSpPr>
          <p:nvPr>
            <p:ph sz="half" idx="2"/>
          </p:nvPr>
        </p:nvSpPr>
        <p:spPr bwMode="auto">
          <a:xfrm>
            <a:off x="90327" y="997126"/>
            <a:ext cx="896334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Resource Constraints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Limited processing power and memory restrict model complexity.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Energy Efficiency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Battery-operated devices need low power consumption. Overheating can also be an issue.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Latency and Real-Time 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Applications require fast, real-time responses, often within milliseconds.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Privacy and Security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Sensitive data processed on-device requires strong privacy and security measures.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For Example : - </a:t>
            </a:r>
            <a:r>
              <a:rPr lang="en-US" sz="1600" dirty="0"/>
              <a:t>Wearables like fitness trackers need low-power AI models to function all day on small batteries.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745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AF95-C355-E3D0-AEAC-BF82E03266BD}"/>
              </a:ext>
            </a:extLst>
          </p:cNvPr>
          <p:cNvSpPr>
            <a:spLocks noGrp="1"/>
          </p:cNvSpPr>
          <p:nvPr>
            <p:ph type="title"/>
          </p:nvPr>
        </p:nvSpPr>
        <p:spPr/>
        <p:txBody>
          <a:bodyPr/>
          <a:lstStyle/>
          <a:p>
            <a:r>
              <a:rPr lang="en-US" dirty="0"/>
              <a:t>Types of Edge Inference Models</a:t>
            </a:r>
            <a:endParaRPr lang="en-IN" dirty="0"/>
          </a:p>
        </p:txBody>
      </p:sp>
      <p:pic>
        <p:nvPicPr>
          <p:cNvPr id="5" name="Content Placeholder 4">
            <a:extLst>
              <a:ext uri="{FF2B5EF4-FFF2-40B4-BE49-F238E27FC236}">
                <a16:creationId xmlns:a16="http://schemas.microsoft.com/office/drawing/2014/main" id="{C08CF784-C277-736E-7D07-2D1D7B15AE0E}"/>
              </a:ext>
            </a:extLst>
          </p:cNvPr>
          <p:cNvPicPr>
            <a:picLocks noGrp="1" noChangeAspect="1"/>
          </p:cNvPicPr>
          <p:nvPr>
            <p:ph sz="half" idx="2"/>
          </p:nvPr>
        </p:nvPicPr>
        <p:blipFill>
          <a:blip r:embed="rId2"/>
          <a:stretch>
            <a:fillRect/>
          </a:stretch>
        </p:blipFill>
        <p:spPr>
          <a:xfrm>
            <a:off x="3517641" y="1175832"/>
            <a:ext cx="5431097" cy="5220710"/>
          </a:xfrm>
        </p:spPr>
      </p:pic>
      <p:sp>
        <p:nvSpPr>
          <p:cNvPr id="10" name="TextBox 9">
            <a:extLst>
              <a:ext uri="{FF2B5EF4-FFF2-40B4-BE49-F238E27FC236}">
                <a16:creationId xmlns:a16="http://schemas.microsoft.com/office/drawing/2014/main" id="{0530E46F-FB06-C26E-EC64-5B3318BE7857}"/>
              </a:ext>
            </a:extLst>
          </p:cNvPr>
          <p:cNvSpPr txBox="1"/>
          <p:nvPr/>
        </p:nvSpPr>
        <p:spPr>
          <a:xfrm>
            <a:off x="643812" y="3244334"/>
            <a:ext cx="4935894" cy="369332"/>
          </a:xfrm>
          <a:prstGeom prst="rect">
            <a:avLst/>
          </a:prstGeom>
          <a:noFill/>
        </p:spPr>
        <p:txBody>
          <a:bodyPr wrap="square" rtlCol="0">
            <a:spAutoFit/>
          </a:bodyPr>
          <a:lstStyle/>
          <a:p>
            <a:endParaRPr lang="en-IN" dirty="0"/>
          </a:p>
        </p:txBody>
      </p:sp>
      <p:sp>
        <p:nvSpPr>
          <p:cNvPr id="14" name="Rectangle 4">
            <a:extLst>
              <a:ext uri="{FF2B5EF4-FFF2-40B4-BE49-F238E27FC236}">
                <a16:creationId xmlns:a16="http://schemas.microsoft.com/office/drawing/2014/main" id="{9EABEEC4-C88A-7A64-7B32-AF53962A613E}"/>
              </a:ext>
            </a:extLst>
          </p:cNvPr>
          <p:cNvSpPr>
            <a:spLocks noChangeArrowheads="1"/>
          </p:cNvSpPr>
          <p:nvPr/>
        </p:nvSpPr>
        <p:spPr bwMode="auto">
          <a:xfrm>
            <a:off x="342123" y="1259175"/>
            <a:ext cx="394995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Cloud-Based Inference:</a:t>
            </a:r>
            <a:r>
              <a:rPr kumimoji="0" lang="en-US" altLang="en-US" sz="2000" b="0" i="0" u="none" strike="noStrike" cap="none" normalizeH="0" baseline="0" dirty="0">
                <a:ln>
                  <a:noFill/>
                </a:ln>
                <a:solidFill>
                  <a:schemeClr val="tx1"/>
                </a:solidFill>
                <a:effectLst/>
                <a:latin typeface="Arial" panose="020B0604020202020204" pitchFamily="34" charset="0"/>
              </a:rPr>
              <a:t> Data sent to the cloud, processed remotely (e.g., Google Photos).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Edge-Based Inference:</a:t>
            </a:r>
            <a:r>
              <a:rPr kumimoji="0" lang="en-US" altLang="en-US" sz="2000" b="0" i="0" u="none" strike="noStrike" cap="none" normalizeH="0" baseline="0" dirty="0">
                <a:ln>
                  <a:noFill/>
                </a:ln>
                <a:solidFill>
                  <a:schemeClr val="tx1"/>
                </a:solidFill>
                <a:effectLst/>
                <a:latin typeface="Arial" panose="020B0604020202020204" pitchFamily="34" charset="0"/>
              </a:rPr>
              <a:t> Processing is done fully on the device (e.g., image recognition on mobile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Collaborative Inference:</a:t>
            </a:r>
            <a:r>
              <a:rPr kumimoji="0" lang="en-US" altLang="en-US" sz="2000" b="0" i="0" u="none" strike="noStrike" cap="none" normalizeH="0" baseline="0" dirty="0">
                <a:ln>
                  <a:noFill/>
                </a:ln>
                <a:solidFill>
                  <a:schemeClr val="tx1"/>
                </a:solidFill>
                <a:effectLst/>
                <a:latin typeface="Arial" panose="020B0604020202020204" pitchFamily="34" charset="0"/>
              </a:rPr>
              <a:t> Combines edge and cloud processing for complex tasks (e.g., video processing split between camera and cloud server). </a:t>
            </a:r>
          </a:p>
        </p:txBody>
      </p:sp>
    </p:spTree>
    <p:extLst>
      <p:ext uri="{BB962C8B-B14F-4D97-AF65-F5344CB8AC3E}">
        <p14:creationId xmlns:p14="http://schemas.microsoft.com/office/powerpoint/2010/main" val="232759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5D88-099B-114E-783D-46134AE4B2F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DEEP LEARNING METHODS</a:t>
            </a:r>
          </a:p>
        </p:txBody>
      </p:sp>
      <p:sp>
        <p:nvSpPr>
          <p:cNvPr id="3" name="Content Placeholder 2">
            <a:extLst>
              <a:ext uri="{FF2B5EF4-FFF2-40B4-BE49-F238E27FC236}">
                <a16:creationId xmlns:a16="http://schemas.microsoft.com/office/drawing/2014/main" id="{D4B31D41-D143-13A7-3A02-9D001D6EBF90}"/>
              </a:ext>
            </a:extLst>
          </p:cNvPr>
          <p:cNvSpPr>
            <a:spLocks noGrp="1"/>
          </p:cNvSpPr>
          <p:nvPr>
            <p:ph sz="half" idx="2"/>
          </p:nvPr>
        </p:nvSpPr>
        <p:spPr>
          <a:xfrm>
            <a:off x="0" y="1052686"/>
            <a:ext cx="8768137" cy="5223272"/>
          </a:xfrm>
        </p:spPr>
        <p:txBody>
          <a:bodyPr/>
          <a:lstStyle/>
          <a:p>
            <a:r>
              <a:rPr lang="en-US" sz="1800" dirty="0"/>
              <a:t>The neurons in NN map the inputs into activations for the next layer. The activations obtained by the </a:t>
            </a:r>
            <a:r>
              <a:rPr lang="en-US" sz="1800" dirty="0" err="1"/>
              <a:t>multiplyand</a:t>
            </a:r>
            <a:r>
              <a:rPr lang="en-US" sz="1800" dirty="0"/>
              <a:t>-accumulate (MAC) operations are fed as the input to the next layer and sequentially pass through the network architecture to generate the results.</a:t>
            </a:r>
            <a:br>
              <a:rPr lang="en-US" dirty="0"/>
            </a:br>
            <a:br>
              <a:rPr lang="en-US" dirty="0"/>
            </a:br>
            <a:br>
              <a:rPr lang="en-US" dirty="0"/>
            </a:br>
            <a:endParaRPr lang="en-IN" dirty="0"/>
          </a:p>
        </p:txBody>
      </p:sp>
      <p:sp>
        <p:nvSpPr>
          <p:cNvPr id="5" name="TextBox 4">
            <a:extLst>
              <a:ext uri="{FF2B5EF4-FFF2-40B4-BE49-F238E27FC236}">
                <a16:creationId xmlns:a16="http://schemas.microsoft.com/office/drawing/2014/main" id="{02A02A10-947A-38BB-2EAD-3CB74FAC918F}"/>
              </a:ext>
            </a:extLst>
          </p:cNvPr>
          <p:cNvSpPr txBox="1"/>
          <p:nvPr/>
        </p:nvSpPr>
        <p:spPr>
          <a:xfrm>
            <a:off x="237930" y="2283541"/>
            <a:ext cx="8668139" cy="4247317"/>
          </a:xfrm>
          <a:prstGeom prst="rect">
            <a:avLst/>
          </a:prstGeom>
          <a:noFill/>
        </p:spPr>
        <p:txBody>
          <a:bodyPr wrap="square">
            <a:spAutoFit/>
          </a:bodyPr>
          <a:lstStyle/>
          <a:p>
            <a:pPr>
              <a:buFont typeface="+mj-lt"/>
              <a:buAutoNum type="arabicPeriod"/>
            </a:pPr>
            <a:r>
              <a:rPr lang="en-IN" b="1" dirty="0">
                <a:latin typeface="Arial" panose="020B0604020202020204" pitchFamily="34" charset="0"/>
                <a:cs typeface="Arial" panose="020B0604020202020204" pitchFamily="34" charset="0"/>
              </a:rPr>
              <a:t>Training Types</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b="1" dirty="0">
                <a:latin typeface="Arial" panose="020B0604020202020204" pitchFamily="34" charset="0"/>
                <a:cs typeface="Arial" panose="020B0604020202020204" pitchFamily="34" charset="0"/>
              </a:rPr>
              <a:t>Supervised</a:t>
            </a:r>
            <a:r>
              <a:rPr lang="en-IN" dirty="0">
                <a:latin typeface="Arial" panose="020B0604020202020204" pitchFamily="34" charset="0"/>
                <a:cs typeface="Arial" panose="020B0604020202020204" pitchFamily="34" charset="0"/>
              </a:rPr>
              <a:t>: Uses labelled data for classification tasks.</a:t>
            </a:r>
          </a:p>
          <a:p>
            <a:pPr marL="742950" lvl="1" indent="-285750">
              <a:buFont typeface="+mj-lt"/>
              <a:buAutoNum type="arabicPeriod"/>
            </a:pPr>
            <a:r>
              <a:rPr lang="en-IN" b="1" dirty="0">
                <a:latin typeface="Arial" panose="020B0604020202020204" pitchFamily="34" charset="0"/>
                <a:cs typeface="Arial" panose="020B0604020202020204" pitchFamily="34" charset="0"/>
              </a:rPr>
              <a:t>Unsupervised</a:t>
            </a:r>
            <a:r>
              <a:rPr lang="en-IN" dirty="0">
                <a:latin typeface="Arial" panose="020B0604020202020204" pitchFamily="34" charset="0"/>
                <a:cs typeface="Arial" panose="020B0604020202020204" pitchFamily="34" charset="0"/>
              </a:rPr>
              <a:t>: Finds patterns without labels (e.g., clustering).</a:t>
            </a:r>
          </a:p>
          <a:p>
            <a:pPr marL="742950" lvl="1" indent="-285750">
              <a:buFont typeface="+mj-lt"/>
              <a:buAutoNum type="arabicPeriod"/>
            </a:pPr>
            <a:r>
              <a:rPr lang="en-IN" b="1" dirty="0">
                <a:latin typeface="Arial" panose="020B0604020202020204" pitchFamily="34" charset="0"/>
                <a:cs typeface="Arial" panose="020B0604020202020204" pitchFamily="34" charset="0"/>
              </a:rPr>
              <a:t>Reinforcement Learning</a:t>
            </a:r>
            <a:r>
              <a:rPr lang="en-IN" dirty="0">
                <a:latin typeface="Arial" panose="020B0604020202020204" pitchFamily="34" charset="0"/>
                <a:cs typeface="Arial" panose="020B0604020202020204" pitchFamily="34" charset="0"/>
              </a:rPr>
              <a:t>: Learns by trial and error, maximizing rewards.</a:t>
            </a:r>
          </a:p>
          <a:p>
            <a:pPr>
              <a:buFont typeface="+mj-lt"/>
              <a:buAutoNum type="arabicPeriod"/>
            </a:pPr>
            <a:r>
              <a:rPr lang="en-IN" b="1" dirty="0">
                <a:latin typeface="Arial" panose="020B0604020202020204" pitchFamily="34" charset="0"/>
                <a:cs typeface="Arial" panose="020B0604020202020204" pitchFamily="34" charset="0"/>
              </a:rPr>
              <a:t>DL Model Types</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b="1" dirty="0">
                <a:latin typeface="Arial" panose="020B0604020202020204" pitchFamily="34" charset="0"/>
                <a:cs typeface="Arial" panose="020B0604020202020204" pitchFamily="34" charset="0"/>
              </a:rPr>
              <a:t>FNNs</a:t>
            </a:r>
            <a:r>
              <a:rPr lang="en-IN" dirty="0">
                <a:latin typeface="Arial" panose="020B0604020202020204" pitchFamily="34" charset="0"/>
                <a:cs typeface="Arial" panose="020B0604020202020204" pitchFamily="34" charset="0"/>
              </a:rPr>
              <a:t>: Basic, one-way information flow, ideal for classification.</a:t>
            </a:r>
          </a:p>
          <a:p>
            <a:pPr marL="742950" lvl="1" indent="-285750">
              <a:buFont typeface="+mj-lt"/>
              <a:buAutoNum type="arabicPeriod"/>
            </a:pPr>
            <a:r>
              <a:rPr lang="en-IN" b="1" dirty="0">
                <a:latin typeface="Arial" panose="020B0604020202020204" pitchFamily="34" charset="0"/>
                <a:cs typeface="Arial" panose="020B0604020202020204" pitchFamily="34" charset="0"/>
              </a:rPr>
              <a:t>CNNs</a:t>
            </a:r>
            <a:r>
              <a:rPr lang="en-IN" dirty="0">
                <a:latin typeface="Arial" panose="020B0604020202020204" pitchFamily="34" charset="0"/>
                <a:cs typeface="Arial" panose="020B0604020202020204" pitchFamily="34" charset="0"/>
              </a:rPr>
              <a:t>: Extracts spatial features for image processing.</a:t>
            </a:r>
          </a:p>
          <a:p>
            <a:pPr marL="742950" lvl="1" indent="-285750">
              <a:buFont typeface="+mj-lt"/>
              <a:buAutoNum type="arabicPeriod"/>
            </a:pPr>
            <a:r>
              <a:rPr lang="en-IN" b="1" dirty="0">
                <a:latin typeface="Arial" panose="020B0604020202020204" pitchFamily="34" charset="0"/>
                <a:cs typeface="Arial" panose="020B0604020202020204" pitchFamily="34" charset="0"/>
              </a:rPr>
              <a:t>RNNs</a:t>
            </a:r>
            <a:r>
              <a:rPr lang="en-IN" dirty="0">
                <a:latin typeface="Arial" panose="020B0604020202020204" pitchFamily="34" charset="0"/>
                <a:cs typeface="Arial" panose="020B0604020202020204" pitchFamily="34" charset="0"/>
              </a:rPr>
              <a:t>: Remembers sequence data (e.g., text or time series).</a:t>
            </a:r>
          </a:p>
          <a:p>
            <a:pPr>
              <a:buFont typeface="+mj-lt"/>
              <a:buAutoNum type="arabicPeriod"/>
            </a:pPr>
            <a:r>
              <a:rPr lang="en-IN" b="1" dirty="0">
                <a:latin typeface="Arial" panose="020B0604020202020204" pitchFamily="34" charset="0"/>
                <a:cs typeface="Arial" panose="020B0604020202020204" pitchFamily="34" charset="0"/>
              </a:rPr>
              <a:t>Core Components</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b="1" dirty="0">
                <a:latin typeface="Arial" panose="020B0604020202020204" pitchFamily="34" charset="0"/>
                <a:cs typeface="Arial" panose="020B0604020202020204" pitchFamily="34" charset="0"/>
              </a:rPr>
              <a:t>Convolutions &amp; Pooling</a:t>
            </a:r>
            <a:r>
              <a:rPr lang="en-IN" dirty="0">
                <a:latin typeface="Arial" panose="020B0604020202020204" pitchFamily="34" charset="0"/>
                <a:cs typeface="Arial" panose="020B0604020202020204" pitchFamily="34" charset="0"/>
              </a:rPr>
              <a:t>: Feature extraction &amp; down sampling in CNNs.</a:t>
            </a:r>
          </a:p>
          <a:p>
            <a:pPr marL="742950" lvl="1" indent="-285750">
              <a:buFont typeface="+mj-lt"/>
              <a:buAutoNum type="arabicPeriod"/>
            </a:pPr>
            <a:r>
              <a:rPr lang="en-IN" b="1" dirty="0">
                <a:latin typeface="Arial" panose="020B0604020202020204" pitchFamily="34" charset="0"/>
                <a:cs typeface="Arial" panose="020B0604020202020204" pitchFamily="34" charset="0"/>
              </a:rPr>
              <a:t>Activation Functions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ReLU</a:t>
            </a:r>
            <a:r>
              <a:rPr lang="en-IN" dirty="0">
                <a:latin typeface="Arial" panose="020B0604020202020204" pitchFamily="34" charset="0"/>
                <a:cs typeface="Arial" panose="020B0604020202020204" pitchFamily="34" charset="0"/>
              </a:rPr>
              <a:t>, sigmoid add non-linearity.</a:t>
            </a:r>
          </a:p>
          <a:p>
            <a:pPr marL="742950" lvl="1" indent="-285750">
              <a:buFont typeface="+mj-lt"/>
              <a:buAutoNum type="arabicPeriod"/>
            </a:pPr>
            <a:r>
              <a:rPr lang="en-IN" b="1" dirty="0">
                <a:latin typeface="Arial" panose="020B0604020202020204" pitchFamily="34" charset="0"/>
                <a:cs typeface="Arial" panose="020B0604020202020204" pitchFamily="34" charset="0"/>
              </a:rPr>
              <a:t>Dropout</a:t>
            </a:r>
            <a:r>
              <a:rPr lang="en-IN" dirty="0">
                <a:latin typeface="Arial" panose="020B0604020202020204" pitchFamily="34" charset="0"/>
                <a:cs typeface="Arial" panose="020B0604020202020204" pitchFamily="34" charset="0"/>
              </a:rPr>
              <a:t>: Reduces overfitting by randomly omitting neurons.</a:t>
            </a:r>
          </a:p>
          <a:p>
            <a:pPr>
              <a:buFont typeface="+mj-lt"/>
              <a:buAutoNum type="arabicPeriod"/>
            </a:pPr>
            <a:r>
              <a:rPr lang="en-IN" b="1" dirty="0">
                <a:latin typeface="Arial" panose="020B0604020202020204" pitchFamily="34" charset="0"/>
                <a:cs typeface="Arial" panose="020B0604020202020204" pitchFamily="34" charset="0"/>
              </a:rPr>
              <a:t>Applications</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b="1" dirty="0">
                <a:latin typeface="Arial" panose="020B0604020202020204" pitchFamily="34" charset="0"/>
                <a:cs typeface="Arial" panose="020B0604020202020204" pitchFamily="34" charset="0"/>
              </a:rPr>
              <a:t>Image &amp; Speech Processing</a:t>
            </a:r>
            <a:r>
              <a:rPr lang="en-IN" dirty="0">
                <a:latin typeface="Arial" panose="020B0604020202020204" pitchFamily="34" charset="0"/>
                <a:cs typeface="Arial" panose="020B0604020202020204" pitchFamily="34" charset="0"/>
              </a:rPr>
              <a:t>: Object detection, face recognition, NLP.</a:t>
            </a:r>
          </a:p>
          <a:p>
            <a:pPr marL="742950" lvl="1" indent="-285750">
              <a:buFont typeface="+mj-lt"/>
              <a:buAutoNum type="arabicPeriod"/>
            </a:pPr>
            <a:r>
              <a:rPr lang="en-IN" b="1" dirty="0">
                <a:latin typeface="Arial" panose="020B0604020202020204" pitchFamily="34" charset="0"/>
                <a:cs typeface="Arial" panose="020B0604020202020204" pitchFamily="34" charset="0"/>
              </a:rPr>
              <a:t>Autonomous Systems</a:t>
            </a:r>
            <a:r>
              <a:rPr lang="en-IN" dirty="0">
                <a:latin typeface="Arial" panose="020B0604020202020204" pitchFamily="34" charset="0"/>
                <a:cs typeface="Arial" panose="020B0604020202020204" pitchFamily="34" charset="0"/>
              </a:rPr>
              <a:t>: Self-driving cars, robotics.</a:t>
            </a:r>
          </a:p>
        </p:txBody>
      </p:sp>
    </p:spTree>
    <p:extLst>
      <p:ext uri="{BB962C8B-B14F-4D97-AF65-F5344CB8AC3E}">
        <p14:creationId xmlns:p14="http://schemas.microsoft.com/office/powerpoint/2010/main" val="260830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CDB6-B5FF-0E96-73A0-B10174F471D5}"/>
              </a:ext>
            </a:extLst>
          </p:cNvPr>
          <p:cNvSpPr>
            <a:spLocks noGrp="1"/>
          </p:cNvSpPr>
          <p:nvPr>
            <p:ph type="title"/>
          </p:nvPr>
        </p:nvSpPr>
        <p:spPr/>
        <p:txBody>
          <a:bodyPr/>
          <a:lstStyle/>
          <a:p>
            <a:r>
              <a:rPr lang="en-US" dirty="0"/>
              <a:t>Three basic types of DL architecture</a:t>
            </a:r>
            <a:endParaRPr lang="en-IN" dirty="0"/>
          </a:p>
        </p:txBody>
      </p:sp>
      <p:sp>
        <p:nvSpPr>
          <p:cNvPr id="3" name="Content Placeholder 2">
            <a:extLst>
              <a:ext uri="{FF2B5EF4-FFF2-40B4-BE49-F238E27FC236}">
                <a16:creationId xmlns:a16="http://schemas.microsoft.com/office/drawing/2014/main" id="{6050E110-05ED-8045-15FB-EED755C97116}"/>
              </a:ext>
            </a:extLst>
          </p:cNvPr>
          <p:cNvSpPr>
            <a:spLocks noGrp="1"/>
          </p:cNvSpPr>
          <p:nvPr>
            <p:ph sz="half" idx="2"/>
          </p:nvPr>
        </p:nvSpPr>
        <p:spPr/>
        <p:txBody>
          <a:bodyPr/>
          <a:lstStyle/>
          <a:p>
            <a:endParaRPr lang="en-IN"/>
          </a:p>
        </p:txBody>
      </p:sp>
      <p:pic>
        <p:nvPicPr>
          <p:cNvPr id="5" name="Picture 4">
            <a:extLst>
              <a:ext uri="{FF2B5EF4-FFF2-40B4-BE49-F238E27FC236}">
                <a16:creationId xmlns:a16="http://schemas.microsoft.com/office/drawing/2014/main" id="{049C2145-E149-0421-9253-44E074AF9B48}"/>
              </a:ext>
            </a:extLst>
          </p:cNvPr>
          <p:cNvPicPr>
            <a:picLocks noChangeAspect="1"/>
          </p:cNvPicPr>
          <p:nvPr/>
        </p:nvPicPr>
        <p:blipFill>
          <a:blip r:embed="rId3"/>
          <a:stretch>
            <a:fillRect/>
          </a:stretch>
        </p:blipFill>
        <p:spPr>
          <a:xfrm>
            <a:off x="1" y="1173983"/>
            <a:ext cx="9040776" cy="5223272"/>
          </a:xfrm>
          <a:prstGeom prst="rect">
            <a:avLst/>
          </a:prstGeom>
        </p:spPr>
      </p:pic>
    </p:spTree>
    <p:extLst>
      <p:ext uri="{BB962C8B-B14F-4D97-AF65-F5344CB8AC3E}">
        <p14:creationId xmlns:p14="http://schemas.microsoft.com/office/powerpoint/2010/main" val="59115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E67E-739E-5072-CDD5-4F8C40291A7E}"/>
              </a:ext>
            </a:extLst>
          </p:cNvPr>
          <p:cNvSpPr>
            <a:spLocks noGrp="1"/>
          </p:cNvSpPr>
          <p:nvPr>
            <p:ph type="title"/>
          </p:nvPr>
        </p:nvSpPr>
        <p:spPr/>
        <p:txBody>
          <a:bodyPr/>
          <a:lstStyle/>
          <a:p>
            <a:r>
              <a:rPr lang="en-IN" b="1" dirty="0"/>
              <a:t>Model Optimization Techniques</a:t>
            </a:r>
            <a:endParaRPr lang="en-IN" dirty="0"/>
          </a:p>
        </p:txBody>
      </p:sp>
      <p:sp>
        <p:nvSpPr>
          <p:cNvPr id="3" name="Content Placeholder 2">
            <a:extLst>
              <a:ext uri="{FF2B5EF4-FFF2-40B4-BE49-F238E27FC236}">
                <a16:creationId xmlns:a16="http://schemas.microsoft.com/office/drawing/2014/main" id="{8FBA5352-818A-6475-2AE5-B631D7C4BD61}"/>
              </a:ext>
            </a:extLst>
          </p:cNvPr>
          <p:cNvSpPr>
            <a:spLocks noGrp="1"/>
          </p:cNvSpPr>
          <p:nvPr>
            <p:ph sz="half" idx="2"/>
          </p:nvPr>
        </p:nvSpPr>
        <p:spPr/>
        <p:txBody>
          <a:bodyPr/>
          <a:lstStyle/>
          <a:p>
            <a:r>
              <a:rPr lang="en-US" dirty="0"/>
              <a:t>Compact models and efficient compression techniques are developed to meet the massive trends in DL migration from the cloud to the edge.</a:t>
            </a:r>
            <a:br>
              <a:rPr lang="en-US" dirty="0"/>
            </a:br>
            <a:r>
              <a:rPr lang="en-US" dirty="0"/>
              <a:t>	</a:t>
            </a:r>
          </a:p>
          <a:p>
            <a:pPr lvl="1"/>
            <a:r>
              <a:rPr lang="en-US" b="1" dirty="0"/>
              <a:t>Model Compression:</a:t>
            </a:r>
            <a:r>
              <a:rPr lang="en-US" dirty="0"/>
              <a:t> Reduces the model’s size, making it lighter for edge devices.</a:t>
            </a:r>
            <a:r>
              <a:rPr lang="en-US" b="1" dirty="0"/>
              <a:t> </a:t>
            </a:r>
            <a:r>
              <a:rPr lang="en-US" dirty="0"/>
              <a:t>For Example :- </a:t>
            </a:r>
            <a:r>
              <a:rPr lang="en-US" dirty="0" err="1"/>
              <a:t>MobileNet</a:t>
            </a:r>
            <a:r>
              <a:rPr lang="en-US" dirty="0"/>
              <a:t> is a compressed model designed for mobile devices.</a:t>
            </a:r>
          </a:p>
          <a:p>
            <a:pPr lvl="1"/>
            <a:endParaRPr lang="en-US" dirty="0"/>
          </a:p>
          <a:p>
            <a:pPr lvl="1"/>
            <a:r>
              <a:rPr lang="en-US" b="1" dirty="0"/>
              <a:t>Quantization:</a:t>
            </a:r>
            <a:r>
              <a:rPr lang="en-US" dirty="0"/>
              <a:t> Converts weights from 32-bit floating points to lower-precision (8-bit or even 4-bit integers). For Example :- Reducing a model’s memory requirements while still achieving 90%+ accuracy.</a:t>
            </a:r>
            <a:endParaRPr lang="en-IN" dirty="0"/>
          </a:p>
        </p:txBody>
      </p:sp>
    </p:spTree>
    <p:extLst>
      <p:ext uri="{BB962C8B-B14F-4D97-AF65-F5344CB8AC3E}">
        <p14:creationId xmlns:p14="http://schemas.microsoft.com/office/powerpoint/2010/main" val="175922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7FD5-2656-1955-A546-B4D0C1ED0942}"/>
              </a:ext>
            </a:extLst>
          </p:cNvPr>
          <p:cNvSpPr>
            <a:spLocks noGrp="1"/>
          </p:cNvSpPr>
          <p:nvPr>
            <p:ph type="title"/>
          </p:nvPr>
        </p:nvSpPr>
        <p:spPr/>
        <p:txBody>
          <a:bodyPr/>
          <a:lstStyle/>
          <a:p>
            <a:r>
              <a:rPr lang="en-IN" dirty="0"/>
              <a:t>Pruning Techniques</a:t>
            </a:r>
          </a:p>
        </p:txBody>
      </p:sp>
      <p:sp>
        <p:nvSpPr>
          <p:cNvPr id="3" name="Content Placeholder 2">
            <a:extLst>
              <a:ext uri="{FF2B5EF4-FFF2-40B4-BE49-F238E27FC236}">
                <a16:creationId xmlns:a16="http://schemas.microsoft.com/office/drawing/2014/main" id="{C5D1924C-A113-28A3-816D-B33C4D20B148}"/>
              </a:ext>
            </a:extLst>
          </p:cNvPr>
          <p:cNvSpPr>
            <a:spLocks noGrp="1"/>
          </p:cNvSpPr>
          <p:nvPr>
            <p:ph sz="half" idx="2"/>
          </p:nvPr>
        </p:nvSpPr>
        <p:spPr/>
        <p:txBody>
          <a:bodyPr/>
          <a:lstStyle/>
          <a:p>
            <a:r>
              <a:rPr lang="en-US" sz="1800" b="1" dirty="0"/>
              <a:t>Overview</a:t>
            </a:r>
            <a:r>
              <a:rPr lang="en-US" sz="1800" dirty="0"/>
              <a:t>: Pruning removes unnecessary weights or filters from deep learning (DL) models, reducing model size and inference time, ideal for resource-constrained edge devices.</a:t>
            </a:r>
          </a:p>
          <a:p>
            <a:r>
              <a:rPr lang="en-US" sz="1800" b="1" dirty="0"/>
              <a:t>Types of Pruning</a:t>
            </a:r>
            <a:r>
              <a:rPr lang="en-US" sz="1800" dirty="0"/>
              <a:t>:</a:t>
            </a:r>
          </a:p>
          <a:p>
            <a:pPr lvl="1">
              <a:buFont typeface="Arial" panose="020B0604020202020204" pitchFamily="34" charset="0"/>
              <a:buChar char="•"/>
            </a:pPr>
            <a:r>
              <a:rPr lang="en-US" sz="1800" b="1" dirty="0"/>
              <a:t>Unstructured Pruning</a:t>
            </a:r>
            <a:r>
              <a:rPr lang="en-US" sz="1800" dirty="0"/>
              <a:t>: Eliminates individual weights with low importance but may lead to irregular computation, challenging for hardware.</a:t>
            </a:r>
          </a:p>
          <a:p>
            <a:pPr lvl="1">
              <a:buFont typeface="Arial" panose="020B0604020202020204" pitchFamily="34" charset="0"/>
              <a:buChar char="•"/>
            </a:pPr>
            <a:r>
              <a:rPr lang="en-US" sz="1800" b="1" dirty="0"/>
              <a:t>Structured Pruning</a:t>
            </a:r>
            <a:r>
              <a:rPr lang="en-US" sz="1800" dirty="0"/>
              <a:t>: Removes entire groups, such as filters, maintaining a regular structure, beneficial for hardware efficiency.</a:t>
            </a:r>
          </a:p>
          <a:p>
            <a:r>
              <a:rPr lang="en-US" sz="1800" b="1" dirty="0"/>
              <a:t>Methods</a:t>
            </a:r>
            <a:r>
              <a:rPr lang="en-US" sz="1800" dirty="0"/>
              <a:t>:</a:t>
            </a:r>
          </a:p>
          <a:p>
            <a:pPr lvl="1">
              <a:buFont typeface="Arial" panose="020B0604020202020204" pitchFamily="34" charset="0"/>
              <a:buChar char="•"/>
            </a:pPr>
            <a:r>
              <a:rPr lang="en-US" sz="1800" b="1" dirty="0"/>
              <a:t>Magnitude-Based</a:t>
            </a:r>
            <a:r>
              <a:rPr lang="en-US" sz="1800" dirty="0"/>
              <a:t>: Prunes weights below a certain threshold, requiring careful tuning to balance accuracy and efficiency.</a:t>
            </a:r>
          </a:p>
          <a:p>
            <a:pPr lvl="1">
              <a:buFont typeface="Arial" panose="020B0604020202020204" pitchFamily="34" charset="0"/>
              <a:buChar char="•"/>
            </a:pPr>
            <a:r>
              <a:rPr lang="en-US" sz="1800" b="1" dirty="0"/>
              <a:t>Regularization-Based</a:t>
            </a:r>
            <a:r>
              <a:rPr lang="en-US" sz="1800" dirty="0"/>
              <a:t>: Adds constraints to the loss function for sparsity, but may require extensive training iterations.</a:t>
            </a:r>
          </a:p>
          <a:p>
            <a:pPr lvl="1">
              <a:buFont typeface="Arial" panose="020B0604020202020204" pitchFamily="34" charset="0"/>
              <a:buChar char="•"/>
            </a:pPr>
            <a:r>
              <a:rPr lang="en-US" sz="1800" b="1" dirty="0"/>
              <a:t>Energy-Aware</a:t>
            </a:r>
            <a:r>
              <a:rPr lang="en-US" sz="1800" dirty="0"/>
              <a:t>: Focuses on energy-efficient pruning by estimating each weight’s energy consumption.</a:t>
            </a:r>
          </a:p>
          <a:p>
            <a:r>
              <a:rPr lang="en-US" sz="1800" b="1" dirty="0"/>
              <a:t>Benefits</a:t>
            </a:r>
            <a:r>
              <a:rPr lang="en-US" sz="1800" dirty="0"/>
              <a:t>: Reduces memory usage, computation, and power consumption while retaining model performance within acceptable bounds for edge deployment.</a:t>
            </a:r>
            <a:endParaRPr lang="en-IN" sz="1800" dirty="0"/>
          </a:p>
        </p:txBody>
      </p:sp>
    </p:spTree>
    <p:extLst>
      <p:ext uri="{BB962C8B-B14F-4D97-AF65-F5344CB8AC3E}">
        <p14:creationId xmlns:p14="http://schemas.microsoft.com/office/powerpoint/2010/main" val="134031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8049-5C91-CF72-756C-65E435B3FF58}"/>
              </a:ext>
            </a:extLst>
          </p:cNvPr>
          <p:cNvSpPr>
            <a:spLocks noGrp="1"/>
          </p:cNvSpPr>
          <p:nvPr>
            <p:ph type="title"/>
          </p:nvPr>
        </p:nvSpPr>
        <p:spPr/>
        <p:txBody>
          <a:bodyPr/>
          <a:lstStyle/>
          <a:p>
            <a:r>
              <a:rPr lang="en-IN" dirty="0"/>
              <a:t>Illustration of Pruning Techniques</a:t>
            </a:r>
          </a:p>
        </p:txBody>
      </p:sp>
      <p:pic>
        <p:nvPicPr>
          <p:cNvPr id="5" name="Content Placeholder 4">
            <a:extLst>
              <a:ext uri="{FF2B5EF4-FFF2-40B4-BE49-F238E27FC236}">
                <a16:creationId xmlns:a16="http://schemas.microsoft.com/office/drawing/2014/main" id="{38FA50DA-703D-9BD7-A913-CAD75B2A6562}"/>
              </a:ext>
            </a:extLst>
          </p:cNvPr>
          <p:cNvPicPr>
            <a:picLocks noGrp="1" noChangeAspect="1"/>
          </p:cNvPicPr>
          <p:nvPr>
            <p:ph sz="half" idx="2"/>
          </p:nvPr>
        </p:nvPicPr>
        <p:blipFill>
          <a:blip r:embed="rId3"/>
          <a:stretch>
            <a:fillRect/>
          </a:stretch>
        </p:blipFill>
        <p:spPr>
          <a:xfrm>
            <a:off x="180975" y="1166328"/>
            <a:ext cx="8767763" cy="5234472"/>
          </a:xfrm>
        </p:spPr>
      </p:pic>
    </p:spTree>
    <p:extLst>
      <p:ext uri="{BB962C8B-B14F-4D97-AF65-F5344CB8AC3E}">
        <p14:creationId xmlns:p14="http://schemas.microsoft.com/office/powerpoint/2010/main" val="1231201982"/>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1349</TotalTime>
  <Words>2956</Words>
  <Application>Microsoft Office PowerPoint</Application>
  <PresentationFormat>On-screen Show (4:3)</PresentationFormat>
  <Paragraphs>197</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Franklin Gothic Demi</vt:lpstr>
      <vt:lpstr>IITR_PPT_Template</vt:lpstr>
      <vt:lpstr>Efficient Acceleration of Deep Learning Inference on Resource-Constrained Edge Devices</vt:lpstr>
      <vt:lpstr>Introduction to Edge-AI</vt:lpstr>
      <vt:lpstr>Challenges of Edge Inference</vt:lpstr>
      <vt:lpstr>Types of Edge Inference Models</vt:lpstr>
      <vt:lpstr>DEEP LEARNING METHODS</vt:lpstr>
      <vt:lpstr>Three basic types of DL architecture</vt:lpstr>
      <vt:lpstr>Model Optimization Techniques</vt:lpstr>
      <vt:lpstr>Pruning Techniques</vt:lpstr>
      <vt:lpstr>Illustration of Pruning Techniques</vt:lpstr>
      <vt:lpstr>Quantization</vt:lpstr>
      <vt:lpstr>Summary of Noteworthy Works on the Quantization of DL Models</vt:lpstr>
      <vt:lpstr>Neural Architecture Search (NAS)</vt:lpstr>
      <vt:lpstr>PowerPoint Presentation</vt:lpstr>
      <vt:lpstr> Joint Compression Techniques </vt:lpstr>
      <vt:lpstr>Hardware Optimization for Edge-AI</vt:lpstr>
      <vt:lpstr>PowerPoint Presentation</vt:lpstr>
      <vt:lpstr>Performance Metrics for Edge-AI</vt:lpstr>
      <vt:lpstr>Challenges and Future Trends in Edge-AI</vt:lpstr>
      <vt:lpstr>CONCLUSION</vt:lpstr>
      <vt:lpstr>Thank You !</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Garvit Juneja</cp:lastModifiedBy>
  <cp:revision>62</cp:revision>
  <dcterms:created xsi:type="dcterms:W3CDTF">2015-07-18T13:17:54Z</dcterms:created>
  <dcterms:modified xsi:type="dcterms:W3CDTF">2024-11-06T06:12:29Z</dcterms:modified>
  <cp:version>v1</cp:version>
</cp:coreProperties>
</file>