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73"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9" r:id="rId23"/>
    <p:sldId id="277" r:id="rId24"/>
    <p:sldId id="278"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6" d="100"/>
          <a:sy n="76" d="100"/>
        </p:scale>
        <p:origin x="86" y="3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F27CA1-C23A-451F-AABC-8D3B7D01146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4F6338B-149E-4409-A88C-79FF76E96E22}">
      <dgm:prSet/>
      <dgm:spPr/>
      <dgm:t>
        <a:bodyPr/>
        <a:lstStyle/>
        <a:p>
          <a:r>
            <a:rPr lang="en-US"/>
            <a:t>The following steps are used to preprocess the data.</a:t>
          </a:r>
        </a:p>
      </dgm:t>
    </dgm:pt>
    <dgm:pt modelId="{BDE457D6-DEFC-4D23-BAF6-CB066450300F}" type="parTrans" cxnId="{43BB54BA-4A31-490E-8BFE-F77B76ACD214}">
      <dgm:prSet/>
      <dgm:spPr/>
      <dgm:t>
        <a:bodyPr/>
        <a:lstStyle/>
        <a:p>
          <a:endParaRPr lang="en-US"/>
        </a:p>
      </dgm:t>
    </dgm:pt>
    <dgm:pt modelId="{39DE4A61-EF2D-4347-A677-88E388874025}" type="sibTrans" cxnId="{43BB54BA-4A31-490E-8BFE-F77B76ACD214}">
      <dgm:prSet/>
      <dgm:spPr/>
      <dgm:t>
        <a:bodyPr/>
        <a:lstStyle/>
        <a:p>
          <a:endParaRPr lang="en-US"/>
        </a:p>
      </dgm:t>
    </dgm:pt>
    <dgm:pt modelId="{BE5BAFD2-1F5C-4E22-937D-79F06ADAE50C}">
      <dgm:prSet/>
      <dgm:spPr/>
      <dgm:t>
        <a:bodyPr/>
        <a:lstStyle/>
        <a:p>
          <a:r>
            <a:rPr lang="en-US"/>
            <a:t>Import packages</a:t>
          </a:r>
        </a:p>
      </dgm:t>
    </dgm:pt>
    <dgm:pt modelId="{CD423685-712F-4FAE-BD4A-870A794B6960}" type="parTrans" cxnId="{6B3A332D-5E06-4F9B-A1F0-390E1AED25B7}">
      <dgm:prSet/>
      <dgm:spPr/>
      <dgm:t>
        <a:bodyPr/>
        <a:lstStyle/>
        <a:p>
          <a:endParaRPr lang="en-US"/>
        </a:p>
      </dgm:t>
    </dgm:pt>
    <dgm:pt modelId="{51ED855A-F125-450E-9F6E-72E54F4D0C57}" type="sibTrans" cxnId="{6B3A332D-5E06-4F9B-A1F0-390E1AED25B7}">
      <dgm:prSet/>
      <dgm:spPr/>
      <dgm:t>
        <a:bodyPr/>
        <a:lstStyle/>
        <a:p>
          <a:endParaRPr lang="en-US"/>
        </a:p>
      </dgm:t>
    </dgm:pt>
    <dgm:pt modelId="{974CB96C-F4C3-44B9-9DCF-07D31FEF7B21}">
      <dgm:prSet/>
      <dgm:spPr/>
      <dgm:t>
        <a:bodyPr/>
        <a:lstStyle/>
        <a:p>
          <a:r>
            <a:rPr lang="en-US"/>
            <a:t>Import datasets</a:t>
          </a:r>
        </a:p>
      </dgm:t>
    </dgm:pt>
    <dgm:pt modelId="{D4D528C1-ED60-4DF2-B551-544D6CFACCC3}" type="parTrans" cxnId="{F919B827-DC97-4D22-9B2C-0B44ED4A3F4B}">
      <dgm:prSet/>
      <dgm:spPr/>
      <dgm:t>
        <a:bodyPr/>
        <a:lstStyle/>
        <a:p>
          <a:endParaRPr lang="en-US"/>
        </a:p>
      </dgm:t>
    </dgm:pt>
    <dgm:pt modelId="{04756F07-D4E4-42FF-8AE5-32EF29A6D135}" type="sibTrans" cxnId="{F919B827-DC97-4D22-9B2C-0B44ED4A3F4B}">
      <dgm:prSet/>
      <dgm:spPr/>
      <dgm:t>
        <a:bodyPr/>
        <a:lstStyle/>
        <a:p>
          <a:endParaRPr lang="en-US"/>
        </a:p>
      </dgm:t>
    </dgm:pt>
    <dgm:pt modelId="{492838EE-9568-4FA0-9DF5-B0FE17842E56}">
      <dgm:prSet/>
      <dgm:spPr/>
      <dgm:t>
        <a:bodyPr/>
        <a:lstStyle/>
        <a:p>
          <a:r>
            <a:rPr lang="en-US"/>
            <a:t>Create linear regression function</a:t>
          </a:r>
        </a:p>
      </dgm:t>
    </dgm:pt>
    <dgm:pt modelId="{165AC7C0-DAEA-481C-92DF-D829CB7B4BE6}" type="parTrans" cxnId="{059D9BB4-9A64-42E6-AEDA-01E5BE7BA17A}">
      <dgm:prSet/>
      <dgm:spPr/>
      <dgm:t>
        <a:bodyPr/>
        <a:lstStyle/>
        <a:p>
          <a:endParaRPr lang="en-US"/>
        </a:p>
      </dgm:t>
    </dgm:pt>
    <dgm:pt modelId="{1B3D1F29-0148-4528-91A5-4A0F6D58ADED}" type="sibTrans" cxnId="{059D9BB4-9A64-42E6-AEDA-01E5BE7BA17A}">
      <dgm:prSet/>
      <dgm:spPr/>
      <dgm:t>
        <a:bodyPr/>
        <a:lstStyle/>
        <a:p>
          <a:endParaRPr lang="en-US"/>
        </a:p>
      </dgm:t>
    </dgm:pt>
    <dgm:pt modelId="{F7C57ECB-0707-43C3-A36F-1C9C5F9BCBD3}">
      <dgm:prSet/>
      <dgm:spPr/>
      <dgm:t>
        <a:bodyPr/>
        <a:lstStyle/>
        <a:p>
          <a:r>
            <a:rPr lang="en-US"/>
            <a:t>Create time series function</a:t>
          </a:r>
        </a:p>
      </dgm:t>
    </dgm:pt>
    <dgm:pt modelId="{7DFB5CAF-04D1-407D-857C-886102821652}" type="parTrans" cxnId="{F0DB0811-326F-4ADD-BBBE-2AB59394AB1B}">
      <dgm:prSet/>
      <dgm:spPr/>
      <dgm:t>
        <a:bodyPr/>
        <a:lstStyle/>
        <a:p>
          <a:endParaRPr lang="en-US"/>
        </a:p>
      </dgm:t>
    </dgm:pt>
    <dgm:pt modelId="{58CC3687-22E8-418B-8719-9C670E066BB2}" type="sibTrans" cxnId="{F0DB0811-326F-4ADD-BBBE-2AB59394AB1B}">
      <dgm:prSet/>
      <dgm:spPr/>
      <dgm:t>
        <a:bodyPr/>
        <a:lstStyle/>
        <a:p>
          <a:endParaRPr lang="en-US"/>
        </a:p>
      </dgm:t>
    </dgm:pt>
    <dgm:pt modelId="{37CC46D6-1C55-42EE-827D-05120B148F41}">
      <dgm:prSet/>
      <dgm:spPr/>
      <dgm:t>
        <a:bodyPr/>
        <a:lstStyle/>
        <a:p>
          <a:r>
            <a:rPr lang="en-US"/>
            <a:t>Predict values for 19 attributes</a:t>
          </a:r>
        </a:p>
      </dgm:t>
    </dgm:pt>
    <dgm:pt modelId="{8D243A83-842E-40D4-8155-A3663249C6EC}" type="parTrans" cxnId="{D93658D8-BA50-4117-919E-5E265BFA62C7}">
      <dgm:prSet/>
      <dgm:spPr/>
      <dgm:t>
        <a:bodyPr/>
        <a:lstStyle/>
        <a:p>
          <a:endParaRPr lang="en-US"/>
        </a:p>
      </dgm:t>
    </dgm:pt>
    <dgm:pt modelId="{C41B54F2-67C9-44F3-A6BA-100CBECEDC53}" type="sibTrans" cxnId="{D93658D8-BA50-4117-919E-5E265BFA62C7}">
      <dgm:prSet/>
      <dgm:spPr/>
      <dgm:t>
        <a:bodyPr/>
        <a:lstStyle/>
        <a:p>
          <a:endParaRPr lang="en-US"/>
        </a:p>
      </dgm:t>
    </dgm:pt>
    <dgm:pt modelId="{CED8AE92-F9C3-4645-BB17-83184A29A760}">
      <dgm:prSet/>
      <dgm:spPr/>
      <dgm:t>
        <a:bodyPr/>
        <a:lstStyle/>
        <a:p>
          <a:r>
            <a:rPr lang="en-US"/>
            <a:t>Concatenate data frames to export the new dataset</a:t>
          </a:r>
        </a:p>
      </dgm:t>
    </dgm:pt>
    <dgm:pt modelId="{E7C4BF03-5431-4D19-B2A2-AA9C6F0FE3AC}" type="parTrans" cxnId="{14E4B830-E7A4-4F10-9820-555A717E28A1}">
      <dgm:prSet/>
      <dgm:spPr/>
      <dgm:t>
        <a:bodyPr/>
        <a:lstStyle/>
        <a:p>
          <a:endParaRPr lang="en-US"/>
        </a:p>
      </dgm:t>
    </dgm:pt>
    <dgm:pt modelId="{A219475A-26C9-4DD4-BC9D-F5F8B1A77810}" type="sibTrans" cxnId="{14E4B830-E7A4-4F10-9820-555A717E28A1}">
      <dgm:prSet/>
      <dgm:spPr/>
      <dgm:t>
        <a:bodyPr/>
        <a:lstStyle/>
        <a:p>
          <a:endParaRPr lang="en-US"/>
        </a:p>
      </dgm:t>
    </dgm:pt>
    <dgm:pt modelId="{0E708806-9C60-4078-B376-1853254F26E3}" type="pres">
      <dgm:prSet presAssocID="{B3F27CA1-C23A-451F-AABC-8D3B7D011468}" presName="linear" presStyleCnt="0">
        <dgm:presLayoutVars>
          <dgm:animLvl val="lvl"/>
          <dgm:resizeHandles val="exact"/>
        </dgm:presLayoutVars>
      </dgm:prSet>
      <dgm:spPr/>
    </dgm:pt>
    <dgm:pt modelId="{7F7FC104-4A7C-43B3-87D4-4771886B5F73}" type="pres">
      <dgm:prSet presAssocID="{64F6338B-149E-4409-A88C-79FF76E96E22}" presName="parentText" presStyleLbl="node1" presStyleIdx="0" presStyleCnt="1">
        <dgm:presLayoutVars>
          <dgm:chMax val="0"/>
          <dgm:bulletEnabled val="1"/>
        </dgm:presLayoutVars>
      </dgm:prSet>
      <dgm:spPr/>
    </dgm:pt>
    <dgm:pt modelId="{D15A10D0-C598-4B10-BCF6-41D5C4CBECBF}" type="pres">
      <dgm:prSet presAssocID="{64F6338B-149E-4409-A88C-79FF76E96E22}" presName="childText" presStyleLbl="revTx" presStyleIdx="0" presStyleCnt="1">
        <dgm:presLayoutVars>
          <dgm:bulletEnabled val="1"/>
        </dgm:presLayoutVars>
      </dgm:prSet>
      <dgm:spPr/>
    </dgm:pt>
  </dgm:ptLst>
  <dgm:cxnLst>
    <dgm:cxn modelId="{F0DB0811-326F-4ADD-BBBE-2AB59394AB1B}" srcId="{64F6338B-149E-4409-A88C-79FF76E96E22}" destId="{F7C57ECB-0707-43C3-A36F-1C9C5F9BCBD3}" srcOrd="3" destOrd="0" parTransId="{7DFB5CAF-04D1-407D-857C-886102821652}" sibTransId="{58CC3687-22E8-418B-8719-9C670E066BB2}"/>
    <dgm:cxn modelId="{F919B827-DC97-4D22-9B2C-0B44ED4A3F4B}" srcId="{64F6338B-149E-4409-A88C-79FF76E96E22}" destId="{974CB96C-F4C3-44B9-9DCF-07D31FEF7B21}" srcOrd="1" destOrd="0" parTransId="{D4D528C1-ED60-4DF2-B551-544D6CFACCC3}" sibTransId="{04756F07-D4E4-42FF-8AE5-32EF29A6D135}"/>
    <dgm:cxn modelId="{F7B6852C-35AE-4F38-810C-234827D4E16A}" type="presOf" srcId="{37CC46D6-1C55-42EE-827D-05120B148F41}" destId="{D15A10D0-C598-4B10-BCF6-41D5C4CBECBF}" srcOrd="0" destOrd="4" presId="urn:microsoft.com/office/officeart/2005/8/layout/vList2"/>
    <dgm:cxn modelId="{6B3A332D-5E06-4F9B-A1F0-390E1AED25B7}" srcId="{64F6338B-149E-4409-A88C-79FF76E96E22}" destId="{BE5BAFD2-1F5C-4E22-937D-79F06ADAE50C}" srcOrd="0" destOrd="0" parTransId="{CD423685-712F-4FAE-BD4A-870A794B6960}" sibTransId="{51ED855A-F125-450E-9F6E-72E54F4D0C57}"/>
    <dgm:cxn modelId="{14E4B830-E7A4-4F10-9820-555A717E28A1}" srcId="{64F6338B-149E-4409-A88C-79FF76E96E22}" destId="{CED8AE92-F9C3-4645-BB17-83184A29A760}" srcOrd="5" destOrd="0" parTransId="{E7C4BF03-5431-4D19-B2A2-AA9C6F0FE3AC}" sibTransId="{A219475A-26C9-4DD4-BC9D-F5F8B1A77810}"/>
    <dgm:cxn modelId="{3B5E5882-45A1-4F28-A083-55B5965329B0}" type="presOf" srcId="{B3F27CA1-C23A-451F-AABC-8D3B7D011468}" destId="{0E708806-9C60-4078-B376-1853254F26E3}" srcOrd="0" destOrd="0" presId="urn:microsoft.com/office/officeart/2005/8/layout/vList2"/>
    <dgm:cxn modelId="{DE36BA99-06D8-4B4E-8BFF-A23A3A68946E}" type="presOf" srcId="{BE5BAFD2-1F5C-4E22-937D-79F06ADAE50C}" destId="{D15A10D0-C598-4B10-BCF6-41D5C4CBECBF}" srcOrd="0" destOrd="0" presId="urn:microsoft.com/office/officeart/2005/8/layout/vList2"/>
    <dgm:cxn modelId="{B3A253A0-4D3B-42F3-893B-9F89031A807C}" type="presOf" srcId="{F7C57ECB-0707-43C3-A36F-1C9C5F9BCBD3}" destId="{D15A10D0-C598-4B10-BCF6-41D5C4CBECBF}" srcOrd="0" destOrd="3" presId="urn:microsoft.com/office/officeart/2005/8/layout/vList2"/>
    <dgm:cxn modelId="{059D9BB4-9A64-42E6-AEDA-01E5BE7BA17A}" srcId="{64F6338B-149E-4409-A88C-79FF76E96E22}" destId="{492838EE-9568-4FA0-9DF5-B0FE17842E56}" srcOrd="2" destOrd="0" parTransId="{165AC7C0-DAEA-481C-92DF-D829CB7B4BE6}" sibTransId="{1B3D1F29-0148-4528-91A5-4A0F6D58ADED}"/>
    <dgm:cxn modelId="{43BB54BA-4A31-490E-8BFE-F77B76ACD214}" srcId="{B3F27CA1-C23A-451F-AABC-8D3B7D011468}" destId="{64F6338B-149E-4409-A88C-79FF76E96E22}" srcOrd="0" destOrd="0" parTransId="{BDE457D6-DEFC-4D23-BAF6-CB066450300F}" sibTransId="{39DE4A61-EF2D-4347-A677-88E388874025}"/>
    <dgm:cxn modelId="{AA3C5BBB-0C41-4690-98DB-C3BF42E0323F}" type="presOf" srcId="{64F6338B-149E-4409-A88C-79FF76E96E22}" destId="{7F7FC104-4A7C-43B3-87D4-4771886B5F73}" srcOrd="0" destOrd="0" presId="urn:microsoft.com/office/officeart/2005/8/layout/vList2"/>
    <dgm:cxn modelId="{AF9F98D0-0C5A-4F4C-AE9A-42604B0B8856}" type="presOf" srcId="{CED8AE92-F9C3-4645-BB17-83184A29A760}" destId="{D15A10D0-C598-4B10-BCF6-41D5C4CBECBF}" srcOrd="0" destOrd="5" presId="urn:microsoft.com/office/officeart/2005/8/layout/vList2"/>
    <dgm:cxn modelId="{D93658D8-BA50-4117-919E-5E265BFA62C7}" srcId="{64F6338B-149E-4409-A88C-79FF76E96E22}" destId="{37CC46D6-1C55-42EE-827D-05120B148F41}" srcOrd="4" destOrd="0" parTransId="{8D243A83-842E-40D4-8155-A3663249C6EC}" sibTransId="{C41B54F2-67C9-44F3-A6BA-100CBECEDC53}"/>
    <dgm:cxn modelId="{E99F0CD9-B7C8-4484-8C58-24076FD5E7D3}" type="presOf" srcId="{492838EE-9568-4FA0-9DF5-B0FE17842E56}" destId="{D15A10D0-C598-4B10-BCF6-41D5C4CBECBF}" srcOrd="0" destOrd="2" presId="urn:microsoft.com/office/officeart/2005/8/layout/vList2"/>
    <dgm:cxn modelId="{A5952EF0-8761-4259-8A82-D36ECFF0E12A}" type="presOf" srcId="{974CB96C-F4C3-44B9-9DCF-07D31FEF7B21}" destId="{D15A10D0-C598-4B10-BCF6-41D5C4CBECBF}" srcOrd="0" destOrd="1" presId="urn:microsoft.com/office/officeart/2005/8/layout/vList2"/>
    <dgm:cxn modelId="{D07185D9-5C23-4C1F-AA97-056916970441}" type="presParOf" srcId="{0E708806-9C60-4078-B376-1853254F26E3}" destId="{7F7FC104-4A7C-43B3-87D4-4771886B5F73}" srcOrd="0" destOrd="0" presId="urn:microsoft.com/office/officeart/2005/8/layout/vList2"/>
    <dgm:cxn modelId="{34DEFC03-9203-4961-A5EF-36463772591A}" type="presParOf" srcId="{0E708806-9C60-4078-B376-1853254F26E3}" destId="{D15A10D0-C598-4B10-BCF6-41D5C4CBECB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FC104-4A7C-43B3-87D4-4771886B5F73}">
      <dsp:nvSpPr>
        <dsp:cNvPr id="0" name=""/>
        <dsp:cNvSpPr/>
      </dsp:nvSpPr>
      <dsp:spPr>
        <a:xfrm>
          <a:off x="0" y="103170"/>
          <a:ext cx="6900512" cy="17901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a:t>The following steps are used to preprocess the data.</a:t>
          </a:r>
        </a:p>
      </dsp:txBody>
      <dsp:txXfrm>
        <a:off x="87385" y="190555"/>
        <a:ext cx="6725742" cy="1615330"/>
      </dsp:txXfrm>
    </dsp:sp>
    <dsp:sp modelId="{D15A10D0-C598-4B10-BCF6-41D5C4CBECBF}">
      <dsp:nvSpPr>
        <dsp:cNvPr id="0" name=""/>
        <dsp:cNvSpPr/>
      </dsp:nvSpPr>
      <dsp:spPr>
        <a:xfrm>
          <a:off x="0" y="1893270"/>
          <a:ext cx="6900512" cy="3539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57150" rIns="320040" bIns="57150" numCol="1" spcCol="1270" anchor="t" anchorCtr="0">
          <a:noAutofit/>
        </a:bodyPr>
        <a:lstStyle/>
        <a:p>
          <a:pPr marL="285750" lvl="1" indent="-285750" algn="l" defTabSz="1555750">
            <a:lnSpc>
              <a:spcPct val="90000"/>
            </a:lnSpc>
            <a:spcBef>
              <a:spcPct val="0"/>
            </a:spcBef>
            <a:spcAft>
              <a:spcPct val="20000"/>
            </a:spcAft>
            <a:buChar char="•"/>
          </a:pPr>
          <a:r>
            <a:rPr lang="en-US" sz="3500" kern="1200"/>
            <a:t>Import packages</a:t>
          </a:r>
        </a:p>
        <a:p>
          <a:pPr marL="285750" lvl="1" indent="-285750" algn="l" defTabSz="1555750">
            <a:lnSpc>
              <a:spcPct val="90000"/>
            </a:lnSpc>
            <a:spcBef>
              <a:spcPct val="0"/>
            </a:spcBef>
            <a:spcAft>
              <a:spcPct val="20000"/>
            </a:spcAft>
            <a:buChar char="•"/>
          </a:pPr>
          <a:r>
            <a:rPr lang="en-US" sz="3500" kern="1200"/>
            <a:t>Import datasets</a:t>
          </a:r>
        </a:p>
        <a:p>
          <a:pPr marL="285750" lvl="1" indent="-285750" algn="l" defTabSz="1555750">
            <a:lnSpc>
              <a:spcPct val="90000"/>
            </a:lnSpc>
            <a:spcBef>
              <a:spcPct val="0"/>
            </a:spcBef>
            <a:spcAft>
              <a:spcPct val="20000"/>
            </a:spcAft>
            <a:buChar char="•"/>
          </a:pPr>
          <a:r>
            <a:rPr lang="en-US" sz="3500" kern="1200"/>
            <a:t>Create linear regression function</a:t>
          </a:r>
        </a:p>
        <a:p>
          <a:pPr marL="285750" lvl="1" indent="-285750" algn="l" defTabSz="1555750">
            <a:lnSpc>
              <a:spcPct val="90000"/>
            </a:lnSpc>
            <a:spcBef>
              <a:spcPct val="0"/>
            </a:spcBef>
            <a:spcAft>
              <a:spcPct val="20000"/>
            </a:spcAft>
            <a:buChar char="•"/>
          </a:pPr>
          <a:r>
            <a:rPr lang="en-US" sz="3500" kern="1200"/>
            <a:t>Create time series function</a:t>
          </a:r>
        </a:p>
        <a:p>
          <a:pPr marL="285750" lvl="1" indent="-285750" algn="l" defTabSz="1555750">
            <a:lnSpc>
              <a:spcPct val="90000"/>
            </a:lnSpc>
            <a:spcBef>
              <a:spcPct val="0"/>
            </a:spcBef>
            <a:spcAft>
              <a:spcPct val="20000"/>
            </a:spcAft>
            <a:buChar char="•"/>
          </a:pPr>
          <a:r>
            <a:rPr lang="en-US" sz="3500" kern="1200"/>
            <a:t>Predict values for 19 attributes</a:t>
          </a:r>
        </a:p>
        <a:p>
          <a:pPr marL="285750" lvl="1" indent="-285750" algn="l" defTabSz="1555750">
            <a:lnSpc>
              <a:spcPct val="90000"/>
            </a:lnSpc>
            <a:spcBef>
              <a:spcPct val="0"/>
            </a:spcBef>
            <a:spcAft>
              <a:spcPct val="20000"/>
            </a:spcAft>
            <a:buChar char="•"/>
          </a:pPr>
          <a:r>
            <a:rPr lang="en-US" sz="3500" kern="1200"/>
            <a:t>Concatenate data frames to export the new dataset</a:t>
          </a:r>
        </a:p>
      </dsp:txBody>
      <dsp:txXfrm>
        <a:off x="0" y="1893270"/>
        <a:ext cx="6900512" cy="35396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7T22:52:41.36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8T04:08:43.10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8T03:40:18.86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8T04:14:17.219"/>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8T04:26:09.01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8T04:21:47.14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8T04:23:53.76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8T04:26:57.738"/>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12/17/2020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1901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12/17/2020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30293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12/17/2020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7507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12/17/2020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14873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12/17/2020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02228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12/17/2020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9273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12/17/2020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37673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12/17/2020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90922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12/17/2020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7514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12/17/2020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405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12/17/2020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505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12/17/2020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416924141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orenz_curv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0FEBE02-3672-493B-A4C9-ED91E30008DC}"/>
              </a:ext>
            </a:extLst>
          </p:cNvPr>
          <p:cNvPicPr>
            <a:picLocks noChangeAspect="1"/>
          </p:cNvPicPr>
          <p:nvPr/>
        </p:nvPicPr>
        <p:blipFill rotWithShape="1">
          <a:blip r:embed="rId2">
            <a:alphaModFix amt="50000"/>
          </a:blip>
          <a:srcRect t="12717" r="-1" b="2992"/>
          <a:stretch/>
        </p:blipFill>
        <p:spPr>
          <a:xfrm>
            <a:off x="20" y="10"/>
            <a:ext cx="12188930" cy="6857990"/>
          </a:xfrm>
          <a:prstGeom prst="rect">
            <a:avLst/>
          </a:prstGeom>
        </p:spPr>
      </p:pic>
      <p:sp>
        <p:nvSpPr>
          <p:cNvPr id="2" name="Title 1">
            <a:extLst>
              <a:ext uri="{FF2B5EF4-FFF2-40B4-BE49-F238E27FC236}">
                <a16:creationId xmlns:a16="http://schemas.microsoft.com/office/drawing/2014/main" id="{2FEA6F21-CD31-4E9A-B495-72FB527A96AA}"/>
              </a:ext>
            </a:extLst>
          </p:cNvPr>
          <p:cNvSpPr>
            <a:spLocks noGrp="1"/>
          </p:cNvSpPr>
          <p:nvPr>
            <p:ph type="ctrTitle"/>
          </p:nvPr>
        </p:nvSpPr>
        <p:spPr>
          <a:xfrm>
            <a:off x="1524000" y="176169"/>
            <a:ext cx="9144000" cy="4009434"/>
          </a:xfrm>
        </p:spPr>
        <p:txBody>
          <a:bodyPr>
            <a:normAutofit/>
          </a:bodyPr>
          <a:lstStyle/>
          <a:p>
            <a:pPr algn="ctr"/>
            <a:r>
              <a:rPr lang="en-US" sz="7200" dirty="0"/>
              <a:t>Cs59000-014 Machine Learning Project</a:t>
            </a:r>
          </a:p>
        </p:txBody>
      </p:sp>
      <p:sp>
        <p:nvSpPr>
          <p:cNvPr id="3" name="Subtitle 2">
            <a:extLst>
              <a:ext uri="{FF2B5EF4-FFF2-40B4-BE49-F238E27FC236}">
                <a16:creationId xmlns:a16="http://schemas.microsoft.com/office/drawing/2014/main" id="{B77E5474-07D3-4DF0-85B2-98ABF54DE577}"/>
              </a:ext>
            </a:extLst>
          </p:cNvPr>
          <p:cNvSpPr>
            <a:spLocks noGrp="1"/>
          </p:cNvSpPr>
          <p:nvPr>
            <p:ph type="subTitle" idx="1"/>
          </p:nvPr>
        </p:nvSpPr>
        <p:spPr>
          <a:xfrm>
            <a:off x="1524000" y="4599432"/>
            <a:ext cx="9144000" cy="1225296"/>
          </a:xfrm>
        </p:spPr>
        <p:txBody>
          <a:bodyPr>
            <a:normAutofit/>
          </a:bodyPr>
          <a:lstStyle/>
          <a:p>
            <a:pPr algn="ctr"/>
            <a:r>
              <a:rPr lang="en-US" sz="3200" b="1" dirty="0">
                <a:latin typeface="Bookman Old Style" panose="02050604050505020204" pitchFamily="18" charset="0"/>
              </a:rPr>
              <a:t>GINI COEFFICIENT: Inequality Between Rich AND Poor</a:t>
            </a:r>
          </a:p>
        </p:txBody>
      </p:sp>
      <p:sp>
        <p:nvSpPr>
          <p:cNvPr id="11"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72144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54023-BD39-4B88-B88C-A8048A4D675C}"/>
              </a:ext>
            </a:extLst>
          </p:cNvPr>
          <p:cNvSpPr>
            <a:spLocks noGrp="1"/>
          </p:cNvSpPr>
          <p:nvPr>
            <p:ph type="title"/>
          </p:nvPr>
        </p:nvSpPr>
        <p:spPr>
          <a:xfrm>
            <a:off x="841248" y="548640"/>
            <a:ext cx="3419540" cy="5431536"/>
          </a:xfrm>
        </p:spPr>
        <p:txBody>
          <a:bodyPr>
            <a:normAutofit/>
          </a:bodyPr>
          <a:lstStyle/>
          <a:p>
            <a:r>
              <a:rPr lang="en-US" sz="6000"/>
              <a:t>How decision tree works?</a:t>
            </a:r>
          </a:p>
        </p:txBody>
      </p:sp>
      <p:sp>
        <p:nvSpPr>
          <p:cNvPr id="1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rgbClr val="46B290"/>
          </a:solidFill>
          <a:ln w="41275" cap="rnd">
            <a:solidFill>
              <a:srgbClr val="46B29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C10A53-2F4F-4A43-891F-C15C84C330FE}"/>
              </a:ext>
            </a:extLst>
          </p:cNvPr>
          <p:cNvSpPr>
            <a:spLocks noGrp="1"/>
          </p:cNvSpPr>
          <p:nvPr>
            <p:ph idx="1"/>
          </p:nvPr>
        </p:nvSpPr>
        <p:spPr>
          <a:xfrm>
            <a:off x="5298595" y="552091"/>
            <a:ext cx="6052158" cy="5431536"/>
          </a:xfrm>
        </p:spPr>
        <p:txBody>
          <a:bodyPr anchor="ctr">
            <a:normAutofit/>
          </a:bodyPr>
          <a:lstStyle/>
          <a:p>
            <a:pPr>
              <a:lnSpc>
                <a:spcPct val="100000"/>
              </a:lnSpc>
            </a:pPr>
            <a:r>
              <a:rPr lang="en-US" sz="1500" b="0" i="0">
                <a:effectLst/>
                <a:latin typeface="Lora"/>
              </a:rPr>
              <a:t>The basic idea behind any decision tree algorithm is as follows:</a:t>
            </a:r>
          </a:p>
          <a:p>
            <a:pPr>
              <a:lnSpc>
                <a:spcPct val="100000"/>
              </a:lnSpc>
              <a:buFont typeface="+mj-lt"/>
              <a:buAutoNum type="arabicPeriod"/>
            </a:pPr>
            <a:r>
              <a:rPr lang="en-US" sz="1500" b="0" i="0">
                <a:effectLst/>
                <a:latin typeface="Lora"/>
              </a:rPr>
              <a:t>Select the best attribute using Attribute Selection Measures(ASM) to split the records.</a:t>
            </a:r>
          </a:p>
          <a:p>
            <a:pPr>
              <a:lnSpc>
                <a:spcPct val="100000"/>
              </a:lnSpc>
              <a:buFont typeface="+mj-lt"/>
              <a:buAutoNum type="arabicPeriod"/>
            </a:pPr>
            <a:r>
              <a:rPr lang="en-US" sz="1500" b="0" i="0">
                <a:effectLst/>
                <a:latin typeface="Lora"/>
              </a:rPr>
              <a:t>Make that attribute a decision node and breaks the dataset into smaller subsets.</a:t>
            </a:r>
          </a:p>
          <a:p>
            <a:pPr>
              <a:lnSpc>
                <a:spcPct val="100000"/>
              </a:lnSpc>
              <a:buFont typeface="+mj-lt"/>
              <a:buAutoNum type="arabicPeriod"/>
            </a:pPr>
            <a:r>
              <a:rPr lang="en-US" sz="1500" b="0" i="0">
                <a:effectLst/>
                <a:latin typeface="Lora"/>
              </a:rPr>
              <a:t>Starts tree building by repeating this process recursively for each child until one of the condition will match:</a:t>
            </a:r>
          </a:p>
          <a:p>
            <a:pPr marL="742950" lvl="1" indent="-285750">
              <a:lnSpc>
                <a:spcPct val="100000"/>
              </a:lnSpc>
              <a:buFont typeface="+mj-lt"/>
              <a:buAutoNum type="arabicPeriod"/>
            </a:pPr>
            <a:r>
              <a:rPr lang="en-US" sz="1500" b="0" i="0">
                <a:effectLst/>
                <a:latin typeface="Lora"/>
              </a:rPr>
              <a:t>All the tuples belong to the same attribute value.</a:t>
            </a:r>
          </a:p>
          <a:p>
            <a:pPr marL="742950" lvl="1" indent="-285750">
              <a:lnSpc>
                <a:spcPct val="100000"/>
              </a:lnSpc>
              <a:buFont typeface="+mj-lt"/>
              <a:buAutoNum type="arabicPeriod"/>
            </a:pPr>
            <a:r>
              <a:rPr lang="en-US" sz="1500" b="0" i="0">
                <a:effectLst/>
                <a:latin typeface="Lora"/>
              </a:rPr>
              <a:t>There are no more remaining attributes.</a:t>
            </a:r>
          </a:p>
          <a:p>
            <a:pPr marL="742950" lvl="1" indent="-285750">
              <a:lnSpc>
                <a:spcPct val="100000"/>
              </a:lnSpc>
              <a:buFont typeface="+mj-lt"/>
              <a:buAutoNum type="arabicPeriod"/>
            </a:pPr>
            <a:r>
              <a:rPr lang="en-US" sz="1500" b="0" i="0">
                <a:effectLst/>
                <a:latin typeface="Lora"/>
              </a:rPr>
              <a:t>There are no more instances.</a:t>
            </a:r>
          </a:p>
          <a:p>
            <a:pPr>
              <a:lnSpc>
                <a:spcPct val="100000"/>
              </a:lnSpc>
            </a:pPr>
            <a:endParaRPr lang="en-US" sz="1500"/>
          </a:p>
        </p:txBody>
      </p:sp>
    </p:spTree>
    <p:extLst>
      <p:ext uri="{BB962C8B-B14F-4D97-AF65-F5344CB8AC3E}">
        <p14:creationId xmlns:p14="http://schemas.microsoft.com/office/powerpoint/2010/main" val="994762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43" name="Rectangle 142">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Shape 144">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46B29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116DA14-8FCB-4D8E-B147-1A1DBA50C9A7}"/>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a:solidFill>
                  <a:srgbClr val="FFFFFF"/>
                </a:solidFill>
              </a:rPr>
              <a:t>How decision tree works?</a:t>
            </a:r>
          </a:p>
        </p:txBody>
      </p:sp>
      <p:sp>
        <p:nvSpPr>
          <p:cNvPr id="147" name="Rectangle 7">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5984A84B-3DCA-4250-B1D0-0AB51E91D7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21059" y="3067050"/>
            <a:ext cx="7146833" cy="3019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694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46B290"/>
          </a:solidFill>
          <a:ln w="38100" cap="rnd">
            <a:solidFill>
              <a:srgbClr val="46B29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31411-DED2-4C43-A805-206AF0236326}"/>
              </a:ext>
            </a:extLst>
          </p:cNvPr>
          <p:cNvSpPr>
            <a:spLocks noGrp="1"/>
          </p:cNvSpPr>
          <p:nvPr>
            <p:ph type="title"/>
          </p:nvPr>
        </p:nvSpPr>
        <p:spPr>
          <a:xfrm>
            <a:off x="838200" y="365125"/>
            <a:ext cx="10515600" cy="1325563"/>
          </a:xfrm>
        </p:spPr>
        <p:txBody>
          <a:bodyPr>
            <a:normAutofit/>
          </a:bodyPr>
          <a:lstStyle/>
          <a:p>
            <a:pPr>
              <a:lnSpc>
                <a:spcPct val="90000"/>
              </a:lnSpc>
            </a:pPr>
            <a:r>
              <a:rPr lang="en-US" sz="5600"/>
              <a:t>Attribute selection measures</a:t>
            </a:r>
          </a:p>
        </p:txBody>
      </p:sp>
      <p:sp>
        <p:nvSpPr>
          <p:cNvPr id="3" name="Content Placeholder 2">
            <a:extLst>
              <a:ext uri="{FF2B5EF4-FFF2-40B4-BE49-F238E27FC236}">
                <a16:creationId xmlns:a16="http://schemas.microsoft.com/office/drawing/2014/main" id="{2C12DC89-A302-494E-9FCA-4437E5FBE345}"/>
              </a:ext>
            </a:extLst>
          </p:cNvPr>
          <p:cNvSpPr>
            <a:spLocks noGrp="1"/>
          </p:cNvSpPr>
          <p:nvPr>
            <p:ph idx="1"/>
          </p:nvPr>
        </p:nvSpPr>
        <p:spPr>
          <a:xfrm>
            <a:off x="838200" y="1929384"/>
            <a:ext cx="10515600" cy="4251960"/>
          </a:xfrm>
        </p:spPr>
        <p:txBody>
          <a:bodyPr>
            <a:normAutofit/>
          </a:bodyPr>
          <a:lstStyle/>
          <a:p>
            <a:r>
              <a:rPr lang="en-US" b="0" i="0">
                <a:effectLst/>
                <a:latin typeface="Lora"/>
              </a:rPr>
              <a:t>Attribute selection measure is a heuristic for selecting the splitting criterion that partition data into the best possible manner. It is also known as splitting rules because it helps us to determine breakpoints for tuples on a given node. ASM provides a rank to each feature(or attribute) by explaining the given dataset. Best score attribute will be selected as a splitting attribute. In the case of a continuous-valued attribute, split points for branches also need to define. Most popular selection measures are Information Gain, Gain Ratio, and Gini Index.</a:t>
            </a:r>
            <a:endParaRPr lang="en-US" dirty="0"/>
          </a:p>
        </p:txBody>
      </p:sp>
    </p:spTree>
    <p:extLst>
      <p:ext uri="{BB962C8B-B14F-4D97-AF65-F5344CB8AC3E}">
        <p14:creationId xmlns:p14="http://schemas.microsoft.com/office/powerpoint/2010/main" val="1017584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2E39B7-17D8-4009-A8BA-9E8D8EC1B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33">
            <a:extLst>
              <a:ext uri="{FF2B5EF4-FFF2-40B4-BE49-F238E27FC236}">
                <a16:creationId xmlns:a16="http://schemas.microsoft.com/office/drawing/2014/main" id="{967EEEC4-6120-428D-8FB5-916920AEC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rgbClr val="46B290"/>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37E78F9-4B62-42A5-A352-77A46946F0AD}"/>
              </a:ext>
            </a:extLst>
          </p:cNvPr>
          <p:cNvSpPr>
            <a:spLocks noGrp="1"/>
          </p:cNvSpPr>
          <p:nvPr>
            <p:ph type="title"/>
          </p:nvPr>
        </p:nvSpPr>
        <p:spPr>
          <a:xfrm>
            <a:off x="2612571" y="1420591"/>
            <a:ext cx="6809014" cy="1102860"/>
          </a:xfrm>
        </p:spPr>
        <p:txBody>
          <a:bodyPr anchor="b">
            <a:normAutofit/>
          </a:bodyPr>
          <a:lstStyle/>
          <a:p>
            <a:r>
              <a:rPr lang="en-US" sz="6100">
                <a:solidFill>
                  <a:srgbClr val="FFFFFF"/>
                </a:solidFill>
              </a:rPr>
              <a:t>Information gain</a:t>
            </a:r>
          </a:p>
        </p:txBody>
      </p:sp>
      <p:sp>
        <p:nvSpPr>
          <p:cNvPr id="3" name="Content Placeholder 2">
            <a:extLst>
              <a:ext uri="{FF2B5EF4-FFF2-40B4-BE49-F238E27FC236}">
                <a16:creationId xmlns:a16="http://schemas.microsoft.com/office/drawing/2014/main" id="{C706184D-64EB-46D1-A45C-58E0951D39D8}"/>
              </a:ext>
            </a:extLst>
          </p:cNvPr>
          <p:cNvSpPr>
            <a:spLocks noGrp="1"/>
          </p:cNvSpPr>
          <p:nvPr>
            <p:ph idx="1"/>
          </p:nvPr>
        </p:nvSpPr>
        <p:spPr>
          <a:xfrm>
            <a:off x="2612571" y="2694218"/>
            <a:ext cx="6809014" cy="3339533"/>
          </a:xfrm>
        </p:spPr>
        <p:txBody>
          <a:bodyPr>
            <a:normAutofit/>
          </a:bodyPr>
          <a:lstStyle/>
          <a:p>
            <a:pPr>
              <a:lnSpc>
                <a:spcPct val="100000"/>
              </a:lnSpc>
            </a:pPr>
            <a:r>
              <a:rPr lang="en-US" sz="2000" b="0" i="0">
                <a:solidFill>
                  <a:srgbClr val="FFFFFF"/>
                </a:solidFill>
                <a:effectLst/>
                <a:latin typeface="Lora"/>
              </a:rPr>
              <a:t>Shannon invented the concept of entropy, which measures the impurity of the input set. In physics and mathematics, entropy referred as the randomness or the impurity in the system. In information theory, it refers to the impurity in a group of examples. Information gain is the decrease in entropy. Information gain computes the difference between entropy before split and average entropy after split of the dataset based on given attribute values. ID3 (Iterative Dichotomiser) decision tree algorithm uses information gain.</a:t>
            </a:r>
            <a:endParaRPr lang="en-US" sz="2000">
              <a:solidFill>
                <a:srgbClr val="FFFFFF"/>
              </a:solidFill>
            </a:endParaRPr>
          </a:p>
        </p:txBody>
      </p:sp>
    </p:spTree>
    <p:extLst>
      <p:ext uri="{BB962C8B-B14F-4D97-AF65-F5344CB8AC3E}">
        <p14:creationId xmlns:p14="http://schemas.microsoft.com/office/powerpoint/2010/main" val="2552851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C4F4D-381B-4AC5-A66C-7E0E554AF924}"/>
              </a:ext>
            </a:extLst>
          </p:cNvPr>
          <p:cNvSpPr>
            <a:spLocks noGrp="1"/>
          </p:cNvSpPr>
          <p:nvPr>
            <p:ph type="title"/>
          </p:nvPr>
        </p:nvSpPr>
        <p:spPr/>
        <p:txBody>
          <a:bodyPr/>
          <a:lstStyle/>
          <a:p>
            <a:r>
              <a:rPr lang="en-US" dirty="0"/>
              <a:t>Information gain</a:t>
            </a:r>
          </a:p>
        </p:txBody>
      </p:sp>
      <p:sp>
        <p:nvSpPr>
          <p:cNvPr id="3" name="Content Placeholder 2">
            <a:extLst>
              <a:ext uri="{FF2B5EF4-FFF2-40B4-BE49-F238E27FC236}">
                <a16:creationId xmlns:a16="http://schemas.microsoft.com/office/drawing/2014/main" id="{38A69E55-5E64-48D4-BEC9-67399F3A6B79}"/>
              </a:ext>
            </a:extLst>
          </p:cNvPr>
          <p:cNvSpPr>
            <a:spLocks noGrp="1"/>
          </p:cNvSpPr>
          <p:nvPr>
            <p:ph idx="1"/>
          </p:nvPr>
        </p:nvSpPr>
        <p:spPr/>
        <p:txBody>
          <a:bodyPr>
            <a:normAutofit fontScale="70000" lnSpcReduction="20000"/>
          </a:bodyPr>
          <a:lstStyle/>
          <a:p>
            <a:endParaRPr lang="en-US" dirty="0"/>
          </a:p>
          <a:p>
            <a:endParaRPr kumimoji="0" lang="en-US" altLang="en-US" sz="2800" b="0" i="0" u="none" strike="noStrike" cap="none" normalizeH="0" baseline="0" dirty="0">
              <a:ln>
                <a:noFill/>
              </a:ln>
              <a:solidFill>
                <a:srgbClr val="3D4251"/>
              </a:solidFill>
              <a:effectLst/>
              <a:latin typeface="Lora"/>
            </a:endParaRPr>
          </a:p>
          <a:p>
            <a:r>
              <a:rPr kumimoji="0" lang="en-US" altLang="en-US" sz="2800" b="0" i="0" u="none" strike="noStrike" cap="none" normalizeH="0" baseline="0" dirty="0">
                <a:ln>
                  <a:noFill/>
                </a:ln>
                <a:solidFill>
                  <a:srgbClr val="3D4251"/>
                </a:solidFill>
                <a:effectLst/>
                <a:latin typeface="Lora"/>
              </a:rPr>
              <a:t>Where, Pi is the probability that an arbitrary tuple in D belongs to class Ci.</a:t>
            </a:r>
            <a:endParaRPr kumimoji="0" lang="en-US" altLang="en-US" sz="1100" b="0" i="0" u="none" strike="noStrike" cap="none" normalizeH="0" baseline="0" dirty="0">
              <a:ln>
                <a:noFill/>
              </a:ln>
              <a:solidFill>
                <a:schemeClr val="tx1"/>
              </a:solidFill>
              <a:effectLst/>
              <a:latin typeface="Lora"/>
            </a:endParaRPr>
          </a:p>
          <a:p>
            <a:endParaRPr lang="en-US" dirty="0">
              <a:latin typeface="Lora"/>
            </a:endParaRPr>
          </a:p>
          <a:p>
            <a:endParaRPr lang="en-US" dirty="0">
              <a:latin typeface="Lora"/>
            </a:endParaRPr>
          </a:p>
          <a:p>
            <a:endParaRPr lang="en-US" dirty="0">
              <a:latin typeface="Lor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D4251"/>
                </a:solidFill>
                <a:effectLst/>
                <a:latin typeface="Lora"/>
              </a:rPr>
              <a:t>Where,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Lor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3D4251"/>
                </a:solidFill>
                <a:effectLst/>
                <a:latin typeface="Lora"/>
              </a:rPr>
              <a:t>Info(D) is the average amount of information needed to identify the class label of a tuple in 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3D4251"/>
                </a:solidFill>
                <a:effectLst/>
                <a:latin typeface="Lora"/>
              </a:rPr>
              <a:t>|</a:t>
            </a:r>
            <a:r>
              <a:rPr kumimoji="0" lang="en-US" altLang="en-US" sz="2800" b="0" i="0" u="none" strike="noStrike" cap="none" normalizeH="0" baseline="0" dirty="0" err="1">
                <a:ln>
                  <a:noFill/>
                </a:ln>
                <a:solidFill>
                  <a:srgbClr val="3D4251"/>
                </a:solidFill>
                <a:effectLst/>
                <a:latin typeface="Lora"/>
              </a:rPr>
              <a:t>Dj</a:t>
            </a:r>
            <a:r>
              <a:rPr kumimoji="0" lang="en-US" altLang="en-US" sz="2800" b="0" i="0" u="none" strike="noStrike" cap="none" normalizeH="0" baseline="0" dirty="0">
                <a:ln>
                  <a:noFill/>
                </a:ln>
                <a:solidFill>
                  <a:srgbClr val="3D4251"/>
                </a:solidFill>
                <a:effectLst/>
                <a:latin typeface="Lora"/>
              </a:rPr>
              <a:t>|/|D| acts as the weight of the </a:t>
            </a:r>
            <a:r>
              <a:rPr kumimoji="0" lang="en-US" altLang="en-US" sz="2800" b="0" i="0" u="none" strike="noStrike" cap="none" normalizeH="0" baseline="0" dirty="0" err="1">
                <a:ln>
                  <a:noFill/>
                </a:ln>
                <a:solidFill>
                  <a:srgbClr val="3D4251"/>
                </a:solidFill>
                <a:effectLst/>
                <a:latin typeface="Lora"/>
              </a:rPr>
              <a:t>jth</a:t>
            </a:r>
            <a:r>
              <a:rPr kumimoji="0" lang="en-US" altLang="en-US" sz="2800" b="0" i="0" u="none" strike="noStrike" cap="none" normalizeH="0" baseline="0" dirty="0">
                <a:ln>
                  <a:noFill/>
                </a:ln>
                <a:solidFill>
                  <a:srgbClr val="3D4251"/>
                </a:solidFill>
                <a:effectLst/>
                <a:latin typeface="Lora"/>
              </a:rPr>
              <a:t> partition.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err="1">
                <a:ln>
                  <a:noFill/>
                </a:ln>
                <a:solidFill>
                  <a:srgbClr val="3D4251"/>
                </a:solidFill>
                <a:effectLst/>
                <a:latin typeface="Lora"/>
              </a:rPr>
              <a:t>InfoA</a:t>
            </a:r>
            <a:r>
              <a:rPr kumimoji="0" lang="en-US" altLang="en-US" sz="2800" b="0" i="0" u="none" strike="noStrike" cap="none" normalizeH="0" baseline="0" dirty="0">
                <a:ln>
                  <a:noFill/>
                </a:ln>
                <a:solidFill>
                  <a:srgbClr val="3D4251"/>
                </a:solidFill>
                <a:effectLst/>
                <a:latin typeface="Lora"/>
              </a:rPr>
              <a:t>(D) is the expected </a:t>
            </a:r>
            <a:r>
              <a:rPr kumimoji="0" lang="en-US" altLang="en-US" sz="2800" b="0" i="0" u="none" strike="noStrike" cap="none" normalizeH="0" baseline="0" dirty="0" err="1">
                <a:ln>
                  <a:noFill/>
                </a:ln>
                <a:solidFill>
                  <a:srgbClr val="3D4251"/>
                </a:solidFill>
                <a:effectLst/>
                <a:latin typeface="Lora"/>
              </a:rPr>
              <a:t>informa-tion</a:t>
            </a:r>
            <a:r>
              <a:rPr kumimoji="0" lang="en-US" altLang="en-US" sz="2800" b="0" i="0" u="none" strike="noStrike" cap="none" normalizeH="0" baseline="0" dirty="0">
                <a:ln>
                  <a:noFill/>
                </a:ln>
                <a:solidFill>
                  <a:srgbClr val="3D4251"/>
                </a:solidFill>
                <a:effectLst/>
                <a:latin typeface="Lora"/>
              </a:rPr>
              <a:t> required to classify a tuple from D based on the partitioning by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D4251"/>
                </a:solidFill>
                <a:effectLst/>
                <a:latin typeface="Lora"/>
              </a:rPr>
              <a:t>The attribute A with the highest information gain, Gain(A), is chosen as the splitting attribute at node N().</a:t>
            </a:r>
            <a:endParaRPr kumimoji="0" lang="en-US" altLang="en-US" sz="3200" b="0" i="0" u="none" strike="noStrike" cap="none" normalizeH="0" baseline="0" dirty="0">
              <a:ln>
                <a:noFill/>
              </a:ln>
              <a:solidFill>
                <a:schemeClr val="tx1"/>
              </a:solidFill>
              <a:effectLst/>
              <a:latin typeface="Lora"/>
            </a:endParaRPr>
          </a:p>
          <a:p>
            <a:endParaRPr lang="en-US" dirty="0"/>
          </a:p>
        </p:txBody>
      </p:sp>
      <p:pic>
        <p:nvPicPr>
          <p:cNvPr id="5134" name="Picture 14">
            <a:extLst>
              <a:ext uri="{FF2B5EF4-FFF2-40B4-BE49-F238E27FC236}">
                <a16:creationId xmlns:a16="http://schemas.microsoft.com/office/drawing/2014/main" id="{EE3F2955-9ADC-44E5-941E-EEAB68CAE8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4995" y="2031923"/>
            <a:ext cx="3486150" cy="466725"/>
          </a:xfrm>
          <a:prstGeom prst="rect">
            <a:avLst/>
          </a:prstGeom>
          <a:noFill/>
          <a:extLst>
            <a:ext uri="{909E8E84-426E-40DD-AFC4-6F175D3DCCD1}">
              <a14:hiddenFill xmlns:a14="http://schemas.microsoft.com/office/drawing/2010/main">
                <a:solidFill>
                  <a:srgbClr val="FFFFFF"/>
                </a:solidFill>
              </a14:hiddenFill>
            </a:ext>
          </a:extLst>
        </p:spPr>
      </p:pic>
      <p:pic>
        <p:nvPicPr>
          <p:cNvPr id="5135" name="Picture 15">
            <a:extLst>
              <a:ext uri="{FF2B5EF4-FFF2-40B4-BE49-F238E27FC236}">
                <a16:creationId xmlns:a16="http://schemas.microsoft.com/office/drawing/2014/main" id="{73D557FE-D79B-4BCC-9787-7F781F65A9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332" y="2983102"/>
            <a:ext cx="4181475" cy="685800"/>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3044EFA6-A9DC-4470-B78B-3B67AEEA21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4995" y="3668902"/>
            <a:ext cx="3562350" cy="54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584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2E39B7-17D8-4009-A8BA-9E8D8EC1B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33">
            <a:extLst>
              <a:ext uri="{FF2B5EF4-FFF2-40B4-BE49-F238E27FC236}">
                <a16:creationId xmlns:a16="http://schemas.microsoft.com/office/drawing/2014/main" id="{967EEEC4-6120-428D-8FB5-916920AEC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rgbClr val="46B290"/>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93BEFAD-A6DD-4213-9551-7488701E1749}"/>
              </a:ext>
            </a:extLst>
          </p:cNvPr>
          <p:cNvSpPr>
            <a:spLocks noGrp="1"/>
          </p:cNvSpPr>
          <p:nvPr>
            <p:ph type="title"/>
          </p:nvPr>
        </p:nvSpPr>
        <p:spPr>
          <a:xfrm>
            <a:off x="2612571" y="1420591"/>
            <a:ext cx="6809014" cy="1102860"/>
          </a:xfrm>
        </p:spPr>
        <p:txBody>
          <a:bodyPr anchor="b">
            <a:normAutofit/>
          </a:bodyPr>
          <a:lstStyle/>
          <a:p>
            <a:r>
              <a:rPr lang="en-US" sz="6600">
                <a:solidFill>
                  <a:srgbClr val="FFFFFF"/>
                </a:solidFill>
              </a:rPr>
              <a:t>Gain Ratio</a:t>
            </a:r>
          </a:p>
        </p:txBody>
      </p:sp>
      <p:sp>
        <p:nvSpPr>
          <p:cNvPr id="3" name="Content Placeholder 2">
            <a:extLst>
              <a:ext uri="{FF2B5EF4-FFF2-40B4-BE49-F238E27FC236}">
                <a16:creationId xmlns:a16="http://schemas.microsoft.com/office/drawing/2014/main" id="{3196719C-4484-4E30-8A52-9A82D4C39A57}"/>
              </a:ext>
            </a:extLst>
          </p:cNvPr>
          <p:cNvSpPr>
            <a:spLocks noGrp="1"/>
          </p:cNvSpPr>
          <p:nvPr>
            <p:ph idx="1"/>
          </p:nvPr>
        </p:nvSpPr>
        <p:spPr>
          <a:xfrm>
            <a:off x="2612571" y="2694218"/>
            <a:ext cx="6809014" cy="3339533"/>
          </a:xfrm>
        </p:spPr>
        <p:txBody>
          <a:bodyPr>
            <a:normAutofit/>
          </a:bodyPr>
          <a:lstStyle/>
          <a:p>
            <a:pPr>
              <a:lnSpc>
                <a:spcPct val="100000"/>
              </a:lnSpc>
            </a:pPr>
            <a:r>
              <a:rPr lang="en-US" sz="1800" b="0" i="0">
                <a:solidFill>
                  <a:srgbClr val="FFFFFF"/>
                </a:solidFill>
                <a:effectLst/>
                <a:latin typeface="Lora"/>
              </a:rPr>
              <a:t>Information gain is biased for the attribute with many outcomes. It means it prefers the attribute with a large number of distinct values. For instance, consider an attribute with a unique identifier such as customer_ID has zero info(D) because of pure partition. This maximizes the information gain and creates useless partitioning.</a:t>
            </a:r>
          </a:p>
          <a:p>
            <a:pPr>
              <a:lnSpc>
                <a:spcPct val="100000"/>
              </a:lnSpc>
            </a:pPr>
            <a:r>
              <a:rPr lang="en-US" sz="1800" b="0" i="0">
                <a:solidFill>
                  <a:srgbClr val="FFFFFF"/>
                </a:solidFill>
                <a:effectLst/>
                <a:latin typeface="Lora"/>
              </a:rPr>
              <a:t>C4.5, an improvement of ID3, uses an extension to information gain known as the gain ratio. Gain ratio handles the issue of bias by normalizing the information gain using Split Info. Java implementation of the C4.5 algorithm is known as J48, which is available in WEKA data mining tool.</a:t>
            </a:r>
          </a:p>
        </p:txBody>
      </p:sp>
    </p:spTree>
    <p:extLst>
      <p:ext uri="{BB962C8B-B14F-4D97-AF65-F5344CB8AC3E}">
        <p14:creationId xmlns:p14="http://schemas.microsoft.com/office/powerpoint/2010/main" val="3660964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6180-7141-471F-9C73-629A6C8656E8}"/>
              </a:ext>
            </a:extLst>
          </p:cNvPr>
          <p:cNvSpPr>
            <a:spLocks noGrp="1"/>
          </p:cNvSpPr>
          <p:nvPr>
            <p:ph type="title"/>
          </p:nvPr>
        </p:nvSpPr>
        <p:spPr/>
        <p:txBody>
          <a:bodyPr/>
          <a:lstStyle/>
          <a:p>
            <a:r>
              <a:rPr lang="en-US" dirty="0"/>
              <a:t>Gain Ratio</a:t>
            </a:r>
          </a:p>
        </p:txBody>
      </p:sp>
      <p:sp>
        <p:nvSpPr>
          <p:cNvPr id="3" name="Content Placeholder 2">
            <a:extLst>
              <a:ext uri="{FF2B5EF4-FFF2-40B4-BE49-F238E27FC236}">
                <a16:creationId xmlns:a16="http://schemas.microsoft.com/office/drawing/2014/main" id="{07E8E48B-8891-416E-A425-9D74A5CC3CE9}"/>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3D4251"/>
              </a:solidFill>
              <a:effectLst/>
              <a:latin typeface="Lor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3D4251"/>
              </a:solidFill>
              <a:effectLst/>
              <a:latin typeface="Lor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D4251"/>
                </a:solidFill>
                <a:effectLst/>
                <a:latin typeface="Lora"/>
              </a:rPr>
              <a:t>Where,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3D4251"/>
                </a:solidFill>
                <a:effectLst/>
                <a:latin typeface="Lora"/>
              </a:rPr>
              <a:t>|</a:t>
            </a:r>
            <a:r>
              <a:rPr kumimoji="0" lang="en-US" altLang="en-US" sz="2400" b="0" i="0" u="none" strike="noStrike" cap="none" normalizeH="0" baseline="0" dirty="0" err="1">
                <a:ln>
                  <a:noFill/>
                </a:ln>
                <a:solidFill>
                  <a:srgbClr val="3D4251"/>
                </a:solidFill>
                <a:effectLst/>
                <a:latin typeface="Lora"/>
              </a:rPr>
              <a:t>Dj</a:t>
            </a:r>
            <a:r>
              <a:rPr kumimoji="0" lang="en-US" altLang="en-US" sz="2400" b="0" i="0" u="none" strike="noStrike" cap="none" normalizeH="0" baseline="0" dirty="0">
                <a:ln>
                  <a:noFill/>
                </a:ln>
                <a:solidFill>
                  <a:srgbClr val="3D4251"/>
                </a:solidFill>
                <a:effectLst/>
                <a:latin typeface="Lora"/>
              </a:rPr>
              <a:t>|/|D| acts as the weight of the </a:t>
            </a:r>
            <a:r>
              <a:rPr kumimoji="0" lang="en-US" altLang="en-US" sz="2400" b="0" i="0" u="none" strike="noStrike" cap="none" normalizeH="0" baseline="0" dirty="0" err="1">
                <a:ln>
                  <a:noFill/>
                </a:ln>
                <a:solidFill>
                  <a:srgbClr val="3D4251"/>
                </a:solidFill>
                <a:effectLst/>
                <a:latin typeface="Lora"/>
              </a:rPr>
              <a:t>jth</a:t>
            </a:r>
            <a:r>
              <a:rPr kumimoji="0" lang="en-US" altLang="en-US" sz="2400" b="0" i="0" u="none" strike="noStrike" cap="none" normalizeH="0" baseline="0" dirty="0">
                <a:ln>
                  <a:noFill/>
                </a:ln>
                <a:solidFill>
                  <a:srgbClr val="3D4251"/>
                </a:solidFill>
                <a:effectLst/>
                <a:latin typeface="Lora"/>
              </a:rPr>
              <a:t> partition.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3D4251"/>
                </a:solidFill>
                <a:effectLst/>
                <a:latin typeface="Lora"/>
              </a:rPr>
              <a:t>v is the number of discrete values in attribute A.</a:t>
            </a:r>
          </a:p>
          <a:p>
            <a:pPr mar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rgbClr val="3D4251"/>
                </a:solidFill>
                <a:effectLst/>
                <a:latin typeface="Lora"/>
              </a:rPr>
              <a:t>The gain ratio can be defined as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rgbClr val="3D4251"/>
              </a:solidFill>
              <a:effectLst/>
              <a:latin typeface="Lora"/>
            </a:endParaRPr>
          </a:p>
          <a:p>
            <a:endParaRPr kumimoji="0" lang="en-US" altLang="en-US" sz="2400" b="0" i="0" u="none" strike="noStrike" cap="none" normalizeH="0" baseline="0" dirty="0">
              <a:ln>
                <a:noFill/>
              </a:ln>
              <a:solidFill>
                <a:srgbClr val="3D4251"/>
              </a:solidFill>
              <a:effectLst/>
              <a:latin typeface="Lora"/>
            </a:endParaRPr>
          </a:p>
          <a:p>
            <a:r>
              <a:rPr kumimoji="0" lang="en-US" altLang="en-US" sz="2400" b="0" i="0" u="none" strike="noStrike" cap="none" normalizeH="0" baseline="0" dirty="0">
                <a:ln>
                  <a:noFill/>
                </a:ln>
                <a:solidFill>
                  <a:srgbClr val="3D4251"/>
                </a:solidFill>
                <a:effectLst/>
                <a:latin typeface="Lora"/>
              </a:rPr>
              <a:t>The attribute with the highest gain ratio is chosen as the splitting attribute.</a:t>
            </a: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US" dirty="0"/>
          </a:p>
        </p:txBody>
      </p:sp>
      <p:pic>
        <p:nvPicPr>
          <p:cNvPr id="6146" name="Picture 2">
            <a:extLst>
              <a:ext uri="{FF2B5EF4-FFF2-40B4-BE49-F238E27FC236}">
                <a16:creationId xmlns:a16="http://schemas.microsoft.com/office/drawing/2014/main" id="{15034B3F-7D91-4E93-932F-5ADB6F19D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5989" y="1929383"/>
            <a:ext cx="4681057" cy="997077"/>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a:extLst>
              <a:ext uri="{FF2B5EF4-FFF2-40B4-BE49-F238E27FC236}">
                <a16:creationId xmlns:a16="http://schemas.microsoft.com/office/drawing/2014/main" id="{BF724D39-758C-47C7-8032-B0BE1EF64A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1608" y="3931539"/>
            <a:ext cx="3615654" cy="89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408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570A-C5A8-458A-98DB-9DCCF983AA1F}"/>
              </a:ext>
            </a:extLst>
          </p:cNvPr>
          <p:cNvSpPr>
            <a:spLocks noGrp="1"/>
          </p:cNvSpPr>
          <p:nvPr>
            <p:ph type="title"/>
          </p:nvPr>
        </p:nvSpPr>
        <p:spPr/>
        <p:txBody>
          <a:bodyPr/>
          <a:lstStyle/>
          <a:p>
            <a:r>
              <a:rPr lang="en-US" dirty="0"/>
              <a:t>Gini Index</a:t>
            </a:r>
          </a:p>
        </p:txBody>
      </p:sp>
      <p:sp>
        <p:nvSpPr>
          <p:cNvPr id="3" name="Content Placeholder 2">
            <a:extLst>
              <a:ext uri="{FF2B5EF4-FFF2-40B4-BE49-F238E27FC236}">
                <a16:creationId xmlns:a16="http://schemas.microsoft.com/office/drawing/2014/main" id="{41D342C0-E211-4C19-945C-BC0034877665}"/>
              </a:ext>
            </a:extLst>
          </p:cNvPr>
          <p:cNvSpPr>
            <a:spLocks noGrp="1"/>
          </p:cNvSpPr>
          <p:nvPr>
            <p:ph idx="1"/>
          </p:nvPr>
        </p:nvSpPr>
        <p:spPr/>
        <p:txBody>
          <a:bodyPr/>
          <a:lstStyle/>
          <a:p>
            <a:r>
              <a:rPr lang="en-US" b="0" i="0" dirty="0">
                <a:solidFill>
                  <a:srgbClr val="3D4251"/>
                </a:solidFill>
                <a:effectLst/>
                <a:latin typeface="Lora"/>
              </a:rPr>
              <a:t>Another decision tree algorithm CART (Classification and Regression Tree) uses the Gini method to create split points.</a:t>
            </a:r>
          </a:p>
          <a:p>
            <a:endParaRPr lang="en-US" dirty="0">
              <a:solidFill>
                <a:srgbClr val="3D4251"/>
              </a:solidFill>
              <a:latin typeface="Lora"/>
            </a:endParaRPr>
          </a:p>
          <a:p>
            <a:r>
              <a:rPr lang="en-US" b="0" i="0" dirty="0">
                <a:solidFill>
                  <a:srgbClr val="3D4251"/>
                </a:solidFill>
                <a:effectLst/>
                <a:latin typeface="Lora"/>
              </a:rPr>
              <a:t>Where, pi is the probability that a tuple in D belongs to class Ci.</a:t>
            </a:r>
          </a:p>
          <a:p>
            <a:r>
              <a:rPr lang="en-US" b="0" i="0" dirty="0">
                <a:solidFill>
                  <a:srgbClr val="3D4251"/>
                </a:solidFill>
                <a:effectLst/>
                <a:latin typeface="Lora"/>
              </a:rPr>
              <a:t>The Gini Index considers a binary split for each attribute. You can compute a weighted sum of the impurity of each partition. If a binary split on attribute A partitions data D into D1 and D2, the Gini index of D is:</a:t>
            </a:r>
          </a:p>
          <a:p>
            <a:endParaRPr lang="en-US" b="0" i="0" dirty="0">
              <a:solidFill>
                <a:srgbClr val="3D4251"/>
              </a:solidFill>
              <a:effectLst/>
              <a:latin typeface="Lora"/>
            </a:endParaRPr>
          </a:p>
          <a:p>
            <a:endParaRPr lang="en-US" dirty="0"/>
          </a:p>
        </p:txBody>
      </p:sp>
      <p:pic>
        <p:nvPicPr>
          <p:cNvPr id="7174" name="Picture 6">
            <a:extLst>
              <a:ext uri="{FF2B5EF4-FFF2-40B4-BE49-F238E27FC236}">
                <a16:creationId xmlns:a16="http://schemas.microsoft.com/office/drawing/2014/main" id="{3AE5B412-EFD9-4C7E-993F-3CBD1C0271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9612" y="3086582"/>
            <a:ext cx="3152775" cy="4667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a:extLst>
              <a:ext uri="{FF2B5EF4-FFF2-40B4-BE49-F238E27FC236}">
                <a16:creationId xmlns:a16="http://schemas.microsoft.com/office/drawing/2014/main" id="{0ECB0E90-7745-4A06-B786-C2BA1C5B5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886" y="5591365"/>
            <a:ext cx="4848225"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707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F844-93B8-4FED-BE29-13647601EC22}"/>
              </a:ext>
            </a:extLst>
          </p:cNvPr>
          <p:cNvSpPr>
            <a:spLocks noGrp="1"/>
          </p:cNvSpPr>
          <p:nvPr>
            <p:ph type="title"/>
          </p:nvPr>
        </p:nvSpPr>
        <p:spPr/>
        <p:txBody>
          <a:bodyPr/>
          <a:lstStyle/>
          <a:p>
            <a:r>
              <a:rPr lang="en-US" dirty="0"/>
              <a:t>Gini Index</a:t>
            </a:r>
          </a:p>
        </p:txBody>
      </p:sp>
      <p:sp>
        <p:nvSpPr>
          <p:cNvPr id="7" name="Content Placeholder 6">
            <a:extLst>
              <a:ext uri="{FF2B5EF4-FFF2-40B4-BE49-F238E27FC236}">
                <a16:creationId xmlns:a16="http://schemas.microsoft.com/office/drawing/2014/main" id="{AC11CA64-18C4-4465-B1C3-AD458FA3E9A9}"/>
              </a:ext>
            </a:extLst>
          </p:cNvPr>
          <p:cNvSpPr>
            <a:spLocks noGrp="1"/>
          </p:cNvSpPr>
          <p:nvPr>
            <p:ph idx="1"/>
          </p:nvPr>
        </p:nvSpPr>
        <p:spPr/>
        <p:txBody>
          <a:bodyPr/>
          <a:lstStyle/>
          <a:p>
            <a:r>
              <a:rPr lang="en-US" b="0" i="0" dirty="0">
                <a:solidFill>
                  <a:srgbClr val="3D4251"/>
                </a:solidFill>
                <a:effectLst/>
                <a:latin typeface="Lora"/>
              </a:rPr>
              <a:t>In case of a discrete-valued attribute, the subset that gives the minimum </a:t>
            </a:r>
            <a:r>
              <a:rPr lang="en-US" b="0" i="0" dirty="0" err="1">
                <a:solidFill>
                  <a:srgbClr val="3D4251"/>
                </a:solidFill>
                <a:effectLst/>
                <a:latin typeface="Lora"/>
              </a:rPr>
              <a:t>gini</a:t>
            </a:r>
            <a:r>
              <a:rPr lang="en-US" b="0" i="0" dirty="0">
                <a:solidFill>
                  <a:srgbClr val="3D4251"/>
                </a:solidFill>
                <a:effectLst/>
                <a:latin typeface="Lora"/>
              </a:rPr>
              <a:t> index for that chosen is selected as a splitting attribute. In the case of continuous-valued attributes, the strategy is to select each pair of adjacent values as a possible split-point and point with smaller </a:t>
            </a:r>
            <a:r>
              <a:rPr lang="en-US" b="0" i="0" dirty="0" err="1">
                <a:solidFill>
                  <a:srgbClr val="3D4251"/>
                </a:solidFill>
                <a:effectLst/>
                <a:latin typeface="Lora"/>
              </a:rPr>
              <a:t>gini</a:t>
            </a:r>
            <a:r>
              <a:rPr lang="en-US" b="0" i="0" dirty="0">
                <a:solidFill>
                  <a:srgbClr val="3D4251"/>
                </a:solidFill>
                <a:effectLst/>
                <a:latin typeface="Lora"/>
              </a:rPr>
              <a:t> index chosen as the splitting point.</a:t>
            </a:r>
          </a:p>
          <a:p>
            <a:endParaRPr lang="en-US" b="0" i="0" dirty="0">
              <a:solidFill>
                <a:srgbClr val="3D4251"/>
              </a:solidFill>
              <a:effectLst/>
              <a:latin typeface="Lora"/>
            </a:endParaRPr>
          </a:p>
          <a:p>
            <a:r>
              <a:rPr lang="en-US" b="0" i="0" dirty="0">
                <a:solidFill>
                  <a:srgbClr val="3D4251"/>
                </a:solidFill>
                <a:effectLst/>
                <a:latin typeface="Lora"/>
              </a:rPr>
              <a:t>The attribute with minimum Gini index is chosen as the splitting attribute.</a:t>
            </a:r>
            <a:endParaRPr lang="en-US" dirty="0"/>
          </a:p>
        </p:txBody>
      </p:sp>
      <p:pic>
        <p:nvPicPr>
          <p:cNvPr id="11" name="Picture 10">
            <a:extLst>
              <a:ext uri="{FF2B5EF4-FFF2-40B4-BE49-F238E27FC236}">
                <a16:creationId xmlns:a16="http://schemas.microsoft.com/office/drawing/2014/main" id="{838E9E8A-857D-4970-8082-7DDB1FF34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1130" y="4371033"/>
            <a:ext cx="3858567" cy="592853"/>
          </a:xfrm>
          <a:prstGeom prst="rect">
            <a:avLst/>
          </a:prstGeom>
        </p:spPr>
      </p:pic>
    </p:spTree>
    <p:extLst>
      <p:ext uri="{BB962C8B-B14F-4D97-AF65-F5344CB8AC3E}">
        <p14:creationId xmlns:p14="http://schemas.microsoft.com/office/powerpoint/2010/main" val="2901618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FECFA-8D37-4FAA-9028-0E69D4CAE08D}"/>
              </a:ext>
            </a:extLst>
          </p:cNvPr>
          <p:cNvSpPr>
            <a:spLocks noGrp="1"/>
          </p:cNvSpPr>
          <p:nvPr>
            <p:ph type="title"/>
          </p:nvPr>
        </p:nvSpPr>
        <p:spPr>
          <a:xfrm>
            <a:off x="630936" y="640823"/>
            <a:ext cx="3419856" cy="5583148"/>
          </a:xfrm>
        </p:spPr>
        <p:txBody>
          <a:bodyPr anchor="ctr">
            <a:normAutofit/>
          </a:bodyPr>
          <a:lstStyle/>
          <a:p>
            <a:r>
              <a:rPr lang="en-US" sz="5600"/>
              <a:t>Data collection</a:t>
            </a:r>
          </a:p>
        </p:txBody>
      </p:sp>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p:pic>
            <p:nvPicPr>
              <p:cNvPr id="11" name="Ink 1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13"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0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46B290"/>
          </a:solidFill>
          <a:ln w="34925">
            <a:solidFill>
              <a:srgbClr val="46B29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C3BB53-9C66-4867-BC29-D00DC0096334}"/>
              </a:ext>
            </a:extLst>
          </p:cNvPr>
          <p:cNvSpPr>
            <a:spLocks noGrp="1"/>
          </p:cNvSpPr>
          <p:nvPr>
            <p:ph idx="1"/>
          </p:nvPr>
        </p:nvSpPr>
        <p:spPr>
          <a:xfrm>
            <a:off x="4654296" y="4798577"/>
            <a:ext cx="6894576" cy="1428487"/>
          </a:xfrm>
        </p:spPr>
        <p:txBody>
          <a:bodyPr anchor="t">
            <a:normAutofit/>
          </a:bodyPr>
          <a:lstStyle/>
          <a:p>
            <a:pPr>
              <a:lnSpc>
                <a:spcPct val="100000"/>
              </a:lnSpc>
            </a:pPr>
            <a:r>
              <a:rPr lang="en-US" sz="1900">
                <a:effectLst/>
                <a:latin typeface="Times New Roman" panose="02020603050405020304" pitchFamily="18" charset="0"/>
                <a:ea typeface="Calibri" panose="020F0502020204030204" pitchFamily="34" charset="0"/>
                <a:cs typeface="Times New Roman" panose="02020603050405020304" pitchFamily="18" charset="0"/>
              </a:rPr>
              <a:t>Overall, we have collected 30 attributes in the initial</a:t>
            </a:r>
            <a:r>
              <a:rPr lang="en-US" sz="1900" spc="-65">
                <a:effectLst/>
                <a:latin typeface="Times New Roman" panose="02020603050405020304" pitchFamily="18" charset="0"/>
                <a:ea typeface="Calibri" panose="020F0502020204030204" pitchFamily="34" charset="0"/>
                <a:cs typeface="Times New Roman" panose="02020603050405020304" pitchFamily="18" charset="0"/>
              </a:rPr>
              <a:t> </a:t>
            </a:r>
            <a:r>
              <a:rPr lang="en-US" sz="1900">
                <a:effectLst/>
                <a:latin typeface="Times New Roman" panose="02020603050405020304" pitchFamily="18" charset="0"/>
                <a:ea typeface="Calibri" panose="020F0502020204030204" pitchFamily="34" charset="0"/>
                <a:cs typeface="Times New Roman" panose="02020603050405020304" pitchFamily="18" charset="0"/>
              </a:rPr>
              <a:t>stage.</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US" sz="1900">
                <a:effectLst/>
                <a:latin typeface="Times New Roman" panose="02020603050405020304" pitchFamily="18" charset="0"/>
                <a:ea typeface="Calibri" panose="020F0502020204030204" pitchFamily="34" charset="0"/>
              </a:rPr>
              <a:t>We have decided on the most appropriate attributes amongst the 30 attributes and finalized our data</a:t>
            </a:r>
            <a:r>
              <a:rPr lang="en-US" sz="1900" spc="-80">
                <a:effectLst/>
                <a:latin typeface="Times New Roman" panose="02020603050405020304" pitchFamily="18" charset="0"/>
                <a:ea typeface="Calibri" panose="020F0502020204030204" pitchFamily="34" charset="0"/>
              </a:rPr>
              <a:t> </a:t>
            </a:r>
            <a:r>
              <a:rPr lang="en-US" sz="1900">
                <a:effectLst/>
                <a:latin typeface="Times New Roman" panose="02020603050405020304" pitchFamily="18" charset="0"/>
                <a:ea typeface="Calibri" panose="020F0502020204030204" pitchFamily="34" charset="0"/>
              </a:rPr>
              <a:t>with 19 attributes </a:t>
            </a:r>
            <a:r>
              <a:rPr lang="en-US" sz="1900" b="1">
                <a:effectLst/>
                <a:latin typeface="Times New Roman" panose="02020603050405020304" pitchFamily="18" charset="0"/>
                <a:ea typeface="Calibri" panose="020F0502020204030204" pitchFamily="34" charset="0"/>
              </a:rPr>
              <a:t>for the </a:t>
            </a:r>
            <a:r>
              <a:rPr lang="en-US" sz="1900">
                <a:effectLst/>
                <a:latin typeface="Times New Roman" panose="02020603050405020304" pitchFamily="18" charset="0"/>
                <a:ea typeface="Calibri" panose="020F0502020204030204" pitchFamily="34" charset="0"/>
              </a:rPr>
              <a:t>interval (1964-2020) and 225 cases/rows</a:t>
            </a:r>
          </a:p>
          <a:p>
            <a:pPr>
              <a:lnSpc>
                <a:spcPct val="100000"/>
              </a:lnSpc>
            </a:pPr>
            <a:endParaRPr lang="en-US" sz="1900"/>
          </a:p>
        </p:txBody>
      </p:sp>
      <p:pic>
        <p:nvPicPr>
          <p:cNvPr id="4" name="Picture 3">
            <a:extLst>
              <a:ext uri="{FF2B5EF4-FFF2-40B4-BE49-F238E27FC236}">
                <a16:creationId xmlns:a16="http://schemas.microsoft.com/office/drawing/2014/main" id="{142C7742-96AC-4BD6-A118-0BDDB6D45CA6}"/>
              </a:ext>
            </a:extLst>
          </p:cNvPr>
          <p:cNvPicPr/>
          <p:nvPr/>
        </p:nvPicPr>
        <p:blipFill rotWithShape="1">
          <a:blip r:embed="rId4">
            <a:extLst>
              <a:ext uri="{28A0092B-C50C-407E-A947-70E740481C1C}">
                <a14:useLocalDpi xmlns:a14="http://schemas.microsoft.com/office/drawing/2010/main" val="0"/>
              </a:ext>
            </a:extLst>
          </a:blip>
          <a:srcRect l="-1" r="531" b="6012"/>
          <a:stretch/>
        </p:blipFill>
        <p:spPr bwMode="auto">
          <a:xfrm>
            <a:off x="4654296" y="648653"/>
            <a:ext cx="6858000" cy="3645052"/>
          </a:xfrm>
          <a:prstGeom prst="rect">
            <a:avLst/>
          </a:prstGeom>
          <a:noFill/>
        </p:spPr>
      </p:pic>
    </p:spTree>
    <p:extLst>
      <p:ext uri="{BB962C8B-B14F-4D97-AF65-F5344CB8AC3E}">
        <p14:creationId xmlns:p14="http://schemas.microsoft.com/office/powerpoint/2010/main" val="186685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6CA92A-7D1B-4273-8D77-53C573B181F4}"/>
              </a:ext>
            </a:extLst>
          </p:cNvPr>
          <p:cNvSpPr>
            <a:spLocks noGrp="1"/>
          </p:cNvSpPr>
          <p:nvPr>
            <p:ph type="title"/>
          </p:nvPr>
        </p:nvSpPr>
        <p:spPr>
          <a:xfrm>
            <a:off x="841248" y="548640"/>
            <a:ext cx="3419540" cy="5431536"/>
          </a:xfrm>
        </p:spPr>
        <p:txBody>
          <a:bodyPr>
            <a:normAutofit/>
          </a:bodyPr>
          <a:lstStyle/>
          <a:p>
            <a:r>
              <a:rPr lang="en-US" sz="5100"/>
              <a:t>Gini Coefficient</a:t>
            </a:r>
          </a:p>
        </p:txBody>
      </p:sp>
      <p:sp>
        <p:nvSpPr>
          <p:cNvPr id="1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rgbClr val="46B290"/>
          </a:solidFill>
          <a:ln w="41275" cap="rnd">
            <a:solidFill>
              <a:srgbClr val="46B29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4E5173A-E3B4-426D-BA1B-03B74AAAEE8B}"/>
              </a:ext>
            </a:extLst>
          </p:cNvPr>
          <p:cNvSpPr>
            <a:spLocks noGrp="1"/>
          </p:cNvSpPr>
          <p:nvPr>
            <p:ph idx="1"/>
          </p:nvPr>
        </p:nvSpPr>
        <p:spPr>
          <a:xfrm>
            <a:off x="5298595" y="552091"/>
            <a:ext cx="6052158" cy="5431536"/>
          </a:xfrm>
        </p:spPr>
        <p:txBody>
          <a:bodyPr anchor="ctr">
            <a:normAutofit/>
          </a:bodyPr>
          <a:lstStyle/>
          <a:p>
            <a:pPr>
              <a:lnSpc>
                <a:spcPct val="100000"/>
              </a:lnSpc>
            </a:pPr>
            <a:r>
              <a:rPr lang="en-US" sz="2400" b="0" i="0">
                <a:effectLst/>
                <a:latin typeface="Arial" panose="020B0604020202020204" pitchFamily="34" charset="0"/>
              </a:rPr>
              <a:t>The Gini coefficient is a single number aimed at measuring the degree of inequality in a distribution. It is most often used in economics to measure how far a country's wealth or income distribution deviates from a totally equal distribution.</a:t>
            </a:r>
          </a:p>
          <a:p>
            <a:pPr>
              <a:lnSpc>
                <a:spcPct val="100000"/>
              </a:lnSpc>
            </a:pPr>
            <a:r>
              <a:rPr lang="en-US" sz="2400" b="0" i="0">
                <a:effectLst/>
                <a:latin typeface="Arial" panose="020B0604020202020204" pitchFamily="34" charset="0"/>
              </a:rPr>
              <a:t>The Gini is the sum, over all income-ordered population-percentiles, of the shortfall, from equal-share, of the cumulative-income up to each population-percentile. ....with that summed shortfall divided by the greatest value that it could have, with complete inequality.</a:t>
            </a:r>
          </a:p>
          <a:p>
            <a:pPr marL="0" indent="0">
              <a:lnSpc>
                <a:spcPct val="100000"/>
              </a:lnSpc>
              <a:buNone/>
            </a:pPr>
            <a:endParaRPr lang="en-US" sz="2400"/>
          </a:p>
        </p:txBody>
      </p:sp>
    </p:spTree>
    <p:extLst>
      <p:ext uri="{BB962C8B-B14F-4D97-AF65-F5344CB8AC3E}">
        <p14:creationId xmlns:p14="http://schemas.microsoft.com/office/powerpoint/2010/main" val="2605514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D15688-C63D-4317-8B36-5CEC7100C5D6}"/>
              </a:ext>
            </a:extLst>
          </p:cNvPr>
          <p:cNvSpPr>
            <a:spLocks noGrp="1"/>
          </p:cNvSpPr>
          <p:nvPr>
            <p:ph type="title"/>
          </p:nvPr>
        </p:nvSpPr>
        <p:spPr>
          <a:xfrm>
            <a:off x="635000" y="640823"/>
            <a:ext cx="3418659" cy="5583148"/>
          </a:xfrm>
        </p:spPr>
        <p:txBody>
          <a:bodyPr anchor="ctr">
            <a:normAutofit/>
          </a:bodyPr>
          <a:lstStyle/>
          <a:p>
            <a:r>
              <a:rPr lang="en-US" sz="3800"/>
              <a:t>Data preprocessing</a:t>
            </a: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46B290"/>
          </a:solidFill>
          <a:ln w="34925">
            <a:solidFill>
              <a:srgbClr val="46B29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7F1A416-B8E8-4E04-8323-80A6E7DAAD6A}"/>
              </a:ext>
            </a:extLst>
          </p:cNvPr>
          <p:cNvGraphicFramePr>
            <a:graphicFrameLocks noGrp="1"/>
          </p:cNvGraphicFramePr>
          <p:nvPr>
            <p:ph idx="1"/>
            <p:extLst>
              <p:ext uri="{D42A27DB-BD31-4B8C-83A1-F6EECF244321}">
                <p14:modId xmlns:p14="http://schemas.microsoft.com/office/powerpoint/2010/main" val="373042719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1272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21913-9403-48C9-BA56-A145010CA1A5}"/>
              </a:ext>
            </a:extLst>
          </p:cNvPr>
          <p:cNvSpPr>
            <a:spLocks noGrp="1"/>
          </p:cNvSpPr>
          <p:nvPr>
            <p:ph type="title"/>
          </p:nvPr>
        </p:nvSpPr>
        <p:spPr>
          <a:xfrm>
            <a:off x="640080" y="325369"/>
            <a:ext cx="4368602" cy="1956841"/>
          </a:xfrm>
        </p:spPr>
        <p:txBody>
          <a:bodyPr anchor="b">
            <a:normAutofit/>
          </a:bodyPr>
          <a:lstStyle/>
          <a:p>
            <a:pPr>
              <a:lnSpc>
                <a:spcPct val="90000"/>
              </a:lnSpc>
            </a:pPr>
            <a:r>
              <a:rPr lang="en-US" sz="6600"/>
              <a:t>Model training</a:t>
            </a: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46B290"/>
          </a:solidFill>
          <a:ln w="38100" cap="rnd">
            <a:solidFill>
              <a:srgbClr val="46B29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23391798-8508-4444-B673-90101E95475D}"/>
              </a:ext>
            </a:extLst>
          </p:cNvPr>
          <p:cNvSpPr>
            <a:spLocks noGrp="1"/>
          </p:cNvSpPr>
          <p:nvPr>
            <p:ph idx="1"/>
          </p:nvPr>
        </p:nvSpPr>
        <p:spPr>
          <a:xfrm>
            <a:off x="640080" y="2872899"/>
            <a:ext cx="4243589" cy="3320668"/>
          </a:xfrm>
        </p:spPr>
        <p:txBody>
          <a:bodyPr>
            <a:normAutofit/>
          </a:bodyPr>
          <a:lstStyle/>
          <a:p>
            <a:pPr>
              <a:lnSpc>
                <a:spcPct val="100000"/>
              </a:lnSpc>
            </a:pPr>
            <a:r>
              <a:rPr lang="en-US" dirty="0">
                <a:latin typeface="Lora"/>
              </a:rPr>
              <a:t>We used </a:t>
            </a:r>
            <a:r>
              <a:rPr lang="en-US" dirty="0" err="1">
                <a:latin typeface="Lora"/>
              </a:rPr>
              <a:t>DecisionTreeCassifier</a:t>
            </a:r>
            <a:r>
              <a:rPr lang="en-US" dirty="0">
                <a:latin typeface="Lora"/>
              </a:rPr>
              <a:t> from the </a:t>
            </a:r>
            <a:r>
              <a:rPr lang="en-US" dirty="0" err="1">
                <a:latin typeface="Lora"/>
              </a:rPr>
              <a:t>sklearn</a:t>
            </a:r>
            <a:r>
              <a:rPr lang="en-US" dirty="0">
                <a:latin typeface="Lora"/>
              </a:rPr>
              <a:t> library to train our model.</a:t>
            </a:r>
          </a:p>
          <a:p>
            <a:pPr>
              <a:lnSpc>
                <a:spcPct val="100000"/>
              </a:lnSpc>
            </a:pPr>
            <a:r>
              <a:rPr lang="en-US" dirty="0">
                <a:latin typeface="Lora"/>
              </a:rPr>
              <a:t>In which we used Gini impurity to decide the node of the decision tree</a:t>
            </a:r>
          </a:p>
        </p:txBody>
      </p:sp>
      <p:pic>
        <p:nvPicPr>
          <p:cNvPr id="16" name="Picture 4">
            <a:extLst>
              <a:ext uri="{FF2B5EF4-FFF2-40B4-BE49-F238E27FC236}">
                <a16:creationId xmlns:a16="http://schemas.microsoft.com/office/drawing/2014/main" id="{3C93B9BE-9FDF-4AA9-A602-7A052F6B56A8}"/>
              </a:ext>
            </a:extLst>
          </p:cNvPr>
          <p:cNvPicPr>
            <a:picLocks noChangeAspect="1"/>
          </p:cNvPicPr>
          <p:nvPr/>
        </p:nvPicPr>
        <p:blipFill rotWithShape="1">
          <a:blip r:embed="rId2"/>
          <a:srcRect l="19827" r="1322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429721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C94C6D-298D-4492-BBB4-BB05763731D0}"/>
              </a:ext>
            </a:extLst>
          </p:cNvPr>
          <p:cNvSpPr>
            <a:spLocks noGrp="1"/>
          </p:cNvSpPr>
          <p:nvPr>
            <p:ph type="title"/>
          </p:nvPr>
        </p:nvSpPr>
        <p:spPr>
          <a:xfrm>
            <a:off x="630936" y="640080"/>
            <a:ext cx="4818888" cy="1481328"/>
          </a:xfrm>
        </p:spPr>
        <p:txBody>
          <a:bodyPr anchor="b">
            <a:normAutofit/>
          </a:bodyPr>
          <a:lstStyle/>
          <a:p>
            <a:pPr>
              <a:lnSpc>
                <a:spcPct val="90000"/>
              </a:lnSpc>
            </a:pPr>
            <a:r>
              <a:rPr lang="en-US"/>
              <a:t>Model Accuracy</a:t>
            </a:r>
          </a:p>
        </p:txBody>
      </p:sp>
      <p:sp>
        <p:nvSpPr>
          <p:cNvPr id="2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46B290"/>
          </a:solidFill>
          <a:ln w="38100" cap="rnd">
            <a:solidFill>
              <a:srgbClr val="46B29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46DE8BE6-0B77-4F35-A63F-F1CB0B976BE0}"/>
              </a:ext>
            </a:extLst>
          </p:cNvPr>
          <p:cNvSpPr>
            <a:spLocks noGrp="1"/>
          </p:cNvSpPr>
          <p:nvPr>
            <p:ph idx="1"/>
          </p:nvPr>
        </p:nvSpPr>
        <p:spPr>
          <a:xfrm>
            <a:off x="630936" y="2660904"/>
            <a:ext cx="4818888" cy="3547872"/>
          </a:xfrm>
        </p:spPr>
        <p:txBody>
          <a:bodyPr anchor="t">
            <a:normAutofit/>
          </a:bodyPr>
          <a:lstStyle/>
          <a:p>
            <a:r>
              <a:rPr lang="en-US">
                <a:effectLst/>
                <a:latin typeface="Times New Roman" panose="02020603050405020304" pitchFamily="18" charset="0"/>
                <a:ea typeface="Calibri" panose="020F0502020204030204" pitchFamily="34" charset="0"/>
                <a:cs typeface="Times New Roman" panose="02020603050405020304" pitchFamily="18" charset="0"/>
              </a:rPr>
              <a:t>We got a classification rate of 97.1%,  accuracy. </a:t>
            </a:r>
            <a:endParaRPr lang="en-US">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mc:AlternateContent xmlns:mc="http://schemas.openxmlformats.org/markup-compatibility/2006">
        <mc:Choice xmlns:p14="http://schemas.microsoft.com/office/powerpoint/2010/main" Requires="p14">
          <p:contentPart p14:bwMode="auto" r:id="rId2">
            <p14:nvContentPartPr>
              <p14:cNvPr id="24" name="Ink 2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24" name="Ink 2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Content Placeholder 3" descr="Graphical user interface, application, table&#10;&#10;Description automatically generated">
            <a:extLst>
              <a:ext uri="{FF2B5EF4-FFF2-40B4-BE49-F238E27FC236}">
                <a16:creationId xmlns:a16="http://schemas.microsoft.com/office/drawing/2014/main" id="{3FE666AE-CB51-4DC6-A07E-25EDEC8CD04E}"/>
              </a:ext>
            </a:extLst>
          </p:cNvPr>
          <p:cNvPicPr>
            <a:picLocks/>
          </p:cNvPicPr>
          <p:nvPr/>
        </p:nvPicPr>
        <p:blipFill rotWithShape="1">
          <a:blip r:embed="rId4"/>
          <a:srcRect l="22261" t="35161" r="46226" b="5090"/>
          <a:stretch/>
        </p:blipFill>
        <p:spPr bwMode="auto">
          <a:xfrm>
            <a:off x="6213525" y="640080"/>
            <a:ext cx="5230013" cy="5577840"/>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823893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9D1C24-6062-4E66-A6F8-FBBF510DECB7}"/>
              </a:ext>
            </a:extLst>
          </p:cNvPr>
          <p:cNvSpPr>
            <a:spLocks noGrp="1"/>
          </p:cNvSpPr>
          <p:nvPr>
            <p:ph type="title"/>
          </p:nvPr>
        </p:nvSpPr>
        <p:spPr>
          <a:xfrm>
            <a:off x="630936" y="786384"/>
            <a:ext cx="3419856" cy="1600200"/>
          </a:xfrm>
        </p:spPr>
        <p:txBody>
          <a:bodyPr anchor="ctr">
            <a:normAutofit/>
          </a:bodyPr>
          <a:lstStyle/>
          <a:p>
            <a:r>
              <a:rPr lang="en-US"/>
              <a:t>Actual VS Prediacted</a:t>
            </a:r>
          </a:p>
        </p:txBody>
      </p:sp>
      <mc:AlternateContent xmlns:mc="http://schemas.openxmlformats.org/markup-compatibility/2006">
        <mc:Choice xmlns:p14="http://schemas.microsoft.com/office/powerpoint/2010/main" Requires="p14">
          <p:contentPart p14:bwMode="auto" r:id="rId2">
            <p14:nvContentPartPr>
              <p14:cNvPr id="24" name="Ink 2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24" name="Ink 2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26"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46B290"/>
          </a:solidFill>
          <a:ln w="34925">
            <a:solidFill>
              <a:srgbClr val="46B29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B7103C48-C351-41B9-A6E4-299F6B841635}"/>
              </a:ext>
            </a:extLst>
          </p:cNvPr>
          <p:cNvSpPr>
            <a:spLocks noGrp="1"/>
          </p:cNvSpPr>
          <p:nvPr>
            <p:ph idx="1"/>
          </p:nvPr>
        </p:nvSpPr>
        <p:spPr>
          <a:xfrm>
            <a:off x="4654295" y="786384"/>
            <a:ext cx="6894576" cy="1600200"/>
          </a:xfrm>
        </p:spPr>
        <p:txBody>
          <a:bodyPr anchor="ct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graph represents the accuracy of the model where the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x_lable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and the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y_lable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shows the encode value of the GINI coefficients as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pic>
        <p:nvPicPr>
          <p:cNvPr id="4" name="Content Placeholder 3">
            <a:extLst>
              <a:ext uri="{FF2B5EF4-FFF2-40B4-BE49-F238E27FC236}">
                <a16:creationId xmlns:a16="http://schemas.microsoft.com/office/drawing/2014/main" id="{DB422402-2446-40EB-B947-A06C6D52347F}"/>
              </a:ext>
            </a:extLst>
          </p:cNvPr>
          <p:cNvPicPr>
            <a:picLocks/>
          </p:cNvPicPr>
          <p:nvPr/>
        </p:nvPicPr>
        <p:blipFill rotWithShape="1">
          <a:blip r:embed="rId4"/>
          <a:srcRect l="22681" t="61166" r="50395" b="6137"/>
          <a:stretch/>
        </p:blipFill>
        <p:spPr bwMode="auto">
          <a:xfrm>
            <a:off x="466344" y="2686049"/>
            <a:ext cx="5468112" cy="3735325"/>
          </a:xfrm>
          <a:prstGeom prst="rect">
            <a:avLst/>
          </a:prstGeom>
          <a:extLst>
            <a:ext uri="{53640926-AAD7-44D8-BBD7-CCE9431645EC}">
              <a14:shadowObscured xmlns:a14="http://schemas.microsoft.com/office/drawing/2010/main"/>
            </a:ext>
          </a:extLst>
        </p:spPr>
      </p:pic>
      <p:graphicFrame>
        <p:nvGraphicFramePr>
          <p:cNvPr id="12" name="Table 11">
            <a:extLst>
              <a:ext uri="{FF2B5EF4-FFF2-40B4-BE49-F238E27FC236}">
                <a16:creationId xmlns:a16="http://schemas.microsoft.com/office/drawing/2014/main" id="{FE3E731F-6A09-4F66-BE01-D84BF9C8C33D}"/>
              </a:ext>
            </a:extLst>
          </p:cNvPr>
          <p:cNvGraphicFramePr>
            <a:graphicFrameLocks noGrp="1"/>
          </p:cNvGraphicFramePr>
          <p:nvPr>
            <p:extLst>
              <p:ext uri="{D42A27DB-BD31-4B8C-83A1-F6EECF244321}">
                <p14:modId xmlns:p14="http://schemas.microsoft.com/office/powerpoint/2010/main" val="2572171663"/>
              </p:ext>
            </p:extLst>
          </p:nvPr>
        </p:nvGraphicFramePr>
        <p:xfrm>
          <a:off x="6080751" y="3172968"/>
          <a:ext cx="5468120" cy="890305"/>
        </p:xfrm>
        <a:graphic>
          <a:graphicData uri="http://schemas.openxmlformats.org/drawingml/2006/table">
            <a:tbl>
              <a:tblPr firstRow="1" firstCol="1" bandRow="1">
                <a:solidFill>
                  <a:srgbClr val="F7F7F7"/>
                </a:solidFill>
                <a:tableStyleId>{5C22544A-7EE6-4342-B048-85BDC9FD1C3A}</a:tableStyleId>
              </a:tblPr>
              <a:tblGrid>
                <a:gridCol w="590602">
                  <a:extLst>
                    <a:ext uri="{9D8B030D-6E8A-4147-A177-3AD203B41FA5}">
                      <a16:colId xmlns:a16="http://schemas.microsoft.com/office/drawing/2014/main" val="1686381039"/>
                    </a:ext>
                  </a:extLst>
                </a:gridCol>
                <a:gridCol w="396216">
                  <a:extLst>
                    <a:ext uri="{9D8B030D-6E8A-4147-A177-3AD203B41FA5}">
                      <a16:colId xmlns:a16="http://schemas.microsoft.com/office/drawing/2014/main" val="3369888527"/>
                    </a:ext>
                  </a:extLst>
                </a:gridCol>
                <a:gridCol w="396216">
                  <a:extLst>
                    <a:ext uri="{9D8B030D-6E8A-4147-A177-3AD203B41FA5}">
                      <a16:colId xmlns:a16="http://schemas.microsoft.com/office/drawing/2014/main" val="2724626705"/>
                    </a:ext>
                  </a:extLst>
                </a:gridCol>
                <a:gridCol w="396216">
                  <a:extLst>
                    <a:ext uri="{9D8B030D-6E8A-4147-A177-3AD203B41FA5}">
                      <a16:colId xmlns:a16="http://schemas.microsoft.com/office/drawing/2014/main" val="1080178351"/>
                    </a:ext>
                  </a:extLst>
                </a:gridCol>
                <a:gridCol w="396216">
                  <a:extLst>
                    <a:ext uri="{9D8B030D-6E8A-4147-A177-3AD203B41FA5}">
                      <a16:colId xmlns:a16="http://schemas.microsoft.com/office/drawing/2014/main" val="3320036255"/>
                    </a:ext>
                  </a:extLst>
                </a:gridCol>
                <a:gridCol w="396216">
                  <a:extLst>
                    <a:ext uri="{9D8B030D-6E8A-4147-A177-3AD203B41FA5}">
                      <a16:colId xmlns:a16="http://schemas.microsoft.com/office/drawing/2014/main" val="3106342812"/>
                    </a:ext>
                  </a:extLst>
                </a:gridCol>
                <a:gridCol w="396216">
                  <a:extLst>
                    <a:ext uri="{9D8B030D-6E8A-4147-A177-3AD203B41FA5}">
                      <a16:colId xmlns:a16="http://schemas.microsoft.com/office/drawing/2014/main" val="4201816372"/>
                    </a:ext>
                  </a:extLst>
                </a:gridCol>
                <a:gridCol w="396216">
                  <a:extLst>
                    <a:ext uri="{9D8B030D-6E8A-4147-A177-3AD203B41FA5}">
                      <a16:colId xmlns:a16="http://schemas.microsoft.com/office/drawing/2014/main" val="2122118257"/>
                    </a:ext>
                  </a:extLst>
                </a:gridCol>
                <a:gridCol w="396216">
                  <a:extLst>
                    <a:ext uri="{9D8B030D-6E8A-4147-A177-3AD203B41FA5}">
                      <a16:colId xmlns:a16="http://schemas.microsoft.com/office/drawing/2014/main" val="1368057556"/>
                    </a:ext>
                  </a:extLst>
                </a:gridCol>
                <a:gridCol w="396216">
                  <a:extLst>
                    <a:ext uri="{9D8B030D-6E8A-4147-A177-3AD203B41FA5}">
                      <a16:colId xmlns:a16="http://schemas.microsoft.com/office/drawing/2014/main" val="1385002566"/>
                    </a:ext>
                  </a:extLst>
                </a:gridCol>
                <a:gridCol w="396216">
                  <a:extLst>
                    <a:ext uri="{9D8B030D-6E8A-4147-A177-3AD203B41FA5}">
                      <a16:colId xmlns:a16="http://schemas.microsoft.com/office/drawing/2014/main" val="1468263947"/>
                    </a:ext>
                  </a:extLst>
                </a:gridCol>
                <a:gridCol w="457679">
                  <a:extLst>
                    <a:ext uri="{9D8B030D-6E8A-4147-A177-3AD203B41FA5}">
                      <a16:colId xmlns:a16="http://schemas.microsoft.com/office/drawing/2014/main" val="3384813696"/>
                    </a:ext>
                  </a:extLst>
                </a:gridCol>
                <a:gridCol w="457679">
                  <a:extLst>
                    <a:ext uri="{9D8B030D-6E8A-4147-A177-3AD203B41FA5}">
                      <a16:colId xmlns:a16="http://schemas.microsoft.com/office/drawing/2014/main" val="1175838231"/>
                    </a:ext>
                  </a:extLst>
                </a:gridCol>
              </a:tblGrid>
              <a:tr h="463847">
                <a:tc>
                  <a:txBody>
                    <a:bodyPr/>
                    <a:lstStyle/>
                    <a:p>
                      <a:pPr marL="0" marR="114300" algn="just">
                        <a:lnSpc>
                          <a:spcPct val="107000"/>
                        </a:lnSpc>
                        <a:spcBef>
                          <a:spcPts val="0"/>
                        </a:spcBef>
                        <a:spcAft>
                          <a:spcPts val="0"/>
                        </a:spcAft>
                        <a:tabLst>
                          <a:tab pos="5829300" algn="l"/>
                        </a:tabLst>
                      </a:pPr>
                      <a:r>
                        <a:rPr lang="en-US" sz="800" b="1" cap="all" spc="60">
                          <a:solidFill>
                            <a:schemeClr val="tx1"/>
                          </a:solidFill>
                          <a:effectLst/>
                        </a:rPr>
                        <a:t>Encoded</a:t>
                      </a:r>
                      <a:endParaRPr lang="en-US" sz="8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91876" marB="91876">
                    <a:lnL w="12700" cmpd="sng">
                      <a:noFill/>
                    </a:lnL>
                    <a:lnR w="12700" cmpd="sng">
                      <a:noFill/>
                    </a:lnR>
                    <a:lnT w="12700" cmpd="sng">
                      <a:noFill/>
                    </a:lnT>
                    <a:lnB w="38100" cmpd="sng">
                      <a:noFill/>
                    </a:lnB>
                    <a:noFill/>
                  </a:tcPr>
                </a:tc>
                <a:tc>
                  <a:txBody>
                    <a:bodyPr/>
                    <a:lstStyle/>
                    <a:p>
                      <a:pPr marL="0" marR="114300" algn="just">
                        <a:lnSpc>
                          <a:spcPct val="107000"/>
                        </a:lnSpc>
                        <a:spcBef>
                          <a:spcPts val="0"/>
                        </a:spcBef>
                        <a:spcAft>
                          <a:spcPts val="0"/>
                        </a:spcAft>
                        <a:tabLst>
                          <a:tab pos="5829300" algn="l"/>
                        </a:tabLst>
                      </a:pPr>
                      <a:r>
                        <a:rPr lang="en-US" sz="800" b="1" cap="all" spc="60">
                          <a:solidFill>
                            <a:schemeClr val="tx1"/>
                          </a:solidFill>
                          <a:effectLst/>
                        </a:rPr>
                        <a:t>0</a:t>
                      </a:r>
                      <a:endParaRPr lang="en-US" sz="8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91876" marB="91876">
                    <a:lnL w="12700" cmpd="sng">
                      <a:noFill/>
                    </a:lnL>
                    <a:lnR w="12700" cmpd="sng">
                      <a:noFill/>
                    </a:lnR>
                    <a:lnT w="12700" cmpd="sng">
                      <a:noFill/>
                    </a:lnT>
                    <a:lnB w="38100" cmpd="sng">
                      <a:noFill/>
                    </a:lnB>
                    <a:noFill/>
                  </a:tcPr>
                </a:tc>
                <a:tc>
                  <a:txBody>
                    <a:bodyPr/>
                    <a:lstStyle/>
                    <a:p>
                      <a:pPr marL="0" marR="114300" algn="just">
                        <a:lnSpc>
                          <a:spcPct val="107000"/>
                        </a:lnSpc>
                        <a:spcBef>
                          <a:spcPts val="0"/>
                        </a:spcBef>
                        <a:spcAft>
                          <a:spcPts val="0"/>
                        </a:spcAft>
                        <a:tabLst>
                          <a:tab pos="5829300" algn="l"/>
                        </a:tabLst>
                      </a:pPr>
                      <a:r>
                        <a:rPr lang="en-US" sz="800" b="1" cap="all" spc="60">
                          <a:solidFill>
                            <a:schemeClr val="tx1"/>
                          </a:solidFill>
                          <a:effectLst/>
                        </a:rPr>
                        <a:t>1</a:t>
                      </a:r>
                      <a:endParaRPr lang="en-US" sz="8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91876" marB="91876">
                    <a:lnL w="12700" cmpd="sng">
                      <a:noFill/>
                    </a:lnL>
                    <a:lnR w="12700" cmpd="sng">
                      <a:noFill/>
                    </a:lnR>
                    <a:lnT w="12700" cmpd="sng">
                      <a:noFill/>
                    </a:lnT>
                    <a:lnB w="38100" cmpd="sng">
                      <a:noFill/>
                    </a:lnB>
                    <a:noFill/>
                  </a:tcPr>
                </a:tc>
                <a:tc>
                  <a:txBody>
                    <a:bodyPr/>
                    <a:lstStyle/>
                    <a:p>
                      <a:pPr marL="0" marR="114300" algn="just">
                        <a:lnSpc>
                          <a:spcPct val="107000"/>
                        </a:lnSpc>
                        <a:spcBef>
                          <a:spcPts val="0"/>
                        </a:spcBef>
                        <a:spcAft>
                          <a:spcPts val="0"/>
                        </a:spcAft>
                        <a:tabLst>
                          <a:tab pos="5829300" algn="l"/>
                        </a:tabLst>
                      </a:pPr>
                      <a:r>
                        <a:rPr lang="en-US" sz="800" b="1" cap="all" spc="60">
                          <a:solidFill>
                            <a:schemeClr val="tx1"/>
                          </a:solidFill>
                          <a:effectLst/>
                        </a:rPr>
                        <a:t>2</a:t>
                      </a:r>
                      <a:endParaRPr lang="en-US" sz="8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91876" marB="91876">
                    <a:lnL w="12700" cmpd="sng">
                      <a:noFill/>
                    </a:lnL>
                    <a:lnR w="12700" cmpd="sng">
                      <a:noFill/>
                    </a:lnR>
                    <a:lnT w="12700" cmpd="sng">
                      <a:noFill/>
                    </a:lnT>
                    <a:lnB w="38100" cmpd="sng">
                      <a:noFill/>
                    </a:lnB>
                    <a:noFill/>
                  </a:tcPr>
                </a:tc>
                <a:tc>
                  <a:txBody>
                    <a:bodyPr/>
                    <a:lstStyle/>
                    <a:p>
                      <a:pPr marL="0" marR="114300" algn="just">
                        <a:lnSpc>
                          <a:spcPct val="107000"/>
                        </a:lnSpc>
                        <a:spcBef>
                          <a:spcPts val="0"/>
                        </a:spcBef>
                        <a:spcAft>
                          <a:spcPts val="0"/>
                        </a:spcAft>
                        <a:tabLst>
                          <a:tab pos="5829300" algn="l"/>
                        </a:tabLst>
                      </a:pPr>
                      <a:r>
                        <a:rPr lang="en-US" sz="800" b="1" cap="all" spc="60">
                          <a:solidFill>
                            <a:schemeClr val="tx1"/>
                          </a:solidFill>
                          <a:effectLst/>
                        </a:rPr>
                        <a:t>3</a:t>
                      </a:r>
                      <a:endParaRPr lang="en-US" sz="8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91876" marB="91876">
                    <a:lnL w="12700" cmpd="sng">
                      <a:noFill/>
                    </a:lnL>
                    <a:lnR w="12700" cmpd="sng">
                      <a:noFill/>
                    </a:lnR>
                    <a:lnT w="12700" cmpd="sng">
                      <a:noFill/>
                    </a:lnT>
                    <a:lnB w="38100" cmpd="sng">
                      <a:noFill/>
                    </a:lnB>
                    <a:noFill/>
                  </a:tcPr>
                </a:tc>
                <a:tc>
                  <a:txBody>
                    <a:bodyPr/>
                    <a:lstStyle/>
                    <a:p>
                      <a:pPr marL="0" marR="114300" algn="just">
                        <a:lnSpc>
                          <a:spcPct val="107000"/>
                        </a:lnSpc>
                        <a:spcBef>
                          <a:spcPts val="0"/>
                        </a:spcBef>
                        <a:spcAft>
                          <a:spcPts val="0"/>
                        </a:spcAft>
                        <a:tabLst>
                          <a:tab pos="5829300" algn="l"/>
                        </a:tabLst>
                      </a:pPr>
                      <a:r>
                        <a:rPr lang="en-US" sz="800" b="1" cap="all" spc="60">
                          <a:solidFill>
                            <a:schemeClr val="tx1"/>
                          </a:solidFill>
                          <a:effectLst/>
                        </a:rPr>
                        <a:t>4</a:t>
                      </a:r>
                      <a:endParaRPr lang="en-US" sz="8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91876" marB="91876">
                    <a:lnL w="12700" cmpd="sng">
                      <a:noFill/>
                    </a:lnL>
                    <a:lnR w="12700" cmpd="sng">
                      <a:noFill/>
                    </a:lnR>
                    <a:lnT w="12700" cmpd="sng">
                      <a:noFill/>
                    </a:lnT>
                    <a:lnB w="38100" cmpd="sng">
                      <a:noFill/>
                    </a:lnB>
                    <a:noFill/>
                  </a:tcPr>
                </a:tc>
                <a:tc>
                  <a:txBody>
                    <a:bodyPr/>
                    <a:lstStyle/>
                    <a:p>
                      <a:pPr marL="0" marR="114300" algn="just">
                        <a:lnSpc>
                          <a:spcPct val="107000"/>
                        </a:lnSpc>
                        <a:spcBef>
                          <a:spcPts val="0"/>
                        </a:spcBef>
                        <a:spcAft>
                          <a:spcPts val="0"/>
                        </a:spcAft>
                        <a:tabLst>
                          <a:tab pos="5829300" algn="l"/>
                        </a:tabLst>
                      </a:pPr>
                      <a:r>
                        <a:rPr lang="en-US" sz="800" b="1" cap="all" spc="60">
                          <a:solidFill>
                            <a:schemeClr val="tx1"/>
                          </a:solidFill>
                          <a:effectLst/>
                        </a:rPr>
                        <a:t>5</a:t>
                      </a:r>
                      <a:endParaRPr lang="en-US" sz="8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91876" marB="91876">
                    <a:lnL w="12700" cmpd="sng">
                      <a:noFill/>
                    </a:lnL>
                    <a:lnR w="12700" cmpd="sng">
                      <a:noFill/>
                    </a:lnR>
                    <a:lnT w="12700" cmpd="sng">
                      <a:noFill/>
                    </a:lnT>
                    <a:lnB w="38100" cmpd="sng">
                      <a:noFill/>
                    </a:lnB>
                    <a:noFill/>
                  </a:tcPr>
                </a:tc>
                <a:tc>
                  <a:txBody>
                    <a:bodyPr/>
                    <a:lstStyle/>
                    <a:p>
                      <a:pPr marL="0" marR="114300" algn="just">
                        <a:lnSpc>
                          <a:spcPct val="107000"/>
                        </a:lnSpc>
                        <a:spcBef>
                          <a:spcPts val="0"/>
                        </a:spcBef>
                        <a:spcAft>
                          <a:spcPts val="0"/>
                        </a:spcAft>
                        <a:tabLst>
                          <a:tab pos="5829300" algn="l"/>
                        </a:tabLst>
                      </a:pPr>
                      <a:r>
                        <a:rPr lang="en-US" sz="800" b="1" cap="all" spc="60">
                          <a:solidFill>
                            <a:schemeClr val="tx1"/>
                          </a:solidFill>
                          <a:effectLst/>
                        </a:rPr>
                        <a:t>6</a:t>
                      </a:r>
                      <a:endParaRPr lang="en-US" sz="8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91876" marB="91876">
                    <a:lnL w="12700" cmpd="sng">
                      <a:noFill/>
                    </a:lnL>
                    <a:lnR w="12700" cmpd="sng">
                      <a:noFill/>
                    </a:lnR>
                    <a:lnT w="12700" cmpd="sng">
                      <a:noFill/>
                    </a:lnT>
                    <a:lnB w="38100" cmpd="sng">
                      <a:noFill/>
                    </a:lnB>
                    <a:noFill/>
                  </a:tcPr>
                </a:tc>
                <a:tc>
                  <a:txBody>
                    <a:bodyPr/>
                    <a:lstStyle/>
                    <a:p>
                      <a:pPr marL="0" marR="114300" algn="just">
                        <a:lnSpc>
                          <a:spcPct val="107000"/>
                        </a:lnSpc>
                        <a:spcBef>
                          <a:spcPts val="0"/>
                        </a:spcBef>
                        <a:spcAft>
                          <a:spcPts val="0"/>
                        </a:spcAft>
                        <a:tabLst>
                          <a:tab pos="5829300" algn="l"/>
                        </a:tabLst>
                      </a:pPr>
                      <a:r>
                        <a:rPr lang="en-US" sz="800" b="1" cap="all" spc="60">
                          <a:solidFill>
                            <a:schemeClr val="tx1"/>
                          </a:solidFill>
                          <a:effectLst/>
                        </a:rPr>
                        <a:t>7</a:t>
                      </a:r>
                      <a:endParaRPr lang="en-US" sz="8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91876" marB="91876">
                    <a:lnL w="12700" cmpd="sng">
                      <a:noFill/>
                    </a:lnL>
                    <a:lnR w="12700" cmpd="sng">
                      <a:noFill/>
                    </a:lnR>
                    <a:lnT w="12700" cmpd="sng">
                      <a:noFill/>
                    </a:lnT>
                    <a:lnB w="38100" cmpd="sng">
                      <a:noFill/>
                    </a:lnB>
                    <a:noFill/>
                  </a:tcPr>
                </a:tc>
                <a:tc>
                  <a:txBody>
                    <a:bodyPr/>
                    <a:lstStyle/>
                    <a:p>
                      <a:pPr marL="0" marR="114300" algn="just">
                        <a:lnSpc>
                          <a:spcPct val="107000"/>
                        </a:lnSpc>
                        <a:spcBef>
                          <a:spcPts val="0"/>
                        </a:spcBef>
                        <a:spcAft>
                          <a:spcPts val="0"/>
                        </a:spcAft>
                        <a:tabLst>
                          <a:tab pos="5829300" algn="l"/>
                        </a:tabLst>
                      </a:pPr>
                      <a:r>
                        <a:rPr lang="en-US" sz="800" b="1" cap="all" spc="60">
                          <a:solidFill>
                            <a:schemeClr val="tx1"/>
                          </a:solidFill>
                          <a:effectLst/>
                        </a:rPr>
                        <a:t>8</a:t>
                      </a:r>
                      <a:endParaRPr lang="en-US" sz="8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91876" marB="91876">
                    <a:lnL w="12700" cmpd="sng">
                      <a:noFill/>
                    </a:lnL>
                    <a:lnR w="12700" cmpd="sng">
                      <a:noFill/>
                    </a:lnR>
                    <a:lnT w="12700" cmpd="sng">
                      <a:noFill/>
                    </a:lnT>
                    <a:lnB w="38100" cmpd="sng">
                      <a:noFill/>
                    </a:lnB>
                    <a:noFill/>
                  </a:tcPr>
                </a:tc>
                <a:tc>
                  <a:txBody>
                    <a:bodyPr/>
                    <a:lstStyle/>
                    <a:p>
                      <a:pPr marL="0" marR="114300" algn="just">
                        <a:lnSpc>
                          <a:spcPct val="107000"/>
                        </a:lnSpc>
                        <a:spcBef>
                          <a:spcPts val="0"/>
                        </a:spcBef>
                        <a:spcAft>
                          <a:spcPts val="0"/>
                        </a:spcAft>
                        <a:tabLst>
                          <a:tab pos="5829300" algn="l"/>
                        </a:tabLst>
                      </a:pPr>
                      <a:r>
                        <a:rPr lang="en-US" sz="800" b="1" cap="all" spc="60">
                          <a:solidFill>
                            <a:schemeClr val="tx1"/>
                          </a:solidFill>
                          <a:effectLst/>
                        </a:rPr>
                        <a:t>9</a:t>
                      </a:r>
                      <a:endParaRPr lang="en-US" sz="8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91876" marB="91876">
                    <a:lnL w="12700" cmpd="sng">
                      <a:noFill/>
                    </a:lnL>
                    <a:lnR w="12700" cmpd="sng">
                      <a:noFill/>
                    </a:lnR>
                    <a:lnT w="12700" cmpd="sng">
                      <a:noFill/>
                    </a:lnT>
                    <a:lnB w="38100" cmpd="sng">
                      <a:noFill/>
                    </a:lnB>
                    <a:noFill/>
                  </a:tcPr>
                </a:tc>
                <a:tc>
                  <a:txBody>
                    <a:bodyPr/>
                    <a:lstStyle/>
                    <a:p>
                      <a:pPr marL="0" marR="114300" algn="just">
                        <a:lnSpc>
                          <a:spcPct val="107000"/>
                        </a:lnSpc>
                        <a:spcBef>
                          <a:spcPts val="0"/>
                        </a:spcBef>
                        <a:spcAft>
                          <a:spcPts val="0"/>
                        </a:spcAft>
                        <a:tabLst>
                          <a:tab pos="5829300" algn="l"/>
                        </a:tabLst>
                      </a:pPr>
                      <a:r>
                        <a:rPr lang="en-US" sz="800" b="1" cap="all" spc="60">
                          <a:solidFill>
                            <a:schemeClr val="tx1"/>
                          </a:solidFill>
                          <a:effectLst/>
                        </a:rPr>
                        <a:t>10</a:t>
                      </a:r>
                      <a:endParaRPr lang="en-US" sz="8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91876" marB="91876">
                    <a:lnL w="12700" cmpd="sng">
                      <a:noFill/>
                    </a:lnL>
                    <a:lnR w="12700" cmpd="sng">
                      <a:noFill/>
                    </a:lnR>
                    <a:lnT w="12700" cmpd="sng">
                      <a:noFill/>
                    </a:lnT>
                    <a:lnB w="38100" cmpd="sng">
                      <a:noFill/>
                    </a:lnB>
                    <a:noFill/>
                  </a:tcPr>
                </a:tc>
                <a:tc>
                  <a:txBody>
                    <a:bodyPr/>
                    <a:lstStyle/>
                    <a:p>
                      <a:pPr marL="0" marR="114300" algn="just">
                        <a:lnSpc>
                          <a:spcPct val="107000"/>
                        </a:lnSpc>
                        <a:spcBef>
                          <a:spcPts val="0"/>
                        </a:spcBef>
                        <a:spcAft>
                          <a:spcPts val="0"/>
                        </a:spcAft>
                        <a:tabLst>
                          <a:tab pos="5829300" algn="l"/>
                        </a:tabLst>
                      </a:pPr>
                      <a:r>
                        <a:rPr lang="en-US" sz="800" b="1" cap="all" spc="60">
                          <a:solidFill>
                            <a:schemeClr val="tx1"/>
                          </a:solidFill>
                          <a:effectLst/>
                        </a:rPr>
                        <a:t>11</a:t>
                      </a:r>
                      <a:endParaRPr lang="en-US" sz="8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91876" marB="91876">
                    <a:lnL w="12700" cmpd="sng">
                      <a:noFill/>
                    </a:lnL>
                    <a:lnR w="12700" cmpd="sng">
                      <a:noFill/>
                    </a:lnR>
                    <a:lnT w="12700" cmpd="sng">
                      <a:noFill/>
                    </a:lnT>
                    <a:lnB w="38100" cmpd="sng">
                      <a:noFill/>
                    </a:lnB>
                    <a:noFill/>
                  </a:tcPr>
                </a:tc>
                <a:extLst>
                  <a:ext uri="{0D108BD9-81ED-4DB2-BD59-A6C34878D82A}">
                    <a16:rowId xmlns:a16="http://schemas.microsoft.com/office/drawing/2014/main" val="2183813585"/>
                  </a:ext>
                </a:extLst>
              </a:tr>
              <a:tr h="426458">
                <a:tc>
                  <a:txBody>
                    <a:bodyPr/>
                    <a:lstStyle/>
                    <a:p>
                      <a:pPr marL="0" marR="114300" algn="just">
                        <a:lnSpc>
                          <a:spcPct val="107000"/>
                        </a:lnSpc>
                        <a:spcBef>
                          <a:spcPts val="0"/>
                        </a:spcBef>
                        <a:spcAft>
                          <a:spcPts val="0"/>
                        </a:spcAft>
                        <a:tabLst>
                          <a:tab pos="5829300" algn="l"/>
                        </a:tabLst>
                      </a:pPr>
                      <a:r>
                        <a:rPr lang="en-US" sz="800" b="1" cap="none" spc="0">
                          <a:solidFill>
                            <a:schemeClr val="tx1"/>
                          </a:solidFill>
                          <a:effectLst/>
                        </a:rPr>
                        <a:t>GINI</a:t>
                      </a:r>
                      <a:endParaRPr lang="en-US"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938" marR="45938" marT="0" marB="61251">
                    <a:lnL w="12700" cmpd="sng">
                      <a:noFill/>
                      <a:prstDash val="solid"/>
                    </a:lnL>
                    <a:lnR w="12700" cmpd="sng">
                      <a:noFill/>
                      <a:prstDash val="solid"/>
                    </a:lnR>
                    <a:lnT w="38100" cmpd="sng">
                      <a:noFill/>
                    </a:lnT>
                    <a:lnB w="12700" cap="flat" cmpd="sng" algn="ctr">
                      <a:solidFill>
                        <a:schemeClr val="tx1">
                          <a:lumMod val="50000"/>
                          <a:lumOff val="50000"/>
                        </a:schemeClr>
                      </a:solidFill>
                      <a:prstDash val="solid"/>
                    </a:lnB>
                    <a:solidFill>
                      <a:srgbClr val="F7F7F7"/>
                    </a:solidFill>
                  </a:tcPr>
                </a:tc>
                <a:tc>
                  <a:txBody>
                    <a:bodyPr/>
                    <a:lstStyle/>
                    <a:p>
                      <a:pPr marL="0" marR="114300" algn="just">
                        <a:lnSpc>
                          <a:spcPct val="107000"/>
                        </a:lnSpc>
                        <a:spcBef>
                          <a:spcPts val="0"/>
                        </a:spcBef>
                        <a:spcAft>
                          <a:spcPts val="0"/>
                        </a:spcAft>
                        <a:tabLst>
                          <a:tab pos="5829300" algn="l"/>
                        </a:tabLst>
                      </a:pPr>
                      <a:r>
                        <a:rPr lang="en-US" sz="1100" cap="none" spc="0">
                          <a:solidFill>
                            <a:schemeClr val="tx1"/>
                          </a:solidFill>
                          <a:effectLst/>
                        </a:rPr>
                        <a:t>0.35</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938" marR="45938" marT="0" marB="61251">
                    <a:lnL w="12700" cmpd="sng">
                      <a:noFill/>
                      <a:prstDash val="solid"/>
                    </a:lnL>
                    <a:lnR w="12700" cmpd="sng">
                      <a:noFill/>
                      <a:prstDash val="solid"/>
                    </a:lnR>
                    <a:lnT w="38100" cmpd="sng">
                      <a:noFill/>
                    </a:lnT>
                    <a:lnB w="12700" cap="flat" cmpd="sng" algn="ctr">
                      <a:solidFill>
                        <a:schemeClr val="tx1">
                          <a:lumMod val="50000"/>
                          <a:lumOff val="50000"/>
                        </a:schemeClr>
                      </a:solidFill>
                      <a:prstDash val="solid"/>
                    </a:lnB>
                    <a:solidFill>
                      <a:srgbClr val="F7F7F7"/>
                    </a:solidFill>
                  </a:tcPr>
                </a:tc>
                <a:tc>
                  <a:txBody>
                    <a:bodyPr/>
                    <a:lstStyle/>
                    <a:p>
                      <a:pPr marL="0" marR="114300" algn="just">
                        <a:lnSpc>
                          <a:spcPct val="107000"/>
                        </a:lnSpc>
                        <a:spcBef>
                          <a:spcPts val="0"/>
                        </a:spcBef>
                        <a:spcAft>
                          <a:spcPts val="0"/>
                        </a:spcAft>
                        <a:tabLst>
                          <a:tab pos="5829300" algn="l"/>
                        </a:tabLst>
                      </a:pPr>
                      <a:r>
                        <a:rPr lang="en-US" sz="1100" cap="none" spc="0" dirty="0">
                          <a:solidFill>
                            <a:schemeClr val="tx1"/>
                          </a:solidFill>
                          <a:effectLst/>
                        </a:rPr>
                        <a:t>0.36</a:t>
                      </a:r>
                      <a:endParaRPr lang="en-US" sz="1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938" marR="45938" marT="0" marB="61251">
                    <a:lnL w="12700" cmpd="sng">
                      <a:noFill/>
                      <a:prstDash val="solid"/>
                    </a:lnL>
                    <a:lnR w="12700" cmpd="sng">
                      <a:noFill/>
                      <a:prstDash val="solid"/>
                    </a:lnR>
                    <a:lnT w="38100" cmpd="sng">
                      <a:noFill/>
                    </a:lnT>
                    <a:lnB w="12700" cap="flat" cmpd="sng" algn="ctr">
                      <a:solidFill>
                        <a:schemeClr val="tx1">
                          <a:lumMod val="50000"/>
                          <a:lumOff val="50000"/>
                        </a:schemeClr>
                      </a:solidFill>
                      <a:prstDash val="solid"/>
                    </a:lnB>
                    <a:solidFill>
                      <a:srgbClr val="F7F7F7"/>
                    </a:solidFill>
                  </a:tcPr>
                </a:tc>
                <a:tc>
                  <a:txBody>
                    <a:bodyPr/>
                    <a:lstStyle/>
                    <a:p>
                      <a:pPr marL="0" marR="114300" algn="just">
                        <a:lnSpc>
                          <a:spcPct val="107000"/>
                        </a:lnSpc>
                        <a:spcBef>
                          <a:spcPts val="0"/>
                        </a:spcBef>
                        <a:spcAft>
                          <a:spcPts val="0"/>
                        </a:spcAft>
                        <a:tabLst>
                          <a:tab pos="5829300" algn="l"/>
                        </a:tabLst>
                      </a:pPr>
                      <a:r>
                        <a:rPr lang="en-US" sz="1100" cap="none" spc="0">
                          <a:solidFill>
                            <a:schemeClr val="tx1"/>
                          </a:solidFill>
                          <a:effectLst/>
                        </a:rPr>
                        <a:t>0.37</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938" marR="45938" marT="0" marB="61251">
                    <a:lnL w="12700" cmpd="sng">
                      <a:noFill/>
                      <a:prstDash val="solid"/>
                    </a:lnL>
                    <a:lnR w="12700" cmpd="sng">
                      <a:noFill/>
                      <a:prstDash val="solid"/>
                    </a:lnR>
                    <a:lnT w="38100" cmpd="sng">
                      <a:noFill/>
                    </a:lnT>
                    <a:lnB w="12700" cap="flat" cmpd="sng" algn="ctr">
                      <a:solidFill>
                        <a:schemeClr val="tx1">
                          <a:lumMod val="50000"/>
                          <a:lumOff val="50000"/>
                        </a:schemeClr>
                      </a:solidFill>
                      <a:prstDash val="solid"/>
                    </a:lnB>
                    <a:solidFill>
                      <a:srgbClr val="F7F7F7"/>
                    </a:solidFill>
                  </a:tcPr>
                </a:tc>
                <a:tc>
                  <a:txBody>
                    <a:bodyPr/>
                    <a:lstStyle/>
                    <a:p>
                      <a:pPr marL="0" marR="114300" algn="just">
                        <a:lnSpc>
                          <a:spcPct val="107000"/>
                        </a:lnSpc>
                        <a:spcBef>
                          <a:spcPts val="0"/>
                        </a:spcBef>
                        <a:spcAft>
                          <a:spcPts val="0"/>
                        </a:spcAft>
                        <a:tabLst>
                          <a:tab pos="5829300" algn="l"/>
                        </a:tabLst>
                      </a:pPr>
                      <a:r>
                        <a:rPr lang="en-US" sz="1100" cap="none" spc="0">
                          <a:solidFill>
                            <a:schemeClr val="tx1"/>
                          </a:solidFill>
                          <a:effectLst/>
                        </a:rPr>
                        <a:t>0.38</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938" marR="45938" marT="0" marB="61251">
                    <a:lnL w="12700" cmpd="sng">
                      <a:noFill/>
                      <a:prstDash val="solid"/>
                    </a:lnL>
                    <a:lnR w="12700" cmpd="sng">
                      <a:noFill/>
                      <a:prstDash val="solid"/>
                    </a:lnR>
                    <a:lnT w="38100" cmpd="sng">
                      <a:noFill/>
                    </a:lnT>
                    <a:lnB w="12700" cap="flat" cmpd="sng" algn="ctr">
                      <a:solidFill>
                        <a:schemeClr val="tx1">
                          <a:lumMod val="50000"/>
                          <a:lumOff val="50000"/>
                        </a:schemeClr>
                      </a:solidFill>
                      <a:prstDash val="solid"/>
                    </a:lnB>
                    <a:solidFill>
                      <a:srgbClr val="F7F7F7"/>
                    </a:solidFill>
                  </a:tcPr>
                </a:tc>
                <a:tc>
                  <a:txBody>
                    <a:bodyPr/>
                    <a:lstStyle/>
                    <a:p>
                      <a:pPr marL="0" marR="114300" algn="just">
                        <a:lnSpc>
                          <a:spcPct val="107000"/>
                        </a:lnSpc>
                        <a:spcBef>
                          <a:spcPts val="0"/>
                        </a:spcBef>
                        <a:spcAft>
                          <a:spcPts val="0"/>
                        </a:spcAft>
                        <a:tabLst>
                          <a:tab pos="5829300" algn="l"/>
                        </a:tabLst>
                      </a:pPr>
                      <a:r>
                        <a:rPr lang="en-US" sz="1100" cap="none" spc="0">
                          <a:solidFill>
                            <a:schemeClr val="tx1"/>
                          </a:solidFill>
                          <a:effectLst/>
                        </a:rPr>
                        <a:t>0.39</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938" marR="45938" marT="0" marB="61251">
                    <a:lnL w="12700" cmpd="sng">
                      <a:noFill/>
                      <a:prstDash val="solid"/>
                    </a:lnL>
                    <a:lnR w="12700" cmpd="sng">
                      <a:noFill/>
                      <a:prstDash val="solid"/>
                    </a:lnR>
                    <a:lnT w="38100" cmpd="sng">
                      <a:noFill/>
                    </a:lnT>
                    <a:lnB w="12700" cap="flat" cmpd="sng" algn="ctr">
                      <a:solidFill>
                        <a:schemeClr val="tx1">
                          <a:lumMod val="50000"/>
                          <a:lumOff val="50000"/>
                        </a:schemeClr>
                      </a:solidFill>
                      <a:prstDash val="solid"/>
                    </a:lnB>
                    <a:solidFill>
                      <a:srgbClr val="F7F7F7"/>
                    </a:solidFill>
                  </a:tcPr>
                </a:tc>
                <a:tc>
                  <a:txBody>
                    <a:bodyPr/>
                    <a:lstStyle/>
                    <a:p>
                      <a:pPr marL="0" marR="114300" algn="just">
                        <a:lnSpc>
                          <a:spcPct val="107000"/>
                        </a:lnSpc>
                        <a:spcBef>
                          <a:spcPts val="0"/>
                        </a:spcBef>
                        <a:spcAft>
                          <a:spcPts val="0"/>
                        </a:spcAft>
                        <a:tabLst>
                          <a:tab pos="5829300" algn="l"/>
                        </a:tabLst>
                      </a:pPr>
                      <a:r>
                        <a:rPr lang="en-US" sz="1100" cap="none" spc="0">
                          <a:solidFill>
                            <a:schemeClr val="tx1"/>
                          </a:solidFill>
                          <a:effectLst/>
                        </a:rPr>
                        <a:t>0.40</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938" marR="45938" marT="0" marB="61251">
                    <a:lnL w="12700" cmpd="sng">
                      <a:noFill/>
                      <a:prstDash val="solid"/>
                    </a:lnL>
                    <a:lnR w="12700" cmpd="sng">
                      <a:noFill/>
                      <a:prstDash val="solid"/>
                    </a:lnR>
                    <a:lnT w="38100" cmpd="sng">
                      <a:noFill/>
                    </a:lnT>
                    <a:lnB w="12700" cap="flat" cmpd="sng" algn="ctr">
                      <a:solidFill>
                        <a:schemeClr val="tx1">
                          <a:lumMod val="50000"/>
                          <a:lumOff val="50000"/>
                        </a:schemeClr>
                      </a:solidFill>
                      <a:prstDash val="solid"/>
                    </a:lnB>
                    <a:solidFill>
                      <a:srgbClr val="F7F7F7"/>
                    </a:solidFill>
                  </a:tcPr>
                </a:tc>
                <a:tc>
                  <a:txBody>
                    <a:bodyPr/>
                    <a:lstStyle/>
                    <a:p>
                      <a:pPr marL="0" marR="114300" algn="just">
                        <a:lnSpc>
                          <a:spcPct val="107000"/>
                        </a:lnSpc>
                        <a:spcBef>
                          <a:spcPts val="0"/>
                        </a:spcBef>
                        <a:spcAft>
                          <a:spcPts val="0"/>
                        </a:spcAft>
                        <a:tabLst>
                          <a:tab pos="5829300" algn="l"/>
                        </a:tabLst>
                      </a:pPr>
                      <a:r>
                        <a:rPr lang="en-US" sz="1100" cap="none" spc="0">
                          <a:solidFill>
                            <a:schemeClr val="tx1"/>
                          </a:solidFill>
                          <a:effectLst/>
                        </a:rPr>
                        <a:t>0.42</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938" marR="45938" marT="0" marB="61251">
                    <a:lnL w="12700" cmpd="sng">
                      <a:noFill/>
                      <a:prstDash val="solid"/>
                    </a:lnL>
                    <a:lnR w="12700" cmpd="sng">
                      <a:noFill/>
                      <a:prstDash val="solid"/>
                    </a:lnR>
                    <a:lnT w="38100" cmpd="sng">
                      <a:noFill/>
                    </a:lnT>
                    <a:lnB w="12700" cap="flat" cmpd="sng" algn="ctr">
                      <a:solidFill>
                        <a:schemeClr val="tx1">
                          <a:lumMod val="50000"/>
                          <a:lumOff val="50000"/>
                        </a:schemeClr>
                      </a:solidFill>
                      <a:prstDash val="solid"/>
                    </a:lnB>
                    <a:solidFill>
                      <a:srgbClr val="F7F7F7"/>
                    </a:solidFill>
                  </a:tcPr>
                </a:tc>
                <a:tc>
                  <a:txBody>
                    <a:bodyPr/>
                    <a:lstStyle/>
                    <a:p>
                      <a:pPr marL="0" marR="114300" algn="just">
                        <a:lnSpc>
                          <a:spcPct val="107000"/>
                        </a:lnSpc>
                        <a:spcBef>
                          <a:spcPts val="0"/>
                        </a:spcBef>
                        <a:spcAft>
                          <a:spcPts val="0"/>
                        </a:spcAft>
                        <a:tabLst>
                          <a:tab pos="5829300" algn="l"/>
                        </a:tabLst>
                      </a:pPr>
                      <a:r>
                        <a:rPr lang="en-US" sz="1100" cap="none" spc="0">
                          <a:solidFill>
                            <a:schemeClr val="tx1"/>
                          </a:solidFill>
                          <a:effectLst/>
                        </a:rPr>
                        <a:t>0.43</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938" marR="45938" marT="0" marB="61251">
                    <a:lnL w="12700" cmpd="sng">
                      <a:noFill/>
                      <a:prstDash val="solid"/>
                    </a:lnL>
                    <a:lnR w="12700" cmpd="sng">
                      <a:noFill/>
                      <a:prstDash val="solid"/>
                    </a:lnR>
                    <a:lnT w="38100" cmpd="sng">
                      <a:noFill/>
                    </a:lnT>
                    <a:lnB w="12700" cap="flat" cmpd="sng" algn="ctr">
                      <a:solidFill>
                        <a:schemeClr val="tx1">
                          <a:lumMod val="50000"/>
                          <a:lumOff val="50000"/>
                        </a:schemeClr>
                      </a:solidFill>
                      <a:prstDash val="solid"/>
                    </a:lnB>
                    <a:solidFill>
                      <a:srgbClr val="F7F7F7"/>
                    </a:solidFill>
                  </a:tcPr>
                </a:tc>
                <a:tc>
                  <a:txBody>
                    <a:bodyPr/>
                    <a:lstStyle/>
                    <a:p>
                      <a:pPr marL="0" marR="114300" algn="just">
                        <a:lnSpc>
                          <a:spcPct val="107000"/>
                        </a:lnSpc>
                        <a:spcBef>
                          <a:spcPts val="0"/>
                        </a:spcBef>
                        <a:spcAft>
                          <a:spcPts val="0"/>
                        </a:spcAft>
                        <a:tabLst>
                          <a:tab pos="5829300" algn="l"/>
                        </a:tabLst>
                      </a:pPr>
                      <a:r>
                        <a:rPr lang="en-US" sz="1100" cap="none" spc="0">
                          <a:solidFill>
                            <a:schemeClr val="tx1"/>
                          </a:solidFill>
                          <a:effectLst/>
                        </a:rPr>
                        <a:t>0.44</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938" marR="45938" marT="0" marB="61251">
                    <a:lnL w="12700" cmpd="sng">
                      <a:noFill/>
                      <a:prstDash val="solid"/>
                    </a:lnL>
                    <a:lnR w="12700" cmpd="sng">
                      <a:noFill/>
                      <a:prstDash val="solid"/>
                    </a:lnR>
                    <a:lnT w="38100" cmpd="sng">
                      <a:noFill/>
                    </a:lnT>
                    <a:lnB w="12700" cap="flat" cmpd="sng" algn="ctr">
                      <a:solidFill>
                        <a:schemeClr val="tx1">
                          <a:lumMod val="50000"/>
                          <a:lumOff val="50000"/>
                        </a:schemeClr>
                      </a:solidFill>
                      <a:prstDash val="solid"/>
                    </a:lnB>
                    <a:solidFill>
                      <a:srgbClr val="F7F7F7"/>
                    </a:solidFill>
                  </a:tcPr>
                </a:tc>
                <a:tc>
                  <a:txBody>
                    <a:bodyPr/>
                    <a:lstStyle/>
                    <a:p>
                      <a:pPr marL="0" marR="114300" algn="just">
                        <a:lnSpc>
                          <a:spcPct val="107000"/>
                        </a:lnSpc>
                        <a:spcBef>
                          <a:spcPts val="0"/>
                        </a:spcBef>
                        <a:spcAft>
                          <a:spcPts val="0"/>
                        </a:spcAft>
                        <a:tabLst>
                          <a:tab pos="5829300" algn="l"/>
                        </a:tabLst>
                      </a:pPr>
                      <a:r>
                        <a:rPr lang="en-US" sz="1100" cap="none" spc="0">
                          <a:solidFill>
                            <a:schemeClr val="tx1"/>
                          </a:solidFill>
                          <a:effectLst/>
                        </a:rPr>
                        <a:t>0.45</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938" marR="45938" marT="0" marB="61251">
                    <a:lnL w="12700" cmpd="sng">
                      <a:noFill/>
                      <a:prstDash val="solid"/>
                    </a:lnL>
                    <a:lnR w="12700" cmpd="sng">
                      <a:noFill/>
                      <a:prstDash val="solid"/>
                    </a:lnR>
                    <a:lnT w="38100" cmpd="sng">
                      <a:noFill/>
                    </a:lnT>
                    <a:lnB w="12700" cap="flat" cmpd="sng" algn="ctr">
                      <a:solidFill>
                        <a:schemeClr val="tx1">
                          <a:lumMod val="50000"/>
                          <a:lumOff val="50000"/>
                        </a:schemeClr>
                      </a:solidFill>
                      <a:prstDash val="solid"/>
                    </a:lnB>
                    <a:solidFill>
                      <a:srgbClr val="F7F7F7"/>
                    </a:solidFill>
                  </a:tcPr>
                </a:tc>
                <a:tc>
                  <a:txBody>
                    <a:bodyPr/>
                    <a:lstStyle/>
                    <a:p>
                      <a:pPr marL="0" marR="114300" algn="just">
                        <a:lnSpc>
                          <a:spcPct val="107000"/>
                        </a:lnSpc>
                        <a:spcBef>
                          <a:spcPts val="0"/>
                        </a:spcBef>
                        <a:spcAft>
                          <a:spcPts val="0"/>
                        </a:spcAft>
                        <a:tabLst>
                          <a:tab pos="5829300" algn="l"/>
                        </a:tabLst>
                      </a:pPr>
                      <a:r>
                        <a:rPr lang="en-US" sz="1100" cap="none" spc="0">
                          <a:solidFill>
                            <a:schemeClr val="tx1"/>
                          </a:solidFill>
                          <a:effectLst/>
                        </a:rPr>
                        <a:t>0.46</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938" marR="45938" marT="0" marB="61251">
                    <a:lnL w="12700" cmpd="sng">
                      <a:noFill/>
                      <a:prstDash val="solid"/>
                    </a:lnL>
                    <a:lnR w="12700" cmpd="sng">
                      <a:noFill/>
                      <a:prstDash val="solid"/>
                    </a:lnR>
                    <a:lnT w="38100" cmpd="sng">
                      <a:noFill/>
                    </a:lnT>
                    <a:lnB w="12700" cap="flat" cmpd="sng" algn="ctr">
                      <a:solidFill>
                        <a:schemeClr val="tx1">
                          <a:lumMod val="50000"/>
                          <a:lumOff val="50000"/>
                        </a:schemeClr>
                      </a:solidFill>
                      <a:prstDash val="solid"/>
                    </a:lnB>
                    <a:solidFill>
                      <a:srgbClr val="F7F7F7"/>
                    </a:solidFill>
                  </a:tcPr>
                </a:tc>
                <a:tc>
                  <a:txBody>
                    <a:bodyPr/>
                    <a:lstStyle/>
                    <a:p>
                      <a:pPr marL="0" marR="114300" algn="just">
                        <a:lnSpc>
                          <a:spcPct val="107000"/>
                        </a:lnSpc>
                        <a:spcBef>
                          <a:spcPts val="0"/>
                        </a:spcBef>
                        <a:spcAft>
                          <a:spcPts val="0"/>
                        </a:spcAft>
                        <a:tabLst>
                          <a:tab pos="5829300" algn="l"/>
                        </a:tabLst>
                      </a:pPr>
                      <a:r>
                        <a:rPr lang="en-US" sz="1100" cap="none" spc="0" dirty="0">
                          <a:solidFill>
                            <a:schemeClr val="tx1"/>
                          </a:solidFill>
                          <a:effectLst/>
                        </a:rPr>
                        <a:t>0.47</a:t>
                      </a:r>
                      <a:endParaRPr lang="en-US" sz="1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938" marR="45938" marT="0" marB="61251">
                    <a:lnL w="12700" cmpd="sng">
                      <a:noFill/>
                      <a:prstDash val="solid"/>
                    </a:lnL>
                    <a:lnR w="12700" cmpd="sng">
                      <a:noFill/>
                      <a:prstDash val="solid"/>
                    </a:lnR>
                    <a:lnT w="38100" cmpd="sng">
                      <a:noFill/>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3620527266"/>
                  </a:ext>
                </a:extLst>
              </a:tr>
            </a:tbl>
          </a:graphicData>
        </a:graphic>
      </p:graphicFrame>
      <p:sp>
        <p:nvSpPr>
          <p:cNvPr id="14" name="TextBox 13">
            <a:extLst>
              <a:ext uri="{FF2B5EF4-FFF2-40B4-BE49-F238E27FC236}">
                <a16:creationId xmlns:a16="http://schemas.microsoft.com/office/drawing/2014/main" id="{B346F00C-FD9A-449E-9F70-21536998C3E2}"/>
              </a:ext>
            </a:extLst>
          </p:cNvPr>
          <p:cNvSpPr txBox="1"/>
          <p:nvPr/>
        </p:nvSpPr>
        <p:spPr>
          <a:xfrm>
            <a:off x="6257546" y="4914972"/>
            <a:ext cx="4996069"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ora"/>
              </a:rPr>
              <a:t>Where the dot shows the error in the model </a:t>
            </a:r>
          </a:p>
        </p:txBody>
      </p:sp>
    </p:spTree>
    <p:extLst>
      <p:ext uri="{BB962C8B-B14F-4D97-AF65-F5344CB8AC3E}">
        <p14:creationId xmlns:p14="http://schemas.microsoft.com/office/powerpoint/2010/main" val="104895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17520-8EF5-4659-8CF5-191F6B04CF48}"/>
              </a:ext>
            </a:extLst>
          </p:cNvPr>
          <p:cNvSpPr>
            <a:spLocks noGrp="1"/>
          </p:cNvSpPr>
          <p:nvPr>
            <p:ph type="title"/>
          </p:nvPr>
        </p:nvSpPr>
        <p:spPr>
          <a:xfrm>
            <a:off x="630936" y="639520"/>
            <a:ext cx="3429000" cy="1719072"/>
          </a:xfrm>
        </p:spPr>
        <p:txBody>
          <a:bodyPr anchor="b">
            <a:normAutofit/>
          </a:bodyPr>
          <a:lstStyle/>
          <a:p>
            <a:r>
              <a:rPr lang="en-US" dirty="0"/>
              <a:t>Decision tree </a:t>
            </a:r>
          </a:p>
        </p:txBody>
      </p:sp>
      <p:sp>
        <p:nvSpPr>
          <p:cNvPr id="1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46B290"/>
          </a:solidFill>
          <a:ln w="38100" cap="rnd">
            <a:solidFill>
              <a:srgbClr val="46B29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74DFBDD6-4A0A-49F2-93DA-48661944A7BB}"/>
              </a:ext>
            </a:extLst>
          </p:cNvPr>
          <p:cNvSpPr>
            <a:spLocks noGrp="1"/>
          </p:cNvSpPr>
          <p:nvPr>
            <p:ph idx="1"/>
          </p:nvPr>
        </p:nvSpPr>
        <p:spPr>
          <a:xfrm>
            <a:off x="630936" y="2807208"/>
            <a:ext cx="3429000" cy="3410712"/>
          </a:xfrm>
        </p:spPr>
        <p:txBody>
          <a:bodyPr anchor="t">
            <a:normAutofit/>
          </a:bodyPr>
          <a:lstStyle/>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decision tree chart, each internal node has a decision rule that splits the data. Gini referred as Gini ratio, which measures the impurity of the node. You can say a node is pure when all its records belong to the same class, such nodes known as the leaf node.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mc:AlternateContent xmlns:mc="http://schemas.openxmlformats.org/markup-compatibility/2006">
        <mc:Choice xmlns:p14="http://schemas.microsoft.com/office/powerpoint/2010/main"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Content Placeholder 3" descr="A picture containing graphical user interface&#10;&#10;Description automatically generated">
            <a:extLst>
              <a:ext uri="{FF2B5EF4-FFF2-40B4-BE49-F238E27FC236}">
                <a16:creationId xmlns:a16="http://schemas.microsoft.com/office/drawing/2014/main" id="{679FB399-D936-4449-8CC7-C3B231C9326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654296" y="727920"/>
            <a:ext cx="6903720" cy="5402160"/>
          </a:xfrm>
          <a:prstGeom prst="rect">
            <a:avLst/>
          </a:prstGeom>
        </p:spPr>
      </p:pic>
    </p:spTree>
    <p:extLst>
      <p:ext uri="{BB962C8B-B14F-4D97-AF65-F5344CB8AC3E}">
        <p14:creationId xmlns:p14="http://schemas.microsoft.com/office/powerpoint/2010/main" val="3889439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E6A207B-97BE-4DE3-B7BA-6EB713664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20D71-768C-40F2-A531-A5372D10A82C}"/>
              </a:ext>
            </a:extLst>
          </p:cNvPr>
          <p:cNvSpPr>
            <a:spLocks noGrp="1"/>
          </p:cNvSpPr>
          <p:nvPr>
            <p:ph type="title"/>
          </p:nvPr>
        </p:nvSpPr>
        <p:spPr>
          <a:xfrm>
            <a:off x="8129016" y="640080"/>
            <a:ext cx="3432048" cy="1714065"/>
          </a:xfrm>
        </p:spPr>
        <p:txBody>
          <a:bodyPr anchor="b">
            <a:normAutofit/>
          </a:bodyPr>
          <a:lstStyle/>
          <a:p>
            <a:r>
              <a:rPr lang="en-US" dirty="0"/>
              <a:t>User interface</a:t>
            </a:r>
          </a:p>
        </p:txBody>
      </p:sp>
      <p:sp>
        <p:nvSpPr>
          <p:cNvPr id="1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016" y="2529151"/>
            <a:ext cx="3376602" cy="18288"/>
          </a:xfrm>
          <a:custGeom>
            <a:avLst/>
            <a:gdLst>
              <a:gd name="connsiteX0" fmla="*/ 0 w 3376602"/>
              <a:gd name="connsiteY0" fmla="*/ 0 h 18288"/>
              <a:gd name="connsiteX1" fmla="*/ 641554 w 3376602"/>
              <a:gd name="connsiteY1" fmla="*/ 0 h 18288"/>
              <a:gd name="connsiteX2" fmla="*/ 1316875 w 3376602"/>
              <a:gd name="connsiteY2" fmla="*/ 0 h 18288"/>
              <a:gd name="connsiteX3" fmla="*/ 2025961 w 3376602"/>
              <a:gd name="connsiteY3" fmla="*/ 0 h 18288"/>
              <a:gd name="connsiteX4" fmla="*/ 2735048 w 3376602"/>
              <a:gd name="connsiteY4" fmla="*/ 0 h 18288"/>
              <a:gd name="connsiteX5" fmla="*/ 3376602 w 3376602"/>
              <a:gd name="connsiteY5" fmla="*/ 0 h 18288"/>
              <a:gd name="connsiteX6" fmla="*/ 3376602 w 3376602"/>
              <a:gd name="connsiteY6" fmla="*/ 18288 h 18288"/>
              <a:gd name="connsiteX7" fmla="*/ 2633750 w 3376602"/>
              <a:gd name="connsiteY7" fmla="*/ 18288 h 18288"/>
              <a:gd name="connsiteX8" fmla="*/ 1890897 w 3376602"/>
              <a:gd name="connsiteY8" fmla="*/ 18288 h 18288"/>
              <a:gd name="connsiteX9" fmla="*/ 1215577 w 3376602"/>
              <a:gd name="connsiteY9" fmla="*/ 18288 h 18288"/>
              <a:gd name="connsiteX10" fmla="*/ 0 w 3376602"/>
              <a:gd name="connsiteY10" fmla="*/ 18288 h 18288"/>
              <a:gd name="connsiteX11" fmla="*/ 0 w 337660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76602" h="18288" fill="none" extrusionOk="0">
                <a:moveTo>
                  <a:pt x="0" y="0"/>
                </a:moveTo>
                <a:cubicBezTo>
                  <a:pt x="154337" y="-26787"/>
                  <a:pt x="393692" y="25344"/>
                  <a:pt x="641554" y="0"/>
                </a:cubicBezTo>
                <a:cubicBezTo>
                  <a:pt x="889416" y="-25344"/>
                  <a:pt x="1078313" y="12271"/>
                  <a:pt x="1316875" y="0"/>
                </a:cubicBezTo>
                <a:cubicBezTo>
                  <a:pt x="1555437" y="-12271"/>
                  <a:pt x="1698513" y="30110"/>
                  <a:pt x="2025961" y="0"/>
                </a:cubicBezTo>
                <a:cubicBezTo>
                  <a:pt x="2353409" y="-30110"/>
                  <a:pt x="2474986" y="1722"/>
                  <a:pt x="2735048" y="0"/>
                </a:cubicBezTo>
                <a:cubicBezTo>
                  <a:pt x="2995110" y="-1722"/>
                  <a:pt x="3097437" y="28961"/>
                  <a:pt x="3376602" y="0"/>
                </a:cubicBezTo>
                <a:cubicBezTo>
                  <a:pt x="3375893" y="8157"/>
                  <a:pt x="3376189" y="12125"/>
                  <a:pt x="3376602" y="18288"/>
                </a:cubicBezTo>
                <a:cubicBezTo>
                  <a:pt x="3037458" y="40377"/>
                  <a:pt x="2857195" y="34928"/>
                  <a:pt x="2633750" y="18288"/>
                </a:cubicBezTo>
                <a:cubicBezTo>
                  <a:pt x="2410305" y="1648"/>
                  <a:pt x="2066994" y="17360"/>
                  <a:pt x="1890897" y="18288"/>
                </a:cubicBezTo>
                <a:cubicBezTo>
                  <a:pt x="1714800" y="19216"/>
                  <a:pt x="1521080" y="47858"/>
                  <a:pt x="1215577" y="18288"/>
                </a:cubicBezTo>
                <a:cubicBezTo>
                  <a:pt x="910074" y="-11282"/>
                  <a:pt x="278912" y="61767"/>
                  <a:pt x="0" y="18288"/>
                </a:cubicBezTo>
                <a:cubicBezTo>
                  <a:pt x="-46" y="12483"/>
                  <a:pt x="-203" y="6491"/>
                  <a:pt x="0" y="0"/>
                </a:cubicBezTo>
                <a:close/>
              </a:path>
              <a:path w="3376602" h="18288" stroke="0" extrusionOk="0">
                <a:moveTo>
                  <a:pt x="0" y="0"/>
                </a:moveTo>
                <a:cubicBezTo>
                  <a:pt x="304565" y="-9016"/>
                  <a:pt x="402571" y="29762"/>
                  <a:pt x="641554" y="0"/>
                </a:cubicBezTo>
                <a:cubicBezTo>
                  <a:pt x="880537" y="-29762"/>
                  <a:pt x="963871" y="-12492"/>
                  <a:pt x="1215577" y="0"/>
                </a:cubicBezTo>
                <a:cubicBezTo>
                  <a:pt x="1467283" y="12492"/>
                  <a:pt x="1723274" y="15353"/>
                  <a:pt x="1958429" y="0"/>
                </a:cubicBezTo>
                <a:cubicBezTo>
                  <a:pt x="2193584" y="-15353"/>
                  <a:pt x="2347125" y="7922"/>
                  <a:pt x="2599984" y="0"/>
                </a:cubicBezTo>
                <a:cubicBezTo>
                  <a:pt x="2852843" y="-7922"/>
                  <a:pt x="3186422" y="-30763"/>
                  <a:pt x="3376602" y="0"/>
                </a:cubicBezTo>
                <a:cubicBezTo>
                  <a:pt x="3376338" y="4493"/>
                  <a:pt x="3376986" y="9472"/>
                  <a:pt x="3376602" y="18288"/>
                </a:cubicBezTo>
                <a:cubicBezTo>
                  <a:pt x="3080522" y="-5475"/>
                  <a:pt x="3038559" y="47323"/>
                  <a:pt x="2701282" y="18288"/>
                </a:cubicBezTo>
                <a:cubicBezTo>
                  <a:pt x="2364005" y="-10747"/>
                  <a:pt x="2245031" y="49099"/>
                  <a:pt x="1958429" y="18288"/>
                </a:cubicBezTo>
                <a:cubicBezTo>
                  <a:pt x="1671827" y="-12523"/>
                  <a:pt x="1619741" y="31109"/>
                  <a:pt x="1384407" y="18288"/>
                </a:cubicBezTo>
                <a:cubicBezTo>
                  <a:pt x="1149073" y="5467"/>
                  <a:pt x="947712" y="-11758"/>
                  <a:pt x="709086" y="18288"/>
                </a:cubicBezTo>
                <a:cubicBezTo>
                  <a:pt x="470460" y="48334"/>
                  <a:pt x="186882" y="50183"/>
                  <a:pt x="0" y="18288"/>
                </a:cubicBezTo>
                <a:cubicBezTo>
                  <a:pt x="843" y="9577"/>
                  <a:pt x="371" y="6900"/>
                  <a:pt x="0" y="0"/>
                </a:cubicBezTo>
                <a:close/>
              </a:path>
            </a:pathLst>
          </a:custGeom>
          <a:solidFill>
            <a:srgbClr val="46B290"/>
          </a:solidFill>
          <a:ln w="38100" cap="rnd">
            <a:solidFill>
              <a:srgbClr val="46B29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40D6E160-18E5-4397-808B-4793850E5304}"/>
              </a:ext>
            </a:extLst>
          </p:cNvPr>
          <p:cNvSpPr>
            <a:spLocks noGrp="1"/>
          </p:cNvSpPr>
          <p:nvPr>
            <p:ph idx="1"/>
          </p:nvPr>
        </p:nvSpPr>
        <p:spPr>
          <a:xfrm>
            <a:off x="8129016" y="2803470"/>
            <a:ext cx="3432048" cy="3414450"/>
          </a:xfrm>
        </p:spPr>
        <p:txBody>
          <a:bodyPr anchor="t">
            <a:norm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be able to work with models in real time, designing a user interface was ideal. The design goals were to produce a simple, easy to understand, and intuitive to use. The figure below shows the structure of the UI. The GUI uses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tkinter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library and runs on Python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p>
        </p:txBody>
      </p:sp>
      <mc:AlternateContent xmlns:mc="http://schemas.openxmlformats.org/markup-compatibility/2006">
        <mc:Choice xmlns:p14="http://schemas.microsoft.com/office/powerpoint/2010/main"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1956150"/>
                <a:ext cx="36000" cy="32709"/>
              </a:xfrm>
              <a:prstGeom prst="rect">
                <a:avLst/>
              </a:prstGeom>
            </p:spPr>
          </p:pic>
        </mc:Fallback>
      </mc:AlternateContent>
      <p:pic>
        <p:nvPicPr>
          <p:cNvPr id="4" name="Content Placeholder 3" descr="Graphical user interface, application&#10;&#10;Description automatically generated">
            <a:extLst>
              <a:ext uri="{FF2B5EF4-FFF2-40B4-BE49-F238E27FC236}">
                <a16:creationId xmlns:a16="http://schemas.microsoft.com/office/drawing/2014/main" id="{5C93802F-851E-481C-9710-04F914486D64}"/>
              </a:ext>
            </a:extLst>
          </p:cNvPr>
          <p:cNvPicPr>
            <a:picLocks/>
          </p:cNvPicPr>
          <p:nvPr/>
        </p:nvPicPr>
        <p:blipFill>
          <a:blip r:embed="rId4">
            <a:extLst>
              <a:ext uri="{28A0092B-C50C-407E-A947-70E740481C1C}">
                <a14:useLocalDpi xmlns:a14="http://schemas.microsoft.com/office/drawing/2010/main" val="0"/>
              </a:ext>
            </a:extLst>
          </a:blip>
          <a:stretch>
            <a:fillRect/>
          </a:stretch>
        </p:blipFill>
        <p:spPr bwMode="auto">
          <a:xfrm>
            <a:off x="1222365" y="640080"/>
            <a:ext cx="5720862" cy="5577840"/>
          </a:xfrm>
          <a:prstGeom prst="rect">
            <a:avLst/>
          </a:prstGeom>
          <a:noFill/>
        </p:spPr>
      </p:pic>
    </p:spTree>
    <p:extLst>
      <p:ext uri="{BB962C8B-B14F-4D97-AF65-F5344CB8AC3E}">
        <p14:creationId xmlns:p14="http://schemas.microsoft.com/office/powerpoint/2010/main" val="631248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D59326-0106-4C10-ACA8-4D9500F9A37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User interface</a:t>
            </a:r>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46B290"/>
          </a:solidFill>
          <a:ln w="38100" cap="rnd">
            <a:solidFill>
              <a:srgbClr val="46B29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8B24E29-0319-4DFD-8A87-4CC36F62F6F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422915" y="640080"/>
            <a:ext cx="5677378" cy="5550408"/>
          </a:xfrm>
          <a:prstGeom prst="rect">
            <a:avLst/>
          </a:prstGeom>
          <a:noFill/>
        </p:spPr>
      </p:pic>
    </p:spTree>
    <p:extLst>
      <p:ext uri="{BB962C8B-B14F-4D97-AF65-F5344CB8AC3E}">
        <p14:creationId xmlns:p14="http://schemas.microsoft.com/office/powerpoint/2010/main" val="1511194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F4650-42B0-4647-B817-730B9BE72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F80D4DD-EE29-450D-A187-E8892B853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6066063" cy="6858000"/>
          </a:xfrm>
          <a:custGeom>
            <a:avLst/>
            <a:gdLst>
              <a:gd name="connsiteX0" fmla="*/ 6066063 w 6066063"/>
              <a:gd name="connsiteY0" fmla="*/ 0 h 6858000"/>
              <a:gd name="connsiteX1" fmla="*/ 1229608 w 6066063"/>
              <a:gd name="connsiteY1" fmla="*/ 0 h 6858000"/>
              <a:gd name="connsiteX2" fmla="*/ 1128285 w 6066063"/>
              <a:gd name="connsiteY2" fmla="*/ 156518 h 6858000"/>
              <a:gd name="connsiteX3" fmla="*/ 768782 w 6066063"/>
              <a:gd name="connsiteY3" fmla="*/ 825746 h 6858000"/>
              <a:gd name="connsiteX4" fmla="*/ 743290 w 6066063"/>
              <a:gd name="connsiteY4" fmla="*/ 860183 h 6858000"/>
              <a:gd name="connsiteX5" fmla="*/ 787138 w 6066063"/>
              <a:gd name="connsiteY5" fmla="*/ 756243 h 6858000"/>
              <a:gd name="connsiteX6" fmla="*/ 980544 w 6066063"/>
              <a:gd name="connsiteY6" fmla="*/ 339016 h 6858000"/>
              <a:gd name="connsiteX7" fmla="*/ 1161966 w 6066063"/>
              <a:gd name="connsiteY7" fmla="*/ 0 h 6858000"/>
              <a:gd name="connsiteX8" fmla="*/ 1104491 w 6066063"/>
              <a:gd name="connsiteY8" fmla="*/ 0 h 6858000"/>
              <a:gd name="connsiteX9" fmla="*/ 993044 w 6066063"/>
              <a:gd name="connsiteY9" fmla="*/ 204247 h 6858000"/>
              <a:gd name="connsiteX10" fmla="*/ 494731 w 6066063"/>
              <a:gd name="connsiteY10" fmla="*/ 1375322 h 6858000"/>
              <a:gd name="connsiteX11" fmla="*/ 46559 w 6066063"/>
              <a:gd name="connsiteY11" fmla="*/ 3329787 h 6858000"/>
              <a:gd name="connsiteX12" fmla="*/ 12272 w 6066063"/>
              <a:gd name="connsiteY12" fmla="*/ 4352595 h 6858000"/>
              <a:gd name="connsiteX13" fmla="*/ 171094 w 6066063"/>
              <a:gd name="connsiteY13" fmla="*/ 5544543 h 6858000"/>
              <a:gd name="connsiteX14" fmla="*/ 538125 w 6066063"/>
              <a:gd name="connsiteY14" fmla="*/ 6816123 h 6858000"/>
              <a:gd name="connsiteX15" fmla="*/ 555724 w 6066063"/>
              <a:gd name="connsiteY15" fmla="*/ 6858000 h 6858000"/>
              <a:gd name="connsiteX16" fmla="*/ 608303 w 6066063"/>
              <a:gd name="connsiteY16" fmla="*/ 6858000 h 6858000"/>
              <a:gd name="connsiteX17" fmla="*/ 596366 w 6066063"/>
              <a:gd name="connsiteY17" fmla="*/ 6829337 h 6858000"/>
              <a:gd name="connsiteX18" fmla="*/ 364843 w 6066063"/>
              <a:gd name="connsiteY18" fmla="*/ 6132604 h 6858000"/>
              <a:gd name="connsiteX19" fmla="*/ 213412 w 6066063"/>
              <a:gd name="connsiteY19" fmla="*/ 5505676 h 6858000"/>
              <a:gd name="connsiteX20" fmla="*/ 211628 w 6066063"/>
              <a:gd name="connsiteY20" fmla="*/ 5472254 h 6858000"/>
              <a:gd name="connsiteX21" fmla="*/ 311945 w 6066063"/>
              <a:gd name="connsiteY21" fmla="*/ 5821167 h 6858000"/>
              <a:gd name="connsiteX22" fmla="*/ 623960 w 6066063"/>
              <a:gd name="connsiteY22" fmla="*/ 6658826 h 6858000"/>
              <a:gd name="connsiteX23" fmla="*/ 717350 w 6066063"/>
              <a:gd name="connsiteY23" fmla="*/ 6858000 h 6858000"/>
              <a:gd name="connsiteX24" fmla="*/ 6066063 w 606606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66063" h="6858000">
                <a:moveTo>
                  <a:pt x="6066063"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6066063" y="6858000"/>
                </a:lnTo>
                <a:close/>
              </a:path>
            </a:pathLst>
          </a:custGeom>
          <a:solidFill>
            <a:srgbClr val="46B290"/>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598E01A8-47F1-46C0-8E94-9C9C2C3C3DFC}"/>
              </a:ext>
            </a:extLst>
          </p:cNvPr>
          <p:cNvSpPr>
            <a:spLocks noGrp="1"/>
          </p:cNvSpPr>
          <p:nvPr>
            <p:ph type="title"/>
          </p:nvPr>
        </p:nvSpPr>
        <p:spPr>
          <a:xfrm>
            <a:off x="841248" y="644652"/>
            <a:ext cx="4178808" cy="5568696"/>
          </a:xfrm>
        </p:spPr>
        <p:txBody>
          <a:bodyPr>
            <a:normAutofit/>
          </a:bodyPr>
          <a:lstStyle/>
          <a:p>
            <a:r>
              <a:rPr lang="en-US" sz="7200">
                <a:solidFill>
                  <a:schemeClr val="bg1"/>
                </a:solidFill>
              </a:rPr>
              <a:t>Future changes</a:t>
            </a:r>
          </a:p>
        </p:txBody>
      </p:sp>
      <p:sp>
        <p:nvSpPr>
          <p:cNvPr id="3" name="Content Placeholder 2">
            <a:extLst>
              <a:ext uri="{FF2B5EF4-FFF2-40B4-BE49-F238E27FC236}">
                <a16:creationId xmlns:a16="http://schemas.microsoft.com/office/drawing/2014/main" id="{CE82224A-7408-4CA8-B31D-242D78DA3E88}"/>
              </a:ext>
            </a:extLst>
          </p:cNvPr>
          <p:cNvSpPr>
            <a:spLocks noGrp="1"/>
          </p:cNvSpPr>
          <p:nvPr>
            <p:ph idx="1"/>
          </p:nvPr>
        </p:nvSpPr>
        <p:spPr>
          <a:xfrm>
            <a:off x="6556248" y="644652"/>
            <a:ext cx="4794504" cy="5568696"/>
          </a:xfrm>
        </p:spPr>
        <p:txBody>
          <a:bodyPr anchor="ctr">
            <a:normAutofit/>
          </a:bodyPr>
          <a:lstStyle/>
          <a:p>
            <a:r>
              <a:rPr lang="en-US" dirty="0">
                <a:effectLst/>
                <a:latin typeface="Calibri" panose="020F0502020204030204" pitchFamily="34" charset="0"/>
                <a:ea typeface="Calibri" panose="020F0502020204030204" pitchFamily="34" charset="0"/>
                <a:cs typeface="Calibri" panose="020F0502020204030204" pitchFamily="34" charset="0"/>
              </a:rPr>
              <a:t>Currently, the model does not have options to insert the dependent and independent variable fields individually by the user. Currently, those values can only be entered within the code itself. Future versions of the model will be able to take input fields from the user dynamically to make it more functionable.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173610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6" name="Rectangle 11">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6C3EDF-59BF-48AA-B529-662CF06DA9A0}"/>
              </a:ext>
            </a:extLst>
          </p:cNvPr>
          <p:cNvSpPr>
            <a:spLocks noGrp="1"/>
          </p:cNvSpPr>
          <p:nvPr>
            <p:ph type="title"/>
          </p:nvPr>
        </p:nvSpPr>
        <p:spPr>
          <a:xfrm>
            <a:off x="4853988" y="320041"/>
            <a:ext cx="6707084" cy="3892668"/>
          </a:xfrm>
        </p:spPr>
        <p:txBody>
          <a:bodyPr vert="horz" lIns="91440" tIns="45720" rIns="91440" bIns="45720" rtlCol="0" anchor="b">
            <a:normAutofit/>
          </a:bodyPr>
          <a:lstStyle/>
          <a:p>
            <a:r>
              <a:rPr lang="en-US" sz="9600" dirty="0"/>
              <a:t>Thank you</a:t>
            </a: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46B290"/>
          </a:solidFill>
          <a:ln w="38100" cap="rnd">
            <a:solidFill>
              <a:srgbClr val="46B29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6" descr="Smiling Face with No Fill">
            <a:extLst>
              <a:ext uri="{FF2B5EF4-FFF2-40B4-BE49-F238E27FC236}">
                <a16:creationId xmlns:a16="http://schemas.microsoft.com/office/drawing/2014/main" id="{B3509E24-9DF1-4B68-A89C-CD223D4B1F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371600"/>
            <a:ext cx="4087368" cy="4087368"/>
          </a:xfrm>
          <a:prstGeom prst="rect">
            <a:avLst/>
          </a:prstGeom>
        </p:spPr>
      </p:pic>
    </p:spTree>
    <p:extLst>
      <p:ext uri="{BB962C8B-B14F-4D97-AF65-F5344CB8AC3E}">
        <p14:creationId xmlns:p14="http://schemas.microsoft.com/office/powerpoint/2010/main" val="1615633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rgbClr val="46B290"/>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40E9F-0433-42EE-922E-CAC50AA11A00}"/>
              </a:ext>
            </a:extLst>
          </p:cNvPr>
          <p:cNvSpPr>
            <a:spLocks noGrp="1"/>
          </p:cNvSpPr>
          <p:nvPr>
            <p:ph type="title"/>
          </p:nvPr>
        </p:nvSpPr>
        <p:spPr>
          <a:xfrm>
            <a:off x="841246" y="673770"/>
            <a:ext cx="3644489" cy="2414488"/>
          </a:xfrm>
        </p:spPr>
        <p:txBody>
          <a:bodyPr anchor="t">
            <a:normAutofit/>
          </a:bodyPr>
          <a:lstStyle/>
          <a:p>
            <a:pPr>
              <a:lnSpc>
                <a:spcPct val="90000"/>
              </a:lnSpc>
            </a:pPr>
            <a:r>
              <a:rPr lang="en-US" sz="5100">
                <a:solidFill>
                  <a:schemeClr val="bg1"/>
                </a:solidFill>
              </a:rPr>
              <a:t>Gini Coefficient</a:t>
            </a:r>
          </a:p>
        </p:txBody>
      </p:sp>
      <p:sp>
        <p:nvSpPr>
          <p:cNvPr id="3" name="Content Placeholder 2">
            <a:extLst>
              <a:ext uri="{FF2B5EF4-FFF2-40B4-BE49-F238E27FC236}">
                <a16:creationId xmlns:a16="http://schemas.microsoft.com/office/drawing/2014/main" id="{9BF9AD66-A03D-46BE-A714-C0C1B1CA6019}"/>
              </a:ext>
            </a:extLst>
          </p:cNvPr>
          <p:cNvSpPr>
            <a:spLocks noGrp="1"/>
          </p:cNvSpPr>
          <p:nvPr>
            <p:ph idx="1"/>
          </p:nvPr>
        </p:nvSpPr>
        <p:spPr>
          <a:xfrm>
            <a:off x="6095999" y="882315"/>
            <a:ext cx="5254754" cy="5294647"/>
          </a:xfrm>
        </p:spPr>
        <p:txBody>
          <a:bodyPr>
            <a:normAutofit/>
          </a:bodyPr>
          <a:lstStyle/>
          <a:p>
            <a:pPr>
              <a:lnSpc>
                <a:spcPct val="100000"/>
              </a:lnSpc>
            </a:pPr>
            <a:r>
              <a:rPr lang="en-US" sz="2000" b="0" i="0">
                <a:effectLst/>
                <a:latin typeface="Arial" panose="020B0604020202020204" pitchFamily="34" charset="0"/>
              </a:rPr>
              <a:t>The Gini coefficient is usually defined mathematically based on the </a:t>
            </a:r>
            <a:r>
              <a:rPr lang="en-US" sz="2000" b="0" i="0" u="none" strike="noStrike">
                <a:effectLst/>
                <a:latin typeface="Arial" panose="020B0604020202020204" pitchFamily="34" charset="0"/>
                <a:hlinkClick r:id="rId2" tooltip="Lorenz curve"/>
              </a:rPr>
              <a:t>Lorenz curve</a:t>
            </a:r>
            <a:r>
              <a:rPr lang="en-US" sz="2000" b="0" i="0">
                <a:effectLst/>
                <a:latin typeface="Arial" panose="020B0604020202020204" pitchFamily="34" charset="0"/>
              </a:rPr>
              <a:t>, which plots the proportion of the total income of the population (y axis) that is cumulatively earned by the bottom </a:t>
            </a:r>
            <a:r>
              <a:rPr lang="en-US" sz="2000" b="0" i="1">
                <a:effectLst/>
                <a:latin typeface="Arial" panose="020B0604020202020204" pitchFamily="34" charset="0"/>
              </a:rPr>
              <a:t>x</a:t>
            </a:r>
            <a:r>
              <a:rPr lang="en-US" sz="2000" b="0" i="0">
                <a:effectLst/>
                <a:latin typeface="Arial" panose="020B0604020202020204" pitchFamily="34" charset="0"/>
              </a:rPr>
              <a:t> of the population (see diagram). The line at 45 degrees thus represents perfect equality of incomes. The Gini coefficient can then be thought of as the ratio of the area that lies between the line of equality and the Lorenz curve (marked </a:t>
            </a:r>
            <a:r>
              <a:rPr lang="en-US" sz="2000" b="0" i="1">
                <a:effectLst/>
                <a:latin typeface="Arial" panose="020B0604020202020204" pitchFamily="34" charset="0"/>
              </a:rPr>
              <a:t>A</a:t>
            </a:r>
            <a:r>
              <a:rPr lang="en-US" sz="2000" b="0" i="0">
                <a:effectLst/>
                <a:latin typeface="Arial" panose="020B0604020202020204" pitchFamily="34" charset="0"/>
              </a:rPr>
              <a:t> in the diagram) over the total area under the line of equality (marked </a:t>
            </a:r>
            <a:r>
              <a:rPr lang="en-US" sz="2000" b="0" i="1">
                <a:effectLst/>
                <a:latin typeface="Arial" panose="020B0604020202020204" pitchFamily="34" charset="0"/>
              </a:rPr>
              <a:t>A</a:t>
            </a:r>
            <a:r>
              <a:rPr lang="en-US" sz="2000" b="0" i="0">
                <a:effectLst/>
                <a:latin typeface="Arial" panose="020B0604020202020204" pitchFamily="34" charset="0"/>
              </a:rPr>
              <a:t> and </a:t>
            </a:r>
            <a:r>
              <a:rPr lang="en-US" sz="2000" b="0" i="1">
                <a:effectLst/>
                <a:latin typeface="Arial" panose="020B0604020202020204" pitchFamily="34" charset="0"/>
              </a:rPr>
              <a:t>B</a:t>
            </a:r>
            <a:r>
              <a:rPr lang="en-US" sz="2000" b="0" i="0">
                <a:effectLst/>
                <a:latin typeface="Arial" panose="020B0604020202020204" pitchFamily="34" charset="0"/>
              </a:rPr>
              <a:t> in the diagram); i.e., G = </a:t>
            </a:r>
            <a:r>
              <a:rPr lang="en-US" sz="2000" b="0" i="1">
                <a:effectLst/>
                <a:latin typeface="Arial" panose="020B0604020202020204" pitchFamily="34" charset="0"/>
              </a:rPr>
              <a:t>A</a:t>
            </a:r>
            <a:r>
              <a:rPr lang="en-US" sz="2000" b="0" i="0">
                <a:effectLst/>
                <a:latin typeface="Arial" panose="020B0604020202020204" pitchFamily="34" charset="0"/>
              </a:rPr>
              <a:t>/(</a:t>
            </a:r>
            <a:r>
              <a:rPr lang="en-US" sz="2000" b="0" i="1">
                <a:effectLst/>
                <a:latin typeface="Arial" panose="020B0604020202020204" pitchFamily="34" charset="0"/>
              </a:rPr>
              <a:t>A</a:t>
            </a:r>
            <a:r>
              <a:rPr lang="en-US" sz="2000" b="0" i="0">
                <a:effectLst/>
                <a:latin typeface="Arial" panose="020B0604020202020204" pitchFamily="34" charset="0"/>
              </a:rPr>
              <a:t> + </a:t>
            </a:r>
            <a:r>
              <a:rPr lang="en-US" sz="2000" b="0" i="1">
                <a:effectLst/>
                <a:latin typeface="Arial" panose="020B0604020202020204" pitchFamily="34" charset="0"/>
              </a:rPr>
              <a:t>B</a:t>
            </a:r>
            <a:r>
              <a:rPr lang="en-US" sz="2000" b="0" i="0">
                <a:effectLst/>
                <a:latin typeface="Arial" panose="020B0604020202020204" pitchFamily="34" charset="0"/>
              </a:rPr>
              <a:t>). It is also equal to 2</a:t>
            </a:r>
            <a:r>
              <a:rPr lang="en-US" sz="2000" b="0" i="1">
                <a:effectLst/>
                <a:latin typeface="Arial" panose="020B0604020202020204" pitchFamily="34" charset="0"/>
              </a:rPr>
              <a:t>A</a:t>
            </a:r>
            <a:r>
              <a:rPr lang="en-US" sz="2000" b="0" i="0">
                <a:effectLst/>
                <a:latin typeface="Arial" panose="020B0604020202020204" pitchFamily="34" charset="0"/>
              </a:rPr>
              <a:t> and to 1 − 2</a:t>
            </a:r>
            <a:r>
              <a:rPr lang="en-US" sz="2000" b="0" i="1">
                <a:effectLst/>
                <a:latin typeface="Arial" panose="020B0604020202020204" pitchFamily="34" charset="0"/>
              </a:rPr>
              <a:t>B</a:t>
            </a:r>
            <a:r>
              <a:rPr lang="en-US" sz="2000" b="0" i="0">
                <a:effectLst/>
                <a:latin typeface="Arial" panose="020B0604020202020204" pitchFamily="34" charset="0"/>
              </a:rPr>
              <a:t> due to the fact that </a:t>
            </a:r>
            <a:r>
              <a:rPr lang="en-US" sz="2000" b="0" i="1">
                <a:effectLst/>
                <a:latin typeface="Arial" panose="020B0604020202020204" pitchFamily="34" charset="0"/>
              </a:rPr>
              <a:t>A</a:t>
            </a:r>
            <a:r>
              <a:rPr lang="en-US" sz="2000" b="0" i="0">
                <a:effectLst/>
                <a:latin typeface="Arial" panose="020B0604020202020204" pitchFamily="34" charset="0"/>
              </a:rPr>
              <a:t> + </a:t>
            </a:r>
            <a:r>
              <a:rPr lang="en-US" sz="2000" b="0" i="1">
                <a:effectLst/>
                <a:latin typeface="Arial" panose="020B0604020202020204" pitchFamily="34" charset="0"/>
              </a:rPr>
              <a:t>B</a:t>
            </a:r>
            <a:r>
              <a:rPr lang="en-US" sz="2000" b="0" i="0">
                <a:effectLst/>
                <a:latin typeface="Arial" panose="020B0604020202020204" pitchFamily="34" charset="0"/>
              </a:rPr>
              <a:t> = 0.5 (since the axes scale from 0 to 1).</a:t>
            </a:r>
            <a:endParaRPr lang="en-US" sz="2000"/>
          </a:p>
        </p:txBody>
      </p:sp>
    </p:spTree>
    <p:extLst>
      <p:ext uri="{BB962C8B-B14F-4D97-AF65-F5344CB8AC3E}">
        <p14:creationId xmlns:p14="http://schemas.microsoft.com/office/powerpoint/2010/main" val="231856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8E6205-0E26-4AB4-ADF9-7CD00FCA7FCB}"/>
              </a:ext>
            </a:extLst>
          </p:cNvPr>
          <p:cNvSpPr>
            <a:spLocks noGrp="1"/>
          </p:cNvSpPr>
          <p:nvPr>
            <p:ph type="title"/>
          </p:nvPr>
        </p:nvSpPr>
        <p:spPr>
          <a:xfrm>
            <a:off x="630936" y="639520"/>
            <a:ext cx="3429000" cy="1719072"/>
          </a:xfrm>
        </p:spPr>
        <p:txBody>
          <a:bodyPr anchor="b">
            <a:normAutofit/>
          </a:bodyPr>
          <a:lstStyle/>
          <a:p>
            <a:r>
              <a:rPr lang="en-US"/>
              <a:t>Lorenz curve</a:t>
            </a:r>
            <a:endParaRPr lang="en-US" dirty="0"/>
          </a:p>
        </p:txBody>
      </p:sp>
      <p:sp>
        <p:nvSpPr>
          <p:cNvPr id="1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46B290"/>
          </a:solidFill>
          <a:ln w="38100" cap="rnd">
            <a:solidFill>
              <a:srgbClr val="46B29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02C635C6-0060-49D7-9B18-54589689D873}"/>
              </a:ext>
            </a:extLst>
          </p:cNvPr>
          <p:cNvSpPr>
            <a:spLocks noGrp="1"/>
          </p:cNvSpPr>
          <p:nvPr>
            <p:ph idx="1"/>
          </p:nvPr>
        </p:nvSpPr>
        <p:spPr>
          <a:xfrm>
            <a:off x="630936" y="2807208"/>
            <a:ext cx="3429000" cy="3410712"/>
          </a:xfrm>
        </p:spPr>
        <p:txBody>
          <a:bodyPr anchor="t">
            <a:normAutofit/>
          </a:bodyPr>
          <a:lstStyle/>
          <a:p>
            <a:r>
              <a:rPr lang="en-US" sz="1600" b="0" i="0" dirty="0">
                <a:solidFill>
                  <a:srgbClr val="202122"/>
                </a:solidFill>
                <a:effectLst/>
                <a:latin typeface="Arial" panose="020B0604020202020204" pitchFamily="34" charset="0"/>
              </a:rPr>
              <a:t>Graphical representation of the Gini coefficient</a:t>
            </a:r>
            <a:br>
              <a:rPr lang="en-US" sz="1600" dirty="0"/>
            </a:br>
            <a:br>
              <a:rPr lang="en-US" sz="1600" dirty="0"/>
            </a:br>
            <a:r>
              <a:rPr lang="en-US" sz="1600" b="0" i="0" dirty="0">
                <a:solidFill>
                  <a:srgbClr val="202122"/>
                </a:solidFill>
                <a:effectLst/>
                <a:latin typeface="Arial" panose="020B0604020202020204" pitchFamily="34" charset="0"/>
              </a:rPr>
              <a:t>The graph shows that the Gini coefficient is equal to the area marked </a:t>
            </a:r>
            <a:r>
              <a:rPr lang="en-US" sz="1600" b="0" i="1" dirty="0">
                <a:solidFill>
                  <a:srgbClr val="202122"/>
                </a:solidFill>
                <a:effectLst/>
                <a:latin typeface="Arial" panose="020B0604020202020204" pitchFamily="34" charset="0"/>
              </a:rPr>
              <a:t>A</a:t>
            </a:r>
            <a:r>
              <a:rPr lang="en-US" sz="1600" b="0" i="0" dirty="0">
                <a:solidFill>
                  <a:srgbClr val="202122"/>
                </a:solidFill>
                <a:effectLst/>
                <a:latin typeface="Arial" panose="020B0604020202020204" pitchFamily="34" charset="0"/>
              </a:rPr>
              <a:t> divided by the sum of the areas marked </a:t>
            </a:r>
            <a:r>
              <a:rPr lang="en-US" sz="1600" b="0" i="1" dirty="0">
                <a:solidFill>
                  <a:srgbClr val="202122"/>
                </a:solidFill>
                <a:effectLst/>
                <a:latin typeface="Arial" panose="020B0604020202020204" pitchFamily="34" charset="0"/>
              </a:rPr>
              <a:t>A</a:t>
            </a:r>
            <a:r>
              <a:rPr lang="en-US" sz="1600" b="0" i="0" dirty="0">
                <a:solidFill>
                  <a:srgbClr val="202122"/>
                </a:solidFill>
                <a:effectLst/>
                <a:latin typeface="Arial" panose="020B0604020202020204" pitchFamily="34" charset="0"/>
              </a:rPr>
              <a:t> and </a:t>
            </a:r>
            <a:r>
              <a:rPr lang="en-US" sz="1600" b="0" i="1" dirty="0">
                <a:solidFill>
                  <a:srgbClr val="202122"/>
                </a:solidFill>
                <a:effectLst/>
                <a:latin typeface="Arial" panose="020B0604020202020204" pitchFamily="34" charset="0"/>
              </a:rPr>
              <a:t>B</a:t>
            </a:r>
            <a:r>
              <a:rPr lang="en-US" sz="1600" b="0" i="0" dirty="0">
                <a:solidFill>
                  <a:srgbClr val="202122"/>
                </a:solidFill>
                <a:effectLst/>
                <a:latin typeface="Arial" panose="020B0604020202020204" pitchFamily="34" charset="0"/>
              </a:rPr>
              <a:t>, that is, Gini = </a:t>
            </a:r>
            <a:r>
              <a:rPr lang="en-US" sz="1600" b="0" i="1" dirty="0">
                <a:solidFill>
                  <a:srgbClr val="202122"/>
                </a:solidFill>
                <a:effectLst/>
                <a:latin typeface="Arial" panose="020B0604020202020204" pitchFamily="34" charset="0"/>
              </a:rPr>
              <a:t>A</a:t>
            </a:r>
            <a:r>
              <a:rPr lang="en-US" sz="1600" b="0" i="0" dirty="0">
                <a:solidFill>
                  <a:srgbClr val="202122"/>
                </a:solidFill>
                <a:effectLst/>
                <a:latin typeface="Arial" panose="020B0604020202020204" pitchFamily="34" charset="0"/>
              </a:rPr>
              <a:t>/(</a:t>
            </a:r>
            <a:r>
              <a:rPr lang="en-US" sz="1600" b="0" i="1" dirty="0">
                <a:solidFill>
                  <a:srgbClr val="202122"/>
                </a:solidFill>
                <a:effectLst/>
                <a:latin typeface="Arial" panose="020B0604020202020204" pitchFamily="34" charset="0"/>
              </a:rPr>
              <a:t>A</a:t>
            </a:r>
            <a:r>
              <a:rPr lang="en-US" sz="1600" b="0" i="0" dirty="0">
                <a:solidFill>
                  <a:srgbClr val="202122"/>
                </a:solidFill>
                <a:effectLst/>
                <a:latin typeface="Arial" panose="020B0604020202020204" pitchFamily="34" charset="0"/>
              </a:rPr>
              <a:t> + </a:t>
            </a:r>
            <a:r>
              <a:rPr lang="en-US" sz="1600" b="0" i="1" dirty="0">
                <a:solidFill>
                  <a:srgbClr val="202122"/>
                </a:solidFill>
                <a:effectLst/>
                <a:latin typeface="Arial" panose="020B0604020202020204" pitchFamily="34" charset="0"/>
              </a:rPr>
              <a:t>B</a:t>
            </a:r>
            <a:r>
              <a:rPr lang="en-US" sz="1600" b="0" i="0" dirty="0">
                <a:solidFill>
                  <a:srgbClr val="202122"/>
                </a:solidFill>
                <a:effectLst/>
                <a:latin typeface="Arial" panose="020B0604020202020204" pitchFamily="34" charset="0"/>
              </a:rPr>
              <a:t>). It is also equal to 2</a:t>
            </a:r>
            <a:r>
              <a:rPr lang="en-US" sz="1600" b="0" i="1" dirty="0">
                <a:solidFill>
                  <a:srgbClr val="202122"/>
                </a:solidFill>
                <a:effectLst/>
                <a:latin typeface="Arial" panose="020B0604020202020204" pitchFamily="34" charset="0"/>
              </a:rPr>
              <a:t>A</a:t>
            </a:r>
            <a:r>
              <a:rPr lang="en-US" sz="1600" b="0" i="0" dirty="0">
                <a:solidFill>
                  <a:srgbClr val="202122"/>
                </a:solidFill>
                <a:effectLst/>
                <a:latin typeface="Arial" panose="020B0604020202020204" pitchFamily="34" charset="0"/>
              </a:rPr>
              <a:t> and to 1 − 2</a:t>
            </a:r>
            <a:r>
              <a:rPr lang="en-US" sz="1600" b="0" i="1" dirty="0">
                <a:solidFill>
                  <a:srgbClr val="202122"/>
                </a:solidFill>
                <a:effectLst/>
                <a:latin typeface="Arial" panose="020B0604020202020204" pitchFamily="34" charset="0"/>
              </a:rPr>
              <a:t>B</a:t>
            </a:r>
            <a:r>
              <a:rPr lang="en-US" sz="1600" b="0" i="0" dirty="0">
                <a:solidFill>
                  <a:srgbClr val="202122"/>
                </a:solidFill>
                <a:effectLst/>
                <a:latin typeface="Arial" panose="020B0604020202020204" pitchFamily="34" charset="0"/>
              </a:rPr>
              <a:t> due to the fact that </a:t>
            </a:r>
            <a:r>
              <a:rPr lang="en-US" sz="1600" b="0" i="1" dirty="0">
                <a:solidFill>
                  <a:srgbClr val="202122"/>
                </a:solidFill>
                <a:effectLst/>
                <a:latin typeface="Arial" panose="020B0604020202020204" pitchFamily="34" charset="0"/>
              </a:rPr>
              <a:t>A</a:t>
            </a:r>
            <a:r>
              <a:rPr lang="en-US" sz="1600" b="0" i="0" dirty="0">
                <a:solidFill>
                  <a:srgbClr val="202122"/>
                </a:solidFill>
                <a:effectLst/>
                <a:latin typeface="Arial" panose="020B0604020202020204" pitchFamily="34" charset="0"/>
              </a:rPr>
              <a:t> + </a:t>
            </a:r>
            <a:r>
              <a:rPr lang="en-US" sz="1600" b="0" i="1" dirty="0">
                <a:solidFill>
                  <a:srgbClr val="202122"/>
                </a:solidFill>
                <a:effectLst/>
                <a:latin typeface="Arial" panose="020B0604020202020204" pitchFamily="34" charset="0"/>
              </a:rPr>
              <a:t>B</a:t>
            </a:r>
            <a:r>
              <a:rPr lang="en-US" sz="1600" b="0" i="0" dirty="0">
                <a:solidFill>
                  <a:srgbClr val="202122"/>
                </a:solidFill>
                <a:effectLst/>
                <a:latin typeface="Arial" panose="020B0604020202020204" pitchFamily="34" charset="0"/>
              </a:rPr>
              <a:t> = 0.5 (since the axes scale from 0 to 1).</a:t>
            </a:r>
            <a:endParaRPr lang="en-US" sz="2400" dirty="0"/>
          </a:p>
        </p:txBody>
      </p:sp>
      <mc:AlternateContent xmlns:mc="http://schemas.openxmlformats.org/markup-compatibility/2006">
        <mc:Choice xmlns:p14="http://schemas.microsoft.com/office/powerpoint/2010/main" Requires="p14">
          <p:contentPart p14:bwMode="auto" r:id="rId2">
            <p14:nvContentPartPr>
              <p14: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6" name="Content Placeholder 5">
            <a:extLst>
              <a:ext uri="{FF2B5EF4-FFF2-40B4-BE49-F238E27FC236}">
                <a16:creationId xmlns:a16="http://schemas.microsoft.com/office/drawing/2014/main" id="{4792B9D9-B4A1-4AFB-87FF-6CE52C164A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390956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7" name="Rectangle 1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C1233A-061D-44EC-8FED-0B6D9895E562}"/>
              </a:ext>
            </a:extLst>
          </p:cNvPr>
          <p:cNvSpPr>
            <a:spLocks noGrp="1"/>
          </p:cNvSpPr>
          <p:nvPr>
            <p:ph type="title"/>
          </p:nvPr>
        </p:nvSpPr>
        <p:spPr>
          <a:xfrm>
            <a:off x="890338" y="640080"/>
            <a:ext cx="3734014" cy="3566160"/>
          </a:xfrm>
        </p:spPr>
        <p:txBody>
          <a:bodyPr vert="horz" lIns="91440" tIns="45720" rIns="91440" bIns="45720" rtlCol="0" anchor="b">
            <a:normAutofit/>
          </a:bodyPr>
          <a:lstStyle/>
          <a:p>
            <a:pPr>
              <a:lnSpc>
                <a:spcPct val="90000"/>
              </a:lnSpc>
            </a:pPr>
            <a:r>
              <a:rPr lang="en-US" sz="6200" dirty="0"/>
              <a:t>Machine Learning</a:t>
            </a:r>
          </a:p>
        </p:txBody>
      </p:sp>
      <p:sp>
        <p:nvSpPr>
          <p:cNvPr id="28"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46B290"/>
          </a:solidFill>
          <a:ln w="38100" cap="rnd">
            <a:solidFill>
              <a:srgbClr val="46B29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F52C4E9-A6C9-4060-99E7-209D2E77FE1A}"/>
              </a:ext>
            </a:extLst>
          </p:cNvPr>
          <p:cNvPicPr>
            <a:picLocks noChangeAspect="1"/>
          </p:cNvPicPr>
          <p:nvPr/>
        </p:nvPicPr>
        <p:blipFill rotWithShape="1">
          <a:blip r:embed="rId2"/>
          <a:srcRect l="17656" r="2592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77625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B522-19B6-4F55-9008-7D74C998F597}"/>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67EE5961-66BA-44C4-8E7E-C2CBD0726907}"/>
              </a:ext>
            </a:extLst>
          </p:cNvPr>
          <p:cNvSpPr>
            <a:spLocks noGrp="1"/>
          </p:cNvSpPr>
          <p:nvPr>
            <p:ph idx="1"/>
          </p:nvPr>
        </p:nvSpPr>
        <p:spPr/>
        <p:txBody>
          <a:bodyPr>
            <a:normAutofit lnSpcReduction="10000"/>
          </a:bodyPr>
          <a:lstStyle/>
          <a:p>
            <a:r>
              <a:rPr lang="en-US" b="1" i="0" dirty="0">
                <a:solidFill>
                  <a:srgbClr val="202122"/>
                </a:solidFill>
                <a:effectLst/>
                <a:latin typeface="Arial" panose="020B0604020202020204" pitchFamily="34" charset="0"/>
              </a:rPr>
              <a:t>Machine learning</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ML</a:t>
            </a:r>
            <a:r>
              <a:rPr lang="en-US" b="0" i="0" dirty="0">
                <a:solidFill>
                  <a:srgbClr val="202122"/>
                </a:solidFill>
                <a:effectLst/>
                <a:latin typeface="Arial" panose="020B0604020202020204" pitchFamily="34" charset="0"/>
              </a:rPr>
              <a:t>) is the study of computer algorithms that improve automatically through experience. It is seen as a subset of </a:t>
            </a:r>
            <a:r>
              <a:rPr lang="en-US" b="0" i="0" u="none" strike="noStrike" dirty="0">
                <a:effectLst/>
                <a:latin typeface="Arial" panose="020B0604020202020204" pitchFamily="34" charset="0"/>
              </a:rPr>
              <a:t>artificial intelligence</a:t>
            </a:r>
            <a:r>
              <a:rPr lang="en-US" b="0" i="0" dirty="0">
                <a:solidFill>
                  <a:srgbClr val="202122"/>
                </a:solidFill>
                <a:effectLst/>
                <a:latin typeface="Arial" panose="020B0604020202020204" pitchFamily="34" charset="0"/>
              </a:rPr>
              <a:t>. Machine learning algorithms build a model based on sample data, known as "</a:t>
            </a:r>
            <a:r>
              <a:rPr lang="en-US" b="0" i="0" u="none" strike="noStrike" dirty="0">
                <a:effectLst/>
                <a:latin typeface="Arial" panose="020B0604020202020204" pitchFamily="34" charset="0"/>
              </a:rPr>
              <a:t>training data</a:t>
            </a:r>
            <a:r>
              <a:rPr lang="en-US" b="0" i="0" dirty="0">
                <a:solidFill>
                  <a:srgbClr val="202122"/>
                </a:solidFill>
                <a:effectLst/>
                <a:latin typeface="Arial" panose="020B0604020202020204" pitchFamily="34" charset="0"/>
              </a:rPr>
              <a:t>", in order to make predictions or decisions without being explicitly programmed to do so. Machine learning algorithms are used in a wide variety of applications, such as </a:t>
            </a:r>
            <a:r>
              <a:rPr lang="en-US" b="0" i="0" u="none" strike="noStrike" dirty="0">
                <a:effectLst/>
                <a:latin typeface="Arial" panose="020B0604020202020204" pitchFamily="34" charset="0"/>
              </a:rPr>
              <a:t>email</a:t>
            </a:r>
            <a:r>
              <a:rPr lang="en-US" b="0" i="0" u="none" strike="noStrike" dirty="0">
                <a:solidFill>
                  <a:srgbClr val="0B0080"/>
                </a:solidFill>
                <a:effectLst/>
                <a:latin typeface="Arial" panose="020B0604020202020204" pitchFamily="34" charset="0"/>
              </a:rPr>
              <a:t> </a:t>
            </a:r>
            <a:r>
              <a:rPr lang="en-US" b="0" i="0" u="none" strike="noStrike" dirty="0">
                <a:effectLst/>
                <a:latin typeface="Arial" panose="020B0604020202020204" pitchFamily="34" charset="0"/>
              </a:rPr>
              <a:t>filtering</a:t>
            </a:r>
            <a:r>
              <a:rPr lang="en-US" b="0" i="0" dirty="0">
                <a:effectLst/>
                <a:latin typeface="Arial" panose="020B0604020202020204" pitchFamily="34" charset="0"/>
              </a:rPr>
              <a:t> and </a:t>
            </a:r>
            <a:r>
              <a:rPr lang="en-US" b="0" i="0" u="none" strike="noStrike" dirty="0">
                <a:effectLst/>
                <a:latin typeface="Arial" panose="020B0604020202020204" pitchFamily="34" charset="0"/>
              </a:rPr>
              <a:t>computer vision</a:t>
            </a:r>
            <a:r>
              <a:rPr lang="en-US" b="0" i="0" dirty="0">
                <a:solidFill>
                  <a:srgbClr val="202122"/>
                </a:solidFill>
                <a:effectLst/>
                <a:latin typeface="Arial" panose="020B0604020202020204" pitchFamily="34" charset="0"/>
              </a:rPr>
              <a:t>, where it is difficult or unfeasible to develop conventional algorithms to perform the needed tasks.</a:t>
            </a:r>
            <a:endParaRPr lang="en-US" dirty="0"/>
          </a:p>
        </p:txBody>
      </p:sp>
    </p:spTree>
    <p:extLst>
      <p:ext uri="{BB962C8B-B14F-4D97-AF65-F5344CB8AC3E}">
        <p14:creationId xmlns:p14="http://schemas.microsoft.com/office/powerpoint/2010/main" val="972235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A92A2-B5DE-4FAF-BC86-43905E20167E}"/>
              </a:ext>
            </a:extLst>
          </p:cNvPr>
          <p:cNvSpPr>
            <a:spLocks noGrp="1"/>
          </p:cNvSpPr>
          <p:nvPr>
            <p:ph type="title"/>
          </p:nvPr>
        </p:nvSpPr>
        <p:spPr>
          <a:xfrm>
            <a:off x="5297762" y="329184"/>
            <a:ext cx="6251110" cy="1783080"/>
          </a:xfrm>
        </p:spPr>
        <p:txBody>
          <a:bodyPr anchor="b">
            <a:normAutofit/>
          </a:bodyPr>
          <a:lstStyle/>
          <a:p>
            <a:pPr>
              <a:lnSpc>
                <a:spcPct val="90000"/>
              </a:lnSpc>
            </a:pPr>
            <a:r>
              <a:rPr lang="en-US" sz="5600"/>
              <a:t>Machine Learning approaches</a:t>
            </a:r>
          </a:p>
        </p:txBody>
      </p:sp>
      <p:sp>
        <p:nvSpPr>
          <p:cNvPr id="2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46B290"/>
          </a:solidFill>
          <a:ln w="38100" cap="rnd">
            <a:solidFill>
              <a:srgbClr val="46B29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099D3C07-4B4A-4F02-AE38-5701F7F9FFB6}"/>
              </a:ext>
            </a:extLst>
          </p:cNvPr>
          <p:cNvSpPr>
            <a:spLocks noGrp="1"/>
          </p:cNvSpPr>
          <p:nvPr>
            <p:ph idx="1"/>
          </p:nvPr>
        </p:nvSpPr>
        <p:spPr>
          <a:xfrm>
            <a:off x="5297762" y="2706624"/>
            <a:ext cx="6251110" cy="3483864"/>
          </a:xfrm>
        </p:spPr>
        <p:txBody>
          <a:bodyPr>
            <a:normAutofit/>
          </a:bodyPr>
          <a:lstStyle/>
          <a:p>
            <a:pPr>
              <a:lnSpc>
                <a:spcPct val="100000"/>
              </a:lnSpc>
              <a:buFont typeface="Arial" panose="020B0604020202020204" pitchFamily="34" charset="0"/>
              <a:buChar char="•"/>
            </a:pPr>
            <a:r>
              <a:rPr lang="en-US" sz="1500" b="1" i="0" u="none" strike="noStrike">
                <a:effectLst/>
                <a:latin typeface="Arial" panose="020B0604020202020204" pitchFamily="34" charset="0"/>
              </a:rPr>
              <a:t>Supervised learning</a:t>
            </a:r>
            <a:r>
              <a:rPr lang="en-US" sz="1500" b="0" i="0">
                <a:effectLst/>
                <a:latin typeface="Arial" panose="020B0604020202020204" pitchFamily="34" charset="0"/>
              </a:rPr>
              <a:t>: The computer is presented with example inputs and their desired outputs, given by a "teacher", and the goal is to learn a general rule that </a:t>
            </a:r>
            <a:r>
              <a:rPr lang="en-US" sz="1500" b="0" i="0" u="none" strike="noStrike">
                <a:effectLst/>
                <a:latin typeface="Arial" panose="020B0604020202020204" pitchFamily="34" charset="0"/>
              </a:rPr>
              <a:t>maps</a:t>
            </a:r>
            <a:r>
              <a:rPr lang="en-US" sz="1500" b="0" i="0">
                <a:effectLst/>
                <a:latin typeface="Arial" panose="020B0604020202020204" pitchFamily="34" charset="0"/>
              </a:rPr>
              <a:t> inputs to outputs.</a:t>
            </a:r>
          </a:p>
          <a:p>
            <a:pPr>
              <a:lnSpc>
                <a:spcPct val="100000"/>
              </a:lnSpc>
              <a:buFont typeface="Arial" panose="020B0604020202020204" pitchFamily="34" charset="0"/>
              <a:buChar char="•"/>
            </a:pPr>
            <a:r>
              <a:rPr lang="en-US" sz="1500" b="1" i="0" u="none" strike="noStrike">
                <a:effectLst/>
                <a:latin typeface="Arial" panose="020B0604020202020204" pitchFamily="34" charset="0"/>
              </a:rPr>
              <a:t>Unsupervised learning</a:t>
            </a:r>
            <a:r>
              <a:rPr lang="en-US" sz="1500" b="0" i="0">
                <a:effectLst/>
                <a:latin typeface="Arial" panose="020B0604020202020204" pitchFamily="34" charset="0"/>
              </a:rPr>
              <a:t>: No labels are given to the learning algorithm, leaving it on its own to find structure in its input. Unsupervised learning can be a goal in itself (discovering hidden patterns in data) or a means towards an end (</a:t>
            </a:r>
            <a:r>
              <a:rPr lang="en-US" sz="1500" b="0" i="0" u="none" strike="noStrike">
                <a:effectLst/>
                <a:latin typeface="Arial" panose="020B0604020202020204" pitchFamily="34" charset="0"/>
              </a:rPr>
              <a:t>feature learning</a:t>
            </a:r>
            <a:r>
              <a:rPr lang="en-US" sz="1500" b="0" i="0">
                <a:effectLst/>
                <a:latin typeface="Arial" panose="020B0604020202020204" pitchFamily="34" charset="0"/>
              </a:rPr>
              <a:t>).</a:t>
            </a:r>
          </a:p>
          <a:p>
            <a:pPr>
              <a:lnSpc>
                <a:spcPct val="100000"/>
              </a:lnSpc>
              <a:buFont typeface="Arial" panose="020B0604020202020204" pitchFamily="34" charset="0"/>
              <a:buChar char="•"/>
            </a:pPr>
            <a:r>
              <a:rPr lang="en-US" sz="1500" b="1" i="0" u="none" strike="noStrike">
                <a:effectLst/>
                <a:latin typeface="Arial" panose="020B0604020202020204" pitchFamily="34" charset="0"/>
              </a:rPr>
              <a:t>Reinforcement learning</a:t>
            </a:r>
            <a:r>
              <a:rPr lang="en-US" sz="1500" b="0" i="0">
                <a:effectLst/>
                <a:latin typeface="Arial" panose="020B0604020202020204" pitchFamily="34" charset="0"/>
              </a:rPr>
              <a:t>: A computer program interacts with a dynamic environment in which it must perform a certain goal (such as </a:t>
            </a:r>
            <a:r>
              <a:rPr lang="en-US" sz="1500" b="0" i="0" u="none" strike="noStrike">
                <a:effectLst/>
                <a:latin typeface="Arial" panose="020B0604020202020204" pitchFamily="34" charset="0"/>
              </a:rPr>
              <a:t>driving a vehicle</a:t>
            </a:r>
            <a:r>
              <a:rPr lang="en-US" sz="1500" b="0" i="0">
                <a:effectLst/>
                <a:latin typeface="Arial" panose="020B0604020202020204" pitchFamily="34" charset="0"/>
              </a:rPr>
              <a:t> or playing a game against an opponent). As it navigates its problem space, the program is provided feedback that's analogous to rewards, which it tries to maximize.</a:t>
            </a:r>
          </a:p>
          <a:p>
            <a:pPr marL="0" indent="0">
              <a:lnSpc>
                <a:spcPct val="100000"/>
              </a:lnSpc>
              <a:buNone/>
            </a:pPr>
            <a:endParaRPr lang="en-US" sz="1500"/>
          </a:p>
        </p:txBody>
      </p:sp>
      <p:pic>
        <p:nvPicPr>
          <p:cNvPr id="24" name="Picture 4">
            <a:extLst>
              <a:ext uri="{FF2B5EF4-FFF2-40B4-BE49-F238E27FC236}">
                <a16:creationId xmlns:a16="http://schemas.microsoft.com/office/drawing/2014/main" id="{8897E42A-A52D-4783-ADB7-85B44C6E3C4A}"/>
              </a:ext>
            </a:extLst>
          </p:cNvPr>
          <p:cNvPicPr>
            <a:picLocks noChangeAspect="1"/>
          </p:cNvPicPr>
          <p:nvPr/>
        </p:nvPicPr>
        <p:blipFill rotWithShape="1">
          <a:blip r:embed="rId2"/>
          <a:srcRect l="20711" r="3395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882444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3325F-448F-428A-B8F3-D806183AABA0}"/>
              </a:ext>
            </a:extLst>
          </p:cNvPr>
          <p:cNvSpPr>
            <a:spLocks noGrp="1"/>
          </p:cNvSpPr>
          <p:nvPr>
            <p:ph type="title"/>
          </p:nvPr>
        </p:nvSpPr>
        <p:spPr>
          <a:xfrm>
            <a:off x="630936" y="640080"/>
            <a:ext cx="4818888" cy="1481328"/>
          </a:xfrm>
        </p:spPr>
        <p:txBody>
          <a:bodyPr anchor="b">
            <a:normAutofit/>
          </a:bodyPr>
          <a:lstStyle/>
          <a:p>
            <a:r>
              <a:rPr lang="en-US" sz="5600"/>
              <a:t>Decision Tree</a:t>
            </a:r>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46B290"/>
          </a:solidFill>
          <a:ln w="38100" cap="rnd">
            <a:solidFill>
              <a:srgbClr val="46B29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0C8AA5-EBF1-4C20-8404-1B8DB9C63B28}"/>
              </a:ext>
            </a:extLst>
          </p:cNvPr>
          <p:cNvSpPr>
            <a:spLocks noGrp="1"/>
          </p:cNvSpPr>
          <p:nvPr>
            <p:ph idx="1"/>
          </p:nvPr>
        </p:nvSpPr>
        <p:spPr>
          <a:xfrm>
            <a:off x="630936" y="2660904"/>
            <a:ext cx="4818888" cy="3547872"/>
          </a:xfrm>
        </p:spPr>
        <p:txBody>
          <a:bodyPr anchor="t">
            <a:normAutofit/>
          </a:bodyPr>
          <a:lstStyle/>
          <a:p>
            <a:pPr>
              <a:lnSpc>
                <a:spcPct val="100000"/>
              </a:lnSpc>
            </a:pPr>
            <a:r>
              <a:rPr lang="en-US" sz="1500" b="0" i="0">
                <a:effectLst/>
                <a:latin typeface="Lora"/>
              </a:rPr>
              <a:t>A decision tree is a flowchart-like tree structure where an internal node represents feature(or attribute), the branch represents a decision rule, and each leaf node represents the outcome. The topmost node in a decision tree is known as the root node. It learns to partition on the basis of the attribute value. It partitions the tree in recursively manner call recursive partitioning. This flowchart-like structure helps you in decision making. It's visualization like a flowchart diagram which easily mimics the human level thinking. That is why decision trees are easy to understand and interpret.</a:t>
            </a:r>
            <a:endParaRPr lang="en-US" sz="1500"/>
          </a:p>
        </p:txBody>
      </p:sp>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7" name="Graphic 6" descr="Flowchart">
            <a:extLst>
              <a:ext uri="{FF2B5EF4-FFF2-40B4-BE49-F238E27FC236}">
                <a16:creationId xmlns:a16="http://schemas.microsoft.com/office/drawing/2014/main" id="{63B0B397-F846-4802-A423-390D095053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266230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D010E05E-9237-4321-84BB-69C0F2256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46B290"/>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E0B9D95-F39E-4F30-8263-8998F476BABE}"/>
              </a:ext>
            </a:extLst>
          </p:cNvPr>
          <p:cNvSpPr>
            <a:spLocks noGrp="1"/>
          </p:cNvSpPr>
          <p:nvPr>
            <p:ph type="title"/>
          </p:nvPr>
        </p:nvSpPr>
        <p:spPr>
          <a:xfrm>
            <a:off x="1039163" y="1762169"/>
            <a:ext cx="4073110" cy="3122092"/>
          </a:xfrm>
        </p:spPr>
        <p:txBody>
          <a:bodyPr anchor="ctr">
            <a:normAutofit/>
          </a:bodyPr>
          <a:lstStyle/>
          <a:p>
            <a:pPr algn="ctr"/>
            <a:r>
              <a:rPr lang="en-US" sz="6000">
                <a:solidFill>
                  <a:srgbClr val="FFFFFF"/>
                </a:solidFill>
              </a:rPr>
              <a:t>Decision Tree</a:t>
            </a:r>
          </a:p>
        </p:txBody>
      </p:sp>
      <mc:AlternateContent xmlns:mc="http://schemas.openxmlformats.org/markup-compatibility/2006">
        <mc:Choice xmlns:p14="http://schemas.microsoft.com/office/powerpoint/2010/main" Requires="p14">
          <p:contentPart p14:bwMode="auto" r:id="rId2">
            <p14:nvContentPartPr>
              <p14:cNvPr id="77" name="Ink 7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p:pic>
            <p:nvPicPr>
              <p:cNvPr id="77" name="Ink 7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2054" name="Content Placeholder 2053">
            <a:extLst>
              <a:ext uri="{FF2B5EF4-FFF2-40B4-BE49-F238E27FC236}">
                <a16:creationId xmlns:a16="http://schemas.microsoft.com/office/drawing/2014/main" id="{D3F5570C-6FB1-4D01-A118-94EE8A56B502}"/>
              </a:ext>
            </a:extLst>
          </p:cNvPr>
          <p:cNvSpPr>
            <a:spLocks noGrp="1"/>
          </p:cNvSpPr>
          <p:nvPr>
            <p:ph idx="1"/>
          </p:nvPr>
        </p:nvSpPr>
        <p:spPr>
          <a:xfrm>
            <a:off x="5755403" y="3818024"/>
            <a:ext cx="5793468" cy="2425819"/>
          </a:xfrm>
        </p:spPr>
        <p:txBody>
          <a:bodyPr anchor="t">
            <a:normAutofit/>
          </a:bodyPr>
          <a:lstStyle/>
          <a:p>
            <a:r>
              <a:rPr lang="en-US" sz="1400" b="0" i="0" dirty="0">
                <a:solidFill>
                  <a:srgbClr val="3D4251"/>
                </a:solidFill>
                <a:effectLst/>
                <a:latin typeface="Lora"/>
              </a:rPr>
              <a:t>Decision Tree is a white box type of ML algorithm. It shares internal decision-making logic, which is not available in the black box type of algorithms such as Neural Network. Its training time is faster compared to the neural network algorithm. The time complexity of decision trees is a function of the number of records and number of attributes in the given data. The decision tree is a distribution-free or non-parametric method, which does not depend upon probability distribution assumptions. Decision trees can handle high dimensional data with good accuracy.</a:t>
            </a:r>
            <a:endParaRPr lang="en-US" sz="2000" dirty="0"/>
          </a:p>
        </p:txBody>
      </p:sp>
      <p:pic>
        <p:nvPicPr>
          <p:cNvPr id="2050" name="Picture 2" descr="Diagram&#10;&#10;Description automatically generated">
            <a:extLst>
              <a:ext uri="{FF2B5EF4-FFF2-40B4-BE49-F238E27FC236}">
                <a16:creationId xmlns:a16="http://schemas.microsoft.com/office/drawing/2014/main" id="{42D336B6-DFCB-4DAE-A8B8-D44453C7180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601048" y="389024"/>
            <a:ext cx="5452873" cy="303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766332"/>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412439"/>
      </a:dk2>
      <a:lt2>
        <a:srgbClr val="E8E2E4"/>
      </a:lt2>
      <a:accent1>
        <a:srgbClr val="46B290"/>
      </a:accent1>
      <a:accent2>
        <a:srgbClr val="3BB15B"/>
      </a:accent2>
      <a:accent3>
        <a:srgbClr val="57B447"/>
      </a:accent3>
      <a:accent4>
        <a:srgbClr val="7BAE3A"/>
      </a:accent4>
      <a:accent5>
        <a:srgbClr val="A3A541"/>
      </a:accent5>
      <a:accent6>
        <a:srgbClr val="B1833B"/>
      </a:accent6>
      <a:hlink>
        <a:srgbClr val="78892D"/>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TotalTime>
  <Words>1864</Words>
  <Application>Microsoft Office PowerPoint</Application>
  <PresentationFormat>Widescreen</PresentationFormat>
  <Paragraphs>121</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Bookman Old Style</vt:lpstr>
      <vt:lpstr>Calibri</vt:lpstr>
      <vt:lpstr>Lora</vt:lpstr>
      <vt:lpstr>Modern Love</vt:lpstr>
      <vt:lpstr>The Hand</vt:lpstr>
      <vt:lpstr>Times New Roman</vt:lpstr>
      <vt:lpstr>SketchyVTI</vt:lpstr>
      <vt:lpstr>Cs59000-014 Machine Learning Project</vt:lpstr>
      <vt:lpstr>Gini Coefficient</vt:lpstr>
      <vt:lpstr>Gini Coefficient</vt:lpstr>
      <vt:lpstr>Lorenz curve</vt:lpstr>
      <vt:lpstr>Machine Learning</vt:lpstr>
      <vt:lpstr>Machine Learning</vt:lpstr>
      <vt:lpstr>Machine Learning approaches</vt:lpstr>
      <vt:lpstr>Decision Tree</vt:lpstr>
      <vt:lpstr>Decision Tree</vt:lpstr>
      <vt:lpstr>How decision tree works?</vt:lpstr>
      <vt:lpstr>How decision tree works?</vt:lpstr>
      <vt:lpstr>Attribute selection measures</vt:lpstr>
      <vt:lpstr>Information gain</vt:lpstr>
      <vt:lpstr>Information gain</vt:lpstr>
      <vt:lpstr>Gain Ratio</vt:lpstr>
      <vt:lpstr>Gain Ratio</vt:lpstr>
      <vt:lpstr>Gini Index</vt:lpstr>
      <vt:lpstr>Gini Index</vt:lpstr>
      <vt:lpstr>Data collection</vt:lpstr>
      <vt:lpstr>Data preprocessing</vt:lpstr>
      <vt:lpstr>Model training</vt:lpstr>
      <vt:lpstr>Model Accuracy</vt:lpstr>
      <vt:lpstr>Actual VS Prediacted</vt:lpstr>
      <vt:lpstr>Decision tree </vt:lpstr>
      <vt:lpstr>User interface</vt:lpstr>
      <vt:lpstr>User interface</vt:lpstr>
      <vt:lpstr>Future changes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Cs59000-014 Machine Learning Project</dc:title>
  <dc:creator>Garvit Agrawal</dc:creator>
  <cp:lastModifiedBy>Garvit Agrawal</cp:lastModifiedBy>
  <cp:revision>2</cp:revision>
  <dcterms:created xsi:type="dcterms:W3CDTF">2020-12-18T04:29:47Z</dcterms:created>
  <dcterms:modified xsi:type="dcterms:W3CDTF">2020-12-18T04:31:57Z</dcterms:modified>
</cp:coreProperties>
</file>