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7" r:id="rId1"/>
  </p:sldMasterIdLst>
  <p:notesMasterIdLst>
    <p:notesMasterId r:id="rId22"/>
  </p:notesMasterIdLst>
  <p:sldIdLst>
    <p:sldId id="778" r:id="rId2"/>
    <p:sldId id="779" r:id="rId3"/>
    <p:sldId id="829" r:id="rId4"/>
    <p:sldId id="820" r:id="rId5"/>
    <p:sldId id="819" r:id="rId6"/>
    <p:sldId id="830" r:id="rId7"/>
    <p:sldId id="780" r:id="rId8"/>
    <p:sldId id="785" r:id="rId9"/>
    <p:sldId id="786" r:id="rId10"/>
    <p:sldId id="834" r:id="rId11"/>
    <p:sldId id="832" r:id="rId12"/>
    <p:sldId id="831" r:id="rId13"/>
    <p:sldId id="823" r:id="rId14"/>
    <p:sldId id="824" r:id="rId15"/>
    <p:sldId id="827" r:id="rId16"/>
    <p:sldId id="828" r:id="rId17"/>
    <p:sldId id="835" r:id="rId18"/>
    <p:sldId id="800" r:id="rId19"/>
    <p:sldId id="802" r:id="rId20"/>
    <p:sldId id="81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71"/>
    <a:srgbClr val="B8B8B8"/>
    <a:srgbClr val="0A3E5A"/>
    <a:srgbClr val="E20000"/>
    <a:srgbClr val="FF6E6D"/>
    <a:srgbClr val="E30000"/>
    <a:srgbClr val="7F7F7F"/>
    <a:srgbClr val="54AEC9"/>
    <a:srgbClr val="06919A"/>
    <a:srgbClr val="242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5028" autoAdjust="0"/>
  </p:normalViewPr>
  <p:slideViewPr>
    <p:cSldViewPr snapToGrid="0" snapToObjects="1">
      <p:cViewPr varScale="1">
        <p:scale>
          <a:sx n="41" d="100"/>
          <a:sy n="41" d="100"/>
        </p:scale>
        <p:origin x="210" y="84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5046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21849-809B-4C20-AF95-D670C1F81D77}" type="doc">
      <dgm:prSet loTypeId="urn:microsoft.com/office/officeart/2005/8/layout/pyramid3" loCatId="pyramid" qsTypeId="urn:microsoft.com/office/officeart/2005/8/quickstyle/simple1" qsCatId="simple" csTypeId="urn:microsoft.com/office/officeart/2005/8/colors/accent6_3" csCatId="accent6" phldr="1"/>
      <dgm:spPr/>
    </dgm:pt>
    <dgm:pt modelId="{A021D9EF-B90B-4EED-A913-B6784BF258B9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HERE</a:t>
          </a:r>
        </a:p>
        <a:p>
          <a:r>
            <a:rPr lang="en-IN" dirty="0">
              <a:solidFill>
                <a:schemeClr val="bg1"/>
              </a:solidFill>
            </a:rPr>
            <a:t> API’s</a:t>
          </a:r>
        </a:p>
      </dgm:t>
    </dgm:pt>
    <dgm:pt modelId="{4E28A7E4-BCDB-4C23-85F3-691306C9DADB}" type="parTrans" cxnId="{5D752CFC-7D6D-40B3-9E23-2967B548ABC0}">
      <dgm:prSet/>
      <dgm:spPr/>
      <dgm:t>
        <a:bodyPr/>
        <a:lstStyle/>
        <a:p>
          <a:endParaRPr lang="en-IN"/>
        </a:p>
      </dgm:t>
    </dgm:pt>
    <dgm:pt modelId="{3179CB5A-F085-4B12-91C3-E93A6FA2A3FB}" type="sibTrans" cxnId="{5D752CFC-7D6D-40B3-9E23-2967B548ABC0}">
      <dgm:prSet/>
      <dgm:spPr/>
      <dgm:t>
        <a:bodyPr/>
        <a:lstStyle/>
        <a:p>
          <a:endParaRPr lang="en-IN"/>
        </a:p>
      </dgm:t>
    </dgm:pt>
    <dgm:pt modelId="{2B5BFE5D-7DB3-42AA-BC48-BF59CDDB406A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Node.JS</a:t>
          </a:r>
        </a:p>
      </dgm:t>
    </dgm:pt>
    <dgm:pt modelId="{1778FCA7-C5DB-4AC4-AC11-249C71FDE978}" type="parTrans" cxnId="{A2E8CEA9-05FC-4620-BEA6-4362D056D7BA}">
      <dgm:prSet/>
      <dgm:spPr/>
      <dgm:t>
        <a:bodyPr/>
        <a:lstStyle/>
        <a:p>
          <a:endParaRPr lang="en-IN"/>
        </a:p>
      </dgm:t>
    </dgm:pt>
    <dgm:pt modelId="{039A8A13-570E-4659-9F2A-A865871118A1}" type="sibTrans" cxnId="{A2E8CEA9-05FC-4620-BEA6-4362D056D7BA}">
      <dgm:prSet/>
      <dgm:spPr/>
      <dgm:t>
        <a:bodyPr/>
        <a:lstStyle/>
        <a:p>
          <a:endParaRPr lang="en-IN"/>
        </a:p>
      </dgm:t>
    </dgm:pt>
    <dgm:pt modelId="{5932B746-8A1D-4A92-B091-597479E8B26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TensorFlow</a:t>
          </a:r>
          <a:endParaRPr lang="en-IN" dirty="0">
            <a:solidFill>
              <a:schemeClr val="bg1"/>
            </a:solidFill>
          </a:endParaRPr>
        </a:p>
      </dgm:t>
    </dgm:pt>
    <dgm:pt modelId="{9D01DF26-380F-4F25-B8C3-7C56D259FF7D}" type="parTrans" cxnId="{769187BD-AD0B-4E0F-A300-3A50479ED67A}">
      <dgm:prSet/>
      <dgm:spPr/>
      <dgm:t>
        <a:bodyPr/>
        <a:lstStyle/>
        <a:p>
          <a:endParaRPr lang="en-IN"/>
        </a:p>
      </dgm:t>
    </dgm:pt>
    <dgm:pt modelId="{1E002646-0E51-40FD-BD31-AC3888938AF7}" type="sibTrans" cxnId="{769187BD-AD0B-4E0F-A300-3A50479ED67A}">
      <dgm:prSet/>
      <dgm:spPr/>
      <dgm:t>
        <a:bodyPr/>
        <a:lstStyle/>
        <a:p>
          <a:endParaRPr lang="en-IN"/>
        </a:p>
      </dgm:t>
    </dgm:pt>
    <dgm:pt modelId="{140D8239-BD48-4625-9AE7-AAA15B0E11CC}">
      <dgm:prSet phldrT="[Text]"/>
      <dgm:spPr/>
      <dgm:t>
        <a:bodyPr/>
        <a:lstStyle/>
        <a:p>
          <a:endParaRPr lang="en-IN" dirty="0">
            <a:solidFill>
              <a:schemeClr val="bg1"/>
            </a:solidFill>
          </a:endParaRPr>
        </a:p>
        <a:p>
          <a:r>
            <a:rPr lang="en-IN" dirty="0">
              <a:solidFill>
                <a:schemeClr val="bg1"/>
              </a:solidFill>
            </a:rPr>
            <a:t>HTML + CSS</a:t>
          </a:r>
        </a:p>
        <a:p>
          <a:endParaRPr lang="en-IN" dirty="0">
            <a:solidFill>
              <a:schemeClr val="bg1"/>
            </a:solidFill>
          </a:endParaRPr>
        </a:p>
      </dgm:t>
    </dgm:pt>
    <dgm:pt modelId="{6D899B3B-40C0-4000-9CFA-F92139F48A69}" type="parTrans" cxnId="{29364A30-B42B-41E6-957D-D45C9D2A8179}">
      <dgm:prSet/>
      <dgm:spPr/>
      <dgm:t>
        <a:bodyPr/>
        <a:lstStyle/>
        <a:p>
          <a:endParaRPr lang="en-IN"/>
        </a:p>
      </dgm:t>
    </dgm:pt>
    <dgm:pt modelId="{62610AF0-88F2-46BF-96F9-4A31BA0D0437}" type="sibTrans" cxnId="{29364A30-B42B-41E6-957D-D45C9D2A8179}">
      <dgm:prSet/>
      <dgm:spPr/>
      <dgm:t>
        <a:bodyPr/>
        <a:lstStyle/>
        <a:p>
          <a:endParaRPr lang="en-IN"/>
        </a:p>
      </dgm:t>
    </dgm:pt>
    <dgm:pt modelId="{E86B257B-9F9F-4D84-915F-668E6398252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JS</a:t>
          </a:r>
        </a:p>
      </dgm:t>
    </dgm:pt>
    <dgm:pt modelId="{49253274-0323-467C-991B-5E1D9CFDA7A2}" type="parTrans" cxnId="{F0B51014-AD37-4865-ABD2-C7289160A21A}">
      <dgm:prSet/>
      <dgm:spPr/>
      <dgm:t>
        <a:bodyPr/>
        <a:lstStyle/>
        <a:p>
          <a:endParaRPr lang="en-IN"/>
        </a:p>
      </dgm:t>
    </dgm:pt>
    <dgm:pt modelId="{231AC931-150E-47B1-A7A1-F264ECE21786}" type="sibTrans" cxnId="{F0B51014-AD37-4865-ABD2-C7289160A21A}">
      <dgm:prSet/>
      <dgm:spPr/>
      <dgm:t>
        <a:bodyPr/>
        <a:lstStyle/>
        <a:p>
          <a:endParaRPr lang="en-IN"/>
        </a:p>
      </dgm:t>
    </dgm:pt>
    <dgm:pt modelId="{D06E606C-D05E-4008-A1B3-E08823ACFDFC}" type="pres">
      <dgm:prSet presAssocID="{97121849-809B-4C20-AF95-D670C1F81D77}" presName="Name0" presStyleCnt="0">
        <dgm:presLayoutVars>
          <dgm:dir/>
          <dgm:animLvl val="lvl"/>
          <dgm:resizeHandles val="exact"/>
        </dgm:presLayoutVars>
      </dgm:prSet>
      <dgm:spPr/>
    </dgm:pt>
    <dgm:pt modelId="{2A217246-7D0A-4637-9F79-452DDF86A27E}" type="pres">
      <dgm:prSet presAssocID="{A021D9EF-B90B-4EED-A913-B6784BF258B9}" presName="Name8" presStyleCnt="0"/>
      <dgm:spPr/>
    </dgm:pt>
    <dgm:pt modelId="{04CFE56B-132A-4B21-A1B5-C33FFFEB9AAF}" type="pres">
      <dgm:prSet presAssocID="{A021D9EF-B90B-4EED-A913-B6784BF258B9}" presName="level" presStyleLbl="node1" presStyleIdx="0" presStyleCnt="5">
        <dgm:presLayoutVars>
          <dgm:chMax val="1"/>
          <dgm:bulletEnabled val="1"/>
        </dgm:presLayoutVars>
      </dgm:prSet>
      <dgm:spPr/>
    </dgm:pt>
    <dgm:pt modelId="{434C973C-C148-451F-9A0C-0BA9378B348C}" type="pres">
      <dgm:prSet presAssocID="{A021D9EF-B90B-4EED-A913-B6784BF258B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12811C-F936-4831-949F-C634ADEEA5EE}" type="pres">
      <dgm:prSet presAssocID="{2B5BFE5D-7DB3-42AA-BC48-BF59CDDB406A}" presName="Name8" presStyleCnt="0"/>
      <dgm:spPr/>
    </dgm:pt>
    <dgm:pt modelId="{E67550B5-166C-465A-8E74-0959D801D9B9}" type="pres">
      <dgm:prSet presAssocID="{2B5BFE5D-7DB3-42AA-BC48-BF59CDDB406A}" presName="level" presStyleLbl="node1" presStyleIdx="1" presStyleCnt="5">
        <dgm:presLayoutVars>
          <dgm:chMax val="1"/>
          <dgm:bulletEnabled val="1"/>
        </dgm:presLayoutVars>
      </dgm:prSet>
      <dgm:spPr/>
    </dgm:pt>
    <dgm:pt modelId="{758C7C70-01F4-4906-AA73-CF6CCC9520C0}" type="pres">
      <dgm:prSet presAssocID="{2B5BFE5D-7DB3-42AA-BC48-BF59CDDB406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D84973-51CF-42D5-862D-B8B494022C14}" type="pres">
      <dgm:prSet presAssocID="{5932B746-8A1D-4A92-B091-597479E8B26A}" presName="Name8" presStyleCnt="0"/>
      <dgm:spPr/>
    </dgm:pt>
    <dgm:pt modelId="{34A89649-F4B6-459E-A733-FAE22D2188B8}" type="pres">
      <dgm:prSet presAssocID="{5932B746-8A1D-4A92-B091-597479E8B26A}" presName="level" presStyleLbl="node1" presStyleIdx="2" presStyleCnt="5">
        <dgm:presLayoutVars>
          <dgm:chMax val="1"/>
          <dgm:bulletEnabled val="1"/>
        </dgm:presLayoutVars>
      </dgm:prSet>
      <dgm:spPr/>
    </dgm:pt>
    <dgm:pt modelId="{8B421B24-2346-4E2A-80CE-3E491491AED6}" type="pres">
      <dgm:prSet presAssocID="{5932B746-8A1D-4A92-B091-597479E8B26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E047395-39B1-409F-AD21-3724DF37CA07}" type="pres">
      <dgm:prSet presAssocID="{140D8239-BD48-4625-9AE7-AAA15B0E11CC}" presName="Name8" presStyleCnt="0"/>
      <dgm:spPr/>
    </dgm:pt>
    <dgm:pt modelId="{3C83AF4A-1CED-4EC5-85AE-54516BA1E309}" type="pres">
      <dgm:prSet presAssocID="{140D8239-BD48-4625-9AE7-AAA15B0E11CC}" presName="level" presStyleLbl="node1" presStyleIdx="3" presStyleCnt="5">
        <dgm:presLayoutVars>
          <dgm:chMax val="1"/>
          <dgm:bulletEnabled val="1"/>
        </dgm:presLayoutVars>
      </dgm:prSet>
      <dgm:spPr/>
    </dgm:pt>
    <dgm:pt modelId="{EF4880B2-D9BC-420F-9BE3-EFAD09001425}" type="pres">
      <dgm:prSet presAssocID="{140D8239-BD48-4625-9AE7-AAA15B0E11C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5635B8-55F7-426A-9B34-E0DDBC1AC8B5}" type="pres">
      <dgm:prSet presAssocID="{E86B257B-9F9F-4D84-915F-668E63982522}" presName="Name8" presStyleCnt="0"/>
      <dgm:spPr/>
    </dgm:pt>
    <dgm:pt modelId="{6FA0C92A-AF49-42F3-BC7E-02EF7DD27229}" type="pres">
      <dgm:prSet presAssocID="{E86B257B-9F9F-4D84-915F-668E63982522}" presName="level" presStyleLbl="node1" presStyleIdx="4" presStyleCnt="5">
        <dgm:presLayoutVars>
          <dgm:chMax val="1"/>
          <dgm:bulletEnabled val="1"/>
        </dgm:presLayoutVars>
      </dgm:prSet>
      <dgm:spPr/>
    </dgm:pt>
    <dgm:pt modelId="{3C9B23A5-E453-410F-A365-4C95A1BB18FA}" type="pres">
      <dgm:prSet presAssocID="{E86B257B-9F9F-4D84-915F-668E6398252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0B51014-AD37-4865-ABD2-C7289160A21A}" srcId="{97121849-809B-4C20-AF95-D670C1F81D77}" destId="{E86B257B-9F9F-4D84-915F-668E63982522}" srcOrd="4" destOrd="0" parTransId="{49253274-0323-467C-991B-5E1D9CFDA7A2}" sibTransId="{231AC931-150E-47B1-A7A1-F264ECE21786}"/>
    <dgm:cxn modelId="{DF12521B-847E-494C-BCD3-4BFC2F56D725}" type="presOf" srcId="{140D8239-BD48-4625-9AE7-AAA15B0E11CC}" destId="{EF4880B2-D9BC-420F-9BE3-EFAD09001425}" srcOrd="1" destOrd="0" presId="urn:microsoft.com/office/officeart/2005/8/layout/pyramid3"/>
    <dgm:cxn modelId="{29364A30-B42B-41E6-957D-D45C9D2A8179}" srcId="{97121849-809B-4C20-AF95-D670C1F81D77}" destId="{140D8239-BD48-4625-9AE7-AAA15B0E11CC}" srcOrd="3" destOrd="0" parTransId="{6D899B3B-40C0-4000-9CFA-F92139F48A69}" sibTransId="{62610AF0-88F2-46BF-96F9-4A31BA0D0437}"/>
    <dgm:cxn modelId="{E5E0B936-0C17-44E6-9BA8-00EAD0C17049}" type="presOf" srcId="{97121849-809B-4C20-AF95-D670C1F81D77}" destId="{D06E606C-D05E-4008-A1B3-E08823ACFDFC}" srcOrd="0" destOrd="0" presId="urn:microsoft.com/office/officeart/2005/8/layout/pyramid3"/>
    <dgm:cxn modelId="{7F66AA6F-04FB-4C75-81CF-5BB721844729}" type="presOf" srcId="{A021D9EF-B90B-4EED-A913-B6784BF258B9}" destId="{04CFE56B-132A-4B21-A1B5-C33FFFEB9AAF}" srcOrd="0" destOrd="0" presId="urn:microsoft.com/office/officeart/2005/8/layout/pyramid3"/>
    <dgm:cxn modelId="{256A9950-ABD6-4867-84AF-F36EA165F474}" type="presOf" srcId="{5932B746-8A1D-4A92-B091-597479E8B26A}" destId="{8B421B24-2346-4E2A-80CE-3E491491AED6}" srcOrd="1" destOrd="0" presId="urn:microsoft.com/office/officeart/2005/8/layout/pyramid3"/>
    <dgm:cxn modelId="{4259AA79-D8B7-43A8-A645-DF6D6156122F}" type="presOf" srcId="{5932B746-8A1D-4A92-B091-597479E8B26A}" destId="{34A89649-F4B6-459E-A733-FAE22D2188B8}" srcOrd="0" destOrd="0" presId="urn:microsoft.com/office/officeart/2005/8/layout/pyramid3"/>
    <dgm:cxn modelId="{D64D5E7F-4595-4180-850D-529ECFF1B45B}" type="presOf" srcId="{E86B257B-9F9F-4D84-915F-668E63982522}" destId="{6FA0C92A-AF49-42F3-BC7E-02EF7DD27229}" srcOrd="0" destOrd="0" presId="urn:microsoft.com/office/officeart/2005/8/layout/pyramid3"/>
    <dgm:cxn modelId="{BA0AE687-B134-4827-AE6F-A07B247C4943}" type="presOf" srcId="{A021D9EF-B90B-4EED-A913-B6784BF258B9}" destId="{434C973C-C148-451F-9A0C-0BA9378B348C}" srcOrd="1" destOrd="0" presId="urn:microsoft.com/office/officeart/2005/8/layout/pyramid3"/>
    <dgm:cxn modelId="{A2E8CEA9-05FC-4620-BEA6-4362D056D7BA}" srcId="{97121849-809B-4C20-AF95-D670C1F81D77}" destId="{2B5BFE5D-7DB3-42AA-BC48-BF59CDDB406A}" srcOrd="1" destOrd="0" parTransId="{1778FCA7-C5DB-4AC4-AC11-249C71FDE978}" sibTransId="{039A8A13-570E-4659-9F2A-A865871118A1}"/>
    <dgm:cxn modelId="{66854FB3-E3C3-42F5-86A1-31051D87743B}" type="presOf" srcId="{2B5BFE5D-7DB3-42AA-BC48-BF59CDDB406A}" destId="{758C7C70-01F4-4906-AA73-CF6CCC9520C0}" srcOrd="1" destOrd="0" presId="urn:microsoft.com/office/officeart/2005/8/layout/pyramid3"/>
    <dgm:cxn modelId="{769187BD-AD0B-4E0F-A300-3A50479ED67A}" srcId="{97121849-809B-4C20-AF95-D670C1F81D77}" destId="{5932B746-8A1D-4A92-B091-597479E8B26A}" srcOrd="2" destOrd="0" parTransId="{9D01DF26-380F-4F25-B8C3-7C56D259FF7D}" sibTransId="{1E002646-0E51-40FD-BD31-AC3888938AF7}"/>
    <dgm:cxn modelId="{626C87D2-6ED4-499C-A096-6FA269C6A80B}" type="presOf" srcId="{E86B257B-9F9F-4D84-915F-668E63982522}" destId="{3C9B23A5-E453-410F-A365-4C95A1BB18FA}" srcOrd="1" destOrd="0" presId="urn:microsoft.com/office/officeart/2005/8/layout/pyramid3"/>
    <dgm:cxn modelId="{B1DC1AD3-D7C5-4F2F-8928-8B6582055ECD}" type="presOf" srcId="{2B5BFE5D-7DB3-42AA-BC48-BF59CDDB406A}" destId="{E67550B5-166C-465A-8E74-0959D801D9B9}" srcOrd="0" destOrd="0" presId="urn:microsoft.com/office/officeart/2005/8/layout/pyramid3"/>
    <dgm:cxn modelId="{162442F0-5D52-4EE9-922E-F86D49677D9D}" type="presOf" srcId="{140D8239-BD48-4625-9AE7-AAA15B0E11CC}" destId="{3C83AF4A-1CED-4EC5-85AE-54516BA1E309}" srcOrd="0" destOrd="0" presId="urn:microsoft.com/office/officeart/2005/8/layout/pyramid3"/>
    <dgm:cxn modelId="{5D752CFC-7D6D-40B3-9E23-2967B548ABC0}" srcId="{97121849-809B-4C20-AF95-D670C1F81D77}" destId="{A021D9EF-B90B-4EED-A913-B6784BF258B9}" srcOrd="0" destOrd="0" parTransId="{4E28A7E4-BCDB-4C23-85F3-691306C9DADB}" sibTransId="{3179CB5A-F085-4B12-91C3-E93A6FA2A3FB}"/>
    <dgm:cxn modelId="{2AD9EB5E-FD0A-4458-A3AA-8EE5144A33E5}" type="presParOf" srcId="{D06E606C-D05E-4008-A1B3-E08823ACFDFC}" destId="{2A217246-7D0A-4637-9F79-452DDF86A27E}" srcOrd="0" destOrd="0" presId="urn:microsoft.com/office/officeart/2005/8/layout/pyramid3"/>
    <dgm:cxn modelId="{004AD316-2E75-47C9-9FF7-BE94D932033A}" type="presParOf" srcId="{2A217246-7D0A-4637-9F79-452DDF86A27E}" destId="{04CFE56B-132A-4B21-A1B5-C33FFFEB9AAF}" srcOrd="0" destOrd="0" presId="urn:microsoft.com/office/officeart/2005/8/layout/pyramid3"/>
    <dgm:cxn modelId="{CDB6A295-89CB-44AF-80B5-B3E079537935}" type="presParOf" srcId="{2A217246-7D0A-4637-9F79-452DDF86A27E}" destId="{434C973C-C148-451F-9A0C-0BA9378B348C}" srcOrd="1" destOrd="0" presId="urn:microsoft.com/office/officeart/2005/8/layout/pyramid3"/>
    <dgm:cxn modelId="{DDEDCA2D-8BC1-4FFF-B42E-971E649FD26F}" type="presParOf" srcId="{D06E606C-D05E-4008-A1B3-E08823ACFDFC}" destId="{C612811C-F936-4831-949F-C634ADEEA5EE}" srcOrd="1" destOrd="0" presId="urn:microsoft.com/office/officeart/2005/8/layout/pyramid3"/>
    <dgm:cxn modelId="{29770516-4413-4160-B346-C7A6B53FB28D}" type="presParOf" srcId="{C612811C-F936-4831-949F-C634ADEEA5EE}" destId="{E67550B5-166C-465A-8E74-0959D801D9B9}" srcOrd="0" destOrd="0" presId="urn:microsoft.com/office/officeart/2005/8/layout/pyramid3"/>
    <dgm:cxn modelId="{CE1D8DB3-6E33-4C29-936A-70062951933C}" type="presParOf" srcId="{C612811C-F936-4831-949F-C634ADEEA5EE}" destId="{758C7C70-01F4-4906-AA73-CF6CCC9520C0}" srcOrd="1" destOrd="0" presId="urn:microsoft.com/office/officeart/2005/8/layout/pyramid3"/>
    <dgm:cxn modelId="{8E0757E4-74B0-4578-B9F1-B1E95BACFC65}" type="presParOf" srcId="{D06E606C-D05E-4008-A1B3-E08823ACFDFC}" destId="{50D84973-51CF-42D5-862D-B8B494022C14}" srcOrd="2" destOrd="0" presId="urn:microsoft.com/office/officeart/2005/8/layout/pyramid3"/>
    <dgm:cxn modelId="{E68E8872-3EF4-4EB7-A2EC-D54E5FCFCE59}" type="presParOf" srcId="{50D84973-51CF-42D5-862D-B8B494022C14}" destId="{34A89649-F4B6-459E-A733-FAE22D2188B8}" srcOrd="0" destOrd="0" presId="urn:microsoft.com/office/officeart/2005/8/layout/pyramid3"/>
    <dgm:cxn modelId="{FC127DE9-537F-47EE-A367-1B248A47F775}" type="presParOf" srcId="{50D84973-51CF-42D5-862D-B8B494022C14}" destId="{8B421B24-2346-4E2A-80CE-3E491491AED6}" srcOrd="1" destOrd="0" presId="urn:microsoft.com/office/officeart/2005/8/layout/pyramid3"/>
    <dgm:cxn modelId="{6CDF9A56-B86A-4B73-9C2D-BE389D2FF535}" type="presParOf" srcId="{D06E606C-D05E-4008-A1B3-E08823ACFDFC}" destId="{3E047395-39B1-409F-AD21-3724DF37CA07}" srcOrd="3" destOrd="0" presId="urn:microsoft.com/office/officeart/2005/8/layout/pyramid3"/>
    <dgm:cxn modelId="{F1806492-5531-4785-A04E-D1BFE5785686}" type="presParOf" srcId="{3E047395-39B1-409F-AD21-3724DF37CA07}" destId="{3C83AF4A-1CED-4EC5-85AE-54516BA1E309}" srcOrd="0" destOrd="0" presId="urn:microsoft.com/office/officeart/2005/8/layout/pyramid3"/>
    <dgm:cxn modelId="{6E7AA0DF-0EC1-4E93-8094-87E3E1ACB9D8}" type="presParOf" srcId="{3E047395-39B1-409F-AD21-3724DF37CA07}" destId="{EF4880B2-D9BC-420F-9BE3-EFAD09001425}" srcOrd="1" destOrd="0" presId="urn:microsoft.com/office/officeart/2005/8/layout/pyramid3"/>
    <dgm:cxn modelId="{CA505023-1C1A-42C1-8A42-9C733281B638}" type="presParOf" srcId="{D06E606C-D05E-4008-A1B3-E08823ACFDFC}" destId="{455635B8-55F7-426A-9B34-E0DDBC1AC8B5}" srcOrd="4" destOrd="0" presId="urn:microsoft.com/office/officeart/2005/8/layout/pyramid3"/>
    <dgm:cxn modelId="{6E4CA21D-D58D-4991-987C-DA76A0EDA243}" type="presParOf" srcId="{455635B8-55F7-426A-9B34-E0DDBC1AC8B5}" destId="{6FA0C92A-AF49-42F3-BC7E-02EF7DD27229}" srcOrd="0" destOrd="0" presId="urn:microsoft.com/office/officeart/2005/8/layout/pyramid3"/>
    <dgm:cxn modelId="{69B8962D-5E6A-4BCB-BDCC-3914BCB203A5}" type="presParOf" srcId="{455635B8-55F7-426A-9B34-E0DDBC1AC8B5}" destId="{3C9B23A5-E453-410F-A365-4C95A1BB18F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E56B-132A-4B21-A1B5-C33FFFEB9AAF}">
      <dsp:nvSpPr>
        <dsp:cNvPr id="0" name=""/>
        <dsp:cNvSpPr/>
      </dsp:nvSpPr>
      <dsp:spPr>
        <a:xfrm rot="10800000">
          <a:off x="0" y="0"/>
          <a:ext cx="16251767" cy="2166902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>
              <a:solidFill>
                <a:schemeClr val="bg1"/>
              </a:solidFill>
            </a:rPr>
            <a:t>HERE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>
              <a:solidFill>
                <a:schemeClr val="bg1"/>
              </a:solidFill>
            </a:rPr>
            <a:t> API’s</a:t>
          </a:r>
        </a:p>
      </dsp:txBody>
      <dsp:txXfrm rot="-10800000">
        <a:off x="2844059" y="0"/>
        <a:ext cx="10563648" cy="2166902"/>
      </dsp:txXfrm>
    </dsp:sp>
    <dsp:sp modelId="{E67550B5-166C-465A-8E74-0959D801D9B9}">
      <dsp:nvSpPr>
        <dsp:cNvPr id="0" name=""/>
        <dsp:cNvSpPr/>
      </dsp:nvSpPr>
      <dsp:spPr>
        <a:xfrm rot="10800000">
          <a:off x="1625176" y="2166902"/>
          <a:ext cx="13001413" cy="2166902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122622"/>
            <a:satOff val="-12789"/>
            <a:lumOff val="108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>
              <a:solidFill>
                <a:schemeClr val="bg1"/>
              </a:solidFill>
            </a:rPr>
            <a:t>Node.JS</a:t>
          </a:r>
        </a:p>
      </dsp:txBody>
      <dsp:txXfrm rot="-10800000">
        <a:off x="3900424" y="2166902"/>
        <a:ext cx="8450918" cy="2166902"/>
      </dsp:txXfrm>
    </dsp:sp>
    <dsp:sp modelId="{34A89649-F4B6-459E-A733-FAE22D2188B8}">
      <dsp:nvSpPr>
        <dsp:cNvPr id="0" name=""/>
        <dsp:cNvSpPr/>
      </dsp:nvSpPr>
      <dsp:spPr>
        <a:xfrm rot="10800000">
          <a:off x="3250353" y="4333804"/>
          <a:ext cx="9751060" cy="2166902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245245"/>
            <a:satOff val="-25578"/>
            <a:lumOff val="216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</a:rPr>
            <a:t>TensorFlow</a:t>
          </a:r>
          <a:endParaRPr lang="en-IN" sz="3900" kern="1200" dirty="0">
            <a:solidFill>
              <a:schemeClr val="bg1"/>
            </a:solidFill>
          </a:endParaRPr>
        </a:p>
      </dsp:txBody>
      <dsp:txXfrm rot="-10800000">
        <a:off x="4956788" y="4333804"/>
        <a:ext cx="6338189" cy="2166902"/>
      </dsp:txXfrm>
    </dsp:sp>
    <dsp:sp modelId="{3C83AF4A-1CED-4EC5-85AE-54516BA1E309}">
      <dsp:nvSpPr>
        <dsp:cNvPr id="0" name=""/>
        <dsp:cNvSpPr/>
      </dsp:nvSpPr>
      <dsp:spPr>
        <a:xfrm rot="10800000">
          <a:off x="4875530" y="6500706"/>
          <a:ext cx="6500706" cy="2166902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367867"/>
            <a:satOff val="-38366"/>
            <a:lumOff val="324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900" kern="1200" dirty="0">
            <a:solidFill>
              <a:schemeClr val="bg1"/>
            </a:solidFill>
          </a:endParaRP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>
              <a:solidFill>
                <a:schemeClr val="bg1"/>
              </a:solidFill>
            </a:rPr>
            <a:t>HTML + CSS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900" kern="1200" dirty="0">
            <a:solidFill>
              <a:schemeClr val="bg1"/>
            </a:solidFill>
          </a:endParaRPr>
        </a:p>
      </dsp:txBody>
      <dsp:txXfrm rot="-10800000">
        <a:off x="6013153" y="6500706"/>
        <a:ext cx="4225459" cy="2166902"/>
      </dsp:txXfrm>
    </dsp:sp>
    <dsp:sp modelId="{6FA0C92A-AF49-42F3-BC7E-02EF7DD27229}">
      <dsp:nvSpPr>
        <dsp:cNvPr id="0" name=""/>
        <dsp:cNvSpPr/>
      </dsp:nvSpPr>
      <dsp:spPr>
        <a:xfrm rot="10800000">
          <a:off x="6500706" y="8667608"/>
          <a:ext cx="3250353" cy="2166902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490489"/>
            <a:satOff val="-51155"/>
            <a:lumOff val="432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>
              <a:solidFill>
                <a:schemeClr val="bg1"/>
              </a:solidFill>
            </a:rPr>
            <a:t>JS</a:t>
          </a:r>
        </a:p>
      </dsp:txBody>
      <dsp:txXfrm rot="-10800000">
        <a:off x="6500706" y="8667608"/>
        <a:ext cx="3250353" cy="2166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43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5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8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0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8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6E2C280-65B9-514C-9A0A-0464203A53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0193" y="2873827"/>
            <a:ext cx="7968343" cy="7968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974570" y="0"/>
            <a:ext cx="12403079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015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24377015" cy="13258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29020" y="3147898"/>
            <a:ext cx="4160887" cy="7375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633734" y="2578301"/>
            <a:ext cx="6440454" cy="8550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4261579" y="2657794"/>
            <a:ext cx="12995550" cy="8174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3B6595-A21B-4878-8EA3-BD454876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386" y="5699085"/>
            <a:ext cx="4714162" cy="236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ere maps">
            <a:extLst>
              <a:ext uri="{FF2B5EF4-FFF2-40B4-BE49-F238E27FC236}">
                <a16:creationId xmlns:a16="http://schemas.microsoft.com/office/drawing/2014/main" id="{7026F481-5388-49CC-9AB5-F7BE1DAB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0593" y="4383123"/>
            <a:ext cx="4476670" cy="40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lus">
            <a:extLst>
              <a:ext uri="{FF2B5EF4-FFF2-40B4-BE49-F238E27FC236}">
                <a16:creationId xmlns:a16="http://schemas.microsoft.com/office/drawing/2014/main" id="{3D04E77D-7461-46BF-BAD1-1A3F9E376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34" y="5978604"/>
            <a:ext cx="3517581" cy="175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7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297F1-8AC7-4566-9303-556D03384081}"/>
              </a:ext>
            </a:extLst>
          </p:cNvPr>
          <p:cNvSpPr txBox="1"/>
          <p:nvPr/>
        </p:nvSpPr>
        <p:spPr>
          <a:xfrm>
            <a:off x="9308123" y="1219200"/>
            <a:ext cx="6353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Metrics we’re using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8BDCB-A72F-4FD2-A05A-643CF6B6072F}"/>
              </a:ext>
            </a:extLst>
          </p:cNvPr>
          <p:cNvSpPr txBox="1"/>
          <p:nvPr/>
        </p:nvSpPr>
        <p:spPr>
          <a:xfrm>
            <a:off x="2485292" y="4079631"/>
            <a:ext cx="17631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dirty="0"/>
              <a:t>Traffic Congestion</a:t>
            </a:r>
          </a:p>
          <a:p>
            <a:pPr marL="742950" indent="-742950">
              <a:buAutoNum type="arabicPeriod"/>
            </a:pPr>
            <a:r>
              <a:rPr lang="en-GB" dirty="0"/>
              <a:t>Crime Rates</a:t>
            </a:r>
          </a:p>
          <a:p>
            <a:pPr marL="742950" indent="-742950">
              <a:buAutoNum type="arabicPeriod"/>
            </a:pPr>
            <a:r>
              <a:rPr lang="en-GB" dirty="0"/>
              <a:t>Restaurants in the area</a:t>
            </a:r>
          </a:p>
          <a:p>
            <a:pPr marL="742950" indent="-742950">
              <a:buAutoNum type="arabicPeriod"/>
            </a:pPr>
            <a:r>
              <a:rPr lang="en-GB" dirty="0"/>
              <a:t>Literacy Rates</a:t>
            </a:r>
          </a:p>
          <a:p>
            <a:pPr marL="742950" indent="-742950">
              <a:buAutoNum type="arabicPeriod"/>
            </a:pPr>
            <a:r>
              <a:rPr lang="en-GB" dirty="0"/>
              <a:t>Weather</a:t>
            </a:r>
          </a:p>
          <a:p>
            <a:pPr marL="742950" indent="-742950">
              <a:buAutoNum type="arabicPeriod"/>
            </a:pPr>
            <a:r>
              <a:rPr lang="en-GB" dirty="0"/>
              <a:t>Job Rates</a:t>
            </a:r>
          </a:p>
          <a:p>
            <a:pPr marL="742950" indent="-742950">
              <a:buAutoNum type="arabicPeriod"/>
            </a:pPr>
            <a:r>
              <a:rPr lang="en-GB" dirty="0"/>
              <a:t>Nearby places </a:t>
            </a:r>
            <a:r>
              <a:rPr lang="en-GB"/>
              <a:t>to visit</a:t>
            </a:r>
          </a:p>
        </p:txBody>
      </p:sp>
    </p:spTree>
    <p:extLst>
      <p:ext uri="{BB962C8B-B14F-4D97-AF65-F5344CB8AC3E}">
        <p14:creationId xmlns:p14="http://schemas.microsoft.com/office/powerpoint/2010/main" val="87565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BD81C-A160-42DD-B4BE-FDE62659E836}"/>
              </a:ext>
            </a:extLst>
          </p:cNvPr>
          <p:cNvSpPr txBox="1"/>
          <p:nvPr/>
        </p:nvSpPr>
        <p:spPr>
          <a:xfrm>
            <a:off x="10245969" y="1547446"/>
            <a:ext cx="5251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2"/>
                </a:solidFill>
                <a:latin typeface="Product Sans" panose="020B0403030502040203" pitchFamily="34" charset="0"/>
              </a:rPr>
              <a:t>Approach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CF621-D77C-42B0-B075-FDD53B345DA8}"/>
              </a:ext>
            </a:extLst>
          </p:cNvPr>
          <p:cNvSpPr txBox="1"/>
          <p:nvPr/>
        </p:nvSpPr>
        <p:spPr>
          <a:xfrm flipH="1">
            <a:off x="4942445" y="5345723"/>
            <a:ext cx="133736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Aggregate data from Here API’s by sampling multiple points in the vicinity of the city.</a:t>
            </a:r>
          </a:p>
          <a:p>
            <a:pPr marL="742950" indent="-742950">
              <a:buAutoNum type="arabicPeriod"/>
            </a:pPr>
            <a:endParaRPr lang="en-GB" sz="4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Write scrapping tools for public crime data, literacy rates etc.</a:t>
            </a:r>
          </a:p>
          <a:p>
            <a:pPr marL="742950" indent="-742950">
              <a:buAutoNum type="arabicPeriod"/>
            </a:pPr>
            <a:endParaRPr lang="en-GB" sz="40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FontTx/>
              <a:buAutoNum type="arabicPeriod"/>
            </a:pP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 A weighted user preference system that takes into account of what the user values more (</a:t>
            </a:r>
            <a:r>
              <a:rPr lang="en-GB" sz="4000" b="1" dirty="0">
                <a:solidFill>
                  <a:schemeClr val="bg2">
                    <a:lumMod val="50000"/>
                  </a:schemeClr>
                </a:solidFill>
              </a:rPr>
              <a:t>Job Rates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GB" sz="4000" b="1" dirty="0">
                <a:solidFill>
                  <a:schemeClr val="bg2">
                    <a:lumMod val="50000"/>
                  </a:schemeClr>
                </a:solidFill>
              </a:rPr>
              <a:t>Pollution?</a:t>
            </a:r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647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191621-1B40-40BB-A0D7-08097FF03EE7}"/>
              </a:ext>
            </a:extLst>
          </p:cNvPr>
          <p:cNvSpPr/>
          <p:nvPr/>
        </p:nvSpPr>
        <p:spPr>
          <a:xfrm>
            <a:off x="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6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0AFE1-7322-48D2-AC94-83AD8A538C7F}"/>
              </a:ext>
            </a:extLst>
          </p:cNvPr>
          <p:cNvSpPr txBox="1"/>
          <p:nvPr/>
        </p:nvSpPr>
        <p:spPr>
          <a:xfrm>
            <a:off x="6377354" y="3259014"/>
            <a:ext cx="10691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Product Sans" panose="020B0403030502040203" pitchFamily="34" charset="0"/>
              </a:rPr>
              <a:t>Formula to Calculate Traffic Score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23831-DFF6-4F69-9774-5D50D4D6D41A}"/>
              </a:ext>
            </a:extLst>
          </p:cNvPr>
          <p:cNvSpPr txBox="1"/>
          <p:nvPr/>
        </p:nvSpPr>
        <p:spPr>
          <a:xfrm>
            <a:off x="3798277" y="6903330"/>
            <a:ext cx="17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Traffic Score = Sum across all flow segments: (Confidence * Free Flow Speed)/(Jam Factor)</a:t>
            </a:r>
          </a:p>
        </p:txBody>
      </p:sp>
    </p:spTree>
    <p:extLst>
      <p:ext uri="{BB962C8B-B14F-4D97-AF65-F5344CB8AC3E}">
        <p14:creationId xmlns:p14="http://schemas.microsoft.com/office/powerpoint/2010/main" val="74544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-26547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7802036" y="6250728"/>
            <a:ext cx="8896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roduct Sans" panose="020B0403030502040203" pitchFamily="34" charset="0"/>
              </a:rPr>
              <a:t>Suggestion Engine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E26469-A811-4489-82BF-73826D606A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086" y="6531351"/>
            <a:ext cx="6199376" cy="667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9D88C-0020-4699-9386-FC30D7C80C9B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AF69D-28E8-4941-A82F-6ED015326C87}"/>
              </a:ext>
            </a:extLst>
          </p:cNvPr>
          <p:cNvSpPr txBox="1"/>
          <p:nvPr/>
        </p:nvSpPr>
        <p:spPr>
          <a:xfrm>
            <a:off x="20671431" y="-29498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</p:spTree>
    <p:extLst>
      <p:ext uri="{BB962C8B-B14F-4D97-AF65-F5344CB8AC3E}">
        <p14:creationId xmlns:p14="http://schemas.microsoft.com/office/powerpoint/2010/main" val="2590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Word"/>
      </p:transition>
    </mc:Choice>
    <mc:Fallback xmlns="">
      <p:transition advClick="0" advTm="1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F86F9E-0D4E-414E-95CF-B74F390DED10}"/>
              </a:ext>
            </a:extLst>
          </p:cNvPr>
          <p:cNvSpPr/>
          <p:nvPr/>
        </p:nvSpPr>
        <p:spPr>
          <a:xfrm>
            <a:off x="12241166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2389238" y="6350168"/>
            <a:ext cx="8052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roduct Sans" panose="020B0403030502040203" pitchFamily="34" charset="0"/>
              </a:rPr>
              <a:t>Suggestion Engine</a:t>
            </a:r>
            <a:endParaRPr lang="en-IN" sz="6000" dirty="0">
              <a:solidFill>
                <a:schemeClr val="tx2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12218322" y="-29498"/>
            <a:ext cx="12188825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TensorFlow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Rectified Linear Unit (</a:t>
            </a:r>
            <a:r>
              <a:rPr lang="en-IN" sz="5000" dirty="0" err="1">
                <a:solidFill>
                  <a:schemeClr val="bg1"/>
                </a:solidFill>
                <a:latin typeface="Product Sans" panose="020B0403030502040203" pitchFamily="34" charset="0"/>
              </a:rPr>
              <a:t>ReLU</a:t>
            </a: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6E929-B1C8-4A26-8DF0-86A17BCD07D5}"/>
              </a:ext>
            </a:extLst>
          </p:cNvPr>
          <p:cNvSpPr txBox="1"/>
          <p:nvPr/>
        </p:nvSpPr>
        <p:spPr>
          <a:xfrm>
            <a:off x="20671431" y="166520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BE79F-819D-4C47-AE3F-948FC54C446D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3ECA8-7F89-4C08-9D07-D89AA8BFB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61" y="8167240"/>
            <a:ext cx="7458538" cy="34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5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-26547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9354608" y="6250728"/>
            <a:ext cx="6426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Product Sans" panose="020B0403030502040203" pitchFamily="34" charset="0"/>
              </a:rPr>
              <a:t>Data Aggregator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E26469-A811-4489-82BF-73826D606A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086" y="6531351"/>
            <a:ext cx="6199376" cy="667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6E929-B1C8-4A26-8DF0-86A17BCD07D5}"/>
              </a:ext>
            </a:extLst>
          </p:cNvPr>
          <p:cNvSpPr txBox="1"/>
          <p:nvPr/>
        </p:nvSpPr>
        <p:spPr>
          <a:xfrm>
            <a:off x="20671431" y="166520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7F42D-CDEA-40F2-BDEF-9E213FA4D574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2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Word"/>
      </p:transition>
    </mc:Choice>
    <mc:Fallback xmlns="">
      <p:transition advClick="0" advTm="1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F86F9E-0D4E-414E-95CF-B74F390DED10}"/>
              </a:ext>
            </a:extLst>
          </p:cNvPr>
          <p:cNvSpPr/>
          <p:nvPr/>
        </p:nvSpPr>
        <p:spPr>
          <a:xfrm>
            <a:off x="12241166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2389238" y="6350168"/>
            <a:ext cx="8052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Product Sans" panose="020B0403030502040203" pitchFamily="34" charset="0"/>
              </a:rPr>
              <a:t>Data Aggregator</a:t>
            </a:r>
            <a:endParaRPr lang="en-IN" sz="6000" dirty="0">
              <a:solidFill>
                <a:schemeClr val="tx2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12218322" y="-29498"/>
            <a:ext cx="12188825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Better Results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Improved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6E929-B1C8-4A26-8DF0-86A17BCD07D5}"/>
              </a:ext>
            </a:extLst>
          </p:cNvPr>
          <p:cNvSpPr txBox="1"/>
          <p:nvPr/>
        </p:nvSpPr>
        <p:spPr>
          <a:xfrm>
            <a:off x="20671431" y="166520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F154A-44AC-445E-9CB9-2821F575218E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C02D84-2D44-423E-89BD-06792577CB8C}"/>
              </a:ext>
            </a:extLst>
          </p:cNvPr>
          <p:cNvSpPr/>
          <p:nvPr/>
        </p:nvSpPr>
        <p:spPr>
          <a:xfrm>
            <a:off x="0" y="0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831CB-F153-4C62-A9AF-5B15CDE1B538}"/>
              </a:ext>
            </a:extLst>
          </p:cNvPr>
          <p:cNvSpPr txBox="1"/>
          <p:nvPr/>
        </p:nvSpPr>
        <p:spPr>
          <a:xfrm>
            <a:off x="0" y="-25923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 Incentivization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E00D5-0E1A-4C14-B43C-58ECE3F29EE3}"/>
              </a:ext>
            </a:extLst>
          </p:cNvPr>
          <p:cNvSpPr txBox="1"/>
          <p:nvPr/>
        </p:nvSpPr>
        <p:spPr>
          <a:xfrm>
            <a:off x="20936126" y="0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923E7-8352-4518-B716-32FE7B951700}"/>
              </a:ext>
            </a:extLst>
          </p:cNvPr>
          <p:cNvSpPr txBox="1"/>
          <p:nvPr/>
        </p:nvSpPr>
        <p:spPr>
          <a:xfrm>
            <a:off x="7066810" y="4595842"/>
            <a:ext cx="11959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Have base model that can be used effectively without additional preferences</a:t>
            </a:r>
          </a:p>
          <a:p>
            <a:pPr marL="742950" indent="-74295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Recommendations increase in accuracy with additional user data</a:t>
            </a:r>
          </a:p>
          <a:p>
            <a:pPr marL="742950" indent="-742950">
              <a:buAutoNum type="arabicPeriod"/>
            </a:pPr>
            <a:endParaRPr lang="en-GB" dirty="0">
              <a:solidFill>
                <a:schemeClr val="bg1"/>
              </a:solidFill>
            </a:endParaRPr>
          </a:p>
          <a:p>
            <a:pPr marL="742950" indent="-742950"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User data obtained by incentivizing user through partnerships with moving companies</a:t>
            </a:r>
          </a:p>
        </p:txBody>
      </p:sp>
    </p:spTree>
    <p:extLst>
      <p:ext uri="{BB962C8B-B14F-4D97-AF65-F5344CB8AC3E}">
        <p14:creationId xmlns:p14="http://schemas.microsoft.com/office/powerpoint/2010/main" val="310153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-26547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32D2-A173-4F94-ABBE-2EFEDDCDBFCB}"/>
              </a:ext>
            </a:extLst>
          </p:cNvPr>
          <p:cNvSpPr txBox="1"/>
          <p:nvPr/>
        </p:nvSpPr>
        <p:spPr>
          <a:xfrm>
            <a:off x="7849845" y="6367356"/>
            <a:ext cx="8677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roduct Sans" panose="020B0403030502040203" pitchFamily="34" charset="0"/>
              </a:rPr>
              <a:t>FUTURE PROSPECTS</a:t>
            </a:r>
            <a:endParaRPr lang="en-IN" sz="6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A2AA6-C92C-4083-87F1-4D60FFE71C49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E1EBB-F373-4626-8337-FE77A5E7E7B8}"/>
              </a:ext>
            </a:extLst>
          </p:cNvPr>
          <p:cNvSpPr txBox="1"/>
          <p:nvPr/>
        </p:nvSpPr>
        <p:spPr>
          <a:xfrm>
            <a:off x="20671431" y="-29498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</p:spTree>
    <p:extLst>
      <p:ext uri="{BB962C8B-B14F-4D97-AF65-F5344CB8AC3E}">
        <p14:creationId xmlns:p14="http://schemas.microsoft.com/office/powerpoint/2010/main" val="294930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Word"/>
      </p:transition>
    </mc:Choice>
    <mc:Fallback xmlns="">
      <p:transition advClick="0" advTm="1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-26547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E26469-A811-4489-82BF-73826D606A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51" y="14512812"/>
            <a:ext cx="6199376" cy="6675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34B603-2530-4B31-8E4D-F5D2309A6FAE}"/>
              </a:ext>
            </a:extLst>
          </p:cNvPr>
          <p:cNvSpPr txBox="1"/>
          <p:nvPr/>
        </p:nvSpPr>
        <p:spPr>
          <a:xfrm>
            <a:off x="-4689649" y="-2182423"/>
            <a:ext cx="11641758" cy="21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OFFICER  </a:t>
            </a:r>
          </a:p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 OPERATIONS AND STRATEGIC 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EEF8D-E8B6-4BE9-8799-D46735585C37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FUTURE PROSPECTS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FE0EA-04AD-4F02-9006-288B4B8808BC}"/>
              </a:ext>
            </a:extLst>
          </p:cNvPr>
          <p:cNvSpPr txBox="1"/>
          <p:nvPr/>
        </p:nvSpPr>
        <p:spPr>
          <a:xfrm>
            <a:off x="20671431" y="-29498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5FC44-B15E-47F2-A291-F4B797C76321}"/>
              </a:ext>
            </a:extLst>
          </p:cNvPr>
          <p:cNvSpPr txBox="1"/>
          <p:nvPr/>
        </p:nvSpPr>
        <p:spPr>
          <a:xfrm>
            <a:off x="1131230" y="4403558"/>
            <a:ext cx="1384705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5000" dirty="0">
                <a:solidFill>
                  <a:schemeClr val="bg1"/>
                </a:solidFill>
                <a:latin typeface="Product Sans" panose="020B0403030502040203" pitchFamily="34" charset="0"/>
              </a:rPr>
              <a:t>Improve the robustness of the data pipeline, by sampling more sources, and properly cleaning and verifying integrity of data</a:t>
            </a:r>
          </a:p>
          <a:p>
            <a:pPr marL="742950" indent="-742950">
              <a:buAutoNum type="arabicPeriod" startAt="2"/>
            </a:pPr>
            <a:r>
              <a:rPr lang="en-GB" sz="5000" dirty="0">
                <a:solidFill>
                  <a:schemeClr val="bg1"/>
                </a:solidFill>
                <a:latin typeface="Product Sans" panose="020B0403030502040203" pitchFamily="34" charset="0"/>
              </a:rPr>
              <a:t>Add more data points for evaluating a city’s fit for the user</a:t>
            </a:r>
          </a:p>
          <a:p>
            <a:pPr marL="742950" indent="-742950">
              <a:buAutoNum type="arabicPeriod" startAt="2"/>
            </a:pPr>
            <a:r>
              <a:rPr lang="en-GB" sz="5000" dirty="0">
                <a:solidFill>
                  <a:schemeClr val="bg1"/>
                </a:solidFill>
                <a:latin typeface="Product Sans" panose="020B0403030502040203" pitchFamily="34" charset="0"/>
              </a:rPr>
              <a:t>Use better formulae in order to improve the accuracy of each metric</a:t>
            </a:r>
          </a:p>
        </p:txBody>
      </p:sp>
    </p:spTree>
    <p:extLst>
      <p:ext uri="{BB962C8B-B14F-4D97-AF65-F5344CB8AC3E}">
        <p14:creationId xmlns:p14="http://schemas.microsoft.com/office/powerpoint/2010/main" val="359656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C805E9-0BCF-4543-BE81-00A480290F25}"/>
              </a:ext>
            </a:extLst>
          </p:cNvPr>
          <p:cNvSpPr txBox="1"/>
          <p:nvPr/>
        </p:nvSpPr>
        <p:spPr>
          <a:xfrm>
            <a:off x="9882783" y="6042392"/>
            <a:ext cx="46120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0A3E5A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90CBC7-EBFE-463F-935F-FFB2420F9EC7}"/>
              </a:ext>
            </a:extLst>
          </p:cNvPr>
          <p:cNvSpPr/>
          <p:nvPr/>
        </p:nvSpPr>
        <p:spPr>
          <a:xfrm>
            <a:off x="13164829" y="8225411"/>
            <a:ext cx="5488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Kashish</a:t>
            </a:r>
            <a:r>
              <a:rPr lang="en-US" sz="3200" dirty="0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, Kishore, </a:t>
            </a:r>
            <a:r>
              <a:rPr lang="en-US" sz="3200" dirty="0" err="1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Garvita</a:t>
            </a:r>
            <a:r>
              <a:rPr lang="en-US" sz="3200" dirty="0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, Kalpaj</a:t>
            </a:r>
          </a:p>
        </p:txBody>
      </p:sp>
    </p:spTree>
    <p:extLst>
      <p:ext uri="{BB962C8B-B14F-4D97-AF65-F5344CB8AC3E}">
        <p14:creationId xmlns:p14="http://schemas.microsoft.com/office/powerpoint/2010/main" val="3481143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4210C-3029-48FF-AB25-3DB12EBA4F63}"/>
              </a:ext>
            </a:extLst>
          </p:cNvPr>
          <p:cNvSpPr/>
          <p:nvPr/>
        </p:nvSpPr>
        <p:spPr>
          <a:xfrm>
            <a:off x="10051060" y="6073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C2702-8CBF-429A-9BBA-B66DF3E9C986}"/>
              </a:ext>
            </a:extLst>
          </p:cNvPr>
          <p:cNvSpPr txBox="1"/>
          <p:nvPr/>
        </p:nvSpPr>
        <p:spPr>
          <a:xfrm>
            <a:off x="20671431" y="-29498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</a:t>
            </a:r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6858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A5F9AC-08FC-4F60-95D5-9D3B13E5F8CD}"/>
              </a:ext>
            </a:extLst>
          </p:cNvPr>
          <p:cNvSpPr/>
          <p:nvPr/>
        </p:nvSpPr>
        <p:spPr>
          <a:xfrm>
            <a:off x="7133178" y="2073303"/>
            <a:ext cx="1011129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solidFill>
                  <a:srgbClr val="0A3E5A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EFFC9-1756-48A5-AC46-914CAA34AF20}"/>
              </a:ext>
            </a:extLst>
          </p:cNvPr>
          <p:cNvSpPr/>
          <p:nvPr/>
        </p:nvSpPr>
        <p:spPr>
          <a:xfrm>
            <a:off x="1237704" y="6198240"/>
            <a:ext cx="223458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When we have multiple job offers in hand, or are in a need of a career change, we often compare cities to move into. This task is long, tedious and error-prone.</a:t>
            </a:r>
          </a:p>
          <a:p>
            <a:endParaRPr lang="en-GB" sz="4400" dirty="0">
              <a:solidFill>
                <a:schemeClr val="tx2"/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endParaRPr lang="en-GB" sz="4400" dirty="0">
              <a:solidFill>
                <a:schemeClr val="tx2"/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r>
              <a:rPr lang="en-GB" sz="4400" dirty="0">
                <a:solidFill>
                  <a:schemeClr val="tx2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Hence, we provide a one stop solution that selects the best cities for you, based on your preferences.</a:t>
            </a:r>
            <a:endParaRPr lang="en-US" sz="4400" dirty="0">
              <a:solidFill>
                <a:schemeClr val="tx2"/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7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-26547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9118634" y="6250728"/>
            <a:ext cx="7251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Product Sans" panose="020B0403030502040203" pitchFamily="34" charset="0"/>
              </a:rPr>
              <a:t>Technologies Used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E26469-A811-4489-82BF-73826D606A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208" y="590672"/>
            <a:ext cx="6199376" cy="667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6E929-B1C8-4A26-8DF0-86A17BCD07D5}"/>
              </a:ext>
            </a:extLst>
          </p:cNvPr>
          <p:cNvSpPr txBox="1"/>
          <p:nvPr/>
        </p:nvSpPr>
        <p:spPr>
          <a:xfrm>
            <a:off x="20671431" y="166520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</p:spTree>
    <p:extLst>
      <p:ext uri="{BB962C8B-B14F-4D97-AF65-F5344CB8AC3E}">
        <p14:creationId xmlns:p14="http://schemas.microsoft.com/office/powerpoint/2010/main" val="194828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70096F9-953A-4C41-BCBB-107C8F18D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522200"/>
              </p:ext>
            </p:extLst>
          </p:nvPr>
        </p:nvGraphicFramePr>
        <p:xfrm>
          <a:off x="4062941" y="1440744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20C3E3-EE41-48C6-BC3F-EB13A2231C59}"/>
              </a:ext>
            </a:extLst>
          </p:cNvPr>
          <p:cNvSpPr txBox="1"/>
          <p:nvPr/>
        </p:nvSpPr>
        <p:spPr>
          <a:xfrm>
            <a:off x="437415" y="11528837"/>
            <a:ext cx="72510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T</a:t>
            </a:r>
            <a:r>
              <a:rPr lang="en-IN" sz="6000" dirty="0" err="1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echnologies</a:t>
            </a:r>
            <a:endParaRPr lang="en-IN" sz="6000" dirty="0">
              <a:solidFill>
                <a:schemeClr val="accent6">
                  <a:lumMod val="75000"/>
                </a:schemeClr>
              </a:solidFill>
              <a:latin typeface="Product Sans" panose="020B0403030502040203" pitchFamily="34" charset="0"/>
            </a:endParaRPr>
          </a:p>
          <a:p>
            <a:r>
              <a:rPr lang="en-IN" sz="6000" dirty="0">
                <a:solidFill>
                  <a:schemeClr val="accent6">
                    <a:lumMod val="75000"/>
                  </a:schemeClr>
                </a:solidFill>
                <a:latin typeface="Product Sans" panose="020B0403030502040203" pitchFamily="34" charset="0"/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24243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92F81-C7A1-4C51-8E93-DA8F4F352AD1}"/>
              </a:ext>
            </a:extLst>
          </p:cNvPr>
          <p:cNvSpPr/>
          <p:nvPr/>
        </p:nvSpPr>
        <p:spPr>
          <a:xfrm>
            <a:off x="-26547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E6D08-4ABB-46BA-920B-F04ADD8CBCD7}"/>
              </a:ext>
            </a:extLst>
          </p:cNvPr>
          <p:cNvSpPr txBox="1"/>
          <p:nvPr/>
        </p:nvSpPr>
        <p:spPr>
          <a:xfrm>
            <a:off x="6632565" y="2935704"/>
            <a:ext cx="10876548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solidFill>
                  <a:srgbClr val="FFC000"/>
                </a:solidFill>
                <a:latin typeface="Product Sans" panose="020B0403030502040203" pitchFamily="34" charset="0"/>
              </a:rPr>
              <a:t>HERE Maps API’s Used</a:t>
            </a:r>
          </a:p>
          <a:p>
            <a:r>
              <a:rPr lang="en-GB" sz="8000" b="1" dirty="0">
                <a:solidFill>
                  <a:srgbClr val="FFC000"/>
                </a:solidFill>
                <a:latin typeface="Product Sans" panose="020B0403030502040203" pitchFamily="34" charset="0"/>
              </a:rPr>
              <a:t>1. Here Places API</a:t>
            </a:r>
          </a:p>
          <a:p>
            <a:r>
              <a:rPr lang="en-GB" sz="8000" b="1" dirty="0">
                <a:solidFill>
                  <a:srgbClr val="FFC000"/>
                </a:solidFill>
                <a:latin typeface="Product Sans" panose="020B0403030502040203" pitchFamily="34" charset="0"/>
              </a:rPr>
              <a:t>2. Here Traffic API</a:t>
            </a:r>
          </a:p>
          <a:p>
            <a:r>
              <a:rPr lang="en-GB" sz="8000" b="1" dirty="0">
                <a:solidFill>
                  <a:srgbClr val="FFC000"/>
                </a:solidFill>
                <a:latin typeface="Product Sans" panose="020B0403030502040203" pitchFamily="34" charset="0"/>
              </a:rPr>
              <a:t>3. Here Weather</a:t>
            </a:r>
          </a:p>
          <a:p>
            <a:r>
              <a:rPr lang="en-GB" sz="8000" b="1" dirty="0">
                <a:solidFill>
                  <a:srgbClr val="FFC000"/>
                </a:solidFill>
                <a:latin typeface="Product Sans" panose="020B0403030502040203" pitchFamily="34" charset="0"/>
              </a:rPr>
              <a:t>4. Here Transit</a:t>
            </a:r>
          </a:p>
          <a:p>
            <a:r>
              <a:rPr lang="en-GB" sz="8000" b="1" dirty="0">
                <a:solidFill>
                  <a:srgbClr val="FFC000"/>
                </a:solidFill>
                <a:latin typeface="Product Sans" panose="020B0403030502040203" pitchFamily="34" charset="0"/>
              </a:rPr>
              <a:t>5. Here Interactive Maps</a:t>
            </a:r>
          </a:p>
          <a:p>
            <a:endParaRPr lang="en-GB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3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1784E8-240F-48AF-8084-B4EDBF975622}"/>
              </a:ext>
            </a:extLst>
          </p:cNvPr>
          <p:cNvSpPr txBox="1"/>
          <p:nvPr/>
        </p:nvSpPr>
        <p:spPr>
          <a:xfrm>
            <a:off x="1278531" y="1751569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A3E5A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  <a:endParaRPr lang="en-US" sz="4000" dirty="0">
              <a:solidFill>
                <a:schemeClr val="tx2"/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2064774" y="4277032"/>
            <a:ext cx="158231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6000" dirty="0">
                <a:solidFill>
                  <a:schemeClr val="tx2"/>
                </a:solidFill>
                <a:latin typeface="Product Sans" panose="020B0403030502040203" pitchFamily="34" charset="0"/>
              </a:rPr>
              <a:t>Liveability Score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6000" dirty="0">
                <a:solidFill>
                  <a:schemeClr val="tx2"/>
                </a:solidFill>
                <a:latin typeface="Product Sans" panose="020B0403030502040203" pitchFamily="34" charset="0"/>
              </a:rPr>
              <a:t>Suggestion Engine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6000" dirty="0">
                <a:solidFill>
                  <a:schemeClr val="tx2"/>
                </a:solidFill>
                <a:latin typeface="Product Sans" panose="020B0403030502040203" pitchFamily="34" charset="0"/>
              </a:rPr>
              <a:t>Essential Data Aggregator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6000" dirty="0"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EC61E-1F35-45A6-BD40-D293C6D1791C}"/>
              </a:ext>
            </a:extLst>
          </p:cNvPr>
          <p:cNvSpPr txBox="1"/>
          <p:nvPr/>
        </p:nvSpPr>
        <p:spPr>
          <a:xfrm>
            <a:off x="20671431" y="48533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B8B8B8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</a:t>
            </a:r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8000" b="1" dirty="0">
                <a:solidFill>
                  <a:srgbClr val="B8B8B8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7133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0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9557761" y="6023519"/>
            <a:ext cx="526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Liveability</a:t>
            </a:r>
            <a:r>
              <a:rPr lang="en-US" sz="6000" dirty="0">
                <a:solidFill>
                  <a:schemeClr val="bg1"/>
                </a:solidFill>
                <a:latin typeface="Product Sans" panose="020B0403030502040203" pitchFamily="34" charset="0"/>
              </a:rPr>
              <a:t> Score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8E26469-A811-4489-82BF-73826D606A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20000"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086" y="6531351"/>
            <a:ext cx="6199376" cy="6675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34B603-2530-4B31-8E4D-F5D2309A6FAE}"/>
              </a:ext>
            </a:extLst>
          </p:cNvPr>
          <p:cNvSpPr txBox="1"/>
          <p:nvPr/>
        </p:nvSpPr>
        <p:spPr>
          <a:xfrm>
            <a:off x="187151" y="209275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ABB6D-BCD3-48B1-B869-DA14A1D132C5}"/>
              </a:ext>
            </a:extLst>
          </p:cNvPr>
          <p:cNvSpPr txBox="1"/>
          <p:nvPr/>
        </p:nvSpPr>
        <p:spPr>
          <a:xfrm>
            <a:off x="20671431" y="-29498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</p:spTree>
    <p:extLst>
      <p:ext uri="{BB962C8B-B14F-4D97-AF65-F5344CB8AC3E}">
        <p14:creationId xmlns:p14="http://schemas.microsoft.com/office/powerpoint/2010/main" val="273516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Word"/>
      </p:transition>
    </mc:Choice>
    <mc:Fallback xmlns="">
      <p:transition advClick="0" advTm="1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F86F9E-0D4E-414E-95CF-B74F390DED10}"/>
              </a:ext>
            </a:extLst>
          </p:cNvPr>
          <p:cNvSpPr/>
          <p:nvPr/>
        </p:nvSpPr>
        <p:spPr>
          <a:xfrm>
            <a:off x="12241166" y="-29498"/>
            <a:ext cx="24672618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5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8457C-93DE-4DB2-9923-0C5FD852EB3B}"/>
              </a:ext>
            </a:extLst>
          </p:cNvPr>
          <p:cNvSpPr txBox="1"/>
          <p:nvPr/>
        </p:nvSpPr>
        <p:spPr>
          <a:xfrm>
            <a:off x="2389238" y="6350168"/>
            <a:ext cx="8052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tx2"/>
                </a:solidFill>
                <a:latin typeface="Product Sans" panose="020B0403030502040203" pitchFamily="34" charset="0"/>
              </a:rPr>
              <a:t>Liveability Score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FD86A-1C83-49D1-85A6-8A028A66F535}"/>
              </a:ext>
            </a:extLst>
          </p:cNvPr>
          <p:cNvSpPr/>
          <p:nvPr/>
        </p:nvSpPr>
        <p:spPr>
          <a:xfrm>
            <a:off x="12218322" y="-29498"/>
            <a:ext cx="12188825" cy="13745498"/>
          </a:xfrm>
          <a:prstGeom prst="rect">
            <a:avLst/>
          </a:prstGeom>
          <a:solidFill>
            <a:srgbClr val="0A3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What does this symbolise?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How is it calculated? 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5000" dirty="0">
                <a:solidFill>
                  <a:schemeClr val="bg1"/>
                </a:solidFill>
                <a:latin typeface="Product Sans" panose="020B0403030502040203" pitchFamily="34" charset="0"/>
              </a:rPr>
              <a:t>How does it affect the user’s preference?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6E929-B1C8-4A26-8DF0-86A17BCD07D5}"/>
              </a:ext>
            </a:extLst>
          </p:cNvPr>
          <p:cNvSpPr txBox="1"/>
          <p:nvPr/>
        </p:nvSpPr>
        <p:spPr>
          <a:xfrm>
            <a:off x="20671431" y="166520"/>
            <a:ext cx="1164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D4D71"/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FFBFA-2019-4C5C-8D35-8292C1D0A002}"/>
              </a:ext>
            </a:extLst>
          </p:cNvPr>
          <p:cNvSpPr txBox="1"/>
          <p:nvPr/>
        </p:nvSpPr>
        <p:spPr>
          <a:xfrm>
            <a:off x="187151" y="209275"/>
            <a:ext cx="11641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Product Sans" panose="020B040303050204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DELIVERABLES</a:t>
            </a:r>
          </a:p>
          <a:p>
            <a:endParaRPr lang="en-US" sz="4000" dirty="0">
              <a:solidFill>
                <a:schemeClr val="bg1">
                  <a:lumMod val="85000"/>
                </a:schemeClr>
              </a:solidFill>
              <a:latin typeface="Product Sans" panose="020B040303050204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s 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E20000"/>
      </a:accent1>
      <a:accent2>
        <a:srgbClr val="E20000"/>
      </a:accent2>
      <a:accent3>
        <a:srgbClr val="FF6E6D"/>
      </a:accent3>
      <a:accent4>
        <a:srgbClr val="0E0A0A"/>
      </a:accent4>
      <a:accent5>
        <a:srgbClr val="A00103"/>
      </a:accent5>
      <a:accent6>
        <a:srgbClr val="17364F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Custom</PresentationFormat>
  <Paragraphs>103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 Regular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2020-01-19T02:14:52Z</dcterms:created>
  <dcterms:modified xsi:type="dcterms:W3CDTF">2020-01-18T22:28:30Z</dcterms:modified>
</cp:coreProperties>
</file>