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57" r:id="rId3"/>
    <p:sldId id="263" r:id="rId4"/>
    <p:sldId id="258" r:id="rId5"/>
    <p:sldId id="259" r:id="rId6"/>
    <p:sldId id="283" r:id="rId7"/>
    <p:sldId id="284" r:id="rId8"/>
    <p:sldId id="285" r:id="rId9"/>
    <p:sldId id="286" r:id="rId10"/>
    <p:sldId id="260" r:id="rId11"/>
    <p:sldId id="261" r:id="rId12"/>
    <p:sldId id="282" r:id="rId13"/>
    <p:sldId id="262" r:id="rId14"/>
    <p:sldId id="275" r:id="rId15"/>
    <p:sldId id="288" r:id="rId16"/>
    <p:sldId id="290" r:id="rId17"/>
    <p:sldId id="291" r:id="rId18"/>
    <p:sldId id="289" r:id="rId19"/>
    <p:sldId id="292" r:id="rId20"/>
    <p:sldId id="264" r:id="rId21"/>
    <p:sldId id="265" r:id="rId22"/>
    <p:sldId id="276" r:id="rId23"/>
    <p:sldId id="26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4"/>
  </p:normalViewPr>
  <p:slideViewPr>
    <p:cSldViewPr>
      <p:cViewPr varScale="1">
        <p:scale>
          <a:sx n="108" d="100"/>
          <a:sy n="108" d="100"/>
        </p:scale>
        <p:origin x="1760" y="200"/>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49AF66-F215-4C45-9288-88FA86D580F4}" type="datetimeFigureOut">
              <a:rPr lang="en-US" smtClean="0"/>
              <a:t>4/15/18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653014-94E7-5648-8963-FEEB83574F87}" type="slidenum">
              <a:rPr lang="en-US" smtClean="0"/>
              <a:t>‹#›</a:t>
            </a:fld>
            <a:endParaRPr lang="en-US"/>
          </a:p>
        </p:txBody>
      </p:sp>
    </p:spTree>
    <p:extLst>
      <p:ext uri="{BB962C8B-B14F-4D97-AF65-F5344CB8AC3E}">
        <p14:creationId xmlns:p14="http://schemas.microsoft.com/office/powerpoint/2010/main" val="14093489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387912-BC87-4970-B703-E382EF252865}" type="datetimeFigureOut">
              <a:rPr lang="en-US" smtClean="0"/>
              <a:t>4/15/18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47C1C8-318D-4DC5-8446-FABE0FBC07E7}" type="slidenum">
              <a:rPr lang="en-US" smtClean="0"/>
              <a:t>‹#›</a:t>
            </a:fld>
            <a:endParaRPr lang="en-US"/>
          </a:p>
        </p:txBody>
      </p:sp>
    </p:spTree>
    <p:extLst>
      <p:ext uri="{BB962C8B-B14F-4D97-AF65-F5344CB8AC3E}">
        <p14:creationId xmlns:p14="http://schemas.microsoft.com/office/powerpoint/2010/main" val="1723442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Project By: ...........................</a:t>
            </a:r>
          </a:p>
        </p:txBody>
      </p:sp>
      <p:sp>
        <p:nvSpPr>
          <p:cNvPr id="5" name="Footer Placeholder 4"/>
          <p:cNvSpPr>
            <a:spLocks noGrp="1"/>
          </p:cNvSpPr>
          <p:nvPr>
            <p:ph type="ftr" sz="quarter" idx="11"/>
          </p:nvPr>
        </p:nvSpPr>
        <p:spPr/>
        <p:txBody>
          <a:bodyPr/>
          <a:lstStyle/>
          <a:p>
            <a:r>
              <a:rPr lang="en-US"/>
              <a:t>NEU SDN, Fall-2017,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Project By: ...........................</a:t>
            </a:r>
          </a:p>
        </p:txBody>
      </p:sp>
      <p:sp>
        <p:nvSpPr>
          <p:cNvPr id="5" name="Footer Placeholder 4"/>
          <p:cNvSpPr>
            <a:spLocks noGrp="1"/>
          </p:cNvSpPr>
          <p:nvPr>
            <p:ph type="ftr" sz="quarter" idx="11"/>
          </p:nvPr>
        </p:nvSpPr>
        <p:spPr/>
        <p:txBody>
          <a:bodyPr/>
          <a:lstStyle/>
          <a:p>
            <a:r>
              <a:rPr lang="en-US"/>
              <a:t>NEU SDN, Fall-2017,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Project By: ...........................</a:t>
            </a:r>
          </a:p>
        </p:txBody>
      </p:sp>
      <p:sp>
        <p:nvSpPr>
          <p:cNvPr id="5" name="Footer Placeholder 4"/>
          <p:cNvSpPr>
            <a:spLocks noGrp="1"/>
          </p:cNvSpPr>
          <p:nvPr>
            <p:ph type="ftr" sz="quarter" idx="11"/>
          </p:nvPr>
        </p:nvSpPr>
        <p:spPr/>
        <p:txBody>
          <a:bodyPr/>
          <a:lstStyle/>
          <a:p>
            <a:r>
              <a:rPr lang="en-US"/>
              <a:t>NEU SDN, Fall-2017,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Project By: ...........................</a:t>
            </a:r>
          </a:p>
        </p:txBody>
      </p:sp>
      <p:sp>
        <p:nvSpPr>
          <p:cNvPr id="5" name="Footer Placeholder 4"/>
          <p:cNvSpPr>
            <a:spLocks noGrp="1"/>
          </p:cNvSpPr>
          <p:nvPr>
            <p:ph type="ftr" sz="quarter" idx="11"/>
          </p:nvPr>
        </p:nvSpPr>
        <p:spPr/>
        <p:txBody>
          <a:bodyPr/>
          <a:lstStyle/>
          <a:p>
            <a:r>
              <a:rPr lang="en-US"/>
              <a:t>NEU SDN, Fall-2017,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Project By: ...........................</a:t>
            </a:r>
          </a:p>
        </p:txBody>
      </p:sp>
      <p:sp>
        <p:nvSpPr>
          <p:cNvPr id="5" name="Footer Placeholder 4"/>
          <p:cNvSpPr>
            <a:spLocks noGrp="1"/>
          </p:cNvSpPr>
          <p:nvPr>
            <p:ph type="ftr" sz="quarter" idx="11"/>
          </p:nvPr>
        </p:nvSpPr>
        <p:spPr/>
        <p:txBody>
          <a:bodyPr/>
          <a:lstStyle/>
          <a:p>
            <a:r>
              <a:rPr lang="en-US"/>
              <a:t>NEU SDN, Fall-2017,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Project By: ...........................</a:t>
            </a:r>
          </a:p>
        </p:txBody>
      </p:sp>
      <p:sp>
        <p:nvSpPr>
          <p:cNvPr id="6" name="Footer Placeholder 5"/>
          <p:cNvSpPr>
            <a:spLocks noGrp="1"/>
          </p:cNvSpPr>
          <p:nvPr>
            <p:ph type="ftr" sz="quarter" idx="11"/>
          </p:nvPr>
        </p:nvSpPr>
        <p:spPr/>
        <p:txBody>
          <a:bodyPr/>
          <a:lstStyle/>
          <a:p>
            <a:r>
              <a:rPr lang="en-US"/>
              <a:t>NEU SDN, Fall-2017, Prof. Dr. B. Khasnabish</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Project By: ...........................</a:t>
            </a:r>
          </a:p>
        </p:txBody>
      </p:sp>
      <p:sp>
        <p:nvSpPr>
          <p:cNvPr id="8" name="Footer Placeholder 7"/>
          <p:cNvSpPr>
            <a:spLocks noGrp="1"/>
          </p:cNvSpPr>
          <p:nvPr>
            <p:ph type="ftr" sz="quarter" idx="11"/>
          </p:nvPr>
        </p:nvSpPr>
        <p:spPr/>
        <p:txBody>
          <a:bodyPr/>
          <a:lstStyle/>
          <a:p>
            <a:r>
              <a:rPr lang="en-US"/>
              <a:t>NEU SDN, Fall-2017, Prof. Dr. B. Khasnabish</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Project By: ...........................</a:t>
            </a:r>
          </a:p>
        </p:txBody>
      </p:sp>
      <p:sp>
        <p:nvSpPr>
          <p:cNvPr id="4" name="Footer Placeholder 3"/>
          <p:cNvSpPr>
            <a:spLocks noGrp="1"/>
          </p:cNvSpPr>
          <p:nvPr>
            <p:ph type="ftr" sz="quarter" idx="11"/>
          </p:nvPr>
        </p:nvSpPr>
        <p:spPr/>
        <p:txBody>
          <a:bodyPr/>
          <a:lstStyle/>
          <a:p>
            <a:r>
              <a:rPr lang="en-US"/>
              <a:t>NEU SDN, Fall-2017, Prof. Dr. B. Khasnabish</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Project By: ...........................</a:t>
            </a:r>
          </a:p>
        </p:txBody>
      </p:sp>
      <p:sp>
        <p:nvSpPr>
          <p:cNvPr id="3" name="Footer Placeholder 2"/>
          <p:cNvSpPr>
            <a:spLocks noGrp="1"/>
          </p:cNvSpPr>
          <p:nvPr>
            <p:ph type="ftr" sz="quarter" idx="11"/>
          </p:nvPr>
        </p:nvSpPr>
        <p:spPr/>
        <p:txBody>
          <a:bodyPr/>
          <a:lstStyle/>
          <a:p>
            <a:r>
              <a:rPr lang="en-US"/>
              <a:t>NEU SDN, Fall-2017, Prof. Dr. B. Khasnabish</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Project By: ...........................</a:t>
            </a:r>
          </a:p>
        </p:txBody>
      </p:sp>
      <p:sp>
        <p:nvSpPr>
          <p:cNvPr id="6" name="Footer Placeholder 5"/>
          <p:cNvSpPr>
            <a:spLocks noGrp="1"/>
          </p:cNvSpPr>
          <p:nvPr>
            <p:ph type="ftr" sz="quarter" idx="11"/>
          </p:nvPr>
        </p:nvSpPr>
        <p:spPr/>
        <p:txBody>
          <a:bodyPr/>
          <a:lstStyle/>
          <a:p>
            <a:r>
              <a:rPr lang="en-US"/>
              <a:t>NEU SDN, Fall-2017, Prof. Dr. B. Khasnabish</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Project By: ...........................</a:t>
            </a:r>
          </a:p>
        </p:txBody>
      </p:sp>
      <p:sp>
        <p:nvSpPr>
          <p:cNvPr id="6" name="Footer Placeholder 5"/>
          <p:cNvSpPr>
            <a:spLocks noGrp="1"/>
          </p:cNvSpPr>
          <p:nvPr>
            <p:ph type="ftr" sz="quarter" idx="11"/>
          </p:nvPr>
        </p:nvSpPr>
        <p:spPr/>
        <p:txBody>
          <a:bodyPr/>
          <a:lstStyle/>
          <a:p>
            <a:r>
              <a:rPr lang="en-US"/>
              <a:t>NEU SDN, Fall-2017, Prof. Dr. B. Khasnabish</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Project By: ...........................</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NEU SDN, Fall-2017, Prof. Dr. B. Khasnabish</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304800" y="381000"/>
            <a:ext cx="8458200" cy="58674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le 1"/>
          <p:cNvSpPr>
            <a:spLocks noGrp="1"/>
          </p:cNvSpPr>
          <p:nvPr>
            <p:ph type="ctrTitle"/>
          </p:nvPr>
        </p:nvSpPr>
        <p:spPr>
          <a:xfrm>
            <a:off x="533400" y="762000"/>
            <a:ext cx="7772400" cy="2514600"/>
          </a:xfrm>
        </p:spPr>
        <p:txBody>
          <a:bodyPr>
            <a:normAutofit/>
          </a:bodyPr>
          <a:lstStyle/>
          <a:p>
            <a:pPr algn="l"/>
            <a:r>
              <a:rPr lang="en-US" b="1" dirty="0">
                <a:solidFill>
                  <a:schemeClr val="tx2"/>
                </a:solidFill>
              </a:rPr>
              <a:t>Project Title: </a:t>
            </a:r>
            <a:r>
              <a:rPr lang="en-US" b="1" dirty="0">
                <a:ea typeface="Abadi MT Condensed Extra Bold" charset="0"/>
                <a:cs typeface="Abadi MT Condensed Extra Bold" charset="0"/>
              </a:rPr>
              <a:t>SDN oriented DDoS Blocking scheme with Honeypot Security mechanism</a:t>
            </a:r>
            <a:endParaRPr lang="en-US" b="1" dirty="0">
              <a:solidFill>
                <a:schemeClr val="tx2"/>
              </a:solidFill>
            </a:endParaRPr>
          </a:p>
        </p:txBody>
      </p:sp>
      <p:sp>
        <p:nvSpPr>
          <p:cNvPr id="3" name="Subtitle 2"/>
          <p:cNvSpPr>
            <a:spLocks noGrp="1"/>
          </p:cNvSpPr>
          <p:nvPr>
            <p:ph type="subTitle" idx="1"/>
          </p:nvPr>
        </p:nvSpPr>
        <p:spPr>
          <a:xfrm>
            <a:off x="381000" y="3733800"/>
            <a:ext cx="8382000" cy="2209800"/>
          </a:xfrm>
        </p:spPr>
        <p:txBody>
          <a:bodyPr>
            <a:normAutofit lnSpcReduction="10000"/>
          </a:bodyPr>
          <a:lstStyle/>
          <a:p>
            <a:pPr algn="l"/>
            <a:r>
              <a:rPr lang="en-US" sz="2600" dirty="0"/>
              <a:t>Student’s Name: </a:t>
            </a:r>
            <a:r>
              <a:rPr lang="en-US" sz="2600" u="sng" dirty="0"/>
              <a:t>Garvit Chawla</a:t>
            </a:r>
          </a:p>
          <a:p>
            <a:pPr algn="l"/>
            <a:r>
              <a:rPr lang="en-US" sz="2600" dirty="0"/>
              <a:t>Course : </a:t>
            </a:r>
            <a:r>
              <a:rPr lang="en-US" sz="2600" u="sng" dirty="0"/>
              <a:t>TELE6400 (SDN)</a:t>
            </a:r>
            <a:r>
              <a:rPr lang="en-US" sz="2600" dirty="0"/>
              <a:t>,  Semester: </a:t>
            </a:r>
            <a:r>
              <a:rPr lang="en-US" sz="2600" u="sng" dirty="0"/>
              <a:t>Fall-2017</a:t>
            </a:r>
          </a:p>
          <a:p>
            <a:pPr algn="l"/>
            <a:r>
              <a:rPr lang="en-US" sz="2600" dirty="0"/>
              <a:t>Professor’s Name: </a:t>
            </a:r>
            <a:r>
              <a:rPr lang="en-US" sz="2600" u="sng" dirty="0"/>
              <a:t>Prof. Dr. Bhumip KHASNABISH</a:t>
            </a:r>
            <a:r>
              <a:rPr lang="en-US" sz="2600" dirty="0"/>
              <a:t>   </a:t>
            </a:r>
          </a:p>
          <a:p>
            <a:pPr algn="l"/>
            <a:r>
              <a:rPr lang="en-US" sz="2600" dirty="0"/>
              <a:t>Presentation Date, Location &amp; Time: </a:t>
            </a:r>
            <a:r>
              <a:rPr lang="en-US" sz="2600" u="sng" dirty="0"/>
              <a:t>20:00 - 12/12/17 </a:t>
            </a:r>
          </a:p>
          <a:p>
            <a:pPr algn="l"/>
            <a:r>
              <a:rPr lang="en-US" sz="2600" dirty="0"/>
              <a:t>					     </a:t>
            </a:r>
            <a:r>
              <a:rPr lang="en-US" sz="2600" u="sng" dirty="0"/>
              <a:t>160, Richards Hall, NEU</a:t>
            </a:r>
            <a:endParaRPr lang="en-US" u="sng" dirty="0"/>
          </a:p>
          <a:p>
            <a:endParaRPr lang="en-US" dirty="0"/>
          </a:p>
        </p:txBody>
      </p:sp>
      <p:sp>
        <p:nvSpPr>
          <p:cNvPr id="4" name="Date Placeholder 3"/>
          <p:cNvSpPr>
            <a:spLocks noGrp="1"/>
          </p:cNvSpPr>
          <p:nvPr>
            <p:ph type="dt" sz="half" idx="10"/>
          </p:nvPr>
        </p:nvSpPr>
        <p:spPr/>
        <p:txBody>
          <a:bodyPr/>
          <a:lstStyle/>
          <a:p>
            <a:r>
              <a:rPr lang="en-US" dirty="0"/>
              <a:t>Project By: Garvit Chawla</a:t>
            </a:r>
          </a:p>
        </p:txBody>
      </p:sp>
      <p:sp>
        <p:nvSpPr>
          <p:cNvPr id="5" name="Footer Placeholder 4"/>
          <p:cNvSpPr>
            <a:spLocks noGrp="1"/>
          </p:cNvSpPr>
          <p:nvPr>
            <p:ph type="ftr" sz="quarter" idx="11"/>
          </p:nvPr>
        </p:nvSpPr>
        <p:spPr/>
        <p:txBody>
          <a:bodyPr/>
          <a:lstStyle/>
          <a:p>
            <a:r>
              <a:rPr lang="en-US"/>
              <a:t>NEU SDN, Fall-2017, Prof. Dr. B. Khasnabish</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228595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Distinction of the Current Work </a:t>
            </a:r>
          </a:p>
        </p:txBody>
      </p:sp>
      <p:sp>
        <p:nvSpPr>
          <p:cNvPr id="3" name="Content Placeholder 2"/>
          <p:cNvSpPr>
            <a:spLocks noGrp="1"/>
          </p:cNvSpPr>
          <p:nvPr>
            <p:ph idx="1"/>
          </p:nvPr>
        </p:nvSpPr>
        <p:spPr>
          <a:xfrm>
            <a:off x="457200" y="1219200"/>
            <a:ext cx="8229600" cy="4906963"/>
          </a:xfrm>
        </p:spPr>
        <p:txBody>
          <a:bodyPr>
            <a:noAutofit/>
          </a:bodyPr>
          <a:lstStyle/>
          <a:p>
            <a:r>
              <a:rPr lang="en-US" sz="1800" dirty="0"/>
              <a:t>Modern DDoS attacks exploit a potentially large number of bots, or compromised hosts. Since these otherwise innocent hosts issue legitimate looking service requests to the attacked server, the attack traffic looks like normal traffic in terms of </a:t>
            </a:r>
            <a:r>
              <a:rPr lang="en-US" sz="1800" dirty="0" err="1"/>
              <a:t>pps</a:t>
            </a:r>
            <a:r>
              <a:rPr lang="en-US" sz="1800" dirty="0"/>
              <a:t> (packets per second), packet size, and packet contents so that it is harder for existing DDoS solutions to block them out from normal packets.</a:t>
            </a:r>
          </a:p>
          <a:p>
            <a:r>
              <a:rPr lang="en-US" sz="1800" dirty="0"/>
              <a:t>A botnet is a collection of compromised computers infected with malware that allows an attacker to control them. Depending on how it is written, a Trojan may then delete itself, or may remain present to update and maintain the modules.</a:t>
            </a:r>
          </a:p>
          <a:p>
            <a:r>
              <a:rPr lang="en-US" sz="1800" b="1" dirty="0"/>
              <a:t>I am using Honeypot Security mechanism</a:t>
            </a:r>
            <a:r>
              <a:rPr lang="en-US" sz="1800" dirty="0"/>
              <a:t>. It does not have to be a computer, but </a:t>
            </a:r>
            <a:r>
              <a:rPr lang="en-US" sz="1800" b="1" dirty="0"/>
              <a:t>it’s a resource that we want the hackers to interact with.</a:t>
            </a:r>
            <a:r>
              <a:rPr lang="en-US" sz="1800" dirty="0"/>
              <a:t> A honey token can be a </a:t>
            </a:r>
            <a:r>
              <a:rPr lang="en-US" sz="1800" b="1" dirty="0"/>
              <a:t>credit card number, </a:t>
            </a:r>
            <a:r>
              <a:rPr lang="en-US" sz="1800" dirty="0"/>
              <a:t>or even a bogus login. Honey tokens is a digital or information system resource whose value lies in the unauthorized use of that resource.</a:t>
            </a:r>
          </a:p>
          <a:p>
            <a:r>
              <a:rPr lang="en-US" sz="1800" dirty="0"/>
              <a:t>The drawback of previous similar work was that the scheme required communication between the DDoS blocking application running on the SDN controller and the server to be protected. But, this </a:t>
            </a:r>
            <a:r>
              <a:rPr lang="en-US" sz="1800" b="1" dirty="0"/>
              <a:t>approach reduces the dependence on the pre-arranged cooperation between the SDN controller and the protected server so that SDN can provide protection to servers inside it. </a:t>
            </a:r>
          </a:p>
          <a:p>
            <a:endParaRPr lang="en-US" sz="1800" dirty="0"/>
          </a:p>
          <a:p>
            <a:endParaRPr lang="en-US" sz="1800" dirty="0"/>
          </a:p>
        </p:txBody>
      </p:sp>
      <p:sp>
        <p:nvSpPr>
          <p:cNvPr id="4" name="Date Placeholder 3"/>
          <p:cNvSpPr>
            <a:spLocks noGrp="1"/>
          </p:cNvSpPr>
          <p:nvPr>
            <p:ph type="dt" sz="half" idx="10"/>
          </p:nvPr>
        </p:nvSpPr>
        <p:spPr/>
        <p:txBody>
          <a:bodyPr/>
          <a:lstStyle/>
          <a:p>
            <a:r>
              <a:rPr lang="en-US" dirty="0"/>
              <a:t>Project By: Garvit Chawla</a:t>
            </a:r>
          </a:p>
        </p:txBody>
      </p:sp>
      <p:sp>
        <p:nvSpPr>
          <p:cNvPr id="5" name="Footer Placeholder 4"/>
          <p:cNvSpPr>
            <a:spLocks noGrp="1"/>
          </p:cNvSpPr>
          <p:nvPr>
            <p:ph type="ftr" sz="quarter" idx="11"/>
          </p:nvPr>
        </p:nvSpPr>
        <p:spPr/>
        <p:txBody>
          <a:bodyPr/>
          <a:lstStyle/>
          <a:p>
            <a:r>
              <a:rPr lang="en-US"/>
              <a:t>NEU SDN, Fall-2017,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601215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Usefulness of the Current Work </a:t>
            </a:r>
          </a:p>
        </p:txBody>
      </p:sp>
      <p:sp>
        <p:nvSpPr>
          <p:cNvPr id="3" name="Content Placeholder 2"/>
          <p:cNvSpPr>
            <a:spLocks noGrp="1"/>
          </p:cNvSpPr>
          <p:nvPr>
            <p:ph idx="1"/>
          </p:nvPr>
        </p:nvSpPr>
        <p:spPr>
          <a:xfrm>
            <a:off x="457200" y="1143000"/>
            <a:ext cx="8229600" cy="4983163"/>
          </a:xfrm>
        </p:spPr>
        <p:txBody>
          <a:bodyPr>
            <a:normAutofit/>
          </a:bodyPr>
          <a:lstStyle/>
          <a:p>
            <a:r>
              <a:rPr lang="en-US" sz="1800" dirty="0"/>
              <a:t>There is an attack detection and mitigation application running over POX which has been implemented that keeps track of flows and once it detects the attack it instructs the switches to drop the particular flows there by reducing the number of requests reaching to the server. Additionally, </a:t>
            </a:r>
            <a:r>
              <a:rPr lang="en-US" sz="1800" b="1" dirty="0"/>
              <a:t>the DBA (DDoS Blocking Application) and server </a:t>
            </a:r>
            <a:r>
              <a:rPr lang="en-US" sz="1800" dirty="0"/>
              <a:t>are so calibrated in a way that once DBA detects an attack the serve goes into the CAPTCHA mode for differentiating legitimate user from the bot and ultimately preventing illegal access to the data. </a:t>
            </a:r>
          </a:p>
          <a:p>
            <a:r>
              <a:rPr lang="en-US" sz="1800" b="1" dirty="0"/>
              <a:t>DDoS attacks are precisely detected and mitigated</a:t>
            </a:r>
            <a:r>
              <a:rPr lang="en-US" sz="1800" dirty="0"/>
              <a:t>, controlled access to the important data is ensured and prevention of future attacks is also guaranteed. </a:t>
            </a:r>
          </a:p>
          <a:p>
            <a:r>
              <a:rPr lang="en-US" sz="1800" dirty="0"/>
              <a:t>I have also implemented a CAPTCHA mode on the server under attack such that service to the legitimate users is not affected.</a:t>
            </a:r>
          </a:p>
          <a:p>
            <a:r>
              <a:rPr lang="en-US" sz="1800" dirty="0"/>
              <a:t>The </a:t>
            </a:r>
            <a:r>
              <a:rPr lang="en-US" sz="1800" b="1" dirty="0"/>
              <a:t>code is tested through the emulation on </a:t>
            </a:r>
            <a:r>
              <a:rPr lang="en-US" sz="1800" b="1" dirty="0" err="1"/>
              <a:t>Mininet</a:t>
            </a:r>
            <a:r>
              <a:rPr lang="en-US" sz="1800" dirty="0"/>
              <a:t>, where it is shown that </a:t>
            </a:r>
            <a:r>
              <a:rPr lang="en-US" sz="1800" b="1" dirty="0"/>
              <a:t>DDoS attack using botnet is effectively blocked.</a:t>
            </a:r>
          </a:p>
          <a:p>
            <a:endParaRPr lang="en-US" sz="1800" dirty="0"/>
          </a:p>
          <a:p>
            <a:endParaRPr lang="en-US" sz="1800" dirty="0"/>
          </a:p>
        </p:txBody>
      </p:sp>
      <p:sp>
        <p:nvSpPr>
          <p:cNvPr id="4" name="Date Placeholder 3"/>
          <p:cNvSpPr>
            <a:spLocks noGrp="1"/>
          </p:cNvSpPr>
          <p:nvPr>
            <p:ph type="dt" sz="half" idx="10"/>
          </p:nvPr>
        </p:nvSpPr>
        <p:spPr/>
        <p:txBody>
          <a:bodyPr/>
          <a:lstStyle/>
          <a:p>
            <a:r>
              <a:rPr lang="en-US" dirty="0"/>
              <a:t>Project By: Garvit Chawla</a:t>
            </a:r>
          </a:p>
        </p:txBody>
      </p:sp>
      <p:sp>
        <p:nvSpPr>
          <p:cNvPr id="5" name="Footer Placeholder 4"/>
          <p:cNvSpPr>
            <a:spLocks noGrp="1"/>
          </p:cNvSpPr>
          <p:nvPr>
            <p:ph type="ftr" sz="quarter" idx="11"/>
          </p:nvPr>
        </p:nvSpPr>
        <p:spPr/>
        <p:txBody>
          <a:bodyPr/>
          <a:lstStyle/>
          <a:p>
            <a:r>
              <a:rPr lang="en-US"/>
              <a:t>NEU SDN, Fall-2017,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015467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Simulation/Emulation Details</a:t>
            </a:r>
            <a:br>
              <a:rPr lang="en-US" dirty="0"/>
            </a:br>
            <a:r>
              <a:rPr lang="en-US" sz="3100" dirty="0"/>
              <a:t>[Network Topology]  </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524000"/>
            <a:ext cx="6172200" cy="3022600"/>
          </a:xfrm>
        </p:spPr>
      </p:pic>
      <p:sp>
        <p:nvSpPr>
          <p:cNvPr id="4" name="Date Placeholder 3"/>
          <p:cNvSpPr>
            <a:spLocks noGrp="1"/>
          </p:cNvSpPr>
          <p:nvPr>
            <p:ph type="dt" sz="half" idx="10"/>
          </p:nvPr>
        </p:nvSpPr>
        <p:spPr/>
        <p:txBody>
          <a:bodyPr/>
          <a:lstStyle/>
          <a:p>
            <a:r>
              <a:rPr lang="en-US" dirty="0"/>
              <a:t>Project By: Garvit Chawla</a:t>
            </a:r>
          </a:p>
        </p:txBody>
      </p:sp>
      <p:sp>
        <p:nvSpPr>
          <p:cNvPr id="5" name="Footer Placeholder 4"/>
          <p:cNvSpPr>
            <a:spLocks noGrp="1"/>
          </p:cNvSpPr>
          <p:nvPr>
            <p:ph type="ftr" sz="quarter" idx="11"/>
          </p:nvPr>
        </p:nvSpPr>
        <p:spPr/>
        <p:txBody>
          <a:bodyPr/>
          <a:lstStyle/>
          <a:p>
            <a:r>
              <a:rPr lang="en-US"/>
              <a:t>NEU SDN, Fall-2017,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8" name="TextBox 7"/>
          <p:cNvSpPr txBox="1"/>
          <p:nvPr/>
        </p:nvSpPr>
        <p:spPr>
          <a:xfrm>
            <a:off x="1676400" y="5334000"/>
            <a:ext cx="6400800" cy="646331"/>
          </a:xfrm>
          <a:prstGeom prst="rect">
            <a:avLst/>
          </a:prstGeom>
          <a:noFill/>
        </p:spPr>
        <p:txBody>
          <a:bodyPr wrap="square" rtlCol="0">
            <a:spAutoFit/>
          </a:bodyPr>
          <a:lstStyle/>
          <a:p>
            <a:r>
              <a:rPr lang="en-US" b="1" dirty="0"/>
              <a:t>Architecture</a:t>
            </a:r>
            <a:r>
              <a:rPr lang="en-US" dirty="0"/>
              <a:t> consisting of Master, Slaves, Switches, </a:t>
            </a:r>
          </a:p>
          <a:p>
            <a:r>
              <a:rPr lang="en-US" dirty="0"/>
              <a:t>DDoS Blocking App running on POX and a HTTP Server </a:t>
            </a:r>
          </a:p>
        </p:txBody>
      </p:sp>
      <p:sp>
        <p:nvSpPr>
          <p:cNvPr id="3" name="TextBox 2"/>
          <p:cNvSpPr txBox="1"/>
          <p:nvPr/>
        </p:nvSpPr>
        <p:spPr>
          <a:xfrm>
            <a:off x="1371600" y="4953000"/>
            <a:ext cx="1551835" cy="276999"/>
          </a:xfrm>
          <a:prstGeom prst="rect">
            <a:avLst/>
          </a:prstGeom>
          <a:noFill/>
        </p:spPr>
        <p:txBody>
          <a:bodyPr wrap="none" rtlCol="0">
            <a:spAutoFit/>
          </a:bodyPr>
          <a:lstStyle/>
          <a:p>
            <a:r>
              <a:rPr lang="en-US" sz="1200" dirty="0"/>
              <a:t>Image Source: Google</a:t>
            </a:r>
          </a:p>
        </p:txBody>
      </p:sp>
    </p:spTree>
    <p:extLst>
      <p:ext uri="{BB962C8B-B14F-4D97-AF65-F5344CB8AC3E}">
        <p14:creationId xmlns:p14="http://schemas.microsoft.com/office/powerpoint/2010/main" val="1198725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Simulation/Emulation Details </a:t>
            </a:r>
            <a:br>
              <a:rPr lang="en-US" dirty="0"/>
            </a:br>
            <a:r>
              <a:rPr lang="en-US" sz="3100" dirty="0"/>
              <a:t>(Environment and Setup)</a:t>
            </a:r>
          </a:p>
        </p:txBody>
      </p:sp>
      <p:sp>
        <p:nvSpPr>
          <p:cNvPr id="4" name="Date Placeholder 3"/>
          <p:cNvSpPr>
            <a:spLocks noGrp="1"/>
          </p:cNvSpPr>
          <p:nvPr>
            <p:ph type="dt" sz="half" idx="10"/>
          </p:nvPr>
        </p:nvSpPr>
        <p:spPr/>
        <p:txBody>
          <a:bodyPr/>
          <a:lstStyle/>
          <a:p>
            <a:r>
              <a:rPr lang="en-US" dirty="0"/>
              <a:t>Project By: Garvit Chawla</a:t>
            </a:r>
          </a:p>
        </p:txBody>
      </p:sp>
      <p:sp>
        <p:nvSpPr>
          <p:cNvPr id="5" name="Footer Placeholder 4"/>
          <p:cNvSpPr>
            <a:spLocks noGrp="1"/>
          </p:cNvSpPr>
          <p:nvPr>
            <p:ph type="ftr" sz="quarter" idx="11"/>
          </p:nvPr>
        </p:nvSpPr>
        <p:spPr/>
        <p:txBody>
          <a:bodyPr/>
          <a:lstStyle/>
          <a:p>
            <a:r>
              <a:rPr lang="en-US" dirty="0"/>
              <a:t>NEU SDN, Fall-2017, Prof. Dr. B. </a:t>
            </a:r>
            <a:r>
              <a:rPr lang="en-US" dirty="0" err="1"/>
              <a:t>Khasnabish</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76400"/>
            <a:ext cx="8229600" cy="3581399"/>
          </a:xfrm>
        </p:spPr>
      </p:pic>
      <p:sp>
        <p:nvSpPr>
          <p:cNvPr id="10" name="TextBox 9"/>
          <p:cNvSpPr txBox="1"/>
          <p:nvPr/>
        </p:nvSpPr>
        <p:spPr>
          <a:xfrm>
            <a:off x="381000" y="5334000"/>
            <a:ext cx="8791739" cy="923330"/>
          </a:xfrm>
          <a:prstGeom prst="rect">
            <a:avLst/>
          </a:prstGeom>
          <a:noFill/>
        </p:spPr>
        <p:txBody>
          <a:bodyPr wrap="square" rtlCol="0">
            <a:spAutoFit/>
          </a:bodyPr>
          <a:lstStyle/>
          <a:p>
            <a:r>
              <a:rPr lang="en-US" dirty="0"/>
              <a:t>The above picture shows the various python files and the “</a:t>
            </a:r>
            <a:r>
              <a:rPr lang="en-US" dirty="0" err="1"/>
              <a:t>garvit.txt</a:t>
            </a:r>
            <a:r>
              <a:rPr lang="en-US" dirty="0"/>
              <a:t>” and “</a:t>
            </a:r>
            <a:r>
              <a:rPr lang="en-US" dirty="0" err="1"/>
              <a:t>classified.txt</a:t>
            </a:r>
            <a:r>
              <a:rPr lang="en-US" dirty="0"/>
              <a:t>” </a:t>
            </a:r>
          </a:p>
          <a:p>
            <a:r>
              <a:rPr lang="en-US" dirty="0"/>
              <a:t>file which the client will access from the server. If clients try to access “</a:t>
            </a:r>
            <a:r>
              <a:rPr lang="en-US" dirty="0" err="1"/>
              <a:t>classified.txt</a:t>
            </a:r>
            <a:r>
              <a:rPr lang="en-US" dirty="0"/>
              <a:t>”, he can be one of the hacker and his IP and MAC address will be blocked.</a:t>
            </a:r>
          </a:p>
        </p:txBody>
      </p:sp>
    </p:spTree>
    <p:extLst>
      <p:ext uri="{BB962C8B-B14F-4D97-AF65-F5344CB8AC3E}">
        <p14:creationId xmlns:p14="http://schemas.microsoft.com/office/powerpoint/2010/main" val="254377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Simulation/Emulation Details</a:t>
            </a:r>
            <a:br>
              <a:rPr lang="en-US" dirty="0"/>
            </a:br>
            <a:r>
              <a:rPr lang="en-US" sz="3100" dirty="0"/>
              <a:t>(Tools and Monitoring  Options)  </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05724"/>
            <a:ext cx="8229599" cy="3728275"/>
          </a:xfrm>
        </p:spPr>
      </p:pic>
      <p:sp>
        <p:nvSpPr>
          <p:cNvPr id="4" name="Date Placeholder 3"/>
          <p:cNvSpPr>
            <a:spLocks noGrp="1"/>
          </p:cNvSpPr>
          <p:nvPr>
            <p:ph type="dt" sz="half" idx="10"/>
          </p:nvPr>
        </p:nvSpPr>
        <p:spPr/>
        <p:txBody>
          <a:bodyPr/>
          <a:lstStyle/>
          <a:p>
            <a:r>
              <a:rPr lang="en-US" dirty="0"/>
              <a:t>Project By: Garvit Chawla</a:t>
            </a:r>
          </a:p>
        </p:txBody>
      </p:sp>
      <p:sp>
        <p:nvSpPr>
          <p:cNvPr id="5" name="Footer Placeholder 4"/>
          <p:cNvSpPr>
            <a:spLocks noGrp="1"/>
          </p:cNvSpPr>
          <p:nvPr>
            <p:ph type="ftr" sz="quarter" idx="11"/>
          </p:nvPr>
        </p:nvSpPr>
        <p:spPr/>
        <p:txBody>
          <a:bodyPr/>
          <a:lstStyle/>
          <a:p>
            <a:r>
              <a:rPr lang="en-US"/>
              <a:t>NEU SDN, Fall-2017,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8" name="TextBox 7"/>
          <p:cNvSpPr txBox="1"/>
          <p:nvPr/>
        </p:nvSpPr>
        <p:spPr>
          <a:xfrm>
            <a:off x="457200" y="5334000"/>
            <a:ext cx="8229599" cy="1200329"/>
          </a:xfrm>
          <a:prstGeom prst="rect">
            <a:avLst/>
          </a:prstGeom>
          <a:noFill/>
        </p:spPr>
        <p:txBody>
          <a:bodyPr wrap="square" rtlCol="0">
            <a:spAutoFit/>
          </a:bodyPr>
          <a:lstStyle/>
          <a:p>
            <a:r>
              <a:rPr lang="en-US" dirty="0"/>
              <a:t>This shows the various hosts. </a:t>
            </a:r>
          </a:p>
          <a:p>
            <a:r>
              <a:rPr lang="en-US" dirty="0"/>
              <a:t>H1 = Master, H2 </a:t>
            </a:r>
            <a:r>
              <a:rPr lang="mr-IN" dirty="0"/>
              <a:t>–</a:t>
            </a:r>
            <a:r>
              <a:rPr lang="en-US" dirty="0"/>
              <a:t> H5 = Slaves, H6 </a:t>
            </a:r>
            <a:r>
              <a:rPr lang="mr-IN" dirty="0"/>
              <a:t>–</a:t>
            </a:r>
            <a:r>
              <a:rPr lang="en-US" dirty="0"/>
              <a:t> Server, H7 = Legitimate Host. </a:t>
            </a:r>
          </a:p>
          <a:p>
            <a:r>
              <a:rPr lang="en-US" dirty="0"/>
              <a:t>The first window runs the custom network topology while the second window runs the pox controller as a basic learning switch.</a:t>
            </a:r>
          </a:p>
        </p:txBody>
      </p:sp>
    </p:spTree>
    <p:extLst>
      <p:ext uri="{BB962C8B-B14F-4D97-AF65-F5344CB8AC3E}">
        <p14:creationId xmlns:p14="http://schemas.microsoft.com/office/powerpoint/2010/main" val="1243909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Simulation/Emulation Details</a:t>
            </a:r>
            <a:br>
              <a:rPr lang="en-US" dirty="0"/>
            </a:br>
            <a:r>
              <a:rPr lang="en-US" sz="3100" dirty="0"/>
              <a:t>[Adjustment(s), Adaptations, etc.]  </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9950" y="1676400"/>
            <a:ext cx="4864100" cy="2794000"/>
          </a:xfrm>
        </p:spPr>
      </p:pic>
      <p:sp>
        <p:nvSpPr>
          <p:cNvPr id="4" name="Date Placeholder 3"/>
          <p:cNvSpPr>
            <a:spLocks noGrp="1"/>
          </p:cNvSpPr>
          <p:nvPr>
            <p:ph type="dt" sz="half" idx="10"/>
          </p:nvPr>
        </p:nvSpPr>
        <p:spPr/>
        <p:txBody>
          <a:bodyPr/>
          <a:lstStyle/>
          <a:p>
            <a:r>
              <a:rPr lang="en-US" dirty="0"/>
              <a:t>Project By: Garvit Chawla</a:t>
            </a:r>
          </a:p>
        </p:txBody>
      </p:sp>
      <p:sp>
        <p:nvSpPr>
          <p:cNvPr id="5" name="Footer Placeholder 4"/>
          <p:cNvSpPr>
            <a:spLocks noGrp="1"/>
          </p:cNvSpPr>
          <p:nvPr>
            <p:ph type="ftr" sz="quarter" idx="11"/>
          </p:nvPr>
        </p:nvSpPr>
        <p:spPr/>
        <p:txBody>
          <a:bodyPr/>
          <a:lstStyle/>
          <a:p>
            <a:r>
              <a:rPr lang="en-US"/>
              <a:t>NEU SDN, Fall-2017,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8" name="TextBox 7"/>
          <p:cNvSpPr txBox="1"/>
          <p:nvPr/>
        </p:nvSpPr>
        <p:spPr>
          <a:xfrm>
            <a:off x="609600" y="4800600"/>
            <a:ext cx="8620910" cy="1200329"/>
          </a:xfrm>
          <a:prstGeom prst="rect">
            <a:avLst/>
          </a:prstGeom>
          <a:noFill/>
        </p:spPr>
        <p:txBody>
          <a:bodyPr wrap="square" rtlCol="0">
            <a:spAutoFit/>
          </a:bodyPr>
          <a:lstStyle/>
          <a:p>
            <a:r>
              <a:rPr lang="en-US" dirty="0"/>
              <a:t>All the hosts from H2 </a:t>
            </a:r>
            <a:r>
              <a:rPr lang="mr-IN" dirty="0"/>
              <a:t>–</a:t>
            </a:r>
            <a:r>
              <a:rPr lang="en-US" dirty="0"/>
              <a:t> H5 get connected to H1 master. After the connection is setup,</a:t>
            </a:r>
          </a:p>
          <a:p>
            <a:r>
              <a:rPr lang="en-US" dirty="0"/>
              <a:t>The Master (H1) tells the slaves(H2 </a:t>
            </a:r>
            <a:r>
              <a:rPr lang="mr-IN" dirty="0"/>
              <a:t>–</a:t>
            </a:r>
            <a:r>
              <a:rPr lang="en-US" dirty="0"/>
              <a:t> H5) to ask for ”</a:t>
            </a:r>
            <a:r>
              <a:rPr lang="en-US" dirty="0" err="1"/>
              <a:t>garvit.txt</a:t>
            </a:r>
            <a:r>
              <a:rPr lang="en-US" dirty="0"/>
              <a:t>” again and again.</a:t>
            </a:r>
            <a:br>
              <a:rPr lang="en-US" dirty="0"/>
            </a:br>
            <a:r>
              <a:rPr lang="en-US" dirty="0"/>
              <a:t>Each Slave now shows that “DDoS Attack Activated”, as they all are now connected to the Master.</a:t>
            </a:r>
          </a:p>
        </p:txBody>
      </p:sp>
    </p:spTree>
    <p:extLst>
      <p:ext uri="{BB962C8B-B14F-4D97-AF65-F5344CB8AC3E}">
        <p14:creationId xmlns:p14="http://schemas.microsoft.com/office/powerpoint/2010/main" val="345594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Simulation/Emulation Details</a:t>
            </a:r>
            <a:br>
              <a:rPr lang="en-US" dirty="0"/>
            </a:br>
            <a:r>
              <a:rPr lang="en-US" sz="3100" dirty="0"/>
              <a:t>[Adjustment(s), Adaptations, etc.]  </a:t>
            </a:r>
            <a:endParaRPr lang="en-US" dirty="0"/>
          </a:p>
        </p:txBody>
      </p:sp>
      <p:sp>
        <p:nvSpPr>
          <p:cNvPr id="4" name="Date Placeholder 3"/>
          <p:cNvSpPr>
            <a:spLocks noGrp="1"/>
          </p:cNvSpPr>
          <p:nvPr>
            <p:ph type="dt" sz="half" idx="10"/>
          </p:nvPr>
        </p:nvSpPr>
        <p:spPr/>
        <p:txBody>
          <a:bodyPr/>
          <a:lstStyle/>
          <a:p>
            <a:r>
              <a:rPr lang="en-US" dirty="0"/>
              <a:t>Project By: Garvit Chawla</a:t>
            </a:r>
          </a:p>
        </p:txBody>
      </p:sp>
      <p:sp>
        <p:nvSpPr>
          <p:cNvPr id="5" name="Footer Placeholder 4"/>
          <p:cNvSpPr>
            <a:spLocks noGrp="1"/>
          </p:cNvSpPr>
          <p:nvPr>
            <p:ph type="ftr" sz="quarter" idx="11"/>
          </p:nvPr>
        </p:nvSpPr>
        <p:spPr/>
        <p:txBody>
          <a:bodyPr/>
          <a:lstStyle/>
          <a:p>
            <a:r>
              <a:rPr lang="en-US"/>
              <a:t>NEU SDN, Fall-2017,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8" name="TextBox 7"/>
          <p:cNvSpPr txBox="1"/>
          <p:nvPr/>
        </p:nvSpPr>
        <p:spPr>
          <a:xfrm>
            <a:off x="609600" y="4800600"/>
            <a:ext cx="8620910" cy="1477328"/>
          </a:xfrm>
          <a:prstGeom prst="rect">
            <a:avLst/>
          </a:prstGeom>
          <a:noFill/>
        </p:spPr>
        <p:txBody>
          <a:bodyPr wrap="square" rtlCol="0">
            <a:spAutoFit/>
          </a:bodyPr>
          <a:lstStyle/>
          <a:p>
            <a:r>
              <a:rPr lang="en-US" dirty="0"/>
              <a:t>The Number of Connections: 150 here. This is because the Master asked the slaves </a:t>
            </a:r>
          </a:p>
          <a:p>
            <a:r>
              <a:rPr lang="en-US" dirty="0"/>
              <a:t>(h2-h5) to ask for the “</a:t>
            </a:r>
            <a:r>
              <a:rPr lang="en-US" dirty="0" err="1"/>
              <a:t>garvit.txt</a:t>
            </a:r>
            <a:r>
              <a:rPr lang="en-US" dirty="0"/>
              <a:t>” file again and again. </a:t>
            </a:r>
          </a:p>
          <a:p>
            <a:endParaRPr lang="en-US" dirty="0"/>
          </a:p>
          <a:p>
            <a:r>
              <a:rPr lang="en-US" dirty="0"/>
              <a:t>Due to this Huge increase in traffic from several hosts all together, uses all the server </a:t>
            </a:r>
          </a:p>
          <a:p>
            <a:r>
              <a:rPr lang="en-US" dirty="0"/>
              <a:t>Resources and server understands that it’s under a DDoS attack.</a:t>
            </a: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529254"/>
            <a:ext cx="6248399" cy="3173584"/>
          </a:xfrm>
        </p:spPr>
      </p:pic>
    </p:spTree>
    <p:extLst>
      <p:ext uri="{BB962C8B-B14F-4D97-AF65-F5344CB8AC3E}">
        <p14:creationId xmlns:p14="http://schemas.microsoft.com/office/powerpoint/2010/main" val="1654752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Simulation/Emulation Details</a:t>
            </a:r>
            <a:br>
              <a:rPr lang="en-US" dirty="0"/>
            </a:br>
            <a:r>
              <a:rPr lang="en-US" sz="3100" dirty="0"/>
              <a:t>[Host 7 Blacklisted]</a:t>
            </a:r>
            <a:endParaRPr lang="en-US" dirty="0"/>
          </a:p>
        </p:txBody>
      </p:sp>
      <p:sp>
        <p:nvSpPr>
          <p:cNvPr id="4" name="Date Placeholder 3"/>
          <p:cNvSpPr>
            <a:spLocks noGrp="1"/>
          </p:cNvSpPr>
          <p:nvPr>
            <p:ph type="dt" sz="half" idx="10"/>
          </p:nvPr>
        </p:nvSpPr>
        <p:spPr/>
        <p:txBody>
          <a:bodyPr/>
          <a:lstStyle/>
          <a:p>
            <a:r>
              <a:rPr lang="en-US" dirty="0"/>
              <a:t>Project By: Garvit Chawla</a:t>
            </a:r>
          </a:p>
        </p:txBody>
      </p:sp>
      <p:sp>
        <p:nvSpPr>
          <p:cNvPr id="5" name="Footer Placeholder 4"/>
          <p:cNvSpPr>
            <a:spLocks noGrp="1"/>
          </p:cNvSpPr>
          <p:nvPr>
            <p:ph type="ftr" sz="quarter" idx="11"/>
          </p:nvPr>
        </p:nvSpPr>
        <p:spPr/>
        <p:txBody>
          <a:bodyPr/>
          <a:lstStyle/>
          <a:p>
            <a:r>
              <a:rPr lang="en-US"/>
              <a:t>NEU SDN, Fall-2017,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8" name="TextBox 7"/>
          <p:cNvSpPr txBox="1"/>
          <p:nvPr/>
        </p:nvSpPr>
        <p:spPr>
          <a:xfrm>
            <a:off x="609600" y="4800600"/>
            <a:ext cx="8620910" cy="923330"/>
          </a:xfrm>
          <a:prstGeom prst="rect">
            <a:avLst/>
          </a:prstGeom>
          <a:noFill/>
        </p:spPr>
        <p:txBody>
          <a:bodyPr wrap="square" rtlCol="0">
            <a:spAutoFit/>
          </a:bodyPr>
          <a:lstStyle/>
          <a:p>
            <a:r>
              <a:rPr lang="en-US" dirty="0"/>
              <a:t>Now, one of the Slave (10.0.0.8) asks for the ”</a:t>
            </a:r>
            <a:r>
              <a:rPr lang="en-US" dirty="0" err="1"/>
              <a:t>classified.txt</a:t>
            </a:r>
            <a:r>
              <a:rPr lang="en-US" dirty="0"/>
              <a:t>” file from the server.</a:t>
            </a:r>
          </a:p>
          <a:p>
            <a:r>
              <a:rPr lang="en-US" dirty="0"/>
              <a:t>The Server receives the “GET” request and then blacklists 10.0.0.8 and the MAC</a:t>
            </a:r>
            <a:br>
              <a:rPr lang="en-US" dirty="0"/>
            </a:br>
            <a:r>
              <a:rPr lang="en-US" dirty="0"/>
              <a:t>address of the Host/Slave.</a:t>
            </a: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0750" y="1544853"/>
            <a:ext cx="7822499" cy="3255747"/>
          </a:xfrm>
        </p:spPr>
      </p:pic>
    </p:spTree>
    <p:extLst>
      <p:ext uri="{BB962C8B-B14F-4D97-AF65-F5344CB8AC3E}">
        <p14:creationId xmlns:p14="http://schemas.microsoft.com/office/powerpoint/2010/main" val="1519938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Simulation/Emulation Details</a:t>
            </a:r>
            <a:br>
              <a:rPr lang="en-US" dirty="0"/>
            </a:br>
            <a:r>
              <a:rPr lang="en-US" sz="3100" dirty="0"/>
              <a:t>[Honeypot “</a:t>
            </a:r>
            <a:r>
              <a:rPr lang="en-US" sz="3100" dirty="0" err="1"/>
              <a:t>classified.txt</a:t>
            </a:r>
            <a:r>
              <a:rPr lang="en-US" sz="3100" dirty="0"/>
              <a:t>” file]  </a:t>
            </a:r>
            <a:endParaRPr lang="en-US" dirty="0"/>
          </a:p>
        </p:txBody>
      </p:sp>
      <p:sp>
        <p:nvSpPr>
          <p:cNvPr id="4" name="Date Placeholder 3"/>
          <p:cNvSpPr>
            <a:spLocks noGrp="1"/>
          </p:cNvSpPr>
          <p:nvPr>
            <p:ph type="dt" sz="half" idx="10"/>
          </p:nvPr>
        </p:nvSpPr>
        <p:spPr/>
        <p:txBody>
          <a:bodyPr/>
          <a:lstStyle/>
          <a:p>
            <a:r>
              <a:rPr lang="en-US" dirty="0"/>
              <a:t>Project By: Garvit Chawla</a:t>
            </a:r>
          </a:p>
        </p:txBody>
      </p:sp>
      <p:sp>
        <p:nvSpPr>
          <p:cNvPr id="5" name="Footer Placeholder 4"/>
          <p:cNvSpPr>
            <a:spLocks noGrp="1"/>
          </p:cNvSpPr>
          <p:nvPr>
            <p:ph type="ftr" sz="quarter" idx="11"/>
          </p:nvPr>
        </p:nvSpPr>
        <p:spPr/>
        <p:txBody>
          <a:bodyPr/>
          <a:lstStyle/>
          <a:p>
            <a:r>
              <a:rPr lang="en-US"/>
              <a:t>NEU SDN, Fall-2017,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8" name="TextBox 7"/>
          <p:cNvSpPr txBox="1"/>
          <p:nvPr/>
        </p:nvSpPr>
        <p:spPr>
          <a:xfrm>
            <a:off x="609600" y="4800600"/>
            <a:ext cx="8620910" cy="1754326"/>
          </a:xfrm>
          <a:prstGeom prst="rect">
            <a:avLst/>
          </a:prstGeom>
          <a:noFill/>
        </p:spPr>
        <p:txBody>
          <a:bodyPr wrap="square" rtlCol="0">
            <a:spAutoFit/>
          </a:bodyPr>
          <a:lstStyle/>
          <a:p>
            <a:endParaRPr lang="en-US" dirty="0"/>
          </a:p>
          <a:p>
            <a:endParaRPr lang="en-US" dirty="0"/>
          </a:p>
          <a:p>
            <a:r>
              <a:rPr lang="en-US" dirty="0"/>
              <a:t>Now, this is my honeypot file. The name is “</a:t>
            </a:r>
            <a:r>
              <a:rPr lang="en-US" dirty="0" err="1"/>
              <a:t>classified.txt</a:t>
            </a:r>
            <a:r>
              <a:rPr lang="en-US" dirty="0"/>
              <a:t>” and contains bank information </a:t>
            </a:r>
          </a:p>
          <a:p>
            <a:r>
              <a:rPr lang="en-US" dirty="0"/>
              <a:t>of students of this class. This file of a data which appears to be legitimate part of the site, but is actually isolated and monitored.</a:t>
            </a:r>
          </a:p>
          <a:p>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1716991"/>
            <a:ext cx="5029200" cy="2628900"/>
          </a:xfr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524000"/>
            <a:ext cx="6858000" cy="3763962"/>
          </a:xfrm>
          <a:prstGeom prst="rect">
            <a:avLst/>
          </a:prstGeom>
        </p:spPr>
      </p:pic>
    </p:spTree>
    <p:extLst>
      <p:ext uri="{BB962C8B-B14F-4D97-AF65-F5344CB8AC3E}">
        <p14:creationId xmlns:p14="http://schemas.microsoft.com/office/powerpoint/2010/main" val="174125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Simulation/Emulation Details</a:t>
            </a:r>
            <a:br>
              <a:rPr lang="en-US" dirty="0"/>
            </a:br>
            <a:r>
              <a:rPr lang="en-US" sz="3100" dirty="0"/>
              <a:t>[Results]</a:t>
            </a:r>
            <a:endParaRPr lang="en-US" dirty="0"/>
          </a:p>
        </p:txBody>
      </p:sp>
      <p:sp>
        <p:nvSpPr>
          <p:cNvPr id="4" name="Date Placeholder 3"/>
          <p:cNvSpPr>
            <a:spLocks noGrp="1"/>
          </p:cNvSpPr>
          <p:nvPr>
            <p:ph type="dt" sz="half" idx="10"/>
          </p:nvPr>
        </p:nvSpPr>
        <p:spPr/>
        <p:txBody>
          <a:bodyPr/>
          <a:lstStyle/>
          <a:p>
            <a:r>
              <a:rPr lang="en-US" dirty="0"/>
              <a:t>Project By: Garvit Chawla</a:t>
            </a:r>
          </a:p>
        </p:txBody>
      </p:sp>
      <p:sp>
        <p:nvSpPr>
          <p:cNvPr id="5" name="Footer Placeholder 4"/>
          <p:cNvSpPr>
            <a:spLocks noGrp="1"/>
          </p:cNvSpPr>
          <p:nvPr>
            <p:ph type="ftr" sz="quarter" idx="11"/>
          </p:nvPr>
        </p:nvSpPr>
        <p:spPr/>
        <p:txBody>
          <a:bodyPr/>
          <a:lstStyle/>
          <a:p>
            <a:r>
              <a:rPr lang="en-US"/>
              <a:t>NEU SDN, Fall-2017,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8" name="TextBox 7"/>
          <p:cNvSpPr txBox="1"/>
          <p:nvPr/>
        </p:nvSpPr>
        <p:spPr>
          <a:xfrm>
            <a:off x="609600" y="4800600"/>
            <a:ext cx="8620910" cy="646331"/>
          </a:xfrm>
          <a:prstGeom prst="rect">
            <a:avLst/>
          </a:prstGeom>
          <a:noFill/>
        </p:spPr>
        <p:txBody>
          <a:bodyPr wrap="square" rtlCol="0">
            <a:spAutoFit/>
          </a:bodyPr>
          <a:lstStyle/>
          <a:p>
            <a:r>
              <a:rPr lang="en-US" dirty="0"/>
              <a:t>Now, the Slave (10.0.0.8) which asked for the honeypot “</a:t>
            </a:r>
            <a:r>
              <a:rPr lang="en-US" dirty="0" err="1"/>
              <a:t>classified.txt</a:t>
            </a:r>
            <a:r>
              <a:rPr lang="en-US" dirty="0"/>
              <a:t>” file from the </a:t>
            </a:r>
          </a:p>
          <a:p>
            <a:r>
              <a:rPr lang="en-US" dirty="0"/>
              <a:t>server gets a ”Connection Failed” when it tries to connect to the Server.</a:t>
            </a: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1716991"/>
            <a:ext cx="5029200" cy="2628900"/>
          </a:xfrm>
        </p:spPr>
      </p:pic>
    </p:spTree>
    <p:extLst>
      <p:ext uri="{BB962C8B-B14F-4D97-AF65-F5344CB8AC3E}">
        <p14:creationId xmlns:p14="http://schemas.microsoft.com/office/powerpoint/2010/main" val="1776658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Outline</a:t>
            </a:r>
          </a:p>
        </p:txBody>
      </p:sp>
      <p:sp>
        <p:nvSpPr>
          <p:cNvPr id="3" name="Content Placeholder 2"/>
          <p:cNvSpPr>
            <a:spLocks noGrp="1"/>
          </p:cNvSpPr>
          <p:nvPr>
            <p:ph idx="1"/>
          </p:nvPr>
        </p:nvSpPr>
        <p:spPr>
          <a:xfrm>
            <a:off x="457200" y="1066800"/>
            <a:ext cx="8229600" cy="5059363"/>
          </a:xfrm>
        </p:spPr>
        <p:txBody>
          <a:bodyPr>
            <a:normAutofit fontScale="92500" lnSpcReduction="20000"/>
          </a:bodyPr>
          <a:lstStyle/>
          <a:p>
            <a:r>
              <a:rPr lang="en-US" dirty="0"/>
              <a:t>Abstract and Summary</a:t>
            </a:r>
          </a:p>
          <a:p>
            <a:r>
              <a:rPr lang="en-US" dirty="0"/>
              <a:t>Main Focus of the Project</a:t>
            </a:r>
          </a:p>
          <a:p>
            <a:r>
              <a:rPr lang="en-US" dirty="0"/>
              <a:t>Survey of Previous works </a:t>
            </a:r>
          </a:p>
          <a:p>
            <a:r>
              <a:rPr lang="en-US" dirty="0"/>
              <a:t>Distinction of the Current Work</a:t>
            </a:r>
          </a:p>
          <a:p>
            <a:r>
              <a:rPr lang="en-US" dirty="0"/>
              <a:t>Usefulness of the Current Work</a:t>
            </a:r>
          </a:p>
          <a:p>
            <a:r>
              <a:rPr lang="en-US" dirty="0"/>
              <a:t>Simulation/Emulation Details </a:t>
            </a:r>
          </a:p>
          <a:p>
            <a:r>
              <a:rPr lang="en-US" dirty="0"/>
              <a:t>Results </a:t>
            </a:r>
          </a:p>
          <a:p>
            <a:r>
              <a:rPr lang="en-US" dirty="0"/>
              <a:t>Future works</a:t>
            </a:r>
          </a:p>
          <a:p>
            <a:r>
              <a:rPr lang="en-US" dirty="0"/>
              <a:t>Q&amp;A and Discussion </a:t>
            </a:r>
          </a:p>
          <a:p>
            <a:r>
              <a:rPr lang="en-US" dirty="0"/>
              <a:t>References </a:t>
            </a:r>
          </a:p>
          <a:p>
            <a:r>
              <a:rPr lang="en-US" dirty="0"/>
              <a:t>Background and Other Information </a:t>
            </a:r>
          </a:p>
          <a:p>
            <a:endParaRPr lang="en-US" dirty="0"/>
          </a:p>
          <a:p>
            <a:endParaRPr lang="en-US" dirty="0"/>
          </a:p>
        </p:txBody>
      </p:sp>
      <p:sp>
        <p:nvSpPr>
          <p:cNvPr id="4" name="Date Placeholder 3"/>
          <p:cNvSpPr>
            <a:spLocks noGrp="1"/>
          </p:cNvSpPr>
          <p:nvPr>
            <p:ph type="dt" sz="half" idx="10"/>
          </p:nvPr>
        </p:nvSpPr>
        <p:spPr/>
        <p:txBody>
          <a:bodyPr/>
          <a:lstStyle/>
          <a:p>
            <a:r>
              <a:rPr lang="en-US" dirty="0"/>
              <a:t>Project By: Garvit Chawla</a:t>
            </a:r>
          </a:p>
        </p:txBody>
      </p:sp>
      <p:sp>
        <p:nvSpPr>
          <p:cNvPr id="5" name="Footer Placeholder 4"/>
          <p:cNvSpPr>
            <a:spLocks noGrp="1"/>
          </p:cNvSpPr>
          <p:nvPr>
            <p:ph type="ftr" sz="quarter" idx="11"/>
          </p:nvPr>
        </p:nvSpPr>
        <p:spPr/>
        <p:txBody>
          <a:bodyPr/>
          <a:lstStyle/>
          <a:p>
            <a:r>
              <a:rPr lang="en-US"/>
              <a:t>NEU SDN, Fall-2017,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496034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a:t>Results </a:t>
            </a:r>
          </a:p>
        </p:txBody>
      </p:sp>
      <p:sp>
        <p:nvSpPr>
          <p:cNvPr id="3" name="Content Placeholder 2"/>
          <p:cNvSpPr>
            <a:spLocks noGrp="1"/>
          </p:cNvSpPr>
          <p:nvPr>
            <p:ph idx="1"/>
          </p:nvPr>
        </p:nvSpPr>
        <p:spPr>
          <a:xfrm>
            <a:off x="457200" y="1447800"/>
            <a:ext cx="8229600" cy="4678363"/>
          </a:xfrm>
        </p:spPr>
        <p:txBody>
          <a:bodyPr>
            <a:normAutofit/>
          </a:bodyPr>
          <a:lstStyle/>
          <a:p>
            <a:pPr marL="0" indent="0" algn="just">
              <a:buNone/>
            </a:pPr>
            <a:r>
              <a:rPr lang="en-US" sz="1800" dirty="0"/>
              <a:t>In this project, a DDoS attack detection and mitigation application has been implemented in an SDN environment. </a:t>
            </a:r>
          </a:p>
          <a:p>
            <a:pPr marL="0" indent="0" algn="just">
              <a:buNone/>
            </a:pPr>
            <a:r>
              <a:rPr lang="en-US" sz="1800" dirty="0"/>
              <a:t>Additionally, a mechanism is developed on the server side to discern between legitimate and illegitimate users such that service to legitimate users is not affected.</a:t>
            </a:r>
          </a:p>
          <a:p>
            <a:endParaRPr lang="en-US" sz="1800" dirty="0"/>
          </a:p>
        </p:txBody>
      </p:sp>
      <p:sp>
        <p:nvSpPr>
          <p:cNvPr id="4" name="Date Placeholder 3"/>
          <p:cNvSpPr>
            <a:spLocks noGrp="1"/>
          </p:cNvSpPr>
          <p:nvPr>
            <p:ph type="dt" sz="half" idx="10"/>
          </p:nvPr>
        </p:nvSpPr>
        <p:spPr/>
        <p:txBody>
          <a:bodyPr/>
          <a:lstStyle/>
          <a:p>
            <a:r>
              <a:rPr lang="en-US" dirty="0"/>
              <a:t>Project By: Garvit Chawla</a:t>
            </a:r>
          </a:p>
        </p:txBody>
      </p:sp>
      <p:sp>
        <p:nvSpPr>
          <p:cNvPr id="5" name="Footer Placeholder 4"/>
          <p:cNvSpPr>
            <a:spLocks noGrp="1"/>
          </p:cNvSpPr>
          <p:nvPr>
            <p:ph type="ftr" sz="quarter" idx="11"/>
          </p:nvPr>
        </p:nvSpPr>
        <p:spPr/>
        <p:txBody>
          <a:bodyPr/>
          <a:lstStyle/>
          <a:p>
            <a:r>
              <a:rPr lang="en-US"/>
              <a:t>NEU SDN, Fall-2017,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532585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t>Future Works</a:t>
            </a:r>
          </a:p>
        </p:txBody>
      </p:sp>
      <p:sp>
        <p:nvSpPr>
          <p:cNvPr id="3" name="Content Placeholder 2"/>
          <p:cNvSpPr>
            <a:spLocks noGrp="1"/>
          </p:cNvSpPr>
          <p:nvPr>
            <p:ph idx="1"/>
          </p:nvPr>
        </p:nvSpPr>
        <p:spPr>
          <a:xfrm>
            <a:off x="457200" y="1295400"/>
            <a:ext cx="8229600" cy="4830763"/>
          </a:xfrm>
        </p:spPr>
        <p:txBody>
          <a:bodyPr>
            <a:normAutofit/>
          </a:bodyPr>
          <a:lstStyle/>
          <a:p>
            <a:r>
              <a:rPr lang="en-US" sz="2000" dirty="0"/>
              <a:t>I would integrate my project with another research so as to add </a:t>
            </a:r>
            <a:r>
              <a:rPr lang="en-US" sz="2000" b="1" dirty="0"/>
              <a:t>CAPTCHA, </a:t>
            </a:r>
            <a:r>
              <a:rPr lang="en-US" sz="2000" b="1" dirty="0" err="1"/>
              <a:t>reCAPTCHA</a:t>
            </a:r>
            <a:r>
              <a:rPr lang="en-US" sz="2000" b="1" dirty="0"/>
              <a:t> and </a:t>
            </a:r>
            <a:r>
              <a:rPr lang="en-US" sz="2000" b="1" dirty="0" err="1"/>
              <a:t>Javascript</a:t>
            </a:r>
            <a:r>
              <a:rPr lang="en-US" sz="2000" b="1" dirty="0"/>
              <a:t> challenge</a:t>
            </a:r>
            <a:r>
              <a:rPr lang="en-US" sz="2000" dirty="0"/>
              <a:t>. So, that those who are considered as bots can prove their authenticity again.</a:t>
            </a:r>
          </a:p>
          <a:p>
            <a:r>
              <a:rPr lang="en-US" sz="2000" dirty="0"/>
              <a:t>I would make a </a:t>
            </a:r>
            <a:r>
              <a:rPr lang="en-US" sz="2000" b="1" dirty="0"/>
              <a:t>similar version on java</a:t>
            </a:r>
            <a:r>
              <a:rPr lang="en-US" sz="2000" dirty="0"/>
              <a:t>, so as to add features which are easy to develop on java-based </a:t>
            </a:r>
            <a:r>
              <a:rPr lang="en-US" sz="2000" dirty="0" err="1"/>
              <a:t>OpenFlow</a:t>
            </a:r>
            <a:r>
              <a:rPr lang="en-US" sz="2000" dirty="0"/>
              <a:t> controller like Floodlight.</a:t>
            </a:r>
          </a:p>
          <a:p>
            <a:r>
              <a:rPr lang="en-US" sz="2000" dirty="0"/>
              <a:t>I would like to </a:t>
            </a:r>
            <a:r>
              <a:rPr lang="en-US" sz="2000" b="1" dirty="0"/>
              <a:t>add statistical data</a:t>
            </a:r>
            <a:r>
              <a:rPr lang="en-US" sz="2000" dirty="0"/>
              <a:t>, so as to know how much data a host really uses at a particular time, so as to get an insight on the consumption of data and to make the DDoS Blocking scheme more efficient in working. </a:t>
            </a:r>
          </a:p>
          <a:p>
            <a:r>
              <a:rPr lang="en-US" sz="2000" dirty="0"/>
              <a:t>Applying more </a:t>
            </a:r>
            <a:r>
              <a:rPr lang="en-US" sz="2000" b="1" dirty="0"/>
              <a:t>security mechanism other than Honeypot security</a:t>
            </a:r>
            <a:r>
              <a:rPr lang="en-US" sz="2000" dirty="0"/>
              <a:t> mechanism I applied here.</a:t>
            </a:r>
          </a:p>
          <a:p>
            <a:r>
              <a:rPr lang="en-US" sz="2000" dirty="0"/>
              <a:t>Put the </a:t>
            </a:r>
            <a:r>
              <a:rPr lang="en-US" sz="2000" b="1" dirty="0"/>
              <a:t>python codes on </a:t>
            </a:r>
            <a:r>
              <a:rPr lang="en-US" sz="2000" b="1" dirty="0" err="1"/>
              <a:t>github</a:t>
            </a:r>
            <a:r>
              <a:rPr lang="en-US" sz="2000" dirty="0"/>
              <a:t>. Ask for help/guidance from various researchers </a:t>
            </a:r>
            <a:r>
              <a:rPr lang="en-US" sz="2000"/>
              <a:t>and students </a:t>
            </a:r>
            <a:r>
              <a:rPr lang="en-US" sz="2000" dirty="0"/>
              <a:t>who have worked on a similar project.</a:t>
            </a:r>
          </a:p>
          <a:p>
            <a:endParaRPr lang="en-US" sz="2000" dirty="0"/>
          </a:p>
        </p:txBody>
      </p:sp>
      <p:sp>
        <p:nvSpPr>
          <p:cNvPr id="4" name="Date Placeholder 3"/>
          <p:cNvSpPr>
            <a:spLocks noGrp="1"/>
          </p:cNvSpPr>
          <p:nvPr>
            <p:ph type="dt" sz="half" idx="10"/>
          </p:nvPr>
        </p:nvSpPr>
        <p:spPr/>
        <p:txBody>
          <a:bodyPr/>
          <a:lstStyle/>
          <a:p>
            <a:r>
              <a:rPr lang="en-US" dirty="0"/>
              <a:t>Project By: Garvit Chawla</a:t>
            </a:r>
          </a:p>
        </p:txBody>
      </p:sp>
      <p:sp>
        <p:nvSpPr>
          <p:cNvPr id="5" name="Footer Placeholder 4"/>
          <p:cNvSpPr>
            <a:spLocks noGrp="1"/>
          </p:cNvSpPr>
          <p:nvPr>
            <p:ph type="ftr" sz="quarter" idx="11"/>
          </p:nvPr>
        </p:nvSpPr>
        <p:spPr/>
        <p:txBody>
          <a:bodyPr/>
          <a:lstStyle/>
          <a:p>
            <a:r>
              <a:rPr lang="en-US"/>
              <a:t>NEU SDN, Fall-2017,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317646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717" y="228600"/>
            <a:ext cx="8229600" cy="715962"/>
          </a:xfrm>
        </p:spPr>
        <p:txBody>
          <a:bodyPr>
            <a:normAutofit fontScale="90000"/>
          </a:bodyPr>
          <a:lstStyle/>
          <a:p>
            <a:r>
              <a:rPr lang="en-US" dirty="0"/>
              <a:t>Q&amp;A and Discussion </a:t>
            </a:r>
          </a:p>
        </p:txBody>
      </p:sp>
      <p:sp>
        <p:nvSpPr>
          <p:cNvPr id="3" name="Content Placeholder 2"/>
          <p:cNvSpPr>
            <a:spLocks noGrp="1"/>
          </p:cNvSpPr>
          <p:nvPr>
            <p:ph idx="1"/>
          </p:nvPr>
        </p:nvSpPr>
        <p:spPr>
          <a:xfrm>
            <a:off x="457201" y="1219200"/>
            <a:ext cx="8229600" cy="762000"/>
          </a:xfrm>
          <a:solidFill>
            <a:srgbClr val="3333FF"/>
          </a:solidFill>
          <a:ln>
            <a:solidFill>
              <a:schemeClr val="tx1"/>
            </a:solidFill>
          </a:ln>
        </p:spPr>
        <p:txBody>
          <a:bodyPr>
            <a:normAutofit fontScale="92500"/>
          </a:bodyPr>
          <a:lstStyle/>
          <a:p>
            <a:pPr marL="0" indent="0">
              <a:buNone/>
            </a:pPr>
            <a:r>
              <a:rPr lang="en-US" sz="4000" b="1" dirty="0">
                <a:solidFill>
                  <a:schemeClr val="bg1"/>
                </a:solidFill>
                <a:latin typeface="Comic Sans MS" panose="030F0702030302020204" pitchFamily="66" charset="0"/>
              </a:rPr>
              <a:t>Thanks for Your KIND Attention</a:t>
            </a:r>
          </a:p>
        </p:txBody>
      </p:sp>
      <p:sp>
        <p:nvSpPr>
          <p:cNvPr id="4" name="Date Placeholder 3"/>
          <p:cNvSpPr>
            <a:spLocks noGrp="1"/>
          </p:cNvSpPr>
          <p:nvPr>
            <p:ph type="dt" sz="half" idx="10"/>
          </p:nvPr>
        </p:nvSpPr>
        <p:spPr/>
        <p:txBody>
          <a:bodyPr/>
          <a:lstStyle/>
          <a:p>
            <a:r>
              <a:rPr lang="en-US" dirty="0"/>
              <a:t>Project By: Garvit Chawla</a:t>
            </a:r>
          </a:p>
        </p:txBody>
      </p:sp>
      <p:sp>
        <p:nvSpPr>
          <p:cNvPr id="5" name="Footer Placeholder 4"/>
          <p:cNvSpPr>
            <a:spLocks noGrp="1"/>
          </p:cNvSpPr>
          <p:nvPr>
            <p:ph type="ftr" sz="quarter" idx="11"/>
          </p:nvPr>
        </p:nvSpPr>
        <p:spPr/>
        <p:txBody>
          <a:bodyPr/>
          <a:lstStyle/>
          <a:p>
            <a:r>
              <a:rPr lang="en-US"/>
              <a:t>NEU SDN, Fall-2017,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grpSp>
        <p:nvGrpSpPr>
          <p:cNvPr id="7" name="Group 6"/>
          <p:cNvGrpSpPr/>
          <p:nvPr/>
        </p:nvGrpSpPr>
        <p:grpSpPr>
          <a:xfrm>
            <a:off x="1000433" y="2133600"/>
            <a:ext cx="7143136" cy="3352800"/>
            <a:chOff x="381001" y="675968"/>
            <a:chExt cx="8382000" cy="5208180"/>
          </a:xfrm>
        </p:grpSpPr>
        <p:sp>
          <p:nvSpPr>
            <p:cNvPr id="8" name="Donut 7"/>
            <p:cNvSpPr/>
            <p:nvPr/>
          </p:nvSpPr>
          <p:spPr>
            <a:xfrm>
              <a:off x="381001" y="762000"/>
              <a:ext cx="8382000" cy="5122148"/>
            </a:xfrm>
            <a:prstGeom prst="donu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chemeClr val="tx1"/>
                </a:solidFill>
              </a:endParaRPr>
            </a:p>
          </p:txBody>
        </p:sp>
        <p:pic>
          <p:nvPicPr>
            <p:cNvPr id="9" name="Picture 2" descr="C:\Users\bhumip\AppData\Local\Microsoft\Windows\Temporary Internet Files\Content.IE5\88B1N4KD\question_mark[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0536" y="675968"/>
              <a:ext cx="2590800" cy="3048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bhumip\AppData\Local\Microsoft\Windows\Temporary Internet Files\Content.IE5\4KOCR1JA\question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8967" y="675968"/>
              <a:ext cx="2111477" cy="22196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5" descr="C:\Users\bhumip\AppData\Local\Microsoft\Windows\Temporary Internet Files\Content.IE5\HTN636D9\Blue_question_mark[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19136" y="3562506"/>
              <a:ext cx="2362200" cy="232164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C:\Users\bhumip\AppData\Local\Microsoft\Windows\Temporary Internet Files\Content.IE5\5ON0T54U\clipart-illustration-orange-man-holding-question-mark[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14467" y="1866592"/>
              <a:ext cx="1924665" cy="336232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C:\Users\bhumip\AppData\Local\Microsoft\Windows\Temporary Internet Files\Content.IE5\HTN636D9\questions_logo_by_garbo_x-d4n83tb[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18967" y="3547754"/>
              <a:ext cx="2095499" cy="2336394"/>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Rectangle 13"/>
          <p:cNvSpPr/>
          <p:nvPr/>
        </p:nvSpPr>
        <p:spPr>
          <a:xfrm>
            <a:off x="4972322" y="5477470"/>
            <a:ext cx="3714479" cy="923330"/>
          </a:xfrm>
          <a:prstGeom prst="rect">
            <a:avLst/>
          </a:prstGeom>
          <a:noFill/>
        </p:spPr>
        <p:txBody>
          <a:bodyPr wrap="none" lIns="91440" tIns="45720" rIns="91440" bIns="45720">
            <a:spAutoFit/>
          </a:bodyPr>
          <a:lstStyle/>
          <a:p>
            <a:pPr algn="ctr"/>
            <a:r>
              <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Discussion</a:t>
            </a:r>
          </a:p>
        </p:txBody>
      </p:sp>
    </p:spTree>
    <p:extLst>
      <p:ext uri="{BB962C8B-B14F-4D97-AF65-F5344CB8AC3E}">
        <p14:creationId xmlns:p14="http://schemas.microsoft.com/office/powerpoint/2010/main" val="2403161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References</a:t>
            </a:r>
          </a:p>
        </p:txBody>
      </p:sp>
      <p:sp>
        <p:nvSpPr>
          <p:cNvPr id="3" name="Content Placeholder 2"/>
          <p:cNvSpPr>
            <a:spLocks noGrp="1"/>
          </p:cNvSpPr>
          <p:nvPr>
            <p:ph idx="1"/>
          </p:nvPr>
        </p:nvSpPr>
        <p:spPr>
          <a:xfrm>
            <a:off x="457200" y="1219200"/>
            <a:ext cx="8229600" cy="4906963"/>
          </a:xfrm>
        </p:spPr>
        <p:txBody>
          <a:bodyPr>
            <a:normAutofit/>
          </a:bodyPr>
          <a:lstStyle/>
          <a:p>
            <a:r>
              <a:rPr lang="en-US" sz="1800" dirty="0"/>
              <a:t>R. Braga, E. </a:t>
            </a:r>
            <a:r>
              <a:rPr lang="en-US" sz="1800" dirty="0" err="1"/>
              <a:t>mota</a:t>
            </a:r>
            <a:r>
              <a:rPr lang="en-US" sz="1800" dirty="0"/>
              <a:t>, and A. </a:t>
            </a:r>
            <a:r>
              <a:rPr lang="en-US" sz="1800" dirty="0" err="1"/>
              <a:t>Passito</a:t>
            </a:r>
            <a:r>
              <a:rPr lang="en-US" sz="1800" dirty="0"/>
              <a:t>, “Lightweight DDoS Flooding Attack Detection Using NOX/</a:t>
            </a:r>
            <a:r>
              <a:rPr lang="en-US" sz="1800" dirty="0" err="1"/>
              <a:t>OpenFlow</a:t>
            </a:r>
            <a:r>
              <a:rPr lang="en-US" sz="1800" dirty="0"/>
              <a:t>,” Proc. IEEE LCN, pp. 408-415, 2010. </a:t>
            </a:r>
          </a:p>
          <a:p>
            <a:r>
              <a:rPr lang="en-US" sz="1800" dirty="0"/>
              <a:t>Lim, S.; Ha, J.; Kim, H.; Kim, Y.; Yang, S., "A SDN-oriented DDoS blocking scheme for botnet-based attacks," Ubiquitous and Future Networks (ICUFN), 2014 Sixth International </a:t>
            </a:r>
            <a:r>
              <a:rPr lang="en-US" sz="1800" dirty="0" err="1"/>
              <a:t>Conf</a:t>
            </a:r>
            <a:r>
              <a:rPr lang="en-US" sz="1800" dirty="0"/>
              <a:t> on , vol., no., pp.63,68, 8-11 July 2014. </a:t>
            </a:r>
          </a:p>
          <a:p>
            <a:r>
              <a:rPr lang="en-US" sz="1800" dirty="0"/>
              <a:t>S. Shin et al., “FRESCO: Modular </a:t>
            </a:r>
            <a:r>
              <a:rPr lang="en-US" sz="1800" dirty="0" err="1"/>
              <a:t>Composable</a:t>
            </a:r>
            <a:r>
              <a:rPr lang="en-US" sz="1800" dirty="0"/>
              <a:t> Security Services for Software-Defined Networks,” Proc. ISOC NDSS, 2013.</a:t>
            </a:r>
          </a:p>
          <a:p>
            <a:endParaRPr lang="en-US" sz="1800" dirty="0"/>
          </a:p>
        </p:txBody>
      </p:sp>
      <p:sp>
        <p:nvSpPr>
          <p:cNvPr id="4" name="Date Placeholder 3"/>
          <p:cNvSpPr>
            <a:spLocks noGrp="1"/>
          </p:cNvSpPr>
          <p:nvPr>
            <p:ph type="dt" sz="half" idx="10"/>
          </p:nvPr>
        </p:nvSpPr>
        <p:spPr/>
        <p:txBody>
          <a:bodyPr/>
          <a:lstStyle/>
          <a:p>
            <a:r>
              <a:rPr lang="en-US" dirty="0"/>
              <a:t>Project By: Garvit Chawla</a:t>
            </a:r>
          </a:p>
        </p:txBody>
      </p:sp>
      <p:sp>
        <p:nvSpPr>
          <p:cNvPr id="5" name="Footer Placeholder 4"/>
          <p:cNvSpPr>
            <a:spLocks noGrp="1"/>
          </p:cNvSpPr>
          <p:nvPr>
            <p:ph type="ftr" sz="quarter" idx="11"/>
          </p:nvPr>
        </p:nvSpPr>
        <p:spPr/>
        <p:txBody>
          <a:bodyPr/>
          <a:lstStyle/>
          <a:p>
            <a:r>
              <a:rPr lang="en-US"/>
              <a:t>NEU SDN, Fall-2017,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2752286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t>Abstract and Summary</a:t>
            </a:r>
          </a:p>
        </p:txBody>
      </p:sp>
      <p:sp>
        <p:nvSpPr>
          <p:cNvPr id="3" name="Content Placeholder 2"/>
          <p:cNvSpPr>
            <a:spLocks noGrp="1"/>
          </p:cNvSpPr>
          <p:nvPr>
            <p:ph idx="1"/>
          </p:nvPr>
        </p:nvSpPr>
        <p:spPr>
          <a:xfrm>
            <a:off x="457200" y="1143000"/>
            <a:ext cx="8229600" cy="4876800"/>
          </a:xfrm>
        </p:spPr>
        <p:txBody>
          <a:bodyPr>
            <a:noAutofit/>
          </a:bodyPr>
          <a:lstStyle/>
          <a:p>
            <a:pPr algn="just"/>
            <a:r>
              <a:rPr lang="en-US" sz="1800" dirty="0"/>
              <a:t>Software-Defined Networking (SDN) is an emerging paradigm that promises to change the hard-to-manage state of affairs by dividing the network’s control plane from the data plane, thereby promoting logical centralization of network control and introducing the ability to program the network. </a:t>
            </a:r>
          </a:p>
          <a:p>
            <a:pPr algn="just"/>
            <a:r>
              <a:rPr lang="en-US" sz="1800" b="1" dirty="0"/>
              <a:t>DDoS attacks has been labelled as the biggest risk to internet security </a:t>
            </a:r>
            <a:r>
              <a:rPr lang="en-US" sz="1800" dirty="0"/>
              <a:t>today as they compromise the server.</a:t>
            </a:r>
          </a:p>
          <a:p>
            <a:pPr algn="just"/>
            <a:r>
              <a:rPr lang="en-US" sz="1800" b="1" dirty="0"/>
              <a:t>A method is built on the server side to discern among users such that service to genuine legitimate users is not disturbed when a server is attacked.</a:t>
            </a:r>
          </a:p>
          <a:p>
            <a:pPr algn="just"/>
            <a:r>
              <a:rPr lang="en-US" sz="1800" dirty="0"/>
              <a:t>SDN can make the network easily configurable to build a strong shield against skillfully prepared DDoS attacks.</a:t>
            </a:r>
          </a:p>
          <a:p>
            <a:pPr algn="just"/>
            <a:r>
              <a:rPr lang="en-US" sz="1800" b="1" dirty="0"/>
              <a:t>The DDOS blocking scheme has been implemented as a SDN application that runs on a SDN controller, POX.</a:t>
            </a:r>
          </a:p>
          <a:p>
            <a:pPr algn="just"/>
            <a:r>
              <a:rPr lang="en-US" sz="1800" b="1" dirty="0"/>
              <a:t>The code is written in Python and is tested through emulation on </a:t>
            </a:r>
            <a:r>
              <a:rPr lang="en-US" sz="1800" b="1" dirty="0" err="1"/>
              <a:t>Mininet</a:t>
            </a:r>
            <a:r>
              <a:rPr lang="en-US" sz="1800" dirty="0"/>
              <a:t>, where it will be shown that </a:t>
            </a:r>
            <a:r>
              <a:rPr lang="en-US" sz="1800" b="1" dirty="0"/>
              <a:t>DDoS attack is effectively blocked using Honeypot Security mechanism.</a:t>
            </a:r>
          </a:p>
          <a:p>
            <a:pPr algn="just"/>
            <a:r>
              <a:rPr lang="en-US" sz="1800" b="1" dirty="0"/>
              <a:t>A CAPTCHA/</a:t>
            </a:r>
            <a:r>
              <a:rPr lang="en-US" sz="1800" b="1" dirty="0" err="1"/>
              <a:t>reCAPTCHA</a:t>
            </a:r>
            <a:r>
              <a:rPr lang="en-US" sz="1800" b="1" dirty="0"/>
              <a:t> or a </a:t>
            </a:r>
            <a:r>
              <a:rPr lang="en-US" sz="1800" b="1" dirty="0" err="1"/>
              <a:t>javascript</a:t>
            </a:r>
            <a:r>
              <a:rPr lang="en-US" sz="1800" b="1" dirty="0"/>
              <a:t> challenge</a:t>
            </a:r>
            <a:r>
              <a:rPr lang="en-US" sz="1800" dirty="0"/>
              <a:t> mode to be implemented in the future on the server under attack such that service to genuine legitimate users is not disturbed.</a:t>
            </a:r>
          </a:p>
        </p:txBody>
      </p:sp>
      <p:sp>
        <p:nvSpPr>
          <p:cNvPr id="4" name="Date Placeholder 3"/>
          <p:cNvSpPr>
            <a:spLocks noGrp="1"/>
          </p:cNvSpPr>
          <p:nvPr>
            <p:ph type="dt" sz="half" idx="10"/>
          </p:nvPr>
        </p:nvSpPr>
        <p:spPr/>
        <p:txBody>
          <a:bodyPr/>
          <a:lstStyle/>
          <a:p>
            <a:r>
              <a:rPr lang="en-US" dirty="0"/>
              <a:t>Project By: Garvit Chawla</a:t>
            </a:r>
          </a:p>
        </p:txBody>
      </p:sp>
      <p:sp>
        <p:nvSpPr>
          <p:cNvPr id="5" name="Footer Placeholder 4"/>
          <p:cNvSpPr>
            <a:spLocks noGrp="1"/>
          </p:cNvSpPr>
          <p:nvPr>
            <p:ph type="ftr" sz="quarter" idx="11"/>
          </p:nvPr>
        </p:nvSpPr>
        <p:spPr/>
        <p:txBody>
          <a:bodyPr/>
          <a:lstStyle/>
          <a:p>
            <a:r>
              <a:rPr lang="en-US"/>
              <a:t>NEU SDN, Fall-2017,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4012827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Focus of the Project </a:t>
            </a:r>
          </a:p>
        </p:txBody>
      </p:sp>
      <p:sp>
        <p:nvSpPr>
          <p:cNvPr id="3" name="Content Placeholder 2"/>
          <p:cNvSpPr>
            <a:spLocks noGrp="1"/>
          </p:cNvSpPr>
          <p:nvPr>
            <p:ph idx="1"/>
          </p:nvPr>
        </p:nvSpPr>
        <p:spPr/>
        <p:txBody>
          <a:bodyPr>
            <a:normAutofit/>
          </a:bodyPr>
          <a:lstStyle/>
          <a:p>
            <a:pPr marL="0" indent="0" algn="just">
              <a:buNone/>
            </a:pPr>
            <a:r>
              <a:rPr lang="en-US" sz="1800" dirty="0"/>
              <a:t>DDoS attacks are termed as the biggest threat to the security of internet today, they target a specific service, mobilizing only a small amount of legitimate looking traffic to compromise the server. Detecting or stalling such clever attacks by only using inconsistent traffic statistics has become difficult and devising countermeasures has been mostly left to the victim server. </a:t>
            </a:r>
          </a:p>
          <a:p>
            <a:pPr marL="0" indent="0" algn="just">
              <a:buNone/>
            </a:pPr>
            <a:r>
              <a:rPr lang="en-US" sz="1800" dirty="0"/>
              <a:t>1. In this project, a </a:t>
            </a:r>
            <a:r>
              <a:rPr lang="en-US" sz="1800" b="1" dirty="0"/>
              <a:t>DDoS attack detection and mitigation application </a:t>
            </a:r>
            <a:r>
              <a:rPr lang="en-US" sz="1800" dirty="0"/>
              <a:t>is implemented in an SDN environment.</a:t>
            </a:r>
          </a:p>
          <a:p>
            <a:pPr marL="0" indent="0" algn="just">
              <a:buNone/>
            </a:pPr>
            <a:r>
              <a:rPr lang="en-US" sz="1800" dirty="0"/>
              <a:t>2. Additionally, a </a:t>
            </a:r>
            <a:r>
              <a:rPr lang="en-US" sz="1800" b="1" dirty="0"/>
              <a:t>mechanism is developed on the server side to discern between legitimate and illegitimate users </a:t>
            </a:r>
            <a:r>
              <a:rPr lang="en-US" sz="1800" dirty="0"/>
              <a:t>such that service to legitimate users is not affected.</a:t>
            </a:r>
          </a:p>
        </p:txBody>
      </p:sp>
      <p:sp>
        <p:nvSpPr>
          <p:cNvPr id="4" name="Date Placeholder 3"/>
          <p:cNvSpPr>
            <a:spLocks noGrp="1"/>
          </p:cNvSpPr>
          <p:nvPr>
            <p:ph type="dt" sz="half" idx="10"/>
          </p:nvPr>
        </p:nvSpPr>
        <p:spPr/>
        <p:txBody>
          <a:bodyPr/>
          <a:lstStyle/>
          <a:p>
            <a:r>
              <a:rPr lang="en-US" dirty="0"/>
              <a:t>Project By: Garvit Chawla</a:t>
            </a:r>
          </a:p>
        </p:txBody>
      </p:sp>
      <p:sp>
        <p:nvSpPr>
          <p:cNvPr id="5" name="Footer Placeholder 4"/>
          <p:cNvSpPr>
            <a:spLocks noGrp="1"/>
          </p:cNvSpPr>
          <p:nvPr>
            <p:ph type="ftr" sz="quarter" idx="11"/>
          </p:nvPr>
        </p:nvSpPr>
        <p:spPr/>
        <p:txBody>
          <a:bodyPr/>
          <a:lstStyle/>
          <a:p>
            <a:r>
              <a:rPr lang="en-US"/>
              <a:t>NEU SDN, Fall-2017,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540064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Survey of 5 Previous Similar Works     </a:t>
            </a:r>
            <a:r>
              <a:rPr lang="en-US" sz="3100" dirty="0"/>
              <a:t>1/5</a:t>
            </a:r>
          </a:p>
        </p:txBody>
      </p:sp>
      <p:sp>
        <p:nvSpPr>
          <p:cNvPr id="3" name="Content Placeholder 2"/>
          <p:cNvSpPr>
            <a:spLocks noGrp="1"/>
          </p:cNvSpPr>
          <p:nvPr>
            <p:ph idx="1"/>
          </p:nvPr>
        </p:nvSpPr>
        <p:spPr/>
        <p:txBody>
          <a:bodyPr>
            <a:normAutofit/>
          </a:bodyPr>
          <a:lstStyle/>
          <a:p>
            <a:pPr marL="0" indent="0">
              <a:buNone/>
            </a:pPr>
            <a:r>
              <a:rPr lang="en-US" sz="1800" b="1" dirty="0"/>
              <a:t>J. H. </a:t>
            </a:r>
            <a:r>
              <a:rPr lang="en-US" sz="1800" b="1" dirty="0" err="1"/>
              <a:t>Jafarian</a:t>
            </a:r>
            <a:r>
              <a:rPr lang="en-US" sz="1800" b="1" dirty="0"/>
              <a:t>, E. Al-</a:t>
            </a:r>
            <a:r>
              <a:rPr lang="en-US" sz="1800" b="1" dirty="0" err="1"/>
              <a:t>Shaer</a:t>
            </a:r>
            <a:r>
              <a:rPr lang="en-US" sz="1800" b="1" dirty="0"/>
              <a:t>, and Q. </a:t>
            </a:r>
            <a:r>
              <a:rPr lang="en-US" sz="1800" b="1" dirty="0" err="1"/>
              <a:t>Duan</a:t>
            </a:r>
            <a:r>
              <a:rPr lang="en-US" sz="1800" b="1" dirty="0"/>
              <a:t>, “</a:t>
            </a:r>
            <a:r>
              <a:rPr lang="en-US" sz="1800" b="1" dirty="0" err="1"/>
              <a:t>OpenFlow</a:t>
            </a:r>
            <a:r>
              <a:rPr lang="en-US" sz="1800" b="1" dirty="0"/>
              <a:t> Random Host Mutation: Transparent Moving Target Defense using Software Defined Networking,” Proc. ACM </a:t>
            </a:r>
            <a:r>
              <a:rPr lang="en-US" sz="1800" b="1" dirty="0" err="1"/>
              <a:t>HotSDN</a:t>
            </a:r>
            <a:r>
              <a:rPr lang="en-US" sz="1800" b="1" dirty="0"/>
              <a:t>, pp. 127-132, 2012. </a:t>
            </a:r>
          </a:p>
          <a:p>
            <a:pPr marL="0" indent="0" algn="just">
              <a:buNone/>
            </a:pPr>
            <a:br>
              <a:rPr lang="en-US" sz="1800" i="1" dirty="0"/>
            </a:br>
            <a:r>
              <a:rPr lang="en-US" sz="1800" dirty="0"/>
              <a:t>The paper </a:t>
            </a:r>
            <a:r>
              <a:rPr lang="en-US" sz="1800" b="1" dirty="0"/>
              <a:t>proposed to mutate the server address frequently </a:t>
            </a:r>
            <a:r>
              <a:rPr lang="en-US" sz="1800" dirty="0"/>
              <a:t>so that the network scanning prior to attack delivers an address of the victim that will be invalidated at the time of the attack. But this scheme requires support from external network components such as DNS, and is not scalable. </a:t>
            </a:r>
          </a:p>
        </p:txBody>
      </p:sp>
      <p:sp>
        <p:nvSpPr>
          <p:cNvPr id="4" name="Date Placeholder 3"/>
          <p:cNvSpPr>
            <a:spLocks noGrp="1"/>
          </p:cNvSpPr>
          <p:nvPr>
            <p:ph type="dt" sz="half" idx="10"/>
          </p:nvPr>
        </p:nvSpPr>
        <p:spPr/>
        <p:txBody>
          <a:bodyPr/>
          <a:lstStyle/>
          <a:p>
            <a:r>
              <a:rPr lang="en-US" dirty="0"/>
              <a:t>Project By: Garvit Chawla</a:t>
            </a:r>
          </a:p>
        </p:txBody>
      </p:sp>
      <p:sp>
        <p:nvSpPr>
          <p:cNvPr id="5" name="Footer Placeholder 4"/>
          <p:cNvSpPr>
            <a:spLocks noGrp="1"/>
          </p:cNvSpPr>
          <p:nvPr>
            <p:ph type="ftr" sz="quarter" idx="11"/>
          </p:nvPr>
        </p:nvSpPr>
        <p:spPr/>
        <p:txBody>
          <a:bodyPr/>
          <a:lstStyle/>
          <a:p>
            <a:r>
              <a:rPr lang="en-US"/>
              <a:t>NEU SDN, Fall-2017,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405602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Survey of 5 Previous Similar Works     </a:t>
            </a:r>
            <a:r>
              <a:rPr lang="en-US" sz="3100" dirty="0"/>
              <a:t>2/5</a:t>
            </a:r>
          </a:p>
        </p:txBody>
      </p:sp>
      <p:sp>
        <p:nvSpPr>
          <p:cNvPr id="3" name="Content Placeholder 2"/>
          <p:cNvSpPr>
            <a:spLocks noGrp="1"/>
          </p:cNvSpPr>
          <p:nvPr>
            <p:ph idx="1"/>
          </p:nvPr>
        </p:nvSpPr>
        <p:spPr/>
        <p:txBody>
          <a:bodyPr>
            <a:normAutofit/>
          </a:bodyPr>
          <a:lstStyle/>
          <a:p>
            <a:pPr marL="0" indent="0">
              <a:buNone/>
            </a:pPr>
            <a:r>
              <a:rPr lang="en-US" sz="1800" b="1" dirty="0"/>
              <a:t>R. Braga, E. </a:t>
            </a:r>
            <a:r>
              <a:rPr lang="en-US" sz="1800" b="1" dirty="0" err="1"/>
              <a:t>mota</a:t>
            </a:r>
            <a:r>
              <a:rPr lang="en-US" sz="1800" b="1" dirty="0"/>
              <a:t>, and A. </a:t>
            </a:r>
            <a:r>
              <a:rPr lang="en-US" sz="1800" b="1" dirty="0" err="1"/>
              <a:t>Passito</a:t>
            </a:r>
            <a:r>
              <a:rPr lang="en-US" sz="1800" b="1" dirty="0"/>
              <a:t>, “Lightweight DDoS Flooding Attack Detection Using NOX/</a:t>
            </a:r>
            <a:r>
              <a:rPr lang="en-US" sz="1800" b="1" dirty="0" err="1"/>
              <a:t>OpenFlow</a:t>
            </a:r>
            <a:r>
              <a:rPr lang="en-US" sz="1800" b="1" dirty="0"/>
              <a:t>,” Proc. IEEE LCN, pp. 408-415, 2010. </a:t>
            </a:r>
          </a:p>
          <a:p>
            <a:pPr marL="0" indent="0" algn="just">
              <a:buNone/>
            </a:pPr>
            <a:br>
              <a:rPr lang="en-US" sz="1800" dirty="0"/>
            </a:br>
            <a:r>
              <a:rPr lang="en-US" sz="1800" dirty="0"/>
              <a:t>The paper discusses how to detect DDoS attacks in SDN. In the proposed scheme, the detection application on the NOX controller computes six features by obtaining flow statistics from switches through the </a:t>
            </a:r>
            <a:r>
              <a:rPr lang="en-US" sz="1800" dirty="0" err="1"/>
              <a:t>OpenFlow</a:t>
            </a:r>
            <a:r>
              <a:rPr lang="en-US" sz="1800" dirty="0"/>
              <a:t> interface. </a:t>
            </a:r>
            <a:r>
              <a:rPr lang="en-US" sz="1800" b="1" dirty="0"/>
              <a:t>A shortcoming of the scheme, however, is that it assumes IP address spoofing by the attacker. </a:t>
            </a:r>
          </a:p>
        </p:txBody>
      </p:sp>
      <p:sp>
        <p:nvSpPr>
          <p:cNvPr id="4" name="Date Placeholder 3"/>
          <p:cNvSpPr>
            <a:spLocks noGrp="1"/>
          </p:cNvSpPr>
          <p:nvPr>
            <p:ph type="dt" sz="half" idx="10"/>
          </p:nvPr>
        </p:nvSpPr>
        <p:spPr/>
        <p:txBody>
          <a:bodyPr/>
          <a:lstStyle/>
          <a:p>
            <a:r>
              <a:rPr lang="en-US" dirty="0"/>
              <a:t>Project By: Garvit Chawla</a:t>
            </a:r>
          </a:p>
        </p:txBody>
      </p:sp>
      <p:sp>
        <p:nvSpPr>
          <p:cNvPr id="5" name="Footer Placeholder 4"/>
          <p:cNvSpPr>
            <a:spLocks noGrp="1"/>
          </p:cNvSpPr>
          <p:nvPr>
            <p:ph type="ftr" sz="quarter" idx="11"/>
          </p:nvPr>
        </p:nvSpPr>
        <p:spPr/>
        <p:txBody>
          <a:bodyPr/>
          <a:lstStyle/>
          <a:p>
            <a:r>
              <a:rPr lang="en-US"/>
              <a:t>NEU SDN, Fall-2017,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789452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Survey of 5 Previous Similar Works     </a:t>
            </a:r>
            <a:r>
              <a:rPr lang="en-US" sz="3100" dirty="0"/>
              <a:t>3/5</a:t>
            </a:r>
          </a:p>
        </p:txBody>
      </p:sp>
      <p:sp>
        <p:nvSpPr>
          <p:cNvPr id="3" name="Content Placeholder 2"/>
          <p:cNvSpPr>
            <a:spLocks noGrp="1"/>
          </p:cNvSpPr>
          <p:nvPr>
            <p:ph idx="1"/>
          </p:nvPr>
        </p:nvSpPr>
        <p:spPr/>
        <p:txBody>
          <a:bodyPr>
            <a:normAutofit/>
          </a:bodyPr>
          <a:lstStyle/>
          <a:p>
            <a:pPr marL="0" indent="0" algn="just">
              <a:buNone/>
            </a:pPr>
            <a:r>
              <a:rPr lang="en-US" sz="1800" b="1" dirty="0"/>
              <a:t>Lim, S.; Ha, J.; Kim, H.; Kim, Y.; Yang, S., "A SDN-oriented DDoS blocking scheme for botnet-based attacks," Ubiquitous and Future Networks (ICUFN), 2014 Sixth International </a:t>
            </a:r>
            <a:r>
              <a:rPr lang="en-US" sz="1800" b="1" dirty="0" err="1"/>
              <a:t>Conf</a:t>
            </a:r>
            <a:r>
              <a:rPr lang="en-US" sz="1800" b="1" dirty="0"/>
              <a:t> on , vol., no., pp.63,68, 8-11 July 2014. </a:t>
            </a:r>
          </a:p>
          <a:p>
            <a:pPr marL="0" indent="0" algn="just">
              <a:buNone/>
            </a:pPr>
            <a:br>
              <a:rPr lang="en-US" sz="1800" dirty="0"/>
            </a:br>
            <a:r>
              <a:rPr lang="en-US" sz="1800" dirty="0"/>
              <a:t>This paper proposes a DDoS blocking scheme applicable to a SDN-managed network. The scheme requires communication between the </a:t>
            </a:r>
            <a:r>
              <a:rPr lang="en-US" sz="1800" b="1" dirty="0"/>
              <a:t>DDoS blocking application running on the SDN and uses CAPTCHA </a:t>
            </a:r>
            <a:r>
              <a:rPr lang="en-US" sz="1800" dirty="0"/>
              <a:t>for giving the redirection address received from the server. </a:t>
            </a:r>
          </a:p>
        </p:txBody>
      </p:sp>
      <p:sp>
        <p:nvSpPr>
          <p:cNvPr id="4" name="Date Placeholder 3"/>
          <p:cNvSpPr>
            <a:spLocks noGrp="1"/>
          </p:cNvSpPr>
          <p:nvPr>
            <p:ph type="dt" sz="half" idx="10"/>
          </p:nvPr>
        </p:nvSpPr>
        <p:spPr/>
        <p:txBody>
          <a:bodyPr/>
          <a:lstStyle/>
          <a:p>
            <a:r>
              <a:rPr lang="en-US" dirty="0"/>
              <a:t>Project By: Garvit Chawla</a:t>
            </a:r>
          </a:p>
        </p:txBody>
      </p:sp>
      <p:sp>
        <p:nvSpPr>
          <p:cNvPr id="5" name="Footer Placeholder 4"/>
          <p:cNvSpPr>
            <a:spLocks noGrp="1"/>
          </p:cNvSpPr>
          <p:nvPr>
            <p:ph type="ftr" sz="quarter" idx="11"/>
          </p:nvPr>
        </p:nvSpPr>
        <p:spPr/>
        <p:txBody>
          <a:bodyPr/>
          <a:lstStyle/>
          <a:p>
            <a:r>
              <a:rPr lang="en-US"/>
              <a:t>NEU SDN, Fall-2017,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355860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253"/>
            <a:ext cx="8229600" cy="1143000"/>
          </a:xfrm>
        </p:spPr>
        <p:txBody>
          <a:bodyPr>
            <a:normAutofit fontScale="90000"/>
          </a:bodyPr>
          <a:lstStyle/>
          <a:p>
            <a:r>
              <a:rPr lang="en-US" dirty="0"/>
              <a:t>Survey of 5 Previous Similar Works     </a:t>
            </a:r>
            <a:r>
              <a:rPr lang="en-US" sz="3100" dirty="0"/>
              <a:t>4/5</a:t>
            </a:r>
          </a:p>
        </p:txBody>
      </p:sp>
      <p:sp>
        <p:nvSpPr>
          <p:cNvPr id="3" name="Content Placeholder 2"/>
          <p:cNvSpPr>
            <a:spLocks noGrp="1"/>
          </p:cNvSpPr>
          <p:nvPr>
            <p:ph idx="1"/>
          </p:nvPr>
        </p:nvSpPr>
        <p:spPr/>
        <p:txBody>
          <a:bodyPr>
            <a:normAutofit/>
          </a:bodyPr>
          <a:lstStyle/>
          <a:p>
            <a:pPr marL="0" indent="0" algn="just">
              <a:buNone/>
            </a:pPr>
            <a:r>
              <a:rPr lang="en-US" sz="1800" b="1" dirty="0"/>
              <a:t>S. Shin et al., “FRESCO: Modular </a:t>
            </a:r>
            <a:r>
              <a:rPr lang="en-US" sz="1800" b="1" dirty="0" err="1"/>
              <a:t>Composable</a:t>
            </a:r>
            <a:r>
              <a:rPr lang="en-US" sz="1800" b="1" dirty="0"/>
              <a:t> Security Services for Software-Defined Networks,” Proc. ISOC NDSS, 2013.</a:t>
            </a:r>
          </a:p>
          <a:p>
            <a:pPr marL="0" indent="0" algn="just">
              <a:buNone/>
            </a:pPr>
            <a:endParaRPr lang="en-US" sz="1800" dirty="0"/>
          </a:p>
          <a:p>
            <a:pPr marL="0" indent="0" algn="just">
              <a:buNone/>
            </a:pPr>
            <a:r>
              <a:rPr lang="en-US" sz="1800" dirty="0"/>
              <a:t>Discusses a Click inspired programming framework that enables easy implementation of security applications through modular composition of security constructs.</a:t>
            </a:r>
          </a:p>
        </p:txBody>
      </p:sp>
      <p:sp>
        <p:nvSpPr>
          <p:cNvPr id="4" name="Date Placeholder 3"/>
          <p:cNvSpPr>
            <a:spLocks noGrp="1"/>
          </p:cNvSpPr>
          <p:nvPr>
            <p:ph type="dt" sz="half" idx="10"/>
          </p:nvPr>
        </p:nvSpPr>
        <p:spPr/>
        <p:txBody>
          <a:bodyPr/>
          <a:lstStyle/>
          <a:p>
            <a:r>
              <a:rPr lang="en-US" dirty="0"/>
              <a:t>Project By: Garvit Chawla</a:t>
            </a:r>
          </a:p>
        </p:txBody>
      </p:sp>
      <p:sp>
        <p:nvSpPr>
          <p:cNvPr id="5" name="Footer Placeholder 4"/>
          <p:cNvSpPr>
            <a:spLocks noGrp="1"/>
          </p:cNvSpPr>
          <p:nvPr>
            <p:ph type="ftr" sz="quarter" idx="11"/>
          </p:nvPr>
        </p:nvSpPr>
        <p:spPr/>
        <p:txBody>
          <a:bodyPr/>
          <a:lstStyle/>
          <a:p>
            <a:r>
              <a:rPr lang="en-US"/>
              <a:t>NEU SDN, Fall-2017,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006260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Survey of 5 Previous Similar Works     </a:t>
            </a:r>
            <a:r>
              <a:rPr lang="en-US" sz="3100" dirty="0"/>
              <a:t>5/5</a:t>
            </a:r>
            <a:endParaRPr lang="en-US" dirty="0"/>
          </a:p>
        </p:txBody>
      </p:sp>
      <p:sp>
        <p:nvSpPr>
          <p:cNvPr id="3" name="Content Placeholder 2"/>
          <p:cNvSpPr>
            <a:spLocks noGrp="1"/>
          </p:cNvSpPr>
          <p:nvPr>
            <p:ph idx="1"/>
          </p:nvPr>
        </p:nvSpPr>
        <p:spPr/>
        <p:txBody>
          <a:bodyPr>
            <a:noAutofit/>
          </a:bodyPr>
          <a:lstStyle/>
          <a:p>
            <a:pPr marL="0" indent="0" algn="just">
              <a:buNone/>
            </a:pPr>
            <a:r>
              <a:rPr lang="en-US" sz="1800" b="1" dirty="0" err="1"/>
              <a:t>Kreutz</a:t>
            </a:r>
            <a:r>
              <a:rPr lang="en-US" sz="1800" b="1" dirty="0"/>
              <a:t>, D.; Ramos, F.M.V.; </a:t>
            </a:r>
            <a:r>
              <a:rPr lang="en-US" sz="1800" b="1" dirty="0" err="1"/>
              <a:t>Esteves</a:t>
            </a:r>
            <a:r>
              <a:rPr lang="en-US" sz="1800" b="1" dirty="0"/>
              <a:t> </a:t>
            </a:r>
            <a:r>
              <a:rPr lang="en-US" sz="1800" b="1" dirty="0" err="1"/>
              <a:t>Verissimo</a:t>
            </a:r>
            <a:r>
              <a:rPr lang="en-US" sz="1800" b="1" dirty="0"/>
              <a:t>, P.; </a:t>
            </a:r>
            <a:r>
              <a:rPr lang="en-US" sz="1800" b="1" dirty="0" err="1"/>
              <a:t>Esteve</a:t>
            </a:r>
            <a:r>
              <a:rPr lang="en-US" sz="1800" b="1" dirty="0"/>
              <a:t> Rothenberg, C.; </a:t>
            </a:r>
            <a:r>
              <a:rPr lang="en-US" sz="1800" b="1" dirty="0" err="1"/>
              <a:t>Azodolmolky</a:t>
            </a:r>
            <a:r>
              <a:rPr lang="en-US" sz="1800" b="1" dirty="0"/>
              <a:t>, S.; </a:t>
            </a:r>
            <a:r>
              <a:rPr lang="en-US" sz="1800" b="1" dirty="0" err="1"/>
              <a:t>Uhlig</a:t>
            </a:r>
            <a:r>
              <a:rPr lang="en-US" sz="1800" b="1" dirty="0"/>
              <a:t>, S., "Software-Defined Networking: A Comprehensive Survey," Proceedings of the IEEE , vol.103, no.1, pp.14,76, Jan. 2015 </a:t>
            </a:r>
          </a:p>
          <a:p>
            <a:pPr marL="0" indent="0" algn="just">
              <a:buNone/>
            </a:pPr>
            <a:endParaRPr lang="en-US" sz="1800" b="1" dirty="0"/>
          </a:p>
          <a:p>
            <a:pPr marL="0" indent="0" algn="just">
              <a:buNone/>
            </a:pPr>
            <a:r>
              <a:rPr lang="en-US" sz="1800" dirty="0"/>
              <a:t>Discusses the motivation for SDN, explain its main concepts and how it differs from traditional networking, its roots, and the standardization activities regarding this novel paradigm. They provided an in-depth analysis of the hardware infrastructure, southbound and northbound application programming interfaces (APIs), network virtualization layers, network operating systems (SDN controllers), network programming languages, and network applications. They discussed the main ongoing research efforts and challenges of SDN. In particular, the design of switches and control platforms - with a focus on aspects such as resiliency, scalability, performance, security, and dependability - as well as new opportunities for carrier transport networks and cloud providers. In the end, they analyzed the position of SDN as a key enabler of a software-defined environment.</a:t>
            </a:r>
            <a:endParaRPr lang="en-US" sz="1800" b="1" dirty="0"/>
          </a:p>
        </p:txBody>
      </p:sp>
      <p:sp>
        <p:nvSpPr>
          <p:cNvPr id="4" name="Date Placeholder 3"/>
          <p:cNvSpPr>
            <a:spLocks noGrp="1"/>
          </p:cNvSpPr>
          <p:nvPr>
            <p:ph type="dt" sz="half" idx="10"/>
          </p:nvPr>
        </p:nvSpPr>
        <p:spPr/>
        <p:txBody>
          <a:bodyPr/>
          <a:lstStyle/>
          <a:p>
            <a:r>
              <a:rPr lang="en-US" dirty="0"/>
              <a:t>Project By: Garvit Chawla</a:t>
            </a:r>
          </a:p>
        </p:txBody>
      </p:sp>
      <p:sp>
        <p:nvSpPr>
          <p:cNvPr id="5" name="Footer Placeholder 4"/>
          <p:cNvSpPr>
            <a:spLocks noGrp="1"/>
          </p:cNvSpPr>
          <p:nvPr>
            <p:ph type="ftr" sz="quarter" idx="11"/>
          </p:nvPr>
        </p:nvSpPr>
        <p:spPr/>
        <p:txBody>
          <a:bodyPr/>
          <a:lstStyle/>
          <a:p>
            <a:r>
              <a:rPr lang="en-US"/>
              <a:t>NEU SDN, Fall-2017,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98421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648</TotalTime>
  <Words>2335</Words>
  <Application>Microsoft Macintosh PowerPoint</Application>
  <PresentationFormat>On-screen Show (4:3)</PresentationFormat>
  <Paragraphs>173</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Abadi MT Condensed Extra Bold</vt:lpstr>
      <vt:lpstr>Arial</vt:lpstr>
      <vt:lpstr>Calibri</vt:lpstr>
      <vt:lpstr>Comic Sans MS</vt:lpstr>
      <vt:lpstr>Mangal</vt:lpstr>
      <vt:lpstr>Office Theme</vt:lpstr>
      <vt:lpstr>Project Title: SDN oriented DDoS Blocking scheme with Honeypot Security mechanism</vt:lpstr>
      <vt:lpstr>Outline</vt:lpstr>
      <vt:lpstr>Abstract and Summary</vt:lpstr>
      <vt:lpstr>Main Focus of the Project </vt:lpstr>
      <vt:lpstr>Survey of 5 Previous Similar Works     1/5</vt:lpstr>
      <vt:lpstr>Survey of 5 Previous Similar Works     2/5</vt:lpstr>
      <vt:lpstr>Survey of 5 Previous Similar Works     3/5</vt:lpstr>
      <vt:lpstr>Survey of 5 Previous Similar Works     4/5</vt:lpstr>
      <vt:lpstr>Survey of 5 Previous Similar Works     5/5</vt:lpstr>
      <vt:lpstr>Distinction of the Current Work </vt:lpstr>
      <vt:lpstr>Usefulness of the Current Work </vt:lpstr>
      <vt:lpstr>Simulation/Emulation Details [Network Topology]  </vt:lpstr>
      <vt:lpstr>Simulation/Emulation Details  (Environment and Setup)</vt:lpstr>
      <vt:lpstr>Simulation/Emulation Details (Tools and Monitoring  Options)  </vt:lpstr>
      <vt:lpstr>Simulation/Emulation Details [Adjustment(s), Adaptations, etc.]  </vt:lpstr>
      <vt:lpstr>Simulation/Emulation Details [Adjustment(s), Adaptations, etc.]  </vt:lpstr>
      <vt:lpstr>Simulation/Emulation Details [Host 7 Blacklisted]</vt:lpstr>
      <vt:lpstr>Simulation/Emulation Details [Honeypot “classified.txt” file]  </vt:lpstr>
      <vt:lpstr>Simulation/Emulation Details [Results]</vt:lpstr>
      <vt:lpstr>Results </vt:lpstr>
      <vt:lpstr>Future Works</vt:lpstr>
      <vt:lpstr>Q&amp;A and Discussion </vt:lpstr>
      <vt:lpstr>References</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dc:title>
  <dc:creator>Khasnabish, Dr.Bhumip</dc:creator>
  <cp:lastModifiedBy>Garvit Chawla</cp:lastModifiedBy>
  <cp:revision>216</cp:revision>
  <cp:lastPrinted>2017-12-12T17:40:21Z</cp:lastPrinted>
  <dcterms:created xsi:type="dcterms:W3CDTF">2006-08-16T00:00:00Z</dcterms:created>
  <dcterms:modified xsi:type="dcterms:W3CDTF">2018-04-15T22:41:37Z</dcterms:modified>
</cp:coreProperties>
</file>