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
      <p:font typeface="Average"/>
      <p:regular r:id="rId26"/>
    </p:embeddedFont>
    <p:embeddedFont>
      <p:font typeface="Oswald"/>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9" roundtripDataSignature="AMtx7mjTBATNm/1Iaz40VWBLEWPecI5Ip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verage-regular.fntdata"/><Relationship Id="rId25" Type="http://schemas.openxmlformats.org/officeDocument/2006/relationships/font" Target="fonts/Roboto-boldItalic.fntdata"/><Relationship Id="rId28" Type="http://schemas.openxmlformats.org/officeDocument/2006/relationships/font" Target="fonts/Oswald-bold.fntdata"/><Relationship Id="rId27"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9dc8604576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9dc8604576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9dc860457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9dc860457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9dc860457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9dc860457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9e01ac3f7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9e01ac3f7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9e01ac3f7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9e01ac3f7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9e01ac3f7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9e01ac3f7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9dc860457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9dc860457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9dc8604576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9dc8604576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9dc860457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9dc860457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13"/>
          <p:cNvGrpSpPr/>
          <p:nvPr/>
        </p:nvGrpSpPr>
        <p:grpSpPr>
          <a:xfrm>
            <a:off x="4350279" y="2855377"/>
            <a:ext cx="443589" cy="105632"/>
            <a:chOff x="4137525" y="2915950"/>
            <a:chExt cx="869100" cy="207000"/>
          </a:xfrm>
        </p:grpSpPr>
        <p:sp>
          <p:nvSpPr>
            <p:cNvPr id="11" name="Google Shape;11;p13"/>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3"/>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3"/>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13"/>
          <p:cNvSpPr txBox="1"/>
          <p:nvPr>
            <p:ph type="ctrTitle"/>
          </p:nvPr>
        </p:nvSpPr>
        <p:spPr>
          <a:xfrm>
            <a:off x="671258" y="990800"/>
            <a:ext cx="7801500" cy="17301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5" name="Google Shape;15;p13"/>
          <p:cNvSpPr txBox="1"/>
          <p:nvPr>
            <p:ph idx="1" type="subTitle"/>
          </p:nvPr>
        </p:nvSpPr>
        <p:spPr>
          <a:xfrm>
            <a:off x="671250" y="3174876"/>
            <a:ext cx="78015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1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22"/>
          <p:cNvSpPr txBox="1"/>
          <p:nvPr>
            <p:ph hasCustomPrompt="1" type="title"/>
          </p:nvPr>
        </p:nvSpPr>
        <p:spPr>
          <a:xfrm>
            <a:off x="311700" y="1255275"/>
            <a:ext cx="8520600" cy="1890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1" name="Google Shape;51;p22"/>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2" name="Google Shape;52;p22"/>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2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9" name="Google Shape;19;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0" name="Google Shape;20;p1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15"/>
          <p:cNvSpPr txBox="1"/>
          <p:nvPr>
            <p:ph type="title"/>
          </p:nvPr>
        </p:nvSpPr>
        <p:spPr>
          <a:xfrm>
            <a:off x="671250" y="2141250"/>
            <a:ext cx="7852200" cy="861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3" name="Google Shape;23;p15"/>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6" name="Google Shape;26;p1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7" name="Google Shape;27;p1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8" name="Google Shape;28;p16"/>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1" name="Google Shape;31;p17"/>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1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4" name="Google Shape;34;p1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5" name="Google Shape;35;p1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19"/>
          <p:cNvSpPr txBox="1"/>
          <p:nvPr>
            <p:ph type="title"/>
          </p:nvPr>
        </p:nvSpPr>
        <p:spPr>
          <a:xfrm>
            <a:off x="490250" y="526350"/>
            <a:ext cx="62271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38" name="Google Shape;38;p19"/>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20"/>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1" name="Google Shape;41;p20"/>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20"/>
          <p:cNvSpPr txBox="1"/>
          <p:nvPr>
            <p:ph type="title"/>
          </p:nvPr>
        </p:nvSpPr>
        <p:spPr>
          <a:xfrm>
            <a:off x="265500" y="1081400"/>
            <a:ext cx="4045200" cy="1710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3" name="Google Shape;43;p20"/>
          <p:cNvSpPr txBox="1"/>
          <p:nvPr>
            <p:ph idx="1" type="subTitle"/>
          </p:nvPr>
        </p:nvSpPr>
        <p:spPr>
          <a:xfrm>
            <a:off x="265500" y="2845201"/>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20"/>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45" name="Google Shape;45;p20"/>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2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2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1pPr>
            <a:lvl2pPr lvl="1"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2pPr>
            <a:lvl3pPr lvl="2"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3pPr>
            <a:lvl4pPr lvl="3"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4pPr>
            <a:lvl5pPr lvl="4"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5pPr>
            <a:lvl6pPr lvl="5"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6pPr>
            <a:lvl7pPr lvl="6"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7pPr>
            <a:lvl8pPr lvl="7"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8pPr>
            <a:lvl9pPr lvl="8"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9pPr>
          </a:lstStyle>
          <a:p/>
        </p:txBody>
      </p:sp>
      <p:sp>
        <p:nvSpPr>
          <p:cNvPr id="7" name="Google Shape;7;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accent3"/>
              </a:buClr>
              <a:buSzPts val="1800"/>
              <a:buFont typeface="Average"/>
              <a:buChar char="●"/>
              <a:defRPr b="0" i="0" sz="1800" u="none" cap="none" strike="noStrike">
                <a:solidFill>
                  <a:schemeClr val="accent3"/>
                </a:solidFill>
                <a:latin typeface="Average"/>
                <a:ea typeface="Average"/>
                <a:cs typeface="Average"/>
                <a:sym typeface="Average"/>
              </a:defRPr>
            </a:lvl1pPr>
            <a:lvl2pPr indent="-317500" lvl="1" marL="9144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2pPr>
            <a:lvl3pPr indent="-317500" lvl="2" marL="13716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3pPr>
            <a:lvl4pPr indent="-317500" lvl="3" marL="18288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4pPr>
            <a:lvl5pPr indent="-317500" lvl="4" marL="22860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5pPr>
            <a:lvl6pPr indent="-317500" lvl="5" marL="27432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6pPr>
            <a:lvl7pPr indent="-317500" lvl="6" marL="32004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7pPr>
            <a:lvl8pPr indent="-317500" lvl="7" marL="36576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8pPr>
            <a:lvl9pPr indent="-317500" lvl="8" marL="41148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9pPr>
          </a:lstStyle>
          <a:p/>
        </p:txBody>
      </p:sp>
      <p:sp>
        <p:nvSpPr>
          <p:cNvPr id="8" name="Google Shape;8;p12"/>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9.png"/><Relationship Id="rId4" Type="http://schemas.openxmlformats.org/officeDocument/2006/relationships/image" Target="../media/image22.png"/><Relationship Id="rId5"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1.jpg"/><Relationship Id="rId4" Type="http://schemas.openxmlformats.org/officeDocument/2006/relationships/image" Target="../media/image2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drive.google.com/file/d/1j-USW7LgoV_ZbrZzXP8JaW7iT_uOFMRe/view?usp=sharin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1.png"/><Relationship Id="rId4" Type="http://schemas.openxmlformats.org/officeDocument/2006/relationships/image" Target="../media/image29.png"/><Relationship Id="rId5" Type="http://schemas.openxmlformats.org/officeDocument/2006/relationships/image" Target="../media/image32.png"/><Relationship Id="rId6" Type="http://schemas.openxmlformats.org/officeDocument/2006/relationships/image" Target="../media/image35.png"/><Relationship Id="rId7" Type="http://schemas.openxmlformats.org/officeDocument/2006/relationships/image" Target="../media/image3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3.pn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4.png"/><Relationship Id="rId10" Type="http://schemas.openxmlformats.org/officeDocument/2006/relationships/image" Target="../media/image13.png"/><Relationship Id="rId9" Type="http://schemas.openxmlformats.org/officeDocument/2006/relationships/image" Target="../media/image18.png"/><Relationship Id="rId5" Type="http://schemas.openxmlformats.org/officeDocument/2006/relationships/image" Target="../media/image1.png"/><Relationship Id="rId6" Type="http://schemas.openxmlformats.org/officeDocument/2006/relationships/image" Target="../media/image14.png"/><Relationship Id="rId7" Type="http://schemas.openxmlformats.org/officeDocument/2006/relationships/image" Target="../media/image6.png"/><Relationship Id="rId8"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8.png"/><Relationship Id="rId9" Type="http://schemas.openxmlformats.org/officeDocument/2006/relationships/image" Target="../media/image12.png"/><Relationship Id="rId5" Type="http://schemas.openxmlformats.org/officeDocument/2006/relationships/image" Target="../media/image27.png"/><Relationship Id="rId6" Type="http://schemas.openxmlformats.org/officeDocument/2006/relationships/image" Target="../media/image2.png"/><Relationship Id="rId7" Type="http://schemas.openxmlformats.org/officeDocument/2006/relationships/image" Target="../media/image9.png"/><Relationship Id="rId8"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7.png"/><Relationship Id="rId4" Type="http://schemas.openxmlformats.org/officeDocument/2006/relationships/image" Target="../media/image17.png"/><Relationship Id="rId5" Type="http://schemas.openxmlformats.org/officeDocument/2006/relationships/image" Target="../media/image28.png"/><Relationship Id="rId6"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5.png"/><Relationship Id="rId4" Type="http://schemas.openxmlformats.org/officeDocument/2006/relationships/image" Target="../media/image20.png"/><Relationship Id="rId5"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
          <p:cNvSpPr txBox="1"/>
          <p:nvPr>
            <p:ph type="ctrTitle"/>
          </p:nvPr>
        </p:nvSpPr>
        <p:spPr>
          <a:xfrm>
            <a:off x="671250" y="1645050"/>
            <a:ext cx="7801500" cy="9267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B.Tech. Project PRESENTATION</a:t>
            </a:r>
            <a:endParaRPr/>
          </a:p>
          <a:p>
            <a:pPr indent="0" lvl="0" marL="0" rtl="0" algn="ctr">
              <a:lnSpc>
                <a:spcPct val="100000"/>
              </a:lnSpc>
              <a:spcBef>
                <a:spcPts val="0"/>
              </a:spcBef>
              <a:spcAft>
                <a:spcPts val="0"/>
              </a:spcAft>
              <a:buSzPct val="111111"/>
              <a:buNone/>
            </a:pPr>
            <a:r>
              <a:t/>
            </a:r>
            <a:endParaRPr/>
          </a:p>
          <a:p>
            <a:pPr indent="0" lvl="0" marL="0" rtl="0" algn="ctr">
              <a:lnSpc>
                <a:spcPct val="100000"/>
              </a:lnSpc>
              <a:spcBef>
                <a:spcPts val="0"/>
              </a:spcBef>
              <a:spcAft>
                <a:spcPts val="0"/>
              </a:spcAft>
              <a:buSzPct val="216274"/>
              <a:buNone/>
            </a:pPr>
            <a:r>
              <a:rPr lang="en" sz="2466"/>
              <a:t>PROBLEM STATEMENT: </a:t>
            </a:r>
            <a:r>
              <a:rPr lang="en" sz="2200"/>
              <a:t>Applications of MR Fluid Actuators with Machine Learning </a:t>
            </a:r>
            <a:endParaRPr sz="2466"/>
          </a:p>
        </p:txBody>
      </p:sp>
      <p:sp>
        <p:nvSpPr>
          <p:cNvPr id="60" name="Google Shape;60;p1"/>
          <p:cNvSpPr txBox="1"/>
          <p:nvPr>
            <p:ph idx="1" type="subTitle"/>
          </p:nvPr>
        </p:nvSpPr>
        <p:spPr>
          <a:xfrm>
            <a:off x="671250" y="3174876"/>
            <a:ext cx="7801500" cy="792600"/>
          </a:xfrm>
          <a:prstGeom prst="rect">
            <a:avLst/>
          </a:prstGeom>
          <a:noFill/>
          <a:ln>
            <a:noFill/>
          </a:ln>
        </p:spPr>
        <p:txBody>
          <a:bodyPr anchorCtr="0" anchor="t" bIns="91425" lIns="91425" spcFirstLastPara="1" rIns="91425" wrap="square" tIns="91425">
            <a:normAutofit lnSpcReduction="10000"/>
          </a:bodyPr>
          <a:lstStyle/>
          <a:p>
            <a:pPr indent="0" lvl="0" marL="0" rtl="0" algn="ctr">
              <a:lnSpc>
                <a:spcPct val="100000"/>
              </a:lnSpc>
              <a:spcBef>
                <a:spcPts val="0"/>
              </a:spcBef>
              <a:spcAft>
                <a:spcPts val="0"/>
              </a:spcAft>
              <a:buSzPts val="2100"/>
              <a:buNone/>
            </a:pPr>
            <a:r>
              <a:rPr lang="en"/>
              <a:t>ANIMESH KUMAR SINGH (B20ME012)</a:t>
            </a:r>
            <a:br>
              <a:rPr lang="en"/>
            </a:br>
            <a:r>
              <a:rPr lang="en"/>
              <a:t>GARVIT MEENA (B20ME033)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29dc8604576_1_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Added new features:</a:t>
            </a:r>
            <a:endParaRPr/>
          </a:p>
        </p:txBody>
      </p:sp>
      <p:sp>
        <p:nvSpPr>
          <p:cNvPr id="153" name="Google Shape;153;g29dc8604576_1_43"/>
          <p:cNvSpPr txBox="1"/>
          <p:nvPr>
            <p:ph idx="1" type="body"/>
          </p:nvPr>
        </p:nvSpPr>
        <p:spPr>
          <a:xfrm>
            <a:off x="311700" y="10177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t>We initially extracted the underlined features and applied Support Vector Regression (SVR). However, the expected increase in accuracy did not materialize. In an attempt to improve results, we explored an alternative approach by assigning different weights to the features. Despite these efforts, the outcomes remained consistent, and we did not achieve the anticipated increase in accuracy. Ultimately, the implementation was undertaken with the primary objective of improving accuracy, but unfortunately, the desired results were not attained.</a:t>
            </a:r>
            <a:endParaRPr sz="1100"/>
          </a:p>
        </p:txBody>
      </p:sp>
      <p:pic>
        <p:nvPicPr>
          <p:cNvPr id="154" name="Google Shape;154;g29dc8604576_1_43"/>
          <p:cNvPicPr preferRelativeResize="0"/>
          <p:nvPr/>
        </p:nvPicPr>
        <p:blipFill>
          <a:blip r:embed="rId3">
            <a:alphaModFix/>
          </a:blip>
          <a:stretch>
            <a:fillRect/>
          </a:stretch>
        </p:blipFill>
        <p:spPr>
          <a:xfrm>
            <a:off x="1943200" y="1977450"/>
            <a:ext cx="5499950" cy="669875"/>
          </a:xfrm>
          <a:prstGeom prst="rect">
            <a:avLst/>
          </a:prstGeom>
          <a:noFill/>
          <a:ln>
            <a:noFill/>
          </a:ln>
        </p:spPr>
      </p:pic>
      <p:sp>
        <p:nvSpPr>
          <p:cNvPr id="155" name="Google Shape;155;g29dc8604576_1_43"/>
          <p:cNvSpPr txBox="1"/>
          <p:nvPr/>
        </p:nvSpPr>
        <p:spPr>
          <a:xfrm>
            <a:off x="389125" y="2647325"/>
            <a:ext cx="56241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solidFill>
                  <a:schemeClr val="dk1"/>
                </a:solidFill>
                <a:latin typeface="Oswald"/>
                <a:ea typeface="Oswald"/>
                <a:cs typeface="Oswald"/>
                <a:sym typeface="Oswald"/>
              </a:rPr>
              <a:t>Results:</a:t>
            </a:r>
            <a:endParaRPr sz="1100"/>
          </a:p>
        </p:txBody>
      </p:sp>
      <p:pic>
        <p:nvPicPr>
          <p:cNvPr id="156" name="Google Shape;156;g29dc8604576_1_43"/>
          <p:cNvPicPr preferRelativeResize="0"/>
          <p:nvPr/>
        </p:nvPicPr>
        <p:blipFill>
          <a:blip r:embed="rId4">
            <a:alphaModFix/>
          </a:blip>
          <a:stretch>
            <a:fillRect/>
          </a:stretch>
        </p:blipFill>
        <p:spPr>
          <a:xfrm>
            <a:off x="459850" y="3332975"/>
            <a:ext cx="4267750" cy="1350025"/>
          </a:xfrm>
          <a:prstGeom prst="rect">
            <a:avLst/>
          </a:prstGeom>
          <a:noFill/>
          <a:ln>
            <a:noFill/>
          </a:ln>
        </p:spPr>
      </p:pic>
      <p:pic>
        <p:nvPicPr>
          <p:cNvPr id="157" name="Google Shape;157;g29dc8604576_1_43"/>
          <p:cNvPicPr preferRelativeResize="0"/>
          <p:nvPr/>
        </p:nvPicPr>
        <p:blipFill>
          <a:blip r:embed="rId5">
            <a:alphaModFix/>
          </a:blip>
          <a:stretch>
            <a:fillRect/>
          </a:stretch>
        </p:blipFill>
        <p:spPr>
          <a:xfrm>
            <a:off x="5430063" y="2816275"/>
            <a:ext cx="2870863" cy="2327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29dc8604576_0_15"/>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Simulink Model </a:t>
            </a:r>
            <a:endParaRPr b="1"/>
          </a:p>
        </p:txBody>
      </p:sp>
      <p:pic>
        <p:nvPicPr>
          <p:cNvPr id="163" name="Google Shape;163;g29dc8604576_0_15"/>
          <p:cNvPicPr preferRelativeResize="0"/>
          <p:nvPr/>
        </p:nvPicPr>
        <p:blipFill>
          <a:blip r:embed="rId3">
            <a:alphaModFix/>
          </a:blip>
          <a:stretch>
            <a:fillRect/>
          </a:stretch>
        </p:blipFill>
        <p:spPr>
          <a:xfrm>
            <a:off x="4585300" y="1130500"/>
            <a:ext cx="4517424" cy="2407450"/>
          </a:xfrm>
          <a:prstGeom prst="rect">
            <a:avLst/>
          </a:prstGeom>
          <a:noFill/>
          <a:ln>
            <a:noFill/>
          </a:ln>
        </p:spPr>
      </p:pic>
      <p:pic>
        <p:nvPicPr>
          <p:cNvPr id="164" name="Google Shape;164;g29dc8604576_0_15"/>
          <p:cNvPicPr preferRelativeResize="0"/>
          <p:nvPr/>
        </p:nvPicPr>
        <p:blipFill>
          <a:blip r:embed="rId4">
            <a:alphaModFix/>
          </a:blip>
          <a:stretch>
            <a:fillRect/>
          </a:stretch>
        </p:blipFill>
        <p:spPr>
          <a:xfrm>
            <a:off x="0" y="1130500"/>
            <a:ext cx="4572000" cy="4013001"/>
          </a:xfrm>
          <a:prstGeom prst="rect">
            <a:avLst/>
          </a:prstGeom>
          <a:noFill/>
          <a:ln>
            <a:noFill/>
          </a:ln>
        </p:spPr>
      </p:pic>
      <p:sp>
        <p:nvSpPr>
          <p:cNvPr id="165" name="Google Shape;165;g29dc8604576_0_15"/>
          <p:cNvSpPr txBox="1"/>
          <p:nvPr/>
        </p:nvSpPr>
        <p:spPr>
          <a:xfrm>
            <a:off x="4834300" y="3795875"/>
            <a:ext cx="4074000" cy="125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Average"/>
                <a:ea typeface="Average"/>
                <a:cs typeface="Average"/>
                <a:sym typeface="Average"/>
              </a:rPr>
              <a:t>So, it is giving output as 0.8474kN which is nearby to the actual force value i.e. 0.853kN at velocity = 31.95652174mm/s, and further we predicted the force value using our SVR model, which is around 0.76kN. </a:t>
            </a:r>
            <a:endParaRPr>
              <a:solidFill>
                <a:schemeClr val="accent3"/>
              </a:solidFill>
              <a:latin typeface="Average"/>
              <a:ea typeface="Average"/>
              <a:cs typeface="Average"/>
              <a:sym typeface="Averag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29dc8604576_0_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Conclusion and Applications </a:t>
            </a:r>
            <a:endParaRPr b="1"/>
          </a:p>
        </p:txBody>
      </p:sp>
      <p:sp>
        <p:nvSpPr>
          <p:cNvPr id="171" name="Google Shape;171;g29dc8604576_0_25"/>
          <p:cNvSpPr txBox="1"/>
          <p:nvPr>
            <p:ph idx="1" type="body"/>
          </p:nvPr>
        </p:nvSpPr>
        <p:spPr>
          <a:xfrm>
            <a:off x="311700" y="1152500"/>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a:t>Conclusion: </a:t>
            </a:r>
            <a:endParaRPr b="1"/>
          </a:p>
          <a:p>
            <a:pPr indent="0" lvl="0" marL="0" rtl="0" algn="l">
              <a:spcBef>
                <a:spcPts val="0"/>
              </a:spcBef>
              <a:spcAft>
                <a:spcPts val="0"/>
              </a:spcAft>
              <a:buNone/>
            </a:pPr>
            <a:r>
              <a:rPr b="1" lang="en"/>
              <a:t>1. Precision Analysis: </a:t>
            </a:r>
            <a:r>
              <a:rPr lang="en"/>
              <a:t>Through the use of sophisticated contour analysis, detailed data was obtained, creating a solid dataset that is essential for understanding the behavior of MR fluid actuators.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2. SVR Precision: </a:t>
            </a:r>
            <a:r>
              <a:rPr lang="en"/>
              <a:t>SVR modeling predicted MR damper forces with dynamic adaptability, accurately capturing complex relationships.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3. Simulink Integration: </a:t>
            </a:r>
            <a:r>
              <a:rPr lang="en"/>
              <a:t>A virtual testing ground for MR fluid actuator optimization was made possible by the seamless integration of Simulink, which connected theory and application.</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Real-World Impact:</a:t>
            </a:r>
            <a:endParaRPr b="1"/>
          </a:p>
          <a:p>
            <a:pPr indent="0" lvl="0" marL="0" rtl="0" algn="l">
              <a:spcBef>
                <a:spcPts val="0"/>
              </a:spcBef>
              <a:spcAft>
                <a:spcPts val="0"/>
              </a:spcAft>
              <a:buNone/>
            </a:pPr>
            <a:r>
              <a:rPr lang="en"/>
              <a:t>Intelligent Control Systems Force prediction in the absence of real data helps create intelligent control systems that maximize handling, comfort, and stability.</a:t>
            </a:r>
            <a:endParaRPr/>
          </a:p>
          <a:p>
            <a:pPr indent="0" lvl="0" marL="0" rtl="0" algn="l">
              <a:spcBef>
                <a:spcPts val="0"/>
              </a:spcBef>
              <a:spcAft>
                <a:spcPts val="0"/>
              </a:spcAft>
              <a:buNone/>
            </a:pPr>
            <a:r>
              <a:rPr b="1" lang="en"/>
              <a:t>Revolutionizing Dynamics: </a:t>
            </a:r>
            <a:r>
              <a:rPr lang="en"/>
              <a:t>By converting theoretical developments into noticeable advancements in suspension applications, our project seeks to revolutionize real-world vehicle dynamics.</a:t>
            </a:r>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1"/>
          <p:cNvSpPr txBox="1"/>
          <p:nvPr>
            <p:ph idx="1" type="body"/>
          </p:nvPr>
        </p:nvSpPr>
        <p:spPr>
          <a:xfrm>
            <a:off x="311700" y="1169250"/>
            <a:ext cx="8520600" cy="2805000"/>
          </a:xfrm>
          <a:prstGeom prst="rect">
            <a:avLst/>
          </a:prstGeom>
          <a:noFill/>
          <a:ln>
            <a:noFill/>
          </a:ln>
        </p:spPr>
        <p:txBody>
          <a:bodyPr anchorCtr="0" anchor="ctr" bIns="91425" lIns="91425" spcFirstLastPara="1" rIns="91425" wrap="square" tIns="91425">
            <a:normAutofit/>
          </a:bodyPr>
          <a:lstStyle/>
          <a:p>
            <a:pPr indent="0" lvl="0" marL="0" rtl="0" algn="ctr">
              <a:lnSpc>
                <a:spcPct val="115000"/>
              </a:lnSpc>
              <a:spcBef>
                <a:spcPts val="0"/>
              </a:spcBef>
              <a:spcAft>
                <a:spcPts val="0"/>
              </a:spcAft>
              <a:buSzPts val="1800"/>
              <a:buNone/>
            </a:pPr>
            <a:r>
              <a:rPr lang="en" sz="5200"/>
              <a:t>THANK YOU !!</a:t>
            </a:r>
            <a:endParaRPr sz="5200"/>
          </a:p>
          <a:p>
            <a:pPr indent="0" lvl="0" marL="0" rtl="0" algn="ctr">
              <a:lnSpc>
                <a:spcPct val="115000"/>
              </a:lnSpc>
              <a:spcBef>
                <a:spcPts val="1200"/>
              </a:spcBef>
              <a:spcAft>
                <a:spcPts val="1200"/>
              </a:spcAft>
              <a:buSzPts val="1800"/>
              <a:buNone/>
            </a:pPr>
            <a:r>
              <a:rPr lang="en" sz="2400"/>
              <a:t>LINK TO OUR REPORT: </a:t>
            </a:r>
            <a:r>
              <a:rPr lang="en" sz="2400" u="sng">
                <a:solidFill>
                  <a:schemeClr val="hlink"/>
                </a:solidFill>
                <a:hlinkClick r:id="rId3"/>
              </a:rPr>
              <a:t>Link</a:t>
            </a:r>
            <a:endParaRPr sz="5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29e01ac3f77_0_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SIMULINK EXPLANATION</a:t>
            </a:r>
            <a:endParaRPr b="1"/>
          </a:p>
        </p:txBody>
      </p:sp>
      <p:pic>
        <p:nvPicPr>
          <p:cNvPr id="182" name="Google Shape;182;g29e01ac3f77_0_5"/>
          <p:cNvPicPr preferRelativeResize="0"/>
          <p:nvPr/>
        </p:nvPicPr>
        <p:blipFill>
          <a:blip r:embed="rId3">
            <a:alphaModFix/>
          </a:blip>
          <a:stretch>
            <a:fillRect/>
          </a:stretch>
        </p:blipFill>
        <p:spPr>
          <a:xfrm>
            <a:off x="311688" y="1152463"/>
            <a:ext cx="3114675" cy="790575"/>
          </a:xfrm>
          <a:prstGeom prst="rect">
            <a:avLst/>
          </a:prstGeom>
          <a:noFill/>
          <a:ln>
            <a:noFill/>
          </a:ln>
        </p:spPr>
      </p:pic>
      <p:pic>
        <p:nvPicPr>
          <p:cNvPr id="183" name="Google Shape;183;g29e01ac3f77_0_5"/>
          <p:cNvPicPr preferRelativeResize="0"/>
          <p:nvPr/>
        </p:nvPicPr>
        <p:blipFill>
          <a:blip r:embed="rId4">
            <a:alphaModFix/>
          </a:blip>
          <a:stretch>
            <a:fillRect/>
          </a:stretch>
        </p:blipFill>
        <p:spPr>
          <a:xfrm>
            <a:off x="311700" y="1943038"/>
            <a:ext cx="3962400" cy="1171575"/>
          </a:xfrm>
          <a:prstGeom prst="rect">
            <a:avLst/>
          </a:prstGeom>
          <a:noFill/>
          <a:ln>
            <a:noFill/>
          </a:ln>
        </p:spPr>
      </p:pic>
      <p:pic>
        <p:nvPicPr>
          <p:cNvPr id="184" name="Google Shape;184;g29e01ac3f77_0_5"/>
          <p:cNvPicPr preferRelativeResize="0"/>
          <p:nvPr/>
        </p:nvPicPr>
        <p:blipFill>
          <a:blip r:embed="rId5">
            <a:alphaModFix/>
          </a:blip>
          <a:stretch>
            <a:fillRect/>
          </a:stretch>
        </p:blipFill>
        <p:spPr>
          <a:xfrm>
            <a:off x="311700" y="3114613"/>
            <a:ext cx="2914650" cy="638175"/>
          </a:xfrm>
          <a:prstGeom prst="rect">
            <a:avLst/>
          </a:prstGeom>
          <a:noFill/>
          <a:ln>
            <a:noFill/>
          </a:ln>
        </p:spPr>
      </p:pic>
      <p:pic>
        <p:nvPicPr>
          <p:cNvPr id="185" name="Google Shape;185;g29e01ac3f77_0_5"/>
          <p:cNvPicPr preferRelativeResize="0"/>
          <p:nvPr/>
        </p:nvPicPr>
        <p:blipFill>
          <a:blip r:embed="rId6">
            <a:alphaModFix/>
          </a:blip>
          <a:stretch>
            <a:fillRect/>
          </a:stretch>
        </p:blipFill>
        <p:spPr>
          <a:xfrm>
            <a:off x="4274100" y="1152471"/>
            <a:ext cx="2257575" cy="2431725"/>
          </a:xfrm>
          <a:prstGeom prst="rect">
            <a:avLst/>
          </a:prstGeom>
          <a:noFill/>
          <a:ln>
            <a:noFill/>
          </a:ln>
        </p:spPr>
      </p:pic>
      <p:pic>
        <p:nvPicPr>
          <p:cNvPr id="186" name="Google Shape;186;g29e01ac3f77_0_5"/>
          <p:cNvPicPr preferRelativeResize="0"/>
          <p:nvPr/>
        </p:nvPicPr>
        <p:blipFill>
          <a:blip r:embed="rId7">
            <a:alphaModFix/>
          </a:blip>
          <a:stretch>
            <a:fillRect/>
          </a:stretch>
        </p:blipFill>
        <p:spPr>
          <a:xfrm>
            <a:off x="6531675" y="1152475"/>
            <a:ext cx="2612325" cy="2200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g29e01ac3f77_0_10"/>
          <p:cNvPicPr preferRelativeResize="0"/>
          <p:nvPr/>
        </p:nvPicPr>
        <p:blipFill>
          <a:blip r:embed="rId3">
            <a:alphaModFix/>
          </a:blip>
          <a:stretch>
            <a:fillRect/>
          </a:stretch>
        </p:blipFill>
        <p:spPr>
          <a:xfrm>
            <a:off x="1542800" y="490538"/>
            <a:ext cx="5943600" cy="41624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g29e01ac3f77_0_17"/>
          <p:cNvPicPr preferRelativeResize="0"/>
          <p:nvPr/>
        </p:nvPicPr>
        <p:blipFill>
          <a:blip r:embed="rId3">
            <a:alphaModFix/>
          </a:blip>
          <a:stretch>
            <a:fillRect/>
          </a:stretch>
        </p:blipFill>
        <p:spPr>
          <a:xfrm>
            <a:off x="0" y="0"/>
            <a:ext cx="4815548" cy="4838700"/>
          </a:xfrm>
          <a:prstGeom prst="rect">
            <a:avLst/>
          </a:prstGeom>
          <a:noFill/>
          <a:ln>
            <a:noFill/>
          </a:ln>
        </p:spPr>
      </p:pic>
      <p:pic>
        <p:nvPicPr>
          <p:cNvPr id="197" name="Google Shape;197;g29e01ac3f77_0_17"/>
          <p:cNvPicPr preferRelativeResize="0"/>
          <p:nvPr/>
        </p:nvPicPr>
        <p:blipFill>
          <a:blip r:embed="rId4">
            <a:alphaModFix/>
          </a:blip>
          <a:stretch>
            <a:fillRect/>
          </a:stretch>
        </p:blipFill>
        <p:spPr>
          <a:xfrm>
            <a:off x="4967948" y="152400"/>
            <a:ext cx="4023652" cy="35013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2"/>
          <p:cNvSpPr txBox="1"/>
          <p:nvPr>
            <p:ph type="title"/>
          </p:nvPr>
        </p:nvSpPr>
        <p:spPr>
          <a:xfrm>
            <a:off x="253375" y="3378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58730"/>
              <a:buNone/>
            </a:pPr>
            <a:r>
              <a:rPr b="1" lang="en" sz="2100"/>
              <a:t>Problem Statement: Applications of MR Fluid Actuators with Machine Learning </a:t>
            </a:r>
            <a:endParaRPr sz="4800"/>
          </a:p>
          <a:p>
            <a:pPr indent="0" lvl="0" marL="0" rtl="0" algn="l">
              <a:lnSpc>
                <a:spcPct val="100000"/>
              </a:lnSpc>
              <a:spcBef>
                <a:spcPts val="0"/>
              </a:spcBef>
              <a:spcAft>
                <a:spcPts val="0"/>
              </a:spcAft>
              <a:buSzPct val="111111"/>
              <a:buNone/>
            </a:pPr>
            <a:r>
              <a:t/>
            </a:r>
            <a:endParaRPr/>
          </a:p>
        </p:txBody>
      </p:sp>
      <p:sp>
        <p:nvSpPr>
          <p:cNvPr id="66" name="Google Shape;66;p2"/>
          <p:cNvSpPr txBox="1"/>
          <p:nvPr>
            <p:ph idx="1" type="body"/>
          </p:nvPr>
        </p:nvSpPr>
        <p:spPr>
          <a:xfrm>
            <a:off x="311700" y="910500"/>
            <a:ext cx="8520600" cy="396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00"/>
              </a:spcBef>
              <a:spcAft>
                <a:spcPts val="0"/>
              </a:spcAft>
              <a:buClr>
                <a:srgbClr val="000000"/>
              </a:buClr>
              <a:buSzPts val="275"/>
              <a:buFont typeface="Arial"/>
              <a:buNone/>
            </a:pPr>
            <a:r>
              <a:rPr b="1" lang="en" sz="1200" u="sng"/>
              <a:t>Background:</a:t>
            </a:r>
            <a:endParaRPr b="1" sz="1200"/>
          </a:p>
          <a:p>
            <a:pPr indent="0" lvl="0" marL="0" rtl="0" algn="l">
              <a:lnSpc>
                <a:spcPct val="100000"/>
              </a:lnSpc>
              <a:spcBef>
                <a:spcPts val="100"/>
              </a:spcBef>
              <a:spcAft>
                <a:spcPts val="0"/>
              </a:spcAft>
              <a:buSzPts val="1800"/>
              <a:buNone/>
            </a:pPr>
            <a:r>
              <a:rPr lang="en" sz="1200"/>
              <a:t>The project aims to integrate Magnetorheological (MR) Fluid Actuators into vehicle systems, utilizing Machine Learning (ML) techniques to optimize their performance. </a:t>
            </a:r>
            <a:endParaRPr sz="1200"/>
          </a:p>
          <a:p>
            <a:pPr indent="0" lvl="0" marL="0" rtl="0" algn="l">
              <a:lnSpc>
                <a:spcPct val="100000"/>
              </a:lnSpc>
              <a:spcBef>
                <a:spcPts val="100"/>
              </a:spcBef>
              <a:spcAft>
                <a:spcPts val="0"/>
              </a:spcAft>
              <a:buSzPts val="1800"/>
              <a:buNone/>
            </a:pPr>
            <a:r>
              <a:t/>
            </a:r>
            <a:endParaRPr sz="1200"/>
          </a:p>
          <a:p>
            <a:pPr indent="0" lvl="0" marL="0" rtl="0" algn="l">
              <a:lnSpc>
                <a:spcPct val="100000"/>
              </a:lnSpc>
              <a:spcBef>
                <a:spcPts val="100"/>
              </a:spcBef>
              <a:spcAft>
                <a:spcPts val="0"/>
              </a:spcAft>
              <a:buSzPts val="1800"/>
              <a:buNone/>
            </a:pPr>
            <a:r>
              <a:t/>
            </a:r>
            <a:endParaRPr sz="1200"/>
          </a:p>
          <a:p>
            <a:pPr indent="0" lvl="0" marL="0" rtl="0" algn="l">
              <a:lnSpc>
                <a:spcPct val="100000"/>
              </a:lnSpc>
              <a:spcBef>
                <a:spcPts val="100"/>
              </a:spcBef>
              <a:spcAft>
                <a:spcPts val="0"/>
              </a:spcAft>
              <a:buNone/>
            </a:pPr>
            <a:r>
              <a:rPr b="1" lang="en" sz="1200" u="sng"/>
              <a:t>Project Goals:</a:t>
            </a:r>
            <a:endParaRPr b="1" sz="1200" u="sng"/>
          </a:p>
          <a:p>
            <a:pPr indent="-304800" lvl="0" marL="457200" rtl="0" algn="l">
              <a:lnSpc>
                <a:spcPct val="100000"/>
              </a:lnSpc>
              <a:spcBef>
                <a:spcPts val="100"/>
              </a:spcBef>
              <a:spcAft>
                <a:spcPts val="0"/>
              </a:spcAft>
              <a:buSzPts val="1200"/>
              <a:buChar char="●"/>
            </a:pPr>
            <a:r>
              <a:rPr lang="en" sz="1200"/>
              <a:t>Changing vehicle damping properties through the integration of MR fluid-based actuators into the mechanical system.</a:t>
            </a:r>
            <a:endParaRPr sz="1200"/>
          </a:p>
          <a:p>
            <a:pPr indent="-304800" lvl="0" marL="457200" rtl="0" algn="l">
              <a:lnSpc>
                <a:spcPct val="100000"/>
              </a:lnSpc>
              <a:spcBef>
                <a:spcPts val="0"/>
              </a:spcBef>
              <a:spcAft>
                <a:spcPts val="0"/>
              </a:spcAft>
              <a:buSzPts val="1200"/>
              <a:buChar char="●"/>
            </a:pPr>
            <a:r>
              <a:rPr lang="en" sz="1200"/>
              <a:t>Extract and analyze relevant data from MR fluid actuators to understand their behavior in diverse situations.</a:t>
            </a:r>
            <a:endParaRPr sz="1200"/>
          </a:p>
          <a:p>
            <a:pPr indent="-304800" lvl="0" marL="457200" rtl="0" algn="l">
              <a:lnSpc>
                <a:spcPct val="100000"/>
              </a:lnSpc>
              <a:spcBef>
                <a:spcPts val="0"/>
              </a:spcBef>
              <a:spcAft>
                <a:spcPts val="0"/>
              </a:spcAft>
              <a:buSzPts val="1200"/>
              <a:buChar char="●"/>
            </a:pPr>
            <a:r>
              <a:rPr lang="en" sz="1200"/>
              <a:t>Utilize Machine Learning algorithms to process collected data.</a:t>
            </a:r>
            <a:endParaRPr sz="1200"/>
          </a:p>
          <a:p>
            <a:pPr indent="-304800" lvl="0" marL="457200" rtl="0" algn="l">
              <a:lnSpc>
                <a:spcPct val="100000"/>
              </a:lnSpc>
              <a:spcBef>
                <a:spcPts val="0"/>
              </a:spcBef>
              <a:spcAft>
                <a:spcPts val="0"/>
              </a:spcAft>
              <a:buSzPts val="1200"/>
              <a:buChar char="●"/>
            </a:pPr>
            <a:r>
              <a:rPr lang="en" sz="1200"/>
              <a:t>Optimizing MR fluid actuators, enhancing overall performance and adaptability to the vehicle's changing environment.</a:t>
            </a:r>
            <a:endParaRPr sz="1200"/>
          </a:p>
          <a:p>
            <a:pPr indent="0" lvl="0" marL="457200" rtl="0" algn="l">
              <a:lnSpc>
                <a:spcPct val="100000"/>
              </a:lnSpc>
              <a:spcBef>
                <a:spcPts val="100"/>
              </a:spcBef>
              <a:spcAft>
                <a:spcPts val="0"/>
              </a:spcAft>
              <a:buNone/>
            </a:pPr>
            <a:r>
              <a:t/>
            </a:r>
            <a:endParaRPr sz="1200"/>
          </a:p>
          <a:p>
            <a:pPr indent="0" lvl="0" marL="0" rtl="0" algn="l">
              <a:lnSpc>
                <a:spcPct val="100000"/>
              </a:lnSpc>
              <a:spcBef>
                <a:spcPts val="100"/>
              </a:spcBef>
              <a:spcAft>
                <a:spcPts val="0"/>
              </a:spcAft>
              <a:buSzPts val="1800"/>
              <a:buNone/>
            </a:pPr>
            <a:r>
              <a:t/>
            </a:r>
            <a:endParaRPr sz="1200"/>
          </a:p>
          <a:p>
            <a:pPr indent="0" lvl="0" marL="0" rtl="0" algn="l">
              <a:lnSpc>
                <a:spcPct val="100000"/>
              </a:lnSpc>
              <a:spcBef>
                <a:spcPts val="100"/>
              </a:spcBef>
              <a:spcAft>
                <a:spcPts val="0"/>
              </a:spcAft>
              <a:buNone/>
            </a:pPr>
            <a:r>
              <a:rPr b="1" lang="en" sz="1200" u="sng"/>
              <a:t>Challenges:</a:t>
            </a:r>
            <a:endParaRPr b="1" sz="1200" u="sng"/>
          </a:p>
          <a:p>
            <a:pPr indent="0" lvl="0" marL="0" rtl="0" algn="l">
              <a:lnSpc>
                <a:spcPct val="100000"/>
              </a:lnSpc>
              <a:spcBef>
                <a:spcPts val="100"/>
              </a:spcBef>
              <a:spcAft>
                <a:spcPts val="0"/>
              </a:spcAft>
              <a:buNone/>
            </a:pPr>
            <a:r>
              <a:rPr lang="en" sz="1200"/>
              <a:t>1.</a:t>
            </a:r>
            <a:r>
              <a:rPr b="1" lang="en" sz="1200"/>
              <a:t> Nonlinearity and Complex Behavior:</a:t>
            </a:r>
            <a:r>
              <a:rPr lang="en" sz="1200"/>
              <a:t> Addressing nonlinear behavior in modeling and control.</a:t>
            </a:r>
            <a:endParaRPr sz="1200"/>
          </a:p>
          <a:p>
            <a:pPr indent="0" lvl="0" marL="0" rtl="0" algn="l">
              <a:lnSpc>
                <a:spcPct val="100000"/>
              </a:lnSpc>
              <a:spcBef>
                <a:spcPts val="100"/>
              </a:spcBef>
              <a:spcAft>
                <a:spcPts val="0"/>
              </a:spcAft>
              <a:buNone/>
            </a:pPr>
            <a:r>
              <a:rPr lang="en" sz="1200"/>
              <a:t>2. </a:t>
            </a:r>
            <a:r>
              <a:rPr b="1" lang="en" sz="1200"/>
              <a:t>Data Extraction and Preprocessing:</a:t>
            </a:r>
            <a:r>
              <a:rPr lang="en" sz="1200"/>
              <a:t> Challenges in extracting meaningful data from MR fluid actuators.</a:t>
            </a:r>
            <a:endParaRPr sz="1200"/>
          </a:p>
          <a:p>
            <a:pPr indent="0" lvl="0" marL="0" rtl="0" algn="l">
              <a:lnSpc>
                <a:spcPct val="100000"/>
              </a:lnSpc>
              <a:spcBef>
                <a:spcPts val="100"/>
              </a:spcBef>
              <a:spcAft>
                <a:spcPts val="0"/>
              </a:spcAft>
              <a:buNone/>
            </a:pPr>
            <a:r>
              <a:rPr lang="en" sz="1200"/>
              <a:t>3. </a:t>
            </a:r>
            <a:r>
              <a:rPr b="1" lang="en" sz="1200"/>
              <a:t>Optimization </a:t>
            </a:r>
            <a:r>
              <a:rPr b="1" lang="en" sz="1200"/>
              <a:t>Algorithms</a:t>
            </a:r>
            <a:r>
              <a:rPr b="1" lang="en" sz="1200"/>
              <a:t>:</a:t>
            </a:r>
            <a:r>
              <a:rPr lang="en" sz="1200"/>
              <a:t> Choosing suitable ML algorithms to enhance MR fluid actuator performance for vehicle dynamics.</a:t>
            </a:r>
            <a:endParaRPr sz="1200"/>
          </a:p>
          <a:p>
            <a:pPr indent="0" lvl="0" marL="0" rtl="0" algn="l">
              <a:lnSpc>
                <a:spcPct val="100000"/>
              </a:lnSpc>
              <a:spcBef>
                <a:spcPts val="100"/>
              </a:spcBef>
              <a:spcAft>
                <a:spcPts val="0"/>
              </a:spcAft>
              <a:buNone/>
            </a:pPr>
            <a:r>
              <a:rPr lang="en" sz="1200"/>
              <a:t>4. </a:t>
            </a:r>
            <a:r>
              <a:rPr b="1" lang="en" sz="1200"/>
              <a:t>Develop Simulink Model using references: </a:t>
            </a:r>
            <a:r>
              <a:rPr lang="en" sz="1200"/>
              <a:t>Making Simulink model of MR damper using mechanical equations and also references from old research papers mentioned in references.</a:t>
            </a:r>
            <a:endParaRPr sz="1200"/>
          </a:p>
          <a:p>
            <a:pPr indent="0" lvl="0" marL="0" rtl="0" algn="l">
              <a:lnSpc>
                <a:spcPct val="100000"/>
              </a:lnSpc>
              <a:spcBef>
                <a:spcPts val="100"/>
              </a:spcBef>
              <a:spcAft>
                <a:spcPts val="0"/>
              </a:spcAft>
              <a:buNone/>
            </a:pPr>
            <a:r>
              <a:t/>
            </a:r>
            <a:endParaRPr sz="800" u="sng"/>
          </a:p>
          <a:p>
            <a:pPr indent="0" lvl="0" marL="457200" rtl="0" algn="l">
              <a:lnSpc>
                <a:spcPct val="100000"/>
              </a:lnSpc>
              <a:spcBef>
                <a:spcPts val="100"/>
              </a:spcBef>
              <a:spcAft>
                <a:spcPts val="0"/>
              </a:spcAft>
              <a:buSzPts val="1800"/>
              <a:buNone/>
            </a:pPr>
            <a:r>
              <a:t/>
            </a:r>
            <a:endParaRPr sz="800"/>
          </a:p>
          <a:p>
            <a:pPr indent="0" lvl="0" marL="0" rtl="0" algn="l">
              <a:lnSpc>
                <a:spcPct val="100000"/>
              </a:lnSpc>
              <a:spcBef>
                <a:spcPts val="100"/>
              </a:spcBef>
              <a:spcAft>
                <a:spcPts val="100"/>
              </a:spcAft>
              <a:buSzPts val="1800"/>
              <a:buNone/>
            </a:pPr>
            <a:r>
              <a:t/>
            </a:r>
            <a:endParaRPr sz="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g29dc8604576_0_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MOTIVATION</a:t>
            </a:r>
            <a:endParaRPr b="1"/>
          </a:p>
        </p:txBody>
      </p:sp>
      <p:sp>
        <p:nvSpPr>
          <p:cNvPr id="72" name="Google Shape;72;g29dc8604576_0_4"/>
          <p:cNvSpPr txBox="1"/>
          <p:nvPr>
            <p:ph idx="1" type="body"/>
          </p:nvPr>
        </p:nvSpPr>
        <p:spPr>
          <a:xfrm>
            <a:off x="311700" y="1152475"/>
            <a:ext cx="8373000" cy="3557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The main reason we chose Support Vector Regression (SVR) and machine learning as the foundations of our project is that we want to improve the performance of MR fluid devices. The reason behind this strategic choice is the desire for higher precision, greater adaptability, and better responsive mechanical parts.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u="sng"/>
              <a:t>Advantages for Mechanical Parts:</a:t>
            </a:r>
            <a:endParaRPr b="1" u="sng"/>
          </a:p>
          <a:p>
            <a:pPr indent="0" lvl="0" marL="0" rtl="0" algn="l">
              <a:spcBef>
                <a:spcPts val="0"/>
              </a:spcBef>
              <a:spcAft>
                <a:spcPts val="0"/>
              </a:spcAft>
              <a:buNone/>
            </a:pPr>
            <a:r>
              <a:rPr b="1" lang="en"/>
              <a:t>1. Improvement of Precision:</a:t>
            </a:r>
            <a:r>
              <a:rPr lang="en"/>
              <a:t> Using SVR and machine learning will make MR fluid devices much more precise, which will lead to better performance .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2. More flexibility: </a:t>
            </a:r>
            <a:r>
              <a:rPr lang="en"/>
              <a:t>MR fluid devices can easily adapt to different situations and needs in mechanical systems because they use advanced algorithms that make them more flexible.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3. Optimization: </a:t>
            </a:r>
            <a:r>
              <a:rPr lang="en"/>
              <a:t>Employing SVR and machine learning to enhance methods for MR fluid devices can refine the system for mechanical parts, making it more responsive.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u="sng"/>
              <a:t>Benefits of Implementation: </a:t>
            </a:r>
            <a:endParaRPr b="1" u="sng"/>
          </a:p>
          <a:p>
            <a:pPr indent="0" lvl="0" marL="0" rtl="0" algn="l">
              <a:spcBef>
                <a:spcPts val="0"/>
              </a:spcBef>
              <a:spcAft>
                <a:spcPts val="0"/>
              </a:spcAft>
              <a:buNone/>
            </a:pPr>
            <a:r>
              <a:rPr lang="en"/>
              <a:t>Picture your vehicle as a finely-tuned race car. Implementing SVR and machine learning in MR fluid shock absorbers ensures precise damping adjustments, offering a smoother, more controlled ride on varying terrains.</a:t>
            </a:r>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6"/>
          <p:cNvSpPr txBox="1"/>
          <p:nvPr>
            <p:ph type="title"/>
          </p:nvPr>
        </p:nvSpPr>
        <p:spPr>
          <a:xfrm>
            <a:off x="278350" y="2355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t>Data Extraction and Methodology</a:t>
            </a:r>
            <a:endParaRPr b="1"/>
          </a:p>
        </p:txBody>
      </p:sp>
      <p:sp>
        <p:nvSpPr>
          <p:cNvPr id="78" name="Google Shape;78;p6"/>
          <p:cNvSpPr txBox="1"/>
          <p:nvPr>
            <p:ph idx="1" type="body"/>
          </p:nvPr>
        </p:nvSpPr>
        <p:spPr>
          <a:xfrm>
            <a:off x="311700" y="967350"/>
            <a:ext cx="5105700" cy="343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75"/>
              <a:buNone/>
            </a:pPr>
            <a:r>
              <a:rPr b="1" lang="en" sz="1200"/>
              <a:t>Data Extraction: </a:t>
            </a:r>
            <a:r>
              <a:rPr lang="en" sz="1200"/>
              <a:t>Data extraction was performed to gather critical information from three different graphs of </a:t>
            </a:r>
            <a:r>
              <a:rPr lang="en" sz="1200"/>
              <a:t>hysteresis loops. </a:t>
            </a:r>
            <a:endParaRPr sz="1200"/>
          </a:p>
          <a:p>
            <a:pPr indent="-304800" lvl="0" marL="457200" rtl="0" algn="l">
              <a:lnSpc>
                <a:spcPct val="115000"/>
              </a:lnSpc>
              <a:spcBef>
                <a:spcPts val="0"/>
              </a:spcBef>
              <a:spcAft>
                <a:spcPts val="0"/>
              </a:spcAft>
              <a:buSzPts val="1200"/>
              <a:buChar char="●"/>
            </a:pPr>
            <a:r>
              <a:rPr lang="en" sz="1200"/>
              <a:t>Frequency: 0.5 Hz, Current: 1 A</a:t>
            </a:r>
            <a:endParaRPr sz="1200"/>
          </a:p>
          <a:p>
            <a:pPr indent="-304800" lvl="0" marL="457200" rtl="0" algn="l">
              <a:lnSpc>
                <a:spcPct val="115000"/>
              </a:lnSpc>
              <a:spcBef>
                <a:spcPts val="0"/>
              </a:spcBef>
              <a:spcAft>
                <a:spcPts val="0"/>
              </a:spcAft>
              <a:buSzPts val="1200"/>
              <a:buChar char="●"/>
            </a:pPr>
            <a:r>
              <a:rPr lang="en" sz="1200"/>
              <a:t>Frequency: 1.5 Hz, Current: 0.3 A</a:t>
            </a:r>
            <a:endParaRPr sz="1200"/>
          </a:p>
          <a:p>
            <a:pPr indent="-304800" lvl="0" marL="457200" rtl="0" algn="l">
              <a:lnSpc>
                <a:spcPct val="115000"/>
              </a:lnSpc>
              <a:spcBef>
                <a:spcPts val="0"/>
              </a:spcBef>
              <a:spcAft>
                <a:spcPts val="0"/>
              </a:spcAft>
              <a:buSzPts val="1200"/>
              <a:buChar char="●"/>
            </a:pPr>
            <a:r>
              <a:rPr lang="en" sz="1200"/>
              <a:t> Frequency: 3.5 Hz, Current: 0.6 A</a:t>
            </a:r>
            <a:endParaRPr sz="1200"/>
          </a:p>
          <a:p>
            <a:pPr indent="0" lvl="0" marL="0" rtl="0" algn="l">
              <a:lnSpc>
                <a:spcPct val="115000"/>
              </a:lnSpc>
              <a:spcBef>
                <a:spcPts val="1200"/>
              </a:spcBef>
              <a:spcAft>
                <a:spcPts val="0"/>
              </a:spcAft>
              <a:buSzPts val="275"/>
              <a:buNone/>
            </a:pPr>
            <a:r>
              <a:rPr b="1" lang="en" sz="1200"/>
              <a:t>Methodology:</a:t>
            </a:r>
            <a:endParaRPr b="1" sz="1200"/>
          </a:p>
          <a:p>
            <a:pPr indent="-304800" lvl="0" marL="457200" rtl="0" algn="l">
              <a:lnSpc>
                <a:spcPct val="115000"/>
              </a:lnSpc>
              <a:spcBef>
                <a:spcPts val="1200"/>
              </a:spcBef>
              <a:spcAft>
                <a:spcPts val="0"/>
              </a:spcAft>
              <a:buSzPts val="1200"/>
              <a:buChar char="●"/>
            </a:pPr>
            <a:r>
              <a:rPr lang="en" sz="1200"/>
              <a:t>The red and blue segments of the images were </a:t>
            </a:r>
            <a:r>
              <a:rPr lang="en" sz="1200"/>
              <a:t>separated</a:t>
            </a:r>
            <a:r>
              <a:rPr lang="en" sz="1200"/>
              <a:t> using color thresholds by using openCV library.</a:t>
            </a:r>
            <a:endParaRPr sz="1200"/>
          </a:p>
          <a:p>
            <a:pPr indent="-304800" lvl="0" marL="457200" rtl="0" algn="l">
              <a:lnSpc>
                <a:spcPct val="115000"/>
              </a:lnSpc>
              <a:spcBef>
                <a:spcPts val="0"/>
              </a:spcBef>
              <a:spcAft>
                <a:spcPts val="0"/>
              </a:spcAft>
              <a:buSzPts val="1200"/>
              <a:buChar char="●"/>
            </a:pPr>
            <a:r>
              <a:rPr lang="en" sz="1200"/>
              <a:t>Contour detection was used to locate the primary curve of interest, selecting the largest contour for our analysis, also by openCV library.</a:t>
            </a:r>
            <a:endParaRPr sz="1200"/>
          </a:p>
          <a:p>
            <a:pPr indent="-304800" lvl="0" marL="457200" rtl="0" algn="l">
              <a:lnSpc>
                <a:spcPct val="115000"/>
              </a:lnSpc>
              <a:spcBef>
                <a:spcPts val="0"/>
              </a:spcBef>
              <a:spcAft>
                <a:spcPts val="0"/>
              </a:spcAft>
              <a:buSzPts val="1200"/>
              <a:buChar char="●"/>
            </a:pPr>
            <a:r>
              <a:rPr lang="en" sz="1200"/>
              <a:t>Interpolation was then used to estimate additional points along the curve, ensuring an adequate number of data points for subsequent analysis. </a:t>
            </a:r>
            <a:endParaRPr sz="1200"/>
          </a:p>
          <a:p>
            <a:pPr indent="-304800" lvl="0" marL="457200" rtl="0" algn="l">
              <a:lnSpc>
                <a:spcPct val="115000"/>
              </a:lnSpc>
              <a:spcBef>
                <a:spcPts val="0"/>
              </a:spcBef>
              <a:spcAft>
                <a:spcPts val="0"/>
              </a:spcAft>
              <a:buSzPts val="1200"/>
              <a:buChar char="●"/>
            </a:pPr>
            <a:r>
              <a:rPr lang="en" sz="1200"/>
              <a:t>Due to sparse data points near the middle of the curve, manual data inclusion was performed using the online software </a:t>
            </a:r>
            <a:r>
              <a:rPr b="1" lang="en" sz="1200"/>
              <a:t>WebPlotDigitizer</a:t>
            </a:r>
            <a:r>
              <a:rPr lang="en" sz="1200"/>
              <a:t>.</a:t>
            </a:r>
            <a:endParaRPr sz="1200"/>
          </a:p>
          <a:p>
            <a:pPr indent="-304800" lvl="0" marL="457200" rtl="0" algn="l">
              <a:lnSpc>
                <a:spcPct val="115000"/>
              </a:lnSpc>
              <a:spcBef>
                <a:spcPts val="0"/>
              </a:spcBef>
              <a:spcAft>
                <a:spcPts val="0"/>
              </a:spcAft>
              <a:buSzPts val="1200"/>
              <a:buChar char="●"/>
            </a:pPr>
            <a:r>
              <a:rPr lang="en" sz="1200"/>
              <a:t>A transformation was applied to convert image coordinates to the desired real-world coordinate system.</a:t>
            </a:r>
            <a:endParaRPr sz="1200"/>
          </a:p>
          <a:p>
            <a:pPr indent="0" lvl="0" marL="0" rtl="0" algn="l">
              <a:lnSpc>
                <a:spcPct val="115000"/>
              </a:lnSpc>
              <a:spcBef>
                <a:spcPts val="1200"/>
              </a:spcBef>
              <a:spcAft>
                <a:spcPts val="1200"/>
              </a:spcAft>
              <a:buSzPts val="1800"/>
              <a:buNone/>
            </a:pPr>
            <a:r>
              <a:t/>
            </a:r>
            <a:endParaRPr sz="1200"/>
          </a:p>
        </p:txBody>
      </p:sp>
      <p:pic>
        <p:nvPicPr>
          <p:cNvPr id="79" name="Google Shape;79;p6"/>
          <p:cNvPicPr preferRelativeResize="0"/>
          <p:nvPr/>
        </p:nvPicPr>
        <p:blipFill rotWithShape="1">
          <a:blip r:embed="rId3">
            <a:alphaModFix/>
          </a:blip>
          <a:srcRect b="0" l="0" r="0" t="0"/>
          <a:stretch/>
        </p:blipFill>
        <p:spPr>
          <a:xfrm>
            <a:off x="5773748" y="177173"/>
            <a:ext cx="1421400" cy="1030257"/>
          </a:xfrm>
          <a:prstGeom prst="rect">
            <a:avLst/>
          </a:prstGeom>
          <a:noFill/>
          <a:ln>
            <a:noFill/>
          </a:ln>
        </p:spPr>
      </p:pic>
      <p:pic>
        <p:nvPicPr>
          <p:cNvPr id="80" name="Google Shape;80;p6"/>
          <p:cNvPicPr preferRelativeResize="0"/>
          <p:nvPr/>
        </p:nvPicPr>
        <p:blipFill rotWithShape="1">
          <a:blip r:embed="rId4">
            <a:alphaModFix/>
          </a:blip>
          <a:srcRect b="0" l="0" r="0" t="0"/>
          <a:stretch/>
        </p:blipFill>
        <p:spPr>
          <a:xfrm>
            <a:off x="5773750" y="1207428"/>
            <a:ext cx="1421400" cy="1030254"/>
          </a:xfrm>
          <a:prstGeom prst="rect">
            <a:avLst/>
          </a:prstGeom>
          <a:noFill/>
          <a:ln>
            <a:noFill/>
          </a:ln>
        </p:spPr>
      </p:pic>
      <p:pic>
        <p:nvPicPr>
          <p:cNvPr id="81" name="Google Shape;81;p6"/>
          <p:cNvPicPr preferRelativeResize="0"/>
          <p:nvPr/>
        </p:nvPicPr>
        <p:blipFill rotWithShape="1">
          <a:blip r:embed="rId5">
            <a:alphaModFix/>
          </a:blip>
          <a:srcRect b="0" l="0" r="0" t="0"/>
          <a:stretch/>
        </p:blipFill>
        <p:spPr>
          <a:xfrm>
            <a:off x="5769000" y="2237673"/>
            <a:ext cx="1421387" cy="1030244"/>
          </a:xfrm>
          <a:prstGeom prst="rect">
            <a:avLst/>
          </a:prstGeom>
          <a:noFill/>
          <a:ln>
            <a:noFill/>
          </a:ln>
        </p:spPr>
      </p:pic>
      <p:pic>
        <p:nvPicPr>
          <p:cNvPr id="82" name="Google Shape;82;p6"/>
          <p:cNvPicPr preferRelativeResize="0"/>
          <p:nvPr/>
        </p:nvPicPr>
        <p:blipFill rotWithShape="1">
          <a:blip r:embed="rId6">
            <a:alphaModFix/>
          </a:blip>
          <a:srcRect b="0" l="0" r="0" t="0"/>
          <a:stretch/>
        </p:blipFill>
        <p:spPr>
          <a:xfrm>
            <a:off x="5769000" y="3267925"/>
            <a:ext cx="1421400" cy="1137650"/>
          </a:xfrm>
          <a:prstGeom prst="rect">
            <a:avLst/>
          </a:prstGeom>
          <a:noFill/>
          <a:ln>
            <a:noFill/>
          </a:ln>
        </p:spPr>
      </p:pic>
      <p:sp>
        <p:nvSpPr>
          <p:cNvPr id="83" name="Google Shape;83;p6"/>
          <p:cNvSpPr txBox="1"/>
          <p:nvPr/>
        </p:nvSpPr>
        <p:spPr>
          <a:xfrm>
            <a:off x="5796525" y="4520150"/>
            <a:ext cx="1392300" cy="20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rPr>
              <a:t>0.5Hz / 1A</a:t>
            </a:r>
            <a:endParaRPr b="1" i="0" sz="1400" u="none" cap="none" strike="noStrike">
              <a:solidFill>
                <a:schemeClr val="dk1"/>
              </a:solidFill>
            </a:endParaRPr>
          </a:p>
        </p:txBody>
      </p:sp>
      <p:pic>
        <p:nvPicPr>
          <p:cNvPr id="84" name="Google Shape;84;p6"/>
          <p:cNvPicPr preferRelativeResize="0"/>
          <p:nvPr/>
        </p:nvPicPr>
        <p:blipFill rotWithShape="1">
          <a:blip r:embed="rId7">
            <a:alphaModFix/>
          </a:blip>
          <a:srcRect b="0" l="0" r="0" t="0"/>
          <a:stretch/>
        </p:blipFill>
        <p:spPr>
          <a:xfrm>
            <a:off x="7602025" y="173684"/>
            <a:ext cx="1421400" cy="1033741"/>
          </a:xfrm>
          <a:prstGeom prst="rect">
            <a:avLst/>
          </a:prstGeom>
          <a:noFill/>
          <a:ln>
            <a:noFill/>
          </a:ln>
        </p:spPr>
      </p:pic>
      <p:pic>
        <p:nvPicPr>
          <p:cNvPr id="85" name="Google Shape;85;p6"/>
          <p:cNvPicPr preferRelativeResize="0"/>
          <p:nvPr/>
        </p:nvPicPr>
        <p:blipFill rotWithShape="1">
          <a:blip r:embed="rId8">
            <a:alphaModFix/>
          </a:blip>
          <a:srcRect b="0" l="0" r="0" t="0"/>
          <a:stretch/>
        </p:blipFill>
        <p:spPr>
          <a:xfrm>
            <a:off x="7602025" y="1203925"/>
            <a:ext cx="1421400" cy="1033750"/>
          </a:xfrm>
          <a:prstGeom prst="rect">
            <a:avLst/>
          </a:prstGeom>
          <a:noFill/>
          <a:ln>
            <a:noFill/>
          </a:ln>
        </p:spPr>
      </p:pic>
      <p:pic>
        <p:nvPicPr>
          <p:cNvPr id="86" name="Google Shape;86;p6"/>
          <p:cNvPicPr preferRelativeResize="0"/>
          <p:nvPr/>
        </p:nvPicPr>
        <p:blipFill rotWithShape="1">
          <a:blip r:embed="rId9">
            <a:alphaModFix/>
          </a:blip>
          <a:srcRect b="0" l="0" r="0" t="0"/>
          <a:stretch/>
        </p:blipFill>
        <p:spPr>
          <a:xfrm>
            <a:off x="7602024" y="2235937"/>
            <a:ext cx="1421400" cy="1033738"/>
          </a:xfrm>
          <a:prstGeom prst="rect">
            <a:avLst/>
          </a:prstGeom>
          <a:noFill/>
          <a:ln>
            <a:noFill/>
          </a:ln>
        </p:spPr>
      </p:pic>
      <p:pic>
        <p:nvPicPr>
          <p:cNvPr id="87" name="Google Shape;87;p6"/>
          <p:cNvPicPr preferRelativeResize="0"/>
          <p:nvPr/>
        </p:nvPicPr>
        <p:blipFill rotWithShape="1">
          <a:blip r:embed="rId10">
            <a:alphaModFix/>
          </a:blip>
          <a:srcRect b="0" l="0" r="0" t="0"/>
          <a:stretch/>
        </p:blipFill>
        <p:spPr>
          <a:xfrm>
            <a:off x="7602025" y="3267925"/>
            <a:ext cx="1421400" cy="1137650"/>
          </a:xfrm>
          <a:prstGeom prst="rect">
            <a:avLst/>
          </a:prstGeom>
          <a:noFill/>
          <a:ln>
            <a:noFill/>
          </a:ln>
        </p:spPr>
      </p:pic>
      <p:sp>
        <p:nvSpPr>
          <p:cNvPr id="88" name="Google Shape;88;p6"/>
          <p:cNvSpPr txBox="1"/>
          <p:nvPr/>
        </p:nvSpPr>
        <p:spPr>
          <a:xfrm>
            <a:off x="7486925" y="4536800"/>
            <a:ext cx="1421400" cy="20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rPr>
              <a:t>1.5Hz / 0.3A</a:t>
            </a:r>
            <a:endParaRPr b="1" i="0" sz="1400" u="none" cap="none" strike="noStrike">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7"/>
          <p:cNvSpPr txBox="1"/>
          <p:nvPr>
            <p:ph type="title"/>
          </p:nvPr>
        </p:nvSpPr>
        <p:spPr>
          <a:xfrm>
            <a:off x="311700" y="193275"/>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t>              Results Obtained by data extraction</a:t>
            </a:r>
            <a:endParaRPr b="1"/>
          </a:p>
        </p:txBody>
      </p:sp>
      <p:pic>
        <p:nvPicPr>
          <p:cNvPr id="94" name="Google Shape;94;p7"/>
          <p:cNvPicPr preferRelativeResize="0"/>
          <p:nvPr/>
        </p:nvPicPr>
        <p:blipFill rotWithShape="1">
          <a:blip r:embed="rId3">
            <a:alphaModFix/>
          </a:blip>
          <a:srcRect b="0" l="0" r="0" t="0"/>
          <a:stretch/>
        </p:blipFill>
        <p:spPr>
          <a:xfrm>
            <a:off x="7057350" y="344264"/>
            <a:ext cx="1774958" cy="1365025"/>
          </a:xfrm>
          <a:prstGeom prst="rect">
            <a:avLst/>
          </a:prstGeom>
          <a:noFill/>
          <a:ln>
            <a:noFill/>
          </a:ln>
        </p:spPr>
      </p:pic>
      <p:pic>
        <p:nvPicPr>
          <p:cNvPr id="95" name="Google Shape;95;p7"/>
          <p:cNvPicPr preferRelativeResize="0"/>
          <p:nvPr/>
        </p:nvPicPr>
        <p:blipFill rotWithShape="1">
          <a:blip r:embed="rId4">
            <a:alphaModFix/>
          </a:blip>
          <a:srcRect b="0" l="0" r="0" t="0"/>
          <a:stretch/>
        </p:blipFill>
        <p:spPr>
          <a:xfrm>
            <a:off x="7057350" y="1709308"/>
            <a:ext cx="1774950" cy="1364992"/>
          </a:xfrm>
          <a:prstGeom prst="rect">
            <a:avLst/>
          </a:prstGeom>
          <a:noFill/>
          <a:ln>
            <a:noFill/>
          </a:ln>
        </p:spPr>
      </p:pic>
      <p:pic>
        <p:nvPicPr>
          <p:cNvPr id="96" name="Google Shape;96;p7"/>
          <p:cNvPicPr preferRelativeResize="0"/>
          <p:nvPr/>
        </p:nvPicPr>
        <p:blipFill rotWithShape="1">
          <a:blip r:embed="rId5">
            <a:alphaModFix/>
          </a:blip>
          <a:srcRect b="0" l="0" r="0" t="0"/>
          <a:stretch/>
        </p:blipFill>
        <p:spPr>
          <a:xfrm>
            <a:off x="7057350" y="3074292"/>
            <a:ext cx="1774950" cy="1365008"/>
          </a:xfrm>
          <a:prstGeom prst="rect">
            <a:avLst/>
          </a:prstGeom>
          <a:noFill/>
          <a:ln>
            <a:noFill/>
          </a:ln>
        </p:spPr>
      </p:pic>
      <p:sp>
        <p:nvSpPr>
          <p:cNvPr id="97" name="Google Shape;97;p7"/>
          <p:cNvSpPr txBox="1"/>
          <p:nvPr/>
        </p:nvSpPr>
        <p:spPr>
          <a:xfrm>
            <a:off x="7120125" y="4536800"/>
            <a:ext cx="1659000" cy="258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rPr>
              <a:t>3.5 Hz / 0.6 A </a:t>
            </a:r>
            <a:endParaRPr b="1" i="0" sz="1400" u="none" cap="none" strike="noStrike">
              <a:solidFill>
                <a:schemeClr val="dk1"/>
              </a:solidFill>
            </a:endParaRPr>
          </a:p>
        </p:txBody>
      </p:sp>
      <p:sp>
        <p:nvSpPr>
          <p:cNvPr id="98" name="Google Shape;98;p7"/>
          <p:cNvSpPr txBox="1"/>
          <p:nvPr/>
        </p:nvSpPr>
        <p:spPr>
          <a:xfrm>
            <a:off x="390925" y="908025"/>
            <a:ext cx="6271500" cy="9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accent3"/>
                </a:solidFill>
                <a:latin typeface="Average"/>
                <a:ea typeface="Average"/>
                <a:cs typeface="Average"/>
                <a:sym typeface="Average"/>
              </a:rPr>
              <a:t>So, we got around 10k </a:t>
            </a:r>
            <a:r>
              <a:rPr lang="en" sz="1200">
                <a:solidFill>
                  <a:schemeClr val="accent3"/>
                </a:solidFill>
                <a:latin typeface="Average"/>
                <a:ea typeface="Average"/>
                <a:cs typeface="Average"/>
                <a:sym typeface="Average"/>
              </a:rPr>
              <a:t>points each for the three graphs by OpenCV method in which around 2k for 0.5Hz/1A, around 3k for 1.5Hz/0.3A and around 5k data points for 3.5Hz/0.6A. </a:t>
            </a:r>
            <a:endParaRPr sz="1200">
              <a:solidFill>
                <a:schemeClr val="accent3"/>
              </a:solidFill>
              <a:latin typeface="Average"/>
              <a:ea typeface="Average"/>
              <a:cs typeface="Average"/>
              <a:sym typeface="Average"/>
            </a:endParaRPr>
          </a:p>
          <a:p>
            <a:pPr indent="0" lvl="0" marL="0" rtl="0" algn="l">
              <a:spcBef>
                <a:spcPts val="0"/>
              </a:spcBef>
              <a:spcAft>
                <a:spcPts val="0"/>
              </a:spcAft>
              <a:buNone/>
            </a:pPr>
            <a:r>
              <a:rPr lang="en" sz="1200">
                <a:solidFill>
                  <a:schemeClr val="accent3"/>
                </a:solidFill>
                <a:latin typeface="Average"/>
                <a:ea typeface="Average"/>
                <a:cs typeface="Average"/>
                <a:sym typeface="Average"/>
              </a:rPr>
              <a:t>Further, by manual calculation we keep 1k data points in the middle of the contour of respectives graphs. So, around 13k data points is generated using this methodology. </a:t>
            </a:r>
            <a:endParaRPr sz="1200">
              <a:solidFill>
                <a:schemeClr val="accent3"/>
              </a:solidFill>
              <a:latin typeface="Average"/>
              <a:ea typeface="Average"/>
              <a:cs typeface="Average"/>
              <a:sym typeface="Average"/>
            </a:endParaRPr>
          </a:p>
        </p:txBody>
      </p:sp>
      <p:pic>
        <p:nvPicPr>
          <p:cNvPr id="99" name="Google Shape;99;p7" title="Chart"/>
          <p:cNvPicPr preferRelativeResize="0"/>
          <p:nvPr/>
        </p:nvPicPr>
        <p:blipFill>
          <a:blip r:embed="rId6">
            <a:alphaModFix/>
          </a:blip>
          <a:stretch>
            <a:fillRect/>
          </a:stretch>
        </p:blipFill>
        <p:spPr>
          <a:xfrm>
            <a:off x="1048099" y="2073325"/>
            <a:ext cx="2480574" cy="1533816"/>
          </a:xfrm>
          <a:prstGeom prst="rect">
            <a:avLst/>
          </a:prstGeom>
          <a:noFill/>
          <a:ln>
            <a:noFill/>
          </a:ln>
        </p:spPr>
      </p:pic>
      <p:pic>
        <p:nvPicPr>
          <p:cNvPr id="100" name="Google Shape;100;p7" title="Chart"/>
          <p:cNvPicPr preferRelativeResize="0"/>
          <p:nvPr/>
        </p:nvPicPr>
        <p:blipFill>
          <a:blip r:embed="rId7">
            <a:alphaModFix/>
          </a:blip>
          <a:stretch>
            <a:fillRect/>
          </a:stretch>
        </p:blipFill>
        <p:spPr>
          <a:xfrm>
            <a:off x="3528677" y="2073330"/>
            <a:ext cx="2480574" cy="1533820"/>
          </a:xfrm>
          <a:prstGeom prst="rect">
            <a:avLst/>
          </a:prstGeom>
          <a:noFill/>
          <a:ln>
            <a:noFill/>
          </a:ln>
        </p:spPr>
      </p:pic>
      <p:pic>
        <p:nvPicPr>
          <p:cNvPr id="101" name="Google Shape;101;p7" title="Chart"/>
          <p:cNvPicPr preferRelativeResize="0"/>
          <p:nvPr/>
        </p:nvPicPr>
        <p:blipFill>
          <a:blip r:embed="rId8">
            <a:alphaModFix/>
          </a:blip>
          <a:stretch>
            <a:fillRect/>
          </a:stretch>
        </p:blipFill>
        <p:spPr>
          <a:xfrm>
            <a:off x="1048100" y="3608400"/>
            <a:ext cx="2480574" cy="1533816"/>
          </a:xfrm>
          <a:prstGeom prst="rect">
            <a:avLst/>
          </a:prstGeom>
          <a:noFill/>
          <a:ln>
            <a:noFill/>
          </a:ln>
        </p:spPr>
      </p:pic>
      <p:pic>
        <p:nvPicPr>
          <p:cNvPr id="102" name="Google Shape;102;p7" title="Chart"/>
          <p:cNvPicPr preferRelativeResize="0"/>
          <p:nvPr/>
        </p:nvPicPr>
        <p:blipFill>
          <a:blip r:embed="rId9">
            <a:alphaModFix/>
          </a:blip>
          <a:stretch>
            <a:fillRect/>
          </a:stretch>
        </p:blipFill>
        <p:spPr>
          <a:xfrm>
            <a:off x="3528669" y="3608400"/>
            <a:ext cx="2480586" cy="1533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29dc8604576_1_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Implementation</a:t>
            </a:r>
            <a:endParaRPr/>
          </a:p>
        </p:txBody>
      </p:sp>
      <p:sp>
        <p:nvSpPr>
          <p:cNvPr id="108" name="Google Shape;108;g29dc8604576_1_24"/>
          <p:cNvSpPr txBox="1"/>
          <p:nvPr>
            <p:ph idx="1" type="body"/>
          </p:nvPr>
        </p:nvSpPr>
        <p:spPr>
          <a:xfrm>
            <a:off x="311700" y="1152475"/>
            <a:ext cx="8520600" cy="4446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500"/>
              <a:t>(i). Feature Selection:</a:t>
            </a:r>
            <a:endParaRPr sz="1500"/>
          </a:p>
          <a:p>
            <a:pPr indent="-298450" lvl="0" marL="457200" rtl="0" algn="l">
              <a:spcBef>
                <a:spcPts val="0"/>
              </a:spcBef>
              <a:spcAft>
                <a:spcPts val="0"/>
              </a:spcAft>
              <a:buSzPts val="1100"/>
              <a:buChar char="●"/>
            </a:pPr>
            <a:r>
              <a:rPr lang="en" sz="1100"/>
              <a:t>Identification of Influential Parameters</a:t>
            </a:r>
            <a:endParaRPr sz="1100"/>
          </a:p>
          <a:p>
            <a:pPr indent="-298450" lvl="0" marL="457200" rtl="0" algn="l">
              <a:spcBef>
                <a:spcPts val="0"/>
              </a:spcBef>
              <a:spcAft>
                <a:spcPts val="0"/>
              </a:spcAft>
              <a:buSzPts val="1100"/>
              <a:buChar char="●"/>
            </a:pPr>
            <a:r>
              <a:rPr lang="en" sz="1100"/>
              <a:t>Relevance to Actuator Behavior</a:t>
            </a:r>
            <a:endParaRPr sz="1100"/>
          </a:p>
          <a:p>
            <a:pPr indent="-298450" lvl="0" marL="457200" rtl="0" algn="l">
              <a:spcBef>
                <a:spcPts val="0"/>
              </a:spcBef>
              <a:spcAft>
                <a:spcPts val="0"/>
              </a:spcAft>
              <a:buSzPts val="1100"/>
              <a:buChar char="●"/>
            </a:pPr>
            <a:r>
              <a:rPr lang="en" sz="1100"/>
              <a:t>Fluid Dynamics Knowledge Integration</a:t>
            </a:r>
            <a:endParaRPr sz="1100"/>
          </a:p>
          <a:p>
            <a:pPr indent="-298450" lvl="0" marL="457200" rtl="0" algn="l">
              <a:spcBef>
                <a:spcPts val="0"/>
              </a:spcBef>
              <a:spcAft>
                <a:spcPts val="0"/>
              </a:spcAft>
              <a:buSzPts val="1100"/>
              <a:buChar char="●"/>
            </a:pPr>
            <a:r>
              <a:rPr lang="en" sz="1100"/>
              <a:t>Validation through Machine Learning Models: </a:t>
            </a:r>
            <a:endParaRPr sz="1100"/>
          </a:p>
          <a:p>
            <a:pPr indent="0" lvl="0" marL="0" rtl="0" algn="l">
              <a:spcBef>
                <a:spcPts val="0"/>
              </a:spcBef>
              <a:spcAft>
                <a:spcPts val="0"/>
              </a:spcAft>
              <a:buNone/>
            </a:pPr>
            <a:r>
              <a:t/>
            </a:r>
            <a:endParaRPr sz="1500"/>
          </a:p>
          <a:p>
            <a:pPr indent="0" lvl="0" marL="0" rtl="0" algn="l">
              <a:spcBef>
                <a:spcPts val="0"/>
              </a:spcBef>
              <a:spcAft>
                <a:spcPts val="0"/>
              </a:spcAft>
              <a:buNone/>
            </a:pPr>
            <a:r>
              <a:rPr lang="en" sz="1500"/>
              <a:t>(ii). Data Splitting: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(iii). Data Standardization:</a:t>
            </a:r>
            <a:endParaRPr sz="1500"/>
          </a:p>
          <a:p>
            <a:pPr indent="0" lvl="0" marL="0" rtl="0" algn="l">
              <a:spcBef>
                <a:spcPts val="0"/>
              </a:spcBef>
              <a:spcAft>
                <a:spcPts val="0"/>
              </a:spcAft>
              <a:buNone/>
            </a:pPr>
            <a:r>
              <a:t/>
            </a:r>
            <a:endParaRPr sz="1000"/>
          </a:p>
          <a:p>
            <a:pPr indent="0" lvl="0" marL="0" rtl="0" algn="l">
              <a:spcBef>
                <a:spcPts val="0"/>
              </a:spcBef>
              <a:spcAft>
                <a:spcPts val="0"/>
              </a:spcAft>
              <a:buNone/>
            </a:pPr>
            <a:r>
              <a:rPr lang="en" sz="1100"/>
              <a:t>To enhance the convergence and performance of machine learning models, feature scaling is applied. The features are standardized using techniques such as StandardScaler, ensuring uniform scaling and preventing certain features from dominating the learning process.</a:t>
            </a:r>
            <a:endParaRPr sz="1100"/>
          </a:p>
          <a:p>
            <a:pPr indent="0" lvl="0" marL="0" rtl="0" algn="l">
              <a:spcBef>
                <a:spcPts val="0"/>
              </a:spcBef>
              <a:spcAft>
                <a:spcPts val="0"/>
              </a:spcAft>
              <a:buNone/>
            </a:pPr>
            <a:r>
              <a:t/>
            </a:r>
            <a:endParaRPr sz="1500"/>
          </a:p>
          <a:p>
            <a:pPr indent="0" lvl="0" marL="0" rtl="0" algn="l">
              <a:spcBef>
                <a:spcPts val="0"/>
              </a:spcBef>
              <a:spcAft>
                <a:spcPts val="0"/>
              </a:spcAft>
              <a:buNone/>
            </a:pPr>
            <a:r>
              <a:rPr lang="en" sz="1500"/>
              <a:t>(iv). Support Vector Regression (SVR) Model:</a:t>
            </a:r>
            <a:endParaRPr sz="1500"/>
          </a:p>
          <a:p>
            <a:pPr indent="0" lvl="0" marL="0" rtl="0" algn="l">
              <a:spcBef>
                <a:spcPts val="0"/>
              </a:spcBef>
              <a:spcAft>
                <a:spcPts val="0"/>
              </a:spcAft>
              <a:buNone/>
            </a:pPr>
            <a:r>
              <a:rPr lang="en" sz="1200"/>
              <a:t>The project emphasizes the application of Support Vector Regression (SVR) due to its efficacy in handling continuous data and capturing intricate patterns in complex datasets. A hyperparameter tuning process is implemented using GridSearchCV to optimize SVR parameters, including the choice of kernel, regularization parameter (C), and epsilon.</a:t>
            </a:r>
            <a:endParaRPr sz="1200"/>
          </a:p>
          <a:p>
            <a:pPr indent="0" lvl="0" marL="0" rtl="0" algn="l">
              <a:spcBef>
                <a:spcPts val="0"/>
              </a:spcBef>
              <a:spcAft>
                <a:spcPts val="0"/>
              </a:spcAft>
              <a:buNone/>
            </a:pPr>
            <a:r>
              <a:t/>
            </a:r>
            <a:endParaRPr/>
          </a:p>
        </p:txBody>
      </p:sp>
      <p:pic>
        <p:nvPicPr>
          <p:cNvPr id="109" name="Google Shape;109;g29dc8604576_1_24"/>
          <p:cNvPicPr preferRelativeResize="0"/>
          <p:nvPr/>
        </p:nvPicPr>
        <p:blipFill>
          <a:blip r:embed="rId3">
            <a:alphaModFix/>
          </a:blip>
          <a:stretch>
            <a:fillRect/>
          </a:stretch>
        </p:blipFill>
        <p:spPr>
          <a:xfrm>
            <a:off x="4572000" y="1284925"/>
            <a:ext cx="3524250" cy="857250"/>
          </a:xfrm>
          <a:prstGeom prst="rect">
            <a:avLst/>
          </a:prstGeom>
          <a:noFill/>
          <a:ln>
            <a:noFill/>
          </a:ln>
        </p:spPr>
      </p:pic>
      <p:pic>
        <p:nvPicPr>
          <p:cNvPr id="110" name="Google Shape;110;g29dc8604576_1_24"/>
          <p:cNvPicPr preferRelativeResize="0"/>
          <p:nvPr/>
        </p:nvPicPr>
        <p:blipFill>
          <a:blip r:embed="rId4">
            <a:alphaModFix/>
          </a:blip>
          <a:stretch>
            <a:fillRect/>
          </a:stretch>
        </p:blipFill>
        <p:spPr>
          <a:xfrm>
            <a:off x="3758538" y="2409375"/>
            <a:ext cx="4739025" cy="712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3100"/>
              <a:t>Modeling Approach and Results:</a:t>
            </a:r>
            <a:endParaRPr sz="3100"/>
          </a:p>
        </p:txBody>
      </p:sp>
      <p:sp>
        <p:nvSpPr>
          <p:cNvPr id="116" name="Google Shape;116;p8"/>
          <p:cNvSpPr txBox="1"/>
          <p:nvPr>
            <p:ph idx="1" type="body"/>
          </p:nvPr>
        </p:nvSpPr>
        <p:spPr>
          <a:xfrm>
            <a:off x="185200" y="1180775"/>
            <a:ext cx="8520600" cy="38823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440"/>
              <a:buNone/>
            </a:pPr>
            <a:r>
              <a:rPr b="1" lang="en" sz="1120"/>
              <a:t>Model Selection: </a:t>
            </a:r>
            <a:endParaRPr b="1" sz="1120"/>
          </a:p>
          <a:p>
            <a:pPr indent="0" lvl="0" marL="0" rtl="0" algn="l">
              <a:lnSpc>
                <a:spcPct val="105000"/>
              </a:lnSpc>
              <a:spcBef>
                <a:spcPts val="1200"/>
              </a:spcBef>
              <a:spcAft>
                <a:spcPts val="0"/>
              </a:spcAft>
              <a:buSzPts val="440"/>
              <a:buNone/>
            </a:pPr>
            <a:r>
              <a:rPr lang="en" sz="1120"/>
              <a:t>We employed Support Vector Regression (SVR), Random Forest, and Neural Networks as our main models for predicting magnetorheological damper force based on input parameters such as velocity, frequency, and current.</a:t>
            </a:r>
            <a:endParaRPr sz="1120"/>
          </a:p>
          <a:p>
            <a:pPr indent="0" lvl="0" marL="0" rtl="0" algn="l">
              <a:lnSpc>
                <a:spcPct val="105000"/>
              </a:lnSpc>
              <a:spcBef>
                <a:spcPts val="1200"/>
              </a:spcBef>
              <a:spcAft>
                <a:spcPts val="0"/>
              </a:spcAft>
              <a:buSzPts val="440"/>
              <a:buNone/>
            </a:pPr>
            <a:r>
              <a:rPr b="1" lang="en" sz="1120"/>
              <a:t>Accuracy Comparison:</a:t>
            </a:r>
            <a:endParaRPr b="1" sz="1120"/>
          </a:p>
          <a:p>
            <a:pPr indent="-299720" lvl="0" marL="457200" rtl="0" algn="l">
              <a:lnSpc>
                <a:spcPct val="105000"/>
              </a:lnSpc>
              <a:spcBef>
                <a:spcPts val="1200"/>
              </a:spcBef>
              <a:spcAft>
                <a:spcPts val="0"/>
              </a:spcAft>
              <a:buSzPts val="1120"/>
              <a:buChar char="●"/>
            </a:pPr>
            <a:r>
              <a:rPr lang="en" sz="1120"/>
              <a:t>SVR, our main model, closely followed with an R</a:t>
            </a:r>
            <a:r>
              <a:rPr baseline="30000" lang="en" sz="1120"/>
              <a:t>2</a:t>
            </a:r>
            <a:r>
              <a:rPr lang="en" sz="1120"/>
              <a:t> Score of 0.84, showcasing robust predictive capabilities.</a:t>
            </a:r>
            <a:endParaRPr b="1" sz="1120"/>
          </a:p>
          <a:p>
            <a:pPr indent="-299720" lvl="0" marL="457200" rtl="0" algn="l">
              <a:lnSpc>
                <a:spcPct val="105000"/>
              </a:lnSpc>
              <a:spcBef>
                <a:spcPts val="0"/>
              </a:spcBef>
              <a:spcAft>
                <a:spcPts val="0"/>
              </a:spcAft>
              <a:buSzPts val="1120"/>
              <a:buChar char="●"/>
            </a:pPr>
            <a:r>
              <a:rPr lang="en" sz="1120"/>
              <a:t>Random Forest exhibited the highest predictive R</a:t>
            </a:r>
            <a:r>
              <a:rPr baseline="30000" lang="en" sz="1120"/>
              <a:t>2</a:t>
            </a:r>
            <a:r>
              <a:rPr lang="en" sz="1120"/>
              <a:t> Score, achieving an impressive 0.87. But, we have used SVR as our main model. </a:t>
            </a:r>
            <a:endParaRPr sz="1120"/>
          </a:p>
          <a:p>
            <a:pPr indent="-299720" lvl="0" marL="457200" rtl="0" algn="l">
              <a:lnSpc>
                <a:spcPct val="105000"/>
              </a:lnSpc>
              <a:spcBef>
                <a:spcPts val="0"/>
              </a:spcBef>
              <a:spcAft>
                <a:spcPts val="0"/>
              </a:spcAft>
              <a:buSzPts val="1120"/>
              <a:buChar char="●"/>
            </a:pPr>
            <a:r>
              <a:rPr lang="en" sz="1120"/>
              <a:t>Neural Networks delivered competitive results with an R</a:t>
            </a:r>
            <a:r>
              <a:rPr baseline="30000" lang="en" sz="1120"/>
              <a:t>2</a:t>
            </a:r>
            <a:r>
              <a:rPr lang="en" sz="1120"/>
              <a:t> Score of 0.82 or 0.83.</a:t>
            </a:r>
            <a:endParaRPr sz="1120"/>
          </a:p>
          <a:p>
            <a:pPr indent="0" lvl="0" marL="0" rtl="0" algn="l">
              <a:lnSpc>
                <a:spcPct val="105000"/>
              </a:lnSpc>
              <a:spcBef>
                <a:spcPts val="1200"/>
              </a:spcBef>
              <a:spcAft>
                <a:spcPts val="0"/>
              </a:spcAft>
              <a:buSzPts val="440"/>
              <a:buNone/>
            </a:pPr>
            <a:r>
              <a:rPr b="1" lang="en" sz="1120"/>
              <a:t>Prediction of Force: </a:t>
            </a:r>
            <a:r>
              <a:rPr lang="en" sz="1120"/>
              <a:t>When it comes to modeling mechanical systems such as dampers and suspensions, the choice between Support Vector Regression (SVR) and Random Forest (RF) may depend on the specific characteristics of the problem and the goals of the analysis. Here are some considerations in the context of dampers and suspensions: </a:t>
            </a:r>
            <a:endParaRPr sz="1120"/>
          </a:p>
          <a:p>
            <a:pPr indent="0" lvl="0" marL="0" rtl="0" algn="l">
              <a:lnSpc>
                <a:spcPct val="105000"/>
              </a:lnSpc>
              <a:spcBef>
                <a:spcPts val="1200"/>
              </a:spcBef>
              <a:spcAft>
                <a:spcPts val="0"/>
              </a:spcAft>
              <a:buSzPts val="440"/>
              <a:buNone/>
            </a:pPr>
            <a:r>
              <a:rPr lang="en" sz="1120"/>
              <a:t>1. Nonlinear Behavior</a:t>
            </a:r>
            <a:endParaRPr sz="1120"/>
          </a:p>
          <a:p>
            <a:pPr indent="0" lvl="0" marL="0" rtl="0" algn="l">
              <a:lnSpc>
                <a:spcPct val="105000"/>
              </a:lnSpc>
              <a:spcBef>
                <a:spcPts val="1200"/>
              </a:spcBef>
              <a:spcAft>
                <a:spcPts val="0"/>
              </a:spcAft>
              <a:buSzPts val="440"/>
              <a:buNone/>
            </a:pPr>
            <a:r>
              <a:rPr lang="en" sz="1120"/>
              <a:t>2. Physical Interpretability</a:t>
            </a:r>
            <a:endParaRPr sz="1120"/>
          </a:p>
          <a:p>
            <a:pPr indent="0" lvl="0" marL="0" rtl="0" algn="l">
              <a:lnSpc>
                <a:spcPct val="105000"/>
              </a:lnSpc>
              <a:spcBef>
                <a:spcPts val="1200"/>
              </a:spcBef>
              <a:spcAft>
                <a:spcPts val="0"/>
              </a:spcAft>
              <a:buSzPts val="440"/>
              <a:buNone/>
            </a:pPr>
            <a:r>
              <a:rPr lang="en" sz="1120"/>
              <a:t>3. Computational Efficiency</a:t>
            </a:r>
            <a:endParaRPr sz="1120"/>
          </a:p>
          <a:p>
            <a:pPr indent="0" lvl="0" marL="0" rtl="0" algn="l">
              <a:lnSpc>
                <a:spcPct val="105000"/>
              </a:lnSpc>
              <a:spcBef>
                <a:spcPts val="1200"/>
              </a:spcBef>
              <a:spcAft>
                <a:spcPts val="0"/>
              </a:spcAft>
              <a:buSzPts val="440"/>
              <a:buNone/>
            </a:pPr>
            <a:r>
              <a:rPr lang="en" sz="1120"/>
              <a:t>4. Hyperparameter Tuning</a:t>
            </a:r>
            <a:endParaRPr sz="1120"/>
          </a:p>
        </p:txBody>
      </p:sp>
      <p:pic>
        <p:nvPicPr>
          <p:cNvPr id="117" name="Google Shape;117;p8"/>
          <p:cNvPicPr preferRelativeResize="0"/>
          <p:nvPr/>
        </p:nvPicPr>
        <p:blipFill rotWithShape="1">
          <a:blip r:embed="rId3">
            <a:alphaModFix/>
          </a:blip>
          <a:srcRect b="0" l="0" r="0" t="0"/>
          <a:stretch/>
        </p:blipFill>
        <p:spPr>
          <a:xfrm>
            <a:off x="6194350" y="134548"/>
            <a:ext cx="1697775" cy="1336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9"/>
          <p:cNvSpPr txBox="1"/>
          <p:nvPr>
            <p:ph type="title"/>
          </p:nvPr>
        </p:nvSpPr>
        <p:spPr>
          <a:xfrm flipH="1" rot="10800000">
            <a:off x="311700" y="1017925"/>
            <a:ext cx="8520600" cy="927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 </a:t>
            </a:r>
            <a:endParaRPr/>
          </a:p>
        </p:txBody>
      </p:sp>
      <p:pic>
        <p:nvPicPr>
          <p:cNvPr id="123" name="Google Shape;123;p9"/>
          <p:cNvPicPr preferRelativeResize="0"/>
          <p:nvPr/>
        </p:nvPicPr>
        <p:blipFill rotWithShape="1">
          <a:blip r:embed="rId3">
            <a:alphaModFix/>
          </a:blip>
          <a:srcRect b="0" l="0" r="0" t="0"/>
          <a:stretch/>
        </p:blipFill>
        <p:spPr>
          <a:xfrm>
            <a:off x="116475" y="816976"/>
            <a:ext cx="2465300" cy="2079900"/>
          </a:xfrm>
          <a:prstGeom prst="rect">
            <a:avLst/>
          </a:prstGeom>
          <a:noFill/>
          <a:ln>
            <a:noFill/>
          </a:ln>
        </p:spPr>
      </p:pic>
      <p:pic>
        <p:nvPicPr>
          <p:cNvPr id="124" name="Google Shape;124;p9"/>
          <p:cNvPicPr preferRelativeResize="0"/>
          <p:nvPr/>
        </p:nvPicPr>
        <p:blipFill rotWithShape="1">
          <a:blip r:embed="rId4">
            <a:alphaModFix/>
          </a:blip>
          <a:srcRect b="0" l="0" r="0" t="0"/>
          <a:stretch/>
        </p:blipFill>
        <p:spPr>
          <a:xfrm>
            <a:off x="24575" y="2997975"/>
            <a:ext cx="3619302" cy="2079900"/>
          </a:xfrm>
          <a:prstGeom prst="rect">
            <a:avLst/>
          </a:prstGeom>
          <a:noFill/>
          <a:ln>
            <a:noFill/>
          </a:ln>
        </p:spPr>
      </p:pic>
      <p:sp>
        <p:nvSpPr>
          <p:cNvPr id="125" name="Google Shape;125;p9"/>
          <p:cNvSpPr/>
          <p:nvPr/>
        </p:nvSpPr>
        <p:spPr>
          <a:xfrm>
            <a:off x="398075" y="561675"/>
            <a:ext cx="276300" cy="324396"/>
          </a:xfrm>
          <a:custGeom>
            <a:rect b="b" l="l" r="r" t="t"/>
            <a:pathLst>
              <a:path extrusionOk="0" h="18032" w="11052">
                <a:moveTo>
                  <a:pt x="0" y="18032"/>
                </a:moveTo>
                <a:cubicBezTo>
                  <a:pt x="243" y="16384"/>
                  <a:pt x="-387" y="11149"/>
                  <a:pt x="1455" y="8144"/>
                </a:cubicBezTo>
                <a:cubicBezTo>
                  <a:pt x="3297" y="5139"/>
                  <a:pt x="9453" y="1357"/>
                  <a:pt x="11052" y="0"/>
                </a:cubicBezTo>
              </a:path>
            </a:pathLst>
          </a:custGeom>
          <a:noFill/>
          <a:ln cap="flat" cmpd="sng" w="952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6" name="Google Shape;126;p9"/>
          <p:cNvCxnSpPr/>
          <p:nvPr/>
        </p:nvCxnSpPr>
        <p:spPr>
          <a:xfrm flipH="1" rot="10800000">
            <a:off x="671075" y="501350"/>
            <a:ext cx="75900" cy="68700"/>
          </a:xfrm>
          <a:prstGeom prst="straightConnector1">
            <a:avLst/>
          </a:prstGeom>
          <a:noFill/>
          <a:ln cap="flat" cmpd="sng" w="9525">
            <a:solidFill>
              <a:srgbClr val="00FFFF"/>
            </a:solidFill>
            <a:prstDash val="solid"/>
            <a:round/>
            <a:headEnd len="sm" w="sm" type="none"/>
            <a:tailEnd len="med" w="med" type="triangle"/>
          </a:ln>
        </p:spPr>
      </p:cxnSp>
      <p:sp>
        <p:nvSpPr>
          <p:cNvPr id="127" name="Google Shape;127;p9"/>
          <p:cNvSpPr txBox="1"/>
          <p:nvPr/>
        </p:nvSpPr>
        <p:spPr>
          <a:xfrm>
            <a:off x="153650" y="108350"/>
            <a:ext cx="26913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3F3F3"/>
                </a:solidFill>
                <a:latin typeface="Average"/>
                <a:ea typeface="Average"/>
                <a:cs typeface="Average"/>
                <a:sym typeface="Average"/>
              </a:rPr>
              <a:t>Best Hyperparameters we got using GridSearch in SVR</a:t>
            </a:r>
            <a:endParaRPr b="0" i="0" sz="900" u="none" cap="none" strike="noStrike">
              <a:solidFill>
                <a:srgbClr val="F3F3F3"/>
              </a:solidFill>
              <a:latin typeface="Average"/>
              <a:ea typeface="Average"/>
              <a:cs typeface="Average"/>
              <a:sym typeface="Average"/>
            </a:endParaRPr>
          </a:p>
        </p:txBody>
      </p:sp>
      <p:pic>
        <p:nvPicPr>
          <p:cNvPr id="128" name="Google Shape;128;p9"/>
          <p:cNvPicPr preferRelativeResize="0"/>
          <p:nvPr/>
        </p:nvPicPr>
        <p:blipFill rotWithShape="1">
          <a:blip r:embed="rId5">
            <a:alphaModFix/>
          </a:blip>
          <a:srcRect b="0" l="0" r="0" t="0"/>
          <a:stretch/>
        </p:blipFill>
        <p:spPr>
          <a:xfrm>
            <a:off x="3763300" y="2463148"/>
            <a:ext cx="5243901" cy="2614728"/>
          </a:xfrm>
          <a:prstGeom prst="rect">
            <a:avLst/>
          </a:prstGeom>
          <a:noFill/>
          <a:ln>
            <a:noFill/>
          </a:ln>
        </p:spPr>
      </p:pic>
      <p:sp>
        <p:nvSpPr>
          <p:cNvPr id="129" name="Google Shape;129;p9"/>
          <p:cNvSpPr/>
          <p:nvPr/>
        </p:nvSpPr>
        <p:spPr>
          <a:xfrm>
            <a:off x="4116000" y="2491525"/>
            <a:ext cx="213150" cy="1962173"/>
          </a:xfrm>
          <a:custGeom>
            <a:rect b="b" l="l" r="r" t="t"/>
            <a:pathLst>
              <a:path extrusionOk="0" h="84540" w="8526">
                <a:moveTo>
                  <a:pt x="0" y="84540"/>
                </a:moveTo>
                <a:cubicBezTo>
                  <a:pt x="1393" y="72578"/>
                  <a:pt x="7422" y="26855"/>
                  <a:pt x="8357" y="12765"/>
                </a:cubicBezTo>
                <a:cubicBezTo>
                  <a:pt x="9292" y="-1325"/>
                  <a:pt x="6067" y="2128"/>
                  <a:pt x="5609" y="0"/>
                </a:cubicBezTo>
              </a:path>
            </a:pathLst>
          </a:custGeom>
          <a:noFill/>
          <a:ln cap="flat" cmpd="sng" w="952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0" name="Google Shape;130;p9"/>
          <p:cNvCxnSpPr/>
          <p:nvPr/>
        </p:nvCxnSpPr>
        <p:spPr>
          <a:xfrm rot="10800000">
            <a:off x="4244075" y="2299225"/>
            <a:ext cx="13200" cy="192300"/>
          </a:xfrm>
          <a:prstGeom prst="straightConnector1">
            <a:avLst/>
          </a:prstGeom>
          <a:noFill/>
          <a:ln cap="flat" cmpd="sng" w="9525">
            <a:solidFill>
              <a:srgbClr val="00FFFF"/>
            </a:solidFill>
            <a:prstDash val="solid"/>
            <a:round/>
            <a:headEnd len="sm" w="sm" type="none"/>
            <a:tailEnd len="med" w="med" type="triangle"/>
          </a:ln>
        </p:spPr>
      </p:cxnSp>
      <p:sp>
        <p:nvSpPr>
          <p:cNvPr id="131" name="Google Shape;131;p9"/>
          <p:cNvSpPr txBox="1"/>
          <p:nvPr/>
        </p:nvSpPr>
        <p:spPr>
          <a:xfrm>
            <a:off x="3497225" y="2077213"/>
            <a:ext cx="3807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F3F3F3"/>
                </a:solidFill>
                <a:latin typeface="Roboto"/>
                <a:ea typeface="Roboto"/>
                <a:cs typeface="Roboto"/>
                <a:sym typeface="Roboto"/>
              </a:rPr>
              <a:t>Predicted value from our model</a:t>
            </a:r>
            <a:endParaRPr b="0" i="0" sz="1000" u="none" cap="none" strike="noStrike">
              <a:solidFill>
                <a:srgbClr val="F3F3F3"/>
              </a:solidFill>
              <a:latin typeface="Roboto"/>
              <a:ea typeface="Roboto"/>
              <a:cs typeface="Roboto"/>
              <a:sym typeface="Roboto"/>
            </a:endParaRPr>
          </a:p>
        </p:txBody>
      </p:sp>
      <p:cxnSp>
        <p:nvCxnSpPr>
          <p:cNvPr id="132" name="Google Shape;132;p9"/>
          <p:cNvCxnSpPr/>
          <p:nvPr/>
        </p:nvCxnSpPr>
        <p:spPr>
          <a:xfrm rot="10800000">
            <a:off x="6981075" y="2332200"/>
            <a:ext cx="150000" cy="479100"/>
          </a:xfrm>
          <a:prstGeom prst="straightConnector1">
            <a:avLst/>
          </a:prstGeom>
          <a:noFill/>
          <a:ln cap="flat" cmpd="sng" w="9525">
            <a:solidFill>
              <a:srgbClr val="00FFFF"/>
            </a:solidFill>
            <a:prstDash val="solid"/>
            <a:round/>
            <a:headEnd len="sm" w="sm" type="none"/>
            <a:tailEnd len="med" w="med" type="triangle"/>
          </a:ln>
        </p:spPr>
      </p:cxnSp>
      <p:sp>
        <p:nvSpPr>
          <p:cNvPr id="133" name="Google Shape;133;p9"/>
          <p:cNvSpPr txBox="1"/>
          <p:nvPr/>
        </p:nvSpPr>
        <p:spPr>
          <a:xfrm>
            <a:off x="6257900" y="2095388"/>
            <a:ext cx="27708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F3F3F3"/>
                </a:solidFill>
                <a:latin typeface="Roboto"/>
                <a:ea typeface="Roboto"/>
                <a:cs typeface="Roboto"/>
                <a:sym typeface="Roboto"/>
              </a:rPr>
              <a:t>Actual Values of data</a:t>
            </a:r>
            <a:endParaRPr b="0" i="0" sz="1000" u="none" cap="none" strike="noStrike">
              <a:solidFill>
                <a:srgbClr val="F3F3F3"/>
              </a:solidFill>
              <a:latin typeface="Roboto"/>
              <a:ea typeface="Roboto"/>
              <a:cs typeface="Roboto"/>
              <a:sym typeface="Roboto"/>
            </a:endParaRPr>
          </a:p>
        </p:txBody>
      </p:sp>
      <p:sp>
        <p:nvSpPr>
          <p:cNvPr id="134" name="Google Shape;134;p9"/>
          <p:cNvSpPr txBox="1"/>
          <p:nvPr/>
        </p:nvSpPr>
        <p:spPr>
          <a:xfrm>
            <a:off x="3670050" y="156625"/>
            <a:ext cx="1803900" cy="507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100"/>
              <a:buFont typeface="Arial"/>
              <a:buNone/>
            </a:pPr>
            <a:r>
              <a:rPr b="1" i="0" lang="en" sz="2100" u="sng" cap="none" strike="noStrike">
                <a:solidFill>
                  <a:schemeClr val="dk1"/>
                </a:solidFill>
                <a:latin typeface="Oswald"/>
                <a:ea typeface="Oswald"/>
                <a:cs typeface="Oswald"/>
                <a:sym typeface="Oswald"/>
              </a:rPr>
              <a:t>RESULTS (SVR)</a:t>
            </a:r>
            <a:endParaRPr b="1" i="0" sz="2100" u="sng" cap="none" strike="noStrike">
              <a:solidFill>
                <a:schemeClr val="dk1"/>
              </a:solidFill>
              <a:latin typeface="Oswald"/>
              <a:ea typeface="Oswald"/>
              <a:cs typeface="Oswald"/>
              <a:sym typeface="Oswald"/>
            </a:endParaRPr>
          </a:p>
        </p:txBody>
      </p:sp>
      <p:pic>
        <p:nvPicPr>
          <p:cNvPr id="135" name="Google Shape;135;p9"/>
          <p:cNvPicPr preferRelativeResize="0"/>
          <p:nvPr/>
        </p:nvPicPr>
        <p:blipFill rotWithShape="1">
          <a:blip r:embed="rId6">
            <a:alphaModFix/>
          </a:blip>
          <a:srcRect b="0" l="0" r="8373" t="0"/>
          <a:stretch/>
        </p:blipFill>
        <p:spPr>
          <a:xfrm>
            <a:off x="2844950" y="855900"/>
            <a:ext cx="5110600" cy="1199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29dc8604576_1_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Models Results</a:t>
            </a:r>
            <a:endParaRPr/>
          </a:p>
        </p:txBody>
      </p:sp>
      <p:pic>
        <p:nvPicPr>
          <p:cNvPr id="141" name="Google Shape;141;g29dc8604576_1_0"/>
          <p:cNvPicPr preferRelativeResize="0"/>
          <p:nvPr/>
        </p:nvPicPr>
        <p:blipFill>
          <a:blip r:embed="rId3">
            <a:alphaModFix/>
          </a:blip>
          <a:stretch>
            <a:fillRect/>
          </a:stretch>
        </p:blipFill>
        <p:spPr>
          <a:xfrm>
            <a:off x="131975" y="1140650"/>
            <a:ext cx="2689801" cy="2016565"/>
          </a:xfrm>
          <a:prstGeom prst="rect">
            <a:avLst/>
          </a:prstGeom>
          <a:noFill/>
          <a:ln>
            <a:noFill/>
          </a:ln>
        </p:spPr>
      </p:pic>
      <p:pic>
        <p:nvPicPr>
          <p:cNvPr id="142" name="Google Shape;142;g29dc8604576_1_0"/>
          <p:cNvPicPr preferRelativeResize="0"/>
          <p:nvPr/>
        </p:nvPicPr>
        <p:blipFill>
          <a:blip r:embed="rId4">
            <a:alphaModFix/>
          </a:blip>
          <a:stretch>
            <a:fillRect/>
          </a:stretch>
        </p:blipFill>
        <p:spPr>
          <a:xfrm>
            <a:off x="3155381" y="1140650"/>
            <a:ext cx="2561719" cy="2016575"/>
          </a:xfrm>
          <a:prstGeom prst="rect">
            <a:avLst/>
          </a:prstGeom>
          <a:noFill/>
          <a:ln>
            <a:noFill/>
          </a:ln>
        </p:spPr>
      </p:pic>
      <p:pic>
        <p:nvPicPr>
          <p:cNvPr id="143" name="Google Shape;143;g29dc8604576_1_0"/>
          <p:cNvPicPr preferRelativeResize="0"/>
          <p:nvPr/>
        </p:nvPicPr>
        <p:blipFill rotWithShape="1">
          <a:blip r:embed="rId5">
            <a:alphaModFix/>
          </a:blip>
          <a:srcRect b="1512" l="1512" r="1512" t="1512"/>
          <a:stretch/>
        </p:blipFill>
        <p:spPr>
          <a:xfrm>
            <a:off x="6207450" y="1140650"/>
            <a:ext cx="2473299" cy="2016575"/>
          </a:xfrm>
          <a:prstGeom prst="rect">
            <a:avLst/>
          </a:prstGeom>
          <a:noFill/>
          <a:ln>
            <a:noFill/>
          </a:ln>
        </p:spPr>
      </p:pic>
      <p:sp>
        <p:nvSpPr>
          <p:cNvPr id="144" name="Google Shape;144;g29dc8604576_1_0"/>
          <p:cNvSpPr txBox="1"/>
          <p:nvPr/>
        </p:nvSpPr>
        <p:spPr>
          <a:xfrm>
            <a:off x="62700" y="3863975"/>
            <a:ext cx="9018600" cy="1165800"/>
          </a:xfrm>
          <a:prstGeom prst="rect">
            <a:avLst/>
          </a:prstGeom>
          <a:noFill/>
          <a:ln>
            <a:noFill/>
          </a:ln>
        </p:spPr>
        <p:txBody>
          <a:bodyPr anchorCtr="0" anchor="t" bIns="91425" lIns="91425" spcFirstLastPara="1" rIns="91425" wrap="square" tIns="91425">
            <a:spAutoFit/>
          </a:bodyPr>
          <a:lstStyle/>
          <a:p>
            <a:pPr indent="0" lvl="0" marL="0" rtl="0" algn="l">
              <a:lnSpc>
                <a:spcPct val="105000"/>
              </a:lnSpc>
              <a:spcBef>
                <a:spcPts val="1200"/>
              </a:spcBef>
              <a:spcAft>
                <a:spcPts val="0"/>
              </a:spcAft>
              <a:buNone/>
            </a:pPr>
            <a:r>
              <a:rPr lang="en" sz="1020">
                <a:solidFill>
                  <a:schemeClr val="accent3"/>
                </a:solidFill>
                <a:latin typeface="Average"/>
                <a:ea typeface="Average"/>
                <a:cs typeface="Average"/>
                <a:sym typeface="Average"/>
              </a:rPr>
              <a:t>.</a:t>
            </a:r>
            <a:r>
              <a:rPr lang="en" sz="1020">
                <a:solidFill>
                  <a:schemeClr val="accent3"/>
                </a:solidFill>
                <a:latin typeface="Average"/>
                <a:ea typeface="Average"/>
                <a:cs typeface="Average"/>
                <a:sym typeface="Average"/>
              </a:rPr>
              <a:t>Having explored various models, our focus narrowed down to support Support Vector Regression (SVR) due to its favorable performance. We utilized GridSearchCV for hyperparameter tuning, optimizing the SVR model for accurate predictions. Subsequently, we employed the trained SVR model to predict force values based on given parameters such as frequency, velocity, and current. The comparison of these predictions with values obtained from a Simulink model is crucial, as it serves as a validation step for aligning our machine learning predictions with a simulated physical model. This comparison aids in understanding the SVR model's proximity to the expected behavior of the magnetorheological fluid damper under different operational conditions, contributing valuable insights for potential applications in vehicle suspension systems. </a:t>
            </a:r>
            <a:endParaRPr sz="1600"/>
          </a:p>
        </p:txBody>
      </p:sp>
      <p:sp>
        <p:nvSpPr>
          <p:cNvPr id="145" name="Google Shape;145;g29dc8604576_1_0"/>
          <p:cNvSpPr txBox="1"/>
          <p:nvPr/>
        </p:nvSpPr>
        <p:spPr>
          <a:xfrm>
            <a:off x="131975" y="3258050"/>
            <a:ext cx="2643300" cy="480600"/>
          </a:xfrm>
          <a:prstGeom prst="rect">
            <a:avLst/>
          </a:prstGeom>
          <a:noFill/>
          <a:ln>
            <a:noFill/>
          </a:ln>
        </p:spPr>
        <p:txBody>
          <a:bodyPr anchorCtr="0" anchor="t" bIns="91425" lIns="91425" spcFirstLastPara="1" rIns="91425" wrap="square" tIns="91425">
            <a:spAutoFit/>
          </a:bodyPr>
          <a:lstStyle/>
          <a:p>
            <a:pPr indent="0" lvl="0" marL="0" rtl="0" algn="l">
              <a:lnSpc>
                <a:spcPct val="105000"/>
              </a:lnSpc>
              <a:spcBef>
                <a:spcPts val="1200"/>
              </a:spcBef>
              <a:spcAft>
                <a:spcPts val="0"/>
              </a:spcAft>
              <a:buNone/>
            </a:pPr>
            <a:r>
              <a:rPr lang="en" sz="620">
                <a:solidFill>
                  <a:schemeClr val="accent3"/>
                </a:solidFill>
                <a:latin typeface="Average"/>
                <a:ea typeface="Average"/>
                <a:cs typeface="Average"/>
                <a:sym typeface="Average"/>
              </a:rPr>
              <a:t>Random Forest: 1) Details: Ensemble learning model. 2) Hyperparameters: Tuned tree count, depth, leaf size, etc. 3) Rationale: Suitable for capturing non-linear patterns in data, serving as a benchmark against SVR</a:t>
            </a:r>
            <a:endParaRPr sz="1000"/>
          </a:p>
        </p:txBody>
      </p:sp>
      <p:sp>
        <p:nvSpPr>
          <p:cNvPr id="146" name="Google Shape;146;g29dc8604576_1_0"/>
          <p:cNvSpPr txBox="1"/>
          <p:nvPr/>
        </p:nvSpPr>
        <p:spPr>
          <a:xfrm>
            <a:off x="2997500" y="3220200"/>
            <a:ext cx="2929200" cy="580800"/>
          </a:xfrm>
          <a:prstGeom prst="rect">
            <a:avLst/>
          </a:prstGeom>
          <a:noFill/>
          <a:ln>
            <a:noFill/>
          </a:ln>
        </p:spPr>
        <p:txBody>
          <a:bodyPr anchorCtr="0" anchor="t" bIns="91425" lIns="91425" spcFirstLastPara="1" rIns="91425" wrap="square" tIns="91425">
            <a:spAutoFit/>
          </a:bodyPr>
          <a:lstStyle/>
          <a:p>
            <a:pPr indent="0" lvl="0" marL="0" rtl="0" algn="l">
              <a:lnSpc>
                <a:spcPct val="105000"/>
              </a:lnSpc>
              <a:spcBef>
                <a:spcPts val="1200"/>
              </a:spcBef>
              <a:spcAft>
                <a:spcPts val="0"/>
              </a:spcAft>
              <a:buNone/>
            </a:pPr>
            <a:r>
              <a:rPr lang="en" sz="620">
                <a:solidFill>
                  <a:schemeClr val="accent3"/>
                </a:solidFill>
                <a:latin typeface="Average"/>
                <a:ea typeface="Average"/>
                <a:cs typeface="Average"/>
                <a:sym typeface="Average"/>
              </a:rPr>
              <a:t>Neural Networks: 1) Details: Deep learning model with multiple layers. 2) Hyperparameters: Tuned layers, neurons, activation functions, learning rate, etc. 3) Rationale: Explored for its ability to model complex relationships in fluid behavior, providing an alternative to SVR.</a:t>
            </a:r>
            <a:endParaRPr sz="1000"/>
          </a:p>
        </p:txBody>
      </p:sp>
      <p:sp>
        <p:nvSpPr>
          <p:cNvPr id="147" name="Google Shape;147;g29dc8604576_1_0"/>
          <p:cNvSpPr txBox="1"/>
          <p:nvPr/>
        </p:nvSpPr>
        <p:spPr>
          <a:xfrm>
            <a:off x="6081300" y="3258050"/>
            <a:ext cx="3000000" cy="480600"/>
          </a:xfrm>
          <a:prstGeom prst="rect">
            <a:avLst/>
          </a:prstGeom>
          <a:noFill/>
          <a:ln>
            <a:noFill/>
          </a:ln>
        </p:spPr>
        <p:txBody>
          <a:bodyPr anchorCtr="0" anchor="t" bIns="91425" lIns="91425" spcFirstLastPara="1" rIns="91425" wrap="square" tIns="91425">
            <a:spAutoFit/>
          </a:bodyPr>
          <a:lstStyle/>
          <a:p>
            <a:pPr indent="0" lvl="0" marL="0" rtl="0" algn="l">
              <a:lnSpc>
                <a:spcPct val="105000"/>
              </a:lnSpc>
              <a:spcBef>
                <a:spcPts val="1200"/>
              </a:spcBef>
              <a:spcAft>
                <a:spcPts val="0"/>
              </a:spcAft>
              <a:buNone/>
            </a:pPr>
            <a:r>
              <a:rPr lang="en" sz="620">
                <a:solidFill>
                  <a:schemeClr val="accent3"/>
                </a:solidFill>
                <a:latin typeface="Average"/>
                <a:ea typeface="Average"/>
                <a:cs typeface="Average"/>
                <a:sym typeface="Average"/>
              </a:rPr>
              <a:t>Linear Regression: 1) Details: Simple linear model. 2) Hyperparameters: No tuning as it's a parametric model. 3) Rationale: Used as a baseline for simplicity and interpretability in result comparison.</a:t>
            </a:r>
            <a:endParaRPr sz="1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