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F10A6-47AB-4FDC-8581-061EFC0F3766}" type="datetimeFigureOut">
              <a:rPr lang="en-IN" smtClean="0"/>
              <a:t>13-05-2021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277AB-47B3-45C6-ABBC-DA3BD3F7E787}" type="slidenum">
              <a:rPr lang="en-IN" smtClean="0"/>
              <a:t>‹#›</a:t>
            </a:fld>
            <a:endParaRPr lang="en-IN"/>
          </a:p>
        </p:txBody>
      </p:sp>
    </p:spTree>
    <p:extLst>
      <p:ext uri="{BB962C8B-B14F-4D97-AF65-F5344CB8AC3E}">
        <p14:creationId xmlns:p14="http://schemas.microsoft.com/office/powerpoint/2010/main" val="321206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6.xml"/><Relationship Id="rId4" Type="http://schemas.openxmlformats.org/officeDocument/2006/relationships/hyperlink" Target="https://www.w3schoo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dirty="0" smtClean="0"/>
              <a:t>OPEN SOURCE PROGRAMMING PROJECT</a:t>
            </a:r>
            <a:r>
              <a:rPr lang="en-IN" dirty="0" smtClean="0"/>
              <a:t/>
            </a:r>
            <a:br>
              <a:rPr lang="en-IN" dirty="0" smtClean="0"/>
            </a:br>
            <a:r>
              <a:rPr lang="en-IN" dirty="0" smtClean="0"/>
              <a:t/>
            </a:r>
            <a:br>
              <a:rPr lang="en-IN" dirty="0" smtClean="0"/>
            </a:br>
            <a:r>
              <a:rPr lang="en-IN" dirty="0" smtClean="0"/>
              <a:t>ONLINE NOTES MANAGEMENT SYSTEM</a:t>
            </a:r>
            <a:endParaRPr lang="en-IN" dirty="0"/>
          </a:p>
        </p:txBody>
      </p:sp>
      <p:sp>
        <p:nvSpPr>
          <p:cNvPr id="3" name="Subtitle 2"/>
          <p:cNvSpPr>
            <a:spLocks noGrp="1"/>
          </p:cNvSpPr>
          <p:nvPr>
            <p:ph type="subTitle" idx="1"/>
          </p:nvPr>
        </p:nvSpPr>
        <p:spPr>
          <a:xfrm>
            <a:off x="810001" y="5280847"/>
            <a:ext cx="10572000" cy="1312458"/>
          </a:xfrm>
        </p:spPr>
        <p:txBody>
          <a:bodyPr>
            <a:normAutofit/>
          </a:bodyPr>
          <a:lstStyle/>
          <a:p>
            <a:r>
              <a:rPr lang="en-IN" dirty="0" smtClean="0"/>
              <a:t>By: </a:t>
            </a:r>
          </a:p>
          <a:p>
            <a:r>
              <a:rPr lang="en-IN" dirty="0" smtClean="0"/>
              <a:t>Garvit 19BIT0023</a:t>
            </a:r>
          </a:p>
          <a:p>
            <a:r>
              <a:rPr lang="en-IN" dirty="0" smtClean="0"/>
              <a:t>Rohin Srivastava 19BIT0177</a:t>
            </a:r>
            <a:endParaRPr lang="en-IN" dirty="0"/>
          </a:p>
        </p:txBody>
      </p:sp>
      <p:sp>
        <p:nvSpPr>
          <p:cNvPr id="4" name="TextBox 3"/>
          <p:cNvSpPr txBox="1"/>
          <p:nvPr/>
        </p:nvSpPr>
        <p:spPr>
          <a:xfrm>
            <a:off x="8681988" y="5106079"/>
            <a:ext cx="3724977" cy="830997"/>
          </a:xfrm>
          <a:prstGeom prst="rect">
            <a:avLst/>
          </a:prstGeom>
          <a:noFill/>
        </p:spPr>
        <p:txBody>
          <a:bodyPr wrap="square" rtlCol="0">
            <a:spAutoFit/>
          </a:bodyPr>
          <a:lstStyle/>
          <a:p>
            <a:r>
              <a:rPr lang="en-IN" sz="4800" dirty="0" smtClean="0"/>
              <a:t>REVIEW -1</a:t>
            </a:r>
            <a:endParaRPr lang="en-IN" sz="4800" dirty="0"/>
          </a:p>
        </p:txBody>
      </p:sp>
    </p:spTree>
    <p:extLst>
      <p:ext uri="{BB962C8B-B14F-4D97-AF65-F5344CB8AC3E}">
        <p14:creationId xmlns:p14="http://schemas.microsoft.com/office/powerpoint/2010/main" val="1763611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endParaRPr lang="en-IN" dirty="0"/>
          </a:p>
        </p:txBody>
      </p:sp>
      <p:sp>
        <p:nvSpPr>
          <p:cNvPr id="3" name="TextBox 2"/>
          <p:cNvSpPr txBox="1"/>
          <p:nvPr/>
        </p:nvSpPr>
        <p:spPr>
          <a:xfrm>
            <a:off x="693019" y="2319688"/>
            <a:ext cx="10688979" cy="2831544"/>
          </a:xfrm>
          <a:prstGeom prst="rect">
            <a:avLst/>
          </a:prstGeom>
          <a:noFill/>
        </p:spPr>
        <p:txBody>
          <a:bodyPr wrap="square" rtlCol="0">
            <a:spAutoFit/>
          </a:bodyPr>
          <a:lstStyle/>
          <a:p>
            <a:r>
              <a:rPr lang="en-US" sz="3200" b="1" dirty="0"/>
              <a:t>TABLES IN OUR </a:t>
            </a:r>
            <a:r>
              <a:rPr lang="en-US" sz="3200" b="1" dirty="0" smtClean="0"/>
              <a:t>DATABASE</a:t>
            </a:r>
          </a:p>
          <a:p>
            <a:endParaRPr lang="en-IN" sz="3200" dirty="0"/>
          </a:p>
          <a:p>
            <a:pPr lvl="0"/>
            <a:r>
              <a:rPr lang="en-US" sz="2400" dirty="0"/>
              <a:t>Registration(</a:t>
            </a:r>
            <a:r>
              <a:rPr lang="en-US" sz="2400" u="sng" dirty="0"/>
              <a:t>username</a:t>
            </a:r>
            <a:r>
              <a:rPr lang="en-US" sz="2400" dirty="0"/>
              <a:t>(</a:t>
            </a:r>
            <a:r>
              <a:rPr lang="en-US" sz="2400" dirty="0" err="1"/>
              <a:t>pk</a:t>
            </a:r>
            <a:r>
              <a:rPr lang="en-US" sz="2400" dirty="0"/>
              <a:t>),</a:t>
            </a:r>
            <a:r>
              <a:rPr lang="en-US" sz="2400" dirty="0" err="1" smtClean="0"/>
              <a:t>email,password,types,picture</a:t>
            </a:r>
            <a:r>
              <a:rPr lang="en-US" sz="2400" dirty="0" smtClean="0"/>
              <a:t>);</a:t>
            </a:r>
            <a:endParaRPr lang="en-IN" sz="2400" dirty="0"/>
          </a:p>
          <a:p>
            <a:pPr lvl="0"/>
            <a:r>
              <a:rPr lang="en-US" sz="2400" dirty="0"/>
              <a:t>Notes (</a:t>
            </a:r>
            <a:r>
              <a:rPr lang="en-US" sz="2400" u="sng" dirty="0" err="1" smtClean="0"/>
              <a:t>notes_id</a:t>
            </a:r>
            <a:r>
              <a:rPr lang="en-US" sz="2400" u="sng" dirty="0" smtClean="0"/>
              <a:t>(</a:t>
            </a:r>
            <a:r>
              <a:rPr lang="en-US" sz="2400" u="sng" dirty="0" err="1" smtClean="0"/>
              <a:t>pk</a:t>
            </a:r>
            <a:r>
              <a:rPr lang="en-US" sz="2400" u="sng" dirty="0" smtClean="0"/>
              <a:t>),</a:t>
            </a:r>
            <a:r>
              <a:rPr lang="en-US" sz="2400" u="sng" dirty="0" err="1" smtClean="0"/>
              <a:t>file_uploaded_on,file_uploaded_by</a:t>
            </a:r>
            <a:r>
              <a:rPr lang="en-US" sz="2400" dirty="0" err="1" smtClean="0"/>
              <a:t>,subject,types,path</a:t>
            </a:r>
            <a:r>
              <a:rPr lang="en-US" sz="2400" dirty="0" smtClean="0"/>
              <a:t>)</a:t>
            </a:r>
            <a:endParaRPr lang="en-IN" sz="2400" dirty="0"/>
          </a:p>
          <a:p>
            <a:pPr lvl="0"/>
            <a:r>
              <a:rPr lang="en-US" sz="2400" dirty="0"/>
              <a:t>Saved </a:t>
            </a:r>
            <a:r>
              <a:rPr lang="en-US" sz="2400" dirty="0" smtClean="0"/>
              <a:t>Notes(</a:t>
            </a:r>
            <a:r>
              <a:rPr lang="en-US" sz="2400" u="sng" dirty="0" err="1" smtClean="0"/>
              <a:t>file_name</a:t>
            </a:r>
            <a:r>
              <a:rPr lang="en-US" sz="2400" dirty="0" err="1" smtClean="0"/>
              <a:t>,file_uploaded_by,path</a:t>
            </a:r>
            <a:r>
              <a:rPr lang="en-US" sz="2400" dirty="0" smtClean="0"/>
              <a:t>)</a:t>
            </a:r>
            <a:endParaRPr lang="en-IN" sz="2400" dirty="0"/>
          </a:p>
          <a:p>
            <a:endParaRPr lang="en-IN" dirty="0"/>
          </a:p>
        </p:txBody>
      </p:sp>
    </p:spTree>
    <p:extLst>
      <p:ext uri="{BB962C8B-B14F-4D97-AF65-F5344CB8AC3E}">
        <p14:creationId xmlns:p14="http://schemas.microsoft.com/office/powerpoint/2010/main" val="363165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References:</a:t>
            </a:r>
            <a:endParaRPr lang="en-IN" sz="6600" dirty="0"/>
          </a:p>
        </p:txBody>
      </p:sp>
      <p:sp>
        <p:nvSpPr>
          <p:cNvPr id="3" name="TextBox 2"/>
          <p:cNvSpPr txBox="1"/>
          <p:nvPr/>
        </p:nvSpPr>
        <p:spPr>
          <a:xfrm>
            <a:off x="664143" y="2261937"/>
            <a:ext cx="10722543" cy="2031325"/>
          </a:xfrm>
          <a:prstGeom prst="rect">
            <a:avLst/>
          </a:prstGeom>
          <a:noFill/>
        </p:spPr>
        <p:txBody>
          <a:bodyPr wrap="square" rtlCol="0">
            <a:spAutoFit/>
          </a:bodyPr>
          <a:lstStyle/>
          <a:p>
            <a:pPr marL="285750" indent="-285750">
              <a:buFont typeface="Arial" panose="020B0604020202020204" pitchFamily="34" charset="0"/>
              <a:buChar char="•"/>
            </a:pPr>
            <a:r>
              <a:rPr lang="en-IN" sz="3600" dirty="0" smtClean="0">
                <a:hlinkClick r:id="rId2"/>
              </a:rPr>
              <a:t>https</a:t>
            </a:r>
            <a:r>
              <a:rPr lang="en-IN" sz="3600" dirty="0">
                <a:hlinkClick r:id="rId2"/>
              </a:rPr>
              <a:t>://www.geeksforgeeks.org</a:t>
            </a:r>
            <a:r>
              <a:rPr lang="en-IN" sz="3600" dirty="0" smtClean="0">
                <a:hlinkClick r:id="rId2"/>
              </a:rPr>
              <a:t>/</a:t>
            </a:r>
            <a:endParaRPr lang="en-IN" sz="3600" dirty="0" smtClean="0"/>
          </a:p>
          <a:p>
            <a:pPr marL="285750" indent="-285750">
              <a:buFont typeface="Arial" panose="020B0604020202020204" pitchFamily="34" charset="0"/>
              <a:buChar char="•"/>
            </a:pPr>
            <a:r>
              <a:rPr lang="en-IN" sz="3600" dirty="0">
                <a:hlinkClick r:id="rId3"/>
              </a:rPr>
              <a:t>https://stackoverflow.com</a:t>
            </a:r>
            <a:r>
              <a:rPr lang="en-IN" sz="3600" dirty="0" smtClean="0">
                <a:hlinkClick r:id="rId3"/>
              </a:rPr>
              <a:t>/</a:t>
            </a:r>
            <a:endParaRPr lang="en-IN" sz="3600" dirty="0" smtClean="0"/>
          </a:p>
          <a:p>
            <a:pPr marL="285750" indent="-285750">
              <a:buFont typeface="Arial" panose="020B0604020202020204" pitchFamily="34" charset="0"/>
              <a:buChar char="•"/>
            </a:pPr>
            <a:r>
              <a:rPr lang="en-IN" sz="3600" dirty="0">
                <a:hlinkClick r:id="rId4"/>
              </a:rPr>
              <a:t>https://www.w3schools.com</a:t>
            </a:r>
            <a:r>
              <a:rPr lang="en-IN" sz="3600" dirty="0" smtClean="0">
                <a:hlinkClick r:id="rId4"/>
              </a:rPr>
              <a:t>/</a:t>
            </a:r>
            <a:endParaRPr lang="en-IN" sz="3600"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742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71864947"/>
              </p:ext>
            </p:extLst>
          </p:nvPr>
        </p:nvGraphicFramePr>
        <p:xfrm>
          <a:off x="810000" y="2406491"/>
          <a:ext cx="10403432" cy="3657600"/>
        </p:xfrm>
        <a:graphic>
          <a:graphicData uri="http://schemas.openxmlformats.org/drawingml/2006/table">
            <a:tbl>
              <a:tblPr>
                <a:tableStyleId>{5C22544A-7EE6-4342-B048-85BDC9FD1C3A}</a:tableStyleId>
              </a:tblPr>
              <a:tblGrid>
                <a:gridCol w="288393">
                  <a:extLst>
                    <a:ext uri="{9D8B030D-6E8A-4147-A177-3AD203B41FA5}">
                      <a16:colId xmlns:a16="http://schemas.microsoft.com/office/drawing/2014/main" val="1481366128"/>
                    </a:ext>
                  </a:extLst>
                </a:gridCol>
                <a:gridCol w="10115039">
                  <a:extLst>
                    <a:ext uri="{9D8B030D-6E8A-4147-A177-3AD203B41FA5}">
                      <a16:colId xmlns:a16="http://schemas.microsoft.com/office/drawing/2014/main" val="555949882"/>
                    </a:ext>
                  </a:extLst>
                </a:gridCol>
              </a:tblGrid>
              <a:tr h="3445669">
                <a:tc>
                  <a:txBody>
                    <a:bodyPr/>
                    <a:lstStyle/>
                    <a:p>
                      <a:pPr>
                        <a:spcAft>
                          <a:spcPts val="0"/>
                        </a:spcAft>
                      </a:pPr>
                      <a:r>
                        <a:rPr lang="en-US" sz="2400">
                          <a:effectLst/>
                        </a:rPr>
                        <a:t> </a:t>
                      </a:r>
                      <a:endParaRPr lang="en-IN" sz="2400">
                        <a:effectLst/>
                        <a:latin typeface="Georgia" panose="02040502050405020303" pitchFamily="18" charset="0"/>
                        <a:ea typeface="Georgia" panose="02040502050405020303" pitchFamily="18" charset="0"/>
                        <a:cs typeface="Mangal" panose="02040503050203030202" pitchFamily="18" charset="0"/>
                      </a:endParaRPr>
                    </a:p>
                  </a:txBody>
                  <a:tcPr marL="0" marR="0" marT="0" marB="0"/>
                </a:tc>
                <a:tc>
                  <a:txBody>
                    <a:bodyPr/>
                    <a:lstStyle/>
                    <a:p>
                      <a:pPr>
                        <a:spcAft>
                          <a:spcPts val="0"/>
                        </a:spcAft>
                      </a:pPr>
                      <a:r>
                        <a:rPr lang="en-US" sz="2400" dirty="0">
                          <a:effectLst/>
                        </a:rPr>
                        <a:t>Online Notes Manager is a web based software that helps its users to create text based notes that might be handy for others too. So the portal will enable the user to upload notes online for other users. Therefore, it also has a download option for the users. The simplicity of the interface makes it easier to use and users can easily manage their notes or files online. Our efforts are to provide a web based application that helps users to create notes interactively. By using this platform, they can save their notes after creating and can also modify them whenever they want to. </a:t>
                      </a:r>
                      <a:endParaRPr lang="en-IN" sz="2400" dirty="0">
                        <a:effectLst/>
                      </a:endParaRPr>
                    </a:p>
                    <a:p>
                      <a:pPr>
                        <a:spcAft>
                          <a:spcPts val="0"/>
                        </a:spcAft>
                      </a:pPr>
                      <a:r>
                        <a:rPr lang="en-US" sz="2400" dirty="0">
                          <a:effectLst/>
                        </a:rPr>
                        <a:t> </a:t>
                      </a:r>
                      <a:endParaRPr lang="en-IN" sz="2400" b="1" dirty="0">
                        <a:solidFill>
                          <a:srgbClr val="123869"/>
                        </a:solidFill>
                        <a:effectLst/>
                        <a:latin typeface="Georgia" panose="02040502050405020303"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561183855"/>
                  </a:ext>
                </a:extLst>
              </a:tr>
            </a:tbl>
          </a:graphicData>
        </a:graphic>
      </p:graphicFrame>
    </p:spTree>
    <p:extLst>
      <p:ext uri="{BB962C8B-B14F-4D97-AF65-F5344CB8AC3E}">
        <p14:creationId xmlns:p14="http://schemas.microsoft.com/office/powerpoint/2010/main" val="1619120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PROBLEM STATEMENT</a:t>
            </a:r>
            <a:endParaRPr lang="en-IN" sz="4400" dirty="0"/>
          </a:p>
        </p:txBody>
      </p:sp>
      <p:sp>
        <p:nvSpPr>
          <p:cNvPr id="3" name="Content Placeholder 2"/>
          <p:cNvSpPr>
            <a:spLocks noGrp="1"/>
          </p:cNvSpPr>
          <p:nvPr>
            <p:ph idx="1"/>
          </p:nvPr>
        </p:nvSpPr>
        <p:spPr>
          <a:xfrm>
            <a:off x="4855633" y="446088"/>
            <a:ext cx="6252633" cy="6147216"/>
          </a:xfrm>
        </p:spPr>
        <p:txBody>
          <a:bodyPr/>
          <a:lstStyle/>
          <a:p>
            <a:pPr marL="0" indent="0">
              <a:buNone/>
            </a:pPr>
            <a:endParaRPr lang="en-IN" dirty="0"/>
          </a:p>
          <a:p>
            <a:r>
              <a:rPr lang="en-US" sz="2400" dirty="0"/>
              <a:t>Notes making is one of the handiest technique one uses while learning new things. Notes summarizes the gist of the subjects and are always useful for revisions. </a:t>
            </a:r>
            <a:endParaRPr lang="en-IN" sz="2400" b="1" dirty="0"/>
          </a:p>
          <a:p>
            <a:r>
              <a:rPr lang="en-US" sz="2400" dirty="0"/>
              <a:t>Whether the user is a student or a teacher, managing notes and circulating notes has been some of many the issues faced by many people.</a:t>
            </a:r>
            <a:endParaRPr lang="en-IN" sz="2400" i="1" dirty="0"/>
          </a:p>
          <a:p>
            <a:r>
              <a:rPr lang="en-US" sz="2400" dirty="0"/>
              <a:t>So students and teacher need a platform where they can easily create and share their material.</a:t>
            </a:r>
            <a:endParaRPr lang="en-IN" sz="2400" i="1" dirty="0"/>
          </a:p>
          <a:p>
            <a:endParaRPr lang="en-IN" dirty="0"/>
          </a:p>
        </p:txBody>
      </p:sp>
      <p:sp>
        <p:nvSpPr>
          <p:cNvPr id="4" name="Text Placeholder 3"/>
          <p:cNvSpPr>
            <a:spLocks noGrp="1"/>
          </p:cNvSpPr>
          <p:nvPr>
            <p:ph type="body" sz="half" idx="2"/>
          </p:nvPr>
        </p:nvSpPr>
        <p:spPr/>
        <p:txBody>
          <a:bodyPr/>
          <a:lstStyle/>
          <a:p>
            <a:endParaRPr lang="en-IN" dirty="0"/>
          </a:p>
        </p:txBody>
      </p:sp>
      <p:pic>
        <p:nvPicPr>
          <p:cNvPr id="5" name="Picture 4" descr="Image"/>
          <p:cNvPicPr/>
          <p:nvPr/>
        </p:nvPicPr>
        <p:blipFill>
          <a:blip r:embed="rId2" cstate="email">
            <a:extLst>
              <a:ext uri="{28A0092B-C50C-407E-A947-70E740481C1C}">
                <a14:useLocalDpi xmlns:a14="http://schemas.microsoft.com/office/drawing/2010/main"/>
              </a:ext>
            </a:extLst>
          </a:blip>
          <a:stretch>
            <a:fillRect/>
          </a:stretch>
        </p:blipFill>
        <p:spPr>
          <a:xfrm>
            <a:off x="1073151" y="2329313"/>
            <a:ext cx="3547533" cy="4263991"/>
          </a:xfrm>
          <a:prstGeom prst="rect">
            <a:avLst/>
          </a:prstGeom>
        </p:spPr>
      </p:pic>
    </p:spTree>
    <p:extLst>
      <p:ext uri="{BB962C8B-B14F-4D97-AF65-F5344CB8AC3E}">
        <p14:creationId xmlns:p14="http://schemas.microsoft.com/office/powerpoint/2010/main" val="3513764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FOR CHOOSING THIS TOPIC ?</a:t>
            </a:r>
            <a:endParaRPr lang="en-IN" dirty="0"/>
          </a:p>
        </p:txBody>
      </p:sp>
      <p:sp>
        <p:nvSpPr>
          <p:cNvPr id="3" name="Rectangle 2"/>
          <p:cNvSpPr/>
          <p:nvPr/>
        </p:nvSpPr>
        <p:spPr>
          <a:xfrm>
            <a:off x="433136" y="2541121"/>
            <a:ext cx="11300059" cy="3785652"/>
          </a:xfrm>
          <a:prstGeom prst="rect">
            <a:avLst/>
          </a:prstGeom>
        </p:spPr>
        <p:txBody>
          <a:bodyPr wrap="square">
            <a:spAutoFit/>
          </a:bodyPr>
          <a:lstStyle/>
          <a:p>
            <a:pPr marL="342900" indent="-342900">
              <a:spcAft>
                <a:spcPts val="0"/>
              </a:spcAft>
              <a:buFont typeface="Courier New" panose="02070309020205020404" pitchFamily="49" charset="0"/>
              <a:buChar char="o"/>
            </a:pPr>
            <a:r>
              <a:rPr lang="en-US" sz="2000" dirty="0">
                <a:latin typeface="+mj-lt"/>
                <a:ea typeface="Georgia" panose="02040502050405020303" pitchFamily="18" charset="0"/>
                <a:cs typeface="Mangal" panose="02040503050203030202" pitchFamily="18" charset="0"/>
              </a:rPr>
              <a:t>Now-a-days students don’t require a notebook to write down notes which are being taught in the class, as students are being taught in smart class through presentations prepared by their respective faculties.</a:t>
            </a:r>
            <a:endParaRPr lang="en-IN" sz="2000" i="1" dirty="0">
              <a:latin typeface="+mj-lt"/>
              <a:ea typeface="Georgia" panose="02040502050405020303" pitchFamily="18" charset="0"/>
              <a:cs typeface="Mangal" panose="02040503050203030202" pitchFamily="18" charset="0"/>
            </a:endParaRPr>
          </a:p>
          <a:p>
            <a:pPr>
              <a:spcAft>
                <a:spcPts val="0"/>
              </a:spcAft>
            </a:pPr>
            <a:endParaRPr lang="en-IN" sz="2000" i="1" dirty="0">
              <a:latin typeface="+mj-lt"/>
              <a:ea typeface="Georgia" panose="02040502050405020303" pitchFamily="18" charset="0"/>
              <a:cs typeface="Mangal" panose="02040503050203030202" pitchFamily="18" charset="0"/>
            </a:endParaRPr>
          </a:p>
          <a:p>
            <a:pPr marL="342900" indent="-342900">
              <a:spcAft>
                <a:spcPts val="0"/>
              </a:spcAft>
              <a:buFont typeface="Courier New" panose="02070309020205020404" pitchFamily="49" charset="0"/>
              <a:buChar char="o"/>
            </a:pPr>
            <a:r>
              <a:rPr lang="en-US" sz="2000" dirty="0">
                <a:latin typeface="+mj-lt"/>
                <a:ea typeface="Georgia" panose="02040502050405020303" pitchFamily="18" charset="0"/>
                <a:cs typeface="Mangal" panose="02040503050203030202" pitchFamily="18" charset="0"/>
              </a:rPr>
              <a:t>So, it is very difficult for the students to recall what they had studied in their classes and students had to bring storage devices to the classes to get the presentations or the notes.</a:t>
            </a:r>
            <a:endParaRPr lang="en-IN" sz="2000" i="1" dirty="0">
              <a:latin typeface="+mj-lt"/>
              <a:ea typeface="Georgia" panose="02040502050405020303" pitchFamily="18" charset="0"/>
              <a:cs typeface="Mangal" panose="02040503050203030202" pitchFamily="18" charset="0"/>
            </a:endParaRPr>
          </a:p>
          <a:p>
            <a:pPr>
              <a:spcAft>
                <a:spcPts val="0"/>
              </a:spcAft>
            </a:pPr>
            <a:endParaRPr lang="en-IN" sz="2000" i="1" dirty="0">
              <a:latin typeface="+mj-lt"/>
              <a:ea typeface="Georgia" panose="02040502050405020303" pitchFamily="18" charset="0"/>
              <a:cs typeface="Mangal" panose="02040503050203030202" pitchFamily="18" charset="0"/>
            </a:endParaRPr>
          </a:p>
          <a:p>
            <a:pPr marL="342900" indent="-342900">
              <a:buFont typeface="Courier New" panose="02070309020205020404" pitchFamily="49" charset="0"/>
              <a:buChar char="o"/>
            </a:pPr>
            <a:r>
              <a:rPr lang="en-US" sz="2000" dirty="0">
                <a:latin typeface="+mj-lt"/>
                <a:ea typeface="Georgia" panose="02040502050405020303" pitchFamily="18" charset="0"/>
              </a:rPr>
              <a:t>Therefore, taking this into consideration, we tried to make a web application which will help both students and teachers. It will provide the best means to circulate notes, presentations and files. Hassle free downloading, uploading and creating notes will make learning easier!</a:t>
            </a:r>
            <a:endParaRPr lang="en-IN" sz="2000" dirty="0">
              <a:latin typeface="+mj-lt"/>
            </a:endParaRPr>
          </a:p>
        </p:txBody>
      </p:sp>
    </p:spTree>
    <p:extLst>
      <p:ext uri="{BB962C8B-B14F-4D97-AF65-F5344CB8AC3E}">
        <p14:creationId xmlns:p14="http://schemas.microsoft.com/office/powerpoint/2010/main" val="312923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FLOW DIAGRAM</a:t>
            </a:r>
            <a:endParaRPr lang="en-IN" dirty="0"/>
          </a:p>
        </p:txBody>
      </p:sp>
      <p:pic>
        <p:nvPicPr>
          <p:cNvPr id="3" name="Picture 2" descr="C:\Users\sriro\Downloads\Untitled Documen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549322" cy="6858000"/>
          </a:xfrm>
          <a:prstGeom prst="rect">
            <a:avLst/>
          </a:prstGeom>
          <a:noFill/>
          <a:ln>
            <a:noFill/>
          </a:ln>
        </p:spPr>
      </p:pic>
      <p:sp>
        <p:nvSpPr>
          <p:cNvPr id="4" name="TextBox 3"/>
          <p:cNvSpPr txBox="1"/>
          <p:nvPr/>
        </p:nvSpPr>
        <p:spPr>
          <a:xfrm>
            <a:off x="8470232" y="1063204"/>
            <a:ext cx="3721768" cy="2585323"/>
          </a:xfrm>
          <a:prstGeom prst="rect">
            <a:avLst/>
          </a:prstGeom>
          <a:noFill/>
        </p:spPr>
        <p:txBody>
          <a:bodyPr wrap="square" rtlCol="0">
            <a:spAutoFit/>
          </a:bodyPr>
          <a:lstStyle/>
          <a:p>
            <a:r>
              <a:rPr lang="en-IN" sz="5400" dirty="0" smtClean="0"/>
              <a:t>PROCESS FLOW DIAGRAM</a:t>
            </a:r>
            <a:endParaRPr lang="en-IN" sz="5400" dirty="0"/>
          </a:p>
        </p:txBody>
      </p:sp>
    </p:spTree>
    <p:extLst>
      <p:ext uri="{BB962C8B-B14F-4D97-AF65-F5344CB8AC3E}">
        <p14:creationId xmlns:p14="http://schemas.microsoft.com/office/powerpoint/2010/main" val="3996238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MODULES</a:t>
            </a:r>
            <a:endParaRPr lang="en-IN" sz="6600" dirty="0"/>
          </a:p>
        </p:txBody>
      </p:sp>
      <p:sp>
        <p:nvSpPr>
          <p:cNvPr id="3" name="Rectangle 2"/>
          <p:cNvSpPr/>
          <p:nvPr/>
        </p:nvSpPr>
        <p:spPr>
          <a:xfrm>
            <a:off x="251860" y="2218605"/>
            <a:ext cx="11688278" cy="5170646"/>
          </a:xfrm>
          <a:prstGeom prst="rect">
            <a:avLst/>
          </a:prstGeom>
        </p:spPr>
        <p:txBody>
          <a:bodyPr wrap="square">
            <a:spAutoFit/>
          </a:bodyPr>
          <a:lstStyle/>
          <a:p>
            <a:pPr>
              <a:lnSpc>
                <a:spcPct val="150000"/>
              </a:lnSpc>
              <a:spcAft>
                <a:spcPts val="0"/>
              </a:spcAft>
            </a:pPr>
            <a:r>
              <a:rPr lang="en-US" sz="2000" b="1" dirty="0">
                <a:latin typeface="+mj-lt"/>
                <a:ea typeface="Georgia" panose="02040502050405020303" pitchFamily="18" charset="0"/>
                <a:cs typeface="Mangal" panose="02040503050203030202" pitchFamily="18" charset="0"/>
              </a:rPr>
              <a:t>MODULE 1: USER SIGN IN/ LOGIN:</a:t>
            </a:r>
            <a:endParaRPr lang="en-IN" dirty="0">
              <a:latin typeface="+mj-lt"/>
              <a:ea typeface="Georgia" panose="02040502050405020303" pitchFamily="18" charset="0"/>
              <a:cs typeface="Mangal" panose="02040503050203030202" pitchFamily="18" charset="0"/>
            </a:endParaRPr>
          </a:p>
          <a:p>
            <a:pPr>
              <a:lnSpc>
                <a:spcPct val="150000"/>
              </a:lnSpc>
              <a:spcAft>
                <a:spcPts val="0"/>
              </a:spcAft>
            </a:pPr>
            <a:r>
              <a:rPr lang="en-US" dirty="0">
                <a:latin typeface="+mj-lt"/>
                <a:ea typeface="Georgia" panose="02040502050405020303" pitchFamily="18" charset="0"/>
                <a:cs typeface="Mangal" panose="02040503050203030202" pitchFamily="18" charset="0"/>
              </a:rPr>
              <a:t>In this module, if the user is opening the website for the first time has to sign in by giving his/her proper details, like username, name, password, gender, subject, and most imp type i.e., teacher or student. After sign in User can login into the site anytime he wants to just by giving his username and password. The details of the user get saved into the database. </a:t>
            </a:r>
            <a:endParaRPr lang="en-US" dirty="0" smtClean="0">
              <a:latin typeface="+mj-lt"/>
              <a:ea typeface="Georgia" panose="02040502050405020303" pitchFamily="18" charset="0"/>
              <a:cs typeface="Mangal" panose="02040503050203030202" pitchFamily="18" charset="0"/>
            </a:endParaRPr>
          </a:p>
          <a:p>
            <a:pPr>
              <a:lnSpc>
                <a:spcPct val="150000"/>
              </a:lnSpc>
              <a:spcAft>
                <a:spcPts val="0"/>
              </a:spcAft>
            </a:pPr>
            <a:endParaRPr lang="en-US" dirty="0" smtClean="0">
              <a:latin typeface="+mj-lt"/>
              <a:ea typeface="Georgia" panose="02040502050405020303" pitchFamily="18" charset="0"/>
              <a:cs typeface="Mangal" panose="02040503050203030202" pitchFamily="18" charset="0"/>
            </a:endParaRPr>
          </a:p>
          <a:p>
            <a:pPr>
              <a:lnSpc>
                <a:spcPct val="150000"/>
              </a:lnSpc>
              <a:spcAft>
                <a:spcPts val="0"/>
              </a:spcAft>
            </a:pPr>
            <a:r>
              <a:rPr lang="en-US" sz="2000" b="1" dirty="0">
                <a:ea typeface="Georgia" panose="02040502050405020303" pitchFamily="18" charset="0"/>
                <a:cs typeface="Mangal" panose="02040503050203030202" pitchFamily="18" charset="0"/>
              </a:rPr>
              <a:t>MODULE </a:t>
            </a:r>
            <a:r>
              <a:rPr lang="en-US" sz="2000" b="1" dirty="0" smtClean="0">
                <a:ea typeface="Georgia" panose="02040502050405020303" pitchFamily="18" charset="0"/>
                <a:cs typeface="Mangal" panose="02040503050203030202" pitchFamily="18" charset="0"/>
              </a:rPr>
              <a:t>2: CREATE NOTES:</a:t>
            </a:r>
            <a:endParaRPr lang="en-IN" dirty="0">
              <a:ea typeface="Georgia" panose="02040502050405020303" pitchFamily="18" charset="0"/>
              <a:cs typeface="Mangal" panose="02040503050203030202" pitchFamily="18" charset="0"/>
            </a:endParaRPr>
          </a:p>
          <a:p>
            <a:pPr>
              <a:lnSpc>
                <a:spcPct val="150000"/>
              </a:lnSpc>
              <a:spcAft>
                <a:spcPts val="0"/>
              </a:spcAft>
            </a:pPr>
            <a:r>
              <a:rPr lang="en-US" dirty="0">
                <a:ea typeface="Georgia" panose="02040502050405020303" pitchFamily="18" charset="0"/>
                <a:cs typeface="Mangal" panose="02040503050203030202" pitchFamily="18" charset="0"/>
              </a:rPr>
              <a:t>In this module, if the user </a:t>
            </a:r>
            <a:r>
              <a:rPr lang="en-US" dirty="0" smtClean="0">
                <a:ea typeface="Georgia" panose="02040502050405020303" pitchFamily="18" charset="0"/>
                <a:cs typeface="Mangal" panose="02040503050203030202" pitchFamily="18" charset="0"/>
              </a:rPr>
              <a:t>wants to create notes on a particular topic then he or she can do it by using a text box provided in the website. They can save it using the save button. Later they can find it in the My Notes Section.</a:t>
            </a:r>
            <a:endParaRPr lang="en-US" dirty="0">
              <a:ea typeface="Georgia" panose="02040502050405020303" pitchFamily="18" charset="0"/>
              <a:cs typeface="Mangal" panose="02040503050203030202" pitchFamily="18" charset="0"/>
            </a:endParaRPr>
          </a:p>
          <a:p>
            <a:pPr>
              <a:lnSpc>
                <a:spcPct val="150000"/>
              </a:lnSpc>
              <a:spcAft>
                <a:spcPts val="0"/>
              </a:spcAft>
            </a:pPr>
            <a:endParaRPr lang="en-IN" dirty="0">
              <a:latin typeface="+mj-lt"/>
              <a:ea typeface="Georgia" panose="02040502050405020303" pitchFamily="18" charset="0"/>
              <a:cs typeface="Mangal" panose="02040503050203030202" pitchFamily="18" charset="0"/>
            </a:endParaRPr>
          </a:p>
          <a:p>
            <a:pPr>
              <a:lnSpc>
                <a:spcPct val="150000"/>
              </a:lnSpc>
              <a:spcAft>
                <a:spcPts val="0"/>
              </a:spcAft>
            </a:pPr>
            <a:r>
              <a:rPr lang="en-US" dirty="0">
                <a:latin typeface="Times New Roman" panose="02020603050405020304" pitchFamily="18" charset="0"/>
                <a:ea typeface="Georgia" panose="02040502050405020303" pitchFamily="18" charset="0"/>
                <a:cs typeface="Mangal" panose="02040503050203030202" pitchFamily="18" charset="0"/>
              </a:rPr>
              <a:t> </a:t>
            </a:r>
            <a:endParaRPr lang="en-IN" dirty="0">
              <a:latin typeface="Georgia" panose="02040502050405020303" pitchFamily="18" charset="0"/>
              <a:ea typeface="Georgia" panose="02040502050405020303" pitchFamily="18" charset="0"/>
              <a:cs typeface="Mangal" panose="02040503050203030202" pitchFamily="18" charset="0"/>
            </a:endParaRPr>
          </a:p>
        </p:txBody>
      </p:sp>
    </p:spTree>
    <p:extLst>
      <p:ext uri="{BB962C8B-B14F-4D97-AF65-F5344CB8AC3E}">
        <p14:creationId xmlns:p14="http://schemas.microsoft.com/office/powerpoint/2010/main" val="2957299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509" y="467463"/>
            <a:ext cx="11271183" cy="5909310"/>
          </a:xfrm>
          <a:prstGeom prst="rect">
            <a:avLst/>
          </a:prstGeom>
        </p:spPr>
        <p:txBody>
          <a:bodyPr wrap="square">
            <a:spAutoFit/>
          </a:bodyPr>
          <a:lstStyle/>
          <a:p>
            <a:pPr>
              <a:lnSpc>
                <a:spcPct val="150000"/>
              </a:lnSpc>
              <a:spcAft>
                <a:spcPts val="0"/>
              </a:spcAft>
            </a:pPr>
            <a:r>
              <a:rPr lang="en-US" b="1" dirty="0">
                <a:latin typeface="+mj-lt"/>
                <a:ea typeface="Georgia" panose="02040502050405020303" pitchFamily="18" charset="0"/>
                <a:cs typeface="Mangal" panose="02040503050203030202" pitchFamily="18" charset="0"/>
              </a:rPr>
              <a:t>MODULE </a:t>
            </a:r>
            <a:r>
              <a:rPr lang="en-US" b="1" dirty="0" smtClean="0">
                <a:latin typeface="+mj-lt"/>
                <a:ea typeface="Georgia" panose="02040502050405020303" pitchFamily="18" charset="0"/>
                <a:cs typeface="Mangal" panose="02040503050203030202" pitchFamily="18" charset="0"/>
              </a:rPr>
              <a:t>3: </a:t>
            </a:r>
            <a:r>
              <a:rPr lang="en-US" b="1" dirty="0">
                <a:latin typeface="+mj-lt"/>
                <a:ea typeface="Georgia" panose="02040502050405020303" pitchFamily="18" charset="0"/>
                <a:cs typeface="Mangal" panose="02040503050203030202" pitchFamily="18" charset="0"/>
              </a:rPr>
              <a:t>UPLOADS/ DOWNLOADS:</a:t>
            </a:r>
            <a:endParaRPr lang="en-IN" dirty="0">
              <a:latin typeface="+mj-lt"/>
              <a:ea typeface="Georgia" panose="02040502050405020303" pitchFamily="18" charset="0"/>
              <a:cs typeface="Mangal" panose="02040503050203030202" pitchFamily="18" charset="0"/>
            </a:endParaRPr>
          </a:p>
          <a:p>
            <a:pPr>
              <a:lnSpc>
                <a:spcPct val="150000"/>
              </a:lnSpc>
              <a:spcAft>
                <a:spcPts val="0"/>
              </a:spcAft>
            </a:pPr>
            <a:r>
              <a:rPr lang="en-US" dirty="0">
                <a:latin typeface="+mj-lt"/>
                <a:ea typeface="Georgia" panose="02040502050405020303" pitchFamily="18" charset="0"/>
                <a:cs typeface="Mangal" panose="02040503050203030202" pitchFamily="18" charset="0"/>
              </a:rPr>
              <a:t>In this module, if the user is a teacher then he/she can upload notes with a proper title and a short description about the note so that it will be easy for the student to find it. Teachers can upload note only in their subject section like a computer science teacher can uploads notes only in computer science section and same goes with the other domains. The file format can be a ‘pdf’, ’doc’, ’ppt’, ’txt’, ’zip’ and a max size of 30 MB. Teachers can also see other teacher’s profile and the notes uploaded by them. If the user is a student, then he/she can download their respective domain teacher’s notes, and can also view their profile. </a:t>
            </a:r>
            <a:endParaRPr lang="en-IN" dirty="0">
              <a:latin typeface="+mj-lt"/>
              <a:ea typeface="Georgia" panose="02040502050405020303" pitchFamily="18" charset="0"/>
              <a:cs typeface="Mangal" panose="02040503050203030202" pitchFamily="18" charset="0"/>
            </a:endParaRPr>
          </a:p>
          <a:p>
            <a:pPr>
              <a:lnSpc>
                <a:spcPct val="150000"/>
              </a:lnSpc>
              <a:spcAft>
                <a:spcPts val="0"/>
              </a:spcAft>
            </a:pPr>
            <a:r>
              <a:rPr lang="en-US" dirty="0">
                <a:latin typeface="+mj-lt"/>
                <a:ea typeface="Georgia" panose="02040502050405020303" pitchFamily="18" charset="0"/>
                <a:cs typeface="Mangal" panose="02040503050203030202" pitchFamily="18" charset="0"/>
              </a:rPr>
              <a:t> </a:t>
            </a:r>
            <a:endParaRPr lang="en-IN" dirty="0">
              <a:latin typeface="+mj-lt"/>
              <a:ea typeface="Georgia" panose="02040502050405020303" pitchFamily="18" charset="0"/>
              <a:cs typeface="Mangal" panose="02040503050203030202" pitchFamily="18" charset="0"/>
            </a:endParaRPr>
          </a:p>
          <a:p>
            <a:pPr>
              <a:lnSpc>
                <a:spcPct val="150000"/>
              </a:lnSpc>
              <a:spcAft>
                <a:spcPts val="0"/>
              </a:spcAft>
            </a:pPr>
            <a:r>
              <a:rPr lang="en-US" b="1" dirty="0">
                <a:latin typeface="+mj-lt"/>
                <a:ea typeface="Georgia" panose="02040502050405020303" pitchFamily="18" charset="0"/>
                <a:cs typeface="Mangal" panose="02040503050203030202" pitchFamily="18" charset="0"/>
              </a:rPr>
              <a:t>MODULE </a:t>
            </a:r>
            <a:r>
              <a:rPr lang="en-US" b="1" dirty="0" smtClean="0">
                <a:latin typeface="+mj-lt"/>
                <a:ea typeface="Georgia" panose="02040502050405020303" pitchFamily="18" charset="0"/>
                <a:cs typeface="Mangal" panose="02040503050203030202" pitchFamily="18" charset="0"/>
              </a:rPr>
              <a:t>4: PROFILE EDITING</a:t>
            </a:r>
            <a:r>
              <a:rPr lang="en-US" b="1" dirty="0">
                <a:latin typeface="+mj-lt"/>
                <a:ea typeface="Georgia" panose="02040502050405020303" pitchFamily="18" charset="0"/>
                <a:cs typeface="Mangal" panose="02040503050203030202" pitchFamily="18" charset="0"/>
              </a:rPr>
              <a:t>:</a:t>
            </a:r>
            <a:r>
              <a:rPr lang="en-US" dirty="0">
                <a:latin typeface="+mj-lt"/>
                <a:ea typeface="Georgia" panose="02040502050405020303" pitchFamily="18" charset="0"/>
                <a:cs typeface="Mangal" panose="02040503050203030202" pitchFamily="18" charset="0"/>
              </a:rPr>
              <a:t> </a:t>
            </a:r>
            <a:endParaRPr lang="en-US" dirty="0" smtClean="0">
              <a:latin typeface="+mj-lt"/>
              <a:ea typeface="Georgia" panose="02040502050405020303" pitchFamily="18" charset="0"/>
              <a:cs typeface="Mangal" panose="02040503050203030202" pitchFamily="18" charset="0"/>
            </a:endParaRPr>
          </a:p>
          <a:p>
            <a:pPr>
              <a:lnSpc>
                <a:spcPct val="150000"/>
              </a:lnSpc>
              <a:spcAft>
                <a:spcPts val="0"/>
              </a:spcAft>
            </a:pPr>
            <a:r>
              <a:rPr lang="en-US" dirty="0" smtClean="0">
                <a:latin typeface="+mj-lt"/>
                <a:ea typeface="Georgia" panose="02040502050405020303" pitchFamily="18" charset="0"/>
                <a:cs typeface="Mangal" panose="02040503050203030202" pitchFamily="18" charset="0"/>
              </a:rPr>
              <a:t>In </a:t>
            </a:r>
            <a:r>
              <a:rPr lang="en-US" dirty="0">
                <a:latin typeface="+mj-lt"/>
                <a:ea typeface="Georgia" panose="02040502050405020303" pitchFamily="18" charset="0"/>
                <a:cs typeface="Mangal" panose="02040503050203030202" pitchFamily="18" charset="0"/>
              </a:rPr>
              <a:t>this module, a user can edit their profile details, like Username, Name, Phone number, E-mail id, also their Profile picture. It also has a feature of forgot password, if a user forgot the password then just the user has to type their registered E-mail id and a code will be sent to their e-mails and then the user is able to change their password.</a:t>
            </a:r>
            <a:endParaRPr lang="en-IN" dirty="0">
              <a:latin typeface="+mj-lt"/>
              <a:ea typeface="Georgia" panose="02040502050405020303" pitchFamily="18" charset="0"/>
              <a:cs typeface="Mangal" panose="02040503050203030202" pitchFamily="18" charset="0"/>
            </a:endParaRPr>
          </a:p>
        </p:txBody>
      </p:sp>
    </p:spTree>
    <p:extLst>
      <p:ext uri="{BB962C8B-B14F-4D97-AF65-F5344CB8AC3E}">
        <p14:creationId xmlns:p14="http://schemas.microsoft.com/office/powerpoint/2010/main" val="87324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DESIGN</a:t>
            </a:r>
            <a:endParaRPr lang="en-IN" dirty="0"/>
          </a:p>
        </p:txBody>
      </p:sp>
      <p:pic>
        <p:nvPicPr>
          <p:cNvPr id="5" name="Content Placeholder 4"/>
          <p:cNvPicPr>
            <a:picLocks noGrp="1"/>
          </p:cNvPicPr>
          <p:nvPr>
            <p:ph sz="half" idx="2"/>
          </p:nvPr>
        </p:nvPicPr>
        <p:blipFill>
          <a:blip r:embed="rId2"/>
          <a:stretch>
            <a:fillRect/>
          </a:stretch>
        </p:blipFill>
        <p:spPr>
          <a:xfrm>
            <a:off x="6095999" y="2472544"/>
            <a:ext cx="5842534" cy="3638763"/>
          </a:xfrm>
          <a:prstGeom prst="rect">
            <a:avLst/>
          </a:prstGeom>
        </p:spPr>
      </p:pic>
      <p:pic>
        <p:nvPicPr>
          <p:cNvPr id="6" name="Content Placeholder 5"/>
          <p:cNvPicPr>
            <a:picLocks noGrp="1"/>
          </p:cNvPicPr>
          <p:nvPr>
            <p:ph sz="half" idx="1"/>
          </p:nvPr>
        </p:nvPicPr>
        <p:blipFill>
          <a:blip r:embed="rId3"/>
          <a:stretch>
            <a:fillRect/>
          </a:stretch>
        </p:blipFill>
        <p:spPr>
          <a:xfrm>
            <a:off x="288758" y="2472544"/>
            <a:ext cx="5715167" cy="3638763"/>
          </a:xfrm>
          <a:prstGeom prst="rect">
            <a:avLst/>
          </a:prstGeom>
        </p:spPr>
      </p:pic>
    </p:spTree>
    <p:extLst>
      <p:ext uri="{BB962C8B-B14F-4D97-AF65-F5344CB8AC3E}">
        <p14:creationId xmlns:p14="http://schemas.microsoft.com/office/powerpoint/2010/main" val="180126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Entity Relationship Diagram</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 t="2620" r="13388" b="1321"/>
          <a:stretch/>
        </p:blipFill>
        <p:spPr>
          <a:xfrm>
            <a:off x="1519186" y="1511164"/>
            <a:ext cx="9153626" cy="5120641"/>
          </a:xfrm>
          <a:prstGeom prst="rect">
            <a:avLst/>
          </a:prstGeom>
        </p:spPr>
      </p:pic>
    </p:spTree>
    <p:extLst>
      <p:ext uri="{BB962C8B-B14F-4D97-AF65-F5344CB8AC3E}">
        <p14:creationId xmlns:p14="http://schemas.microsoft.com/office/powerpoint/2010/main" val="3180923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891</TotalTime>
  <Words>657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Courier New</vt:lpstr>
      <vt:lpstr>Georgia</vt:lpstr>
      <vt:lpstr>Mangal</vt:lpstr>
      <vt:lpstr>Times New Roman</vt:lpstr>
      <vt:lpstr>Wingdings 2</vt:lpstr>
      <vt:lpstr>Quotable</vt:lpstr>
      <vt:lpstr>OPEN SOURCE PROGRAMMING PROJECT  ONLINE NOTES MANAGEMENT SYSTEM</vt:lpstr>
      <vt:lpstr>ABSTRACT</vt:lpstr>
      <vt:lpstr>PROBLEM STATEMENT</vt:lpstr>
      <vt:lpstr>REASONS FOR CHOOSING THIS TOPIC ?</vt:lpstr>
      <vt:lpstr>PROCESS FLOW DIAGRAM</vt:lpstr>
      <vt:lpstr>MODULES</vt:lpstr>
      <vt:lpstr>PowerPoint Presentation</vt:lpstr>
      <vt:lpstr>PROTOTYPE DESIGN</vt:lpstr>
      <vt:lpstr>Entity Relationship Diagram</vt:lpstr>
      <vt:lpstr>Database Design: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PROGRAMMING PROJECT  ONLINE NOTES MANAGEMENT SYSTEM</dc:title>
  <dc:creator>Rohin Srivastava</dc:creator>
  <cp:lastModifiedBy>Rohin Srivastava</cp:lastModifiedBy>
  <cp:revision>6</cp:revision>
  <dcterms:created xsi:type="dcterms:W3CDTF">2021-03-20T19:09:33Z</dcterms:created>
  <dcterms:modified xsi:type="dcterms:W3CDTF">2021-05-13T08:50:21Z</dcterms:modified>
</cp:coreProperties>
</file>