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sldIdLst>
    <p:sldId id="256" r:id="rId3"/>
    <p:sldId id="257" r:id="rId4"/>
    <p:sldId id="258" r:id="rId5"/>
    <p:sldId id="259" r:id="rId6"/>
    <p:sldId id="260" r:id="rId7"/>
    <p:sldId id="261" r:id="rId8"/>
    <p:sldId id="263" r:id="rId9"/>
    <p:sldId id="264" r:id="rId10"/>
    <p:sldId id="265" r:id="rId11"/>
    <p:sldId id="266"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3543E2-1FBC-4990-95E2-2DFC788D3EAE}"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538C-CC89-4599-AD23-24131F50510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3543E2-1FBC-4990-95E2-2DFC788D3EAE}"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538C-CC89-4599-AD23-24131F5051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3543E2-1FBC-4990-95E2-2DFC788D3EAE}"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538C-CC89-4599-AD23-24131F50510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E3543E2-1FBC-4990-95E2-2DFC788D3EAE}" type="datetimeFigureOut">
              <a:rPr lang="en-US" smtClean="0"/>
              <a:t>1/6/2023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296538C-CC89-4599-AD23-24131F50510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3543E2-1FBC-4990-95E2-2DFC788D3EAE}"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538C-CC89-4599-AD23-24131F50510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E3543E2-1FBC-4990-95E2-2DFC788D3EAE}"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538C-CC89-4599-AD23-24131F50510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E3543E2-1FBC-4990-95E2-2DFC788D3EAE}" type="datetimeFigureOut">
              <a:rPr lang="en-US" smtClean="0"/>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6538C-CC89-4599-AD23-24131F50510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E3543E2-1FBC-4990-95E2-2DFC788D3EAE}" type="datetimeFigureOut">
              <a:rPr lang="en-US" smtClean="0"/>
              <a:t>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6538C-CC89-4599-AD23-24131F50510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E3543E2-1FBC-4990-95E2-2DFC788D3EAE}" type="datetimeFigureOut">
              <a:rPr lang="en-US" smtClean="0"/>
              <a:t>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6538C-CC89-4599-AD23-24131F50510C}"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3543E2-1FBC-4990-95E2-2DFC788D3EAE}" type="datetimeFigureOut">
              <a:rPr lang="en-US" smtClean="0"/>
              <a:t>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6538C-CC89-4599-AD23-24131F50510C}"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E3543E2-1FBC-4990-95E2-2DFC788D3EAE}" type="datetimeFigureOut">
              <a:rPr lang="en-US" smtClean="0"/>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6538C-CC89-4599-AD23-24131F50510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3543E2-1FBC-4990-95E2-2DFC788D3EAE}"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538C-CC89-4599-AD23-24131F50510C}"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3543E2-1FBC-4990-95E2-2DFC788D3EAE}" type="datetimeFigureOut">
              <a:rPr lang="en-US" smtClean="0"/>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296538C-CC89-4599-AD23-24131F50510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3543E2-1FBC-4990-95E2-2DFC788D3EAE}"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538C-CC89-4599-AD23-24131F50510C}"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3543E2-1FBC-4990-95E2-2DFC788D3EAE}"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538C-CC89-4599-AD23-24131F50510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3543E2-1FBC-4990-95E2-2DFC788D3EAE}"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538C-CC89-4599-AD23-24131F50510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3543E2-1FBC-4990-95E2-2DFC788D3EAE}" type="datetimeFigureOut">
              <a:rPr lang="en-US" smtClean="0"/>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6538C-CC89-4599-AD23-24131F50510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3543E2-1FBC-4990-95E2-2DFC788D3EAE}" type="datetimeFigureOut">
              <a:rPr lang="en-US" smtClean="0"/>
              <a:t>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6538C-CC89-4599-AD23-24131F50510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3543E2-1FBC-4990-95E2-2DFC788D3EAE}" type="datetimeFigureOut">
              <a:rPr lang="en-US" smtClean="0"/>
              <a:t>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6538C-CC89-4599-AD23-24131F50510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3543E2-1FBC-4990-95E2-2DFC788D3EAE}" type="datetimeFigureOut">
              <a:rPr lang="en-US" smtClean="0"/>
              <a:t>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6538C-CC89-4599-AD23-24131F5051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3543E2-1FBC-4990-95E2-2DFC788D3EAE}" type="datetimeFigureOut">
              <a:rPr lang="en-US" smtClean="0"/>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6538C-CC89-4599-AD23-24131F50510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3543E2-1FBC-4990-95E2-2DFC788D3EAE}" type="datetimeFigureOut">
              <a:rPr lang="en-US" smtClean="0"/>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6538C-CC89-4599-AD23-24131F50510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3543E2-1FBC-4990-95E2-2DFC788D3EAE}" type="datetimeFigureOut">
              <a:rPr lang="en-US" smtClean="0"/>
              <a:t>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6538C-CC89-4599-AD23-24131F50510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E3543E2-1FBC-4990-95E2-2DFC788D3EAE}" type="datetimeFigureOut">
              <a:rPr lang="en-US" smtClean="0"/>
              <a:t>1/6/2023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296538C-CC89-4599-AD23-24131F50510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214290"/>
            <a:ext cx="7772400" cy="1071546"/>
          </a:xfrm>
        </p:spPr>
        <p:txBody>
          <a:bodyPr>
            <a:normAutofit/>
          </a:bodyPr>
          <a:lstStyle/>
          <a:p>
            <a:r>
              <a:rPr lang="en-IN" u="sng" dirty="0" smtClean="0"/>
              <a:t>Library Management System</a:t>
            </a:r>
            <a:endParaRPr lang="en-US" u="sng" dirty="0"/>
          </a:p>
        </p:txBody>
      </p:sp>
      <p:sp>
        <p:nvSpPr>
          <p:cNvPr id="3" name="Subtitle 2"/>
          <p:cNvSpPr>
            <a:spLocks noGrp="1"/>
          </p:cNvSpPr>
          <p:nvPr>
            <p:ph type="subTitle" idx="1"/>
          </p:nvPr>
        </p:nvSpPr>
        <p:spPr>
          <a:xfrm>
            <a:off x="2743200" y="1285860"/>
            <a:ext cx="6400800" cy="1752600"/>
          </a:xfrm>
        </p:spPr>
        <p:txBody>
          <a:bodyPr>
            <a:normAutofit/>
          </a:bodyPr>
          <a:lstStyle/>
          <a:p>
            <a:pPr algn="r"/>
            <a:r>
              <a:rPr lang="en-IN" sz="1600" dirty="0" smtClean="0">
                <a:solidFill>
                  <a:schemeClr val="tx1"/>
                </a:solidFill>
              </a:rPr>
              <a:t>Mentor</a:t>
            </a:r>
            <a:r>
              <a:rPr lang="en-US" sz="1600" dirty="0">
                <a:solidFill>
                  <a:schemeClr val="tx1"/>
                </a:solidFill>
              </a:rPr>
              <a:t> </a:t>
            </a:r>
            <a:r>
              <a:rPr lang="en-US" sz="1600" dirty="0" smtClean="0">
                <a:solidFill>
                  <a:schemeClr val="tx1"/>
                </a:solidFill>
              </a:rPr>
              <a:t>– </a:t>
            </a:r>
          </a:p>
          <a:p>
            <a:pPr algn="r"/>
            <a:r>
              <a:rPr lang="en-IN" sz="1600" dirty="0" smtClean="0">
                <a:solidFill>
                  <a:schemeClr val="tx1"/>
                </a:solidFill>
              </a:rPr>
              <a:t>Ms. </a:t>
            </a:r>
            <a:r>
              <a:rPr lang="en-IN" sz="1600" dirty="0" err="1" smtClean="0">
                <a:solidFill>
                  <a:schemeClr val="tx1"/>
                </a:solidFill>
              </a:rPr>
              <a:t>Meenakshi</a:t>
            </a:r>
            <a:r>
              <a:rPr lang="en-IN" sz="1600" dirty="0" smtClean="0">
                <a:solidFill>
                  <a:schemeClr val="tx1"/>
                </a:solidFill>
              </a:rPr>
              <a:t> </a:t>
            </a:r>
            <a:r>
              <a:rPr lang="en-IN" sz="1600" dirty="0" err="1" smtClean="0">
                <a:solidFill>
                  <a:schemeClr val="tx1"/>
                </a:solidFill>
              </a:rPr>
              <a:t>Maindola</a:t>
            </a:r>
            <a:endParaRPr lang="en-US" sz="1600" dirty="0" smtClean="0">
              <a:solidFill>
                <a:schemeClr val="tx1"/>
              </a:solidFill>
            </a:endParaRPr>
          </a:p>
        </p:txBody>
      </p:sp>
      <p:pic>
        <p:nvPicPr>
          <p:cNvPr id="1026" name="Picture 2" descr="The 50 great books on education"/>
          <p:cNvPicPr>
            <a:picLocks noChangeAspect="1" noChangeArrowheads="1"/>
          </p:cNvPicPr>
          <p:nvPr/>
        </p:nvPicPr>
        <p:blipFill>
          <a:blip r:embed="rId2"/>
          <a:srcRect/>
          <a:stretch>
            <a:fillRect/>
          </a:stretch>
        </p:blipFill>
        <p:spPr bwMode="auto">
          <a:xfrm>
            <a:off x="0" y="2500306"/>
            <a:ext cx="9144000" cy="4357694"/>
          </a:xfrm>
          <a:prstGeom prst="rect">
            <a:avLst/>
          </a:prstGeom>
          <a:noFill/>
        </p:spPr>
      </p:pic>
      <p:sp>
        <p:nvSpPr>
          <p:cNvPr id="5" name="Subtitle 2"/>
          <p:cNvSpPr txBox="1">
            <a:spLocks/>
          </p:cNvSpPr>
          <p:nvPr/>
        </p:nvSpPr>
        <p:spPr>
          <a:xfrm>
            <a:off x="0" y="1357298"/>
            <a:ext cx="6400800" cy="17526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smtClean="0">
                <a:ln>
                  <a:noFill/>
                </a:ln>
                <a:effectLst/>
                <a:uLnTx/>
                <a:uFillTx/>
                <a:latin typeface="+mn-lt"/>
                <a:ea typeface="+mn-ea"/>
                <a:cs typeface="+mn-cs"/>
              </a:rPr>
              <a:t>Name – </a:t>
            </a:r>
            <a:r>
              <a:rPr kumimoji="0" lang="en-IN" sz="1600" b="0" i="0" u="none" strike="noStrike" kern="1200" cap="none" spc="0" normalizeH="0" baseline="0" noProof="0" dirty="0" err="1" smtClean="0">
                <a:ln>
                  <a:noFill/>
                </a:ln>
                <a:effectLst/>
                <a:uLnTx/>
                <a:uFillTx/>
                <a:latin typeface="+mn-lt"/>
                <a:ea typeface="+mn-ea"/>
                <a:cs typeface="+mn-cs"/>
              </a:rPr>
              <a:t>Garvit</a:t>
            </a:r>
            <a:r>
              <a:rPr kumimoji="0" lang="en-IN" sz="1600" b="0" i="0" u="none" strike="noStrike" kern="1200" cap="none" spc="0" normalizeH="0" baseline="0" noProof="0" dirty="0" smtClean="0">
                <a:ln>
                  <a:noFill/>
                </a:ln>
                <a:effectLst/>
                <a:uLnTx/>
                <a:uFillTx/>
                <a:latin typeface="+mn-lt"/>
                <a:ea typeface="+mn-ea"/>
                <a:cs typeface="+mn-cs"/>
              </a:rPr>
              <a:t> Jain</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smtClean="0">
                <a:ln>
                  <a:noFill/>
                </a:ln>
                <a:effectLst/>
                <a:uLnTx/>
                <a:uFillTx/>
                <a:latin typeface="+mn-lt"/>
                <a:ea typeface="+mn-ea"/>
                <a:cs typeface="+mn-cs"/>
              </a:rPr>
              <a:t>Section – CE</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smtClean="0">
                <a:ln>
                  <a:noFill/>
                </a:ln>
                <a:effectLst/>
                <a:uLnTx/>
                <a:uFillTx/>
                <a:latin typeface="+mn-lt"/>
                <a:ea typeface="+mn-ea"/>
                <a:cs typeface="+mn-cs"/>
              </a:rPr>
              <a:t>University Roll No. - 2017327</a:t>
            </a:r>
            <a:endParaRPr kumimoji="0" lang="en-US" sz="1600" b="0" i="0" u="none" strike="noStrike" kern="1200" cap="none" spc="0" normalizeH="0" baseline="0" noProof="0" dirty="0" smtClean="0">
              <a:ln>
                <a:noFill/>
              </a:ln>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428596" y="1214422"/>
            <a:ext cx="8358245" cy="528641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286808" cy="1928826"/>
          </a:xfrm>
        </p:spPr>
        <p:txBody>
          <a:bodyPr>
            <a:noAutofit/>
          </a:bodyPr>
          <a:lstStyle/>
          <a:p>
            <a:pPr algn="ctr"/>
            <a:r>
              <a:rPr lang="en-IN" sz="5400" dirty="0" smtClean="0">
                <a:latin typeface="Copperplate Gothic Light" pitchFamily="34" charset="0"/>
              </a:rPr>
              <a:t>Conclusion and Future Work</a:t>
            </a:r>
            <a:endParaRPr lang="en-US" sz="5400" dirty="0">
              <a:latin typeface="Copperplate Gothic Light" pitchFamily="34" charset="0"/>
            </a:endParaRPr>
          </a:p>
        </p:txBody>
      </p:sp>
      <p:sp>
        <p:nvSpPr>
          <p:cNvPr id="3" name="Content Placeholder 2"/>
          <p:cNvSpPr>
            <a:spLocks noGrp="1"/>
          </p:cNvSpPr>
          <p:nvPr>
            <p:ph idx="1"/>
          </p:nvPr>
        </p:nvSpPr>
        <p:spPr>
          <a:xfrm>
            <a:off x="500034" y="2928934"/>
            <a:ext cx="8186766" cy="3768733"/>
          </a:xfrm>
        </p:spPr>
        <p:txBody>
          <a:bodyPr>
            <a:normAutofit/>
          </a:bodyPr>
          <a:lstStyle/>
          <a:p>
            <a:r>
              <a:rPr lang="en-US" dirty="0"/>
              <a:t>The website provides a computerized version of library management system which will benefit the students as well as the staff of the </a:t>
            </a:r>
            <a:r>
              <a:rPr lang="en-US" dirty="0" smtClean="0"/>
              <a:t>library</a:t>
            </a:r>
          </a:p>
          <a:p>
            <a:r>
              <a:rPr lang="en-US" dirty="0"/>
              <a:t>There is a future scope of this </a:t>
            </a:r>
            <a:r>
              <a:rPr lang="en-US" dirty="0" smtClean="0"/>
              <a:t>facility like </a:t>
            </a:r>
            <a:r>
              <a:rPr lang="en-US" dirty="0"/>
              <a:t>a feature of group chat where students can discuss various issues of various </a:t>
            </a:r>
            <a:r>
              <a:rPr lang="en-US" dirty="0" smtClean="0"/>
              <a:t>subjects, making it compatible for distance learning platforms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7166"/>
            <a:ext cx="8229600" cy="1143000"/>
          </a:xfrm>
        </p:spPr>
        <p:txBody>
          <a:bodyPr>
            <a:normAutofit/>
          </a:bodyPr>
          <a:lstStyle/>
          <a:p>
            <a:pPr algn="l"/>
            <a:r>
              <a:rPr lang="en-IN" dirty="0" smtClean="0"/>
              <a:t>Problem Statement: </a:t>
            </a:r>
            <a:endParaRPr lang="en-US" dirty="0"/>
          </a:p>
        </p:txBody>
      </p:sp>
      <p:sp>
        <p:nvSpPr>
          <p:cNvPr id="3" name="Content Placeholder 2"/>
          <p:cNvSpPr>
            <a:spLocks noGrp="1"/>
          </p:cNvSpPr>
          <p:nvPr>
            <p:ph idx="1"/>
          </p:nvPr>
        </p:nvSpPr>
        <p:spPr>
          <a:xfrm>
            <a:off x="428596" y="3286124"/>
            <a:ext cx="8229600" cy="685791"/>
          </a:xfrm>
        </p:spPr>
        <p:txBody>
          <a:bodyPr/>
          <a:lstStyle/>
          <a:p>
            <a:pPr algn="ctr">
              <a:buNone/>
            </a:pPr>
            <a:r>
              <a:rPr lang="en-IN" dirty="0" smtClean="0"/>
              <a:t>Design a Library Management System</a:t>
            </a:r>
            <a:endParaRPr lang="en-US" dirty="0"/>
          </a:p>
        </p:txBody>
      </p:sp>
      <p:pic>
        <p:nvPicPr>
          <p:cNvPr id="13316" name="Picture 4" descr="Fiction book Images | Free Vectors, Stock Photos &amp; PSD"/>
          <p:cNvPicPr>
            <a:picLocks noChangeAspect="1" noChangeArrowheads="1"/>
          </p:cNvPicPr>
          <p:nvPr/>
        </p:nvPicPr>
        <p:blipFill>
          <a:blip r:embed="rId2" cstate="print"/>
          <a:srcRect/>
          <a:stretch>
            <a:fillRect/>
          </a:stretch>
        </p:blipFill>
        <p:spPr bwMode="auto">
          <a:xfrm>
            <a:off x="857224" y="1500174"/>
            <a:ext cx="2571768" cy="1589353"/>
          </a:xfrm>
          <a:prstGeom prst="rect">
            <a:avLst/>
          </a:prstGeom>
          <a:noFill/>
        </p:spPr>
      </p:pic>
      <p:pic>
        <p:nvPicPr>
          <p:cNvPr id="13320" name="Picture 8" descr="The Best Higher Education Books Of 2020"/>
          <p:cNvPicPr>
            <a:picLocks noChangeAspect="1" noChangeArrowheads="1"/>
          </p:cNvPicPr>
          <p:nvPr/>
        </p:nvPicPr>
        <p:blipFill>
          <a:blip r:embed="rId3"/>
          <a:srcRect/>
          <a:stretch>
            <a:fillRect/>
          </a:stretch>
        </p:blipFill>
        <p:spPr bwMode="auto">
          <a:xfrm>
            <a:off x="5000628" y="4071942"/>
            <a:ext cx="3571900" cy="214314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dirty="0" smtClean="0">
                <a:latin typeface="Copperplate Gothic Light" pitchFamily="34" charset="0"/>
              </a:rPr>
              <a:t>Introduction</a:t>
            </a:r>
            <a:endParaRPr lang="en-US" sz="6000" dirty="0">
              <a:latin typeface="Copperplate Gothic Light" pitchFamily="34" charset="0"/>
            </a:endParaRPr>
          </a:p>
        </p:txBody>
      </p:sp>
      <p:sp>
        <p:nvSpPr>
          <p:cNvPr id="3" name="Content Placeholder 2"/>
          <p:cNvSpPr>
            <a:spLocks noGrp="1"/>
          </p:cNvSpPr>
          <p:nvPr>
            <p:ph idx="1"/>
          </p:nvPr>
        </p:nvSpPr>
        <p:spPr>
          <a:xfrm>
            <a:off x="285720" y="2071678"/>
            <a:ext cx="8501122" cy="5000660"/>
          </a:xfrm>
        </p:spPr>
        <p:txBody>
          <a:bodyPr>
            <a:normAutofit/>
          </a:bodyPr>
          <a:lstStyle/>
          <a:p>
            <a:pPr algn="just"/>
            <a:r>
              <a:rPr lang="en-US" dirty="0" smtClean="0"/>
              <a:t>A </a:t>
            </a:r>
            <a:r>
              <a:rPr lang="en-US" dirty="0"/>
              <a:t>Library Management System manages </a:t>
            </a:r>
            <a:r>
              <a:rPr lang="en-US" dirty="0" smtClean="0"/>
              <a:t>and stores </a:t>
            </a:r>
            <a:r>
              <a:rPr lang="en-US" dirty="0"/>
              <a:t>books information electronically. The system helps both students and library manager (Admin) to keep a constant track of all the books available in the library</a:t>
            </a:r>
            <a:r>
              <a:rPr lang="en-US" dirty="0" smtClean="0"/>
              <a:t>.</a:t>
            </a:r>
          </a:p>
          <a:p>
            <a:pPr algn="just">
              <a:buNone/>
            </a:pPr>
            <a:endParaRPr lang="en-US" dirty="0" smtClean="0"/>
          </a:p>
          <a:p>
            <a:pPr algn="just"/>
            <a:r>
              <a:rPr lang="en-US" dirty="0"/>
              <a:t>A Library Management System is a system that is used to maintain the records of the library. It contains options for various tasks like the number of available books, the number of books issued, the number of books to return or renew</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dirty="0" smtClean="0">
                <a:latin typeface="Copperplate Gothic Light" pitchFamily="34" charset="0"/>
              </a:rPr>
              <a:t>Methodology</a:t>
            </a:r>
            <a:endParaRPr lang="en-US" sz="6000" dirty="0">
              <a:latin typeface="Copperplate Gothic Light" pitchFamily="34" charset="0"/>
            </a:endParaRPr>
          </a:p>
        </p:txBody>
      </p:sp>
      <p:sp>
        <p:nvSpPr>
          <p:cNvPr id="3" name="Content Placeholder 2"/>
          <p:cNvSpPr>
            <a:spLocks noGrp="1"/>
          </p:cNvSpPr>
          <p:nvPr>
            <p:ph idx="1"/>
          </p:nvPr>
        </p:nvSpPr>
        <p:spPr>
          <a:xfrm>
            <a:off x="428596" y="2143116"/>
            <a:ext cx="8229600" cy="4389120"/>
          </a:xfrm>
        </p:spPr>
        <p:txBody>
          <a:bodyPr>
            <a:normAutofit fontScale="92500" lnSpcReduction="20000"/>
          </a:bodyPr>
          <a:lstStyle/>
          <a:p>
            <a:r>
              <a:rPr lang="en-IN" sz="3900" dirty="0" smtClean="0"/>
              <a:t>Database Connection</a:t>
            </a:r>
          </a:p>
          <a:p>
            <a:pPr>
              <a:buNone/>
            </a:pPr>
            <a:endParaRPr lang="en-IN" dirty="0" smtClean="0"/>
          </a:p>
          <a:p>
            <a:pPr>
              <a:buNone/>
            </a:pPr>
            <a:r>
              <a:rPr lang="en-IN" dirty="0"/>
              <a:t>	</a:t>
            </a:r>
            <a:r>
              <a:rPr lang="en-US" dirty="0"/>
              <a:t>To connect the oracle database to the Java application, we need following requirements:</a:t>
            </a:r>
          </a:p>
          <a:p>
            <a:pPr lvl="0"/>
            <a:r>
              <a:rPr lang="en-US" b="1" dirty="0"/>
              <a:t>Driver class: </a:t>
            </a:r>
            <a:r>
              <a:rPr lang="en-US" dirty="0"/>
              <a:t>The driver class for the oracle database is </a:t>
            </a:r>
            <a:r>
              <a:rPr lang="en-US" i="1" dirty="0" err="1"/>
              <a:t>oracle.jdbc.driver.OracleDriver</a:t>
            </a:r>
            <a:r>
              <a:rPr lang="en-US" dirty="0"/>
              <a:t>.</a:t>
            </a:r>
          </a:p>
          <a:p>
            <a:pPr lvl="0"/>
            <a:r>
              <a:rPr lang="en-US" b="1" dirty="0"/>
              <a:t>Connection URL: </a:t>
            </a:r>
            <a:r>
              <a:rPr lang="en-US" dirty="0"/>
              <a:t>The connection URL for the oracle database is </a:t>
            </a:r>
            <a:r>
              <a:rPr lang="en-US" i="1" dirty="0" err="1"/>
              <a:t>jdbc:oracle:thin</a:t>
            </a:r>
            <a:r>
              <a:rPr lang="en-US" i="1" dirty="0"/>
              <a:t>:@</a:t>
            </a:r>
            <a:r>
              <a:rPr lang="en-US" i="1" dirty="0" smtClean="0"/>
              <a:t>localhost:1521:xe</a:t>
            </a:r>
            <a:endParaRPr lang="en-US" i="1" dirty="0"/>
          </a:p>
          <a:p>
            <a:pPr lvl="0"/>
            <a:r>
              <a:rPr lang="en-US" b="1" dirty="0"/>
              <a:t>Username: </a:t>
            </a:r>
            <a:r>
              <a:rPr lang="en-US" dirty="0"/>
              <a:t>The default username for the oracle database is </a:t>
            </a:r>
            <a:r>
              <a:rPr lang="en-US" b="1" dirty="0"/>
              <a:t>system</a:t>
            </a:r>
            <a:r>
              <a:rPr lang="en-US" dirty="0"/>
              <a:t>.</a:t>
            </a:r>
          </a:p>
          <a:p>
            <a:r>
              <a:rPr lang="en-US" b="1" dirty="0"/>
              <a:t>Password: </a:t>
            </a:r>
            <a:r>
              <a:rPr lang="en-US" dirty="0"/>
              <a:t>It is the password given by the user at the time of installing the oracle database.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928670"/>
            <a:ext cx="8186766" cy="5715040"/>
          </a:xfrm>
        </p:spPr>
        <p:txBody>
          <a:bodyPr>
            <a:normAutofit/>
          </a:bodyPr>
          <a:lstStyle/>
          <a:p>
            <a:r>
              <a:rPr lang="en-IN" sz="3600" dirty="0" smtClean="0"/>
              <a:t>Database Design</a:t>
            </a:r>
          </a:p>
          <a:p>
            <a:pPr>
              <a:buNone/>
            </a:pPr>
            <a:endParaRPr lang="en-IN" dirty="0" smtClean="0"/>
          </a:p>
          <a:p>
            <a:pPr>
              <a:buNone/>
            </a:pPr>
            <a:r>
              <a:rPr lang="en-US" dirty="0" smtClean="0"/>
              <a:t>	The </a:t>
            </a:r>
            <a:r>
              <a:rPr lang="en-US" dirty="0"/>
              <a:t>schema designed for the database for this library management system </a:t>
            </a:r>
            <a:r>
              <a:rPr lang="en-US" dirty="0" smtClean="0"/>
              <a:t>is:</a:t>
            </a:r>
          </a:p>
          <a:p>
            <a:pPr marL="571500" lvl="0" indent="-571500">
              <a:buFont typeface="+mj-lt"/>
              <a:buAutoNum type="romanLcPeriod"/>
            </a:pPr>
            <a:r>
              <a:rPr lang="en-US" b="1" dirty="0" err="1"/>
              <a:t>Admins</a:t>
            </a:r>
            <a:r>
              <a:rPr lang="en-US" dirty="0"/>
              <a:t> </a:t>
            </a:r>
            <a:r>
              <a:rPr lang="en-US" dirty="0" smtClean="0"/>
              <a:t>(aid,  username, password, name, phone)</a:t>
            </a:r>
            <a:endParaRPr lang="en-US" dirty="0"/>
          </a:p>
          <a:p>
            <a:pPr marL="571500" indent="-571500">
              <a:buFont typeface="+mj-lt"/>
              <a:buAutoNum type="romanLcPeriod"/>
            </a:pPr>
            <a:r>
              <a:rPr lang="en-US" b="1" dirty="0"/>
              <a:t>Books</a:t>
            </a:r>
            <a:r>
              <a:rPr lang="en-US" dirty="0"/>
              <a:t> </a:t>
            </a:r>
            <a:r>
              <a:rPr lang="en-US" dirty="0" smtClean="0"/>
              <a:t>(bid, </a:t>
            </a:r>
            <a:r>
              <a:rPr lang="en-US" dirty="0" err="1" smtClean="0"/>
              <a:t>bookname</a:t>
            </a:r>
            <a:r>
              <a:rPr lang="en-US" dirty="0" smtClean="0"/>
              <a:t>, price, genre)</a:t>
            </a:r>
          </a:p>
          <a:p>
            <a:pPr marL="571500" indent="-571500">
              <a:buFont typeface="+mj-lt"/>
              <a:buAutoNum type="romanLcPeriod"/>
            </a:pPr>
            <a:r>
              <a:rPr lang="en-US" b="1" dirty="0"/>
              <a:t>Issued</a:t>
            </a:r>
            <a:r>
              <a:rPr lang="en-US" dirty="0"/>
              <a:t> </a:t>
            </a:r>
            <a:r>
              <a:rPr lang="en-US" dirty="0" smtClean="0"/>
              <a:t>(</a:t>
            </a:r>
            <a:r>
              <a:rPr lang="en-US" dirty="0" err="1" smtClean="0"/>
              <a:t>sid</a:t>
            </a:r>
            <a:r>
              <a:rPr lang="en-US" dirty="0" smtClean="0"/>
              <a:t>, bid)</a:t>
            </a:r>
          </a:p>
          <a:p>
            <a:pPr marL="571500" indent="-571500">
              <a:buFont typeface="+mj-lt"/>
              <a:buAutoNum type="romanLcPeriod"/>
            </a:pPr>
            <a:r>
              <a:rPr lang="en-US" b="1" dirty="0"/>
              <a:t>Students</a:t>
            </a:r>
            <a:r>
              <a:rPr lang="en-US" dirty="0"/>
              <a:t> </a:t>
            </a:r>
            <a:r>
              <a:rPr lang="en-US" dirty="0" smtClean="0"/>
              <a:t>(</a:t>
            </a:r>
            <a:r>
              <a:rPr lang="en-US" dirty="0" err="1" smtClean="0"/>
              <a:t>sid</a:t>
            </a:r>
            <a:r>
              <a:rPr lang="en-US" dirty="0" smtClean="0"/>
              <a:t>, username, password, name, phone)</a:t>
            </a:r>
          </a:p>
          <a:p>
            <a:pPr marL="571500" indent="-571500">
              <a:buFont typeface="+mj-lt"/>
              <a:buAutoNum type="romanLcPeriod"/>
            </a:pPr>
            <a:r>
              <a:rPr lang="en-US" b="1" dirty="0" err="1"/>
              <a:t>Issued_Details</a:t>
            </a:r>
            <a:r>
              <a:rPr lang="en-US" dirty="0"/>
              <a:t> </a:t>
            </a:r>
            <a:r>
              <a:rPr lang="en-US" dirty="0" smtClean="0"/>
              <a:t>(</a:t>
            </a:r>
            <a:r>
              <a:rPr lang="en-US" dirty="0" err="1" smtClean="0"/>
              <a:t>iid</a:t>
            </a:r>
            <a:r>
              <a:rPr lang="en-US" dirty="0" smtClean="0"/>
              <a:t>, bid, </a:t>
            </a:r>
            <a:r>
              <a:rPr lang="en-US" dirty="0" err="1" smtClean="0"/>
              <a:t>sid</a:t>
            </a:r>
            <a:r>
              <a:rPr lang="en-US" dirty="0" smtClean="0"/>
              <a:t>, </a:t>
            </a:r>
            <a:r>
              <a:rPr lang="en-US" dirty="0" err="1" smtClean="0"/>
              <a:t>issuedate</a:t>
            </a:r>
            <a:r>
              <a:rPr lang="en-US" dirty="0" smtClean="0"/>
              <a:t>, </a:t>
            </a:r>
            <a:r>
              <a:rPr lang="en-US" dirty="0" err="1" smtClean="0"/>
              <a:t>returndate</a:t>
            </a:r>
            <a:r>
              <a:rPr lang="en-US" dirty="0" smtClean="0"/>
              <a:t>, period, fine)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14422"/>
            <a:ext cx="8229600" cy="5357850"/>
          </a:xfrm>
        </p:spPr>
        <p:txBody>
          <a:bodyPr>
            <a:normAutofit/>
          </a:bodyPr>
          <a:lstStyle/>
          <a:p>
            <a:r>
              <a:rPr lang="en-IN" sz="3600" dirty="0" smtClean="0"/>
              <a:t>User Interface</a:t>
            </a:r>
          </a:p>
          <a:p>
            <a:pPr>
              <a:buNone/>
            </a:pPr>
            <a:endParaRPr lang="en-IN" sz="3600" dirty="0" smtClean="0"/>
          </a:p>
          <a:p>
            <a:pPr lvl="1">
              <a:buFont typeface="Wingdings" pitchFamily="2" charset="2"/>
              <a:buChar char="Ø"/>
            </a:pPr>
            <a:r>
              <a:rPr lang="en-US" dirty="0"/>
              <a:t>The user interface for the application is designed using </a:t>
            </a:r>
            <a:r>
              <a:rPr lang="en-US" dirty="0" err="1" smtClean="0"/>
              <a:t>NetBeans</a:t>
            </a:r>
            <a:r>
              <a:rPr lang="en-US" dirty="0" smtClean="0"/>
              <a:t> software.</a:t>
            </a:r>
          </a:p>
          <a:p>
            <a:pPr lvl="1">
              <a:buFont typeface="Wingdings" pitchFamily="2" charset="2"/>
              <a:buChar char="Ø"/>
            </a:pPr>
            <a:r>
              <a:rPr lang="en-US" dirty="0"/>
              <a:t>Swing is a GUI widget toolkit for Java. It is part of Oracle's Java Foundation Classes – an API for providing a graphical user interface for Java programs. </a:t>
            </a:r>
            <a:endParaRPr lang="en-US" dirty="0" smtClean="0"/>
          </a:p>
          <a:p>
            <a:pPr lvl="1">
              <a:buFont typeface="Wingdings" pitchFamily="2" charset="2"/>
              <a:buChar char="Ø"/>
            </a:pPr>
            <a:r>
              <a:rPr lang="en-US" dirty="0"/>
              <a:t>The Major java swing and </a:t>
            </a:r>
            <a:r>
              <a:rPr lang="en-US" dirty="0" err="1"/>
              <a:t>awt</a:t>
            </a:r>
            <a:r>
              <a:rPr lang="en-US" dirty="0"/>
              <a:t> tools used for the development of this application </a:t>
            </a:r>
            <a:r>
              <a:rPr lang="en-US" dirty="0" smtClean="0"/>
              <a:t>are </a:t>
            </a:r>
            <a:r>
              <a:rPr lang="en-US" dirty="0" err="1" smtClean="0"/>
              <a:t>Jframe</a:t>
            </a:r>
            <a:r>
              <a:rPr lang="en-US" dirty="0" smtClean="0"/>
              <a:t>, </a:t>
            </a:r>
            <a:r>
              <a:rPr lang="en-US" dirty="0" err="1" smtClean="0"/>
              <a:t>Jlabel</a:t>
            </a:r>
            <a:r>
              <a:rPr lang="en-US" dirty="0" smtClean="0"/>
              <a:t>, </a:t>
            </a:r>
            <a:r>
              <a:rPr lang="en-US" dirty="0" err="1" smtClean="0"/>
              <a:t>Jbutton</a:t>
            </a:r>
            <a:r>
              <a:rPr lang="en-US" dirty="0" smtClean="0"/>
              <a:t>, </a:t>
            </a:r>
            <a:r>
              <a:rPr lang="en-US" dirty="0" err="1" smtClean="0"/>
              <a:t>JTextField</a:t>
            </a:r>
            <a:r>
              <a:rPr lang="en-US" dirty="0" smtClean="0"/>
              <a:t>, </a:t>
            </a:r>
            <a:r>
              <a:rPr lang="en-US" dirty="0" err="1" smtClean="0"/>
              <a:t>JPasswordField</a:t>
            </a:r>
            <a:r>
              <a:rPr lang="en-US" dirty="0" smtClean="0"/>
              <a:t>, </a:t>
            </a:r>
            <a:r>
              <a:rPr lang="en-US" dirty="0" err="1" smtClean="0"/>
              <a:t>Jtable</a:t>
            </a:r>
            <a:r>
              <a:rPr lang="en-US" dirty="0" smtClean="0"/>
              <a:t> etc. </a:t>
            </a:r>
            <a:endParaRPr lang="en-IN" dirty="0" smtClean="0"/>
          </a:p>
          <a:p>
            <a:pPr lvl="1">
              <a:buFont typeface="Wingdings" pitchFamily="2" charset="2"/>
              <a:buChar char="Ø"/>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Copperplate Gothic Light" pitchFamily="34" charset="0"/>
              </a:rPr>
              <a:t>RESULT</a:t>
            </a:r>
            <a:endParaRPr lang="en-US" dirty="0">
              <a:latin typeface="Copperplate Gothic Light" pitchFamily="34" charset="0"/>
            </a:endParaRPr>
          </a:p>
        </p:txBody>
      </p:sp>
      <p:sp>
        <p:nvSpPr>
          <p:cNvPr id="3" name="Content Placeholder 2"/>
          <p:cNvSpPr>
            <a:spLocks noGrp="1"/>
          </p:cNvSpPr>
          <p:nvPr>
            <p:ph idx="1"/>
          </p:nvPr>
        </p:nvSpPr>
        <p:spPr>
          <a:xfrm>
            <a:off x="428596" y="2214554"/>
            <a:ext cx="8229600" cy="3571900"/>
          </a:xfrm>
        </p:spPr>
        <p:txBody>
          <a:bodyPr/>
          <a:lstStyle/>
          <a:p>
            <a:r>
              <a:rPr lang="en-US" dirty="0" smtClean="0"/>
              <a:t>The users can distinguish themselves as admin or user (student in this case as it is being considered for a library in an educational institution) and can login with their login credentials </a:t>
            </a:r>
            <a:r>
              <a:rPr lang="en-US" dirty="0" smtClean="0"/>
              <a:t>accordingly</a:t>
            </a:r>
          </a:p>
          <a:p>
            <a:pPr>
              <a:buNone/>
            </a:pPr>
            <a:endParaRPr lang="en-US" dirty="0" smtClean="0"/>
          </a:p>
          <a:p>
            <a:r>
              <a:rPr lang="en-IN" dirty="0" smtClean="0"/>
              <a:t>After Logging In the person can perform various tasks according to their rights and the menu providing options for those tasks</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285720" y="1214422"/>
            <a:ext cx="8572560" cy="5214974"/>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428596" y="1236080"/>
            <a:ext cx="8358245" cy="5264754"/>
          </a:xfrm>
          <a:prstGeom prst="rect">
            <a:avLst/>
          </a:prstGeom>
          <a:noFill/>
          <a:ln w="9525">
            <a:noFill/>
            <a:miter lim="800000"/>
            <a:headEnd/>
            <a:tailEnd/>
          </a:ln>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TotalTime>
  <Words>305</Words>
  <Application>Microsoft Office PowerPoint</Application>
  <PresentationFormat>On-screen Show (4:3)</PresentationFormat>
  <Paragraphs>40</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Flow</vt:lpstr>
      <vt:lpstr>Library Management System</vt:lpstr>
      <vt:lpstr>Problem Statement: </vt:lpstr>
      <vt:lpstr>Introduction</vt:lpstr>
      <vt:lpstr>Methodology</vt:lpstr>
      <vt:lpstr>Slide 5</vt:lpstr>
      <vt:lpstr>Slide 6</vt:lpstr>
      <vt:lpstr>RESULT</vt:lpstr>
      <vt:lpstr>Slide 8</vt:lpstr>
      <vt:lpstr>Slide 9</vt:lpstr>
      <vt:lpstr>Slide 10</vt:lpstr>
      <vt:lpstr>Conclusion and 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Admin</dc:creator>
  <cp:lastModifiedBy>Admin</cp:lastModifiedBy>
  <cp:revision>7</cp:revision>
  <dcterms:created xsi:type="dcterms:W3CDTF">2023-01-06T12:14:30Z</dcterms:created>
  <dcterms:modified xsi:type="dcterms:W3CDTF">2023-01-06T13:15:41Z</dcterms:modified>
</cp:coreProperties>
</file>