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7" r:id="rId5"/>
    <p:sldId id="258" r:id="rId6"/>
    <p:sldId id="265" r:id="rId7"/>
    <p:sldId id="259" r:id="rId8"/>
    <p:sldId id="260" r:id="rId9"/>
    <p:sldId id="261" r:id="rId10"/>
    <p:sldId id="270" r:id="rId11"/>
    <p:sldId id="271" r:id="rId12"/>
    <p:sldId id="273" r:id="rId13"/>
    <p:sldId id="262" r:id="rId14"/>
    <p:sldId id="263" r:id="rId15"/>
    <p:sldId id="264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CCC3B-DB52-4AA2-BBB0-324EF914DC6A}" v="754" dt="2020-04-04T03:24:04.583"/>
    <p1510:client id="{4F435E40-969B-4777-A17C-F1A7AFF291F9}" v="167" dt="2020-04-04T14:31:43.7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2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9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1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61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39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7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8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1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2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2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5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4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3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9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39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3F2D-16B1-4217-B5B3-14E7C1946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621437"/>
            <a:ext cx="10572000" cy="3564197"/>
          </a:xfrm>
        </p:spPr>
        <p:txBody>
          <a:bodyPr/>
          <a:lstStyle/>
          <a:p>
            <a:r>
              <a:rPr lang="en-CA" sz="9600"/>
              <a:t>DATABASE PROJECT</a:t>
            </a:r>
            <a:br>
              <a:rPr lang="en-US" sz="9600"/>
            </a:br>
            <a:r>
              <a:rPr lang="en-CA" sz="3200"/>
              <a:t>SUNSHINE HOSPITALS</a:t>
            </a:r>
            <a:endParaRPr lang="en-US" sz="3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23B60-2345-4F10-8E06-7A62DACA4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060" y="5087663"/>
            <a:ext cx="10572000" cy="1416167"/>
          </a:xfrm>
        </p:spPr>
        <p:txBody>
          <a:bodyPr>
            <a:normAutofit fontScale="92500" lnSpcReduction="10000"/>
          </a:bodyPr>
          <a:lstStyle/>
          <a:p>
            <a:r>
              <a:rPr lang="en-US" b="1"/>
              <a:t>Prepared By:</a:t>
            </a:r>
          </a:p>
          <a:p>
            <a:r>
              <a:rPr lang="en-US"/>
              <a:t>Garvit Patel (C0769187)										Sachin Brahmbhatt (C0773445)</a:t>
            </a:r>
          </a:p>
          <a:p>
            <a:r>
              <a:rPr lang="en-US" err="1"/>
              <a:t>Janki</a:t>
            </a:r>
            <a:r>
              <a:rPr lang="en-US"/>
              <a:t> Patel (C0773592)										Kalhaar Savaj (C0777017)</a:t>
            </a:r>
          </a:p>
          <a:p>
            <a:r>
              <a:rPr lang="en-US"/>
              <a:t>Eshwar Raj </a:t>
            </a:r>
            <a:r>
              <a:rPr lang="en-US" err="1"/>
              <a:t>Akke</a:t>
            </a:r>
            <a:r>
              <a:rPr lang="en-US"/>
              <a:t> Lakshman (C0754226)</a:t>
            </a:r>
          </a:p>
        </p:txBody>
      </p:sp>
    </p:spTree>
    <p:extLst>
      <p:ext uri="{BB962C8B-B14F-4D97-AF65-F5344CB8AC3E}">
        <p14:creationId xmlns:p14="http://schemas.microsoft.com/office/powerpoint/2010/main" val="173335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F488D-D778-4DB4-B5D4-BFA92F4D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1800225"/>
            <a:ext cx="413657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PHYSICAL MODEL WITH CONSTRAINTS</a:t>
            </a:r>
          </a:p>
        </p:txBody>
      </p:sp>
      <p:pic>
        <p:nvPicPr>
          <p:cNvPr id="28" name="Content Placeholder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6D4D22-C587-4339-BCA7-9C5BFA5F4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6" t="22770" r="32968" b="12072"/>
          <a:stretch/>
        </p:blipFill>
        <p:spPr>
          <a:xfrm>
            <a:off x="5284860" y="168728"/>
            <a:ext cx="6259285" cy="652054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5368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C9AAA-2C90-4AA4-8B71-91E329E9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1800225"/>
            <a:ext cx="413657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PHYSICAL MODEL WITH CONSTRAINTS: CONTD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D75BA4-0DF9-4CE6-8A28-D96C3EE1E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72" t="21690" r="33031" b="9177"/>
          <a:stretch/>
        </p:blipFill>
        <p:spPr>
          <a:xfrm>
            <a:off x="5279416" y="152400"/>
            <a:ext cx="6270327" cy="644434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18384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25C93-0F38-4388-9C3E-48256E38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8" y="1800225"/>
            <a:ext cx="4034972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PHYSICAL MODEL with CONSTRAINTS: CONTD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EF210B-D037-4BBC-A1D7-B774169C7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37" t="22603" r="33230" b="16159"/>
          <a:stretch/>
        </p:blipFill>
        <p:spPr>
          <a:xfrm>
            <a:off x="5246759" y="212623"/>
            <a:ext cx="6335486" cy="643275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82956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52C4-91FB-424F-97EE-00F4F46A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SQL SNIPPET OF CONSTRAINT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55E4A48-DECF-41FA-A0E5-D3D7780EA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8" t="31078" r="40327" b="33004"/>
          <a:stretch/>
        </p:blipFill>
        <p:spPr>
          <a:xfrm>
            <a:off x="557376" y="3228109"/>
            <a:ext cx="5190281" cy="243246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1914D6-3431-4E23-8B4A-B6E78AB2A4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5" t="42540" r="43017" b="31905"/>
          <a:stretch/>
        </p:blipFill>
        <p:spPr>
          <a:xfrm>
            <a:off x="6444343" y="3228109"/>
            <a:ext cx="5190281" cy="24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58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ounded Rectangle 16">
            <a:extLst>
              <a:ext uri="{FF2B5EF4-FFF2-40B4-BE49-F238E27FC236}">
                <a16:creationId xmlns:a16="http://schemas.microsoft.com/office/drawing/2014/main" id="{AF9B2B08-75D2-47EB-A5C0-98647839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8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18">
            <a:extLst>
              <a:ext uri="{FF2B5EF4-FFF2-40B4-BE49-F238E27FC236}">
                <a16:creationId xmlns:a16="http://schemas.microsoft.com/office/drawing/2014/main" id="{7E25C7D9-6246-4DD6-8994-4BC3A9EE4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0932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16A414C-5E5E-4426-8403-003A08DA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94DB3BEE-6C96-46FB-8C15-8B113A650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F40BAA06-E9BA-470B-A5C0-46A23420F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062096F8-9F75-4506-A42C-8867603F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0F8268-08C0-48E7-9BAA-34A38B79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CONSTRAINT TESTING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BEDEC8-E278-45F9-8E03-A731D400D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r="1" b="8410"/>
          <a:stretch/>
        </p:blipFill>
        <p:spPr>
          <a:xfrm>
            <a:off x="806160" y="1023316"/>
            <a:ext cx="5031177" cy="2956854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C175975-B6CD-4502-A2C1-44AECCB2FE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" r="2" b="6952"/>
          <a:stretch/>
        </p:blipFill>
        <p:spPr>
          <a:xfrm>
            <a:off x="6400800" y="1023316"/>
            <a:ext cx="4985040" cy="28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80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863D5-43C4-41A2-9A35-C3D8E3E7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br>
              <a:rPr lang="en-US" sz="4100"/>
            </a:br>
            <a:r>
              <a:rPr lang="en-US" sz="4100"/>
              <a:t>ANY QUESTIONS?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3354F54F-8C5F-47D8-B725-CD11B3F2A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5554" y="643465"/>
            <a:ext cx="5397897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13931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A2B90-C708-4074-A5C2-C4625D07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4400"/>
            </a:br>
            <a:br>
              <a:rPr lang="en-US" sz="4400"/>
            </a:br>
            <a:r>
              <a:rPr lang="en-US" sz="440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B19FD88-8B1D-4E97-8D27-A2BD46C9C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5554" y="643465"/>
            <a:ext cx="5397897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11336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EAFD-042F-46F6-AC66-4E1578F7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DEB2-C61B-4322-AF72-63B14B265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u="sng"/>
              <a:t>COMPANY</a:t>
            </a:r>
          </a:p>
          <a:p>
            <a:pPr lvl="1"/>
            <a:r>
              <a:rPr lang="en-CA" sz="1400"/>
              <a:t>SUNSHINE HOSPITAL</a:t>
            </a:r>
          </a:p>
          <a:p>
            <a:r>
              <a:rPr lang="en-CA" sz="1600" u="sng"/>
              <a:t>COMPANY TYPE</a:t>
            </a:r>
          </a:p>
          <a:p>
            <a:pPr lvl="1"/>
            <a:r>
              <a:rPr lang="en-US" sz="1400"/>
              <a:t>HEALTH CARE</a:t>
            </a:r>
          </a:p>
          <a:p>
            <a:r>
              <a:rPr lang="en-US" sz="1600" u="sng"/>
              <a:t>COMPANY’S DESCRIPTION</a:t>
            </a:r>
          </a:p>
          <a:p>
            <a:pPr lvl="1"/>
            <a:r>
              <a:rPr lang="en-US" sz="1400"/>
              <a:t>THE NAME OF OUR COMPANY IS SUNSHINE HOSPITAL BASED IN CANADA.</a:t>
            </a:r>
          </a:p>
          <a:p>
            <a:pPr lvl="1"/>
            <a:r>
              <a:rPr lang="en-US" sz="1400"/>
              <a:t>IT HAS MANY SUB-BRANCHES ACROSS THE COUNTRY. THE MAIN BRANCH OF THE HOSPITAL IS LOCATED AT 334, MOORE PARK AVENUE, NORTH YORK, ONTARIO, CANADA - M2R 2R6.</a:t>
            </a:r>
          </a:p>
          <a:p>
            <a:pPr lvl="1"/>
            <a:r>
              <a:rPr lang="en-US" sz="1400"/>
              <a:t>IT PROVIDES 24*7 EMERGENCY SERVICES. IT HAS HIGH TECH LATEST MEDICAL EQUIPMENT AND HIGHLY QUALIFIED DOCTORS.</a:t>
            </a:r>
          </a:p>
          <a:p>
            <a:r>
              <a:rPr lang="en-US" sz="1600" u="sng"/>
              <a:t>PRODUCTS</a:t>
            </a:r>
          </a:p>
          <a:p>
            <a:pPr lvl="1"/>
            <a:r>
              <a:rPr lang="en-CA" sz="1500"/>
              <a:t>SUNSHINE HOSPITAL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29197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B3B7F-7E28-4D44-8154-4D92BA586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PATIENT INVOICE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55A25B-6A58-42F9-8BE1-4A7888F25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199" y="221244"/>
            <a:ext cx="6133483" cy="624270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31041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D7B6C-486A-4EEB-AF2F-E9CFD958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pPr algn="ctr"/>
            <a:r>
              <a:rPr lang="en-CA" sz="3700"/>
              <a:t>ENTITY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154F6-24E8-406B-B612-0B52914FA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CA" u="sng"/>
              <a:t>ENTITIES</a:t>
            </a:r>
            <a:endParaRPr lang="en-US"/>
          </a:p>
          <a:p>
            <a:pPr lvl="1"/>
            <a:r>
              <a:rPr lang="en-CA"/>
              <a:t>PATIENT</a:t>
            </a:r>
          </a:p>
          <a:p>
            <a:pPr lvl="1"/>
            <a:r>
              <a:rPr lang="en-CA"/>
              <a:t>HOSPITAL</a:t>
            </a:r>
          </a:p>
          <a:p>
            <a:pPr lvl="1"/>
            <a:r>
              <a:rPr lang="en-CA"/>
              <a:t>EMPLOYEE</a:t>
            </a:r>
          </a:p>
          <a:p>
            <a:pPr lvl="1"/>
            <a:r>
              <a:rPr lang="en-CA"/>
              <a:t>DOCTOR</a:t>
            </a:r>
          </a:p>
          <a:p>
            <a:pPr lvl="1"/>
            <a:r>
              <a:rPr lang="en-CA"/>
              <a:t>NURSE</a:t>
            </a:r>
          </a:p>
          <a:p>
            <a:pPr lvl="1"/>
            <a:r>
              <a:rPr lang="en-CA"/>
              <a:t>TRAINEE</a:t>
            </a:r>
          </a:p>
          <a:p>
            <a:pPr lvl="1"/>
            <a:r>
              <a:rPr lang="en-CA"/>
              <a:t>INVOICE</a:t>
            </a:r>
          </a:p>
          <a:p>
            <a:pPr lvl="1"/>
            <a:r>
              <a:rPr lang="en-CA"/>
              <a:t>RECORD</a:t>
            </a:r>
          </a:p>
          <a:p>
            <a:pPr lvl="1"/>
            <a:r>
              <a:rPr lang="en-CA"/>
              <a:t>ROOM</a:t>
            </a:r>
          </a:p>
          <a:p>
            <a:pPr lvl="1"/>
            <a:r>
              <a:rPr lang="en-CA"/>
              <a:t>MEDICINE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1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EAB74-35F2-453D-B562-C09DE77FF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CONCEPTUAL MODEL</a:t>
            </a:r>
            <a:br>
              <a:rPr lang="en-US" sz="3700"/>
            </a:br>
            <a:br>
              <a:rPr lang="en-US" sz="3700"/>
            </a:br>
            <a:r>
              <a:rPr lang="en-US" sz="3700"/>
              <a:t>ER DIAGRAM</a:t>
            </a:r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AFF8C5CC-6E19-4DED-BFEA-69CCCA6FC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7" y="294968"/>
            <a:ext cx="7010400" cy="6253316"/>
          </a:xfrm>
          <a:prstGeom prst="roundRect">
            <a:avLst>
              <a:gd name="adj" fmla="val 3454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84441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F3FBE-147C-4595-99D2-4251E01D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96" y="959514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ER Diagram</a:t>
            </a:r>
            <a:br>
              <a:rPr lang="en-US" sz="4400"/>
            </a:br>
            <a:r>
              <a:rPr lang="en-US" sz="4400"/>
              <a:t>After Resolving Many to Many Relationship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9C95E34-7591-4199-85E4-3EF3B01DB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794" y="334297"/>
            <a:ext cx="6961238" cy="622382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17917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FA1DF-FC5D-4564-B8E0-9B78B771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Logical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CC2A33-E393-4773-943A-B24D174EB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55"/>
          <a:stretch/>
        </p:blipFill>
        <p:spPr>
          <a:xfrm>
            <a:off x="514351" y="217714"/>
            <a:ext cx="10618106" cy="422757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EBD1E7E9-F5C0-463C-B9F8-1459219C7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886" y="5176569"/>
            <a:ext cx="6028400" cy="97045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EFEFE"/>
                </a:solidFill>
              </a:rPr>
              <a:t>Without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304833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E00F3-ABC3-44BD-A2B2-3541C251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Logical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99C7BC-B781-4081-AA53-D7A70EAAF1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13"/>
          <a:stretch/>
        </p:blipFill>
        <p:spPr>
          <a:xfrm>
            <a:off x="514351" y="525976"/>
            <a:ext cx="11163299" cy="390768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B2FDC9-3607-4FE6-A7FC-9600DCA8F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886" y="5176569"/>
            <a:ext cx="6028400" cy="97045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EFEFE"/>
                </a:solidFill>
              </a:rPr>
              <a:t>Table After 1 NF</a:t>
            </a:r>
          </a:p>
          <a:p>
            <a:r>
              <a:rPr lang="en-US" sz="1600" dirty="0">
                <a:solidFill>
                  <a:srgbClr val="FEFEFE"/>
                </a:solidFill>
              </a:rPr>
              <a:t>It is already in 2NF form because there is no composite key</a:t>
            </a:r>
          </a:p>
        </p:txBody>
      </p:sp>
    </p:spTree>
    <p:extLst>
      <p:ext uri="{BB962C8B-B14F-4D97-AF65-F5344CB8AC3E}">
        <p14:creationId xmlns:p14="http://schemas.microsoft.com/office/powerpoint/2010/main" val="77798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E00F3-ABC3-44BD-A2B2-3541C251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Logical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B2FDC9-3607-4FE6-A7FC-9600DCA8F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035" y="5347842"/>
            <a:ext cx="5827746" cy="970450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rgbClr val="FEFEFE"/>
                </a:solidFill>
              </a:rPr>
              <a:t>Table After 3 NF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2546CA9F-14CC-4CE9-91D3-C512D6587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38" y="1211271"/>
            <a:ext cx="6536987" cy="29253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75B721-95FF-415E-9201-CE8426DC0D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9" t="4847" r="1983" b="5239"/>
          <a:stretch/>
        </p:blipFill>
        <p:spPr>
          <a:xfrm>
            <a:off x="7362496" y="1211271"/>
            <a:ext cx="4526777" cy="292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08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22F6D178283E468B25DFC56FCD31AF" ma:contentTypeVersion="11" ma:contentTypeDescription="Create a new document." ma:contentTypeScope="" ma:versionID="1051d9c053c3440fe03e86cdd74e0698">
  <xsd:schema xmlns:xsd="http://www.w3.org/2001/XMLSchema" xmlns:xs="http://www.w3.org/2001/XMLSchema" xmlns:p="http://schemas.microsoft.com/office/2006/metadata/properties" xmlns:ns3="9e769a4f-9e3f-466f-af60-e3467453df24" xmlns:ns4="56f52ee6-7bbb-46ea-9f27-813f78d1c227" targetNamespace="http://schemas.microsoft.com/office/2006/metadata/properties" ma:root="true" ma:fieldsID="87714ef5734a3f84a6b6c8d8c689fb56" ns3:_="" ns4:_="">
    <xsd:import namespace="9e769a4f-9e3f-466f-af60-e3467453df24"/>
    <xsd:import namespace="56f52ee6-7bbb-46ea-9f27-813f78d1c2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769a4f-9e3f-466f-af60-e3467453df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52ee6-7bbb-46ea-9f27-813f78d1c22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71F169-D17F-40AB-8A0D-D8F84435AE88}">
  <ds:schemaRefs>
    <ds:schemaRef ds:uri="http://purl.org/dc/elements/1.1/"/>
    <ds:schemaRef ds:uri="56f52ee6-7bbb-46ea-9f27-813f78d1c227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9e769a4f-9e3f-466f-af60-e3467453df24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6A87F05-EDA1-4CEE-9772-C5B3F2FA5768}">
  <ds:schemaRefs>
    <ds:schemaRef ds:uri="56f52ee6-7bbb-46ea-9f27-813f78d1c227"/>
    <ds:schemaRef ds:uri="9e769a4f-9e3f-466f-af60-e3467453df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E247313-2C54-4336-B076-C25E13C871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157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2</vt:lpstr>
      <vt:lpstr>Quotable</vt:lpstr>
      <vt:lpstr>DATABASE PROJECT SUNSHINE HOSPITALS</vt:lpstr>
      <vt:lpstr>INTRODUCTION</vt:lpstr>
      <vt:lpstr>PATIENT INVOICE</vt:lpstr>
      <vt:lpstr>ENTITY IDENTIFICATION</vt:lpstr>
      <vt:lpstr>CONCEPTUAL MODEL  ER DIAGRAM</vt:lpstr>
      <vt:lpstr>ER Diagram After Resolving Many to Many Relationship</vt:lpstr>
      <vt:lpstr>Logical Model</vt:lpstr>
      <vt:lpstr>Logical Model</vt:lpstr>
      <vt:lpstr>Logical Model</vt:lpstr>
      <vt:lpstr>PHYSICAL MODEL WITH CONSTRAINTS</vt:lpstr>
      <vt:lpstr>PHYSICAL MODEL WITH CONSTRAINTS: CONTD</vt:lpstr>
      <vt:lpstr>PHYSICAL MODEL with CONSTRAINTS: CONTD</vt:lpstr>
      <vt:lpstr>SQL SNIPPET OF CONSTRAINT</vt:lpstr>
      <vt:lpstr>CONSTRAINT TESTING</vt:lpstr>
      <vt:lpstr> ANY QUESTIONS?</vt:lpstr>
      <vt:lpstr>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 SUNSHINE HOSPITALS</dc:title>
  <dc:creator>Garvit Bharatkumar Patel</dc:creator>
  <cp:lastModifiedBy>Garvit Bharatkumar Patel</cp:lastModifiedBy>
  <cp:revision>1</cp:revision>
  <dcterms:created xsi:type="dcterms:W3CDTF">2020-04-04T14:28:40Z</dcterms:created>
  <dcterms:modified xsi:type="dcterms:W3CDTF">2020-04-04T14:33:46Z</dcterms:modified>
</cp:coreProperties>
</file>