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70" r:id="rId4"/>
    <p:sldId id="261" r:id="rId5"/>
    <p:sldId id="263" r:id="rId6"/>
    <p:sldId id="271" r:id="rId7"/>
    <p:sldId id="264" r:id="rId8"/>
    <p:sldId id="265" r:id="rId9"/>
    <p:sldId id="272" r:id="rId10"/>
    <p:sldId id="269" r:id="rId11"/>
    <p:sldId id="273" r:id="rId12"/>
    <p:sldId id="36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1C15-4548-4597-95B8-493E7E42A15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F66-B49E-4AB0-BC5E-437F5844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E24D-B85A-0C0D-27B8-EDB3D739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DC91-6AAD-FD67-F1D8-6B73B053C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4E60-C3EC-CD94-6C2E-30A95016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6D1F-73DE-AE31-98F6-955D6E0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8DDC-7A72-E6C8-0458-F5741E8D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DA4D-8CB4-1223-993A-9A8C1EC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B09F8-150D-367F-FA3C-733BA599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4790-34A5-A2E1-D538-D62DE57C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7E8-E216-134A-CC59-91C85ABA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270F-E1C2-F4D5-DA4F-42AD1FF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AD56F-44F6-B29B-FC1A-DEB2EF2D6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D9044-A0E1-4778-D210-D90089E5A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94E9-39EF-66C4-6B6C-38F06932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A04F-1136-4ED4-F135-93571E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E5E8-D730-C585-C93B-F9A3BCAF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6E0F-BA67-1A9F-DBFD-59C23000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3FF6-3A73-2A04-C55A-560D9C4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ED6A-1DA1-42EC-D2E4-0BA9777D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D461-3985-86D4-9707-2FE7A423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7986-9428-E29E-E485-2802E7AC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3F96-8FE9-1103-FB80-4C1F810D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5327-73D8-143C-39BA-2BA78FDE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8739-81D0-C0C1-A0AF-D09F53F7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F73AF-87F4-0A67-DAC2-4E0A8C85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FC6A-E0BF-0EEB-91E9-7B33D823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A525-490A-D7F4-F0E0-97723640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39A2-C15A-D21D-3CAA-87971ED83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89ED6-9F51-2530-75DE-7AD7B960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4F12F-DAC6-53E1-D97B-20EA3E63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3B865-3892-4D63-5DB5-ABC63E83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2D2B-66FB-501A-E5D0-CAC623B9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6C0F-0538-AE4C-A83D-36396C46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E07A-DF35-3F83-82DA-971EC23F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B41EF-7A82-E9CB-EE6C-07EB3DEB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F38A0-6146-710F-6EB2-5223946DC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462-1AC6-8F2B-35B7-D1CC6740B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903EB-D072-D8AC-A2C6-CD7CD14F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AB099-8ED5-2C62-1F84-5A69960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E8C61-3DBD-AC6B-8FF9-6457D908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3528-7F1F-D030-6072-B4D6438A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3ABC2-D1C2-9B85-7240-63AC8D7B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CEBFB-03F6-D2FA-A6C6-2708E01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3100E-FA58-A388-E6D5-7E870E38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575E0-4474-9FD2-7443-800025BA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71AA5-2E99-9DE1-C473-1BF4CB06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7D5CD-A94D-93B2-68CC-D5874F2F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06EB-9994-433D-0A65-0D8EABC9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C99C-1F6D-4A15-C1DC-A0AA91BA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9D699-2191-0813-1072-FC64018D7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4042-C28D-2B48-3341-A29DC2B9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1A265-49AA-5F7D-B397-A525904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14EDC-AE0E-75AA-099D-71C30008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BF46-2B62-6F75-2C0B-F824A932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694AF-3E7F-6862-6E3B-226B9AA65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B44B8-A956-01A6-6468-3D511659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27CA0-15B0-8C71-AB26-73B0BACD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90584-DD49-E0D6-0C1D-71055118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37EFC-3B36-064C-02CB-B4FC35C8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A51ED-7958-4991-767A-1C1D3766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C17EA-806E-0843-B7EE-B5398F6E3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52B7-EA41-C7B0-09CE-2CB7A8353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24F5-0D0A-46BF-985D-4BB0CEE8751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9D71-0EA8-B3EE-04B9-D017D188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CB37-2BF1-9AE4-0251-03719A7AF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171F4-D674-42BF-8DCE-72C0CA1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GitHub%20-%20krishnaik06_Stock-MArket-Forecasting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C97CD-A2EF-1B58-FEB5-D0E124D0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662E-9E6A-CA49-9612-E341DED4F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784" y="-470838"/>
            <a:ext cx="6509589" cy="1799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</a:t>
            </a:r>
            <a:b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(Semester VI)</a:t>
            </a:r>
            <a:endParaRPr lang="en-US" sz="7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1D629B6-805F-8396-22DA-FBA00B1C6B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17" y="0"/>
            <a:ext cx="876170" cy="1491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B7DCE5-F71D-3662-B8E5-239204608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89" y="153586"/>
            <a:ext cx="2340994" cy="55107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C63EB4-69F0-0BD3-B0FD-ABC7E540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04597"/>
              </p:ext>
            </p:extLst>
          </p:nvPr>
        </p:nvGraphicFramePr>
        <p:xfrm>
          <a:off x="2017970" y="3850105"/>
          <a:ext cx="8156058" cy="20522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718686">
                  <a:extLst>
                    <a:ext uri="{9D8B030D-6E8A-4147-A177-3AD203B41FA5}">
                      <a16:colId xmlns:a16="http://schemas.microsoft.com/office/drawing/2014/main" val="1179416947"/>
                    </a:ext>
                  </a:extLst>
                </a:gridCol>
                <a:gridCol w="2718686">
                  <a:extLst>
                    <a:ext uri="{9D8B030D-6E8A-4147-A177-3AD203B41FA5}">
                      <a16:colId xmlns:a16="http://schemas.microsoft.com/office/drawing/2014/main" val="1179340024"/>
                    </a:ext>
                  </a:extLst>
                </a:gridCol>
                <a:gridCol w="2718686">
                  <a:extLst>
                    <a:ext uri="{9D8B030D-6E8A-4147-A177-3AD203B41FA5}">
                      <a16:colId xmlns:a16="http://schemas.microsoft.com/office/drawing/2014/main" val="3111301923"/>
                    </a:ext>
                  </a:extLst>
                </a:gridCol>
              </a:tblGrid>
              <a:tr h="455516">
                <a:tc>
                  <a:txBody>
                    <a:bodyPr/>
                    <a:lstStyle/>
                    <a:p>
                      <a:pPr marL="5715" marR="590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0" dirty="0">
                          <a:effectLst/>
                        </a:rPr>
                        <a:t>Name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590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SAP</a:t>
                      </a:r>
                      <a:r>
                        <a:rPr lang="en-US" sz="2000" b="1" spc="-15" dirty="0">
                          <a:effectLst/>
                        </a:rPr>
                        <a:t> </a:t>
                      </a:r>
                      <a:r>
                        <a:rPr lang="en-US" sz="2000" b="1" spc="-25" dirty="0">
                          <a:effectLst/>
                        </a:rPr>
                        <a:t>ID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590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10" dirty="0">
                          <a:effectLst/>
                        </a:rPr>
                        <a:t>Specialization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5291650"/>
                  </a:ext>
                </a:extLst>
              </a:tr>
              <a:tr h="399195">
                <a:tc>
                  <a:txBody>
                    <a:bodyPr/>
                    <a:lstStyle/>
                    <a:p>
                      <a:pPr marL="58420" marR="5334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Jerem Lee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" marR="5334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>
                          <a:effectLst/>
                        </a:rPr>
                        <a:t>500095190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" marR="5334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spc="-20">
                          <a:effectLst/>
                        </a:rPr>
                        <a:t>AIML (NH)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1538730"/>
                  </a:ext>
                </a:extLst>
              </a:tr>
              <a:tr h="399195">
                <a:tc>
                  <a:txBody>
                    <a:bodyPr/>
                    <a:lstStyle/>
                    <a:p>
                      <a:pPr marL="58420" marR="5334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Nij</a:t>
                      </a:r>
                      <a:r>
                        <a:rPr lang="en-US" sz="2000" spc="-10">
                          <a:effectLst/>
                        </a:rPr>
                        <a:t> Gadwal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" marR="533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>
                          <a:effectLst/>
                        </a:rPr>
                        <a:t>500094897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" marR="533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0">
                          <a:effectLst/>
                        </a:rPr>
                        <a:t>AIML (NH)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2792351"/>
                  </a:ext>
                </a:extLst>
              </a:tr>
              <a:tr h="399195">
                <a:tc>
                  <a:txBody>
                    <a:bodyPr/>
                    <a:lstStyle/>
                    <a:p>
                      <a:pPr marL="58420" marR="5334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Pasupuleti</a:t>
                      </a:r>
                      <a:r>
                        <a:rPr lang="en-US" sz="2000" spc="-10" dirty="0">
                          <a:effectLst/>
                        </a:rPr>
                        <a:t> Jayasai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" marR="533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>
                          <a:effectLst/>
                        </a:rPr>
                        <a:t>500095655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" marR="533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0" dirty="0">
                          <a:effectLst/>
                        </a:rPr>
                        <a:t>AIML (NH)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8402871"/>
                  </a:ext>
                </a:extLst>
              </a:tr>
              <a:tr h="399195">
                <a:tc>
                  <a:txBody>
                    <a:bodyPr/>
                    <a:lstStyle/>
                    <a:p>
                      <a:pPr marL="59055" marR="5334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Garvit</a:t>
                      </a:r>
                      <a:r>
                        <a:rPr lang="en-US" sz="2000" spc="-20">
                          <a:effectLst/>
                        </a:rPr>
                        <a:t> </a:t>
                      </a:r>
                      <a:r>
                        <a:rPr lang="en-US" sz="2000" spc="-10">
                          <a:effectLst/>
                        </a:rPr>
                        <a:t>Sharda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marR="533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>
                          <a:effectLst/>
                        </a:rPr>
                        <a:t>500093671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33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>
                          <a:effectLst/>
                        </a:rPr>
                        <a:t> AIML (H)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62449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6BA608-A124-A207-802A-715EB3DEC0C6}"/>
              </a:ext>
            </a:extLst>
          </p:cNvPr>
          <p:cNvSpPr txBox="1"/>
          <p:nvPr/>
        </p:nvSpPr>
        <p:spPr>
          <a:xfrm>
            <a:off x="5093768" y="3314117"/>
            <a:ext cx="2004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Presented by: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E47AF-E628-86BA-4D49-473A155CC635}"/>
              </a:ext>
            </a:extLst>
          </p:cNvPr>
          <p:cNvSpPr txBox="1"/>
          <p:nvPr/>
        </p:nvSpPr>
        <p:spPr>
          <a:xfrm>
            <a:off x="3707327" y="1729709"/>
            <a:ext cx="509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Stock Price Prediction </a:t>
            </a:r>
          </a:p>
        </p:txBody>
      </p:sp>
    </p:spTree>
    <p:extLst>
      <p:ext uri="{BB962C8B-B14F-4D97-AF65-F5344CB8AC3E}">
        <p14:creationId xmlns:p14="http://schemas.microsoft.com/office/powerpoint/2010/main" val="97375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4D329-70FD-B757-B075-521CB3818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DAA081-D518-51D3-DCBC-8194BA66B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16BCF3-9E7B-FC7F-6EB3-A112EC6F5EF5}"/>
              </a:ext>
            </a:extLst>
          </p:cNvPr>
          <p:cNvSpPr txBox="1"/>
          <p:nvPr/>
        </p:nvSpPr>
        <p:spPr>
          <a:xfrm>
            <a:off x="335590" y="189308"/>
            <a:ext cx="3909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49EB8-D916-039C-C771-8F4A7E089A98}"/>
              </a:ext>
            </a:extLst>
          </p:cNvPr>
          <p:cNvSpPr txBox="1"/>
          <p:nvPr/>
        </p:nvSpPr>
        <p:spPr>
          <a:xfrm>
            <a:off x="650240" y="1440763"/>
            <a:ext cx="10891520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cited Research papers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3" marR="0" lvl="0" indent="-344488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Addison, P. S. (2002). The illustrated wavelet transform handbook. Napier University.Avramov, D. (2002). Stock returns predictability and model uncertainty. Journal of Financial Economics, 64, 423–458.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4488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Brock, W., Lakonishok, J., &amp; LeBaron, B. (1992). Simple technical trading rules and the stochastic properties of stock returns. The Journal of Finance, 47, 1731–1764.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0563" marR="0" lvl="0" indent="-347663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3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Campbell, J. Y., &amp; Thompson, S. B. (2008). Predicting excess stock returns out of sample: Can anything beat the historical average? Review of Financial Studies, 21,1509–1531.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3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388E0-1D5B-8786-D751-B2471CD26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5D6DBA-02C7-3215-016F-907F9E43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247980-AD36-9935-D889-F2E9E2956ADE}"/>
              </a:ext>
            </a:extLst>
          </p:cNvPr>
          <p:cNvSpPr txBox="1"/>
          <p:nvPr/>
        </p:nvSpPr>
        <p:spPr>
          <a:xfrm>
            <a:off x="335590" y="189308"/>
            <a:ext cx="3909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DA533-98B9-C9BA-50EE-B091F25EBB7B}"/>
              </a:ext>
            </a:extLst>
          </p:cNvPr>
          <p:cNvSpPr txBox="1"/>
          <p:nvPr/>
        </p:nvSpPr>
        <p:spPr>
          <a:xfrm>
            <a:off x="650240" y="1603885"/>
            <a:ext cx="10891520" cy="365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 Articles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Campbell, J. Y., &amp;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Vuolteenaho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(2004). Bad beta, good beta. The American Economic Review, 94, 1249–1275.</a:t>
            </a:r>
          </a:p>
          <a:p>
            <a:pPr marL="457200" marR="0" lvl="0" indent="-4572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 J., Jiang, F., &amp; Tong, G. (2017). Economic policy uncertainty in China and stock market expected returns. Accounting and Finance, 57, 1265–1286.</a:t>
            </a:r>
          </a:p>
          <a:p>
            <a:pPr marL="457200" marR="0" lvl="0" indent="-4572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Clark, T. E., &amp; West, K. D. (2007). Approximately normal tests for equal predictive accuracy in nested models. Journal of Econometrics, 138, 291–311.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3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941211-2E99-EA5B-8465-A0E6B0BF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BBE068-4C79-7D53-9502-934562ECC470}"/>
              </a:ext>
            </a:extLst>
          </p:cNvPr>
          <p:cNvSpPr txBox="1"/>
          <p:nvPr/>
        </p:nvSpPr>
        <p:spPr>
          <a:xfrm>
            <a:off x="335590" y="189308"/>
            <a:ext cx="177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55ECA-8BFB-D868-5DF0-B5E6B83ECAE9}"/>
              </a:ext>
            </a:extLst>
          </p:cNvPr>
          <p:cNvSpPr txBox="1"/>
          <p:nvPr/>
        </p:nvSpPr>
        <p:spPr>
          <a:xfrm>
            <a:off x="1222317" y="1293525"/>
            <a:ext cx="9047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5B84AB-CB2C-5D80-9577-D01E1980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36" y="1338455"/>
            <a:ext cx="4890870" cy="44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3FD7D-D4D3-8531-F425-18BD9D86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55F8B1-E196-7771-0307-E5D217FDD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72D53F-C20E-C975-ABED-A1F274A7FBF6}"/>
              </a:ext>
            </a:extLst>
          </p:cNvPr>
          <p:cNvSpPr txBox="1"/>
          <p:nvPr/>
        </p:nvSpPr>
        <p:spPr>
          <a:xfrm>
            <a:off x="335590" y="189308"/>
            <a:ext cx="2811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0CC43-20BF-651D-6C2F-F69446ADCD3F}"/>
              </a:ext>
            </a:extLst>
          </p:cNvPr>
          <p:cNvSpPr txBox="1"/>
          <p:nvPr/>
        </p:nvSpPr>
        <p:spPr>
          <a:xfrm>
            <a:off x="688161" y="2155270"/>
            <a:ext cx="1110278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Concepts (Algorithms) used 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LSTM neural networks in stock price prediction projects involves leveraging their ability to capture long-term dependencies and sequential patterns in time series data for more accurate forecasting.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Accuracy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Convenience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is hindered by the dynamic, non-linear nature of market data, posing challenges for traditional forecasting methods. This complexity concerns investors and institutions relying on accurate predictions for informed decisions and risk management.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001D4-960B-5B59-675A-4CCEFB33A882}"/>
              </a:ext>
            </a:extLst>
          </p:cNvPr>
          <p:cNvSpPr txBox="1"/>
          <p:nvPr/>
        </p:nvSpPr>
        <p:spPr>
          <a:xfrm>
            <a:off x="688161" y="778145"/>
            <a:ext cx="9326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is vital for investment choices.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neural networks excel at capturing complex patterns in stock market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enhance predictive analytics in finance using LSTM-based models.</a:t>
            </a:r>
          </a:p>
        </p:txBody>
      </p:sp>
    </p:spTree>
    <p:extLst>
      <p:ext uri="{BB962C8B-B14F-4D97-AF65-F5344CB8AC3E}">
        <p14:creationId xmlns:p14="http://schemas.microsoft.com/office/powerpoint/2010/main" val="295901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F55AC-A553-8674-23EF-B90621312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B9ED59-7939-BD2B-BA63-9834C63A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92C9E-D8B4-5D53-29EC-890BDCEBEE42}"/>
              </a:ext>
            </a:extLst>
          </p:cNvPr>
          <p:cNvSpPr txBox="1"/>
          <p:nvPr/>
        </p:nvSpPr>
        <p:spPr>
          <a:xfrm>
            <a:off x="335590" y="189308"/>
            <a:ext cx="2811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7FB9B-5883-553C-26DF-0EDC8EE722FC}"/>
              </a:ext>
            </a:extLst>
          </p:cNvPr>
          <p:cNvSpPr txBox="1"/>
          <p:nvPr/>
        </p:nvSpPr>
        <p:spPr>
          <a:xfrm>
            <a:off x="850721" y="1166051"/>
            <a:ext cx="66168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of application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project's application lies in financial markets, where accurate stock price prediction can inform investment decisions and mitigate risks for investors and institutions.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Stock-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MArket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-Forecasting-Dataset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3506A-57A4-39C5-F82C-41FC6990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D2E259-F9E3-3FFB-036C-9F12EB6047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12F46C-F0DA-94C2-ADE6-B7E57418C777}"/>
              </a:ext>
            </a:extLst>
          </p:cNvPr>
          <p:cNvSpPr txBox="1"/>
          <p:nvPr/>
        </p:nvSpPr>
        <p:spPr>
          <a:xfrm>
            <a:off x="335590" y="189308"/>
            <a:ext cx="3909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57947-0E9B-D825-5722-70BF539D552E}"/>
              </a:ext>
            </a:extLst>
          </p:cNvPr>
          <p:cNvSpPr txBox="1"/>
          <p:nvPr/>
        </p:nvSpPr>
        <p:spPr>
          <a:xfrm>
            <a:off x="335590" y="1089148"/>
            <a:ext cx="10728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Cite Related work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Hochreiter and Schmidhuber's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"Long Short-Term Memory"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(1997) - This is the first study that introduces LSTM networks and establishes the framework for using them in sequence prediction tasks.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Goyal et al. (2017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"Stock price prediction using LSTM, RNN, and CNN-sliding window model"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research investigates the use of LSTM and other neural network designs for sliding window-based stock price prediction.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Fischer and Krauss (2018) present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 deep learning framework for financial time series using stacked autoencoders and long-short term memory"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This paper improves the feature extraction and prediction of financial time series data by combining LSTM networks with stacked autoencoders.</a:t>
            </a:r>
          </a:p>
          <a:p>
            <a:pPr marR="0" indent="91440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93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747B7-C027-FAC5-F805-E7C465F5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EDF992-F932-25A1-3BC9-06EB9E9C3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790CEF-DE6E-8A6D-3E8C-5F41C4E76C9B}"/>
              </a:ext>
            </a:extLst>
          </p:cNvPr>
          <p:cNvSpPr txBox="1"/>
          <p:nvPr/>
        </p:nvSpPr>
        <p:spPr>
          <a:xfrm>
            <a:off x="335590" y="189308"/>
            <a:ext cx="3909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06F47-9D64-4A48-FC53-32FDF8323461}"/>
              </a:ext>
            </a:extLst>
          </p:cNvPr>
          <p:cNvSpPr txBox="1"/>
          <p:nvPr/>
        </p:nvSpPr>
        <p:spPr>
          <a:xfrm>
            <a:off x="839825" y="1028679"/>
            <a:ext cx="27381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E1E85-087C-3BFF-D636-704CE668AB71}"/>
              </a:ext>
            </a:extLst>
          </p:cNvPr>
          <p:cNvSpPr txBox="1"/>
          <p:nvPr/>
        </p:nvSpPr>
        <p:spPr>
          <a:xfrm>
            <a:off x="1023049" y="1643559"/>
            <a:ext cx="28752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Advanced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Technological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Market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4928B-BEF6-5395-C07D-32E94D891EBE}"/>
              </a:ext>
            </a:extLst>
          </p:cNvPr>
          <p:cNvSpPr txBox="1"/>
          <p:nvPr/>
        </p:nvSpPr>
        <p:spPr>
          <a:xfrm>
            <a:off x="7601706" y="1643559"/>
            <a:ext cx="2875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000" dirty="0"/>
              <a:t>Market Volatility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000" dirty="0"/>
              <a:t>Model Complexity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000" dirty="0"/>
              <a:t>Overfitting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000" dirty="0"/>
              <a:t>Black Swan occurrences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AB592-F042-A49B-D450-8C7CD1B61837}"/>
              </a:ext>
            </a:extLst>
          </p:cNvPr>
          <p:cNvSpPr txBox="1"/>
          <p:nvPr/>
        </p:nvSpPr>
        <p:spPr>
          <a:xfrm>
            <a:off x="998564" y="4029501"/>
            <a:ext cx="335291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Alternative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Interdisciplinary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45A9A-1BD2-B521-2D44-9FE546D3AF11}"/>
              </a:ext>
            </a:extLst>
          </p:cNvPr>
          <p:cNvSpPr txBox="1"/>
          <p:nvPr/>
        </p:nvSpPr>
        <p:spPr>
          <a:xfrm>
            <a:off x="7548023" y="4013439"/>
            <a:ext cx="3645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Regulatory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security and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Interpretability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Ethical Concerns</a:t>
            </a:r>
          </a:p>
        </p:txBody>
      </p:sp>
    </p:spTree>
    <p:extLst>
      <p:ext uri="{BB962C8B-B14F-4D97-AF65-F5344CB8AC3E}">
        <p14:creationId xmlns:p14="http://schemas.microsoft.com/office/powerpoint/2010/main" val="86671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E1B1C-8AB7-0568-C6CE-CF361AF8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324EF3-4D4E-E03F-E108-2E59BB07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85764F-C28A-1F63-F1A0-5DF8BDAA5478}"/>
              </a:ext>
            </a:extLst>
          </p:cNvPr>
          <p:cNvSpPr txBox="1"/>
          <p:nvPr/>
        </p:nvSpPr>
        <p:spPr>
          <a:xfrm>
            <a:off x="335590" y="189308"/>
            <a:ext cx="3909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9B1F4-5610-95F3-CC40-B46B28164FA2}"/>
              </a:ext>
            </a:extLst>
          </p:cNvPr>
          <p:cNvSpPr txBox="1"/>
          <p:nvPr/>
        </p:nvSpPr>
        <p:spPr>
          <a:xfrm>
            <a:off x="700577" y="1558132"/>
            <a:ext cx="10091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Objective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 extensive literature on LSTM network methodologies for stock price prediction, with a particular emphasis on the use of LSTM networks in finance.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 and train historical stock market data (prices, volumes, etc.) for model training and assessment.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and deploy LSTM based stock price forecasting models, taking advantage of the network’s ability to capture temporal relationships and non-linear trends.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 the performance of the model using appropriate metrics (MAE, RMSE).</a:t>
            </a:r>
          </a:p>
        </p:txBody>
      </p:sp>
    </p:spTree>
    <p:extLst>
      <p:ext uri="{BB962C8B-B14F-4D97-AF65-F5344CB8AC3E}">
        <p14:creationId xmlns:p14="http://schemas.microsoft.com/office/powerpoint/2010/main" val="254188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7DF60-9D95-9F22-8D75-710E3EE11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86C1C2-8FF2-43B9-EC1A-7B5B6A3B3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F3C211-5BB9-DD34-F59F-2CA4ED68BB1D}"/>
              </a:ext>
            </a:extLst>
          </p:cNvPr>
          <p:cNvSpPr txBox="1"/>
          <p:nvPr/>
        </p:nvSpPr>
        <p:spPr>
          <a:xfrm>
            <a:off x="335590" y="189308"/>
            <a:ext cx="3909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D7485-6EC6-C92D-3B35-73DDD769701F}"/>
              </a:ext>
            </a:extLst>
          </p:cNvPr>
          <p:cNvSpPr txBox="1"/>
          <p:nvPr/>
        </p:nvSpPr>
        <p:spPr>
          <a:xfrm>
            <a:off x="1128249" y="1193337"/>
            <a:ext cx="948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Software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and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425929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0947F-ABC2-9D7E-ABFB-5C72A994F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107E967-737F-363E-09E5-870C8D70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31566" r="21908" b="35081"/>
          <a:stretch/>
        </p:blipFill>
        <p:spPr>
          <a:xfrm>
            <a:off x="10048774" y="144379"/>
            <a:ext cx="1981867" cy="73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50B50B-23C4-CE1E-DCF0-FDA892A518C5}"/>
              </a:ext>
            </a:extLst>
          </p:cNvPr>
          <p:cNvSpPr txBox="1"/>
          <p:nvPr/>
        </p:nvSpPr>
        <p:spPr>
          <a:xfrm>
            <a:off x="335590" y="189308"/>
            <a:ext cx="3909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59F3E3-7257-791A-6333-EACF18E4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" y="1868254"/>
            <a:ext cx="8466648" cy="4800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07407D-7740-8516-66FF-91E911B12E19}"/>
              </a:ext>
            </a:extLst>
          </p:cNvPr>
          <p:cNvSpPr txBox="1"/>
          <p:nvPr/>
        </p:nvSpPr>
        <p:spPr>
          <a:xfrm>
            <a:off x="335590" y="835639"/>
            <a:ext cx="9047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161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742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Minor Project (Semester VI)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Semester VI</dc:title>
  <dc:creator>Jaya Sai</dc:creator>
  <cp:lastModifiedBy>Garvit Sharda</cp:lastModifiedBy>
  <cp:revision>22</cp:revision>
  <dcterms:created xsi:type="dcterms:W3CDTF">2024-02-22T17:05:08Z</dcterms:created>
  <dcterms:modified xsi:type="dcterms:W3CDTF">2024-02-23T09:36:13Z</dcterms:modified>
</cp:coreProperties>
</file>