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0" r:id="rId3"/>
    <p:sldId id="261" r:id="rId4"/>
    <p:sldId id="262" r:id="rId5"/>
    <p:sldId id="279" r:id="rId6"/>
    <p:sldId id="264" r:id="rId7"/>
    <p:sldId id="265" r:id="rId8"/>
    <p:sldId id="266" r:id="rId9"/>
    <p:sldId id="273" r:id="rId10"/>
    <p:sldId id="267" r:id="rId11"/>
    <p:sldId id="275" r:id="rId12"/>
    <p:sldId id="277" r:id="rId13"/>
    <p:sldId id="278" r:id="rId14"/>
    <p:sldId id="274" r:id="rId15"/>
    <p:sldId id="276" r:id="rId16"/>
    <p:sldId id="272" r:id="rId17"/>
  </p:sldIdLst>
  <p:sldSz cx="18288000" cy="10287000"/>
  <p:notesSz cx="6858000" cy="9144000"/>
  <p:embeddedFontLst>
    <p:embeddedFont>
      <p:font typeface="Cambria Math" panose="02040503050406030204" pitchFamily="18" charset="0"/>
      <p:regular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8CE"/>
    <a:srgbClr val="152FF3"/>
    <a:srgbClr val="110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D1168-B08E-4707-B1FD-6AF35F009AC7}"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0CEAC-0189-4FD0-A021-C38F45AB481D}" type="slidenum">
              <a:rPr lang="en-IN" smtClean="0"/>
              <a:t>‹#›</a:t>
            </a:fld>
            <a:endParaRPr lang="en-IN"/>
          </a:p>
        </p:txBody>
      </p:sp>
    </p:spTree>
    <p:extLst>
      <p:ext uri="{BB962C8B-B14F-4D97-AF65-F5344CB8AC3E}">
        <p14:creationId xmlns:p14="http://schemas.microsoft.com/office/powerpoint/2010/main" val="384992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40CEAC-0189-4FD0-A021-C38F45AB481D}" type="slidenum">
              <a:rPr lang="en-IN" smtClean="0"/>
              <a:t>4</a:t>
            </a:fld>
            <a:endParaRPr lang="en-IN"/>
          </a:p>
        </p:txBody>
      </p:sp>
    </p:spTree>
    <p:extLst>
      <p:ext uri="{BB962C8B-B14F-4D97-AF65-F5344CB8AC3E}">
        <p14:creationId xmlns:p14="http://schemas.microsoft.com/office/powerpoint/2010/main" val="82450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47800" y="3238500"/>
            <a:ext cx="7393322" cy="1474763"/>
          </a:xfrm>
          <a:prstGeom prst="rect">
            <a:avLst/>
          </a:prstGeom>
        </p:spPr>
        <p:txBody>
          <a:bodyPr wrap="square" lIns="0" tIns="0" rIns="0" bIns="0" rtlCol="0" anchor="t">
            <a:spAutoFit/>
          </a:bodyPr>
          <a:lstStyle/>
          <a:p>
            <a:pPr algn="ctr">
              <a:lnSpc>
                <a:spcPts val="11519"/>
              </a:lnSpc>
            </a:pPr>
            <a:r>
              <a:rPr lang="en-US" sz="9600" dirty="0">
                <a:solidFill>
                  <a:srgbClr val="1C402E"/>
                </a:solidFill>
                <a:latin typeface="Cambria Math" panose="02040503050406030204" pitchFamily="18" charset="0"/>
                <a:ea typeface="Cambria Math" panose="02040503050406030204" pitchFamily="18" charset="0"/>
              </a:rPr>
              <a:t>Weather-App </a:t>
            </a:r>
          </a:p>
        </p:txBody>
      </p:sp>
      <p:sp>
        <p:nvSpPr>
          <p:cNvPr id="3" name="Freeform 3"/>
          <p:cNvSpPr/>
          <p:nvPr/>
        </p:nvSpPr>
        <p:spPr>
          <a:xfrm flipH="1">
            <a:off x="10317391" y="2651937"/>
            <a:ext cx="7970609" cy="4941778"/>
          </a:xfrm>
          <a:custGeom>
            <a:avLst/>
            <a:gdLst/>
            <a:ahLst/>
            <a:cxnLst/>
            <a:rect l="l" t="t" r="r" b="b"/>
            <a:pathLst>
              <a:path w="7970609" h="4941778">
                <a:moveTo>
                  <a:pt x="7970609" y="0"/>
                </a:moveTo>
                <a:lnTo>
                  <a:pt x="0" y="0"/>
                </a:lnTo>
                <a:lnTo>
                  <a:pt x="0" y="4941777"/>
                </a:lnTo>
                <a:lnTo>
                  <a:pt x="7970609" y="4941777"/>
                </a:lnTo>
                <a:lnTo>
                  <a:pt x="79706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688634" y="300038"/>
            <a:ext cx="12155822" cy="1474763"/>
          </a:xfrm>
          <a:prstGeom prst="rect">
            <a:avLst/>
          </a:prstGeom>
        </p:spPr>
        <p:txBody>
          <a:bodyPr lIns="0" tIns="0" rIns="0" bIns="0" rtlCol="0" anchor="t">
            <a:spAutoFit/>
          </a:bodyPr>
          <a:lstStyle/>
          <a:p>
            <a:pPr>
              <a:lnSpc>
                <a:spcPts val="11519"/>
              </a:lnSpc>
            </a:pPr>
            <a:r>
              <a:rPr lang="en-US" sz="9600" dirty="0">
                <a:solidFill>
                  <a:srgbClr val="1C402E"/>
                </a:solidFill>
                <a:latin typeface="Cambria Math" panose="02040503050406030204" pitchFamily="18" charset="0"/>
                <a:ea typeface="Cambria Math" panose="02040503050406030204" pitchFamily="18" charset="0"/>
              </a:rPr>
              <a:t>DevOps Journey</a:t>
            </a:r>
          </a:p>
        </p:txBody>
      </p:sp>
      <p:sp>
        <p:nvSpPr>
          <p:cNvPr id="7" name="TextBox 6">
            <a:extLst>
              <a:ext uri="{FF2B5EF4-FFF2-40B4-BE49-F238E27FC236}">
                <a16:creationId xmlns:a16="http://schemas.microsoft.com/office/drawing/2014/main" id="{634D531D-F0CF-7B73-189A-C55726EC7C64}"/>
              </a:ext>
            </a:extLst>
          </p:cNvPr>
          <p:cNvSpPr txBox="1"/>
          <p:nvPr/>
        </p:nvSpPr>
        <p:spPr>
          <a:xfrm>
            <a:off x="1295400" y="5221067"/>
            <a:ext cx="9144000" cy="861774"/>
          </a:xfrm>
          <a:prstGeom prst="rect">
            <a:avLst/>
          </a:prstGeom>
          <a:noFill/>
        </p:spPr>
        <p:txBody>
          <a:bodyPr wrap="square">
            <a:spAutoFit/>
          </a:bodyPr>
          <a:lstStyle/>
          <a:p>
            <a:pPr algn="just"/>
            <a:r>
              <a:rPr lang="en-US" sz="2500" dirty="0"/>
              <a:t>Bringing Forecasting to Fingertips: Empowering Users with Real-Time Weather Insights</a:t>
            </a:r>
            <a:endParaRPr lang="en-IN" sz="2500" dirty="0"/>
          </a:p>
        </p:txBody>
      </p:sp>
      <p:sp>
        <p:nvSpPr>
          <p:cNvPr id="5" name="TextBox 4">
            <a:extLst>
              <a:ext uri="{FF2B5EF4-FFF2-40B4-BE49-F238E27FC236}">
                <a16:creationId xmlns:a16="http://schemas.microsoft.com/office/drawing/2014/main" id="{7A5F54C5-1E00-C9C8-B019-6311F3433523}"/>
              </a:ext>
            </a:extLst>
          </p:cNvPr>
          <p:cNvSpPr txBox="1"/>
          <p:nvPr/>
        </p:nvSpPr>
        <p:spPr>
          <a:xfrm>
            <a:off x="11658600" y="8572500"/>
            <a:ext cx="6248400" cy="646331"/>
          </a:xfrm>
          <a:prstGeom prst="rect">
            <a:avLst/>
          </a:prstGeom>
          <a:noFill/>
        </p:spPr>
        <p:txBody>
          <a:bodyPr wrap="square">
            <a:spAutoFit/>
          </a:bodyPr>
          <a:lstStyle/>
          <a:p>
            <a:pPr algn="just"/>
            <a:r>
              <a:rPr lang="en-US" sz="3600" dirty="0"/>
              <a:t>Anushk </a:t>
            </a:r>
            <a:r>
              <a:rPr lang="en-US" sz="3600"/>
              <a:t>Sanghvi    500091334</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785430" y="342900"/>
            <a:ext cx="16473870" cy="1371600"/>
          </a:xfrm>
          <a:prstGeom prst="rect">
            <a:avLst/>
          </a:prstGeom>
        </p:spPr>
        <p:txBody>
          <a:bodyPr lIns="0" tIns="0" rIns="0" bIns="0" rtlCol="0" anchor="t">
            <a:spAutoFit/>
          </a:bodyPr>
          <a:lstStyle/>
          <a:p>
            <a:pPr>
              <a:lnSpc>
                <a:spcPts val="10800"/>
              </a:lnSpc>
            </a:pPr>
            <a:r>
              <a:rPr lang="en-US" sz="9000" dirty="0">
                <a:solidFill>
                  <a:srgbClr val="1C402E"/>
                </a:solidFill>
                <a:latin typeface="Montserrat"/>
              </a:rPr>
              <a:t>IAC (Infrastructure as code)</a:t>
            </a:r>
          </a:p>
        </p:txBody>
      </p:sp>
      <p:sp>
        <p:nvSpPr>
          <p:cNvPr id="5" name="TextBox 5"/>
          <p:cNvSpPr txBox="1"/>
          <p:nvPr/>
        </p:nvSpPr>
        <p:spPr>
          <a:xfrm>
            <a:off x="785430" y="2095500"/>
            <a:ext cx="15589597" cy="597087"/>
          </a:xfrm>
          <a:prstGeom prst="rect">
            <a:avLst/>
          </a:prstGeom>
        </p:spPr>
        <p:txBody>
          <a:bodyPr lIns="0" tIns="0" rIns="0" bIns="0" rtlCol="0" anchor="t">
            <a:spAutoFit/>
          </a:bodyPr>
          <a:lstStyle/>
          <a:p>
            <a:pPr>
              <a:lnSpc>
                <a:spcPts val="4939"/>
              </a:lnSpc>
            </a:pPr>
            <a:r>
              <a:rPr lang="en-US" sz="3799" dirty="0">
                <a:solidFill>
                  <a:srgbClr val="1C402E"/>
                </a:solidFill>
                <a:latin typeface="Montserrat" panose="00000500000000000000" pitchFamily="2" charset="0"/>
              </a:rPr>
              <a:t>Creating AWS EC2 instances by using terraform</a:t>
            </a:r>
          </a:p>
        </p:txBody>
      </p:sp>
      <p:sp>
        <p:nvSpPr>
          <p:cNvPr id="6" name="TextBox 6"/>
          <p:cNvSpPr txBox="1"/>
          <p:nvPr/>
        </p:nvSpPr>
        <p:spPr>
          <a:xfrm>
            <a:off x="2502738" y="9800665"/>
            <a:ext cx="6519627" cy="430757"/>
          </a:xfrm>
          <a:prstGeom prst="rect">
            <a:avLst/>
          </a:prstGeom>
        </p:spPr>
        <p:txBody>
          <a:bodyPr lIns="0" tIns="0" rIns="0" bIns="0" rtlCol="0" anchor="t">
            <a:spAutoFit/>
          </a:bodyPr>
          <a:lstStyle/>
          <a:p>
            <a:pPr>
              <a:lnSpc>
                <a:spcPts val="3316"/>
              </a:lnSpc>
            </a:pPr>
            <a:r>
              <a:rPr lang="en-US" sz="2763" dirty="0">
                <a:solidFill>
                  <a:srgbClr val="1C402E"/>
                </a:solidFill>
                <a:latin typeface="Montserrat"/>
              </a:rPr>
              <a:t>Terraform configuration files</a:t>
            </a:r>
          </a:p>
        </p:txBody>
      </p:sp>
      <p:pic>
        <p:nvPicPr>
          <p:cNvPr id="8" name="Picture 7">
            <a:extLst>
              <a:ext uri="{FF2B5EF4-FFF2-40B4-BE49-F238E27FC236}">
                <a16:creationId xmlns:a16="http://schemas.microsoft.com/office/drawing/2014/main" id="{5E6E8309-33E2-CEB2-FA6D-F7191B15D71A}"/>
              </a:ext>
            </a:extLst>
          </p:cNvPr>
          <p:cNvPicPr>
            <a:picLocks noChangeAspect="1"/>
          </p:cNvPicPr>
          <p:nvPr/>
        </p:nvPicPr>
        <p:blipFill rotWithShape="1">
          <a:blip r:embed="rId2"/>
          <a:srcRect l="2699"/>
          <a:stretch/>
        </p:blipFill>
        <p:spPr>
          <a:xfrm>
            <a:off x="1051111" y="3073587"/>
            <a:ext cx="8241256" cy="6510505"/>
          </a:xfrm>
          <a:prstGeom prst="rect">
            <a:avLst/>
          </a:prstGeom>
        </p:spPr>
      </p:pic>
      <p:sp>
        <p:nvSpPr>
          <p:cNvPr id="2" name="TextBox 1">
            <a:extLst>
              <a:ext uri="{FF2B5EF4-FFF2-40B4-BE49-F238E27FC236}">
                <a16:creationId xmlns:a16="http://schemas.microsoft.com/office/drawing/2014/main" id="{BB5EDF35-9AC7-A587-98A0-50DD6D33DA05}"/>
              </a:ext>
            </a:extLst>
          </p:cNvPr>
          <p:cNvSpPr txBox="1"/>
          <p:nvPr/>
        </p:nvSpPr>
        <p:spPr>
          <a:xfrm>
            <a:off x="10287000" y="3993776"/>
            <a:ext cx="6515100" cy="2785378"/>
          </a:xfrm>
          <a:prstGeom prst="rect">
            <a:avLst/>
          </a:prstGeom>
          <a:noFill/>
        </p:spPr>
        <p:txBody>
          <a:bodyPr wrap="square" rtlCol="0">
            <a:spAutoFit/>
          </a:bodyPr>
          <a:lstStyle/>
          <a:p>
            <a:r>
              <a:rPr lang="en-IN" sz="3500" dirty="0">
                <a:latin typeface="Montserrat" panose="00000500000000000000" pitchFamily="2" charset="0"/>
              </a:rPr>
              <a:t>Terraform Life Cycle:</a:t>
            </a:r>
          </a:p>
          <a:p>
            <a:pPr marL="571500" indent="-571500">
              <a:buFont typeface="Arial" panose="020B0604020202020204" pitchFamily="34" charset="0"/>
              <a:buChar char="•"/>
            </a:pPr>
            <a:r>
              <a:rPr lang="en-IN" sz="3500" dirty="0">
                <a:latin typeface="Montserrat" panose="00000500000000000000" pitchFamily="2" charset="0"/>
              </a:rPr>
              <a:t>terraform </a:t>
            </a:r>
            <a:r>
              <a:rPr lang="en-IN" sz="3500" dirty="0" err="1">
                <a:latin typeface="Montserrat" panose="00000500000000000000" pitchFamily="2" charset="0"/>
              </a:rPr>
              <a:t>init</a:t>
            </a:r>
            <a:endParaRPr lang="en-IN" sz="3500" dirty="0">
              <a:latin typeface="Montserrat" panose="00000500000000000000" pitchFamily="2" charset="0"/>
            </a:endParaRPr>
          </a:p>
          <a:p>
            <a:pPr marL="571500" indent="-571500">
              <a:buFont typeface="Arial" panose="020B0604020202020204" pitchFamily="34" charset="0"/>
              <a:buChar char="•"/>
            </a:pPr>
            <a:r>
              <a:rPr lang="en-IN" sz="3500" dirty="0">
                <a:latin typeface="Montserrat" panose="00000500000000000000" pitchFamily="2" charset="0"/>
              </a:rPr>
              <a:t>terraform plan</a:t>
            </a:r>
          </a:p>
          <a:p>
            <a:pPr marL="571500" indent="-571500">
              <a:buFont typeface="Arial" panose="020B0604020202020204" pitchFamily="34" charset="0"/>
              <a:buChar char="•"/>
            </a:pPr>
            <a:r>
              <a:rPr lang="en-IN" sz="3500" dirty="0">
                <a:latin typeface="Montserrat" panose="00000500000000000000" pitchFamily="2" charset="0"/>
              </a:rPr>
              <a:t>terraform apply</a:t>
            </a:r>
          </a:p>
          <a:p>
            <a:pPr marL="571500" indent="-571500">
              <a:buFont typeface="Arial" panose="020B0604020202020204" pitchFamily="34" charset="0"/>
              <a:buChar char="•"/>
            </a:pPr>
            <a:r>
              <a:rPr lang="en-IN" sz="3500" dirty="0">
                <a:latin typeface="Montserrat" panose="00000500000000000000" pitchFamily="2" charset="0"/>
              </a:rPr>
              <a:t>terraform destroy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90600" y="495300"/>
            <a:ext cx="15580259" cy="1089840"/>
          </a:xfrm>
          <a:prstGeom prst="rect">
            <a:avLst/>
          </a:prstGeom>
        </p:spPr>
        <p:txBody>
          <a:bodyPr lIns="0" tIns="0" rIns="0" bIns="0" rtlCol="0" anchor="t">
            <a:spAutoFit/>
          </a:bodyPr>
          <a:lstStyle/>
          <a:p>
            <a:pPr>
              <a:lnSpc>
                <a:spcPts val="8506"/>
              </a:lnSpc>
            </a:pPr>
            <a:r>
              <a:rPr lang="en-US" sz="7088" dirty="0">
                <a:latin typeface="Montserrat"/>
              </a:rPr>
              <a:t>Monitoring</a:t>
            </a:r>
          </a:p>
        </p:txBody>
      </p:sp>
      <p:sp>
        <p:nvSpPr>
          <p:cNvPr id="9" name="TextBox 8">
            <a:extLst>
              <a:ext uri="{FF2B5EF4-FFF2-40B4-BE49-F238E27FC236}">
                <a16:creationId xmlns:a16="http://schemas.microsoft.com/office/drawing/2014/main" id="{F32F1038-AA13-9D63-56CA-B75B4F8D32E5}"/>
              </a:ext>
            </a:extLst>
          </p:cNvPr>
          <p:cNvSpPr txBox="1"/>
          <p:nvPr/>
        </p:nvSpPr>
        <p:spPr>
          <a:xfrm>
            <a:off x="571500" y="1790700"/>
            <a:ext cx="17145000" cy="1569660"/>
          </a:xfrm>
          <a:prstGeom prst="rect">
            <a:avLst/>
          </a:prstGeom>
          <a:noFill/>
        </p:spPr>
        <p:txBody>
          <a:bodyPr wrap="square" rtlCol="0">
            <a:spAutoFit/>
          </a:bodyPr>
          <a:lstStyle/>
          <a:p>
            <a:r>
              <a:rPr lang="en-US" sz="3200" dirty="0"/>
              <a:t>AWS CloudWatch is a comprehensive monitoring service that enables us to track the health and performance of your EC2 instances. It collects and stores metrics on various aspects like CPU utilization, network traffic, and disk I/O, allowing you to gain insights into system behavior.</a:t>
            </a:r>
          </a:p>
        </p:txBody>
      </p:sp>
      <p:pic>
        <p:nvPicPr>
          <p:cNvPr id="4" name="Picture 3">
            <a:extLst>
              <a:ext uri="{FF2B5EF4-FFF2-40B4-BE49-F238E27FC236}">
                <a16:creationId xmlns:a16="http://schemas.microsoft.com/office/drawing/2014/main" id="{B2087FA9-C858-B790-4C71-7B574EFBAA52}"/>
              </a:ext>
            </a:extLst>
          </p:cNvPr>
          <p:cNvPicPr>
            <a:picLocks noChangeAspect="1"/>
          </p:cNvPicPr>
          <p:nvPr/>
        </p:nvPicPr>
        <p:blipFill>
          <a:blip r:embed="rId2"/>
          <a:stretch>
            <a:fillRect/>
          </a:stretch>
        </p:blipFill>
        <p:spPr>
          <a:xfrm>
            <a:off x="2285999" y="3591320"/>
            <a:ext cx="12123707" cy="6428980"/>
          </a:xfrm>
          <a:prstGeom prst="rect">
            <a:avLst/>
          </a:prstGeom>
        </p:spPr>
      </p:pic>
    </p:spTree>
    <p:extLst>
      <p:ext uri="{BB962C8B-B14F-4D97-AF65-F5344CB8AC3E}">
        <p14:creationId xmlns:p14="http://schemas.microsoft.com/office/powerpoint/2010/main" val="227371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D8A2E-A103-845F-AA17-43006FFC2322}"/>
              </a:ext>
            </a:extLst>
          </p:cNvPr>
          <p:cNvSpPr txBox="1"/>
          <p:nvPr/>
        </p:nvSpPr>
        <p:spPr>
          <a:xfrm>
            <a:off x="914400" y="419100"/>
            <a:ext cx="14782800" cy="830997"/>
          </a:xfrm>
          <a:prstGeom prst="rect">
            <a:avLst/>
          </a:prstGeom>
          <a:noFill/>
        </p:spPr>
        <p:txBody>
          <a:bodyPr wrap="square" rtlCol="0">
            <a:spAutoFit/>
          </a:bodyPr>
          <a:lstStyle/>
          <a:p>
            <a:r>
              <a:rPr lang="en-US" sz="2400" dirty="0">
                <a:latin typeface="Montserrat" panose="00000500000000000000" pitchFamily="2" charset="0"/>
              </a:rPr>
              <a:t>Set up CloudWatch alarms that will notify when CPU utilization exceed 70% thresholds. And send an email when the alarm is triggered in order to take necessary action.</a:t>
            </a:r>
            <a:endParaRPr lang="en-IN" sz="2400" dirty="0">
              <a:latin typeface="Montserrat" panose="00000500000000000000" pitchFamily="2" charset="0"/>
            </a:endParaRPr>
          </a:p>
        </p:txBody>
      </p:sp>
      <p:pic>
        <p:nvPicPr>
          <p:cNvPr id="5" name="Picture 4">
            <a:extLst>
              <a:ext uri="{FF2B5EF4-FFF2-40B4-BE49-F238E27FC236}">
                <a16:creationId xmlns:a16="http://schemas.microsoft.com/office/drawing/2014/main" id="{F9D42A3B-E62C-A6F7-F87C-EDF118EE5AA1}"/>
              </a:ext>
            </a:extLst>
          </p:cNvPr>
          <p:cNvPicPr>
            <a:picLocks noChangeAspect="1"/>
          </p:cNvPicPr>
          <p:nvPr/>
        </p:nvPicPr>
        <p:blipFill>
          <a:blip r:embed="rId2"/>
          <a:stretch>
            <a:fillRect/>
          </a:stretch>
        </p:blipFill>
        <p:spPr>
          <a:xfrm>
            <a:off x="3505200" y="1431872"/>
            <a:ext cx="9753600" cy="5410200"/>
          </a:xfrm>
          <a:prstGeom prst="rect">
            <a:avLst/>
          </a:prstGeom>
          <a:ln w="3175">
            <a:solidFill>
              <a:schemeClr val="tx1"/>
            </a:solidFill>
          </a:ln>
        </p:spPr>
      </p:pic>
      <p:pic>
        <p:nvPicPr>
          <p:cNvPr id="6" name="Picture 5">
            <a:extLst>
              <a:ext uri="{FF2B5EF4-FFF2-40B4-BE49-F238E27FC236}">
                <a16:creationId xmlns:a16="http://schemas.microsoft.com/office/drawing/2014/main" id="{31BD46FD-8EDB-2BF1-F593-0F24C4D5EBAD}"/>
              </a:ext>
            </a:extLst>
          </p:cNvPr>
          <p:cNvPicPr>
            <a:picLocks noChangeAspect="1"/>
          </p:cNvPicPr>
          <p:nvPr/>
        </p:nvPicPr>
        <p:blipFill>
          <a:blip r:embed="rId3"/>
          <a:stretch>
            <a:fillRect/>
          </a:stretch>
        </p:blipFill>
        <p:spPr>
          <a:xfrm>
            <a:off x="1981200" y="7010400"/>
            <a:ext cx="12649200" cy="3086100"/>
          </a:xfrm>
          <a:prstGeom prst="rect">
            <a:avLst/>
          </a:prstGeom>
          <a:ln w="3175">
            <a:solidFill>
              <a:schemeClr val="tx1"/>
            </a:solidFill>
          </a:ln>
        </p:spPr>
      </p:pic>
    </p:spTree>
    <p:extLst>
      <p:ext uri="{BB962C8B-B14F-4D97-AF65-F5344CB8AC3E}">
        <p14:creationId xmlns:p14="http://schemas.microsoft.com/office/powerpoint/2010/main" val="326772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D8A2E-A103-845F-AA17-43006FFC2322}"/>
              </a:ext>
            </a:extLst>
          </p:cNvPr>
          <p:cNvSpPr txBox="1"/>
          <p:nvPr/>
        </p:nvSpPr>
        <p:spPr>
          <a:xfrm>
            <a:off x="1600200" y="800100"/>
            <a:ext cx="13868400" cy="830997"/>
          </a:xfrm>
          <a:prstGeom prst="rect">
            <a:avLst/>
          </a:prstGeom>
          <a:noFill/>
        </p:spPr>
        <p:txBody>
          <a:bodyPr wrap="square" rtlCol="0">
            <a:spAutoFit/>
          </a:bodyPr>
          <a:lstStyle/>
          <a:p>
            <a:r>
              <a:rPr lang="en-US" sz="2400" dirty="0">
                <a:latin typeface="Montserrat" panose="00000500000000000000" pitchFamily="2" charset="0"/>
              </a:rPr>
              <a:t> Created custom dashboards in CloudWatch to visualize and monitor the metrics that are most relevant to us.</a:t>
            </a:r>
            <a:endParaRPr lang="en-IN" sz="2400" dirty="0">
              <a:latin typeface="Montserrat" panose="00000500000000000000" pitchFamily="2" charset="0"/>
            </a:endParaRPr>
          </a:p>
        </p:txBody>
      </p:sp>
      <p:pic>
        <p:nvPicPr>
          <p:cNvPr id="8" name="Picture 7">
            <a:extLst>
              <a:ext uri="{FF2B5EF4-FFF2-40B4-BE49-F238E27FC236}">
                <a16:creationId xmlns:a16="http://schemas.microsoft.com/office/drawing/2014/main" id="{25256D1C-E319-25D0-0FB7-083C6B56846C}"/>
              </a:ext>
            </a:extLst>
          </p:cNvPr>
          <p:cNvPicPr>
            <a:picLocks noChangeAspect="1"/>
          </p:cNvPicPr>
          <p:nvPr/>
        </p:nvPicPr>
        <p:blipFill>
          <a:blip r:embed="rId2"/>
          <a:stretch>
            <a:fillRect/>
          </a:stretch>
        </p:blipFill>
        <p:spPr>
          <a:xfrm>
            <a:off x="1981200" y="2308074"/>
            <a:ext cx="12801600" cy="6721626"/>
          </a:xfrm>
          <a:prstGeom prst="rect">
            <a:avLst/>
          </a:prstGeom>
        </p:spPr>
      </p:pic>
    </p:spTree>
    <p:extLst>
      <p:ext uri="{BB962C8B-B14F-4D97-AF65-F5344CB8AC3E}">
        <p14:creationId xmlns:p14="http://schemas.microsoft.com/office/powerpoint/2010/main" val="123786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450EB-A69A-E817-1E81-D0D135F0F141}"/>
              </a:ext>
            </a:extLst>
          </p:cNvPr>
          <p:cNvPicPr>
            <a:picLocks noChangeAspect="1"/>
          </p:cNvPicPr>
          <p:nvPr/>
        </p:nvPicPr>
        <p:blipFill>
          <a:blip r:embed="rId2"/>
          <a:stretch>
            <a:fillRect/>
          </a:stretch>
        </p:blipFill>
        <p:spPr>
          <a:xfrm>
            <a:off x="6934200" y="363071"/>
            <a:ext cx="10531753" cy="4343776"/>
          </a:xfrm>
          <a:prstGeom prst="rect">
            <a:avLst/>
          </a:prstGeom>
        </p:spPr>
      </p:pic>
      <p:pic>
        <p:nvPicPr>
          <p:cNvPr id="6" name="Picture 5">
            <a:extLst>
              <a:ext uri="{FF2B5EF4-FFF2-40B4-BE49-F238E27FC236}">
                <a16:creationId xmlns:a16="http://schemas.microsoft.com/office/drawing/2014/main" id="{FBBC0AE8-BC4F-49FE-6F70-F04AD69E869E}"/>
              </a:ext>
            </a:extLst>
          </p:cNvPr>
          <p:cNvPicPr>
            <a:picLocks noChangeAspect="1"/>
          </p:cNvPicPr>
          <p:nvPr/>
        </p:nvPicPr>
        <p:blipFill rotWithShape="1">
          <a:blip r:embed="rId3"/>
          <a:srcRect b="6579"/>
          <a:stretch/>
        </p:blipFill>
        <p:spPr>
          <a:xfrm>
            <a:off x="6934200" y="4839076"/>
            <a:ext cx="10516511" cy="5084853"/>
          </a:xfrm>
          <a:prstGeom prst="rect">
            <a:avLst/>
          </a:prstGeom>
        </p:spPr>
      </p:pic>
      <p:sp>
        <p:nvSpPr>
          <p:cNvPr id="2" name="TextBox 1">
            <a:extLst>
              <a:ext uri="{FF2B5EF4-FFF2-40B4-BE49-F238E27FC236}">
                <a16:creationId xmlns:a16="http://schemas.microsoft.com/office/drawing/2014/main" id="{7AFD8A2E-A103-845F-AA17-43006FFC2322}"/>
              </a:ext>
            </a:extLst>
          </p:cNvPr>
          <p:cNvSpPr txBox="1"/>
          <p:nvPr/>
        </p:nvSpPr>
        <p:spPr>
          <a:xfrm>
            <a:off x="381000" y="3543300"/>
            <a:ext cx="5181600" cy="1754326"/>
          </a:xfrm>
          <a:prstGeom prst="rect">
            <a:avLst/>
          </a:prstGeom>
          <a:noFill/>
        </p:spPr>
        <p:txBody>
          <a:bodyPr wrap="square" rtlCol="0">
            <a:spAutoFit/>
          </a:bodyPr>
          <a:lstStyle/>
          <a:p>
            <a:pPr algn="ctr"/>
            <a:r>
              <a:rPr lang="en-US" sz="5400" dirty="0" err="1">
                <a:latin typeface="Montserrat" panose="00000500000000000000" pitchFamily="2" charset="0"/>
              </a:rPr>
              <a:t>Vercel</a:t>
            </a:r>
            <a:r>
              <a:rPr lang="en-US" sz="5400" dirty="0">
                <a:latin typeface="Montserrat" panose="00000500000000000000" pitchFamily="2" charset="0"/>
              </a:rPr>
              <a:t> Monitoring</a:t>
            </a:r>
            <a:endParaRPr lang="en-IN" sz="5400" dirty="0">
              <a:latin typeface="Montserrat" panose="00000500000000000000" pitchFamily="2" charset="0"/>
            </a:endParaRPr>
          </a:p>
        </p:txBody>
      </p:sp>
    </p:spTree>
    <p:extLst>
      <p:ext uri="{BB962C8B-B14F-4D97-AF65-F5344CB8AC3E}">
        <p14:creationId xmlns:p14="http://schemas.microsoft.com/office/powerpoint/2010/main" val="77040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D8A2E-A103-845F-AA17-43006FFC2322}"/>
              </a:ext>
            </a:extLst>
          </p:cNvPr>
          <p:cNvSpPr txBox="1"/>
          <p:nvPr/>
        </p:nvSpPr>
        <p:spPr>
          <a:xfrm>
            <a:off x="914400" y="419100"/>
            <a:ext cx="6858000" cy="923330"/>
          </a:xfrm>
          <a:prstGeom prst="rect">
            <a:avLst/>
          </a:prstGeom>
          <a:noFill/>
        </p:spPr>
        <p:txBody>
          <a:bodyPr wrap="square" rtlCol="0">
            <a:spAutoFit/>
          </a:bodyPr>
          <a:lstStyle/>
          <a:p>
            <a:pPr algn="ctr"/>
            <a:r>
              <a:rPr lang="en-US" sz="5400" dirty="0">
                <a:latin typeface="Montserrat" panose="00000500000000000000" pitchFamily="2" charset="0"/>
              </a:rPr>
              <a:t>Collaboration</a:t>
            </a:r>
            <a:endParaRPr lang="en-IN" sz="5400" dirty="0">
              <a:latin typeface="Montserrat" panose="00000500000000000000" pitchFamily="2" charset="0"/>
            </a:endParaRPr>
          </a:p>
        </p:txBody>
      </p:sp>
      <p:sp>
        <p:nvSpPr>
          <p:cNvPr id="3" name="TextBox 2">
            <a:extLst>
              <a:ext uri="{FF2B5EF4-FFF2-40B4-BE49-F238E27FC236}">
                <a16:creationId xmlns:a16="http://schemas.microsoft.com/office/drawing/2014/main" id="{2E559D48-919E-3488-0DD1-5A96042573DC}"/>
              </a:ext>
            </a:extLst>
          </p:cNvPr>
          <p:cNvSpPr txBox="1"/>
          <p:nvPr/>
        </p:nvSpPr>
        <p:spPr>
          <a:xfrm>
            <a:off x="1905000" y="2095500"/>
            <a:ext cx="14554200" cy="3322641"/>
          </a:xfrm>
          <a:prstGeom prst="rect">
            <a:avLst/>
          </a:prstGeom>
          <a:noFill/>
        </p:spPr>
        <p:txBody>
          <a:bodyPr wrap="square" rtlCol="0">
            <a:spAutoFit/>
          </a:bodyPr>
          <a:lstStyle/>
          <a:p>
            <a:pPr marL="514350" indent="-514350">
              <a:lnSpc>
                <a:spcPct val="150000"/>
              </a:lnSpc>
              <a:buFont typeface="+mj-lt"/>
              <a:buAutoNum type="arabicPeriod"/>
            </a:pPr>
            <a:r>
              <a:rPr lang="en-US" sz="3600" dirty="0">
                <a:latin typeface="Montserrat" panose="00000500000000000000" pitchFamily="2" charset="0"/>
              </a:rPr>
              <a:t>Google meet</a:t>
            </a:r>
          </a:p>
          <a:p>
            <a:pPr marL="514350" indent="-514350">
              <a:lnSpc>
                <a:spcPct val="150000"/>
              </a:lnSpc>
              <a:buFont typeface="+mj-lt"/>
              <a:buAutoNum type="arabicPeriod"/>
            </a:pPr>
            <a:r>
              <a:rPr lang="en-US" sz="3600" dirty="0">
                <a:latin typeface="Montserrat" panose="00000500000000000000" pitchFamily="2" charset="0"/>
              </a:rPr>
              <a:t>Jira – created a team where we assigned the work and check the progress</a:t>
            </a:r>
          </a:p>
          <a:p>
            <a:pPr marL="514350" indent="-514350">
              <a:lnSpc>
                <a:spcPct val="150000"/>
              </a:lnSpc>
              <a:buFont typeface="+mj-lt"/>
              <a:buAutoNum type="arabicPeriod"/>
            </a:pPr>
            <a:r>
              <a:rPr lang="en-US" sz="3600" dirty="0">
                <a:latin typeface="Montserrat" panose="00000500000000000000" pitchFamily="2" charset="0"/>
              </a:rPr>
              <a:t>GitHub- frequent commit and Pull request</a:t>
            </a:r>
            <a:endParaRPr lang="en-IN" sz="3600" dirty="0">
              <a:latin typeface="Montserrat" panose="00000500000000000000" pitchFamily="2" charset="0"/>
            </a:endParaRPr>
          </a:p>
        </p:txBody>
      </p:sp>
    </p:spTree>
    <p:extLst>
      <p:ext uri="{BB962C8B-B14F-4D97-AF65-F5344CB8AC3E}">
        <p14:creationId xmlns:p14="http://schemas.microsoft.com/office/powerpoint/2010/main" val="180057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3468359"/>
            <a:ext cx="7426254" cy="1675141"/>
          </a:xfrm>
          <a:prstGeom prst="rect">
            <a:avLst/>
          </a:prstGeom>
        </p:spPr>
        <p:txBody>
          <a:bodyPr lIns="0" tIns="0" rIns="0" bIns="0" rtlCol="0" anchor="t">
            <a:spAutoFit/>
          </a:bodyPr>
          <a:lstStyle/>
          <a:p>
            <a:pPr>
              <a:lnSpc>
                <a:spcPts val="13719"/>
              </a:lnSpc>
            </a:pPr>
            <a:r>
              <a:rPr lang="en-US" sz="9799" dirty="0">
                <a:solidFill>
                  <a:srgbClr val="1C402E"/>
                </a:solidFill>
                <a:latin typeface="Montserrat"/>
              </a:rPr>
              <a:t>Thank YOU</a:t>
            </a:r>
          </a:p>
        </p:txBody>
      </p:sp>
      <p:sp>
        <p:nvSpPr>
          <p:cNvPr id="4" name="Freeform 4"/>
          <p:cNvSpPr/>
          <p:nvPr/>
        </p:nvSpPr>
        <p:spPr>
          <a:xfrm>
            <a:off x="8676727" y="0"/>
            <a:ext cx="13404163" cy="14455470"/>
          </a:xfrm>
          <a:custGeom>
            <a:avLst/>
            <a:gdLst/>
            <a:ahLst/>
            <a:cxnLst/>
            <a:rect l="l" t="t" r="r" b="b"/>
            <a:pathLst>
              <a:path w="13404163" h="14455470">
                <a:moveTo>
                  <a:pt x="0" y="0"/>
                </a:moveTo>
                <a:lnTo>
                  <a:pt x="13404163" y="0"/>
                </a:lnTo>
                <a:lnTo>
                  <a:pt x="13404163" y="14455470"/>
                </a:lnTo>
                <a:lnTo>
                  <a:pt x="0" y="14455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6312849" y="1896787"/>
            <a:ext cx="5167424" cy="5167424"/>
          </a:xfrm>
          <a:custGeom>
            <a:avLst/>
            <a:gdLst/>
            <a:ahLst/>
            <a:cxnLst/>
            <a:rect l="l" t="t" r="r" b="b"/>
            <a:pathLst>
              <a:path w="5167424" h="5167424">
                <a:moveTo>
                  <a:pt x="0" y="0"/>
                </a:moveTo>
                <a:lnTo>
                  <a:pt x="5167424" y="0"/>
                </a:lnTo>
                <a:lnTo>
                  <a:pt x="5167424" y="5167424"/>
                </a:lnTo>
                <a:lnTo>
                  <a:pt x="0" y="516742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2649200" y="4838700"/>
            <a:ext cx="4648200" cy="4495800"/>
          </a:xfrm>
          <a:custGeom>
            <a:avLst/>
            <a:gdLst/>
            <a:ahLst/>
            <a:cxnLst/>
            <a:rect l="l" t="t" r="r" b="b"/>
            <a:pathLst>
              <a:path w="5167424" h="5167424">
                <a:moveTo>
                  <a:pt x="0" y="0"/>
                </a:moveTo>
                <a:lnTo>
                  <a:pt x="5167424" y="0"/>
                </a:lnTo>
                <a:lnTo>
                  <a:pt x="5167424" y="5167424"/>
                </a:lnTo>
                <a:lnTo>
                  <a:pt x="0" y="51674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a:grpSpLocks noChangeAspect="1"/>
          </p:cNvGrpSpPr>
          <p:nvPr/>
        </p:nvGrpSpPr>
        <p:grpSpPr>
          <a:xfrm>
            <a:off x="611146" y="4958963"/>
            <a:ext cx="5246370" cy="5246370"/>
            <a:chOff x="0" y="0"/>
            <a:chExt cx="3282950" cy="3282950"/>
          </a:xfrm>
        </p:grpSpPr>
        <p:sp>
          <p:nvSpPr>
            <p:cNvPr id="5" name="Freeform 5"/>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a:blip r:embed="rId4"/>
              <a:stretch>
                <a:fillRect l="-21710" r="-21710"/>
              </a:stretch>
            </a:blipFill>
          </p:spPr>
        </p:sp>
      </p:grpSp>
      <p:sp>
        <p:nvSpPr>
          <p:cNvPr id="7" name="TextBox 7"/>
          <p:cNvSpPr txBox="1"/>
          <p:nvPr/>
        </p:nvSpPr>
        <p:spPr>
          <a:xfrm>
            <a:off x="309509" y="0"/>
            <a:ext cx="12078399" cy="1371600"/>
          </a:xfrm>
          <a:prstGeom prst="rect">
            <a:avLst/>
          </a:prstGeom>
        </p:spPr>
        <p:txBody>
          <a:bodyPr lIns="0" tIns="0" rIns="0" bIns="0" rtlCol="0" anchor="t">
            <a:spAutoFit/>
          </a:bodyPr>
          <a:lstStyle/>
          <a:p>
            <a:pPr>
              <a:lnSpc>
                <a:spcPts val="10800"/>
              </a:lnSpc>
            </a:pPr>
            <a:r>
              <a:rPr lang="en-US" sz="9000" dirty="0">
                <a:solidFill>
                  <a:srgbClr val="1C402E"/>
                </a:solidFill>
                <a:latin typeface="Montserrat"/>
              </a:rPr>
              <a:t>DevOps Tools Used</a:t>
            </a:r>
          </a:p>
        </p:txBody>
      </p:sp>
      <p:grpSp>
        <p:nvGrpSpPr>
          <p:cNvPr id="8" name="Group 8"/>
          <p:cNvGrpSpPr/>
          <p:nvPr/>
        </p:nvGrpSpPr>
        <p:grpSpPr>
          <a:xfrm>
            <a:off x="13258800" y="5441524"/>
            <a:ext cx="3729041" cy="2881990"/>
            <a:chOff x="0" y="-9525"/>
            <a:chExt cx="4972054" cy="3842655"/>
          </a:xfrm>
        </p:grpSpPr>
        <p:sp>
          <p:nvSpPr>
            <p:cNvPr id="9" name="TextBox 9"/>
            <p:cNvSpPr txBox="1"/>
            <p:nvPr/>
          </p:nvSpPr>
          <p:spPr>
            <a:xfrm>
              <a:off x="0" y="-9525"/>
              <a:ext cx="4972054" cy="553612"/>
            </a:xfrm>
            <a:prstGeom prst="rect">
              <a:avLst/>
            </a:prstGeom>
          </p:spPr>
          <p:txBody>
            <a:bodyPr lIns="0" tIns="0" rIns="0" bIns="0" rtlCol="0" anchor="t">
              <a:spAutoFit/>
            </a:bodyPr>
            <a:lstStyle/>
            <a:p>
              <a:pPr marL="0" lvl="0" indent="0" algn="l">
                <a:lnSpc>
                  <a:spcPts val="3240"/>
                </a:lnSpc>
                <a:spcBef>
                  <a:spcPct val="0"/>
                </a:spcBef>
              </a:pPr>
              <a:endParaRPr/>
            </a:p>
          </p:txBody>
        </p:sp>
        <p:sp>
          <p:nvSpPr>
            <p:cNvPr id="10" name="TextBox 10"/>
            <p:cNvSpPr txBox="1"/>
            <p:nvPr/>
          </p:nvSpPr>
          <p:spPr>
            <a:xfrm>
              <a:off x="0" y="267280"/>
              <a:ext cx="4972054" cy="3565850"/>
            </a:xfrm>
            <a:prstGeom prst="rect">
              <a:avLst/>
            </a:prstGeom>
          </p:spPr>
          <p:txBody>
            <a:bodyPr lIns="0" tIns="0" rIns="0" bIns="0" rtlCol="0" anchor="t">
              <a:spAutoFit/>
            </a:bodyPr>
            <a:lstStyle/>
            <a:p>
              <a:pPr marL="819219" lvl="1" indent="-409610">
                <a:lnSpc>
                  <a:spcPts val="5312"/>
                </a:lnSpc>
                <a:buFont typeface="Arial"/>
                <a:buChar char="•"/>
              </a:pPr>
              <a:r>
                <a:rPr lang="en-US" sz="3794" dirty="0">
                  <a:solidFill>
                    <a:srgbClr val="FFFAF4"/>
                  </a:solidFill>
                  <a:latin typeface="Open Sans"/>
                </a:rPr>
                <a:t>Selenium</a:t>
              </a:r>
            </a:p>
            <a:p>
              <a:pPr marL="819219" lvl="1" indent="-409610">
                <a:lnSpc>
                  <a:spcPts val="5312"/>
                </a:lnSpc>
                <a:buFont typeface="Arial"/>
                <a:buChar char="•"/>
              </a:pPr>
              <a:r>
                <a:rPr lang="en-US" sz="3794" dirty="0">
                  <a:solidFill>
                    <a:srgbClr val="FFFAF4"/>
                  </a:solidFill>
                  <a:latin typeface="Open Sans"/>
                </a:rPr>
                <a:t>Docker</a:t>
              </a:r>
            </a:p>
            <a:p>
              <a:pPr marL="819219" lvl="1" indent="-409610">
                <a:lnSpc>
                  <a:spcPts val="5312"/>
                </a:lnSpc>
                <a:buFont typeface="Arial"/>
                <a:buChar char="•"/>
              </a:pPr>
              <a:r>
                <a:rPr lang="en-US" sz="3794" dirty="0">
                  <a:solidFill>
                    <a:srgbClr val="FFFAF4"/>
                  </a:solidFill>
                  <a:latin typeface="Open Sans"/>
                </a:rPr>
                <a:t>Terraform</a:t>
              </a:r>
            </a:p>
            <a:p>
              <a:pPr marL="819219" lvl="1" indent="-409610">
                <a:lnSpc>
                  <a:spcPts val="5312"/>
                </a:lnSpc>
                <a:buFont typeface="Arial"/>
                <a:buChar char="•"/>
              </a:pPr>
              <a:r>
                <a:rPr lang="en-US" sz="3794" dirty="0">
                  <a:solidFill>
                    <a:srgbClr val="FFFAF4"/>
                  </a:solidFill>
                  <a:latin typeface="Open Sans"/>
                </a:rPr>
                <a:t>AWS</a:t>
              </a:r>
            </a:p>
          </p:txBody>
        </p:sp>
      </p:grpSp>
      <p:grpSp>
        <p:nvGrpSpPr>
          <p:cNvPr id="11" name="Group 11"/>
          <p:cNvGrpSpPr/>
          <p:nvPr/>
        </p:nvGrpSpPr>
        <p:grpSpPr>
          <a:xfrm>
            <a:off x="7061781" y="2323798"/>
            <a:ext cx="5141761" cy="3470586"/>
            <a:chOff x="-421868" y="-3513554"/>
            <a:chExt cx="6855681" cy="4627449"/>
          </a:xfrm>
        </p:grpSpPr>
        <p:sp>
          <p:nvSpPr>
            <p:cNvPr id="12" name="TextBox 12"/>
            <p:cNvSpPr txBox="1"/>
            <p:nvPr/>
          </p:nvSpPr>
          <p:spPr>
            <a:xfrm>
              <a:off x="1033624" y="-3513554"/>
              <a:ext cx="5400189" cy="863600"/>
            </a:xfrm>
            <a:prstGeom prst="rect">
              <a:avLst/>
            </a:prstGeom>
          </p:spPr>
          <p:txBody>
            <a:bodyPr lIns="0" tIns="0" rIns="0" bIns="0" rtlCol="0" anchor="t">
              <a:spAutoFit/>
            </a:bodyPr>
            <a:lstStyle/>
            <a:p>
              <a:pPr marL="0" lvl="0" indent="0" algn="l">
                <a:lnSpc>
                  <a:spcPts val="5159"/>
                </a:lnSpc>
                <a:spcBef>
                  <a:spcPct val="0"/>
                </a:spcBef>
              </a:pPr>
              <a:r>
                <a:rPr lang="en-US" sz="4299" dirty="0">
                  <a:solidFill>
                    <a:srgbClr val="FFFAF4"/>
                  </a:solidFill>
                  <a:latin typeface="Open Sans"/>
                </a:rPr>
                <a:t>Tools</a:t>
              </a:r>
            </a:p>
          </p:txBody>
        </p:sp>
        <p:sp>
          <p:nvSpPr>
            <p:cNvPr id="13" name="TextBox 13"/>
            <p:cNvSpPr txBox="1"/>
            <p:nvPr/>
          </p:nvSpPr>
          <p:spPr>
            <a:xfrm>
              <a:off x="-421868" y="-2389800"/>
              <a:ext cx="5400189" cy="3503695"/>
            </a:xfrm>
            <a:prstGeom prst="rect">
              <a:avLst/>
            </a:prstGeom>
          </p:spPr>
          <p:txBody>
            <a:bodyPr lIns="0" tIns="0" rIns="0" bIns="0" rtlCol="0" anchor="t">
              <a:spAutoFit/>
            </a:bodyPr>
            <a:lstStyle/>
            <a:p>
              <a:pPr marL="819219" lvl="1" indent="-409610">
                <a:lnSpc>
                  <a:spcPts val="5312"/>
                </a:lnSpc>
                <a:buFont typeface="Arial"/>
                <a:buChar char="•"/>
              </a:pPr>
              <a:r>
                <a:rPr lang="en-US" sz="3794" dirty="0">
                  <a:solidFill>
                    <a:srgbClr val="FFFAF4"/>
                  </a:solidFill>
                  <a:latin typeface="Open Sans"/>
                </a:rPr>
                <a:t>Jira</a:t>
              </a:r>
            </a:p>
            <a:p>
              <a:pPr marL="819219" lvl="1" indent="-409610">
                <a:lnSpc>
                  <a:spcPts val="5312"/>
                </a:lnSpc>
                <a:buFont typeface="Arial"/>
                <a:buChar char="•"/>
              </a:pPr>
              <a:r>
                <a:rPr lang="en-US" sz="3794" dirty="0">
                  <a:solidFill>
                    <a:srgbClr val="FFFAF4"/>
                  </a:solidFill>
                  <a:latin typeface="Open Sans"/>
                </a:rPr>
                <a:t>Git</a:t>
              </a:r>
            </a:p>
            <a:p>
              <a:pPr marL="819219" lvl="1" indent="-409610">
                <a:lnSpc>
                  <a:spcPts val="5312"/>
                </a:lnSpc>
                <a:buFont typeface="Arial"/>
                <a:buChar char="•"/>
              </a:pPr>
              <a:r>
                <a:rPr lang="en-US" sz="3794" dirty="0">
                  <a:solidFill>
                    <a:srgbClr val="FFFAF4"/>
                  </a:solidFill>
                  <a:latin typeface="Open Sans"/>
                </a:rPr>
                <a:t>GitHub</a:t>
              </a:r>
            </a:p>
            <a:p>
              <a:pPr marL="819219" lvl="1" indent="-409610">
                <a:lnSpc>
                  <a:spcPts val="5312"/>
                </a:lnSpc>
                <a:buFont typeface="Arial"/>
                <a:buChar char="•"/>
              </a:pPr>
              <a:r>
                <a:rPr lang="en-US" sz="3794" dirty="0">
                  <a:solidFill>
                    <a:srgbClr val="FFFAF4"/>
                  </a:solidFill>
                  <a:latin typeface="Open Sans"/>
                </a:rPr>
                <a:t>Jenkins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8379546" y="765550"/>
            <a:ext cx="9639753" cy="1948699"/>
          </a:xfrm>
          <a:custGeom>
            <a:avLst/>
            <a:gdLst/>
            <a:ahLst/>
            <a:cxnLst/>
            <a:rect l="l" t="t" r="r" b="b"/>
            <a:pathLst>
              <a:path w="6803451" h="1948699">
                <a:moveTo>
                  <a:pt x="0" y="0"/>
                </a:moveTo>
                <a:lnTo>
                  <a:pt x="6803451" y="0"/>
                </a:lnTo>
                <a:lnTo>
                  <a:pt x="6803451" y="1948699"/>
                </a:lnTo>
                <a:lnTo>
                  <a:pt x="0" y="1948699"/>
                </a:lnTo>
                <a:lnTo>
                  <a:pt x="0" y="0"/>
                </a:lnTo>
                <a:close/>
              </a:path>
            </a:pathLst>
          </a:custGeom>
          <a:blipFill>
            <a:blip r:embed="rId2"/>
            <a:stretch>
              <a:fillRect t="-52516" b="-43868"/>
            </a:stretch>
          </a:blipFill>
        </p:spPr>
      </p:sp>
      <p:sp>
        <p:nvSpPr>
          <p:cNvPr id="5" name="TextBox 5"/>
          <p:cNvSpPr txBox="1"/>
          <p:nvPr/>
        </p:nvSpPr>
        <p:spPr>
          <a:xfrm>
            <a:off x="1028700" y="800100"/>
            <a:ext cx="6910589" cy="1371600"/>
          </a:xfrm>
          <a:prstGeom prst="rect">
            <a:avLst/>
          </a:prstGeom>
        </p:spPr>
        <p:txBody>
          <a:bodyPr lIns="0" tIns="0" rIns="0" bIns="0" rtlCol="0" anchor="t">
            <a:spAutoFit/>
          </a:bodyPr>
          <a:lstStyle/>
          <a:p>
            <a:pPr>
              <a:lnSpc>
                <a:spcPts val="10800"/>
              </a:lnSpc>
            </a:pPr>
            <a:r>
              <a:rPr lang="en-US" sz="9000" dirty="0">
                <a:solidFill>
                  <a:srgbClr val="1C402E"/>
                </a:solidFill>
                <a:latin typeface="Montserrat"/>
              </a:rPr>
              <a:t>Planning</a:t>
            </a:r>
          </a:p>
        </p:txBody>
      </p:sp>
      <p:sp>
        <p:nvSpPr>
          <p:cNvPr id="6" name="TextBox 6"/>
          <p:cNvSpPr txBox="1"/>
          <p:nvPr/>
        </p:nvSpPr>
        <p:spPr>
          <a:xfrm>
            <a:off x="1028700" y="3141457"/>
            <a:ext cx="6910589" cy="5829300"/>
          </a:xfrm>
          <a:prstGeom prst="rect">
            <a:avLst/>
          </a:prstGeom>
        </p:spPr>
        <p:txBody>
          <a:bodyPr lIns="0" tIns="0" rIns="0" bIns="0" rtlCol="0" anchor="t">
            <a:spAutoFit/>
          </a:bodyPr>
          <a:lstStyle/>
          <a:p>
            <a:pPr>
              <a:lnSpc>
                <a:spcPts val="5159"/>
              </a:lnSpc>
            </a:pPr>
            <a:r>
              <a:rPr lang="en-US" sz="4299" dirty="0">
                <a:solidFill>
                  <a:srgbClr val="1C402E"/>
                </a:solidFill>
                <a:latin typeface="Montserrat"/>
              </a:rPr>
              <a:t>Planning phase was carried out via the use of </a:t>
            </a:r>
          </a:p>
          <a:p>
            <a:pPr>
              <a:lnSpc>
                <a:spcPts val="5159"/>
              </a:lnSpc>
            </a:pPr>
            <a:r>
              <a:rPr lang="en-US" sz="4299" dirty="0">
                <a:solidFill>
                  <a:srgbClr val="1C402E"/>
                </a:solidFill>
                <a:latin typeface="Montserrat"/>
              </a:rPr>
              <a:t>Kanban board using the Jira Software from Atlassian.</a:t>
            </a:r>
          </a:p>
          <a:p>
            <a:pPr>
              <a:lnSpc>
                <a:spcPts val="5159"/>
              </a:lnSpc>
            </a:pPr>
            <a:r>
              <a:rPr lang="en-US" sz="4299" dirty="0">
                <a:solidFill>
                  <a:srgbClr val="1C402E"/>
                </a:solidFill>
                <a:latin typeface="Montserrat"/>
              </a:rPr>
              <a:t>Tasks were assigned and progress was notified to all team members via the Kanban board.</a:t>
            </a:r>
          </a:p>
        </p:txBody>
      </p:sp>
      <p:sp>
        <p:nvSpPr>
          <p:cNvPr id="7" name="TextBox 7"/>
          <p:cNvSpPr txBox="1"/>
          <p:nvPr/>
        </p:nvSpPr>
        <p:spPr>
          <a:xfrm>
            <a:off x="12268200" y="9182100"/>
            <a:ext cx="3979627" cy="430757"/>
          </a:xfrm>
          <a:prstGeom prst="rect">
            <a:avLst/>
          </a:prstGeom>
        </p:spPr>
        <p:txBody>
          <a:bodyPr lIns="0" tIns="0" rIns="0" bIns="0" rtlCol="0" anchor="t">
            <a:spAutoFit/>
          </a:bodyPr>
          <a:lstStyle/>
          <a:p>
            <a:pPr>
              <a:lnSpc>
                <a:spcPts val="3316"/>
              </a:lnSpc>
            </a:pPr>
            <a:r>
              <a:rPr lang="en-US" sz="2763" b="1" dirty="0">
                <a:solidFill>
                  <a:srgbClr val="1C402E"/>
                </a:solidFill>
                <a:latin typeface="Montserrat"/>
              </a:rPr>
              <a:t>Jira Board</a:t>
            </a:r>
          </a:p>
        </p:txBody>
      </p:sp>
      <p:pic>
        <p:nvPicPr>
          <p:cNvPr id="8" name="Picture 7">
            <a:extLst>
              <a:ext uri="{FF2B5EF4-FFF2-40B4-BE49-F238E27FC236}">
                <a16:creationId xmlns:a16="http://schemas.microsoft.com/office/drawing/2014/main" id="{D874DE67-A33F-9FB5-0446-6060E9623623}"/>
              </a:ext>
            </a:extLst>
          </p:cNvPr>
          <p:cNvPicPr>
            <a:picLocks noChangeAspect="1"/>
          </p:cNvPicPr>
          <p:nvPr/>
        </p:nvPicPr>
        <p:blipFill rotWithShape="1">
          <a:blip r:embed="rId3"/>
          <a:srcRect r="7668"/>
          <a:stretch/>
        </p:blipFill>
        <p:spPr>
          <a:xfrm>
            <a:off x="8379546" y="2552700"/>
            <a:ext cx="9639753" cy="62641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449036" y="510491"/>
            <a:ext cx="17838964" cy="1266825"/>
          </a:xfrm>
          <a:prstGeom prst="rect">
            <a:avLst/>
          </a:prstGeom>
        </p:spPr>
        <p:txBody>
          <a:bodyPr lIns="0" tIns="0" rIns="0" bIns="0" rtlCol="0" anchor="t">
            <a:spAutoFit/>
          </a:bodyPr>
          <a:lstStyle/>
          <a:p>
            <a:pPr>
              <a:lnSpc>
                <a:spcPts val="10080"/>
              </a:lnSpc>
            </a:pPr>
            <a:r>
              <a:rPr lang="en-US" sz="8400" dirty="0">
                <a:latin typeface="Montserrat"/>
              </a:rPr>
              <a:t> Version Control &amp; Source Code</a:t>
            </a:r>
          </a:p>
        </p:txBody>
      </p:sp>
      <p:sp>
        <p:nvSpPr>
          <p:cNvPr id="5" name="TextBox 5"/>
          <p:cNvSpPr txBox="1"/>
          <p:nvPr/>
        </p:nvSpPr>
        <p:spPr>
          <a:xfrm>
            <a:off x="524953" y="1967816"/>
            <a:ext cx="7643697" cy="2664319"/>
          </a:xfrm>
          <a:prstGeom prst="rect">
            <a:avLst/>
          </a:prstGeom>
        </p:spPr>
        <p:txBody>
          <a:bodyPr wrap="square" lIns="0" tIns="0" rIns="0" bIns="0" rtlCol="0" anchor="t">
            <a:spAutoFit/>
          </a:bodyPr>
          <a:lstStyle/>
          <a:p>
            <a:pPr>
              <a:lnSpc>
                <a:spcPts val="4160"/>
              </a:lnSpc>
            </a:pPr>
            <a:r>
              <a:rPr lang="en-US" sz="3200" dirty="0">
                <a:latin typeface="Open Sans"/>
              </a:rPr>
              <a:t>The source code is written in HTML, CSS, and JavaScript. This source code is managed in the local Repository via Git and was stored in the central Repository using GitHub</a:t>
            </a:r>
          </a:p>
        </p:txBody>
      </p:sp>
      <p:sp>
        <p:nvSpPr>
          <p:cNvPr id="6" name="TextBox 6"/>
          <p:cNvSpPr txBox="1"/>
          <p:nvPr/>
        </p:nvSpPr>
        <p:spPr>
          <a:xfrm>
            <a:off x="11353800" y="8822496"/>
            <a:ext cx="5113820" cy="607937"/>
          </a:xfrm>
          <a:prstGeom prst="rect">
            <a:avLst/>
          </a:prstGeom>
        </p:spPr>
        <p:txBody>
          <a:bodyPr lIns="0" tIns="0" rIns="0" bIns="0" rtlCol="0" anchor="t">
            <a:spAutoFit/>
          </a:bodyPr>
          <a:lstStyle/>
          <a:p>
            <a:pPr>
              <a:lnSpc>
                <a:spcPts val="4861"/>
              </a:lnSpc>
            </a:pPr>
            <a:r>
              <a:rPr lang="en-US" sz="4051" dirty="0">
                <a:latin typeface="Montserrat"/>
              </a:rPr>
              <a:t>GitHub Repository</a:t>
            </a:r>
          </a:p>
        </p:txBody>
      </p:sp>
      <p:pic>
        <p:nvPicPr>
          <p:cNvPr id="10" name="Picture 9">
            <a:extLst>
              <a:ext uri="{FF2B5EF4-FFF2-40B4-BE49-F238E27FC236}">
                <a16:creationId xmlns:a16="http://schemas.microsoft.com/office/drawing/2014/main" id="{B66162DD-5B59-A7BE-E445-9152102A5A78}"/>
              </a:ext>
            </a:extLst>
          </p:cNvPr>
          <p:cNvPicPr>
            <a:picLocks noChangeAspect="1"/>
          </p:cNvPicPr>
          <p:nvPr/>
        </p:nvPicPr>
        <p:blipFill>
          <a:blip r:embed="rId3"/>
          <a:stretch>
            <a:fillRect/>
          </a:stretch>
        </p:blipFill>
        <p:spPr>
          <a:xfrm>
            <a:off x="8915400" y="2171700"/>
            <a:ext cx="9190387" cy="6256412"/>
          </a:xfrm>
          <a:prstGeom prst="rect">
            <a:avLst/>
          </a:prstGeom>
        </p:spPr>
      </p:pic>
      <p:pic>
        <p:nvPicPr>
          <p:cNvPr id="2" name="Picture 1">
            <a:extLst>
              <a:ext uri="{FF2B5EF4-FFF2-40B4-BE49-F238E27FC236}">
                <a16:creationId xmlns:a16="http://schemas.microsoft.com/office/drawing/2014/main" id="{41368F8E-1240-2C25-62AE-B7658ECF9C9F}"/>
              </a:ext>
            </a:extLst>
          </p:cNvPr>
          <p:cNvPicPr>
            <a:picLocks noChangeAspect="1"/>
          </p:cNvPicPr>
          <p:nvPr/>
        </p:nvPicPr>
        <p:blipFill rotWithShape="1">
          <a:blip r:embed="rId4"/>
          <a:srcRect t="2376" b="2593"/>
          <a:stretch/>
        </p:blipFill>
        <p:spPr>
          <a:xfrm>
            <a:off x="182212" y="4822635"/>
            <a:ext cx="8504587" cy="5345591"/>
          </a:xfrm>
          <a:prstGeom prst="rect">
            <a:avLst/>
          </a:prstGeom>
          <a:ln w="3175">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914400" y="266700"/>
            <a:ext cx="6910589" cy="1371600"/>
          </a:xfrm>
          <a:prstGeom prst="rect">
            <a:avLst/>
          </a:prstGeom>
        </p:spPr>
        <p:txBody>
          <a:bodyPr lIns="0" tIns="0" rIns="0" bIns="0" rtlCol="0" anchor="t">
            <a:spAutoFit/>
          </a:bodyPr>
          <a:lstStyle/>
          <a:p>
            <a:pPr>
              <a:lnSpc>
                <a:spcPts val="10800"/>
              </a:lnSpc>
            </a:pPr>
            <a:r>
              <a:rPr lang="en-US" sz="9000" dirty="0">
                <a:solidFill>
                  <a:srgbClr val="1C402E"/>
                </a:solidFill>
                <a:latin typeface="Montserrat"/>
              </a:rPr>
              <a:t>Testing</a:t>
            </a:r>
          </a:p>
        </p:txBody>
      </p:sp>
      <p:sp>
        <p:nvSpPr>
          <p:cNvPr id="6" name="TextBox 6"/>
          <p:cNvSpPr txBox="1"/>
          <p:nvPr/>
        </p:nvSpPr>
        <p:spPr>
          <a:xfrm>
            <a:off x="941294" y="1790700"/>
            <a:ext cx="16051306" cy="1560364"/>
          </a:xfrm>
          <a:prstGeom prst="rect">
            <a:avLst/>
          </a:prstGeom>
        </p:spPr>
        <p:txBody>
          <a:bodyPr wrap="square" lIns="0" tIns="0" rIns="0" bIns="0" rtlCol="0" anchor="t">
            <a:spAutoFit/>
          </a:bodyPr>
          <a:lstStyle/>
          <a:p>
            <a:pPr marL="0" algn="l" rtl="0" eaLnBrk="1" latinLnBrk="0" hangingPunct="1">
              <a:lnSpc>
                <a:spcPts val="4160"/>
              </a:lnSpc>
              <a:spcBef>
                <a:spcPts val="0"/>
              </a:spcBef>
              <a:spcAft>
                <a:spcPts val="0"/>
              </a:spcAft>
            </a:pPr>
            <a:r>
              <a:rPr lang="en-US" sz="2500" dirty="0">
                <a:solidFill>
                  <a:srgbClr val="1C402E"/>
                </a:solidFill>
                <a:latin typeface="Montserrat" panose="00000500000000000000" pitchFamily="2" charset="0"/>
              </a:rPr>
              <a:t>U</a:t>
            </a:r>
            <a:r>
              <a:rPr lang="en-US" sz="2500" kern="1200" dirty="0">
                <a:solidFill>
                  <a:srgbClr val="1C402E"/>
                </a:solidFill>
                <a:effectLst/>
                <a:latin typeface="Montserrat" panose="00000500000000000000" pitchFamily="2" charset="0"/>
              </a:rPr>
              <a:t>sing Selenium and TestNG, the web application is systematically tested against a range of input values and scenarios on a Chrome browser. Selenium facilitates automated interaction with the web elements, while TestNG provides a structured framework for organizing and executing tests</a:t>
            </a:r>
            <a:endParaRPr lang="en-IN" sz="2500" dirty="0">
              <a:effectLst/>
              <a:latin typeface="Montserrat" panose="00000500000000000000" pitchFamily="2" charset="0"/>
            </a:endParaRPr>
          </a:p>
        </p:txBody>
      </p:sp>
      <p:pic>
        <p:nvPicPr>
          <p:cNvPr id="4" name="Picture 3">
            <a:extLst>
              <a:ext uri="{FF2B5EF4-FFF2-40B4-BE49-F238E27FC236}">
                <a16:creationId xmlns:a16="http://schemas.microsoft.com/office/drawing/2014/main" id="{0563BA84-941F-8D29-9CE2-A7D529B46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19496"/>
            <a:ext cx="14630400" cy="6507528"/>
          </a:xfrm>
          <a:prstGeom prst="rect">
            <a:avLst/>
          </a:prstGeom>
        </p:spPr>
      </p:pic>
    </p:spTree>
    <p:extLst>
      <p:ext uri="{BB962C8B-B14F-4D97-AF65-F5344CB8AC3E}">
        <p14:creationId xmlns:p14="http://schemas.microsoft.com/office/powerpoint/2010/main" val="245577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19150"/>
            <a:ext cx="15121237" cy="1104900"/>
          </a:xfrm>
          <a:prstGeom prst="rect">
            <a:avLst/>
          </a:prstGeom>
        </p:spPr>
        <p:txBody>
          <a:bodyPr lIns="0" tIns="0" rIns="0" bIns="0" rtlCol="0" anchor="t">
            <a:spAutoFit/>
          </a:bodyPr>
          <a:lstStyle/>
          <a:p>
            <a:pPr>
              <a:lnSpc>
                <a:spcPts val="8760"/>
              </a:lnSpc>
            </a:pPr>
            <a:r>
              <a:rPr lang="en-US" sz="7300" dirty="0">
                <a:solidFill>
                  <a:srgbClr val="1C402E"/>
                </a:solidFill>
                <a:latin typeface="Montserrat"/>
              </a:rPr>
              <a:t>CI/CD Pipeline</a:t>
            </a:r>
          </a:p>
        </p:txBody>
      </p:sp>
      <p:sp>
        <p:nvSpPr>
          <p:cNvPr id="4" name="TextBox 4"/>
          <p:cNvSpPr txBox="1"/>
          <p:nvPr/>
        </p:nvSpPr>
        <p:spPr>
          <a:xfrm>
            <a:off x="762000" y="3390900"/>
            <a:ext cx="5638800" cy="4744889"/>
          </a:xfrm>
          <a:prstGeom prst="rect">
            <a:avLst/>
          </a:prstGeom>
        </p:spPr>
        <p:txBody>
          <a:bodyPr wrap="square" lIns="0" tIns="0" rIns="0" bIns="0" rtlCol="0" anchor="t">
            <a:spAutoFit/>
          </a:bodyPr>
          <a:lstStyle/>
          <a:p>
            <a:pPr marL="0" lvl="0" indent="0">
              <a:lnSpc>
                <a:spcPts val="3720"/>
              </a:lnSpc>
              <a:spcBef>
                <a:spcPct val="0"/>
              </a:spcBef>
            </a:pPr>
            <a:r>
              <a:rPr lang="en-US" sz="3100" dirty="0">
                <a:solidFill>
                  <a:srgbClr val="1C402E"/>
                </a:solidFill>
                <a:latin typeface="Open Sans"/>
              </a:rPr>
              <a:t>Jenkins pipeline is created and it is integrated with Webhooks. </a:t>
            </a:r>
          </a:p>
          <a:p>
            <a:pPr marL="0" lvl="0" indent="0">
              <a:lnSpc>
                <a:spcPts val="3720"/>
              </a:lnSpc>
              <a:spcBef>
                <a:spcPct val="0"/>
              </a:spcBef>
            </a:pPr>
            <a:r>
              <a:rPr lang="en-US" sz="3100" dirty="0">
                <a:solidFill>
                  <a:srgbClr val="1C402E"/>
                </a:solidFill>
                <a:latin typeface="Open Sans"/>
              </a:rPr>
              <a:t>So, an automated workflow is established, whenever any change is done in the Central repository, the pipeline triggers itself and updates the build and creates a new build for deployment.</a:t>
            </a:r>
          </a:p>
        </p:txBody>
      </p:sp>
      <p:sp>
        <p:nvSpPr>
          <p:cNvPr id="6" name="TextBox 6"/>
          <p:cNvSpPr txBox="1"/>
          <p:nvPr/>
        </p:nvSpPr>
        <p:spPr>
          <a:xfrm>
            <a:off x="10896600" y="9036385"/>
            <a:ext cx="4284427" cy="431465"/>
          </a:xfrm>
          <a:prstGeom prst="rect">
            <a:avLst/>
          </a:prstGeom>
        </p:spPr>
        <p:txBody>
          <a:bodyPr wrap="square" lIns="0" tIns="0" rIns="0" bIns="0" rtlCol="0" anchor="t">
            <a:spAutoFit/>
          </a:bodyPr>
          <a:lstStyle/>
          <a:p>
            <a:pPr>
              <a:lnSpc>
                <a:spcPts val="3316"/>
              </a:lnSpc>
            </a:pPr>
            <a:r>
              <a:rPr lang="en-US" sz="3600" dirty="0">
                <a:solidFill>
                  <a:srgbClr val="1C402E"/>
                </a:solidFill>
                <a:latin typeface="Montserrat"/>
              </a:rPr>
              <a:t>Jenkins Pipeline</a:t>
            </a:r>
          </a:p>
        </p:txBody>
      </p:sp>
      <p:pic>
        <p:nvPicPr>
          <p:cNvPr id="10" name="Picture 9">
            <a:extLst>
              <a:ext uri="{FF2B5EF4-FFF2-40B4-BE49-F238E27FC236}">
                <a16:creationId xmlns:a16="http://schemas.microsoft.com/office/drawing/2014/main" id="{5BC44E9A-6EF2-58B5-86EF-4E7F960D73CE}"/>
              </a:ext>
            </a:extLst>
          </p:cNvPr>
          <p:cNvPicPr>
            <a:picLocks noChangeAspect="1"/>
          </p:cNvPicPr>
          <p:nvPr/>
        </p:nvPicPr>
        <p:blipFill>
          <a:blip r:embed="rId2"/>
          <a:stretch>
            <a:fillRect/>
          </a:stretch>
        </p:blipFill>
        <p:spPr>
          <a:xfrm>
            <a:off x="7315200" y="2476500"/>
            <a:ext cx="10486875" cy="6019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6056212" y="6530706"/>
            <a:ext cx="4151212" cy="2490727"/>
          </a:xfrm>
          <a:custGeom>
            <a:avLst/>
            <a:gdLst/>
            <a:ahLst/>
            <a:cxnLst/>
            <a:rect l="l" t="t" r="r" b="b"/>
            <a:pathLst>
              <a:path w="4151212" h="2490727">
                <a:moveTo>
                  <a:pt x="0" y="0"/>
                </a:moveTo>
                <a:lnTo>
                  <a:pt x="4151211" y="0"/>
                </a:lnTo>
                <a:lnTo>
                  <a:pt x="4151211" y="2490727"/>
                </a:lnTo>
                <a:lnTo>
                  <a:pt x="0" y="2490727"/>
                </a:lnTo>
                <a:lnTo>
                  <a:pt x="0" y="0"/>
                </a:lnTo>
                <a:close/>
              </a:path>
            </a:pathLst>
          </a:custGeom>
          <a:blipFill>
            <a:blip r:embed="rId2"/>
            <a:stretch>
              <a:fillRect/>
            </a:stretch>
          </a:blipFill>
        </p:spPr>
      </p:sp>
      <p:sp>
        <p:nvSpPr>
          <p:cNvPr id="5" name="TextBox 5"/>
          <p:cNvSpPr txBox="1"/>
          <p:nvPr/>
        </p:nvSpPr>
        <p:spPr>
          <a:xfrm>
            <a:off x="1028700" y="845969"/>
            <a:ext cx="11226966" cy="1371600"/>
          </a:xfrm>
          <a:prstGeom prst="rect">
            <a:avLst/>
          </a:prstGeom>
        </p:spPr>
        <p:txBody>
          <a:bodyPr lIns="0" tIns="0" rIns="0" bIns="0" rtlCol="0" anchor="t">
            <a:spAutoFit/>
          </a:bodyPr>
          <a:lstStyle/>
          <a:p>
            <a:pPr>
              <a:lnSpc>
                <a:spcPts val="10800"/>
              </a:lnSpc>
            </a:pPr>
            <a:r>
              <a:rPr lang="en-US" sz="9000">
                <a:solidFill>
                  <a:srgbClr val="1C402E"/>
                </a:solidFill>
                <a:latin typeface="Montserrat"/>
              </a:rPr>
              <a:t>Containerization-</a:t>
            </a:r>
          </a:p>
        </p:txBody>
      </p:sp>
      <p:sp>
        <p:nvSpPr>
          <p:cNvPr id="6" name="TextBox 6"/>
          <p:cNvSpPr txBox="1"/>
          <p:nvPr/>
        </p:nvSpPr>
        <p:spPr>
          <a:xfrm>
            <a:off x="1143001" y="2868775"/>
            <a:ext cx="13563600" cy="2244204"/>
          </a:xfrm>
          <a:prstGeom prst="rect">
            <a:avLst/>
          </a:prstGeom>
        </p:spPr>
        <p:txBody>
          <a:bodyPr wrap="square" lIns="0" tIns="0" rIns="0" bIns="0" rtlCol="0" anchor="t">
            <a:spAutoFit/>
          </a:bodyPr>
          <a:lstStyle/>
          <a:p>
            <a:pPr>
              <a:lnSpc>
                <a:spcPts val="3480"/>
              </a:lnSpc>
            </a:pPr>
            <a:r>
              <a:rPr lang="en-US" sz="3200" dirty="0">
                <a:solidFill>
                  <a:srgbClr val="1C402E"/>
                </a:solidFill>
                <a:latin typeface="Montserrat"/>
              </a:rPr>
              <a:t>Containerization is a process of packaging your application together with its dependencies into one package (a container). Such a package can then be run pretty much anywhere, no matter if it's an on-premises server, a virtual machine in the cloud, or a developer's laptop.</a:t>
            </a:r>
          </a:p>
        </p:txBody>
      </p:sp>
      <p:sp>
        <p:nvSpPr>
          <p:cNvPr id="8" name="TextBox 8"/>
          <p:cNvSpPr txBox="1"/>
          <p:nvPr/>
        </p:nvSpPr>
        <p:spPr>
          <a:xfrm>
            <a:off x="9912852" y="7735152"/>
            <a:ext cx="4151212" cy="464820"/>
          </a:xfrm>
          <a:prstGeom prst="rect">
            <a:avLst/>
          </a:prstGeom>
        </p:spPr>
        <p:txBody>
          <a:bodyPr lIns="0" tIns="0" rIns="0" bIns="0" rtlCol="0" anchor="t">
            <a:spAutoFit/>
          </a:bodyPr>
          <a:lstStyle/>
          <a:p>
            <a:pPr algn="ctr">
              <a:lnSpc>
                <a:spcPts val="3780"/>
              </a:lnSpc>
              <a:spcBef>
                <a:spcPct val="0"/>
              </a:spcBef>
            </a:pPr>
            <a:r>
              <a:rPr lang="en-US" sz="2700">
                <a:solidFill>
                  <a:srgbClr val="000000"/>
                </a:solidFill>
                <a:latin typeface="Open Sans"/>
              </a:rPr>
              <a:t>docker push</a:t>
            </a:r>
          </a:p>
        </p:txBody>
      </p:sp>
      <p:sp>
        <p:nvSpPr>
          <p:cNvPr id="9" name="TextBox 9"/>
          <p:cNvSpPr txBox="1"/>
          <p:nvPr/>
        </p:nvSpPr>
        <p:spPr>
          <a:xfrm>
            <a:off x="1905000" y="7735152"/>
            <a:ext cx="4151212" cy="464820"/>
          </a:xfrm>
          <a:prstGeom prst="rect">
            <a:avLst/>
          </a:prstGeom>
        </p:spPr>
        <p:txBody>
          <a:bodyPr lIns="0" tIns="0" rIns="0" bIns="0" rtlCol="0" anchor="t">
            <a:spAutoFit/>
          </a:bodyPr>
          <a:lstStyle/>
          <a:p>
            <a:pPr algn="ctr">
              <a:lnSpc>
                <a:spcPts val="3780"/>
              </a:lnSpc>
              <a:spcBef>
                <a:spcPct val="0"/>
              </a:spcBef>
            </a:pPr>
            <a:r>
              <a:rPr lang="en-US" sz="2700" dirty="0">
                <a:solidFill>
                  <a:srgbClr val="000000"/>
                </a:solidFill>
                <a:latin typeface="Open Sans"/>
              </a:rPr>
              <a:t>docker pull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096000" y="8343900"/>
            <a:ext cx="4953000" cy="431465"/>
          </a:xfrm>
          <a:prstGeom prst="rect">
            <a:avLst/>
          </a:prstGeom>
        </p:spPr>
        <p:txBody>
          <a:bodyPr wrap="square" lIns="0" tIns="0" rIns="0" bIns="0" rtlCol="0" anchor="t">
            <a:spAutoFit/>
          </a:bodyPr>
          <a:lstStyle/>
          <a:p>
            <a:pPr>
              <a:lnSpc>
                <a:spcPts val="3316"/>
              </a:lnSpc>
            </a:pPr>
            <a:r>
              <a:rPr lang="en-US" sz="3600" dirty="0" err="1">
                <a:solidFill>
                  <a:srgbClr val="1C402E"/>
                </a:solidFill>
                <a:latin typeface="Montserrat"/>
              </a:rPr>
              <a:t>Dockerhub</a:t>
            </a:r>
            <a:r>
              <a:rPr lang="en-US" sz="3600" dirty="0">
                <a:solidFill>
                  <a:srgbClr val="1C402E"/>
                </a:solidFill>
                <a:latin typeface="Montserrat"/>
              </a:rPr>
              <a:t>-Registry</a:t>
            </a:r>
          </a:p>
        </p:txBody>
      </p:sp>
      <p:pic>
        <p:nvPicPr>
          <p:cNvPr id="6" name="Picture 5">
            <a:extLst>
              <a:ext uri="{FF2B5EF4-FFF2-40B4-BE49-F238E27FC236}">
                <a16:creationId xmlns:a16="http://schemas.microsoft.com/office/drawing/2014/main" id="{9A8F1686-DBE4-CED1-6868-A4A1AF7B83E1}"/>
              </a:ext>
            </a:extLst>
          </p:cNvPr>
          <p:cNvPicPr>
            <a:picLocks noChangeAspect="1"/>
          </p:cNvPicPr>
          <p:nvPr/>
        </p:nvPicPr>
        <p:blipFill>
          <a:blip r:embed="rId2"/>
          <a:stretch>
            <a:fillRect/>
          </a:stretch>
        </p:blipFill>
        <p:spPr>
          <a:xfrm>
            <a:off x="1676401" y="854440"/>
            <a:ext cx="13411200" cy="2841260"/>
          </a:xfrm>
          <a:prstGeom prst="rect">
            <a:avLst/>
          </a:prstGeom>
        </p:spPr>
      </p:pic>
      <p:pic>
        <p:nvPicPr>
          <p:cNvPr id="8" name="Picture 7">
            <a:extLst>
              <a:ext uri="{FF2B5EF4-FFF2-40B4-BE49-F238E27FC236}">
                <a16:creationId xmlns:a16="http://schemas.microsoft.com/office/drawing/2014/main" id="{3EDC50A1-D0D7-A1D0-CD83-56922A666D81}"/>
              </a:ext>
            </a:extLst>
          </p:cNvPr>
          <p:cNvPicPr>
            <a:picLocks noChangeAspect="1"/>
          </p:cNvPicPr>
          <p:nvPr/>
        </p:nvPicPr>
        <p:blipFill>
          <a:blip r:embed="rId3"/>
          <a:stretch>
            <a:fillRect/>
          </a:stretch>
        </p:blipFill>
        <p:spPr>
          <a:xfrm>
            <a:off x="2138000" y="4381500"/>
            <a:ext cx="12488002" cy="3276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D5B88-EAD6-6CE8-386E-61D216858791}"/>
              </a:ext>
            </a:extLst>
          </p:cNvPr>
          <p:cNvPicPr>
            <a:picLocks noChangeAspect="1"/>
          </p:cNvPicPr>
          <p:nvPr/>
        </p:nvPicPr>
        <p:blipFill>
          <a:blip r:embed="rId2"/>
          <a:stretch>
            <a:fillRect/>
          </a:stretch>
        </p:blipFill>
        <p:spPr>
          <a:xfrm>
            <a:off x="1143000" y="2476500"/>
            <a:ext cx="15054664" cy="6751582"/>
          </a:xfrm>
          <a:prstGeom prst="rect">
            <a:avLst/>
          </a:prstGeom>
        </p:spPr>
      </p:pic>
      <p:sp>
        <p:nvSpPr>
          <p:cNvPr id="5" name="TextBox 4">
            <a:extLst>
              <a:ext uri="{FF2B5EF4-FFF2-40B4-BE49-F238E27FC236}">
                <a16:creationId xmlns:a16="http://schemas.microsoft.com/office/drawing/2014/main" id="{3182A63A-5CDC-FB67-BDD3-D3A83829050E}"/>
              </a:ext>
            </a:extLst>
          </p:cNvPr>
          <p:cNvSpPr txBox="1"/>
          <p:nvPr/>
        </p:nvSpPr>
        <p:spPr>
          <a:xfrm>
            <a:off x="1752600" y="1047712"/>
            <a:ext cx="12132268" cy="861774"/>
          </a:xfrm>
          <a:prstGeom prst="rect">
            <a:avLst/>
          </a:prstGeom>
          <a:noFill/>
        </p:spPr>
        <p:txBody>
          <a:bodyPr wrap="square" rtlCol="0">
            <a:spAutoFit/>
          </a:bodyPr>
          <a:lstStyle/>
          <a:p>
            <a:r>
              <a:rPr lang="en-IN" sz="5000" dirty="0">
                <a:latin typeface="Montserrat" panose="00000500000000000000" pitchFamily="2" charset="0"/>
              </a:rPr>
              <a:t>Deployed weather-app to </a:t>
            </a:r>
            <a:r>
              <a:rPr lang="en-IN" sz="5000" dirty="0" err="1">
                <a:latin typeface="Montserrat" panose="00000500000000000000" pitchFamily="2" charset="0"/>
              </a:rPr>
              <a:t>Vercel</a:t>
            </a:r>
            <a:endParaRPr lang="en-IN" sz="5000" dirty="0">
              <a:latin typeface="Montserrat" panose="00000500000000000000" pitchFamily="2" charset="0"/>
            </a:endParaRPr>
          </a:p>
        </p:txBody>
      </p:sp>
    </p:spTree>
    <p:extLst>
      <p:ext uri="{BB962C8B-B14F-4D97-AF65-F5344CB8AC3E}">
        <p14:creationId xmlns:p14="http://schemas.microsoft.com/office/powerpoint/2010/main" val="3567923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652</TotalTime>
  <Words>421</Words>
  <Application>Microsoft Office PowerPoint</Application>
  <PresentationFormat>Custom</PresentationFormat>
  <Paragraphs>53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Montserrat</vt:lpstr>
      <vt:lpstr>Cambria Math</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Green Corporate Geometric Business Case Study and Report Business Presentation</dc:title>
  <cp:lastModifiedBy>Anushk Sanghvi</cp:lastModifiedBy>
  <cp:revision>72</cp:revision>
  <dcterms:created xsi:type="dcterms:W3CDTF">2006-08-16T00:00:00Z</dcterms:created>
  <dcterms:modified xsi:type="dcterms:W3CDTF">2024-04-27T20:43:05Z</dcterms:modified>
  <dc:identifier>DAGB0OzQH1M</dc:identifier>
</cp:coreProperties>
</file>