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  <p:sldId id="269" r:id="rId11"/>
    <p:sldId id="265" r:id="rId12"/>
    <p:sldId id="267" r:id="rId13"/>
    <p:sldId id="271" r:id="rId14"/>
    <p:sldId id="266" r:id="rId15"/>
    <p:sldId id="270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Office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v>Input Voltage</c:v>
          </c:tx>
          <c:spPr>
            <a:ln w="28575">
              <a:noFill/>
            </a:ln>
          </c:spPr>
          <c:errBars>
            <c:errDir val="y"/>
            <c:errBarType val="both"/>
            <c:errValType val="percentage"/>
            <c:val val="20"/>
          </c:errBars>
          <c:xVal>
            <c:numRef>
              <c:f>'[Chart in Microsoft Office PowerPoint]Sheet1'!$E$2:$E$6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300</c:v>
                </c:pt>
                <c:pt idx="4">
                  <c:v>430</c:v>
                </c:pt>
              </c:numCache>
            </c:numRef>
          </c:xVal>
          <c:yVal>
            <c:numRef>
              <c:f>'[Chart in Microsoft Office PowerPoint]Sheet1'!$F$2:$F$6</c:f>
              <c:numCache>
                <c:formatCode>General</c:formatCode>
                <c:ptCount val="5"/>
                <c:pt idx="0">
                  <c:v>34</c:v>
                </c:pt>
                <c:pt idx="1">
                  <c:v>76.5</c:v>
                </c:pt>
                <c:pt idx="2">
                  <c:v>136</c:v>
                </c:pt>
                <c:pt idx="3">
                  <c:v>306</c:v>
                </c:pt>
                <c:pt idx="4">
                  <c:v>628.70000000000005</c:v>
                </c:pt>
              </c:numCache>
            </c:numRef>
          </c:yVal>
        </c:ser>
        <c:ser>
          <c:idx val="1"/>
          <c:order val="1"/>
          <c:tx>
            <c:v>Output Voltage</c:v>
          </c:tx>
          <c:spPr>
            <a:ln w="28575">
              <a:noFill/>
            </a:ln>
          </c:spPr>
          <c:xVal>
            <c:numRef>
              <c:f>'[Chart in Microsoft Office PowerPoint]Sheet1'!$E$2:$E$6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300</c:v>
                </c:pt>
                <c:pt idx="4">
                  <c:v>430</c:v>
                </c:pt>
              </c:numCache>
            </c:numRef>
          </c:xVal>
          <c:yVal>
            <c:numRef>
              <c:f>'[Chart in Microsoft Office PowerPoint]Sheet1'!$G$2:$G$6</c:f>
              <c:numCache>
                <c:formatCode>General</c:formatCode>
                <c:ptCount val="5"/>
                <c:pt idx="0">
                  <c:v>1.9480000000000002</c:v>
                </c:pt>
                <c:pt idx="1">
                  <c:v>3.9579999999999997</c:v>
                </c:pt>
                <c:pt idx="2">
                  <c:v>4.9260000000000002</c:v>
                </c:pt>
                <c:pt idx="3">
                  <c:v>6.3929999999999989</c:v>
                </c:pt>
                <c:pt idx="4">
                  <c:v>8.5</c:v>
                </c:pt>
              </c:numCache>
            </c:numRef>
          </c:yVal>
        </c:ser>
        <c:axId val="111700992"/>
        <c:axId val="120927744"/>
      </c:scatterChart>
      <c:valAx>
        <c:axId val="111700992"/>
        <c:scaling>
          <c:orientation val="minMax"/>
        </c:scaling>
        <c:axPos val="b"/>
        <c:numFmt formatCode="General" sourceLinked="1"/>
        <c:tickLblPos val="nextTo"/>
        <c:crossAx val="120927744"/>
        <c:crosses val="autoZero"/>
        <c:crossBetween val="midCat"/>
      </c:valAx>
      <c:valAx>
        <c:axId val="120927744"/>
        <c:scaling>
          <c:orientation val="minMax"/>
        </c:scaling>
        <c:axPos val="l"/>
        <c:majorGridlines/>
        <c:numFmt formatCode="General" sourceLinked="1"/>
        <c:tickLblPos val="nextTo"/>
        <c:crossAx val="111700992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F5B-89D8-4DDE-9540-A959A8C0A6AC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C7F0-A257-431A-8E18-BB7871824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F5B-89D8-4DDE-9540-A959A8C0A6AC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C7F0-A257-431A-8E18-BB7871824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F5B-89D8-4DDE-9540-A959A8C0A6AC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C7F0-A257-431A-8E18-BB7871824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F5B-89D8-4DDE-9540-A959A8C0A6AC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C7F0-A257-431A-8E18-BB7871824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F5B-89D8-4DDE-9540-A959A8C0A6AC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C7F0-A257-431A-8E18-BB7871824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F5B-89D8-4DDE-9540-A959A8C0A6AC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C7F0-A257-431A-8E18-BB7871824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F5B-89D8-4DDE-9540-A959A8C0A6AC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C7F0-A257-431A-8E18-BB7871824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F5B-89D8-4DDE-9540-A959A8C0A6AC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D4C7F0-A257-431A-8E18-BB78718240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F5B-89D8-4DDE-9540-A959A8C0A6AC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C7F0-A257-431A-8E18-BB7871824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F5B-89D8-4DDE-9540-A959A8C0A6AC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3D4C7F0-A257-431A-8E18-BB7871824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1DB9F5B-89D8-4DDE-9540-A959A8C0A6AC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C7F0-A257-431A-8E18-BB7871824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1DB9F5B-89D8-4DDE-9540-A959A8C0A6AC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3D4C7F0-A257-431A-8E18-BB7871824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7495736" cy="207264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Efficiency of an air-core </a:t>
            </a:r>
            <a:r>
              <a:rPr lang="en-US" b="0" dirty="0" smtClean="0"/>
              <a:t>induction </a:t>
            </a:r>
            <a:r>
              <a:rPr lang="en-US" b="0" dirty="0" smtClean="0"/>
              <a:t>electromagnetic  linear accelerator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Jim Garvey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Gauss Cannon Circuit Diagram</a:t>
            </a:r>
            <a:endParaRPr lang="en-US" dirty="0"/>
          </a:p>
        </p:txBody>
      </p:sp>
      <p:pic>
        <p:nvPicPr>
          <p:cNvPr id="4" name="Content Placeholder 3" descr="540x4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447800"/>
            <a:ext cx="6400800" cy="44503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Gauss Cannon Data Collection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Positioned </a:t>
            </a:r>
            <a:r>
              <a:rPr lang="en-US" dirty="0" err="1" smtClean="0"/>
              <a:t>photogate</a:t>
            </a:r>
            <a:r>
              <a:rPr lang="en-US" dirty="0" smtClean="0"/>
              <a:t> </a:t>
            </a:r>
            <a:r>
              <a:rPr lang="en-US" dirty="0" smtClean="0"/>
              <a:t>within</a:t>
            </a:r>
            <a:r>
              <a:rPr lang="en-US" dirty="0" smtClean="0"/>
              <a:t> </a:t>
            </a:r>
            <a:r>
              <a:rPr lang="en-US" dirty="0" smtClean="0"/>
              <a:t>one centimeter from the end of the barrel of the Gauss Cannon</a:t>
            </a:r>
          </a:p>
          <a:p>
            <a:r>
              <a:rPr lang="en-US" dirty="0" smtClean="0"/>
              <a:t>Charged the Capacitor to a voltage around 5V above the test voltage (DMM to measure)</a:t>
            </a:r>
          </a:p>
          <a:p>
            <a:r>
              <a:rPr lang="en-US" dirty="0" smtClean="0"/>
              <a:t>Ran the </a:t>
            </a:r>
            <a:r>
              <a:rPr lang="en-US" dirty="0" err="1" smtClean="0"/>
              <a:t>LabView</a:t>
            </a:r>
            <a:r>
              <a:rPr lang="en-US" dirty="0" smtClean="0"/>
              <a:t> program when the voltage dropped to within one volt of the test voltage</a:t>
            </a:r>
          </a:p>
          <a:p>
            <a:r>
              <a:rPr lang="en-US" dirty="0" smtClean="0"/>
              <a:t>Fired the cannon when the voltage reached the test voltage</a:t>
            </a:r>
          </a:p>
          <a:p>
            <a:r>
              <a:rPr lang="en-US" dirty="0" smtClean="0"/>
              <a:t>Recorded the time in gate and velocity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Equations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 = ½ C V</a:t>
            </a:r>
            <a:r>
              <a:rPr lang="en-US" baseline="30000" dirty="0" smtClean="0"/>
              <a:t>2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 is capacitance and V is voltage</a:t>
            </a:r>
          </a:p>
          <a:p>
            <a:r>
              <a:rPr lang="en-US" dirty="0" smtClean="0"/>
              <a:t>E = ½ m v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M is mass and v is velocity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Error propagation is simplified because the error in the velocity is dominated by the standard deviation and I assume that the uncertainty in the voltage measured by the DMM is negligible compared to the +/- 20% Capacitance of the </a:t>
            </a:r>
            <a:r>
              <a:rPr lang="en-US" dirty="0" smtClean="0"/>
              <a:t>Capacitor</a:t>
            </a:r>
          </a:p>
          <a:p>
            <a:r>
              <a:rPr lang="en-US" dirty="0" smtClean="0"/>
              <a:t>Error propagation equations: quotient rule and power rule </a:t>
            </a:r>
            <a:endParaRPr lang="en-US" dirty="0" smtClean="0"/>
          </a:p>
          <a:p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Gauss Cannon Raw Data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363"/>
                <a:gridCol w="1427584"/>
                <a:gridCol w="1326813"/>
                <a:gridCol w="1645920"/>
                <a:gridCol w="164592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r>
                        <a:rPr lang="en-US" sz="1800" baseline="0" dirty="0" smtClean="0"/>
                        <a:t> Voltage(V)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 in Gate</a:t>
                      </a:r>
                      <a:r>
                        <a:rPr lang="en-US" sz="1800" baseline="0" dirty="0" smtClean="0"/>
                        <a:t> (s)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δ</a:t>
                      </a:r>
                      <a:r>
                        <a:rPr lang="en-US" sz="1800" dirty="0" smtClean="0"/>
                        <a:t>t (s)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Width (m)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/>
                        <a:t>δ</a:t>
                      </a:r>
                      <a:r>
                        <a:rPr lang="en-US" sz="1800" dirty="0" smtClean="0"/>
                        <a:t>w (m)</a:t>
                      </a:r>
                      <a:endParaRPr lang="en-US" sz="1800" dirty="0"/>
                    </a:p>
                  </a:txBody>
                  <a:tcPr/>
                </a:tc>
              </a:tr>
              <a:tr h="5891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0.00117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1E-05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0.026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0.003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5891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0.00112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1E-05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0.003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5891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0.00108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1E-05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0.003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5891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0.00110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1E-05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0.003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5891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0.00109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1E-05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0.026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0.003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Cannon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371600"/>
          <a:ext cx="8305803" cy="420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855134"/>
                <a:gridCol w="821266"/>
                <a:gridCol w="1143000"/>
                <a:gridCol w="804335"/>
                <a:gridCol w="1024465"/>
                <a:gridCol w="821269"/>
                <a:gridCol w="931331"/>
                <a:gridCol w="914403"/>
              </a:tblGrid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V (V)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E (J)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in</a:t>
                      </a:r>
                      <a:r>
                        <a:rPr lang="en-US" dirty="0" smtClean="0"/>
                        <a:t> (J)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Velocity (m/s)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 (m/s)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E (J)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δ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out</a:t>
                      </a:r>
                      <a:r>
                        <a:rPr lang="en-US" dirty="0" smtClean="0"/>
                        <a:t> (J)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dirty="0" err="1" smtClean="0"/>
                        <a:t>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ff</a:t>
                      </a:r>
                      <a:endParaRPr lang="en-US" baseline="-25000" dirty="0"/>
                    </a:p>
                  </a:txBody>
                  <a:tcPr/>
                </a:tc>
              </a:tr>
              <a:tr h="64301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1.14</a:t>
                      </a:r>
                      <a:endParaRPr lang="en-US" dirty="0"/>
                    </a:p>
                  </a:txBody>
                  <a:tcPr/>
                </a:tc>
              </a:tr>
              <a:tr h="64301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76.5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3.958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1.04</a:t>
                      </a:r>
                      <a:endParaRPr lang="en-US" dirty="0"/>
                    </a:p>
                  </a:txBody>
                  <a:tcPr/>
                </a:tc>
              </a:tr>
              <a:tr h="64301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27.2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</a:tr>
              <a:tr h="64301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61.2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0.42</a:t>
                      </a:r>
                      <a:endParaRPr lang="en-US" dirty="0"/>
                    </a:p>
                  </a:txBody>
                  <a:tcPr/>
                </a:tc>
              </a:tr>
              <a:tr h="64301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430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628.7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125.7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5715000"/>
            <a:ext cx="8659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Mass of the Projectile was 14.47g and its width was 0.026m. The Standard </a:t>
            </a:r>
          </a:p>
          <a:p>
            <a:r>
              <a:rPr lang="en-US" dirty="0" smtClean="0"/>
              <a:t>Deviation of the velocity data dominated the uncertainty in the velocity. </a:t>
            </a:r>
          </a:p>
          <a:p>
            <a:r>
              <a:rPr lang="en-US" dirty="0" smtClean="0"/>
              <a:t>Capacitance of capacitor was 6800 </a:t>
            </a:r>
            <a:r>
              <a:rPr lang="el-GR" dirty="0" smtClean="0"/>
              <a:t>μ</a:t>
            </a:r>
            <a:r>
              <a:rPr lang="en-US" dirty="0" smtClean="0"/>
              <a:t>F +/- 20% which dominated uncertainty in </a:t>
            </a:r>
            <a:r>
              <a:rPr lang="en-US" dirty="0" err="1" smtClean="0"/>
              <a:t>eff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Cannon Results cont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304801" y="1371600"/>
          <a:ext cx="8839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Kyle Werner and Peter </a:t>
            </a:r>
            <a:r>
              <a:rPr lang="en-US" dirty="0" err="1" smtClean="0"/>
              <a:t>Yaworsky</a:t>
            </a:r>
            <a:r>
              <a:rPr lang="en-US" dirty="0" smtClean="0"/>
              <a:t> who built the Gauss Cannon in the Modern Electronics </a:t>
            </a:r>
            <a:r>
              <a:rPr lang="en-US" dirty="0" smtClean="0"/>
              <a:t>Lab and made the circuit diagram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Calibration Methods</a:t>
            </a:r>
          </a:p>
          <a:p>
            <a:r>
              <a:rPr lang="en-US" dirty="0" smtClean="0"/>
              <a:t>Gauss Cannon Methods </a:t>
            </a:r>
          </a:p>
          <a:p>
            <a:r>
              <a:rPr lang="en-US" dirty="0" smtClean="0"/>
              <a:t>Gauss Cannon Results 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Front View of </a:t>
            </a:r>
            <a:r>
              <a:rPr lang="en-US" dirty="0" err="1" smtClean="0"/>
              <a:t>LabView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t="7500" r="18750" b="29063"/>
          <a:stretch>
            <a:fillRect/>
          </a:stretch>
        </p:blipFill>
        <p:spPr>
          <a:xfrm>
            <a:off x="685800" y="1676400"/>
            <a:ext cx="6943527" cy="4461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6211669"/>
            <a:ext cx="8571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Waveform graph displays the voltage reading across a photodiode. This is a</a:t>
            </a:r>
          </a:p>
          <a:p>
            <a:r>
              <a:rPr lang="en-US" dirty="0" smtClean="0"/>
              <a:t> calibration step to determine the appropriate threshold voltage for measurements.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View Recording a “Shot”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t="8438" r="16500" b="28125"/>
          <a:stretch>
            <a:fillRect/>
          </a:stretch>
        </p:blipFill>
        <p:spPr>
          <a:xfrm>
            <a:off x="609600" y="1524000"/>
            <a:ext cx="74676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500" t="21563" r="1500" b="11250"/>
          <a:stretch>
            <a:fillRect/>
          </a:stretch>
        </p:blipFill>
        <p:spPr>
          <a:xfrm>
            <a:off x="228600" y="1371600"/>
            <a:ext cx="80772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Photogate</a:t>
            </a:r>
            <a:r>
              <a:rPr lang="en-US" dirty="0" smtClean="0"/>
              <a:t> Set-up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38800" y="990600"/>
            <a:ext cx="1905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LabView</a:t>
            </a:r>
            <a:r>
              <a:rPr lang="en-US" dirty="0" smtClean="0"/>
              <a:t> on Comp</a:t>
            </a:r>
            <a:endParaRPr lang="en-US" dirty="0"/>
          </a:p>
        </p:txBody>
      </p:sp>
      <p:sp>
        <p:nvSpPr>
          <p:cNvPr id="5" name="Flowchart: Delay 4"/>
          <p:cNvSpPr/>
          <p:nvPr/>
        </p:nvSpPr>
        <p:spPr>
          <a:xfrm>
            <a:off x="914400" y="5181600"/>
            <a:ext cx="685800" cy="6096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3352800" y="5105400"/>
            <a:ext cx="5334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729946" y="5128054"/>
            <a:ext cx="1482811" cy="238897"/>
          </a:xfrm>
          <a:custGeom>
            <a:avLst/>
            <a:gdLst>
              <a:gd name="connsiteX0" fmla="*/ 0 w 1482811"/>
              <a:gd name="connsiteY0" fmla="*/ 234778 h 238897"/>
              <a:gd name="connsiteX1" fmla="*/ 98854 w 1482811"/>
              <a:gd name="connsiteY1" fmla="*/ 74141 h 238897"/>
              <a:gd name="connsiteX2" fmla="*/ 259492 w 1482811"/>
              <a:gd name="connsiteY2" fmla="*/ 234778 h 238897"/>
              <a:gd name="connsiteX3" fmla="*/ 358346 w 1482811"/>
              <a:gd name="connsiteY3" fmla="*/ 49427 h 238897"/>
              <a:gd name="connsiteX4" fmla="*/ 481913 w 1482811"/>
              <a:gd name="connsiteY4" fmla="*/ 210065 h 238897"/>
              <a:gd name="connsiteX5" fmla="*/ 617838 w 1482811"/>
              <a:gd name="connsiteY5" fmla="*/ 49427 h 238897"/>
              <a:gd name="connsiteX6" fmla="*/ 803189 w 1482811"/>
              <a:gd name="connsiteY6" fmla="*/ 185351 h 238897"/>
              <a:gd name="connsiteX7" fmla="*/ 877330 w 1482811"/>
              <a:gd name="connsiteY7" fmla="*/ 24714 h 238897"/>
              <a:gd name="connsiteX8" fmla="*/ 1050324 w 1482811"/>
              <a:gd name="connsiteY8" fmla="*/ 172995 h 238897"/>
              <a:gd name="connsiteX9" fmla="*/ 1210962 w 1482811"/>
              <a:gd name="connsiteY9" fmla="*/ 0 h 238897"/>
              <a:gd name="connsiteX10" fmla="*/ 1322173 w 1482811"/>
              <a:gd name="connsiteY10" fmla="*/ 172995 h 238897"/>
              <a:gd name="connsiteX11" fmla="*/ 1482811 w 1482811"/>
              <a:gd name="connsiteY11" fmla="*/ 61784 h 23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2811" h="238897">
                <a:moveTo>
                  <a:pt x="0" y="234778"/>
                </a:moveTo>
                <a:cubicBezTo>
                  <a:pt x="27802" y="154459"/>
                  <a:pt x="55605" y="74141"/>
                  <a:pt x="98854" y="74141"/>
                </a:cubicBezTo>
                <a:cubicBezTo>
                  <a:pt x="142103" y="74141"/>
                  <a:pt x="216243" y="238897"/>
                  <a:pt x="259492" y="234778"/>
                </a:cubicBezTo>
                <a:cubicBezTo>
                  <a:pt x="302741" y="230659"/>
                  <a:pt x="321276" y="53546"/>
                  <a:pt x="358346" y="49427"/>
                </a:cubicBezTo>
                <a:cubicBezTo>
                  <a:pt x="395416" y="45308"/>
                  <a:pt x="438664" y="210065"/>
                  <a:pt x="481913" y="210065"/>
                </a:cubicBezTo>
                <a:cubicBezTo>
                  <a:pt x="525162" y="210065"/>
                  <a:pt x="564292" y="53546"/>
                  <a:pt x="617838" y="49427"/>
                </a:cubicBezTo>
                <a:cubicBezTo>
                  <a:pt x="671384" y="45308"/>
                  <a:pt x="759940" y="189470"/>
                  <a:pt x="803189" y="185351"/>
                </a:cubicBezTo>
                <a:cubicBezTo>
                  <a:pt x="846438" y="181232"/>
                  <a:pt x="836141" y="26773"/>
                  <a:pt x="877330" y="24714"/>
                </a:cubicBezTo>
                <a:cubicBezTo>
                  <a:pt x="918519" y="22655"/>
                  <a:pt x="994719" y="177114"/>
                  <a:pt x="1050324" y="172995"/>
                </a:cubicBezTo>
                <a:cubicBezTo>
                  <a:pt x="1105929" y="168876"/>
                  <a:pt x="1165654" y="0"/>
                  <a:pt x="1210962" y="0"/>
                </a:cubicBezTo>
                <a:cubicBezTo>
                  <a:pt x="1256270" y="0"/>
                  <a:pt x="1276865" y="162698"/>
                  <a:pt x="1322173" y="172995"/>
                </a:cubicBezTo>
                <a:cubicBezTo>
                  <a:pt x="1367481" y="183292"/>
                  <a:pt x="1425146" y="122538"/>
                  <a:pt x="1482811" y="6178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752600" y="5334000"/>
            <a:ext cx="1482811" cy="238897"/>
          </a:xfrm>
          <a:custGeom>
            <a:avLst/>
            <a:gdLst>
              <a:gd name="connsiteX0" fmla="*/ 0 w 1482811"/>
              <a:gd name="connsiteY0" fmla="*/ 234778 h 238897"/>
              <a:gd name="connsiteX1" fmla="*/ 98854 w 1482811"/>
              <a:gd name="connsiteY1" fmla="*/ 74141 h 238897"/>
              <a:gd name="connsiteX2" fmla="*/ 259492 w 1482811"/>
              <a:gd name="connsiteY2" fmla="*/ 234778 h 238897"/>
              <a:gd name="connsiteX3" fmla="*/ 358346 w 1482811"/>
              <a:gd name="connsiteY3" fmla="*/ 49427 h 238897"/>
              <a:gd name="connsiteX4" fmla="*/ 481913 w 1482811"/>
              <a:gd name="connsiteY4" fmla="*/ 210065 h 238897"/>
              <a:gd name="connsiteX5" fmla="*/ 617838 w 1482811"/>
              <a:gd name="connsiteY5" fmla="*/ 49427 h 238897"/>
              <a:gd name="connsiteX6" fmla="*/ 803189 w 1482811"/>
              <a:gd name="connsiteY6" fmla="*/ 185351 h 238897"/>
              <a:gd name="connsiteX7" fmla="*/ 877330 w 1482811"/>
              <a:gd name="connsiteY7" fmla="*/ 24714 h 238897"/>
              <a:gd name="connsiteX8" fmla="*/ 1050324 w 1482811"/>
              <a:gd name="connsiteY8" fmla="*/ 172995 h 238897"/>
              <a:gd name="connsiteX9" fmla="*/ 1210962 w 1482811"/>
              <a:gd name="connsiteY9" fmla="*/ 0 h 238897"/>
              <a:gd name="connsiteX10" fmla="*/ 1322173 w 1482811"/>
              <a:gd name="connsiteY10" fmla="*/ 172995 h 238897"/>
              <a:gd name="connsiteX11" fmla="*/ 1482811 w 1482811"/>
              <a:gd name="connsiteY11" fmla="*/ 61784 h 23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2811" h="238897">
                <a:moveTo>
                  <a:pt x="0" y="234778"/>
                </a:moveTo>
                <a:cubicBezTo>
                  <a:pt x="27802" y="154459"/>
                  <a:pt x="55605" y="74141"/>
                  <a:pt x="98854" y="74141"/>
                </a:cubicBezTo>
                <a:cubicBezTo>
                  <a:pt x="142103" y="74141"/>
                  <a:pt x="216243" y="238897"/>
                  <a:pt x="259492" y="234778"/>
                </a:cubicBezTo>
                <a:cubicBezTo>
                  <a:pt x="302741" y="230659"/>
                  <a:pt x="321276" y="53546"/>
                  <a:pt x="358346" y="49427"/>
                </a:cubicBezTo>
                <a:cubicBezTo>
                  <a:pt x="395416" y="45308"/>
                  <a:pt x="438664" y="210065"/>
                  <a:pt x="481913" y="210065"/>
                </a:cubicBezTo>
                <a:cubicBezTo>
                  <a:pt x="525162" y="210065"/>
                  <a:pt x="564292" y="53546"/>
                  <a:pt x="617838" y="49427"/>
                </a:cubicBezTo>
                <a:cubicBezTo>
                  <a:pt x="671384" y="45308"/>
                  <a:pt x="759940" y="189470"/>
                  <a:pt x="803189" y="185351"/>
                </a:cubicBezTo>
                <a:cubicBezTo>
                  <a:pt x="846438" y="181232"/>
                  <a:pt x="836141" y="26773"/>
                  <a:pt x="877330" y="24714"/>
                </a:cubicBezTo>
                <a:cubicBezTo>
                  <a:pt x="918519" y="22655"/>
                  <a:pt x="994719" y="177114"/>
                  <a:pt x="1050324" y="172995"/>
                </a:cubicBezTo>
                <a:cubicBezTo>
                  <a:pt x="1105929" y="168876"/>
                  <a:pt x="1165654" y="0"/>
                  <a:pt x="1210962" y="0"/>
                </a:cubicBezTo>
                <a:cubicBezTo>
                  <a:pt x="1256270" y="0"/>
                  <a:pt x="1276865" y="162698"/>
                  <a:pt x="1322173" y="172995"/>
                </a:cubicBezTo>
                <a:cubicBezTo>
                  <a:pt x="1367481" y="183292"/>
                  <a:pt x="1425146" y="122538"/>
                  <a:pt x="1482811" y="6178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752600" y="5562600"/>
            <a:ext cx="1482811" cy="238897"/>
          </a:xfrm>
          <a:custGeom>
            <a:avLst/>
            <a:gdLst>
              <a:gd name="connsiteX0" fmla="*/ 0 w 1482811"/>
              <a:gd name="connsiteY0" fmla="*/ 234778 h 238897"/>
              <a:gd name="connsiteX1" fmla="*/ 98854 w 1482811"/>
              <a:gd name="connsiteY1" fmla="*/ 74141 h 238897"/>
              <a:gd name="connsiteX2" fmla="*/ 259492 w 1482811"/>
              <a:gd name="connsiteY2" fmla="*/ 234778 h 238897"/>
              <a:gd name="connsiteX3" fmla="*/ 358346 w 1482811"/>
              <a:gd name="connsiteY3" fmla="*/ 49427 h 238897"/>
              <a:gd name="connsiteX4" fmla="*/ 481913 w 1482811"/>
              <a:gd name="connsiteY4" fmla="*/ 210065 h 238897"/>
              <a:gd name="connsiteX5" fmla="*/ 617838 w 1482811"/>
              <a:gd name="connsiteY5" fmla="*/ 49427 h 238897"/>
              <a:gd name="connsiteX6" fmla="*/ 803189 w 1482811"/>
              <a:gd name="connsiteY6" fmla="*/ 185351 h 238897"/>
              <a:gd name="connsiteX7" fmla="*/ 877330 w 1482811"/>
              <a:gd name="connsiteY7" fmla="*/ 24714 h 238897"/>
              <a:gd name="connsiteX8" fmla="*/ 1050324 w 1482811"/>
              <a:gd name="connsiteY8" fmla="*/ 172995 h 238897"/>
              <a:gd name="connsiteX9" fmla="*/ 1210962 w 1482811"/>
              <a:gd name="connsiteY9" fmla="*/ 0 h 238897"/>
              <a:gd name="connsiteX10" fmla="*/ 1322173 w 1482811"/>
              <a:gd name="connsiteY10" fmla="*/ 172995 h 238897"/>
              <a:gd name="connsiteX11" fmla="*/ 1482811 w 1482811"/>
              <a:gd name="connsiteY11" fmla="*/ 61784 h 23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2811" h="238897">
                <a:moveTo>
                  <a:pt x="0" y="234778"/>
                </a:moveTo>
                <a:cubicBezTo>
                  <a:pt x="27802" y="154459"/>
                  <a:pt x="55605" y="74141"/>
                  <a:pt x="98854" y="74141"/>
                </a:cubicBezTo>
                <a:cubicBezTo>
                  <a:pt x="142103" y="74141"/>
                  <a:pt x="216243" y="238897"/>
                  <a:pt x="259492" y="234778"/>
                </a:cubicBezTo>
                <a:cubicBezTo>
                  <a:pt x="302741" y="230659"/>
                  <a:pt x="321276" y="53546"/>
                  <a:pt x="358346" y="49427"/>
                </a:cubicBezTo>
                <a:cubicBezTo>
                  <a:pt x="395416" y="45308"/>
                  <a:pt x="438664" y="210065"/>
                  <a:pt x="481913" y="210065"/>
                </a:cubicBezTo>
                <a:cubicBezTo>
                  <a:pt x="525162" y="210065"/>
                  <a:pt x="564292" y="53546"/>
                  <a:pt x="617838" y="49427"/>
                </a:cubicBezTo>
                <a:cubicBezTo>
                  <a:pt x="671384" y="45308"/>
                  <a:pt x="759940" y="189470"/>
                  <a:pt x="803189" y="185351"/>
                </a:cubicBezTo>
                <a:cubicBezTo>
                  <a:pt x="846438" y="181232"/>
                  <a:pt x="836141" y="26773"/>
                  <a:pt x="877330" y="24714"/>
                </a:cubicBezTo>
                <a:cubicBezTo>
                  <a:pt x="918519" y="22655"/>
                  <a:pt x="994719" y="177114"/>
                  <a:pt x="1050324" y="172995"/>
                </a:cubicBezTo>
                <a:cubicBezTo>
                  <a:pt x="1105929" y="168876"/>
                  <a:pt x="1165654" y="0"/>
                  <a:pt x="1210962" y="0"/>
                </a:cubicBezTo>
                <a:cubicBezTo>
                  <a:pt x="1256270" y="0"/>
                  <a:pt x="1276865" y="162698"/>
                  <a:pt x="1322173" y="172995"/>
                </a:cubicBezTo>
                <a:cubicBezTo>
                  <a:pt x="1367481" y="183292"/>
                  <a:pt x="1425146" y="122538"/>
                  <a:pt x="1482811" y="6178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2362200"/>
            <a:ext cx="914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 Out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124200" y="2362200"/>
            <a:ext cx="914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 in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4141" y="25262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NI9263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24200" y="25262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NI9201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0" y="4572000"/>
            <a:ext cx="1981200" cy="152400"/>
          </a:xfrm>
          <a:prstGeom prst="bentConnector4">
            <a:avLst>
              <a:gd name="adj1" fmla="val 42308"/>
              <a:gd name="adj2" fmla="val 2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endCxn id="16" idx="0"/>
          </p:cNvCxnSpPr>
          <p:nvPr/>
        </p:nvCxnSpPr>
        <p:spPr>
          <a:xfrm rot="10800000" flipV="1">
            <a:off x="1295400" y="1600200"/>
            <a:ext cx="4343400" cy="762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17" idx="0"/>
          </p:cNvCxnSpPr>
          <p:nvPr/>
        </p:nvCxnSpPr>
        <p:spPr>
          <a:xfrm rot="5400000" flipH="1" flipV="1">
            <a:off x="4457700" y="1181100"/>
            <a:ext cx="304800" cy="2057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61722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Infrared LED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67000" y="61722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Infrared Photodiode</a:t>
            </a:r>
            <a:endParaRPr lang="en-US" dirty="0"/>
          </a:p>
        </p:txBody>
      </p:sp>
      <p:cxnSp>
        <p:nvCxnSpPr>
          <p:cNvPr id="42" name="Shape 41"/>
          <p:cNvCxnSpPr>
            <a:stCxn id="6" idx="3"/>
            <a:endCxn id="17" idx="2"/>
          </p:cNvCxnSpPr>
          <p:nvPr/>
        </p:nvCxnSpPr>
        <p:spPr>
          <a:xfrm flipH="1" flipV="1">
            <a:off x="3581400" y="3733800"/>
            <a:ext cx="304800" cy="1752600"/>
          </a:xfrm>
          <a:prstGeom prst="bentConnector4">
            <a:avLst>
              <a:gd name="adj1" fmla="val -75000"/>
              <a:gd name="adj2" fmla="val 60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00600" y="2971800"/>
            <a:ext cx="18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 Voltage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47800" y="1752600"/>
            <a:ext cx="19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Voltage</a:t>
            </a:r>
            <a:endParaRPr lang="en-US" dirty="0"/>
          </a:p>
        </p:txBody>
      </p:sp>
      <p:sp>
        <p:nvSpPr>
          <p:cNvPr id="45" name="Down Arrow 44"/>
          <p:cNvSpPr/>
          <p:nvPr/>
        </p:nvSpPr>
        <p:spPr>
          <a:xfrm>
            <a:off x="2209800" y="4114800"/>
            <a:ext cx="4572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38739" y="382166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Projectile Motion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measurements with uncertainty, the ‘width of the projectile’ and the time the projectile was in the gate. </a:t>
            </a:r>
          </a:p>
          <a:p>
            <a:pPr lvl="1"/>
            <a:r>
              <a:rPr lang="en-US" dirty="0" smtClean="0"/>
              <a:t>Width of projectile: </a:t>
            </a:r>
          </a:p>
        </p:txBody>
      </p:sp>
      <p:sp>
        <p:nvSpPr>
          <p:cNvPr id="4" name="Oval 3"/>
          <p:cNvSpPr/>
          <p:nvPr/>
        </p:nvSpPr>
        <p:spPr>
          <a:xfrm>
            <a:off x="685800" y="3733800"/>
            <a:ext cx="25146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4267200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5029200"/>
            <a:ext cx="2667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" y="5715000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10200" y="4191000"/>
            <a:ext cx="3505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403899">
            <a:off x="5410200" y="4191000"/>
            <a:ext cx="3505200" cy="12192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0355281">
            <a:off x="5410200" y="4191000"/>
            <a:ext cx="3505200" cy="12192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76600" y="42672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9000" y="44958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½ 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81200" y="4267200"/>
            <a:ext cx="990600" cy="762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7400" y="43434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981200" y="4038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95600" y="35814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0.866R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38200" y="6019800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95600" y="63246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1.7321R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76800" y="64770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∆D = +/- 0.268R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Methods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Uncertainty in Time experiment</a:t>
            </a:r>
          </a:p>
          <a:p>
            <a:pPr lvl="1"/>
            <a:r>
              <a:rPr lang="en-US" dirty="0" smtClean="0"/>
              <a:t>Dropped Projectile from set height from my </a:t>
            </a:r>
            <a:r>
              <a:rPr lang="en-US" dirty="0" err="1" smtClean="0"/>
              <a:t>photogate</a:t>
            </a:r>
            <a:endParaRPr lang="en-US" dirty="0" smtClean="0"/>
          </a:p>
          <a:p>
            <a:pPr lvl="1"/>
            <a:r>
              <a:rPr lang="en-US" dirty="0" smtClean="0"/>
              <a:t>Used the </a:t>
            </a:r>
            <a:r>
              <a:rPr lang="en-US" dirty="0" err="1" smtClean="0"/>
              <a:t>LabView</a:t>
            </a:r>
            <a:r>
              <a:rPr lang="en-US" dirty="0" smtClean="0"/>
              <a:t> program I wrote to measure the time in the gate</a:t>
            </a:r>
          </a:p>
          <a:p>
            <a:pPr lvl="1"/>
            <a:r>
              <a:rPr lang="en-US" dirty="0" smtClean="0"/>
              <a:t>Compared to the expected value I calculated</a:t>
            </a:r>
          </a:p>
          <a:p>
            <a:pPr lvl="1"/>
            <a:r>
              <a:rPr lang="en-US" dirty="0" smtClean="0"/>
              <a:t>Gave me a percentage that I would use as my estimated uncertainty in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Calibration Methods Cont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3733800" cy="4128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Trial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Time in Gate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0.0117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0.0118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0.0119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0.0116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0.0121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0.0120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0.0121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0.0118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0.0119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0.0120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48200" y="22098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Equation: x(t) = X</a:t>
            </a:r>
            <a:r>
              <a:rPr lang="fr-FR" sz="2000" baseline="-25000" dirty="0" smtClean="0"/>
              <a:t>0</a:t>
            </a:r>
            <a:r>
              <a:rPr lang="fr-FR" sz="2000" dirty="0" smtClean="0"/>
              <a:t> + V</a:t>
            </a:r>
            <a:r>
              <a:rPr lang="fr-FR" sz="2000" baseline="-25000" dirty="0" smtClean="0"/>
              <a:t>0</a:t>
            </a:r>
            <a:r>
              <a:rPr lang="fr-FR" sz="2000" dirty="0" smtClean="0"/>
              <a:t> *t + 0.5*a*t</a:t>
            </a:r>
            <a:r>
              <a:rPr lang="fr-FR" sz="2000" baseline="30000" dirty="0" smtClean="0"/>
              <a:t>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819400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 height: </a:t>
            </a:r>
            <a:r>
              <a:rPr lang="en-US" sz="2000" dirty="0" smtClean="0"/>
              <a:t>0.095m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55498" y="321206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diameter of ball: 0.016m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24400" y="3886200"/>
            <a:ext cx="4010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Want the time that the ball enters the </a:t>
            </a:r>
          </a:p>
          <a:p>
            <a:r>
              <a:rPr lang="en-US" dirty="0" smtClean="0"/>
              <a:t>“beam” and when it leaves. So find </a:t>
            </a:r>
          </a:p>
          <a:p>
            <a:r>
              <a:rPr lang="en-US" dirty="0" smtClean="0"/>
              <a:t>t when x = drop height – r and when </a:t>
            </a:r>
          </a:p>
          <a:p>
            <a:r>
              <a:rPr lang="en-US" dirty="0" smtClean="0"/>
              <a:t>x = drop height + 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548640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time is 0.012s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5791200"/>
            <a:ext cx="202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is 0.0119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6800" y="6096000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Therefore the error is ~ 1%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1237</TotalTime>
  <Words>623</Words>
  <Application>Microsoft Office PowerPoint</Application>
  <PresentationFormat>On-screen Show (4:3)</PresentationFormat>
  <Paragraphs>208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Efficiency of an air-core induction electromagnetic  linear accelerator</vt:lpstr>
      <vt:lpstr>Overview </vt:lpstr>
      <vt:lpstr>Front View of LabView Program</vt:lpstr>
      <vt:lpstr>Front View Recording a “Shot”</vt:lpstr>
      <vt:lpstr>LabView Block Diagram</vt:lpstr>
      <vt:lpstr>Photogate Set-up</vt:lpstr>
      <vt:lpstr>Calibration Methods </vt:lpstr>
      <vt:lpstr>Calibration Methods Cont</vt:lpstr>
      <vt:lpstr>Calibration Methods Cont</vt:lpstr>
      <vt:lpstr>Gauss Cannon Circuit Diagram</vt:lpstr>
      <vt:lpstr>Gauss Cannon Data Collection Methods </vt:lpstr>
      <vt:lpstr>Key Equations </vt:lpstr>
      <vt:lpstr>Gauss Cannon Raw Data Example</vt:lpstr>
      <vt:lpstr>Gauss Cannon Results </vt:lpstr>
      <vt:lpstr>Gauss Cannon Results cont</vt:lpstr>
      <vt:lpstr>Credits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of an air-core inductor electromagnetic  linear accelerator</dc:title>
  <dc:creator>Owner</dc:creator>
  <cp:lastModifiedBy>Owner</cp:lastModifiedBy>
  <cp:revision>5</cp:revision>
  <dcterms:created xsi:type="dcterms:W3CDTF">2013-05-06T22:11:18Z</dcterms:created>
  <dcterms:modified xsi:type="dcterms:W3CDTF">2013-05-07T18:59:27Z</dcterms:modified>
</cp:coreProperties>
</file>