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9" d="100"/>
          <a:sy n="109" d="100"/>
        </p:scale>
        <p:origin x="67" y="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6/7/2019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6/7/2019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3B99-371C-44CD-95DE-6F2D5A682796}"/>
              </a:ext>
            </a:extLst>
          </p:cNvPr>
          <p:cNvSpPr>
            <a:spLocks noGrp="1"/>
          </p:cNvSpPr>
          <p:nvPr>
            <p:ph type="ctrTitle"/>
          </p:nvPr>
        </p:nvSpPr>
        <p:spPr/>
        <p:txBody>
          <a:bodyPr/>
          <a:lstStyle/>
          <a:p>
            <a:r>
              <a:rPr lang="en-US" b="1" u="sng"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BUS RESERVATION SYSTEM</a:t>
            </a:r>
          </a:p>
        </p:txBody>
      </p:sp>
      <p:sp>
        <p:nvSpPr>
          <p:cNvPr id="3" name="Subtitle 2">
            <a:extLst>
              <a:ext uri="{FF2B5EF4-FFF2-40B4-BE49-F238E27FC236}">
                <a16:creationId xmlns:a16="http://schemas.microsoft.com/office/drawing/2014/main" id="{14FA96D4-2D78-4DDF-9F67-E15EC1D92A57}"/>
              </a:ext>
            </a:extLst>
          </p:cNvPr>
          <p:cNvSpPr>
            <a:spLocks noGrp="1"/>
          </p:cNvSpPr>
          <p:nvPr>
            <p:ph type="subTitle" idx="1"/>
          </p:nvPr>
        </p:nvSpPr>
        <p:spPr/>
        <p:txBody>
          <a:bodyPr>
            <a:normAutofit fontScale="92500" lnSpcReduction="10000"/>
          </a:bodyPr>
          <a:lstStyle/>
          <a:p>
            <a:pPr algn="r"/>
            <a:r>
              <a:rPr lang="en-US" cap="none" dirty="0"/>
              <a:t>Prepared by</a:t>
            </a:r>
          </a:p>
          <a:p>
            <a:pPr algn="r"/>
            <a:r>
              <a:rPr lang="en-US" cap="none" dirty="0"/>
              <a:t>Gaurav Dinesh Sonkar</a:t>
            </a:r>
          </a:p>
          <a:p>
            <a:pPr algn="r"/>
            <a:r>
              <a:rPr lang="en-US" cap="none" dirty="0"/>
              <a:t>001888921</a:t>
            </a:r>
          </a:p>
        </p:txBody>
      </p:sp>
    </p:spTree>
    <p:extLst>
      <p:ext uri="{BB962C8B-B14F-4D97-AF65-F5344CB8AC3E}">
        <p14:creationId xmlns:p14="http://schemas.microsoft.com/office/powerpoint/2010/main" val="3749549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8CBF1-4BC1-4E97-884F-E21AA8FBC336}"/>
              </a:ext>
            </a:extLst>
          </p:cNvPr>
          <p:cNvSpPr>
            <a:spLocks noGrp="1"/>
          </p:cNvSpPr>
          <p:nvPr>
            <p:ph type="title"/>
          </p:nvPr>
        </p:nvSpPr>
        <p:spPr/>
        <p:txBody>
          <a:bodyPr/>
          <a:lstStyle/>
          <a:p>
            <a:pPr algn="l"/>
            <a:r>
              <a:rPr lang="en-US" b="1" u="sng" dirty="0">
                <a:solidFill>
                  <a:schemeClr val="tx2"/>
                </a:solidFill>
                <a:latin typeface="Times New Roman" panose="02020603050405020304" pitchFamily="18" charset="0"/>
                <a:cs typeface="Times New Roman" panose="02020603050405020304" pitchFamily="18" charset="0"/>
              </a:rPr>
              <a:t>Stored Procedures :</a:t>
            </a:r>
          </a:p>
        </p:txBody>
      </p:sp>
      <p:sp>
        <p:nvSpPr>
          <p:cNvPr id="3" name="Content Placeholder 2">
            <a:extLst>
              <a:ext uri="{FF2B5EF4-FFF2-40B4-BE49-F238E27FC236}">
                <a16:creationId xmlns:a16="http://schemas.microsoft.com/office/drawing/2014/main" id="{AEDF7A8A-9C84-4B7C-96C7-CC1BDABE324A}"/>
              </a:ext>
            </a:extLst>
          </p:cNvPr>
          <p:cNvSpPr>
            <a:spLocks noGrp="1"/>
          </p:cNvSpPr>
          <p:nvPr>
            <p:ph sz="quarter" idx="13"/>
          </p:nvPr>
        </p:nvSpPr>
        <p:spPr/>
        <p:txBody>
          <a:bodyPr/>
          <a:lstStyle/>
          <a:p>
            <a:pPr>
              <a:buFont typeface="Wingdings" panose="05000000000000000000" pitchFamily="2" charset="2"/>
              <a:buChar char="v"/>
            </a:pPr>
            <a:r>
              <a:rPr lang="en-US" cap="none" dirty="0"/>
              <a:t> Stored Procedure </a:t>
            </a:r>
            <a:r>
              <a:rPr lang="en-US" cap="none" dirty="0" err="1"/>
              <a:t>Customer_Entry</a:t>
            </a:r>
            <a:r>
              <a:rPr lang="en-US" cap="none" dirty="0"/>
              <a:t> added to insert the details of customers to Customers Table.</a:t>
            </a:r>
          </a:p>
          <a:p>
            <a:pPr>
              <a:buFont typeface="Wingdings" panose="05000000000000000000" pitchFamily="2" charset="2"/>
              <a:buChar char="v"/>
            </a:pPr>
            <a:endParaRPr lang="en-US" cap="none" dirty="0"/>
          </a:p>
          <a:p>
            <a:pPr>
              <a:buFont typeface="Wingdings" panose="05000000000000000000" pitchFamily="2" charset="2"/>
              <a:buChar char="v"/>
            </a:pPr>
            <a:endParaRPr lang="en-US" cap="none" dirty="0"/>
          </a:p>
          <a:p>
            <a:pPr>
              <a:buFont typeface="Wingdings" panose="05000000000000000000" pitchFamily="2" charset="2"/>
              <a:buChar char="v"/>
            </a:pPr>
            <a:endParaRPr lang="en-US" cap="none" dirty="0"/>
          </a:p>
          <a:p>
            <a:pPr>
              <a:buFont typeface="Wingdings" panose="05000000000000000000" pitchFamily="2" charset="2"/>
              <a:buChar char="v"/>
            </a:pPr>
            <a:r>
              <a:rPr lang="en-US" cap="none" dirty="0"/>
              <a:t>Stored Procedure </a:t>
            </a:r>
            <a:r>
              <a:rPr lang="en-US" cap="none" dirty="0" err="1"/>
              <a:t>Employee_Entry</a:t>
            </a:r>
            <a:r>
              <a:rPr lang="en-US" cap="none" dirty="0"/>
              <a:t> added to insert the details of Employee to Employees Table.</a:t>
            </a:r>
          </a:p>
          <a:p>
            <a:pPr marL="0" indent="0">
              <a:buNone/>
            </a:pPr>
            <a:endParaRPr lang="en-US" cap="none" dirty="0"/>
          </a:p>
        </p:txBody>
      </p:sp>
      <p:pic>
        <p:nvPicPr>
          <p:cNvPr id="4" name="Picture 3">
            <a:extLst>
              <a:ext uri="{FF2B5EF4-FFF2-40B4-BE49-F238E27FC236}">
                <a16:creationId xmlns:a16="http://schemas.microsoft.com/office/drawing/2014/main" id="{F3861493-6ADB-4CDE-AA9C-DEBD42CC7DCC}"/>
              </a:ext>
            </a:extLst>
          </p:cNvPr>
          <p:cNvPicPr>
            <a:picLocks noChangeAspect="1"/>
          </p:cNvPicPr>
          <p:nvPr/>
        </p:nvPicPr>
        <p:blipFill>
          <a:blip r:embed="rId2"/>
          <a:stretch>
            <a:fillRect/>
          </a:stretch>
        </p:blipFill>
        <p:spPr>
          <a:xfrm>
            <a:off x="1390261" y="2964720"/>
            <a:ext cx="9887339" cy="1114425"/>
          </a:xfrm>
          <a:prstGeom prst="rect">
            <a:avLst/>
          </a:prstGeom>
        </p:spPr>
      </p:pic>
      <p:pic>
        <p:nvPicPr>
          <p:cNvPr id="5" name="Picture 4">
            <a:extLst>
              <a:ext uri="{FF2B5EF4-FFF2-40B4-BE49-F238E27FC236}">
                <a16:creationId xmlns:a16="http://schemas.microsoft.com/office/drawing/2014/main" id="{4014EDB3-C60D-49B7-8943-FA1CE1C31986}"/>
              </a:ext>
            </a:extLst>
          </p:cNvPr>
          <p:cNvPicPr>
            <a:picLocks noChangeAspect="1"/>
          </p:cNvPicPr>
          <p:nvPr/>
        </p:nvPicPr>
        <p:blipFill>
          <a:blip r:embed="rId3"/>
          <a:stretch>
            <a:fillRect/>
          </a:stretch>
        </p:blipFill>
        <p:spPr>
          <a:xfrm>
            <a:off x="1324946" y="4896684"/>
            <a:ext cx="10086393" cy="1056247"/>
          </a:xfrm>
          <a:prstGeom prst="rect">
            <a:avLst/>
          </a:prstGeom>
        </p:spPr>
      </p:pic>
    </p:spTree>
    <p:extLst>
      <p:ext uri="{BB962C8B-B14F-4D97-AF65-F5344CB8AC3E}">
        <p14:creationId xmlns:p14="http://schemas.microsoft.com/office/powerpoint/2010/main" val="247385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2079A-E259-480D-B7AE-B18A08386CF5}"/>
              </a:ext>
            </a:extLst>
          </p:cNvPr>
          <p:cNvSpPr>
            <a:spLocks noGrp="1"/>
          </p:cNvSpPr>
          <p:nvPr>
            <p:ph type="title"/>
          </p:nvPr>
        </p:nvSpPr>
        <p:spPr>
          <a:xfrm>
            <a:off x="913774" y="2732543"/>
            <a:ext cx="10364451" cy="1596177"/>
          </a:xfrm>
        </p:spPr>
        <p:txBody>
          <a:bodyPr/>
          <a:lstStyle/>
          <a:p>
            <a:r>
              <a:rPr lang="en-US" b="1" dirty="0">
                <a:solidFill>
                  <a:schemeClr val="accent5">
                    <a:lumMod val="75000"/>
                  </a:schemeClr>
                </a:solidFill>
              </a:rPr>
              <a:t>*** THE END ***</a:t>
            </a:r>
          </a:p>
        </p:txBody>
      </p:sp>
    </p:spTree>
    <p:extLst>
      <p:ext uri="{BB962C8B-B14F-4D97-AF65-F5344CB8AC3E}">
        <p14:creationId xmlns:p14="http://schemas.microsoft.com/office/powerpoint/2010/main" val="802451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B6AEE-6ACF-46D1-9081-A8F8EE445E6D}"/>
              </a:ext>
            </a:extLst>
          </p:cNvPr>
          <p:cNvSpPr>
            <a:spLocks noGrp="1"/>
          </p:cNvSpPr>
          <p:nvPr>
            <p:ph type="title"/>
          </p:nvPr>
        </p:nvSpPr>
        <p:spPr/>
        <p:txBody>
          <a:bodyPr/>
          <a:lstStyle/>
          <a:p>
            <a:pPr algn="l"/>
            <a:r>
              <a:rPr lang="en-US" b="1" dirty="0">
                <a:solidFill>
                  <a:schemeClr val="tx2"/>
                </a:solidFill>
                <a:latin typeface="Times New Roman" panose="02020603050405020304" pitchFamily="18" charset="0"/>
                <a:cs typeface="Times New Roman" panose="02020603050405020304" pitchFamily="18" charset="0"/>
              </a:rPr>
              <a:t>INTRODUCTION :</a:t>
            </a:r>
          </a:p>
        </p:txBody>
      </p:sp>
      <p:sp>
        <p:nvSpPr>
          <p:cNvPr id="3" name="Content Placeholder 2">
            <a:extLst>
              <a:ext uri="{FF2B5EF4-FFF2-40B4-BE49-F238E27FC236}">
                <a16:creationId xmlns:a16="http://schemas.microsoft.com/office/drawing/2014/main" id="{A1696B02-1791-4970-921A-D41EC1E0FA49}"/>
              </a:ext>
            </a:extLst>
          </p:cNvPr>
          <p:cNvSpPr>
            <a:spLocks noGrp="1"/>
          </p:cNvSpPr>
          <p:nvPr>
            <p:ph sz="quarter" idx="13"/>
          </p:nvPr>
        </p:nvSpPr>
        <p:spPr/>
        <p:txBody>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cap="none" dirty="0">
                <a:latin typeface="Times New Roman" panose="02020603050405020304" pitchFamily="18" charset="0"/>
                <a:cs typeface="Times New Roman" panose="02020603050405020304" pitchFamily="18" charset="0"/>
              </a:rPr>
              <a:t>Bus Reservation System </a:t>
            </a:r>
            <a:r>
              <a:rPr lang="en-US" cap="none" dirty="0">
                <a:latin typeface="Times New Roman" panose="02020603050405020304" pitchFamily="18" charset="0"/>
                <a:cs typeface="Times New Roman" panose="02020603050405020304" pitchFamily="18" charset="0"/>
                <a:sym typeface="Wingdings" panose="05000000000000000000" pitchFamily="2" charset="2"/>
              </a:rPr>
              <a:t> Customer can go to the travel agents to book their ticket in advance instead of going to the bus stop on the day of journey with all the uncertainty of getting the seats.</a:t>
            </a:r>
          </a:p>
          <a:p>
            <a:pPr>
              <a:buFont typeface="Wingdings" panose="05000000000000000000" pitchFamily="2" charset="2"/>
              <a:buChar char="v"/>
            </a:pPr>
            <a:r>
              <a:rPr lang="en-US" cap="none" dirty="0">
                <a:latin typeface="Times New Roman" panose="02020603050405020304" pitchFamily="18" charset="0"/>
                <a:cs typeface="Times New Roman" panose="02020603050405020304" pitchFamily="18" charset="0"/>
                <a:sym typeface="Wingdings" panose="05000000000000000000" pitchFamily="2" charset="2"/>
              </a:rPr>
              <a:t> And this helps the Bus owner as well, the bus owner can get to know the number of passengers travelling by particular bus so that he can decide on the demand &amp; work on the supply accordingly.</a:t>
            </a:r>
          </a:p>
          <a:p>
            <a:pPr>
              <a:buFont typeface="Wingdings" panose="05000000000000000000" pitchFamily="2" charset="2"/>
              <a:buChar char="v"/>
            </a:pPr>
            <a:r>
              <a:rPr lang="en-US" cap="none" dirty="0">
                <a:latin typeface="Times New Roman" panose="02020603050405020304" pitchFamily="18" charset="0"/>
                <a:cs typeface="Times New Roman" panose="02020603050405020304" pitchFamily="18" charset="0"/>
                <a:sym typeface="Wingdings" panose="05000000000000000000" pitchFamily="2" charset="2"/>
              </a:rPr>
              <a:t> Customer can also can cancel his ticket booked well in advance and the Bus owner has their own table where they have penalty set up for the cancellations and Discount on the some bookings.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582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099D6-94BB-41FE-A82B-EE3498987B1A}"/>
              </a:ext>
            </a:extLst>
          </p:cNvPr>
          <p:cNvSpPr>
            <a:spLocks noGrp="1"/>
          </p:cNvSpPr>
          <p:nvPr>
            <p:ph type="title"/>
          </p:nvPr>
        </p:nvSpPr>
        <p:spPr/>
        <p:txBody>
          <a:bodyPr/>
          <a:lstStyle/>
          <a:p>
            <a:pPr algn="l"/>
            <a:r>
              <a:rPr lang="en-US" b="1" dirty="0">
                <a:solidFill>
                  <a:schemeClr val="tx2"/>
                </a:solidFill>
                <a:latin typeface="Times New Roman" panose="02020603050405020304" pitchFamily="18" charset="0"/>
                <a:cs typeface="Times New Roman" panose="02020603050405020304" pitchFamily="18" charset="0"/>
              </a:rPr>
              <a:t>Business Rules :</a:t>
            </a:r>
          </a:p>
        </p:txBody>
      </p:sp>
      <p:sp>
        <p:nvSpPr>
          <p:cNvPr id="3" name="Content Placeholder 2">
            <a:extLst>
              <a:ext uri="{FF2B5EF4-FFF2-40B4-BE49-F238E27FC236}">
                <a16:creationId xmlns:a16="http://schemas.microsoft.com/office/drawing/2014/main" id="{46EF069A-5EE5-4024-A332-A0B62D93B14F}"/>
              </a:ext>
            </a:extLst>
          </p:cNvPr>
          <p:cNvSpPr>
            <a:spLocks noGrp="1"/>
          </p:cNvSpPr>
          <p:nvPr>
            <p:ph sz="quarter" idx="13"/>
          </p:nvPr>
        </p:nvSpPr>
        <p:spPr/>
        <p:txBody>
          <a:bodyPr>
            <a:normAutofit fontScale="92500" lnSpcReduction="10000"/>
          </a:bodyPr>
          <a:lstStyle/>
          <a:p>
            <a:pPr>
              <a:buFont typeface="Wingdings" panose="05000000000000000000" pitchFamily="2" charset="2"/>
              <a:buChar char="v"/>
            </a:pPr>
            <a:r>
              <a:rPr lang="en-US" cap="none" dirty="0"/>
              <a:t> Here we have two sets of stakeholders </a:t>
            </a:r>
            <a:r>
              <a:rPr lang="en-US" cap="none" dirty="0">
                <a:sym typeface="Wingdings" panose="05000000000000000000" pitchFamily="2" charset="2"/>
              </a:rPr>
              <a:t> Customers and Employees.</a:t>
            </a:r>
          </a:p>
          <a:p>
            <a:pPr>
              <a:buFont typeface="Wingdings" panose="05000000000000000000" pitchFamily="2" charset="2"/>
              <a:buChar char="v"/>
            </a:pPr>
            <a:r>
              <a:rPr lang="en-US" cap="none" dirty="0">
                <a:sym typeface="Wingdings" panose="05000000000000000000" pitchFamily="2" charset="2"/>
              </a:rPr>
              <a:t> </a:t>
            </a:r>
            <a:r>
              <a:rPr lang="en-US" b="1" cap="none" dirty="0">
                <a:sym typeface="Wingdings" panose="05000000000000000000" pitchFamily="2" charset="2"/>
              </a:rPr>
              <a:t>Customers</a:t>
            </a:r>
          </a:p>
          <a:p>
            <a:pPr lvl="1">
              <a:buFont typeface="Wingdings" panose="05000000000000000000" pitchFamily="2" charset="2"/>
              <a:buChar char="v"/>
            </a:pPr>
            <a:r>
              <a:rPr lang="en-US" cap="none" dirty="0">
                <a:sym typeface="Wingdings" panose="05000000000000000000" pitchFamily="2" charset="2"/>
              </a:rPr>
              <a:t> Customers are welcome to book the buses well in advance depending on their need.</a:t>
            </a:r>
          </a:p>
          <a:p>
            <a:pPr lvl="1">
              <a:buFont typeface="Wingdings" panose="05000000000000000000" pitchFamily="2" charset="2"/>
              <a:buChar char="v"/>
            </a:pPr>
            <a:r>
              <a:rPr lang="en-US" cap="none" dirty="0">
                <a:sym typeface="Wingdings" panose="05000000000000000000" pitchFamily="2" charset="2"/>
              </a:rPr>
              <a:t> Customer needs to provide all the valid contact details while booking the ticket.</a:t>
            </a:r>
          </a:p>
          <a:p>
            <a:pPr lvl="1">
              <a:buFont typeface="Wingdings" panose="05000000000000000000" pitchFamily="2" charset="2"/>
              <a:buChar char="v"/>
            </a:pPr>
            <a:r>
              <a:rPr lang="en-US" cap="none" dirty="0">
                <a:sym typeface="Wingdings" panose="05000000000000000000" pitchFamily="2" charset="2"/>
              </a:rPr>
              <a:t> Customer needs to pay the fare to book the ticket, no partial payment.</a:t>
            </a:r>
          </a:p>
          <a:p>
            <a:pPr lvl="1">
              <a:buFont typeface="Wingdings" panose="05000000000000000000" pitchFamily="2" charset="2"/>
              <a:buChar char="v"/>
            </a:pPr>
            <a:r>
              <a:rPr lang="en-US" cap="none" dirty="0">
                <a:sym typeface="Wingdings" panose="05000000000000000000" pitchFamily="2" charset="2"/>
              </a:rPr>
              <a:t> Customer will be penalized if they plan on cancelling the ticket.</a:t>
            </a:r>
          </a:p>
          <a:p>
            <a:pPr>
              <a:buFont typeface="Wingdings" panose="05000000000000000000" pitchFamily="2" charset="2"/>
              <a:buChar char="v"/>
            </a:pPr>
            <a:r>
              <a:rPr lang="en-US" b="1" dirty="0"/>
              <a:t>EMPLOYEES</a:t>
            </a:r>
          </a:p>
          <a:p>
            <a:pPr lvl="1">
              <a:buFont typeface="Wingdings" panose="05000000000000000000" pitchFamily="2" charset="2"/>
              <a:buChar char="v"/>
            </a:pPr>
            <a:r>
              <a:rPr lang="en-US" cap="none" dirty="0"/>
              <a:t> Employees are asked to serve the customers with their need.</a:t>
            </a:r>
          </a:p>
          <a:p>
            <a:pPr lvl="1">
              <a:buFont typeface="Wingdings" panose="05000000000000000000" pitchFamily="2" charset="2"/>
              <a:buChar char="v"/>
            </a:pPr>
            <a:r>
              <a:rPr lang="en-US" cap="none" dirty="0"/>
              <a:t> Employees will give their contact details while joining the firm.</a:t>
            </a:r>
          </a:p>
          <a:p>
            <a:pPr marL="457200" lvl="1" indent="0">
              <a:buNone/>
            </a:pPr>
            <a:endParaRPr lang="en-US" cap="none" dirty="0"/>
          </a:p>
        </p:txBody>
      </p:sp>
    </p:spTree>
    <p:extLst>
      <p:ext uri="{BB962C8B-B14F-4D97-AF65-F5344CB8AC3E}">
        <p14:creationId xmlns:p14="http://schemas.microsoft.com/office/powerpoint/2010/main" val="12760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665C1-7669-4F5B-9883-1608DE57FE63}"/>
              </a:ext>
            </a:extLst>
          </p:cNvPr>
          <p:cNvSpPr>
            <a:spLocks noGrp="1"/>
          </p:cNvSpPr>
          <p:nvPr>
            <p:ph type="title"/>
          </p:nvPr>
        </p:nvSpPr>
        <p:spPr>
          <a:xfrm>
            <a:off x="913149" y="282958"/>
            <a:ext cx="10364451" cy="1596177"/>
          </a:xfrm>
        </p:spPr>
        <p:txBody>
          <a:bodyPr/>
          <a:lstStyle/>
          <a:p>
            <a:pPr algn="l"/>
            <a:r>
              <a:rPr lang="en-US" b="1" u="sng" dirty="0">
                <a:solidFill>
                  <a:schemeClr val="tx2"/>
                </a:solidFill>
                <a:latin typeface="Times New Roman" panose="02020603050405020304" pitchFamily="18" charset="0"/>
                <a:cs typeface="Times New Roman" panose="02020603050405020304" pitchFamily="18" charset="0"/>
              </a:rPr>
              <a:t>Entity USED :</a:t>
            </a:r>
          </a:p>
        </p:txBody>
      </p:sp>
      <p:sp>
        <p:nvSpPr>
          <p:cNvPr id="3" name="Content Placeholder 2">
            <a:extLst>
              <a:ext uri="{FF2B5EF4-FFF2-40B4-BE49-F238E27FC236}">
                <a16:creationId xmlns:a16="http://schemas.microsoft.com/office/drawing/2014/main" id="{DDEB65AB-1894-461C-BEAF-7C3E6EF67B23}"/>
              </a:ext>
            </a:extLst>
          </p:cNvPr>
          <p:cNvSpPr>
            <a:spLocks noGrp="1"/>
          </p:cNvSpPr>
          <p:nvPr>
            <p:ph sz="quarter" idx="13"/>
          </p:nvPr>
        </p:nvSpPr>
        <p:spPr>
          <a:xfrm>
            <a:off x="913774" y="1451295"/>
            <a:ext cx="10363826" cy="5268287"/>
          </a:xfrm>
        </p:spPr>
        <p:txBody>
          <a:bodyPr>
            <a:normAutofit fontScale="85000" lnSpcReduction="20000"/>
          </a:bodyPr>
          <a:lstStyle/>
          <a:p>
            <a:pPr>
              <a:buFont typeface="Wingdings" panose="05000000000000000000" pitchFamily="2" charset="2"/>
              <a:buChar char="v"/>
            </a:pPr>
            <a:r>
              <a:rPr lang="en-US" cap="none" dirty="0">
                <a:sym typeface="Wingdings" panose="05000000000000000000" pitchFamily="2" charset="2"/>
              </a:rPr>
              <a:t> </a:t>
            </a:r>
            <a:r>
              <a:rPr lang="en-US" cap="none" dirty="0" err="1">
                <a:sym typeface="Wingdings" panose="05000000000000000000" pitchFamily="2" charset="2"/>
              </a:rPr>
              <a:t>BusType</a:t>
            </a:r>
            <a:r>
              <a:rPr lang="en-US" cap="none" dirty="0">
                <a:sym typeface="Wingdings" panose="05000000000000000000" pitchFamily="2" charset="2"/>
              </a:rPr>
              <a:t>  </a:t>
            </a:r>
            <a:r>
              <a:rPr lang="en-US" cap="none" dirty="0" err="1">
                <a:sym typeface="Wingdings" panose="05000000000000000000" pitchFamily="2" charset="2"/>
              </a:rPr>
              <a:t>Busid</a:t>
            </a:r>
            <a:r>
              <a:rPr lang="en-US" cap="none" dirty="0">
                <a:sym typeface="Wingdings" panose="05000000000000000000" pitchFamily="2" charset="2"/>
              </a:rPr>
              <a:t> (PK), </a:t>
            </a:r>
            <a:r>
              <a:rPr lang="en-US" cap="none" dirty="0" err="1">
                <a:sym typeface="Wingdings" panose="05000000000000000000" pitchFamily="2" charset="2"/>
              </a:rPr>
              <a:t>BusNo</a:t>
            </a:r>
            <a:r>
              <a:rPr lang="en-US" cap="none" dirty="0">
                <a:sym typeface="Wingdings" panose="05000000000000000000" pitchFamily="2" charset="2"/>
              </a:rPr>
              <a:t>.</a:t>
            </a:r>
          </a:p>
          <a:p>
            <a:pPr>
              <a:buFont typeface="Wingdings" panose="05000000000000000000" pitchFamily="2" charset="2"/>
              <a:buChar char="v"/>
            </a:pPr>
            <a:r>
              <a:rPr lang="en-US" cap="none" dirty="0">
                <a:sym typeface="Wingdings" panose="05000000000000000000" pitchFamily="2" charset="2"/>
              </a:rPr>
              <a:t> </a:t>
            </a:r>
            <a:r>
              <a:rPr lang="en-US" cap="none" dirty="0" err="1">
                <a:sym typeface="Wingdings" panose="05000000000000000000" pitchFamily="2" charset="2"/>
              </a:rPr>
              <a:t>BusSchedule</a:t>
            </a:r>
            <a:r>
              <a:rPr lang="en-US" cap="none" dirty="0">
                <a:sym typeface="Wingdings" panose="05000000000000000000" pitchFamily="2" charset="2"/>
              </a:rPr>
              <a:t>  </a:t>
            </a:r>
            <a:r>
              <a:rPr lang="en-US" cap="none" dirty="0" err="1">
                <a:sym typeface="Wingdings" panose="05000000000000000000" pitchFamily="2" charset="2"/>
              </a:rPr>
              <a:t>SchedID</a:t>
            </a:r>
            <a:r>
              <a:rPr lang="en-US" cap="none" dirty="0">
                <a:sym typeface="Wingdings" panose="05000000000000000000" pitchFamily="2" charset="2"/>
              </a:rPr>
              <a:t> (PK), </a:t>
            </a:r>
            <a:r>
              <a:rPr lang="en-US" cap="none" dirty="0" err="1">
                <a:sym typeface="Wingdings" panose="05000000000000000000" pitchFamily="2" charset="2"/>
              </a:rPr>
              <a:t>ScheduledDate</a:t>
            </a:r>
            <a:r>
              <a:rPr lang="en-US" cap="none" dirty="0">
                <a:sym typeface="Wingdings" panose="05000000000000000000" pitchFamily="2" charset="2"/>
              </a:rPr>
              <a:t>, </a:t>
            </a:r>
            <a:r>
              <a:rPr lang="en-US" cap="none" dirty="0" err="1">
                <a:sym typeface="Wingdings" panose="05000000000000000000" pitchFamily="2" charset="2"/>
              </a:rPr>
              <a:t>FromCity</a:t>
            </a:r>
            <a:r>
              <a:rPr lang="en-US" cap="none" dirty="0">
                <a:sym typeface="Wingdings" panose="05000000000000000000" pitchFamily="2" charset="2"/>
              </a:rPr>
              <a:t>, </a:t>
            </a:r>
            <a:r>
              <a:rPr lang="en-US" cap="none" dirty="0" err="1">
                <a:sym typeface="Wingdings" panose="05000000000000000000" pitchFamily="2" charset="2"/>
              </a:rPr>
              <a:t>ToCity</a:t>
            </a:r>
            <a:r>
              <a:rPr lang="en-US" cap="none" dirty="0">
                <a:sym typeface="Wingdings" panose="05000000000000000000" pitchFamily="2" charset="2"/>
              </a:rPr>
              <a:t>, </a:t>
            </a:r>
            <a:r>
              <a:rPr lang="en-US" cap="none" dirty="0" err="1">
                <a:sym typeface="Wingdings" panose="05000000000000000000" pitchFamily="2" charset="2"/>
              </a:rPr>
              <a:t>BusType</a:t>
            </a:r>
            <a:r>
              <a:rPr lang="en-US" cap="none" dirty="0">
                <a:sym typeface="Wingdings" panose="05000000000000000000" pitchFamily="2" charset="2"/>
              </a:rPr>
              <a:t>(</a:t>
            </a:r>
            <a:r>
              <a:rPr lang="en-US" cap="none" dirty="0" err="1">
                <a:sym typeface="Wingdings" panose="05000000000000000000" pitchFamily="2" charset="2"/>
              </a:rPr>
              <a:t>FK_BusType</a:t>
            </a:r>
            <a:r>
              <a:rPr lang="en-US" cap="none" dirty="0">
                <a:sym typeface="Wingdings" panose="05000000000000000000" pitchFamily="2" charset="2"/>
              </a:rPr>
              <a:t>), </a:t>
            </a:r>
            <a:r>
              <a:rPr lang="en-US" cap="none" dirty="0" err="1">
                <a:sym typeface="Wingdings" panose="05000000000000000000" pitchFamily="2" charset="2"/>
              </a:rPr>
              <a:t>NetBusFare</a:t>
            </a:r>
            <a:r>
              <a:rPr lang="en-US" cap="none" dirty="0">
                <a:sym typeface="Wingdings" panose="05000000000000000000" pitchFamily="2" charset="2"/>
              </a:rPr>
              <a:t>(</a:t>
            </a:r>
            <a:r>
              <a:rPr lang="en-US" cap="none" dirty="0" err="1">
                <a:sym typeface="Wingdings" panose="05000000000000000000" pitchFamily="2" charset="2"/>
              </a:rPr>
              <a:t>FK_BusFare</a:t>
            </a:r>
            <a:r>
              <a:rPr lang="en-US" cap="none" dirty="0">
                <a:sym typeface="Wingdings" panose="05000000000000000000" pitchFamily="2" charset="2"/>
              </a:rPr>
              <a:t>).</a:t>
            </a:r>
          </a:p>
          <a:p>
            <a:pPr>
              <a:buFont typeface="Wingdings" panose="05000000000000000000" pitchFamily="2" charset="2"/>
              <a:buChar char="v"/>
            </a:pPr>
            <a:r>
              <a:rPr lang="en-US" cap="none" dirty="0">
                <a:sym typeface="Wingdings" panose="05000000000000000000" pitchFamily="2" charset="2"/>
              </a:rPr>
              <a:t> </a:t>
            </a:r>
            <a:r>
              <a:rPr lang="en-US" cap="none" dirty="0" err="1">
                <a:sym typeface="Wingdings" panose="05000000000000000000" pitchFamily="2" charset="2"/>
              </a:rPr>
              <a:t>BusFare</a:t>
            </a:r>
            <a:r>
              <a:rPr lang="en-US" cap="none" dirty="0">
                <a:sym typeface="Wingdings" panose="05000000000000000000" pitchFamily="2" charset="2"/>
              </a:rPr>
              <a:t>  </a:t>
            </a:r>
            <a:r>
              <a:rPr lang="en-US" cap="none" dirty="0" err="1">
                <a:sym typeface="Wingdings" panose="05000000000000000000" pitchFamily="2" charset="2"/>
              </a:rPr>
              <a:t>FareID</a:t>
            </a:r>
            <a:r>
              <a:rPr lang="en-US" cap="none" dirty="0">
                <a:sym typeface="Wingdings" panose="05000000000000000000" pitchFamily="2" charset="2"/>
              </a:rPr>
              <a:t>(PK), Route (</a:t>
            </a:r>
            <a:r>
              <a:rPr lang="en-US" cap="none" dirty="0" err="1">
                <a:sym typeface="Wingdings" panose="05000000000000000000" pitchFamily="2" charset="2"/>
              </a:rPr>
              <a:t>FK_Route</a:t>
            </a:r>
            <a:r>
              <a:rPr lang="en-US" cap="none" dirty="0">
                <a:sym typeface="Wingdings" panose="05000000000000000000" pitchFamily="2" charset="2"/>
              </a:rPr>
              <a:t>), </a:t>
            </a:r>
            <a:r>
              <a:rPr lang="en-US" cap="none" dirty="0" err="1">
                <a:sym typeface="Wingdings" panose="05000000000000000000" pitchFamily="2" charset="2"/>
              </a:rPr>
              <a:t>BusFare</a:t>
            </a:r>
            <a:r>
              <a:rPr lang="en-US" cap="none" dirty="0">
                <a:sym typeface="Wingdings" panose="05000000000000000000" pitchFamily="2" charset="2"/>
              </a:rPr>
              <a:t>.</a:t>
            </a:r>
          </a:p>
          <a:p>
            <a:pPr>
              <a:buFont typeface="Wingdings" panose="05000000000000000000" pitchFamily="2" charset="2"/>
              <a:buChar char="v"/>
            </a:pPr>
            <a:r>
              <a:rPr lang="en-US" cap="none" dirty="0">
                <a:sym typeface="Wingdings" panose="05000000000000000000" pitchFamily="2" charset="2"/>
              </a:rPr>
              <a:t> Route  </a:t>
            </a:r>
            <a:r>
              <a:rPr lang="en-US" cap="none" dirty="0" err="1">
                <a:sym typeface="Wingdings" panose="05000000000000000000" pitchFamily="2" charset="2"/>
              </a:rPr>
              <a:t>RouteID</a:t>
            </a:r>
            <a:r>
              <a:rPr lang="en-US" cap="none" dirty="0">
                <a:sym typeface="Wingdings" panose="05000000000000000000" pitchFamily="2" charset="2"/>
              </a:rPr>
              <a:t>(PK), </a:t>
            </a:r>
            <a:r>
              <a:rPr lang="en-US" cap="none" dirty="0" err="1">
                <a:sym typeface="Wingdings" panose="05000000000000000000" pitchFamily="2" charset="2"/>
              </a:rPr>
              <a:t>BusStop</a:t>
            </a:r>
            <a:r>
              <a:rPr lang="en-US" cap="none" dirty="0">
                <a:sym typeface="Wingdings" panose="05000000000000000000" pitchFamily="2" charset="2"/>
              </a:rPr>
              <a:t>, </a:t>
            </a:r>
            <a:r>
              <a:rPr lang="en-US" cap="none" dirty="0" err="1">
                <a:sym typeface="Wingdings" panose="05000000000000000000" pitchFamily="2" charset="2"/>
              </a:rPr>
              <a:t>RouteCode</a:t>
            </a:r>
            <a:r>
              <a:rPr lang="en-US" cap="none" dirty="0">
                <a:sym typeface="Wingdings" panose="05000000000000000000" pitchFamily="2" charset="2"/>
              </a:rPr>
              <a:t>.</a:t>
            </a:r>
          </a:p>
          <a:p>
            <a:pPr>
              <a:buFont typeface="Wingdings" panose="05000000000000000000" pitchFamily="2" charset="2"/>
              <a:buChar char="v"/>
            </a:pPr>
            <a:r>
              <a:rPr lang="en-US" cap="none" dirty="0">
                <a:sym typeface="Wingdings" panose="05000000000000000000" pitchFamily="2" charset="2"/>
              </a:rPr>
              <a:t> Branches  </a:t>
            </a:r>
            <a:r>
              <a:rPr lang="en-US" cap="none" dirty="0" err="1">
                <a:sym typeface="Wingdings" panose="05000000000000000000" pitchFamily="2" charset="2"/>
              </a:rPr>
              <a:t>BranchID</a:t>
            </a:r>
            <a:r>
              <a:rPr lang="en-US" cap="none" dirty="0">
                <a:sym typeface="Wingdings" panose="05000000000000000000" pitchFamily="2" charset="2"/>
              </a:rPr>
              <a:t>(PK), Center, Address, </a:t>
            </a:r>
            <a:r>
              <a:rPr lang="en-US" cap="none" dirty="0" err="1">
                <a:sym typeface="Wingdings" panose="05000000000000000000" pitchFamily="2" charset="2"/>
              </a:rPr>
              <a:t>Cityy</a:t>
            </a:r>
            <a:r>
              <a:rPr lang="en-US" cap="none" dirty="0">
                <a:sym typeface="Wingdings" panose="05000000000000000000" pitchFamily="2" charset="2"/>
              </a:rPr>
              <a:t>(</a:t>
            </a:r>
            <a:r>
              <a:rPr lang="en-US" cap="none" dirty="0" err="1">
                <a:sym typeface="Wingdings" panose="05000000000000000000" pitchFamily="2" charset="2"/>
              </a:rPr>
              <a:t>FK_Cities</a:t>
            </a:r>
            <a:r>
              <a:rPr lang="en-US" cap="none" dirty="0">
                <a:sym typeface="Wingdings" panose="05000000000000000000" pitchFamily="2" charset="2"/>
              </a:rPr>
              <a:t>).</a:t>
            </a:r>
          </a:p>
          <a:p>
            <a:pPr>
              <a:buFont typeface="Wingdings" panose="05000000000000000000" pitchFamily="2" charset="2"/>
              <a:buChar char="v"/>
            </a:pPr>
            <a:r>
              <a:rPr lang="en-US" cap="none" dirty="0">
                <a:sym typeface="Wingdings" panose="05000000000000000000" pitchFamily="2" charset="2"/>
              </a:rPr>
              <a:t> Cities  </a:t>
            </a:r>
            <a:r>
              <a:rPr lang="en-US" cap="none" dirty="0" err="1">
                <a:sym typeface="Wingdings" panose="05000000000000000000" pitchFamily="2" charset="2"/>
              </a:rPr>
              <a:t>CityID</a:t>
            </a:r>
            <a:r>
              <a:rPr lang="en-US" cap="none" dirty="0">
                <a:sym typeface="Wingdings" panose="05000000000000000000" pitchFamily="2" charset="2"/>
              </a:rPr>
              <a:t>(PK), </a:t>
            </a:r>
            <a:r>
              <a:rPr lang="en-US" cap="none" dirty="0" err="1">
                <a:sym typeface="Wingdings" panose="05000000000000000000" pitchFamily="2" charset="2"/>
              </a:rPr>
              <a:t>CityName</a:t>
            </a:r>
            <a:r>
              <a:rPr lang="en-US" cap="none" dirty="0">
                <a:sym typeface="Wingdings" panose="05000000000000000000" pitchFamily="2" charset="2"/>
              </a:rPr>
              <a:t>, State(</a:t>
            </a:r>
            <a:r>
              <a:rPr lang="en-US" cap="none" dirty="0" err="1">
                <a:sym typeface="Wingdings" panose="05000000000000000000" pitchFamily="2" charset="2"/>
              </a:rPr>
              <a:t>FK_State</a:t>
            </a:r>
            <a:r>
              <a:rPr lang="en-US" cap="none" dirty="0">
                <a:sym typeface="Wingdings" panose="05000000000000000000" pitchFamily="2" charset="2"/>
              </a:rPr>
              <a:t>).</a:t>
            </a:r>
          </a:p>
          <a:p>
            <a:pPr>
              <a:buFont typeface="Wingdings" panose="05000000000000000000" pitchFamily="2" charset="2"/>
              <a:buChar char="v"/>
            </a:pPr>
            <a:r>
              <a:rPr lang="en-US" cap="none" dirty="0">
                <a:sym typeface="Wingdings" panose="05000000000000000000" pitchFamily="2" charset="2"/>
              </a:rPr>
              <a:t> States  </a:t>
            </a:r>
            <a:r>
              <a:rPr lang="en-US" cap="none" dirty="0" err="1">
                <a:sym typeface="Wingdings" panose="05000000000000000000" pitchFamily="2" charset="2"/>
              </a:rPr>
              <a:t>StateID</a:t>
            </a:r>
            <a:r>
              <a:rPr lang="en-US" cap="none" dirty="0">
                <a:sym typeface="Wingdings" panose="05000000000000000000" pitchFamily="2" charset="2"/>
              </a:rPr>
              <a:t>(PK), </a:t>
            </a:r>
            <a:r>
              <a:rPr lang="en-US" cap="none" dirty="0" err="1">
                <a:sym typeface="Wingdings" panose="05000000000000000000" pitchFamily="2" charset="2"/>
              </a:rPr>
              <a:t>StateName</a:t>
            </a:r>
            <a:r>
              <a:rPr lang="en-US" cap="none" dirty="0">
                <a:sym typeface="Wingdings" panose="05000000000000000000" pitchFamily="2" charset="2"/>
              </a:rPr>
              <a:t>.</a:t>
            </a:r>
          </a:p>
          <a:p>
            <a:pPr>
              <a:buFont typeface="Wingdings" panose="05000000000000000000" pitchFamily="2" charset="2"/>
              <a:buChar char="v"/>
            </a:pPr>
            <a:r>
              <a:rPr lang="en-US" cap="none" dirty="0" err="1">
                <a:sym typeface="Wingdings" panose="05000000000000000000" pitchFamily="2" charset="2"/>
              </a:rPr>
              <a:t>ContactDetails</a:t>
            </a:r>
            <a:r>
              <a:rPr lang="en-US" cap="none" dirty="0">
                <a:sym typeface="Wingdings" panose="05000000000000000000" pitchFamily="2" charset="2"/>
              </a:rPr>
              <a:t>  </a:t>
            </a:r>
            <a:r>
              <a:rPr lang="en-US" cap="none" dirty="0" err="1">
                <a:sym typeface="Wingdings" panose="05000000000000000000" pitchFamily="2" charset="2"/>
              </a:rPr>
              <a:t>ContID</a:t>
            </a:r>
            <a:r>
              <a:rPr lang="en-US" cap="none" dirty="0">
                <a:sym typeface="Wingdings" panose="05000000000000000000" pitchFamily="2" charset="2"/>
              </a:rPr>
              <a:t>(PK), Email, Telephone, City(</a:t>
            </a:r>
            <a:r>
              <a:rPr lang="en-US" cap="none" dirty="0" err="1">
                <a:sym typeface="Wingdings" panose="05000000000000000000" pitchFamily="2" charset="2"/>
              </a:rPr>
              <a:t>FK_Cities</a:t>
            </a:r>
            <a:r>
              <a:rPr lang="en-US" cap="none" dirty="0">
                <a:sym typeface="Wingdings" panose="05000000000000000000" pitchFamily="2" charset="2"/>
              </a:rPr>
              <a:t>).</a:t>
            </a:r>
          </a:p>
          <a:p>
            <a:pPr>
              <a:buFont typeface="Wingdings" panose="05000000000000000000" pitchFamily="2" charset="2"/>
              <a:buChar char="v"/>
            </a:pPr>
            <a:r>
              <a:rPr lang="en-US" cap="none" dirty="0">
                <a:sym typeface="Wingdings" panose="05000000000000000000" pitchFamily="2" charset="2"/>
              </a:rPr>
              <a:t> Customers  </a:t>
            </a:r>
            <a:r>
              <a:rPr lang="en-US" cap="none" dirty="0" err="1">
                <a:sym typeface="Wingdings" panose="05000000000000000000" pitchFamily="2" charset="2"/>
              </a:rPr>
              <a:t>CustID</a:t>
            </a:r>
            <a:r>
              <a:rPr lang="en-US" cap="none" dirty="0">
                <a:sym typeface="Wingdings" panose="05000000000000000000" pitchFamily="2" charset="2"/>
              </a:rPr>
              <a:t>(PK), Name, Address, Age, Contacts(</a:t>
            </a:r>
            <a:r>
              <a:rPr lang="en-US" cap="none" dirty="0" err="1">
                <a:sym typeface="Wingdings" panose="05000000000000000000" pitchFamily="2" charset="2"/>
              </a:rPr>
              <a:t>FK_ContactDetails</a:t>
            </a:r>
            <a:r>
              <a:rPr lang="en-US" cap="none" dirty="0">
                <a:sym typeface="Wingdings" panose="05000000000000000000" pitchFamily="2" charset="2"/>
              </a:rPr>
              <a:t>).</a:t>
            </a:r>
          </a:p>
          <a:p>
            <a:pPr>
              <a:buFont typeface="Wingdings" panose="05000000000000000000" pitchFamily="2" charset="2"/>
              <a:buChar char="v"/>
            </a:pPr>
            <a:r>
              <a:rPr lang="en-US" cap="none" dirty="0">
                <a:sym typeface="Wingdings" panose="05000000000000000000" pitchFamily="2" charset="2"/>
              </a:rPr>
              <a:t> Employee  </a:t>
            </a:r>
            <a:r>
              <a:rPr lang="en-US" cap="none" dirty="0" err="1">
                <a:sym typeface="Wingdings" panose="05000000000000000000" pitchFamily="2" charset="2"/>
              </a:rPr>
              <a:t>EmpID</a:t>
            </a:r>
            <a:r>
              <a:rPr lang="en-US" cap="none" dirty="0">
                <a:sym typeface="Wingdings" panose="05000000000000000000" pitchFamily="2" charset="2"/>
              </a:rPr>
              <a:t>(PK), Name, Address, Email, Tel, Branch (</a:t>
            </a:r>
            <a:r>
              <a:rPr lang="en-US" cap="none" dirty="0" err="1">
                <a:sym typeface="Wingdings" panose="05000000000000000000" pitchFamily="2" charset="2"/>
              </a:rPr>
              <a:t>FK_Branches</a:t>
            </a:r>
            <a:r>
              <a:rPr lang="en-US" cap="none" dirty="0">
                <a:sym typeface="Wingdings" panose="05000000000000000000" pitchFamily="2" charset="2"/>
              </a:rPr>
              <a:t>).</a:t>
            </a:r>
          </a:p>
          <a:p>
            <a:pPr>
              <a:buFont typeface="Wingdings" panose="05000000000000000000" pitchFamily="2" charset="2"/>
              <a:buChar char="v"/>
            </a:pPr>
            <a:r>
              <a:rPr lang="en-US" cap="none" dirty="0">
                <a:sym typeface="Wingdings" panose="05000000000000000000" pitchFamily="2" charset="2"/>
              </a:rPr>
              <a:t>Discounts  </a:t>
            </a:r>
            <a:r>
              <a:rPr lang="en-US" cap="none" dirty="0" err="1">
                <a:sym typeface="Wingdings" panose="05000000000000000000" pitchFamily="2" charset="2"/>
              </a:rPr>
              <a:t>DiscountID</a:t>
            </a:r>
            <a:r>
              <a:rPr lang="en-US" cap="none" dirty="0">
                <a:sym typeface="Wingdings" panose="05000000000000000000" pitchFamily="2" charset="2"/>
              </a:rPr>
              <a:t>(PK), Description, Amount.</a:t>
            </a:r>
          </a:p>
          <a:p>
            <a:pPr>
              <a:buFont typeface="Wingdings" panose="05000000000000000000" pitchFamily="2" charset="2"/>
              <a:buChar char="v"/>
            </a:pPr>
            <a:r>
              <a:rPr lang="en-US" cap="none" dirty="0">
                <a:sym typeface="Wingdings" panose="05000000000000000000" pitchFamily="2" charset="2"/>
              </a:rPr>
              <a:t>Penalty  </a:t>
            </a:r>
            <a:r>
              <a:rPr lang="en-US" cap="none" dirty="0" err="1">
                <a:sym typeface="Wingdings" panose="05000000000000000000" pitchFamily="2" charset="2"/>
              </a:rPr>
              <a:t>PenaltyID</a:t>
            </a:r>
            <a:r>
              <a:rPr lang="en-US" cap="none" dirty="0">
                <a:sym typeface="Wingdings" panose="05000000000000000000" pitchFamily="2" charset="2"/>
              </a:rPr>
              <a:t>(PK), </a:t>
            </a:r>
            <a:r>
              <a:rPr lang="en-US" cap="none" dirty="0" err="1">
                <a:sym typeface="Wingdings" panose="05000000000000000000" pitchFamily="2" charset="2"/>
              </a:rPr>
              <a:t>Descrip</a:t>
            </a:r>
            <a:r>
              <a:rPr lang="en-US" cap="none" dirty="0">
                <a:sym typeface="Wingdings" panose="05000000000000000000" pitchFamily="2" charset="2"/>
              </a:rPr>
              <a:t>, Amt.</a:t>
            </a:r>
          </a:p>
          <a:p>
            <a:pPr>
              <a:buFont typeface="Wingdings" panose="05000000000000000000" pitchFamily="2" charset="2"/>
              <a:buChar char="v"/>
            </a:pPr>
            <a:r>
              <a:rPr lang="en-US" cap="none" dirty="0">
                <a:sym typeface="Wingdings" panose="05000000000000000000" pitchFamily="2" charset="2"/>
              </a:rPr>
              <a:t>Reservation  </a:t>
            </a:r>
            <a:r>
              <a:rPr lang="en-US" cap="none" dirty="0" err="1">
                <a:sym typeface="Wingdings" panose="05000000000000000000" pitchFamily="2" charset="2"/>
              </a:rPr>
              <a:t>BookingID</a:t>
            </a:r>
            <a:r>
              <a:rPr lang="en-US" cap="none" dirty="0">
                <a:sym typeface="Wingdings" panose="05000000000000000000" pitchFamily="2" charset="2"/>
              </a:rPr>
              <a:t>(PK), </a:t>
            </a:r>
            <a:r>
              <a:rPr lang="en-US" cap="none" dirty="0" err="1">
                <a:sym typeface="Wingdings" panose="05000000000000000000" pitchFamily="2" charset="2"/>
              </a:rPr>
              <a:t>BookingDate</a:t>
            </a:r>
            <a:r>
              <a:rPr lang="en-US" cap="none" dirty="0">
                <a:sym typeface="Wingdings" panose="05000000000000000000" pitchFamily="2" charset="2"/>
              </a:rPr>
              <a:t>,  </a:t>
            </a:r>
            <a:r>
              <a:rPr lang="en-US" cap="none" dirty="0" err="1">
                <a:sym typeface="Wingdings" panose="05000000000000000000" pitchFamily="2" charset="2"/>
              </a:rPr>
              <a:t>DepartureDate</a:t>
            </a:r>
            <a:r>
              <a:rPr lang="en-US" cap="none" dirty="0">
                <a:sym typeface="Wingdings" panose="05000000000000000000" pitchFamily="2" charset="2"/>
              </a:rPr>
              <a:t>, Type, </a:t>
            </a:r>
            <a:r>
              <a:rPr lang="en-US" cap="none" dirty="0" err="1">
                <a:sym typeface="Wingdings" panose="05000000000000000000" pitchFamily="2" charset="2"/>
              </a:rPr>
              <a:t>TotalFare</a:t>
            </a:r>
            <a:r>
              <a:rPr lang="en-US" cap="none" dirty="0">
                <a:sym typeface="Wingdings" panose="05000000000000000000" pitchFamily="2" charset="2"/>
              </a:rPr>
              <a:t>, Customer (</a:t>
            </a:r>
            <a:r>
              <a:rPr lang="en-US" cap="none" dirty="0" err="1">
                <a:sym typeface="Wingdings" panose="05000000000000000000" pitchFamily="2" charset="2"/>
              </a:rPr>
              <a:t>FK_Customers</a:t>
            </a:r>
            <a:r>
              <a:rPr lang="en-US" cap="none" dirty="0">
                <a:sym typeface="Wingdings" panose="05000000000000000000" pitchFamily="2" charset="2"/>
              </a:rPr>
              <a:t>), Bus(</a:t>
            </a:r>
            <a:r>
              <a:rPr lang="en-US" cap="none" dirty="0" err="1">
                <a:sym typeface="Wingdings" panose="05000000000000000000" pitchFamily="2" charset="2"/>
              </a:rPr>
              <a:t>FK_BusSchedule</a:t>
            </a:r>
            <a:r>
              <a:rPr lang="en-US" cap="none" dirty="0">
                <a:sym typeface="Wingdings" panose="05000000000000000000" pitchFamily="2" charset="2"/>
              </a:rPr>
              <a:t>), Employee(</a:t>
            </a:r>
            <a:r>
              <a:rPr lang="en-US" cap="none" dirty="0" err="1">
                <a:sym typeface="Wingdings" panose="05000000000000000000" pitchFamily="2" charset="2"/>
              </a:rPr>
              <a:t>FK_Employee</a:t>
            </a:r>
            <a:r>
              <a:rPr lang="en-US" cap="none" dirty="0">
                <a:sym typeface="Wingdings" panose="05000000000000000000" pitchFamily="2" charset="2"/>
              </a:rPr>
              <a:t>), </a:t>
            </a:r>
            <a:r>
              <a:rPr lang="en-US" cap="none" dirty="0" err="1">
                <a:sym typeface="Wingdings" panose="05000000000000000000" pitchFamily="2" charset="2"/>
              </a:rPr>
              <a:t>Penaltyy</a:t>
            </a:r>
            <a:r>
              <a:rPr lang="en-US" cap="none" dirty="0">
                <a:sym typeface="Wingdings" panose="05000000000000000000" pitchFamily="2" charset="2"/>
              </a:rPr>
              <a:t>(</a:t>
            </a:r>
            <a:r>
              <a:rPr lang="en-US" cap="none" dirty="0" err="1">
                <a:sym typeface="Wingdings" panose="05000000000000000000" pitchFamily="2" charset="2"/>
              </a:rPr>
              <a:t>FK_Penatly</a:t>
            </a:r>
            <a:r>
              <a:rPr lang="en-US" cap="none" dirty="0">
                <a:sym typeface="Wingdings" panose="05000000000000000000" pitchFamily="2" charset="2"/>
              </a:rPr>
              <a:t>), Discounts (</a:t>
            </a:r>
            <a:r>
              <a:rPr lang="en-US" cap="none" dirty="0" err="1">
                <a:sym typeface="Wingdings" panose="05000000000000000000" pitchFamily="2" charset="2"/>
              </a:rPr>
              <a:t>FK_Discounts</a:t>
            </a:r>
            <a:r>
              <a:rPr lang="en-US" cap="none" dirty="0">
                <a:sym typeface="Wingdings" panose="05000000000000000000" pitchFamily="2" charset="2"/>
              </a:rPr>
              <a:t>)</a:t>
            </a:r>
          </a:p>
          <a:p>
            <a:pPr>
              <a:buFont typeface="Wingdings" panose="05000000000000000000" pitchFamily="2" charset="2"/>
              <a:buChar char="v"/>
            </a:pPr>
            <a:endParaRPr lang="en-US" cap="none" dirty="0">
              <a:sym typeface="Wingdings" panose="05000000000000000000" pitchFamily="2" charset="2"/>
            </a:endParaRPr>
          </a:p>
        </p:txBody>
      </p:sp>
    </p:spTree>
    <p:extLst>
      <p:ext uri="{BB962C8B-B14F-4D97-AF65-F5344CB8AC3E}">
        <p14:creationId xmlns:p14="http://schemas.microsoft.com/office/powerpoint/2010/main" val="533052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4E5A7-7C41-49CD-88C6-CAA582003B4A}"/>
              </a:ext>
            </a:extLst>
          </p:cNvPr>
          <p:cNvSpPr>
            <a:spLocks noGrp="1"/>
          </p:cNvSpPr>
          <p:nvPr>
            <p:ph type="title"/>
          </p:nvPr>
        </p:nvSpPr>
        <p:spPr>
          <a:xfrm>
            <a:off x="913775" y="618518"/>
            <a:ext cx="10364451" cy="706944"/>
          </a:xfrm>
        </p:spPr>
        <p:txBody>
          <a:bodyPr/>
          <a:lstStyle/>
          <a:p>
            <a:pPr algn="l"/>
            <a:r>
              <a:rPr lang="en-US" b="1" u="sng" dirty="0">
                <a:solidFill>
                  <a:schemeClr val="tx2"/>
                </a:solidFill>
                <a:latin typeface="Times New Roman" panose="02020603050405020304" pitchFamily="18" charset="0"/>
                <a:cs typeface="Times New Roman" panose="02020603050405020304" pitchFamily="18" charset="0"/>
              </a:rPr>
              <a:t>ER Diagram :</a:t>
            </a:r>
          </a:p>
        </p:txBody>
      </p:sp>
      <p:pic>
        <p:nvPicPr>
          <p:cNvPr id="4" name="Content Placeholder 3">
            <a:extLst>
              <a:ext uri="{FF2B5EF4-FFF2-40B4-BE49-F238E27FC236}">
                <a16:creationId xmlns:a16="http://schemas.microsoft.com/office/drawing/2014/main" id="{202078A7-A750-4638-AB7A-0B7A33E1A35E}"/>
              </a:ext>
            </a:extLst>
          </p:cNvPr>
          <p:cNvPicPr>
            <a:picLocks noGrp="1" noChangeAspect="1"/>
          </p:cNvPicPr>
          <p:nvPr>
            <p:ph sz="quarter" idx="13"/>
          </p:nvPr>
        </p:nvPicPr>
        <p:blipFill>
          <a:blip r:embed="rId2"/>
          <a:stretch>
            <a:fillRect/>
          </a:stretch>
        </p:blipFill>
        <p:spPr>
          <a:xfrm>
            <a:off x="558281" y="1325462"/>
            <a:ext cx="11075437" cy="5279279"/>
          </a:xfrm>
          <a:prstGeom prst="rect">
            <a:avLst/>
          </a:prstGeom>
        </p:spPr>
      </p:pic>
    </p:spTree>
    <p:extLst>
      <p:ext uri="{BB962C8B-B14F-4D97-AF65-F5344CB8AC3E}">
        <p14:creationId xmlns:p14="http://schemas.microsoft.com/office/powerpoint/2010/main" val="355444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A8936F-AAE9-4F8F-B1BC-4FE3A0FD5DA4}"/>
              </a:ext>
            </a:extLst>
          </p:cNvPr>
          <p:cNvPicPr>
            <a:picLocks noChangeAspect="1"/>
          </p:cNvPicPr>
          <p:nvPr/>
        </p:nvPicPr>
        <p:blipFill>
          <a:blip r:embed="rId2"/>
          <a:stretch>
            <a:fillRect/>
          </a:stretch>
        </p:blipFill>
        <p:spPr>
          <a:xfrm>
            <a:off x="160338" y="236310"/>
            <a:ext cx="11912763" cy="6239136"/>
          </a:xfrm>
          <a:prstGeom prst="rect">
            <a:avLst/>
          </a:prstGeom>
        </p:spPr>
      </p:pic>
    </p:spTree>
    <p:extLst>
      <p:ext uri="{BB962C8B-B14F-4D97-AF65-F5344CB8AC3E}">
        <p14:creationId xmlns:p14="http://schemas.microsoft.com/office/powerpoint/2010/main" val="3871249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A24C6-81E4-4A4E-A264-3E0B1B22188E}"/>
              </a:ext>
            </a:extLst>
          </p:cNvPr>
          <p:cNvSpPr>
            <a:spLocks noGrp="1"/>
          </p:cNvSpPr>
          <p:nvPr>
            <p:ph type="title"/>
          </p:nvPr>
        </p:nvSpPr>
        <p:spPr>
          <a:xfrm>
            <a:off x="913150" y="295012"/>
            <a:ext cx="10364451" cy="721454"/>
          </a:xfrm>
        </p:spPr>
        <p:txBody>
          <a:bodyPr/>
          <a:lstStyle/>
          <a:p>
            <a:pPr algn="l"/>
            <a:r>
              <a:rPr lang="en-US" b="1" u="sng" dirty="0">
                <a:solidFill>
                  <a:schemeClr val="tx2"/>
                </a:solidFill>
                <a:latin typeface="Times New Roman" panose="02020603050405020304" pitchFamily="18" charset="0"/>
                <a:cs typeface="Times New Roman" panose="02020603050405020304" pitchFamily="18" charset="0"/>
              </a:rPr>
              <a:t>Look Up Entities :</a:t>
            </a:r>
          </a:p>
        </p:txBody>
      </p:sp>
      <p:pic>
        <p:nvPicPr>
          <p:cNvPr id="4" name="Content Placeholder 3">
            <a:extLst>
              <a:ext uri="{FF2B5EF4-FFF2-40B4-BE49-F238E27FC236}">
                <a16:creationId xmlns:a16="http://schemas.microsoft.com/office/drawing/2014/main" id="{BAB16767-F860-4994-9563-EFBFA5B3EF1C}"/>
              </a:ext>
            </a:extLst>
          </p:cNvPr>
          <p:cNvPicPr>
            <a:picLocks noGrp="1" noChangeAspect="1"/>
          </p:cNvPicPr>
          <p:nvPr>
            <p:ph sz="quarter" idx="13"/>
          </p:nvPr>
        </p:nvPicPr>
        <p:blipFill>
          <a:blip r:embed="rId2"/>
          <a:stretch>
            <a:fillRect/>
          </a:stretch>
        </p:blipFill>
        <p:spPr>
          <a:xfrm>
            <a:off x="379445" y="1516500"/>
            <a:ext cx="2438400" cy="1628775"/>
          </a:xfrm>
          <a:prstGeom prst="rect">
            <a:avLst/>
          </a:prstGeom>
        </p:spPr>
      </p:pic>
      <p:pic>
        <p:nvPicPr>
          <p:cNvPr id="5" name="Picture 4">
            <a:extLst>
              <a:ext uri="{FF2B5EF4-FFF2-40B4-BE49-F238E27FC236}">
                <a16:creationId xmlns:a16="http://schemas.microsoft.com/office/drawing/2014/main" id="{7DF8C8FE-2C48-4511-B796-6ECFDACB8110}"/>
              </a:ext>
            </a:extLst>
          </p:cNvPr>
          <p:cNvPicPr>
            <a:picLocks noChangeAspect="1"/>
          </p:cNvPicPr>
          <p:nvPr/>
        </p:nvPicPr>
        <p:blipFill>
          <a:blip r:embed="rId3"/>
          <a:stretch>
            <a:fillRect/>
          </a:stretch>
        </p:blipFill>
        <p:spPr>
          <a:xfrm>
            <a:off x="2951049" y="1630800"/>
            <a:ext cx="2066925" cy="1514475"/>
          </a:xfrm>
          <a:prstGeom prst="rect">
            <a:avLst/>
          </a:prstGeom>
        </p:spPr>
      </p:pic>
      <p:pic>
        <p:nvPicPr>
          <p:cNvPr id="6" name="Picture 5">
            <a:extLst>
              <a:ext uri="{FF2B5EF4-FFF2-40B4-BE49-F238E27FC236}">
                <a16:creationId xmlns:a16="http://schemas.microsoft.com/office/drawing/2014/main" id="{1FDF5AE5-0444-4649-8C98-88BFAA7330C6}"/>
              </a:ext>
            </a:extLst>
          </p:cNvPr>
          <p:cNvPicPr>
            <a:picLocks noChangeAspect="1"/>
          </p:cNvPicPr>
          <p:nvPr/>
        </p:nvPicPr>
        <p:blipFill>
          <a:blip r:embed="rId4"/>
          <a:stretch>
            <a:fillRect/>
          </a:stretch>
        </p:blipFill>
        <p:spPr>
          <a:xfrm>
            <a:off x="5151178" y="1640325"/>
            <a:ext cx="2066925" cy="1504950"/>
          </a:xfrm>
          <a:prstGeom prst="rect">
            <a:avLst/>
          </a:prstGeom>
        </p:spPr>
      </p:pic>
      <p:pic>
        <p:nvPicPr>
          <p:cNvPr id="7" name="Picture 6">
            <a:extLst>
              <a:ext uri="{FF2B5EF4-FFF2-40B4-BE49-F238E27FC236}">
                <a16:creationId xmlns:a16="http://schemas.microsoft.com/office/drawing/2014/main" id="{041A9C82-CD71-48E5-9BD3-BE4D2F55777B}"/>
              </a:ext>
            </a:extLst>
          </p:cNvPr>
          <p:cNvPicPr>
            <a:picLocks noChangeAspect="1"/>
          </p:cNvPicPr>
          <p:nvPr/>
        </p:nvPicPr>
        <p:blipFill>
          <a:blip r:embed="rId5"/>
          <a:stretch>
            <a:fillRect/>
          </a:stretch>
        </p:blipFill>
        <p:spPr>
          <a:xfrm>
            <a:off x="741395" y="3331080"/>
            <a:ext cx="4152900" cy="1476375"/>
          </a:xfrm>
          <a:prstGeom prst="rect">
            <a:avLst/>
          </a:prstGeom>
        </p:spPr>
      </p:pic>
      <p:pic>
        <p:nvPicPr>
          <p:cNvPr id="8" name="Picture 7">
            <a:extLst>
              <a:ext uri="{FF2B5EF4-FFF2-40B4-BE49-F238E27FC236}">
                <a16:creationId xmlns:a16="http://schemas.microsoft.com/office/drawing/2014/main" id="{3668CBF5-134F-4D98-8F1E-31CF490E7A09}"/>
              </a:ext>
            </a:extLst>
          </p:cNvPr>
          <p:cNvPicPr>
            <a:picLocks noChangeAspect="1"/>
          </p:cNvPicPr>
          <p:nvPr/>
        </p:nvPicPr>
        <p:blipFill>
          <a:blip r:embed="rId6"/>
          <a:stretch>
            <a:fillRect/>
          </a:stretch>
        </p:blipFill>
        <p:spPr>
          <a:xfrm>
            <a:off x="7452050" y="1740337"/>
            <a:ext cx="2438400" cy="1295400"/>
          </a:xfrm>
          <a:prstGeom prst="rect">
            <a:avLst/>
          </a:prstGeom>
        </p:spPr>
      </p:pic>
      <p:pic>
        <p:nvPicPr>
          <p:cNvPr id="9" name="Picture 8">
            <a:extLst>
              <a:ext uri="{FF2B5EF4-FFF2-40B4-BE49-F238E27FC236}">
                <a16:creationId xmlns:a16="http://schemas.microsoft.com/office/drawing/2014/main" id="{D381C416-172B-4240-B1F7-D92FAF1D4E9A}"/>
              </a:ext>
            </a:extLst>
          </p:cNvPr>
          <p:cNvPicPr>
            <a:picLocks noChangeAspect="1"/>
          </p:cNvPicPr>
          <p:nvPr/>
        </p:nvPicPr>
        <p:blipFill>
          <a:blip r:embed="rId7"/>
          <a:stretch>
            <a:fillRect/>
          </a:stretch>
        </p:blipFill>
        <p:spPr>
          <a:xfrm>
            <a:off x="9964900" y="1740337"/>
            <a:ext cx="2152650" cy="1438275"/>
          </a:xfrm>
          <a:prstGeom prst="rect">
            <a:avLst/>
          </a:prstGeom>
        </p:spPr>
      </p:pic>
      <p:pic>
        <p:nvPicPr>
          <p:cNvPr id="10" name="Picture 9">
            <a:extLst>
              <a:ext uri="{FF2B5EF4-FFF2-40B4-BE49-F238E27FC236}">
                <a16:creationId xmlns:a16="http://schemas.microsoft.com/office/drawing/2014/main" id="{E781275E-9710-4216-A443-925C69F1AE85}"/>
              </a:ext>
            </a:extLst>
          </p:cNvPr>
          <p:cNvPicPr>
            <a:picLocks noChangeAspect="1"/>
          </p:cNvPicPr>
          <p:nvPr/>
        </p:nvPicPr>
        <p:blipFill>
          <a:blip r:embed="rId8"/>
          <a:stretch>
            <a:fillRect/>
          </a:stretch>
        </p:blipFill>
        <p:spPr>
          <a:xfrm>
            <a:off x="6574485" y="3302506"/>
            <a:ext cx="4572000" cy="1533525"/>
          </a:xfrm>
          <a:prstGeom prst="rect">
            <a:avLst/>
          </a:prstGeom>
        </p:spPr>
      </p:pic>
      <p:pic>
        <p:nvPicPr>
          <p:cNvPr id="11" name="Picture 10">
            <a:extLst>
              <a:ext uri="{FF2B5EF4-FFF2-40B4-BE49-F238E27FC236}">
                <a16:creationId xmlns:a16="http://schemas.microsoft.com/office/drawing/2014/main" id="{3A81BC26-CA99-4CF1-8444-2B0879F86472}"/>
              </a:ext>
            </a:extLst>
          </p:cNvPr>
          <p:cNvPicPr>
            <a:picLocks noChangeAspect="1"/>
          </p:cNvPicPr>
          <p:nvPr/>
        </p:nvPicPr>
        <p:blipFill>
          <a:blip r:embed="rId9"/>
          <a:stretch>
            <a:fillRect/>
          </a:stretch>
        </p:blipFill>
        <p:spPr>
          <a:xfrm>
            <a:off x="2659710" y="4963026"/>
            <a:ext cx="6200775" cy="1847850"/>
          </a:xfrm>
          <a:prstGeom prst="rect">
            <a:avLst/>
          </a:prstGeom>
        </p:spPr>
      </p:pic>
    </p:spTree>
    <p:extLst>
      <p:ext uri="{BB962C8B-B14F-4D97-AF65-F5344CB8AC3E}">
        <p14:creationId xmlns:p14="http://schemas.microsoft.com/office/powerpoint/2010/main" val="1062958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780BA-C7EF-444A-AAB6-EF922C8DCF41}"/>
              </a:ext>
            </a:extLst>
          </p:cNvPr>
          <p:cNvSpPr>
            <a:spLocks noGrp="1"/>
          </p:cNvSpPr>
          <p:nvPr>
            <p:ph type="title"/>
          </p:nvPr>
        </p:nvSpPr>
        <p:spPr/>
        <p:txBody>
          <a:bodyPr>
            <a:normAutofit/>
          </a:bodyPr>
          <a:lstStyle/>
          <a:p>
            <a:pPr algn="l"/>
            <a:r>
              <a:rPr lang="en-US" sz="3300" b="1" u="sng" dirty="0">
                <a:solidFill>
                  <a:schemeClr val="tx2"/>
                </a:solidFill>
                <a:latin typeface="Times New Roman" panose="02020603050405020304" pitchFamily="18" charset="0"/>
                <a:cs typeface="Times New Roman" panose="02020603050405020304" pitchFamily="18" charset="0"/>
              </a:rPr>
              <a:t>Normalization, Triggers &amp; Procedures :</a:t>
            </a:r>
          </a:p>
        </p:txBody>
      </p:sp>
      <p:sp>
        <p:nvSpPr>
          <p:cNvPr id="3" name="Content Placeholder 2">
            <a:extLst>
              <a:ext uri="{FF2B5EF4-FFF2-40B4-BE49-F238E27FC236}">
                <a16:creationId xmlns:a16="http://schemas.microsoft.com/office/drawing/2014/main" id="{E1568BB5-C84F-4AFE-8EF4-2311FB31AE7C}"/>
              </a:ext>
            </a:extLst>
          </p:cNvPr>
          <p:cNvSpPr>
            <a:spLocks noGrp="1"/>
          </p:cNvSpPr>
          <p:nvPr>
            <p:ph sz="quarter" idx="13"/>
          </p:nvPr>
        </p:nvSpPr>
        <p:spPr/>
        <p:txBody>
          <a:bodyPr/>
          <a:lstStyle/>
          <a:p>
            <a:pPr>
              <a:buFont typeface="Wingdings" panose="05000000000000000000" pitchFamily="2" charset="2"/>
              <a:buChar char="v"/>
            </a:pPr>
            <a:r>
              <a:rPr lang="en-US" cap="none" dirty="0"/>
              <a:t> All the tables in the Bus Reservation System are in 3</a:t>
            </a:r>
            <a:r>
              <a:rPr lang="en-US" cap="none" baseline="30000" dirty="0"/>
              <a:t>rd</a:t>
            </a:r>
            <a:r>
              <a:rPr lang="en-US" cap="none" dirty="0"/>
              <a:t> Normalized form.</a:t>
            </a:r>
          </a:p>
          <a:p>
            <a:pPr>
              <a:buFont typeface="Wingdings" panose="05000000000000000000" pitchFamily="2" charset="2"/>
              <a:buChar char="v"/>
            </a:pPr>
            <a:r>
              <a:rPr lang="en-US" cap="none" dirty="0"/>
              <a:t> I have used two triggers to populate the fare of the ticket and the total fare to be refunded in case of cancellation. </a:t>
            </a:r>
          </a:p>
          <a:p>
            <a:pPr>
              <a:buFont typeface="Wingdings" panose="05000000000000000000" pitchFamily="2" charset="2"/>
              <a:buChar char="v"/>
            </a:pPr>
            <a:r>
              <a:rPr lang="en-US" cap="none" dirty="0"/>
              <a:t> Created 2 Stored Procedures to insert the Customer and Employee table. </a:t>
            </a:r>
            <a:endParaRPr lang="en-US" dirty="0"/>
          </a:p>
        </p:txBody>
      </p:sp>
    </p:spTree>
    <p:extLst>
      <p:ext uri="{BB962C8B-B14F-4D97-AF65-F5344CB8AC3E}">
        <p14:creationId xmlns:p14="http://schemas.microsoft.com/office/powerpoint/2010/main" val="178578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D39E1-BA27-486A-8809-39B2A6BEE144}"/>
              </a:ext>
            </a:extLst>
          </p:cNvPr>
          <p:cNvSpPr>
            <a:spLocks noGrp="1"/>
          </p:cNvSpPr>
          <p:nvPr>
            <p:ph type="title"/>
          </p:nvPr>
        </p:nvSpPr>
        <p:spPr/>
        <p:txBody>
          <a:bodyPr/>
          <a:lstStyle/>
          <a:p>
            <a:pPr algn="l"/>
            <a:r>
              <a:rPr lang="en-US" b="1" u="sng" dirty="0">
                <a:solidFill>
                  <a:schemeClr val="tx2"/>
                </a:solidFill>
                <a:latin typeface="Times New Roman" panose="02020603050405020304" pitchFamily="18" charset="0"/>
                <a:cs typeface="Times New Roman" panose="02020603050405020304" pitchFamily="18" charset="0"/>
              </a:rPr>
              <a:t>Triggers :</a:t>
            </a:r>
          </a:p>
        </p:txBody>
      </p:sp>
      <p:sp>
        <p:nvSpPr>
          <p:cNvPr id="3" name="Content Placeholder 2">
            <a:extLst>
              <a:ext uri="{FF2B5EF4-FFF2-40B4-BE49-F238E27FC236}">
                <a16:creationId xmlns:a16="http://schemas.microsoft.com/office/drawing/2014/main" id="{F5A91298-3363-440C-BB07-76FDA646D28C}"/>
              </a:ext>
            </a:extLst>
          </p:cNvPr>
          <p:cNvSpPr>
            <a:spLocks noGrp="1"/>
          </p:cNvSpPr>
          <p:nvPr>
            <p:ph sz="quarter" idx="13"/>
          </p:nvPr>
        </p:nvSpPr>
        <p:spPr/>
        <p:txBody>
          <a:bodyPr/>
          <a:lstStyle/>
          <a:p>
            <a:pPr>
              <a:buFont typeface="Wingdings" panose="05000000000000000000" pitchFamily="2" charset="2"/>
              <a:buChar char="v"/>
            </a:pPr>
            <a:r>
              <a:rPr lang="en-US" cap="none" dirty="0"/>
              <a:t> Trigger to add the total fare with removing discount amount if there is any discount is applicable.</a:t>
            </a:r>
          </a:p>
          <a:p>
            <a:pPr>
              <a:buFont typeface="Wingdings" panose="05000000000000000000" pitchFamily="2" charset="2"/>
              <a:buChar char="v"/>
            </a:pPr>
            <a:endParaRPr lang="en-US" cap="none" dirty="0"/>
          </a:p>
          <a:p>
            <a:pPr>
              <a:buFont typeface="Wingdings" panose="05000000000000000000" pitchFamily="2" charset="2"/>
              <a:buChar char="v"/>
            </a:pPr>
            <a:endParaRPr lang="en-US" cap="none" dirty="0"/>
          </a:p>
          <a:p>
            <a:pPr>
              <a:buFont typeface="Wingdings" panose="05000000000000000000" pitchFamily="2" charset="2"/>
              <a:buChar char="v"/>
            </a:pPr>
            <a:endParaRPr lang="en-US" cap="none" dirty="0"/>
          </a:p>
          <a:p>
            <a:pPr>
              <a:buFont typeface="Wingdings" panose="05000000000000000000" pitchFamily="2" charset="2"/>
              <a:buChar char="v"/>
            </a:pPr>
            <a:r>
              <a:rPr lang="en-US" cap="none" dirty="0"/>
              <a:t> Trigger to calculate the total amount to refund after customer plan to cancel his ticket.</a:t>
            </a:r>
          </a:p>
          <a:p>
            <a:pPr>
              <a:buFont typeface="Wingdings" panose="05000000000000000000" pitchFamily="2" charset="2"/>
              <a:buChar char="v"/>
            </a:pPr>
            <a:endParaRPr lang="en-US" cap="none" dirty="0"/>
          </a:p>
          <a:p>
            <a:pPr marL="0" indent="0">
              <a:buNone/>
            </a:pPr>
            <a:endParaRPr lang="en-US" cap="none" dirty="0"/>
          </a:p>
        </p:txBody>
      </p:sp>
      <p:pic>
        <p:nvPicPr>
          <p:cNvPr id="4" name="Picture 3">
            <a:extLst>
              <a:ext uri="{FF2B5EF4-FFF2-40B4-BE49-F238E27FC236}">
                <a16:creationId xmlns:a16="http://schemas.microsoft.com/office/drawing/2014/main" id="{B7976BBF-900C-448E-AC58-21180D517446}"/>
              </a:ext>
            </a:extLst>
          </p:cNvPr>
          <p:cNvPicPr>
            <a:picLocks noChangeAspect="1"/>
          </p:cNvPicPr>
          <p:nvPr/>
        </p:nvPicPr>
        <p:blipFill>
          <a:blip r:embed="rId2"/>
          <a:stretch>
            <a:fillRect/>
          </a:stretch>
        </p:blipFill>
        <p:spPr>
          <a:xfrm>
            <a:off x="1325337" y="2864595"/>
            <a:ext cx="8496300" cy="1438957"/>
          </a:xfrm>
          <a:prstGeom prst="rect">
            <a:avLst/>
          </a:prstGeom>
        </p:spPr>
      </p:pic>
      <p:pic>
        <p:nvPicPr>
          <p:cNvPr id="5" name="Picture 4">
            <a:extLst>
              <a:ext uri="{FF2B5EF4-FFF2-40B4-BE49-F238E27FC236}">
                <a16:creationId xmlns:a16="http://schemas.microsoft.com/office/drawing/2014/main" id="{5CC2CD4B-8FC3-4B32-B1AC-128DFA4550D0}"/>
              </a:ext>
            </a:extLst>
          </p:cNvPr>
          <p:cNvPicPr>
            <a:picLocks noChangeAspect="1"/>
          </p:cNvPicPr>
          <p:nvPr/>
        </p:nvPicPr>
        <p:blipFill>
          <a:blip r:embed="rId3"/>
          <a:stretch>
            <a:fillRect/>
          </a:stretch>
        </p:blipFill>
        <p:spPr>
          <a:xfrm>
            <a:off x="1325337" y="4801055"/>
            <a:ext cx="8496300" cy="1628775"/>
          </a:xfrm>
          <a:prstGeom prst="rect">
            <a:avLst/>
          </a:prstGeom>
        </p:spPr>
      </p:pic>
    </p:spTree>
    <p:extLst>
      <p:ext uri="{BB962C8B-B14F-4D97-AF65-F5344CB8AC3E}">
        <p14:creationId xmlns:p14="http://schemas.microsoft.com/office/powerpoint/2010/main" val="157156554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124</TotalTime>
  <Words>597</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Times New Roman</vt:lpstr>
      <vt:lpstr>Tw Cen MT</vt:lpstr>
      <vt:lpstr>Wingdings</vt:lpstr>
      <vt:lpstr>Droplet</vt:lpstr>
      <vt:lpstr>BUS RESERVATION SYSTEM</vt:lpstr>
      <vt:lpstr>INTRODUCTION :</vt:lpstr>
      <vt:lpstr>Business Rules :</vt:lpstr>
      <vt:lpstr>Entity USED :</vt:lpstr>
      <vt:lpstr>ER Diagram :</vt:lpstr>
      <vt:lpstr>PowerPoint Presentation</vt:lpstr>
      <vt:lpstr>Look Up Entities :</vt:lpstr>
      <vt:lpstr>Normalization, Triggers &amp; Procedures :</vt:lpstr>
      <vt:lpstr>Triggers :</vt:lpstr>
      <vt:lpstr>Stored Procedures :</vt:lpstr>
      <vt:lpstr>*** 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RESERVATION SYSTEM</dc:title>
  <dc:creator>Chetan Jadhav</dc:creator>
  <cp:lastModifiedBy>Gaurav Dinesh Sonkar</cp:lastModifiedBy>
  <cp:revision>15</cp:revision>
  <dcterms:created xsi:type="dcterms:W3CDTF">2017-12-12T05:43:24Z</dcterms:created>
  <dcterms:modified xsi:type="dcterms:W3CDTF">2019-06-07T16:05:48Z</dcterms:modified>
</cp:coreProperties>
</file>