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62" r:id="rId2"/>
    <p:sldId id="427" r:id="rId3"/>
    <p:sldId id="422" r:id="rId4"/>
    <p:sldId id="357" r:id="rId5"/>
    <p:sldId id="424" r:id="rId6"/>
    <p:sldId id="420" r:id="rId7"/>
    <p:sldId id="415" r:id="rId8"/>
    <p:sldId id="322" r:id="rId9"/>
    <p:sldId id="416" r:id="rId10"/>
    <p:sldId id="421"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sha Rostami" initials="GR" lastIdx="5" clrIdx="0">
    <p:extLst>
      <p:ext uri="{19B8F6BF-5375-455C-9EA6-DF929625EA0E}">
        <p15:presenceInfo xmlns:p15="http://schemas.microsoft.com/office/powerpoint/2012/main" userId="83132d20a3eb02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990099"/>
    <a:srgbClr val="FA8F00"/>
    <a:srgbClr val="99FF66"/>
    <a:srgbClr val="9933FF"/>
    <a:srgbClr val="CC99FF"/>
    <a:srgbClr val="CC00FF"/>
    <a:srgbClr val="6600CC"/>
    <a:srgbClr val="66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79649" autoAdjust="0"/>
  </p:normalViewPr>
  <p:slideViewPr>
    <p:cSldViewPr>
      <p:cViewPr varScale="1">
        <p:scale>
          <a:sx n="150" d="100"/>
          <a:sy n="150" d="100"/>
        </p:scale>
        <p:origin x="396" y="-498"/>
      </p:cViewPr>
      <p:guideLst>
        <p:guide orient="horz" pos="1620"/>
        <p:guide pos="2880"/>
      </p:guideLst>
    </p:cSldViewPr>
  </p:slideViewPr>
  <p:notesTextViewPr>
    <p:cViewPr>
      <p:scale>
        <a:sx n="100" d="100"/>
        <a:sy n="100" d="100"/>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CDD135-2BDB-4993-B50A-55D41CF8F82D}" type="datetimeFigureOut">
              <a:rPr lang="en-US" smtClean="0"/>
              <a:t>12/23/2023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6F1739-AFB0-41BD-AA13-CE5C563D5976}" type="slidenum">
              <a:rPr lang="en-US" smtClean="0"/>
              <a:t>‹#›</a:t>
            </a:fld>
            <a:endParaRPr lang="en-US"/>
          </a:p>
        </p:txBody>
      </p:sp>
    </p:spTree>
    <p:extLst>
      <p:ext uri="{BB962C8B-B14F-4D97-AF65-F5344CB8AC3E}">
        <p14:creationId xmlns:p14="http://schemas.microsoft.com/office/powerpoint/2010/main" val="3253407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 1: Physical cables such as Twisted pairs, Fiber optic, Coax plus Wireless devices define Layer 1.</a:t>
            </a:r>
          </a:p>
          <a:p>
            <a:r>
              <a:rPr lang="en-US" dirty="0"/>
              <a:t>Layer 2: A place where we move traffic from one device to another (i.e. segments).</a:t>
            </a:r>
          </a:p>
          <a:p>
            <a:r>
              <a:rPr lang="en-US" dirty="0"/>
              <a:t>Layer 3: IP addressing and Routing allows us move data across longer distances.</a:t>
            </a:r>
          </a:p>
          <a:p>
            <a:endParaRPr lang="en-US" dirty="0"/>
          </a:p>
        </p:txBody>
      </p:sp>
      <p:sp>
        <p:nvSpPr>
          <p:cNvPr id="4" name="Slide Number Placeholder 3"/>
          <p:cNvSpPr>
            <a:spLocks noGrp="1"/>
          </p:cNvSpPr>
          <p:nvPr>
            <p:ph type="sldNum" sz="quarter" idx="5"/>
          </p:nvPr>
        </p:nvSpPr>
        <p:spPr/>
        <p:txBody>
          <a:bodyPr/>
          <a:lstStyle/>
          <a:p>
            <a:fld id="{0F6F1739-AFB0-41BD-AA13-CE5C563D5976}" type="slidenum">
              <a:rPr lang="en-US" smtClean="0"/>
              <a:t>1</a:t>
            </a:fld>
            <a:endParaRPr lang="en-US"/>
          </a:p>
        </p:txBody>
      </p:sp>
    </p:spTree>
    <p:extLst>
      <p:ext uri="{BB962C8B-B14F-4D97-AF65-F5344CB8AC3E}">
        <p14:creationId xmlns:p14="http://schemas.microsoft.com/office/powerpoint/2010/main" val="1432936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 1: Physical cables such as Twisted pairs, Fiber optic, Coax plus Wireless devices define Layer 1.</a:t>
            </a:r>
          </a:p>
          <a:p>
            <a:r>
              <a:rPr lang="en-US" dirty="0"/>
              <a:t>Layer 2: A place where we move traffic from one device to another (i.e. segments).</a:t>
            </a:r>
          </a:p>
          <a:p>
            <a:r>
              <a:rPr lang="en-US" dirty="0"/>
              <a:t>Layer 3: IP addressing and Routing allows us move data across longer distances.</a:t>
            </a:r>
          </a:p>
          <a:p>
            <a:endParaRPr lang="en-US" dirty="0"/>
          </a:p>
        </p:txBody>
      </p:sp>
      <p:sp>
        <p:nvSpPr>
          <p:cNvPr id="4" name="Slide Number Placeholder 3"/>
          <p:cNvSpPr>
            <a:spLocks noGrp="1"/>
          </p:cNvSpPr>
          <p:nvPr>
            <p:ph type="sldNum" sz="quarter" idx="5"/>
          </p:nvPr>
        </p:nvSpPr>
        <p:spPr/>
        <p:txBody>
          <a:bodyPr/>
          <a:lstStyle/>
          <a:p>
            <a:fld id="{0F6F1739-AFB0-41BD-AA13-CE5C563D5976}" type="slidenum">
              <a:rPr lang="en-US" smtClean="0"/>
              <a:t>10</a:t>
            </a:fld>
            <a:endParaRPr lang="en-US"/>
          </a:p>
        </p:txBody>
      </p:sp>
    </p:spTree>
    <p:extLst>
      <p:ext uri="{BB962C8B-B14F-4D97-AF65-F5344CB8AC3E}">
        <p14:creationId xmlns:p14="http://schemas.microsoft.com/office/powerpoint/2010/main" val="1794517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 1: Physical cables such as Twisted pairs, Fiber optic, Coax plus Wireless devices define Layer 1.</a:t>
            </a:r>
          </a:p>
          <a:p>
            <a:r>
              <a:rPr lang="en-US" dirty="0"/>
              <a:t>Layer 2: A place where we move traffic from one device to another (i.e. segments).</a:t>
            </a:r>
          </a:p>
          <a:p>
            <a:r>
              <a:rPr lang="en-US" dirty="0"/>
              <a:t>Layer 3: IP addressing and Routing allows us move data across longer distances.</a:t>
            </a:r>
          </a:p>
          <a:p>
            <a:endParaRPr lang="en-US" dirty="0"/>
          </a:p>
        </p:txBody>
      </p:sp>
      <p:sp>
        <p:nvSpPr>
          <p:cNvPr id="4" name="Slide Number Placeholder 3"/>
          <p:cNvSpPr>
            <a:spLocks noGrp="1"/>
          </p:cNvSpPr>
          <p:nvPr>
            <p:ph type="sldNum" sz="quarter" idx="5"/>
          </p:nvPr>
        </p:nvSpPr>
        <p:spPr/>
        <p:txBody>
          <a:bodyPr/>
          <a:lstStyle/>
          <a:p>
            <a:fld id="{0F6F1739-AFB0-41BD-AA13-CE5C563D5976}" type="slidenum">
              <a:rPr lang="en-US" smtClean="0"/>
              <a:t>2</a:t>
            </a:fld>
            <a:endParaRPr lang="en-US"/>
          </a:p>
        </p:txBody>
      </p:sp>
    </p:spTree>
    <p:extLst>
      <p:ext uri="{BB962C8B-B14F-4D97-AF65-F5344CB8AC3E}">
        <p14:creationId xmlns:p14="http://schemas.microsoft.com/office/powerpoint/2010/main" val="4245618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 1: Physical cables such as Twisted pairs, Fiber optic, Coax plus Wireless devices define Layer 1.</a:t>
            </a:r>
          </a:p>
          <a:p>
            <a:r>
              <a:rPr lang="en-US" dirty="0"/>
              <a:t>Layer 2: A place where we move traffic from one device to another (i.e. segments).</a:t>
            </a:r>
          </a:p>
          <a:p>
            <a:r>
              <a:rPr lang="en-US" dirty="0"/>
              <a:t>Layer 3: IP addressing and Routing allows us move data across longer distances.</a:t>
            </a:r>
          </a:p>
          <a:p>
            <a:endParaRPr lang="en-US" dirty="0"/>
          </a:p>
        </p:txBody>
      </p:sp>
      <p:sp>
        <p:nvSpPr>
          <p:cNvPr id="4" name="Slide Number Placeholder 3"/>
          <p:cNvSpPr>
            <a:spLocks noGrp="1"/>
          </p:cNvSpPr>
          <p:nvPr>
            <p:ph type="sldNum" sz="quarter" idx="5"/>
          </p:nvPr>
        </p:nvSpPr>
        <p:spPr/>
        <p:txBody>
          <a:bodyPr/>
          <a:lstStyle/>
          <a:p>
            <a:fld id="{0F6F1739-AFB0-41BD-AA13-CE5C563D5976}" type="slidenum">
              <a:rPr lang="en-US" smtClean="0"/>
              <a:t>3</a:t>
            </a:fld>
            <a:endParaRPr lang="en-US"/>
          </a:p>
        </p:txBody>
      </p:sp>
    </p:spTree>
    <p:extLst>
      <p:ext uri="{BB962C8B-B14F-4D97-AF65-F5344CB8AC3E}">
        <p14:creationId xmlns:p14="http://schemas.microsoft.com/office/powerpoint/2010/main" val="394149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sz="1800" b="0" i="0" dirty="0">
                <a:solidFill>
                  <a:srgbClr val="000000"/>
                </a:solidFill>
                <a:effectLst/>
                <a:latin typeface="helvetica" panose="020B0604020202020204" pitchFamily="34" charset="0"/>
              </a:rPr>
              <a:t>-n — Displays IP addresses and port numbers in numeric format, rather than the default hostname and network service format.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0" i="0" dirty="0">
                <a:solidFill>
                  <a:srgbClr val="000000"/>
                </a:solidFill>
                <a:effectLst/>
                <a:latin typeface="helvetica" panose="020B0604020202020204" pitchFamily="34" charset="0"/>
              </a:rPr>
              <a:t>-t — Specifies a table name.</a:t>
            </a:r>
          </a:p>
          <a:p>
            <a:pPr algn="l">
              <a:buFont typeface="Arial" panose="020B0604020202020204" pitchFamily="34" charset="0"/>
              <a:buNone/>
            </a:pPr>
            <a:r>
              <a:rPr lang="en-US" sz="2800" dirty="0"/>
              <a:t>-L</a:t>
            </a:r>
            <a:r>
              <a:rPr lang="en-US" sz="2800" b="0" i="0" dirty="0">
                <a:solidFill>
                  <a:srgbClr val="000000"/>
                </a:solidFill>
                <a:effectLst/>
                <a:latin typeface="helvetica" panose="020B0604020202020204" pitchFamily="34" charset="0"/>
              </a:rPr>
              <a:t> — Lists all of the rules in the chain specified after the command.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0" i="0" dirty="0">
                <a:solidFill>
                  <a:srgbClr val="000000"/>
                </a:solidFill>
                <a:effectLst/>
                <a:latin typeface="helvetica" panose="020B0604020202020204" pitchFamily="34" charset="0"/>
              </a:rPr>
              <a:t>-v — Displays verbose output, such as the number of packets and bytes each chain has seen, the number of packets and bytes each rule has matched, and which interfaces apply to a particular rule.</a:t>
            </a:r>
          </a:p>
          <a:p>
            <a:pPr algn="l" fontAlgn="base"/>
            <a:r>
              <a:rPr lang="en-US" sz="2800" b="0" i="0" dirty="0">
                <a:solidFill>
                  <a:srgbClr val="000000"/>
                </a:solidFill>
                <a:effectLst/>
                <a:latin typeface="helvetica" panose="020B0604020202020204" pitchFamily="34" charset="0"/>
              </a:rPr>
              <a:t>- </a:t>
            </a:r>
            <a:r>
              <a:rPr lang="en-US" sz="4000" b="0" i="0" dirty="0">
                <a:solidFill>
                  <a:srgbClr val="232629"/>
                </a:solidFill>
                <a:effectLst/>
                <a:latin typeface="-apple-system"/>
              </a:rPr>
              <a:t>P packets while within a Linux host have an attribute called </a:t>
            </a:r>
            <a:r>
              <a:rPr lang="en-US" sz="4000" b="1" i="0" dirty="0">
                <a:solidFill>
                  <a:srgbClr val="232629"/>
                </a:solidFill>
                <a:effectLst/>
                <a:latin typeface="inherit"/>
              </a:rPr>
              <a:t>packet mark</a:t>
            </a:r>
            <a:r>
              <a:rPr lang="en-US" sz="4000" b="0" i="0" dirty="0">
                <a:solidFill>
                  <a:srgbClr val="232629"/>
                </a:solidFill>
                <a:effectLst/>
                <a:latin typeface="-apple-system"/>
              </a:rPr>
              <a:t>. That is just a number.</a:t>
            </a:r>
          </a:p>
          <a:p>
            <a:pPr algn="l" fontAlgn="base"/>
            <a:r>
              <a:rPr lang="en-US" sz="4000" b="0" i="0" dirty="0">
                <a:solidFill>
                  <a:srgbClr val="232629"/>
                </a:solidFill>
                <a:effectLst/>
                <a:latin typeface="-apple-system"/>
              </a:rPr>
              <a:t>      These rules accept packets which have been given a packet mark value 0x1068 or 0x4000 (in the PREROUTING chain of the mangle, raw or </a:t>
            </a:r>
            <a:r>
              <a:rPr lang="en-US" sz="4000" b="0" i="0" dirty="0" err="1">
                <a:solidFill>
                  <a:srgbClr val="232629"/>
                </a:solidFill>
                <a:effectLst/>
                <a:latin typeface="-apple-system"/>
              </a:rPr>
              <a:t>nat</a:t>
            </a:r>
            <a:r>
              <a:rPr lang="en-US" sz="4000" b="0" i="0" dirty="0">
                <a:solidFill>
                  <a:srgbClr val="232629"/>
                </a:solidFill>
                <a:effectLst/>
                <a:latin typeface="-apple-system"/>
              </a:rPr>
              <a:t> chains)</a:t>
            </a:r>
          </a:p>
          <a:p>
            <a:pPr algn="l">
              <a:buFont typeface="Arial" panose="020B0604020202020204" pitchFamily="34" charset="0"/>
              <a:buNone/>
            </a:pPr>
            <a:endParaRPr lang="en-US" sz="2800" b="0" i="0" dirty="0">
              <a:solidFill>
                <a:srgbClr val="000000"/>
              </a:solidFill>
              <a:effectLst/>
              <a:latin typeface="helvetica" panose="020B0604020202020204" pitchFamily="34" charset="0"/>
            </a:endParaRPr>
          </a:p>
          <a:p>
            <a:pPr algn="l">
              <a:buFont typeface="Arial" panose="020B0604020202020204" pitchFamily="34" charset="0"/>
              <a:buNone/>
            </a:pPr>
            <a:endParaRPr lang="en-US" sz="1800" b="0" i="0" dirty="0">
              <a:solidFill>
                <a:srgbClr val="000000"/>
              </a:solidFill>
              <a:effectLst/>
              <a:latin typeface="helvetica" panose="020B0604020202020204" pitchFamily="34" charset="0"/>
            </a:endParaRP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F6F1739-AFB0-41BD-AA13-CE5C563D5976}" type="slidenum">
              <a:rPr lang="en-US" smtClean="0"/>
              <a:t>4</a:t>
            </a:fld>
            <a:endParaRPr lang="en-US"/>
          </a:p>
        </p:txBody>
      </p:sp>
    </p:spTree>
    <p:extLst>
      <p:ext uri="{BB962C8B-B14F-4D97-AF65-F5344CB8AC3E}">
        <p14:creationId xmlns:p14="http://schemas.microsoft.com/office/powerpoint/2010/main" val="1352001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 1: Physical cables such as Twisted pairs, Fiber optic, Coax plus Wireless devices define Layer 1.</a:t>
            </a:r>
          </a:p>
          <a:p>
            <a:r>
              <a:rPr lang="en-US" dirty="0"/>
              <a:t>Layer 2: A place where we move traffic from one device to another (i.e. segments).</a:t>
            </a:r>
          </a:p>
          <a:p>
            <a:r>
              <a:rPr lang="en-US" dirty="0"/>
              <a:t>Layer 3: IP addressing and Routing allows us move data across longer distances.</a:t>
            </a:r>
          </a:p>
          <a:p>
            <a:endParaRPr lang="en-US" dirty="0"/>
          </a:p>
        </p:txBody>
      </p:sp>
      <p:sp>
        <p:nvSpPr>
          <p:cNvPr id="4" name="Slide Number Placeholder 3"/>
          <p:cNvSpPr>
            <a:spLocks noGrp="1"/>
          </p:cNvSpPr>
          <p:nvPr>
            <p:ph type="sldNum" sz="quarter" idx="5"/>
          </p:nvPr>
        </p:nvSpPr>
        <p:spPr/>
        <p:txBody>
          <a:bodyPr/>
          <a:lstStyle/>
          <a:p>
            <a:fld id="{0F6F1739-AFB0-41BD-AA13-CE5C563D5976}" type="slidenum">
              <a:rPr lang="en-US" smtClean="0"/>
              <a:t>5</a:t>
            </a:fld>
            <a:endParaRPr lang="en-US"/>
          </a:p>
        </p:txBody>
      </p:sp>
    </p:spTree>
    <p:extLst>
      <p:ext uri="{BB962C8B-B14F-4D97-AF65-F5344CB8AC3E}">
        <p14:creationId xmlns:p14="http://schemas.microsoft.com/office/powerpoint/2010/main" val="1143545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 1: Physical cables such as Twisted pairs, Fiber optic, Coax plus Wireless devices define Layer 1.</a:t>
            </a:r>
          </a:p>
          <a:p>
            <a:r>
              <a:rPr lang="en-US" dirty="0"/>
              <a:t>Layer 2: A place where we move traffic from one device to another (i.e. segments).</a:t>
            </a:r>
          </a:p>
          <a:p>
            <a:r>
              <a:rPr lang="en-US" dirty="0"/>
              <a:t>Layer 3: IP addressing and Routing allows us move data across longer distances.</a:t>
            </a:r>
          </a:p>
          <a:p>
            <a:endParaRPr lang="en-US" dirty="0"/>
          </a:p>
        </p:txBody>
      </p:sp>
      <p:sp>
        <p:nvSpPr>
          <p:cNvPr id="4" name="Slide Number Placeholder 3"/>
          <p:cNvSpPr>
            <a:spLocks noGrp="1"/>
          </p:cNvSpPr>
          <p:nvPr>
            <p:ph type="sldNum" sz="quarter" idx="5"/>
          </p:nvPr>
        </p:nvSpPr>
        <p:spPr/>
        <p:txBody>
          <a:bodyPr/>
          <a:lstStyle/>
          <a:p>
            <a:fld id="{0F6F1739-AFB0-41BD-AA13-CE5C563D5976}" type="slidenum">
              <a:rPr lang="en-US" smtClean="0"/>
              <a:t>6</a:t>
            </a:fld>
            <a:endParaRPr lang="en-US"/>
          </a:p>
        </p:txBody>
      </p:sp>
    </p:spTree>
    <p:extLst>
      <p:ext uri="{BB962C8B-B14F-4D97-AF65-F5344CB8AC3E}">
        <p14:creationId xmlns:p14="http://schemas.microsoft.com/office/powerpoint/2010/main" val="1637935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 1: Physical cables such as Twisted pairs, Fiber optic, Coax plus Wireless devices define Layer 1.</a:t>
            </a:r>
          </a:p>
          <a:p>
            <a:r>
              <a:rPr lang="en-US" dirty="0"/>
              <a:t>Layer 2: A place where we move traffic from one device to another (i.e. segments).</a:t>
            </a:r>
          </a:p>
          <a:p>
            <a:r>
              <a:rPr lang="en-US" dirty="0"/>
              <a:t>Layer 3: IP addressing and Routing allows us move data across longer distances.</a:t>
            </a:r>
          </a:p>
          <a:p>
            <a:endParaRPr lang="en-US" dirty="0"/>
          </a:p>
        </p:txBody>
      </p:sp>
      <p:sp>
        <p:nvSpPr>
          <p:cNvPr id="4" name="Slide Number Placeholder 3"/>
          <p:cNvSpPr>
            <a:spLocks noGrp="1"/>
          </p:cNvSpPr>
          <p:nvPr>
            <p:ph type="sldNum" sz="quarter" idx="5"/>
          </p:nvPr>
        </p:nvSpPr>
        <p:spPr/>
        <p:txBody>
          <a:bodyPr/>
          <a:lstStyle/>
          <a:p>
            <a:fld id="{0F6F1739-AFB0-41BD-AA13-CE5C563D5976}" type="slidenum">
              <a:rPr lang="en-US" smtClean="0"/>
              <a:t>7</a:t>
            </a:fld>
            <a:endParaRPr lang="en-US"/>
          </a:p>
        </p:txBody>
      </p:sp>
    </p:spTree>
    <p:extLst>
      <p:ext uri="{BB962C8B-B14F-4D97-AF65-F5344CB8AC3E}">
        <p14:creationId xmlns:p14="http://schemas.microsoft.com/office/powerpoint/2010/main" val="8333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Kubectl</a:t>
            </a:r>
            <a:r>
              <a:rPr lang="en-US" dirty="0"/>
              <a:t> generates a manifest describing a Deployment</a:t>
            </a:r>
          </a:p>
          <a:p>
            <a:pPr marL="171450" indent="-171450">
              <a:buFontTx/>
              <a:buChar char="-"/>
            </a:pPr>
            <a:r>
              <a:rPr lang="en-US" dirty="0"/>
              <a:t>The manifest is sent to the API Server</a:t>
            </a:r>
          </a:p>
          <a:p>
            <a:pPr marL="171450" indent="-171450">
              <a:buFontTx/>
              <a:buChar char="-"/>
            </a:pPr>
            <a:r>
              <a:rPr lang="en-US" dirty="0"/>
              <a:t>The manifest is validated by the API Server, and persisted to “</a:t>
            </a:r>
            <a:r>
              <a:rPr lang="en-US" dirty="0" err="1"/>
              <a:t>etcd</a:t>
            </a:r>
            <a:r>
              <a:rPr lang="en-US" dirty="0"/>
              <a: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F6F1739-AFB0-41BD-AA13-CE5C563D5976}" type="slidenum">
              <a:rPr lang="en-US" smtClean="0"/>
              <a:t>8</a:t>
            </a:fld>
            <a:endParaRPr lang="en-US"/>
          </a:p>
        </p:txBody>
      </p:sp>
    </p:spTree>
    <p:extLst>
      <p:ext uri="{BB962C8B-B14F-4D97-AF65-F5344CB8AC3E}">
        <p14:creationId xmlns:p14="http://schemas.microsoft.com/office/powerpoint/2010/main" val="4287441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 1: Physical cables such as Twisted pairs, Fiber optic, Coax plus Wireless devices define Layer 1.</a:t>
            </a:r>
          </a:p>
          <a:p>
            <a:r>
              <a:rPr lang="en-US" dirty="0"/>
              <a:t>Layer 2: A place where we move traffic from one device to another (i.e. segments).</a:t>
            </a:r>
          </a:p>
          <a:p>
            <a:r>
              <a:rPr lang="en-US" dirty="0"/>
              <a:t>Layer 3: IP addressing and Routing allows us move data across longer distances.</a:t>
            </a:r>
          </a:p>
          <a:p>
            <a:endParaRPr lang="en-US" dirty="0"/>
          </a:p>
        </p:txBody>
      </p:sp>
      <p:sp>
        <p:nvSpPr>
          <p:cNvPr id="4" name="Slide Number Placeholder 3"/>
          <p:cNvSpPr>
            <a:spLocks noGrp="1"/>
          </p:cNvSpPr>
          <p:nvPr>
            <p:ph type="sldNum" sz="quarter" idx="5"/>
          </p:nvPr>
        </p:nvSpPr>
        <p:spPr/>
        <p:txBody>
          <a:bodyPr/>
          <a:lstStyle/>
          <a:p>
            <a:fld id="{0F6F1739-AFB0-41BD-AA13-CE5C563D5976}" type="slidenum">
              <a:rPr lang="en-US" smtClean="0"/>
              <a:t>9</a:t>
            </a:fld>
            <a:endParaRPr lang="en-US"/>
          </a:p>
        </p:txBody>
      </p:sp>
    </p:spTree>
    <p:extLst>
      <p:ext uri="{BB962C8B-B14F-4D97-AF65-F5344CB8AC3E}">
        <p14:creationId xmlns:p14="http://schemas.microsoft.com/office/powerpoint/2010/main" val="2662350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331366"/>
            <a:ext cx="8246070" cy="1221639"/>
          </a:xfrm>
          <a:noFill/>
          <a:effectLst/>
        </p:spPr>
        <p:txBody>
          <a:bodyPr>
            <a:normAutofit/>
          </a:bodyPr>
          <a:lstStyle>
            <a:lvl1pPr algn="r">
              <a:defRPr sz="3600">
                <a:solidFill>
                  <a:srgbClr val="00B0F0"/>
                </a:solidFill>
                <a:effectLst>
                  <a:outerShdw blurRad="76200" dist="38100" dir="3000000" algn="ctr" rotWithShape="0">
                    <a:schemeClr val="tx1">
                      <a:alpha val="41000"/>
                    </a:schemeClr>
                  </a:outerShdw>
                </a:effectLs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2571749"/>
            <a:ext cx="8246070" cy="1374345"/>
          </a:xfrm>
          <a:noFill/>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739290"/>
          </a:xfrm>
        </p:spPr>
        <p:txBody>
          <a:bodyPr>
            <a:normAutofit/>
          </a:bodyPr>
          <a:lstStyle>
            <a:lvl1pPr algn="r">
              <a:defRPr sz="3600" baseline="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20680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9540" y="433880"/>
            <a:ext cx="5955495" cy="572644"/>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739540" y="1198559"/>
            <a:ext cx="595549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586585"/>
            <a:ext cx="8246071" cy="763525"/>
          </a:xfrm>
        </p:spPr>
        <p:txBody>
          <a:bodyPr>
            <a:normAutofit/>
          </a:bodyPr>
          <a:lstStyle>
            <a:lvl1pPr algn="r">
              <a:defRPr sz="3600" baseline="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34820"/>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34820"/>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12/23/2023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A67234-9401-44E4-B402-9F9CA6E95F2B}"/>
              </a:ext>
            </a:extLst>
          </p:cNvPr>
          <p:cNvSpPr txBox="1">
            <a:spLocks/>
          </p:cNvSpPr>
          <p:nvPr/>
        </p:nvSpPr>
        <p:spPr>
          <a:xfrm>
            <a:off x="2739540" y="-176940"/>
            <a:ext cx="7177135"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r>
              <a:rPr lang="en-US" sz="2800" dirty="0">
                <a:solidFill>
                  <a:schemeClr val="bg1"/>
                </a:solidFill>
              </a:rPr>
              <a:t>The Learning Channel</a:t>
            </a:r>
          </a:p>
        </p:txBody>
      </p:sp>
      <p:sp>
        <p:nvSpPr>
          <p:cNvPr id="6" name="TextBox 5">
            <a:extLst>
              <a:ext uri="{FF2B5EF4-FFF2-40B4-BE49-F238E27FC236}">
                <a16:creationId xmlns:a16="http://schemas.microsoft.com/office/drawing/2014/main" id="{23806A77-29FA-4EB7-9E55-E6AF955E7936}"/>
              </a:ext>
            </a:extLst>
          </p:cNvPr>
          <p:cNvSpPr txBox="1"/>
          <p:nvPr/>
        </p:nvSpPr>
        <p:spPr>
          <a:xfrm>
            <a:off x="1823310" y="460304"/>
            <a:ext cx="7177135" cy="954107"/>
          </a:xfrm>
          <a:prstGeom prst="rect">
            <a:avLst/>
          </a:prstGeom>
          <a:noFill/>
        </p:spPr>
        <p:txBody>
          <a:bodyPr wrap="square" rtlCol="0">
            <a:spAutoFit/>
          </a:bodyPr>
          <a:lstStyle/>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endParaRPr lang="en-US" sz="1600" dirty="0">
              <a:solidFill>
                <a:schemeClr val="bg1"/>
              </a:solidFill>
            </a:endParaRPr>
          </a:p>
          <a:p>
            <a:endParaRPr lang="en-US" sz="1200" dirty="0">
              <a:solidFill>
                <a:schemeClr val="bg1"/>
              </a:solidFill>
            </a:endParaRPr>
          </a:p>
          <a:p>
            <a:pPr marL="285750" indent="-285750">
              <a:buFont typeface="Arial" panose="020B0604020202020204" pitchFamily="34" charset="0"/>
              <a:buChar char="•"/>
            </a:pPr>
            <a:endParaRPr lang="en-US" sz="1200" dirty="0">
              <a:solidFill>
                <a:schemeClr val="bg1"/>
              </a:solidFill>
            </a:endParaRPr>
          </a:p>
        </p:txBody>
      </p:sp>
      <p:pic>
        <p:nvPicPr>
          <p:cNvPr id="3" name="Picture 2">
            <a:extLst>
              <a:ext uri="{FF2B5EF4-FFF2-40B4-BE49-F238E27FC236}">
                <a16:creationId xmlns:a16="http://schemas.microsoft.com/office/drawing/2014/main" id="{98B322F4-B463-4072-A2D7-A991E3C2B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Title 1">
            <a:extLst>
              <a:ext uri="{FF2B5EF4-FFF2-40B4-BE49-F238E27FC236}">
                <a16:creationId xmlns:a16="http://schemas.microsoft.com/office/drawing/2014/main" id="{D04A6E17-3523-4091-B365-733F54BD75BB}"/>
              </a:ext>
            </a:extLst>
          </p:cNvPr>
          <p:cNvSpPr txBox="1">
            <a:spLocks/>
          </p:cNvSpPr>
          <p:nvPr/>
        </p:nvSpPr>
        <p:spPr>
          <a:xfrm>
            <a:off x="3350360" y="-136839"/>
            <a:ext cx="3512520"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r>
              <a:rPr lang="en-US" sz="2800" b="1" i="1" dirty="0">
                <a:solidFill>
                  <a:schemeClr val="bg1"/>
                </a:solidFill>
              </a:rPr>
              <a:t>The Learning Channel</a:t>
            </a:r>
          </a:p>
        </p:txBody>
      </p:sp>
    </p:spTree>
    <p:extLst>
      <p:ext uri="{BB962C8B-B14F-4D97-AF65-F5344CB8AC3E}">
        <p14:creationId xmlns:p14="http://schemas.microsoft.com/office/powerpoint/2010/main" val="40379721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Box 307">
            <a:extLst>
              <a:ext uri="{FF2B5EF4-FFF2-40B4-BE49-F238E27FC236}">
                <a16:creationId xmlns:a16="http://schemas.microsoft.com/office/drawing/2014/main" id="{9AD0BC43-9DAE-4634-A7D6-1E59349029C9}"/>
              </a:ext>
            </a:extLst>
          </p:cNvPr>
          <p:cNvSpPr txBox="1"/>
          <p:nvPr/>
        </p:nvSpPr>
        <p:spPr>
          <a:xfrm>
            <a:off x="4314745" y="-99832"/>
            <a:ext cx="2595986" cy="677108"/>
          </a:xfrm>
          <a:prstGeom prst="rect">
            <a:avLst/>
          </a:prstGeom>
          <a:noFill/>
        </p:spPr>
        <p:txBody>
          <a:bodyPr wrap="square" rtlCol="0">
            <a:spAutoFit/>
          </a:bodyPr>
          <a:lstStyle/>
          <a:p>
            <a:r>
              <a:rPr lang="en-US" sz="2000" dirty="0">
                <a:solidFill>
                  <a:schemeClr val="bg1"/>
                </a:solidFill>
              </a:rPr>
              <a:t>Cilium Installation</a:t>
            </a:r>
          </a:p>
          <a:p>
            <a:endParaRPr lang="en-US" dirty="0"/>
          </a:p>
        </p:txBody>
      </p:sp>
      <p:pic>
        <p:nvPicPr>
          <p:cNvPr id="3076" name="Picture 4">
            <a:extLst>
              <a:ext uri="{FF2B5EF4-FFF2-40B4-BE49-F238E27FC236}">
                <a16:creationId xmlns:a16="http://schemas.microsoft.com/office/drawing/2014/main" id="{BCA0AB2E-0408-4259-941D-C7E7381696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0785" y="572795"/>
            <a:ext cx="916230" cy="627114"/>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03BC3CAC-A431-4F2D-80A0-8046FEEA1ADC}"/>
              </a:ext>
            </a:extLst>
          </p:cNvPr>
          <p:cNvGrpSpPr/>
          <p:nvPr/>
        </p:nvGrpSpPr>
        <p:grpSpPr>
          <a:xfrm>
            <a:off x="2605489" y="1723658"/>
            <a:ext cx="920068" cy="733414"/>
            <a:chOff x="5178982" y="2425613"/>
            <a:chExt cx="920068" cy="733414"/>
          </a:xfrm>
        </p:grpSpPr>
        <p:sp>
          <p:nvSpPr>
            <p:cNvPr id="13" name="Rectangle: Rounded Corners 12">
              <a:extLst>
                <a:ext uri="{FF2B5EF4-FFF2-40B4-BE49-F238E27FC236}">
                  <a16:creationId xmlns:a16="http://schemas.microsoft.com/office/drawing/2014/main" id="{25584D86-ED9A-456C-A94E-606CF8EA3B1E}"/>
                </a:ext>
              </a:extLst>
            </p:cNvPr>
            <p:cNvSpPr/>
            <p:nvPr/>
          </p:nvSpPr>
          <p:spPr>
            <a:xfrm>
              <a:off x="5178982" y="2425613"/>
              <a:ext cx="920068" cy="733414"/>
            </a:xfrm>
            <a:prstGeom prst="roundRect">
              <a:avLst/>
            </a:prstGeom>
            <a:solidFill>
              <a:srgbClr val="FF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0B40021F-1226-4ECD-AB7D-35C1D998A21E}"/>
                </a:ext>
              </a:extLst>
            </p:cNvPr>
            <p:cNvSpPr txBox="1"/>
            <p:nvPr/>
          </p:nvSpPr>
          <p:spPr>
            <a:xfrm>
              <a:off x="5274586" y="2447748"/>
              <a:ext cx="824464" cy="246221"/>
            </a:xfrm>
            <a:prstGeom prst="rect">
              <a:avLst/>
            </a:prstGeom>
            <a:noFill/>
          </p:spPr>
          <p:txBody>
            <a:bodyPr wrap="square" rtlCol="0">
              <a:spAutoFit/>
            </a:bodyPr>
            <a:lstStyle/>
            <a:p>
              <a:r>
                <a:rPr lang="en-US" sz="1000" dirty="0">
                  <a:solidFill>
                    <a:schemeClr val="bg1"/>
                  </a:solidFill>
                </a:rPr>
                <a:t>Agent</a:t>
              </a:r>
            </a:p>
          </p:txBody>
        </p:sp>
      </p:grpSp>
      <p:grpSp>
        <p:nvGrpSpPr>
          <p:cNvPr id="34" name="Group 33">
            <a:extLst>
              <a:ext uri="{FF2B5EF4-FFF2-40B4-BE49-F238E27FC236}">
                <a16:creationId xmlns:a16="http://schemas.microsoft.com/office/drawing/2014/main" id="{050F402C-5819-43DA-A955-E104049AAB07}"/>
              </a:ext>
            </a:extLst>
          </p:cNvPr>
          <p:cNvGrpSpPr/>
          <p:nvPr/>
        </p:nvGrpSpPr>
        <p:grpSpPr>
          <a:xfrm>
            <a:off x="3197655" y="2953095"/>
            <a:ext cx="4275739" cy="1167281"/>
            <a:chOff x="3197655" y="2953095"/>
            <a:chExt cx="4275739" cy="1167281"/>
          </a:xfrm>
        </p:grpSpPr>
        <p:sp>
          <p:nvSpPr>
            <p:cNvPr id="14" name="Rectangle: Rounded Corners 13">
              <a:extLst>
                <a:ext uri="{FF2B5EF4-FFF2-40B4-BE49-F238E27FC236}">
                  <a16:creationId xmlns:a16="http://schemas.microsoft.com/office/drawing/2014/main" id="{A91F8700-B2AC-49D8-A82C-409A4B7DF3BB}"/>
                </a:ext>
              </a:extLst>
            </p:cNvPr>
            <p:cNvSpPr/>
            <p:nvPr/>
          </p:nvSpPr>
          <p:spPr>
            <a:xfrm>
              <a:off x="3197655" y="2971787"/>
              <a:ext cx="4275739" cy="1148589"/>
            </a:xfrm>
            <a:prstGeom prst="roundRect">
              <a:avLst/>
            </a:prstGeom>
            <a:solidFill>
              <a:schemeClr val="bg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A47D2968-ECCD-4931-8DDB-86D0EA2DF70D}"/>
                </a:ext>
              </a:extLst>
            </p:cNvPr>
            <p:cNvSpPr txBox="1"/>
            <p:nvPr/>
          </p:nvSpPr>
          <p:spPr>
            <a:xfrm>
              <a:off x="5267730" y="2953095"/>
              <a:ext cx="916230" cy="246221"/>
            </a:xfrm>
            <a:prstGeom prst="rect">
              <a:avLst/>
            </a:prstGeom>
            <a:noFill/>
          </p:spPr>
          <p:txBody>
            <a:bodyPr wrap="square" rtlCol="0">
              <a:spAutoFit/>
            </a:bodyPr>
            <a:lstStyle/>
            <a:p>
              <a:r>
                <a:rPr lang="en-US" sz="1000" dirty="0"/>
                <a:t>Hubble</a:t>
              </a:r>
            </a:p>
          </p:txBody>
        </p:sp>
      </p:grpSp>
      <p:cxnSp>
        <p:nvCxnSpPr>
          <p:cNvPr id="4" name="Straight Connector 3">
            <a:extLst>
              <a:ext uri="{FF2B5EF4-FFF2-40B4-BE49-F238E27FC236}">
                <a16:creationId xmlns:a16="http://schemas.microsoft.com/office/drawing/2014/main" id="{1AF1BEE4-3AC2-4558-ADF0-662C30D4DF49}"/>
              </a:ext>
            </a:extLst>
          </p:cNvPr>
          <p:cNvCxnSpPr>
            <a:cxnSpLocks/>
            <a:stCxn id="60" idx="0"/>
          </p:cNvCxnSpPr>
          <p:nvPr/>
        </p:nvCxnSpPr>
        <p:spPr>
          <a:xfrm flipH="1" flipV="1">
            <a:off x="5907015" y="1187894"/>
            <a:ext cx="1702914" cy="55421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5818CEA-E3C8-4F57-9634-4AA3AC69D65B}"/>
              </a:ext>
            </a:extLst>
          </p:cNvPr>
          <p:cNvCxnSpPr>
            <a:cxnSpLocks/>
          </p:cNvCxnSpPr>
          <p:nvPr/>
        </p:nvCxnSpPr>
        <p:spPr>
          <a:xfrm flipH="1">
            <a:off x="4719536" y="1194334"/>
            <a:ext cx="771003" cy="5293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4E123B-6208-490A-9FB7-0B5C6183C842}"/>
              </a:ext>
            </a:extLst>
          </p:cNvPr>
          <p:cNvCxnSpPr>
            <a:cxnSpLocks/>
          </p:cNvCxnSpPr>
          <p:nvPr/>
        </p:nvCxnSpPr>
        <p:spPr>
          <a:xfrm flipH="1">
            <a:off x="3197655" y="1195906"/>
            <a:ext cx="1803996" cy="5002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CD21899-4045-42F1-B98D-F1A8D6ACDDFE}"/>
              </a:ext>
            </a:extLst>
          </p:cNvPr>
          <p:cNvCxnSpPr>
            <a:cxnSpLocks/>
            <a:endCxn id="50" idx="0"/>
          </p:cNvCxnSpPr>
          <p:nvPr/>
        </p:nvCxnSpPr>
        <p:spPr>
          <a:xfrm>
            <a:off x="5725845" y="1194334"/>
            <a:ext cx="493567" cy="54777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F72A0DA9-9DB1-44E5-865A-261C4C3F3BA2}"/>
              </a:ext>
            </a:extLst>
          </p:cNvPr>
          <p:cNvGrpSpPr/>
          <p:nvPr/>
        </p:nvGrpSpPr>
        <p:grpSpPr>
          <a:xfrm>
            <a:off x="4259502" y="1742113"/>
            <a:ext cx="923319" cy="733414"/>
            <a:chOff x="2586835" y="2449156"/>
            <a:chExt cx="923319" cy="733414"/>
          </a:xfrm>
        </p:grpSpPr>
        <p:sp>
          <p:nvSpPr>
            <p:cNvPr id="37" name="Rectangle: Rounded Corners 36">
              <a:extLst>
                <a:ext uri="{FF2B5EF4-FFF2-40B4-BE49-F238E27FC236}">
                  <a16:creationId xmlns:a16="http://schemas.microsoft.com/office/drawing/2014/main" id="{7FC3C140-FE53-444C-8BB1-A4F4E3B0F36A}"/>
                </a:ext>
              </a:extLst>
            </p:cNvPr>
            <p:cNvSpPr/>
            <p:nvPr/>
          </p:nvSpPr>
          <p:spPr>
            <a:xfrm>
              <a:off x="2586835" y="2449156"/>
              <a:ext cx="920068" cy="733414"/>
            </a:xfrm>
            <a:prstGeom prst="roundRect">
              <a:avLst/>
            </a:prstGeom>
            <a:solidFill>
              <a:schemeClr val="tx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759D810C-72BD-40F5-B7F8-3B8AA2DB72C6}"/>
                </a:ext>
              </a:extLst>
            </p:cNvPr>
            <p:cNvSpPr txBox="1"/>
            <p:nvPr/>
          </p:nvSpPr>
          <p:spPr>
            <a:xfrm>
              <a:off x="2642078" y="2449156"/>
              <a:ext cx="868076" cy="246221"/>
            </a:xfrm>
            <a:prstGeom prst="rect">
              <a:avLst/>
            </a:prstGeom>
            <a:noFill/>
          </p:spPr>
          <p:txBody>
            <a:bodyPr wrap="square" rtlCol="0">
              <a:spAutoFit/>
            </a:bodyPr>
            <a:lstStyle/>
            <a:p>
              <a:r>
                <a:rPr lang="en-US" sz="1000" dirty="0">
                  <a:solidFill>
                    <a:schemeClr val="bg1"/>
                  </a:solidFill>
                </a:rPr>
                <a:t>Cilium CLI</a:t>
              </a:r>
            </a:p>
          </p:txBody>
        </p:sp>
      </p:grpSp>
      <p:grpSp>
        <p:nvGrpSpPr>
          <p:cNvPr id="43" name="Group 42">
            <a:extLst>
              <a:ext uri="{FF2B5EF4-FFF2-40B4-BE49-F238E27FC236}">
                <a16:creationId xmlns:a16="http://schemas.microsoft.com/office/drawing/2014/main" id="{A6FE0C3A-A351-4C7A-8200-DCB6E3AB20B8}"/>
              </a:ext>
            </a:extLst>
          </p:cNvPr>
          <p:cNvGrpSpPr/>
          <p:nvPr/>
        </p:nvGrpSpPr>
        <p:grpSpPr>
          <a:xfrm>
            <a:off x="5759378" y="1742113"/>
            <a:ext cx="950493" cy="733414"/>
            <a:chOff x="3924998" y="2435597"/>
            <a:chExt cx="950493" cy="733414"/>
          </a:xfrm>
        </p:grpSpPr>
        <p:sp>
          <p:nvSpPr>
            <p:cNvPr id="50" name="Rectangle: Rounded Corners 49">
              <a:extLst>
                <a:ext uri="{FF2B5EF4-FFF2-40B4-BE49-F238E27FC236}">
                  <a16:creationId xmlns:a16="http://schemas.microsoft.com/office/drawing/2014/main" id="{55513BEB-670C-4157-A910-3A9FF858E4E3}"/>
                </a:ext>
              </a:extLst>
            </p:cNvPr>
            <p:cNvSpPr/>
            <p:nvPr/>
          </p:nvSpPr>
          <p:spPr>
            <a:xfrm>
              <a:off x="3924998" y="2435597"/>
              <a:ext cx="920068" cy="733414"/>
            </a:xfrm>
            <a:prstGeom prst="roundRect">
              <a:avLst/>
            </a:prstGeom>
            <a:solidFill>
              <a:srgbClr val="D60093"/>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BB141FA1-5C24-4532-8C88-F50F3F7F8269}"/>
                </a:ext>
              </a:extLst>
            </p:cNvPr>
            <p:cNvSpPr txBox="1"/>
            <p:nvPr/>
          </p:nvSpPr>
          <p:spPr>
            <a:xfrm>
              <a:off x="3959261" y="2454865"/>
              <a:ext cx="916230" cy="246221"/>
            </a:xfrm>
            <a:prstGeom prst="rect">
              <a:avLst/>
            </a:prstGeom>
            <a:noFill/>
          </p:spPr>
          <p:txBody>
            <a:bodyPr wrap="square" rtlCol="0">
              <a:spAutoFit/>
            </a:bodyPr>
            <a:lstStyle/>
            <a:p>
              <a:r>
                <a:rPr lang="en-US" sz="1000" dirty="0">
                  <a:solidFill>
                    <a:schemeClr val="bg1"/>
                  </a:solidFill>
                </a:rPr>
                <a:t>Operator</a:t>
              </a:r>
            </a:p>
          </p:txBody>
        </p:sp>
      </p:grpSp>
      <p:grpSp>
        <p:nvGrpSpPr>
          <p:cNvPr id="58" name="Group 57">
            <a:extLst>
              <a:ext uri="{FF2B5EF4-FFF2-40B4-BE49-F238E27FC236}">
                <a16:creationId xmlns:a16="http://schemas.microsoft.com/office/drawing/2014/main" id="{419AF402-193C-4D30-B481-D417D8B14918}"/>
              </a:ext>
            </a:extLst>
          </p:cNvPr>
          <p:cNvGrpSpPr/>
          <p:nvPr/>
        </p:nvGrpSpPr>
        <p:grpSpPr>
          <a:xfrm>
            <a:off x="7149895" y="1742113"/>
            <a:ext cx="943353" cy="733414"/>
            <a:chOff x="2586835" y="2449156"/>
            <a:chExt cx="943353" cy="733414"/>
          </a:xfrm>
        </p:grpSpPr>
        <p:sp>
          <p:nvSpPr>
            <p:cNvPr id="60" name="Rectangle: Rounded Corners 59">
              <a:extLst>
                <a:ext uri="{FF2B5EF4-FFF2-40B4-BE49-F238E27FC236}">
                  <a16:creationId xmlns:a16="http://schemas.microsoft.com/office/drawing/2014/main" id="{884CA366-2A4B-4286-99B7-75878A8685F7}"/>
                </a:ext>
              </a:extLst>
            </p:cNvPr>
            <p:cNvSpPr/>
            <p:nvPr/>
          </p:nvSpPr>
          <p:spPr>
            <a:xfrm>
              <a:off x="2586835" y="2449156"/>
              <a:ext cx="920068" cy="733414"/>
            </a:xfrm>
            <a:prstGeom prst="roundRect">
              <a:avLst/>
            </a:prstGeom>
            <a:solidFill>
              <a:srgbClr val="FFFF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21AEC4A6-DFA5-4952-B980-B9F07FF24726}"/>
                </a:ext>
              </a:extLst>
            </p:cNvPr>
            <p:cNvSpPr txBox="1"/>
            <p:nvPr/>
          </p:nvSpPr>
          <p:spPr>
            <a:xfrm>
              <a:off x="2662112" y="2457573"/>
              <a:ext cx="868076" cy="246221"/>
            </a:xfrm>
            <a:prstGeom prst="rect">
              <a:avLst/>
            </a:prstGeom>
            <a:noFill/>
          </p:spPr>
          <p:txBody>
            <a:bodyPr wrap="square" rtlCol="0">
              <a:spAutoFit/>
            </a:bodyPr>
            <a:lstStyle/>
            <a:p>
              <a:r>
                <a:rPr lang="en-US" sz="1000" dirty="0"/>
                <a:t>CNI Plugin</a:t>
              </a:r>
            </a:p>
          </p:txBody>
        </p:sp>
      </p:grpSp>
      <p:grpSp>
        <p:nvGrpSpPr>
          <p:cNvPr id="8" name="Group 7">
            <a:extLst>
              <a:ext uri="{FF2B5EF4-FFF2-40B4-BE49-F238E27FC236}">
                <a16:creationId xmlns:a16="http://schemas.microsoft.com/office/drawing/2014/main" id="{657B76C3-FC26-4AF8-98CC-CFE2A4259300}"/>
              </a:ext>
            </a:extLst>
          </p:cNvPr>
          <p:cNvGrpSpPr/>
          <p:nvPr/>
        </p:nvGrpSpPr>
        <p:grpSpPr>
          <a:xfrm>
            <a:off x="3314807" y="3506163"/>
            <a:ext cx="770614" cy="508097"/>
            <a:chOff x="3648681" y="3304633"/>
            <a:chExt cx="770614" cy="508097"/>
          </a:xfrm>
        </p:grpSpPr>
        <p:sp>
          <p:nvSpPr>
            <p:cNvPr id="63" name="Rectangle: Rounded Corners 62">
              <a:extLst>
                <a:ext uri="{FF2B5EF4-FFF2-40B4-BE49-F238E27FC236}">
                  <a16:creationId xmlns:a16="http://schemas.microsoft.com/office/drawing/2014/main" id="{22B01243-F78E-4833-AA2C-7AAA4AF4E62C}"/>
                </a:ext>
              </a:extLst>
            </p:cNvPr>
            <p:cNvSpPr/>
            <p:nvPr/>
          </p:nvSpPr>
          <p:spPr>
            <a:xfrm>
              <a:off x="3648681" y="3304633"/>
              <a:ext cx="770614" cy="508097"/>
            </a:xfrm>
            <a:prstGeom prst="roundRect">
              <a:avLst/>
            </a:prstGeom>
            <a:solidFill>
              <a:schemeClr val="tx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52680614-58BC-486A-B6DF-7452BB77070B}"/>
                </a:ext>
              </a:extLst>
            </p:cNvPr>
            <p:cNvSpPr txBox="1"/>
            <p:nvPr/>
          </p:nvSpPr>
          <p:spPr>
            <a:xfrm>
              <a:off x="3703924" y="3304633"/>
              <a:ext cx="562666" cy="246221"/>
            </a:xfrm>
            <a:prstGeom prst="rect">
              <a:avLst/>
            </a:prstGeom>
            <a:noFill/>
          </p:spPr>
          <p:txBody>
            <a:bodyPr wrap="square" rtlCol="0">
              <a:spAutoFit/>
            </a:bodyPr>
            <a:lstStyle/>
            <a:p>
              <a:r>
                <a:rPr lang="en-US" sz="1000" dirty="0">
                  <a:solidFill>
                    <a:schemeClr val="bg1"/>
                  </a:solidFill>
                </a:rPr>
                <a:t>Server</a:t>
              </a:r>
            </a:p>
          </p:txBody>
        </p:sp>
      </p:grpSp>
      <p:grpSp>
        <p:nvGrpSpPr>
          <p:cNvPr id="74" name="Group 73">
            <a:extLst>
              <a:ext uri="{FF2B5EF4-FFF2-40B4-BE49-F238E27FC236}">
                <a16:creationId xmlns:a16="http://schemas.microsoft.com/office/drawing/2014/main" id="{C51D49D7-7091-411A-8BC4-FFA862ED93EE}"/>
              </a:ext>
            </a:extLst>
          </p:cNvPr>
          <p:cNvGrpSpPr/>
          <p:nvPr/>
        </p:nvGrpSpPr>
        <p:grpSpPr>
          <a:xfrm>
            <a:off x="4383742" y="3506163"/>
            <a:ext cx="770614" cy="508097"/>
            <a:chOff x="3648681" y="3304633"/>
            <a:chExt cx="770614" cy="508097"/>
          </a:xfrm>
        </p:grpSpPr>
        <p:sp>
          <p:nvSpPr>
            <p:cNvPr id="75" name="Rectangle: Rounded Corners 74">
              <a:extLst>
                <a:ext uri="{FF2B5EF4-FFF2-40B4-BE49-F238E27FC236}">
                  <a16:creationId xmlns:a16="http://schemas.microsoft.com/office/drawing/2014/main" id="{5CE6B400-3993-487E-B62D-38FBA55A6FD3}"/>
                </a:ext>
              </a:extLst>
            </p:cNvPr>
            <p:cNvSpPr/>
            <p:nvPr/>
          </p:nvSpPr>
          <p:spPr>
            <a:xfrm>
              <a:off x="3648681" y="3304633"/>
              <a:ext cx="770614" cy="508097"/>
            </a:xfrm>
            <a:prstGeom prst="roundRect">
              <a:avLst/>
            </a:prstGeom>
            <a:solidFill>
              <a:schemeClr val="tx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TextBox 75">
              <a:extLst>
                <a:ext uri="{FF2B5EF4-FFF2-40B4-BE49-F238E27FC236}">
                  <a16:creationId xmlns:a16="http://schemas.microsoft.com/office/drawing/2014/main" id="{F838DF17-9234-4A64-A5B2-F416D1A1BEA7}"/>
                </a:ext>
              </a:extLst>
            </p:cNvPr>
            <p:cNvSpPr txBox="1"/>
            <p:nvPr/>
          </p:nvSpPr>
          <p:spPr>
            <a:xfrm>
              <a:off x="3703924" y="3304633"/>
              <a:ext cx="562666" cy="246221"/>
            </a:xfrm>
            <a:prstGeom prst="rect">
              <a:avLst/>
            </a:prstGeom>
            <a:noFill/>
          </p:spPr>
          <p:txBody>
            <a:bodyPr wrap="square" rtlCol="0">
              <a:spAutoFit/>
            </a:bodyPr>
            <a:lstStyle/>
            <a:p>
              <a:r>
                <a:rPr lang="en-US" sz="1000" dirty="0">
                  <a:solidFill>
                    <a:schemeClr val="bg1"/>
                  </a:solidFill>
                </a:rPr>
                <a:t>Relay</a:t>
              </a:r>
            </a:p>
          </p:txBody>
        </p:sp>
      </p:grpSp>
      <p:grpSp>
        <p:nvGrpSpPr>
          <p:cNvPr id="77" name="Group 76">
            <a:extLst>
              <a:ext uri="{FF2B5EF4-FFF2-40B4-BE49-F238E27FC236}">
                <a16:creationId xmlns:a16="http://schemas.microsoft.com/office/drawing/2014/main" id="{F76C2AF4-6D37-4639-8C82-513E62050DFC}"/>
              </a:ext>
            </a:extLst>
          </p:cNvPr>
          <p:cNvGrpSpPr/>
          <p:nvPr/>
        </p:nvGrpSpPr>
        <p:grpSpPr>
          <a:xfrm>
            <a:off x="5452677" y="3506163"/>
            <a:ext cx="770614" cy="508097"/>
            <a:chOff x="3648681" y="3304633"/>
            <a:chExt cx="770614" cy="508097"/>
          </a:xfrm>
        </p:grpSpPr>
        <p:sp>
          <p:nvSpPr>
            <p:cNvPr id="78" name="Rectangle: Rounded Corners 77">
              <a:extLst>
                <a:ext uri="{FF2B5EF4-FFF2-40B4-BE49-F238E27FC236}">
                  <a16:creationId xmlns:a16="http://schemas.microsoft.com/office/drawing/2014/main" id="{BDD67754-F79A-46A0-A0DC-BDB825FC18F2}"/>
                </a:ext>
              </a:extLst>
            </p:cNvPr>
            <p:cNvSpPr/>
            <p:nvPr/>
          </p:nvSpPr>
          <p:spPr>
            <a:xfrm>
              <a:off x="3648681" y="3304633"/>
              <a:ext cx="770614" cy="508097"/>
            </a:xfrm>
            <a:prstGeom prst="roundRect">
              <a:avLst/>
            </a:prstGeom>
            <a:solidFill>
              <a:schemeClr val="tx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5E2BFEF6-A3C3-4FB2-8830-5A989AF4EE68}"/>
                </a:ext>
              </a:extLst>
            </p:cNvPr>
            <p:cNvSpPr txBox="1"/>
            <p:nvPr/>
          </p:nvSpPr>
          <p:spPr>
            <a:xfrm>
              <a:off x="3703924" y="3304633"/>
              <a:ext cx="562666" cy="246221"/>
            </a:xfrm>
            <a:prstGeom prst="rect">
              <a:avLst/>
            </a:prstGeom>
            <a:noFill/>
          </p:spPr>
          <p:txBody>
            <a:bodyPr wrap="square" rtlCol="0">
              <a:spAutoFit/>
            </a:bodyPr>
            <a:lstStyle/>
            <a:p>
              <a:r>
                <a:rPr lang="en-US" sz="1000" dirty="0">
                  <a:solidFill>
                    <a:schemeClr val="bg1"/>
                  </a:solidFill>
                </a:rPr>
                <a:t>CLI</a:t>
              </a:r>
            </a:p>
          </p:txBody>
        </p:sp>
      </p:grpSp>
      <p:grpSp>
        <p:nvGrpSpPr>
          <p:cNvPr id="80" name="Group 79">
            <a:extLst>
              <a:ext uri="{FF2B5EF4-FFF2-40B4-BE49-F238E27FC236}">
                <a16:creationId xmlns:a16="http://schemas.microsoft.com/office/drawing/2014/main" id="{E37CD40F-8B53-4EBF-82CF-337643B39039}"/>
              </a:ext>
            </a:extLst>
          </p:cNvPr>
          <p:cNvGrpSpPr/>
          <p:nvPr/>
        </p:nvGrpSpPr>
        <p:grpSpPr>
          <a:xfrm>
            <a:off x="6521612" y="3506163"/>
            <a:ext cx="770614" cy="508097"/>
            <a:chOff x="3648681" y="3304633"/>
            <a:chExt cx="770614" cy="508097"/>
          </a:xfrm>
        </p:grpSpPr>
        <p:sp>
          <p:nvSpPr>
            <p:cNvPr id="81" name="Rectangle: Rounded Corners 80">
              <a:extLst>
                <a:ext uri="{FF2B5EF4-FFF2-40B4-BE49-F238E27FC236}">
                  <a16:creationId xmlns:a16="http://schemas.microsoft.com/office/drawing/2014/main" id="{52373912-3155-4822-B924-C8724AC9F55D}"/>
                </a:ext>
              </a:extLst>
            </p:cNvPr>
            <p:cNvSpPr/>
            <p:nvPr/>
          </p:nvSpPr>
          <p:spPr>
            <a:xfrm>
              <a:off x="3648681" y="3304633"/>
              <a:ext cx="770614" cy="508097"/>
            </a:xfrm>
            <a:prstGeom prst="roundRect">
              <a:avLst/>
            </a:prstGeom>
            <a:solidFill>
              <a:schemeClr val="tx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8C742E6C-A4AC-44AA-AE6F-D6A6A00C5159}"/>
                </a:ext>
              </a:extLst>
            </p:cNvPr>
            <p:cNvSpPr txBox="1"/>
            <p:nvPr/>
          </p:nvSpPr>
          <p:spPr>
            <a:xfrm>
              <a:off x="3703924" y="3304633"/>
              <a:ext cx="562666" cy="246221"/>
            </a:xfrm>
            <a:prstGeom prst="rect">
              <a:avLst/>
            </a:prstGeom>
            <a:noFill/>
          </p:spPr>
          <p:txBody>
            <a:bodyPr wrap="square" rtlCol="0">
              <a:spAutoFit/>
            </a:bodyPr>
            <a:lstStyle/>
            <a:p>
              <a:r>
                <a:rPr lang="en-US" sz="1000" dirty="0">
                  <a:solidFill>
                    <a:schemeClr val="bg1"/>
                  </a:solidFill>
                </a:rPr>
                <a:t>UI</a:t>
              </a:r>
            </a:p>
          </p:txBody>
        </p:sp>
      </p:grpSp>
      <p:cxnSp>
        <p:nvCxnSpPr>
          <p:cNvPr id="83" name="Straight Connector 82">
            <a:extLst>
              <a:ext uri="{FF2B5EF4-FFF2-40B4-BE49-F238E27FC236}">
                <a16:creationId xmlns:a16="http://schemas.microsoft.com/office/drawing/2014/main" id="{0318336F-8763-4C17-A3D5-90652C7939D9}"/>
              </a:ext>
            </a:extLst>
          </p:cNvPr>
          <p:cNvCxnSpPr>
            <a:cxnSpLocks/>
          </p:cNvCxnSpPr>
          <p:nvPr/>
        </p:nvCxnSpPr>
        <p:spPr>
          <a:xfrm flipH="1">
            <a:off x="5524072" y="1187894"/>
            <a:ext cx="41402" cy="178389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6" name="Rectangle: Rounded Corners 85">
            <a:extLst>
              <a:ext uri="{FF2B5EF4-FFF2-40B4-BE49-F238E27FC236}">
                <a16:creationId xmlns:a16="http://schemas.microsoft.com/office/drawing/2014/main" id="{68C0EE37-4969-44F6-85C4-3BD9EADD5FF9}"/>
              </a:ext>
            </a:extLst>
          </p:cNvPr>
          <p:cNvSpPr/>
          <p:nvPr/>
        </p:nvSpPr>
        <p:spPr>
          <a:xfrm>
            <a:off x="95399" y="300443"/>
            <a:ext cx="2137870" cy="4561882"/>
          </a:xfrm>
          <a:prstGeom prst="roundRect">
            <a:avLst/>
          </a:prstGeom>
          <a:solidFill>
            <a:srgbClr val="00B05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68F67033-1F5C-45A6-89EC-D66D1DBE26DF}"/>
              </a:ext>
            </a:extLst>
          </p:cNvPr>
          <p:cNvSpPr txBox="1"/>
          <p:nvPr/>
        </p:nvSpPr>
        <p:spPr>
          <a:xfrm>
            <a:off x="168748" y="357351"/>
            <a:ext cx="2098783" cy="954107"/>
          </a:xfrm>
          <a:prstGeom prst="rect">
            <a:avLst/>
          </a:prstGeom>
          <a:noFill/>
        </p:spPr>
        <p:txBody>
          <a:bodyPr wrap="square" rtlCol="0">
            <a:spAutoFit/>
          </a:bodyPr>
          <a:lstStyle/>
          <a:p>
            <a:r>
              <a:rPr lang="en-US" sz="800" dirty="0">
                <a:solidFill>
                  <a:schemeClr val="bg1"/>
                </a:solidFill>
              </a:rPr>
              <a:t>Agent: Runs on each node in the cluster and listens for events from orchestration systems such as Kubernetes to learn when containers or workloads are started and stopped. It also manages the </a:t>
            </a:r>
            <a:r>
              <a:rPr lang="en-US" sz="800" dirty="0" err="1">
                <a:solidFill>
                  <a:schemeClr val="bg1"/>
                </a:solidFill>
              </a:rPr>
              <a:t>eBPF</a:t>
            </a:r>
            <a:r>
              <a:rPr lang="en-US" sz="800" dirty="0">
                <a:solidFill>
                  <a:schemeClr val="bg1"/>
                </a:solidFill>
              </a:rPr>
              <a:t> programs which the Linux kernel uses to control all network access in / out of those containers. </a:t>
            </a:r>
          </a:p>
        </p:txBody>
      </p:sp>
      <p:sp>
        <p:nvSpPr>
          <p:cNvPr id="88" name="TextBox 87">
            <a:extLst>
              <a:ext uri="{FF2B5EF4-FFF2-40B4-BE49-F238E27FC236}">
                <a16:creationId xmlns:a16="http://schemas.microsoft.com/office/drawing/2014/main" id="{432A2EC1-9888-43BC-B1DE-62B6F0798602}"/>
              </a:ext>
            </a:extLst>
          </p:cNvPr>
          <p:cNvSpPr txBox="1"/>
          <p:nvPr/>
        </p:nvSpPr>
        <p:spPr>
          <a:xfrm>
            <a:off x="134486" y="1340456"/>
            <a:ext cx="2098783" cy="954107"/>
          </a:xfrm>
          <a:prstGeom prst="rect">
            <a:avLst/>
          </a:prstGeom>
          <a:noFill/>
        </p:spPr>
        <p:txBody>
          <a:bodyPr wrap="square" rtlCol="0">
            <a:spAutoFit/>
          </a:bodyPr>
          <a:lstStyle/>
          <a:p>
            <a:r>
              <a:rPr lang="en-US" sz="800" dirty="0">
                <a:solidFill>
                  <a:schemeClr val="bg1"/>
                </a:solidFill>
              </a:rPr>
              <a:t>The Cilium CLI is a command-line tool that is installed along with the Cilium agent. It interacts with the REST API of the Cilium agent running on the same node. The CLI allows inspecting the state and status of the local agent. It also provides tooling to directly access the </a:t>
            </a:r>
            <a:r>
              <a:rPr lang="en-US" sz="800" dirty="0" err="1">
                <a:solidFill>
                  <a:schemeClr val="bg1"/>
                </a:solidFill>
              </a:rPr>
              <a:t>eBPF</a:t>
            </a:r>
            <a:r>
              <a:rPr lang="en-US" sz="800" dirty="0">
                <a:solidFill>
                  <a:schemeClr val="bg1"/>
                </a:solidFill>
              </a:rPr>
              <a:t> maps to validate their state.</a:t>
            </a:r>
          </a:p>
        </p:txBody>
      </p:sp>
      <p:sp>
        <p:nvSpPr>
          <p:cNvPr id="89" name="TextBox 88">
            <a:extLst>
              <a:ext uri="{FF2B5EF4-FFF2-40B4-BE49-F238E27FC236}">
                <a16:creationId xmlns:a16="http://schemas.microsoft.com/office/drawing/2014/main" id="{A60C0DFA-29D9-43AF-9C67-92FB9C713326}"/>
              </a:ext>
            </a:extLst>
          </p:cNvPr>
          <p:cNvSpPr txBox="1"/>
          <p:nvPr/>
        </p:nvSpPr>
        <p:spPr>
          <a:xfrm>
            <a:off x="100700" y="2303904"/>
            <a:ext cx="2098783" cy="707886"/>
          </a:xfrm>
          <a:prstGeom prst="rect">
            <a:avLst/>
          </a:prstGeom>
          <a:noFill/>
        </p:spPr>
        <p:txBody>
          <a:bodyPr wrap="square" rtlCol="0">
            <a:spAutoFit/>
          </a:bodyPr>
          <a:lstStyle/>
          <a:p>
            <a:r>
              <a:rPr lang="en-US" sz="800" dirty="0">
                <a:solidFill>
                  <a:schemeClr val="bg1"/>
                </a:solidFill>
              </a:rPr>
              <a:t>The Cilium Operator is responsible for managing duties in the cluster which should logically be handled once for the entire cluster, rather than once for each node in the cluster. </a:t>
            </a:r>
          </a:p>
        </p:txBody>
      </p:sp>
      <p:sp>
        <p:nvSpPr>
          <p:cNvPr id="90" name="TextBox 89">
            <a:extLst>
              <a:ext uri="{FF2B5EF4-FFF2-40B4-BE49-F238E27FC236}">
                <a16:creationId xmlns:a16="http://schemas.microsoft.com/office/drawing/2014/main" id="{957BB5EF-B941-4DBA-833B-E11ED0A070FF}"/>
              </a:ext>
            </a:extLst>
          </p:cNvPr>
          <p:cNvSpPr txBox="1"/>
          <p:nvPr/>
        </p:nvSpPr>
        <p:spPr>
          <a:xfrm>
            <a:off x="85302" y="3011790"/>
            <a:ext cx="2098783" cy="830997"/>
          </a:xfrm>
          <a:prstGeom prst="rect">
            <a:avLst/>
          </a:prstGeom>
          <a:noFill/>
        </p:spPr>
        <p:txBody>
          <a:bodyPr wrap="square" rtlCol="0">
            <a:spAutoFit/>
          </a:bodyPr>
          <a:lstStyle/>
          <a:p>
            <a:r>
              <a:rPr lang="en-US" sz="800" dirty="0">
                <a:solidFill>
                  <a:schemeClr val="bg1"/>
                </a:solidFill>
              </a:rPr>
              <a:t>The Hubble server: runs on each node and retrieves the </a:t>
            </a:r>
            <a:r>
              <a:rPr lang="en-US" sz="800" dirty="0" err="1">
                <a:solidFill>
                  <a:schemeClr val="bg1"/>
                </a:solidFill>
              </a:rPr>
              <a:t>eBPF</a:t>
            </a:r>
            <a:r>
              <a:rPr lang="en-US" sz="800" dirty="0">
                <a:solidFill>
                  <a:schemeClr val="bg1"/>
                </a:solidFill>
              </a:rPr>
              <a:t>-based visibility from Cilium. It is embedded into the Cilium agent in order to achieve high performance and low-overhead. It offers a </a:t>
            </a:r>
            <a:r>
              <a:rPr lang="en-US" sz="800" dirty="0" err="1">
                <a:solidFill>
                  <a:schemeClr val="bg1"/>
                </a:solidFill>
              </a:rPr>
              <a:t>gRPC</a:t>
            </a:r>
            <a:r>
              <a:rPr lang="en-US" sz="800" dirty="0">
                <a:solidFill>
                  <a:schemeClr val="bg1"/>
                </a:solidFill>
              </a:rPr>
              <a:t> service to retrieve flows and Prometheus metrics.</a:t>
            </a:r>
          </a:p>
        </p:txBody>
      </p:sp>
      <p:sp>
        <p:nvSpPr>
          <p:cNvPr id="91" name="TextBox 90">
            <a:extLst>
              <a:ext uri="{FF2B5EF4-FFF2-40B4-BE49-F238E27FC236}">
                <a16:creationId xmlns:a16="http://schemas.microsoft.com/office/drawing/2014/main" id="{5D6936B3-A740-4655-BD77-A3DBBFB127B9}"/>
              </a:ext>
            </a:extLst>
          </p:cNvPr>
          <p:cNvSpPr txBox="1"/>
          <p:nvPr/>
        </p:nvSpPr>
        <p:spPr>
          <a:xfrm>
            <a:off x="95399" y="3834958"/>
            <a:ext cx="2098783" cy="830997"/>
          </a:xfrm>
          <a:prstGeom prst="rect">
            <a:avLst/>
          </a:prstGeom>
          <a:noFill/>
        </p:spPr>
        <p:txBody>
          <a:bodyPr wrap="square" rtlCol="0">
            <a:spAutoFit/>
          </a:bodyPr>
          <a:lstStyle/>
          <a:p>
            <a:r>
              <a:rPr lang="en-US" sz="800" dirty="0">
                <a:solidFill>
                  <a:schemeClr val="bg1"/>
                </a:solidFill>
              </a:rPr>
              <a:t>Relay (</a:t>
            </a:r>
            <a:r>
              <a:rPr lang="en-US" sz="800" dirty="0" err="1">
                <a:solidFill>
                  <a:schemeClr val="bg1"/>
                </a:solidFill>
              </a:rPr>
              <a:t>hubble</a:t>
            </a:r>
            <a:r>
              <a:rPr lang="en-US" sz="800" dirty="0">
                <a:solidFill>
                  <a:schemeClr val="bg1"/>
                </a:solidFill>
              </a:rPr>
              <a:t>-relay) is a standalone component which is aware of all running Hubble servers and offers cluster-wide visibility by connecting to their respective </a:t>
            </a:r>
            <a:r>
              <a:rPr lang="en-US" sz="800" dirty="0" err="1">
                <a:solidFill>
                  <a:schemeClr val="bg1"/>
                </a:solidFill>
              </a:rPr>
              <a:t>gRPC</a:t>
            </a:r>
            <a:r>
              <a:rPr lang="en-US" sz="800" dirty="0">
                <a:solidFill>
                  <a:schemeClr val="bg1"/>
                </a:solidFill>
              </a:rPr>
              <a:t> APIs and providing an API that represents all servers in the cluster.</a:t>
            </a:r>
          </a:p>
        </p:txBody>
      </p:sp>
    </p:spTree>
    <p:extLst>
      <p:ext uri="{BB962C8B-B14F-4D97-AF65-F5344CB8AC3E}">
        <p14:creationId xmlns:p14="http://schemas.microsoft.com/office/powerpoint/2010/main" val="14398582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childTnLst>
                          </p:cTn>
                        </p:par>
                        <p:par>
                          <p:cTn id="12" fill="hold">
                            <p:stCondLst>
                              <p:cond delay="1000"/>
                            </p:stCondLst>
                            <p:childTnLst>
                              <p:par>
                                <p:cTn id="13" presetID="26" presetClass="emph" presetSubtype="0" fill="hold" nodeType="afterEffect">
                                  <p:stCondLst>
                                    <p:cond delay="0"/>
                                  </p:stCondLst>
                                  <p:childTnLst>
                                    <p:animEffect transition="out" filter="fade">
                                      <p:cBhvr>
                                        <p:cTn id="14" dur="500" tmFilter="0, 0; .2, .5; .8, .5; 1, 0"/>
                                        <p:tgtEl>
                                          <p:spTgt spid="40"/>
                                        </p:tgtEl>
                                      </p:cBhvr>
                                    </p:animEffect>
                                    <p:animScale>
                                      <p:cBhvr>
                                        <p:cTn id="15" dur="250" autoRev="1" fill="hold"/>
                                        <p:tgtEl>
                                          <p:spTgt spid="40"/>
                                        </p:tgtEl>
                                      </p:cBhvr>
                                      <p:by x="105000" y="105000"/>
                                    </p:animScale>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fade">
                                      <p:cBhvr>
                                        <p:cTn id="19" dur="500"/>
                                        <p:tgtEl>
                                          <p:spTgt spid="8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7"/>
                                        </p:tgtEl>
                                        <p:attrNameLst>
                                          <p:attrName>style.visibility</p:attrName>
                                        </p:attrNameLst>
                                      </p:cBhvr>
                                      <p:to>
                                        <p:strVal val="visible"/>
                                      </p:to>
                                    </p:set>
                                    <p:animEffect transition="in" filter="fade">
                                      <p:cBhvr>
                                        <p:cTn id="23" dur="500"/>
                                        <p:tgtEl>
                                          <p:spTgt spid="87"/>
                                        </p:tgtEl>
                                      </p:cBhvr>
                                    </p:animEffect>
                                  </p:childTnLst>
                                </p:cTn>
                              </p:par>
                            </p:childTnLst>
                          </p:cTn>
                        </p:par>
                        <p:par>
                          <p:cTn id="24" fill="hold">
                            <p:stCondLst>
                              <p:cond delay="2500"/>
                            </p:stCondLst>
                            <p:childTnLst>
                              <p:par>
                                <p:cTn id="25" presetID="26" presetClass="emph" presetSubtype="0" fill="hold" grpId="1" nodeType="afterEffect">
                                  <p:stCondLst>
                                    <p:cond delay="0"/>
                                  </p:stCondLst>
                                  <p:childTnLst>
                                    <p:animEffect transition="out" filter="fade">
                                      <p:cBhvr>
                                        <p:cTn id="26" dur="500" tmFilter="0, 0; .2, .5; .8, .5; 1, 0"/>
                                        <p:tgtEl>
                                          <p:spTgt spid="87"/>
                                        </p:tgtEl>
                                      </p:cBhvr>
                                    </p:animEffect>
                                    <p:animScale>
                                      <p:cBhvr>
                                        <p:cTn id="27" dur="250" autoRev="1" fill="hold"/>
                                        <p:tgtEl>
                                          <p:spTgt spid="87"/>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childTnLst>
                          </p:cTn>
                        </p:par>
                        <p:par>
                          <p:cTn id="36" fill="hold">
                            <p:stCondLst>
                              <p:cond delay="500"/>
                            </p:stCondLst>
                            <p:childTnLst>
                              <p:par>
                                <p:cTn id="37" presetID="26" presetClass="emph" presetSubtype="0" fill="hold" nodeType="afterEffect">
                                  <p:stCondLst>
                                    <p:cond delay="0"/>
                                  </p:stCondLst>
                                  <p:childTnLst>
                                    <p:animEffect transition="out" filter="fade">
                                      <p:cBhvr>
                                        <p:cTn id="38" dur="500" tmFilter="0, 0; .2, .5; .8, .5; 1, 0"/>
                                        <p:tgtEl>
                                          <p:spTgt spid="36"/>
                                        </p:tgtEl>
                                      </p:cBhvr>
                                    </p:animEffect>
                                    <p:animScale>
                                      <p:cBhvr>
                                        <p:cTn id="39" dur="250" autoRev="1" fill="hold"/>
                                        <p:tgtEl>
                                          <p:spTgt spid="36"/>
                                        </p:tgtEl>
                                      </p:cBhvr>
                                      <p:by x="105000" y="105000"/>
                                    </p:animScale>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fade">
                                      <p:cBhvr>
                                        <p:cTn id="43" dur="500"/>
                                        <p:tgtEl>
                                          <p:spTgt spid="88"/>
                                        </p:tgtEl>
                                      </p:cBhvr>
                                    </p:animEffect>
                                  </p:childTnLst>
                                </p:cTn>
                              </p:par>
                            </p:childTnLst>
                          </p:cTn>
                        </p:par>
                        <p:par>
                          <p:cTn id="44" fill="hold">
                            <p:stCondLst>
                              <p:cond delay="1500"/>
                            </p:stCondLst>
                            <p:childTnLst>
                              <p:par>
                                <p:cTn id="45" presetID="26" presetClass="emph" presetSubtype="0" fill="hold" grpId="1" nodeType="afterEffect">
                                  <p:stCondLst>
                                    <p:cond delay="0"/>
                                  </p:stCondLst>
                                  <p:childTnLst>
                                    <p:animEffect transition="out" filter="fade">
                                      <p:cBhvr>
                                        <p:cTn id="46" dur="500" tmFilter="0, 0; .2, .5; .8, .5; 1, 0"/>
                                        <p:tgtEl>
                                          <p:spTgt spid="88"/>
                                        </p:tgtEl>
                                      </p:cBhvr>
                                    </p:animEffect>
                                    <p:animScale>
                                      <p:cBhvr>
                                        <p:cTn id="47" dur="250" autoRev="1" fill="hold"/>
                                        <p:tgtEl>
                                          <p:spTgt spid="88"/>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500"/>
                                        <p:tgtEl>
                                          <p:spTgt spid="43"/>
                                        </p:tgtEl>
                                      </p:cBhvr>
                                    </p:animEffect>
                                  </p:childTnLst>
                                </p:cTn>
                              </p:par>
                            </p:childTnLst>
                          </p:cTn>
                        </p:par>
                        <p:par>
                          <p:cTn id="57" fill="hold">
                            <p:stCondLst>
                              <p:cond delay="1000"/>
                            </p:stCondLst>
                            <p:childTnLst>
                              <p:par>
                                <p:cTn id="58" presetID="26" presetClass="emph" presetSubtype="0" fill="hold" nodeType="afterEffect">
                                  <p:stCondLst>
                                    <p:cond delay="0"/>
                                  </p:stCondLst>
                                  <p:childTnLst>
                                    <p:animEffect transition="out" filter="fade">
                                      <p:cBhvr>
                                        <p:cTn id="59" dur="500" tmFilter="0, 0; .2, .5; .8, .5; 1, 0"/>
                                        <p:tgtEl>
                                          <p:spTgt spid="43"/>
                                        </p:tgtEl>
                                      </p:cBhvr>
                                    </p:animEffect>
                                    <p:animScale>
                                      <p:cBhvr>
                                        <p:cTn id="60" dur="250" autoRev="1" fill="hold"/>
                                        <p:tgtEl>
                                          <p:spTgt spid="43"/>
                                        </p:tgtEl>
                                      </p:cBhvr>
                                      <p:by x="105000" y="105000"/>
                                    </p:animScale>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89"/>
                                        </p:tgtEl>
                                        <p:attrNameLst>
                                          <p:attrName>style.visibility</p:attrName>
                                        </p:attrNameLst>
                                      </p:cBhvr>
                                      <p:to>
                                        <p:strVal val="visible"/>
                                      </p:to>
                                    </p:set>
                                    <p:animEffect transition="in" filter="fade">
                                      <p:cBhvr>
                                        <p:cTn id="64" dur="500"/>
                                        <p:tgtEl>
                                          <p:spTgt spid="89"/>
                                        </p:tgtEl>
                                      </p:cBhvr>
                                    </p:animEffect>
                                  </p:childTnLst>
                                </p:cTn>
                              </p:par>
                            </p:childTnLst>
                          </p:cTn>
                        </p:par>
                        <p:par>
                          <p:cTn id="65" fill="hold">
                            <p:stCondLst>
                              <p:cond delay="2000"/>
                            </p:stCondLst>
                            <p:childTnLst>
                              <p:par>
                                <p:cTn id="66" presetID="26" presetClass="emph" presetSubtype="0" fill="hold" grpId="1" nodeType="afterEffect">
                                  <p:stCondLst>
                                    <p:cond delay="0"/>
                                  </p:stCondLst>
                                  <p:childTnLst>
                                    <p:animEffect transition="out" filter="fade">
                                      <p:cBhvr>
                                        <p:cTn id="67" dur="500" tmFilter="0, 0; .2, .5; .8, .5; 1, 0"/>
                                        <p:tgtEl>
                                          <p:spTgt spid="89"/>
                                        </p:tgtEl>
                                      </p:cBhvr>
                                    </p:animEffect>
                                    <p:animScale>
                                      <p:cBhvr>
                                        <p:cTn id="68" dur="250" autoRev="1" fill="hold"/>
                                        <p:tgtEl>
                                          <p:spTgt spid="89"/>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fade">
                                      <p:cBhvr>
                                        <p:cTn id="73" dur="500"/>
                                        <p:tgtEl>
                                          <p:spTgt spid="4"/>
                                        </p:tgtEl>
                                      </p:cBhvr>
                                    </p:animEffect>
                                  </p:childTnLst>
                                </p:cTn>
                              </p:par>
                            </p:childTnLst>
                          </p:cTn>
                        </p:par>
                        <p:par>
                          <p:cTn id="74" fill="hold">
                            <p:stCondLst>
                              <p:cond delay="500"/>
                            </p:stCondLst>
                            <p:childTnLst>
                              <p:par>
                                <p:cTn id="75" presetID="10" presetClass="entr" presetSubtype="0" fill="hold" nodeType="after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fade">
                                      <p:cBhvr>
                                        <p:cTn id="77" dur="500"/>
                                        <p:tgtEl>
                                          <p:spTgt spid="58"/>
                                        </p:tgtEl>
                                      </p:cBhvr>
                                    </p:animEffect>
                                  </p:childTnLst>
                                </p:cTn>
                              </p:par>
                            </p:childTnLst>
                          </p:cTn>
                        </p:par>
                        <p:par>
                          <p:cTn id="78" fill="hold">
                            <p:stCondLst>
                              <p:cond delay="1000"/>
                            </p:stCondLst>
                            <p:childTnLst>
                              <p:par>
                                <p:cTn id="79" presetID="26" presetClass="emph" presetSubtype="0" fill="hold" nodeType="afterEffect">
                                  <p:stCondLst>
                                    <p:cond delay="0"/>
                                  </p:stCondLst>
                                  <p:childTnLst>
                                    <p:animEffect transition="out" filter="fade">
                                      <p:cBhvr>
                                        <p:cTn id="80" dur="500" tmFilter="0, 0; .2, .5; .8, .5; 1, 0"/>
                                        <p:tgtEl>
                                          <p:spTgt spid="58"/>
                                        </p:tgtEl>
                                      </p:cBhvr>
                                    </p:animEffect>
                                    <p:animScale>
                                      <p:cBhvr>
                                        <p:cTn id="81" dur="250" autoRev="1" fill="hold"/>
                                        <p:tgtEl>
                                          <p:spTgt spid="58"/>
                                        </p:tgtEl>
                                      </p:cBhvr>
                                      <p:by x="105000" y="105000"/>
                                    </p:animScale>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83"/>
                                        </p:tgtEl>
                                        <p:attrNameLst>
                                          <p:attrName>style.visibility</p:attrName>
                                        </p:attrNameLst>
                                      </p:cBhvr>
                                      <p:to>
                                        <p:strVal val="visible"/>
                                      </p:to>
                                    </p:set>
                                    <p:animEffect transition="in" filter="fade">
                                      <p:cBhvr>
                                        <p:cTn id="86" dur="500"/>
                                        <p:tgtEl>
                                          <p:spTgt spid="83"/>
                                        </p:tgtEl>
                                      </p:cBhvr>
                                    </p:animEffect>
                                  </p:childTnLst>
                                </p:cTn>
                              </p:par>
                            </p:childTnLst>
                          </p:cTn>
                        </p:par>
                        <p:par>
                          <p:cTn id="87" fill="hold">
                            <p:stCondLst>
                              <p:cond delay="500"/>
                            </p:stCondLst>
                            <p:childTnLst>
                              <p:par>
                                <p:cTn id="88" presetID="10" presetClass="entr" presetSubtype="0" fill="hold" nodeType="after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fade">
                                      <p:cBhvr>
                                        <p:cTn id="90" dur="500"/>
                                        <p:tgtEl>
                                          <p:spTgt spid="3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8"/>
                                        </p:tgtEl>
                                        <p:attrNameLst>
                                          <p:attrName>style.visibility</p:attrName>
                                        </p:attrNameLst>
                                      </p:cBhvr>
                                      <p:to>
                                        <p:strVal val="visible"/>
                                      </p:to>
                                    </p:set>
                                    <p:animEffect transition="in" filter="fade">
                                      <p:cBhvr>
                                        <p:cTn id="95" dur="500"/>
                                        <p:tgtEl>
                                          <p:spTgt spid="8"/>
                                        </p:tgtEl>
                                      </p:cBhvr>
                                    </p:animEffect>
                                  </p:childTnLst>
                                </p:cTn>
                              </p:par>
                            </p:childTnLst>
                          </p:cTn>
                        </p:par>
                        <p:par>
                          <p:cTn id="96" fill="hold">
                            <p:stCondLst>
                              <p:cond delay="500"/>
                            </p:stCondLst>
                            <p:childTnLst>
                              <p:par>
                                <p:cTn id="97" presetID="26" presetClass="emph" presetSubtype="0" fill="hold" nodeType="afterEffect">
                                  <p:stCondLst>
                                    <p:cond delay="0"/>
                                  </p:stCondLst>
                                  <p:childTnLst>
                                    <p:animEffect transition="out" filter="fade">
                                      <p:cBhvr>
                                        <p:cTn id="98" dur="500" tmFilter="0, 0; .2, .5; .8, .5; 1, 0"/>
                                        <p:tgtEl>
                                          <p:spTgt spid="8"/>
                                        </p:tgtEl>
                                      </p:cBhvr>
                                    </p:animEffect>
                                    <p:animScale>
                                      <p:cBhvr>
                                        <p:cTn id="99" dur="250" autoRev="1" fill="hold"/>
                                        <p:tgtEl>
                                          <p:spTgt spid="8"/>
                                        </p:tgtEl>
                                      </p:cBhvr>
                                      <p:by x="105000" y="105000"/>
                                    </p:animScale>
                                  </p:childTnLst>
                                </p:cTn>
                              </p:par>
                            </p:childTnLst>
                          </p:cTn>
                        </p:par>
                        <p:par>
                          <p:cTn id="100" fill="hold">
                            <p:stCondLst>
                              <p:cond delay="1000"/>
                            </p:stCondLst>
                            <p:childTnLst>
                              <p:par>
                                <p:cTn id="101" presetID="10" presetClass="entr" presetSubtype="0" fill="hold" grpId="0" nodeType="afterEffect">
                                  <p:stCondLst>
                                    <p:cond delay="0"/>
                                  </p:stCondLst>
                                  <p:childTnLst>
                                    <p:set>
                                      <p:cBhvr>
                                        <p:cTn id="102" dur="1" fill="hold">
                                          <p:stCondLst>
                                            <p:cond delay="0"/>
                                          </p:stCondLst>
                                        </p:cTn>
                                        <p:tgtEl>
                                          <p:spTgt spid="90"/>
                                        </p:tgtEl>
                                        <p:attrNameLst>
                                          <p:attrName>style.visibility</p:attrName>
                                        </p:attrNameLst>
                                      </p:cBhvr>
                                      <p:to>
                                        <p:strVal val="visible"/>
                                      </p:to>
                                    </p:set>
                                    <p:animEffect transition="in" filter="fade">
                                      <p:cBhvr>
                                        <p:cTn id="103" dur="500"/>
                                        <p:tgtEl>
                                          <p:spTgt spid="90"/>
                                        </p:tgtEl>
                                      </p:cBhvr>
                                    </p:animEffect>
                                  </p:childTnLst>
                                </p:cTn>
                              </p:par>
                            </p:childTnLst>
                          </p:cTn>
                        </p:par>
                        <p:par>
                          <p:cTn id="104" fill="hold">
                            <p:stCondLst>
                              <p:cond delay="1500"/>
                            </p:stCondLst>
                            <p:childTnLst>
                              <p:par>
                                <p:cTn id="105" presetID="26" presetClass="emph" presetSubtype="0" fill="hold" grpId="1" nodeType="afterEffect">
                                  <p:stCondLst>
                                    <p:cond delay="0"/>
                                  </p:stCondLst>
                                  <p:childTnLst>
                                    <p:animEffect transition="out" filter="fade">
                                      <p:cBhvr>
                                        <p:cTn id="106" dur="500" tmFilter="0, 0; .2, .5; .8, .5; 1, 0"/>
                                        <p:tgtEl>
                                          <p:spTgt spid="90"/>
                                        </p:tgtEl>
                                      </p:cBhvr>
                                    </p:animEffect>
                                    <p:animScale>
                                      <p:cBhvr>
                                        <p:cTn id="107" dur="250" autoRev="1" fill="hold"/>
                                        <p:tgtEl>
                                          <p:spTgt spid="90"/>
                                        </p:tgtEl>
                                      </p:cBhvr>
                                      <p:by x="105000" y="105000"/>
                                    </p:animScale>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74"/>
                                        </p:tgtEl>
                                        <p:attrNameLst>
                                          <p:attrName>style.visibility</p:attrName>
                                        </p:attrNameLst>
                                      </p:cBhvr>
                                      <p:to>
                                        <p:strVal val="visible"/>
                                      </p:to>
                                    </p:set>
                                    <p:animEffect transition="in" filter="fade">
                                      <p:cBhvr>
                                        <p:cTn id="112" dur="500"/>
                                        <p:tgtEl>
                                          <p:spTgt spid="74"/>
                                        </p:tgtEl>
                                      </p:cBhvr>
                                    </p:animEffect>
                                  </p:childTnLst>
                                </p:cTn>
                              </p:par>
                            </p:childTnLst>
                          </p:cTn>
                        </p:par>
                        <p:par>
                          <p:cTn id="113" fill="hold">
                            <p:stCondLst>
                              <p:cond delay="500"/>
                            </p:stCondLst>
                            <p:childTnLst>
                              <p:par>
                                <p:cTn id="114" presetID="26" presetClass="emph" presetSubtype="0" fill="hold" nodeType="afterEffect">
                                  <p:stCondLst>
                                    <p:cond delay="0"/>
                                  </p:stCondLst>
                                  <p:childTnLst>
                                    <p:animEffect transition="out" filter="fade">
                                      <p:cBhvr>
                                        <p:cTn id="115" dur="500" tmFilter="0, 0; .2, .5; .8, .5; 1, 0"/>
                                        <p:tgtEl>
                                          <p:spTgt spid="74"/>
                                        </p:tgtEl>
                                      </p:cBhvr>
                                    </p:animEffect>
                                    <p:animScale>
                                      <p:cBhvr>
                                        <p:cTn id="116" dur="250" autoRev="1" fill="hold"/>
                                        <p:tgtEl>
                                          <p:spTgt spid="74"/>
                                        </p:tgtEl>
                                      </p:cBhvr>
                                      <p:by x="105000" y="105000"/>
                                    </p:animScale>
                                  </p:childTnLst>
                                </p:cTn>
                              </p:par>
                            </p:childTnLst>
                          </p:cTn>
                        </p:par>
                        <p:par>
                          <p:cTn id="117" fill="hold">
                            <p:stCondLst>
                              <p:cond delay="1000"/>
                            </p:stCondLst>
                            <p:childTnLst>
                              <p:par>
                                <p:cTn id="118" presetID="10" presetClass="entr" presetSubtype="0" fill="hold" grpId="0" nodeType="afterEffect">
                                  <p:stCondLst>
                                    <p:cond delay="0"/>
                                  </p:stCondLst>
                                  <p:childTnLst>
                                    <p:set>
                                      <p:cBhvr>
                                        <p:cTn id="119" dur="1" fill="hold">
                                          <p:stCondLst>
                                            <p:cond delay="0"/>
                                          </p:stCondLst>
                                        </p:cTn>
                                        <p:tgtEl>
                                          <p:spTgt spid="91"/>
                                        </p:tgtEl>
                                        <p:attrNameLst>
                                          <p:attrName>style.visibility</p:attrName>
                                        </p:attrNameLst>
                                      </p:cBhvr>
                                      <p:to>
                                        <p:strVal val="visible"/>
                                      </p:to>
                                    </p:set>
                                    <p:animEffect transition="in" filter="fade">
                                      <p:cBhvr>
                                        <p:cTn id="120" dur="500"/>
                                        <p:tgtEl>
                                          <p:spTgt spid="91"/>
                                        </p:tgtEl>
                                      </p:cBhvr>
                                    </p:animEffect>
                                  </p:childTnLst>
                                </p:cTn>
                              </p:par>
                            </p:childTnLst>
                          </p:cTn>
                        </p:par>
                        <p:par>
                          <p:cTn id="121" fill="hold">
                            <p:stCondLst>
                              <p:cond delay="1500"/>
                            </p:stCondLst>
                            <p:childTnLst>
                              <p:par>
                                <p:cTn id="122" presetID="26" presetClass="emph" presetSubtype="0" fill="hold" grpId="1" nodeType="afterEffect">
                                  <p:stCondLst>
                                    <p:cond delay="0"/>
                                  </p:stCondLst>
                                  <p:childTnLst>
                                    <p:animEffect transition="out" filter="fade">
                                      <p:cBhvr>
                                        <p:cTn id="123" dur="500" tmFilter="0, 0; .2, .5; .8, .5; 1, 0"/>
                                        <p:tgtEl>
                                          <p:spTgt spid="91"/>
                                        </p:tgtEl>
                                      </p:cBhvr>
                                    </p:animEffect>
                                    <p:animScale>
                                      <p:cBhvr>
                                        <p:cTn id="124" dur="250" autoRev="1" fill="hold"/>
                                        <p:tgtEl>
                                          <p:spTgt spid="91"/>
                                        </p:tgtEl>
                                      </p:cBhvr>
                                      <p:by x="105000" y="105000"/>
                                    </p:animScale>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77"/>
                                        </p:tgtEl>
                                        <p:attrNameLst>
                                          <p:attrName>style.visibility</p:attrName>
                                        </p:attrNameLst>
                                      </p:cBhvr>
                                      <p:to>
                                        <p:strVal val="visible"/>
                                      </p:to>
                                    </p:set>
                                    <p:animEffect transition="in" filter="fade">
                                      <p:cBhvr>
                                        <p:cTn id="129" dur="500"/>
                                        <p:tgtEl>
                                          <p:spTgt spid="77"/>
                                        </p:tgtEl>
                                      </p:cBhvr>
                                    </p:animEffect>
                                  </p:childTnLst>
                                </p:cTn>
                              </p:par>
                            </p:childTnLst>
                          </p:cTn>
                        </p:par>
                        <p:par>
                          <p:cTn id="130" fill="hold">
                            <p:stCondLst>
                              <p:cond delay="500"/>
                            </p:stCondLst>
                            <p:childTnLst>
                              <p:par>
                                <p:cTn id="131" presetID="26" presetClass="emph" presetSubtype="0" fill="hold" nodeType="afterEffect">
                                  <p:stCondLst>
                                    <p:cond delay="0"/>
                                  </p:stCondLst>
                                  <p:childTnLst>
                                    <p:animEffect transition="out" filter="fade">
                                      <p:cBhvr>
                                        <p:cTn id="132" dur="500" tmFilter="0, 0; .2, .5; .8, .5; 1, 0"/>
                                        <p:tgtEl>
                                          <p:spTgt spid="77"/>
                                        </p:tgtEl>
                                      </p:cBhvr>
                                    </p:animEffect>
                                    <p:animScale>
                                      <p:cBhvr>
                                        <p:cTn id="133" dur="250" autoRev="1" fill="hold"/>
                                        <p:tgtEl>
                                          <p:spTgt spid="77"/>
                                        </p:tgtEl>
                                      </p:cBhvr>
                                      <p:by x="105000" y="105000"/>
                                    </p:animScale>
                                  </p:childTnLst>
                                </p:cTn>
                              </p:par>
                            </p:childTnLst>
                          </p:cTn>
                        </p:par>
                        <p:par>
                          <p:cTn id="134" fill="hold">
                            <p:stCondLst>
                              <p:cond delay="1000"/>
                            </p:stCondLst>
                            <p:childTnLst>
                              <p:par>
                                <p:cTn id="135" presetID="10" presetClass="entr" presetSubtype="0" fill="hold" nodeType="afterEffect">
                                  <p:stCondLst>
                                    <p:cond delay="0"/>
                                  </p:stCondLst>
                                  <p:childTnLst>
                                    <p:set>
                                      <p:cBhvr>
                                        <p:cTn id="136" dur="1" fill="hold">
                                          <p:stCondLst>
                                            <p:cond delay="0"/>
                                          </p:stCondLst>
                                        </p:cTn>
                                        <p:tgtEl>
                                          <p:spTgt spid="80"/>
                                        </p:tgtEl>
                                        <p:attrNameLst>
                                          <p:attrName>style.visibility</p:attrName>
                                        </p:attrNameLst>
                                      </p:cBhvr>
                                      <p:to>
                                        <p:strVal val="visible"/>
                                      </p:to>
                                    </p:set>
                                    <p:animEffect transition="in" filter="fade">
                                      <p:cBhvr>
                                        <p:cTn id="137" dur="500"/>
                                        <p:tgtEl>
                                          <p:spTgt spid="80"/>
                                        </p:tgtEl>
                                      </p:cBhvr>
                                    </p:animEffect>
                                  </p:childTnLst>
                                </p:cTn>
                              </p:par>
                            </p:childTnLst>
                          </p:cTn>
                        </p:par>
                        <p:par>
                          <p:cTn id="138" fill="hold">
                            <p:stCondLst>
                              <p:cond delay="1500"/>
                            </p:stCondLst>
                            <p:childTnLst>
                              <p:par>
                                <p:cTn id="139" presetID="26" presetClass="emph" presetSubtype="0" fill="hold" nodeType="afterEffect">
                                  <p:stCondLst>
                                    <p:cond delay="0"/>
                                  </p:stCondLst>
                                  <p:childTnLst>
                                    <p:animEffect transition="out" filter="fade">
                                      <p:cBhvr>
                                        <p:cTn id="140" dur="500" tmFilter="0, 0; .2, .5; .8, .5; 1, 0"/>
                                        <p:tgtEl>
                                          <p:spTgt spid="80"/>
                                        </p:tgtEl>
                                      </p:cBhvr>
                                    </p:animEffect>
                                    <p:animScale>
                                      <p:cBhvr>
                                        <p:cTn id="141" dur="250" autoRev="1" fill="hold"/>
                                        <p:tgtEl>
                                          <p:spTgt spid="8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p:bldP spid="87" grpId="1"/>
      <p:bldP spid="88" grpId="0"/>
      <p:bldP spid="88" grpId="1"/>
      <p:bldP spid="89" grpId="0"/>
      <p:bldP spid="89" grpId="1"/>
      <p:bldP spid="90" grpId="0"/>
      <p:bldP spid="90" grpId="1"/>
      <p:bldP spid="91" grpId="0"/>
      <p:bldP spid="91"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Box 307">
            <a:extLst>
              <a:ext uri="{FF2B5EF4-FFF2-40B4-BE49-F238E27FC236}">
                <a16:creationId xmlns:a16="http://schemas.microsoft.com/office/drawing/2014/main" id="{9AD0BC43-9DAE-4634-A7D6-1E59349029C9}"/>
              </a:ext>
            </a:extLst>
          </p:cNvPr>
          <p:cNvSpPr txBox="1"/>
          <p:nvPr/>
        </p:nvSpPr>
        <p:spPr>
          <a:xfrm>
            <a:off x="1670605" y="0"/>
            <a:ext cx="5395395" cy="677108"/>
          </a:xfrm>
          <a:prstGeom prst="rect">
            <a:avLst/>
          </a:prstGeom>
          <a:noFill/>
        </p:spPr>
        <p:txBody>
          <a:bodyPr wrap="square" rtlCol="0">
            <a:spAutoFit/>
          </a:bodyPr>
          <a:lstStyle/>
          <a:p>
            <a:r>
              <a:rPr lang="en-US" sz="2000" dirty="0">
                <a:solidFill>
                  <a:schemeClr val="bg1"/>
                </a:solidFill>
              </a:rPr>
              <a:t>Cilium Kubernetes CNI Provider Deep Dive: Part 1  </a:t>
            </a:r>
          </a:p>
          <a:p>
            <a:endParaRPr lang="en-US" dirty="0"/>
          </a:p>
        </p:txBody>
      </p:sp>
      <p:grpSp>
        <p:nvGrpSpPr>
          <p:cNvPr id="5" name="Group 4">
            <a:extLst>
              <a:ext uri="{FF2B5EF4-FFF2-40B4-BE49-F238E27FC236}">
                <a16:creationId xmlns:a16="http://schemas.microsoft.com/office/drawing/2014/main" id="{558FBFBE-F57E-4178-829E-F3F22349B221}"/>
              </a:ext>
            </a:extLst>
          </p:cNvPr>
          <p:cNvGrpSpPr/>
          <p:nvPr/>
        </p:nvGrpSpPr>
        <p:grpSpPr>
          <a:xfrm>
            <a:off x="296260" y="1168837"/>
            <a:ext cx="4016826" cy="3786778"/>
            <a:chOff x="296260" y="1168837"/>
            <a:chExt cx="4016826" cy="3786778"/>
          </a:xfrm>
        </p:grpSpPr>
        <p:sp>
          <p:nvSpPr>
            <p:cNvPr id="34" name="Rectangle: Rounded Corners 33">
              <a:extLst>
                <a:ext uri="{FF2B5EF4-FFF2-40B4-BE49-F238E27FC236}">
                  <a16:creationId xmlns:a16="http://schemas.microsoft.com/office/drawing/2014/main" id="{3EF40015-EC73-4359-A59F-70DDAEC723A7}"/>
                </a:ext>
              </a:extLst>
            </p:cNvPr>
            <p:cNvSpPr/>
            <p:nvPr/>
          </p:nvSpPr>
          <p:spPr>
            <a:xfrm>
              <a:off x="296260" y="1197405"/>
              <a:ext cx="4016826" cy="3758210"/>
            </a:xfrm>
            <a:prstGeom prst="roundRect">
              <a:avLst/>
            </a:prstGeom>
            <a:solidFill>
              <a:srgbClr val="D60093"/>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5B557BFB-E979-4E43-A09F-8B2338162B08}"/>
                </a:ext>
              </a:extLst>
            </p:cNvPr>
            <p:cNvSpPr txBox="1"/>
            <p:nvPr/>
          </p:nvSpPr>
          <p:spPr>
            <a:xfrm>
              <a:off x="1846558" y="1168837"/>
              <a:ext cx="916230" cy="369332"/>
            </a:xfrm>
            <a:prstGeom prst="rect">
              <a:avLst/>
            </a:prstGeom>
            <a:noFill/>
          </p:spPr>
          <p:txBody>
            <a:bodyPr wrap="square" rtlCol="0">
              <a:spAutoFit/>
            </a:bodyPr>
            <a:lstStyle/>
            <a:p>
              <a:r>
                <a:rPr lang="en-US" dirty="0">
                  <a:solidFill>
                    <a:schemeClr val="bg1"/>
                  </a:solidFill>
                </a:rPr>
                <a:t>Agenda</a:t>
              </a:r>
            </a:p>
          </p:txBody>
        </p:sp>
      </p:grpSp>
      <p:sp>
        <p:nvSpPr>
          <p:cNvPr id="7" name="TextBox 6">
            <a:extLst>
              <a:ext uri="{FF2B5EF4-FFF2-40B4-BE49-F238E27FC236}">
                <a16:creationId xmlns:a16="http://schemas.microsoft.com/office/drawing/2014/main" id="{B2D15511-3652-4B24-9F3D-1D6B0233C767}"/>
              </a:ext>
            </a:extLst>
          </p:cNvPr>
          <p:cNvSpPr txBox="1"/>
          <p:nvPr/>
        </p:nvSpPr>
        <p:spPr>
          <a:xfrm>
            <a:off x="601670" y="1655520"/>
            <a:ext cx="1679755" cy="246221"/>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chemeClr val="bg1"/>
                </a:solidFill>
              </a:rPr>
              <a:t>What is Cilium?</a:t>
            </a:r>
          </a:p>
        </p:txBody>
      </p:sp>
      <p:sp>
        <p:nvSpPr>
          <p:cNvPr id="42" name="TextBox 41">
            <a:extLst>
              <a:ext uri="{FF2B5EF4-FFF2-40B4-BE49-F238E27FC236}">
                <a16:creationId xmlns:a16="http://schemas.microsoft.com/office/drawing/2014/main" id="{CA035F97-EF09-4A6A-BA71-89A3EA6EDD53}"/>
              </a:ext>
            </a:extLst>
          </p:cNvPr>
          <p:cNvSpPr txBox="1"/>
          <p:nvPr/>
        </p:nvSpPr>
        <p:spPr>
          <a:xfrm>
            <a:off x="601670" y="1834713"/>
            <a:ext cx="2290575" cy="246221"/>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chemeClr val="bg1"/>
                </a:solidFill>
              </a:rPr>
              <a:t>Iptables performance issues</a:t>
            </a:r>
          </a:p>
        </p:txBody>
      </p:sp>
      <p:sp>
        <p:nvSpPr>
          <p:cNvPr id="43" name="TextBox 42">
            <a:extLst>
              <a:ext uri="{FF2B5EF4-FFF2-40B4-BE49-F238E27FC236}">
                <a16:creationId xmlns:a16="http://schemas.microsoft.com/office/drawing/2014/main" id="{9C272D00-691A-462E-A6E4-88F73EE42901}"/>
              </a:ext>
            </a:extLst>
          </p:cNvPr>
          <p:cNvSpPr txBox="1"/>
          <p:nvPr/>
        </p:nvSpPr>
        <p:spPr>
          <a:xfrm>
            <a:off x="601670" y="2058466"/>
            <a:ext cx="2290575" cy="246221"/>
          </a:xfrm>
          <a:prstGeom prst="rect">
            <a:avLst/>
          </a:prstGeom>
          <a:noFill/>
        </p:spPr>
        <p:txBody>
          <a:bodyPr wrap="square" rtlCol="0">
            <a:spAutoFit/>
          </a:bodyPr>
          <a:lstStyle/>
          <a:p>
            <a:pPr marL="171450" indent="-171450">
              <a:buFont typeface="Arial" panose="020B0604020202020204" pitchFamily="34" charset="0"/>
              <a:buChar char="•"/>
            </a:pPr>
            <a:r>
              <a:rPr lang="en-US" sz="1000" dirty="0" err="1">
                <a:solidFill>
                  <a:schemeClr val="bg1"/>
                </a:solidFill>
              </a:rPr>
              <a:t>eBPF</a:t>
            </a:r>
            <a:r>
              <a:rPr lang="en-US" sz="1000" dirty="0">
                <a:solidFill>
                  <a:schemeClr val="bg1"/>
                </a:solidFill>
              </a:rPr>
              <a:t> overview</a:t>
            </a:r>
          </a:p>
        </p:txBody>
      </p:sp>
      <p:sp>
        <p:nvSpPr>
          <p:cNvPr id="50" name="TextBox 49">
            <a:extLst>
              <a:ext uri="{FF2B5EF4-FFF2-40B4-BE49-F238E27FC236}">
                <a16:creationId xmlns:a16="http://schemas.microsoft.com/office/drawing/2014/main" id="{5DCA9A54-B1CF-4D86-BCC6-698E3F645860}"/>
              </a:ext>
            </a:extLst>
          </p:cNvPr>
          <p:cNvSpPr txBox="1"/>
          <p:nvPr/>
        </p:nvSpPr>
        <p:spPr>
          <a:xfrm>
            <a:off x="601670" y="2260127"/>
            <a:ext cx="2901396" cy="246221"/>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chemeClr val="bg1"/>
                </a:solidFill>
              </a:rPr>
              <a:t>How Cilium leverages </a:t>
            </a:r>
            <a:r>
              <a:rPr lang="en-US" sz="1000" dirty="0" err="1">
                <a:solidFill>
                  <a:schemeClr val="bg1"/>
                </a:solidFill>
              </a:rPr>
              <a:t>eBPF</a:t>
            </a:r>
            <a:r>
              <a:rPr lang="en-US" sz="1000" dirty="0">
                <a:solidFill>
                  <a:schemeClr val="bg1"/>
                </a:solidFill>
              </a:rPr>
              <a:t> for load balancing</a:t>
            </a:r>
          </a:p>
        </p:txBody>
      </p:sp>
      <p:sp>
        <p:nvSpPr>
          <p:cNvPr id="51" name="TextBox 50">
            <a:extLst>
              <a:ext uri="{FF2B5EF4-FFF2-40B4-BE49-F238E27FC236}">
                <a16:creationId xmlns:a16="http://schemas.microsoft.com/office/drawing/2014/main" id="{ACBCFD5F-B4FC-45F2-AF40-A524975967C9}"/>
              </a:ext>
            </a:extLst>
          </p:cNvPr>
          <p:cNvSpPr txBox="1"/>
          <p:nvPr/>
        </p:nvSpPr>
        <p:spPr>
          <a:xfrm>
            <a:off x="601670" y="2485569"/>
            <a:ext cx="2901396" cy="246221"/>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chemeClr val="bg1"/>
                </a:solidFill>
              </a:rPr>
              <a:t>Cilium installation step by step</a:t>
            </a:r>
          </a:p>
        </p:txBody>
      </p:sp>
    </p:spTree>
    <p:extLst>
      <p:ext uri="{BB962C8B-B14F-4D97-AF65-F5344CB8AC3E}">
        <p14:creationId xmlns:p14="http://schemas.microsoft.com/office/powerpoint/2010/main" val="42707493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2" grpId="0"/>
      <p:bldP spid="43" grpId="0"/>
      <p:bldP spid="50" grpId="0"/>
      <p:bldP spid="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Box 307">
            <a:extLst>
              <a:ext uri="{FF2B5EF4-FFF2-40B4-BE49-F238E27FC236}">
                <a16:creationId xmlns:a16="http://schemas.microsoft.com/office/drawing/2014/main" id="{9AD0BC43-9DAE-4634-A7D6-1E59349029C9}"/>
              </a:ext>
            </a:extLst>
          </p:cNvPr>
          <p:cNvSpPr txBox="1"/>
          <p:nvPr/>
        </p:nvSpPr>
        <p:spPr>
          <a:xfrm>
            <a:off x="3554331" y="-91621"/>
            <a:ext cx="2595986" cy="677108"/>
          </a:xfrm>
          <a:prstGeom prst="rect">
            <a:avLst/>
          </a:prstGeom>
          <a:noFill/>
        </p:spPr>
        <p:txBody>
          <a:bodyPr wrap="square" rtlCol="0">
            <a:spAutoFit/>
          </a:bodyPr>
          <a:lstStyle/>
          <a:p>
            <a:r>
              <a:rPr lang="en-US" sz="2000" dirty="0">
                <a:solidFill>
                  <a:schemeClr val="bg1"/>
                </a:solidFill>
              </a:rPr>
              <a:t>What is Cilium?</a:t>
            </a:r>
          </a:p>
          <a:p>
            <a:endParaRPr lang="en-US" dirty="0"/>
          </a:p>
        </p:txBody>
      </p:sp>
      <p:pic>
        <p:nvPicPr>
          <p:cNvPr id="3076" name="Picture 4">
            <a:extLst>
              <a:ext uri="{FF2B5EF4-FFF2-40B4-BE49-F238E27FC236}">
                <a16:creationId xmlns:a16="http://schemas.microsoft.com/office/drawing/2014/main" id="{BCA0AB2E-0408-4259-941D-C7E7381696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0639" y="586585"/>
            <a:ext cx="916230" cy="627114"/>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7">
            <a:extLst>
              <a:ext uri="{FF2B5EF4-FFF2-40B4-BE49-F238E27FC236}">
                <a16:creationId xmlns:a16="http://schemas.microsoft.com/office/drawing/2014/main" id="{2434EA8A-FF10-4C9B-8ED2-A8E0670E7EE0}"/>
              </a:ext>
            </a:extLst>
          </p:cNvPr>
          <p:cNvGrpSpPr/>
          <p:nvPr/>
        </p:nvGrpSpPr>
        <p:grpSpPr>
          <a:xfrm>
            <a:off x="2128720" y="3016422"/>
            <a:ext cx="920068" cy="733414"/>
            <a:chOff x="2586835" y="2449156"/>
            <a:chExt cx="920068" cy="733414"/>
          </a:xfrm>
        </p:grpSpPr>
        <p:sp>
          <p:nvSpPr>
            <p:cNvPr id="12" name="Rectangle: Rounded Corners 11">
              <a:extLst>
                <a:ext uri="{FF2B5EF4-FFF2-40B4-BE49-F238E27FC236}">
                  <a16:creationId xmlns:a16="http://schemas.microsoft.com/office/drawing/2014/main" id="{A38DC769-AEA2-427C-82C3-C05EBE42BEDA}"/>
                </a:ext>
              </a:extLst>
            </p:cNvPr>
            <p:cNvSpPr/>
            <p:nvPr/>
          </p:nvSpPr>
          <p:spPr>
            <a:xfrm>
              <a:off x="2586835" y="2449156"/>
              <a:ext cx="920068" cy="733414"/>
            </a:xfrm>
            <a:prstGeom prst="roundRect">
              <a:avLst/>
            </a:prstGeom>
            <a:solidFill>
              <a:srgbClr val="FFFF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D4DDC26-66D3-4FFF-B54E-4352DB9C91E9}"/>
                </a:ext>
              </a:extLst>
            </p:cNvPr>
            <p:cNvSpPr txBox="1"/>
            <p:nvPr/>
          </p:nvSpPr>
          <p:spPr>
            <a:xfrm>
              <a:off x="2630671" y="2470430"/>
              <a:ext cx="868076" cy="246221"/>
            </a:xfrm>
            <a:prstGeom prst="rect">
              <a:avLst/>
            </a:prstGeom>
            <a:noFill/>
          </p:spPr>
          <p:txBody>
            <a:bodyPr wrap="square" rtlCol="0">
              <a:spAutoFit/>
            </a:bodyPr>
            <a:lstStyle/>
            <a:p>
              <a:r>
                <a:rPr lang="en-US" sz="1000" dirty="0"/>
                <a:t>Networking</a:t>
              </a:r>
            </a:p>
          </p:txBody>
        </p:sp>
      </p:grpSp>
      <p:grpSp>
        <p:nvGrpSpPr>
          <p:cNvPr id="39" name="Group 38">
            <a:extLst>
              <a:ext uri="{FF2B5EF4-FFF2-40B4-BE49-F238E27FC236}">
                <a16:creationId xmlns:a16="http://schemas.microsoft.com/office/drawing/2014/main" id="{597BD706-39D3-4ADA-8643-0293CE339A8E}"/>
              </a:ext>
            </a:extLst>
          </p:cNvPr>
          <p:cNvGrpSpPr/>
          <p:nvPr/>
        </p:nvGrpSpPr>
        <p:grpSpPr>
          <a:xfrm>
            <a:off x="3466883" y="3002863"/>
            <a:ext cx="950493" cy="733414"/>
            <a:chOff x="3924998" y="2435597"/>
            <a:chExt cx="950493" cy="733414"/>
          </a:xfrm>
        </p:grpSpPr>
        <p:sp>
          <p:nvSpPr>
            <p:cNvPr id="11" name="Rectangle: Rounded Corners 10">
              <a:extLst>
                <a:ext uri="{FF2B5EF4-FFF2-40B4-BE49-F238E27FC236}">
                  <a16:creationId xmlns:a16="http://schemas.microsoft.com/office/drawing/2014/main" id="{D378C4A5-2105-4E38-A2D8-CA24DB708917}"/>
                </a:ext>
              </a:extLst>
            </p:cNvPr>
            <p:cNvSpPr/>
            <p:nvPr/>
          </p:nvSpPr>
          <p:spPr>
            <a:xfrm>
              <a:off x="3924998" y="2435597"/>
              <a:ext cx="920068" cy="733414"/>
            </a:xfrm>
            <a:prstGeom prst="roundRect">
              <a:avLst/>
            </a:prstGeom>
            <a:solidFill>
              <a:srgbClr val="D60093"/>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9F514A01-3888-4AF2-9B3A-78354003802F}"/>
                </a:ext>
              </a:extLst>
            </p:cNvPr>
            <p:cNvSpPr txBox="1"/>
            <p:nvPr/>
          </p:nvSpPr>
          <p:spPr>
            <a:xfrm>
              <a:off x="3959261" y="2454865"/>
              <a:ext cx="916230" cy="246221"/>
            </a:xfrm>
            <a:prstGeom prst="rect">
              <a:avLst/>
            </a:prstGeom>
            <a:noFill/>
          </p:spPr>
          <p:txBody>
            <a:bodyPr wrap="square" rtlCol="0">
              <a:spAutoFit/>
            </a:bodyPr>
            <a:lstStyle/>
            <a:p>
              <a:r>
                <a:rPr lang="en-US" sz="1000" dirty="0">
                  <a:solidFill>
                    <a:schemeClr val="bg1"/>
                  </a:solidFill>
                </a:rPr>
                <a:t>Observability</a:t>
              </a:r>
            </a:p>
          </p:txBody>
        </p:sp>
      </p:grpSp>
      <p:grpSp>
        <p:nvGrpSpPr>
          <p:cNvPr id="40" name="Group 39">
            <a:extLst>
              <a:ext uri="{FF2B5EF4-FFF2-40B4-BE49-F238E27FC236}">
                <a16:creationId xmlns:a16="http://schemas.microsoft.com/office/drawing/2014/main" id="{03BC3CAC-A431-4F2D-80A0-8046FEEA1ADC}"/>
              </a:ext>
            </a:extLst>
          </p:cNvPr>
          <p:cNvGrpSpPr/>
          <p:nvPr/>
        </p:nvGrpSpPr>
        <p:grpSpPr>
          <a:xfrm>
            <a:off x="4720867" y="2992879"/>
            <a:ext cx="920068" cy="733414"/>
            <a:chOff x="5178982" y="2425613"/>
            <a:chExt cx="920068" cy="733414"/>
          </a:xfrm>
        </p:grpSpPr>
        <p:sp>
          <p:nvSpPr>
            <p:cNvPr id="13" name="Rectangle: Rounded Corners 12">
              <a:extLst>
                <a:ext uri="{FF2B5EF4-FFF2-40B4-BE49-F238E27FC236}">
                  <a16:creationId xmlns:a16="http://schemas.microsoft.com/office/drawing/2014/main" id="{25584D86-ED9A-456C-A94E-606CF8EA3B1E}"/>
                </a:ext>
              </a:extLst>
            </p:cNvPr>
            <p:cNvSpPr/>
            <p:nvPr/>
          </p:nvSpPr>
          <p:spPr>
            <a:xfrm>
              <a:off x="5178982" y="2425613"/>
              <a:ext cx="920068" cy="733414"/>
            </a:xfrm>
            <a:prstGeom prst="roundRect">
              <a:avLst/>
            </a:prstGeom>
            <a:solidFill>
              <a:srgbClr val="FF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0B40021F-1226-4ECD-AB7D-35C1D998A21E}"/>
                </a:ext>
              </a:extLst>
            </p:cNvPr>
            <p:cNvSpPr txBox="1"/>
            <p:nvPr/>
          </p:nvSpPr>
          <p:spPr>
            <a:xfrm>
              <a:off x="5274586" y="2447748"/>
              <a:ext cx="824464" cy="246221"/>
            </a:xfrm>
            <a:prstGeom prst="rect">
              <a:avLst/>
            </a:prstGeom>
            <a:noFill/>
          </p:spPr>
          <p:txBody>
            <a:bodyPr wrap="square" rtlCol="0">
              <a:spAutoFit/>
            </a:bodyPr>
            <a:lstStyle/>
            <a:p>
              <a:r>
                <a:rPr lang="en-US" sz="1000" dirty="0">
                  <a:solidFill>
                    <a:schemeClr val="bg1"/>
                  </a:solidFill>
                </a:rPr>
                <a:t>Security</a:t>
              </a:r>
            </a:p>
          </p:txBody>
        </p:sp>
      </p:grpSp>
      <p:grpSp>
        <p:nvGrpSpPr>
          <p:cNvPr id="41" name="Group 40">
            <a:extLst>
              <a:ext uri="{FF2B5EF4-FFF2-40B4-BE49-F238E27FC236}">
                <a16:creationId xmlns:a16="http://schemas.microsoft.com/office/drawing/2014/main" id="{7499595F-223A-4466-8907-1966DA7576D2}"/>
              </a:ext>
            </a:extLst>
          </p:cNvPr>
          <p:cNvGrpSpPr/>
          <p:nvPr/>
        </p:nvGrpSpPr>
        <p:grpSpPr>
          <a:xfrm>
            <a:off x="5942507" y="2984370"/>
            <a:ext cx="920068" cy="733414"/>
            <a:chOff x="6400622" y="2417104"/>
            <a:chExt cx="920068" cy="733414"/>
          </a:xfrm>
        </p:grpSpPr>
        <p:sp>
          <p:nvSpPr>
            <p:cNvPr id="14" name="Rectangle: Rounded Corners 13">
              <a:extLst>
                <a:ext uri="{FF2B5EF4-FFF2-40B4-BE49-F238E27FC236}">
                  <a16:creationId xmlns:a16="http://schemas.microsoft.com/office/drawing/2014/main" id="{A91F8700-B2AC-49D8-A82C-409A4B7DF3BB}"/>
                </a:ext>
              </a:extLst>
            </p:cNvPr>
            <p:cNvSpPr/>
            <p:nvPr/>
          </p:nvSpPr>
          <p:spPr>
            <a:xfrm>
              <a:off x="6400622" y="2417104"/>
              <a:ext cx="920068" cy="733414"/>
            </a:xfrm>
            <a:prstGeom prst="roundRect">
              <a:avLst/>
            </a:prstGeom>
            <a:solidFill>
              <a:schemeClr val="bg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A47D2968-ECCD-4931-8DDB-86D0EA2DF70D}"/>
                </a:ext>
              </a:extLst>
            </p:cNvPr>
            <p:cNvSpPr txBox="1"/>
            <p:nvPr/>
          </p:nvSpPr>
          <p:spPr>
            <a:xfrm>
              <a:off x="6404460" y="2430230"/>
              <a:ext cx="916230" cy="400110"/>
            </a:xfrm>
            <a:prstGeom prst="rect">
              <a:avLst/>
            </a:prstGeom>
            <a:noFill/>
          </p:spPr>
          <p:txBody>
            <a:bodyPr wrap="square" rtlCol="0">
              <a:spAutoFit/>
            </a:bodyPr>
            <a:lstStyle/>
            <a:p>
              <a:r>
                <a:rPr lang="en-US" sz="1000" dirty="0"/>
                <a:t>Service Mesh</a:t>
              </a:r>
            </a:p>
            <a:p>
              <a:r>
                <a:rPr lang="en-US" sz="1000" dirty="0"/>
                <a:t>     (Beta)</a:t>
              </a:r>
            </a:p>
          </p:txBody>
        </p:sp>
      </p:grpSp>
      <p:cxnSp>
        <p:nvCxnSpPr>
          <p:cNvPr id="4" name="Straight Connector 3">
            <a:extLst>
              <a:ext uri="{FF2B5EF4-FFF2-40B4-BE49-F238E27FC236}">
                <a16:creationId xmlns:a16="http://schemas.microsoft.com/office/drawing/2014/main" id="{1AF1BEE4-3AC2-4558-ADF0-662C30D4DF49}"/>
              </a:ext>
            </a:extLst>
          </p:cNvPr>
          <p:cNvCxnSpPr>
            <a:cxnSpLocks/>
          </p:cNvCxnSpPr>
          <p:nvPr/>
        </p:nvCxnSpPr>
        <p:spPr>
          <a:xfrm flipH="1">
            <a:off x="2993685" y="2332399"/>
            <a:ext cx="999495" cy="7156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5818CEA-E3C8-4F57-9634-4AA3AC69D65B}"/>
              </a:ext>
            </a:extLst>
          </p:cNvPr>
          <p:cNvCxnSpPr>
            <a:cxnSpLocks/>
            <a:endCxn id="16" idx="0"/>
          </p:cNvCxnSpPr>
          <p:nvPr/>
        </p:nvCxnSpPr>
        <p:spPr>
          <a:xfrm flipH="1">
            <a:off x="3959261" y="2333611"/>
            <a:ext cx="295278" cy="6885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4E123B-6208-490A-9FB7-0B5C6183C842}"/>
              </a:ext>
            </a:extLst>
          </p:cNvPr>
          <p:cNvCxnSpPr>
            <a:cxnSpLocks/>
          </p:cNvCxnSpPr>
          <p:nvPr/>
        </p:nvCxnSpPr>
        <p:spPr>
          <a:xfrm>
            <a:off x="4614132" y="2325629"/>
            <a:ext cx="492622" cy="6965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CD21899-4045-42F1-B98D-F1A8D6ACDDFE}"/>
              </a:ext>
            </a:extLst>
          </p:cNvPr>
          <p:cNvCxnSpPr>
            <a:cxnSpLocks/>
          </p:cNvCxnSpPr>
          <p:nvPr/>
        </p:nvCxnSpPr>
        <p:spPr>
          <a:xfrm>
            <a:off x="4875491" y="2327341"/>
            <a:ext cx="1099360" cy="72074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9B03C899-7AD4-41A8-813B-3C12D112FD60}"/>
              </a:ext>
            </a:extLst>
          </p:cNvPr>
          <p:cNvGrpSpPr/>
          <p:nvPr/>
        </p:nvGrpSpPr>
        <p:grpSpPr>
          <a:xfrm>
            <a:off x="2097759" y="3929231"/>
            <a:ext cx="1017669" cy="776812"/>
            <a:chOff x="2097759" y="3667375"/>
            <a:chExt cx="1017669" cy="776812"/>
          </a:xfrm>
        </p:grpSpPr>
        <p:sp>
          <p:nvSpPr>
            <p:cNvPr id="44" name="Speech Bubble: Oval 43">
              <a:extLst>
                <a:ext uri="{FF2B5EF4-FFF2-40B4-BE49-F238E27FC236}">
                  <a16:creationId xmlns:a16="http://schemas.microsoft.com/office/drawing/2014/main" id="{81589E5D-BD5C-4127-A51C-1A1A7DC6B47B}"/>
                </a:ext>
              </a:extLst>
            </p:cNvPr>
            <p:cNvSpPr/>
            <p:nvPr/>
          </p:nvSpPr>
          <p:spPr>
            <a:xfrm flipV="1">
              <a:off x="2097759" y="3667375"/>
              <a:ext cx="1017669" cy="776812"/>
            </a:xfrm>
            <a:prstGeom prst="wedgeEllipse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D5DC10BA-71C6-4D1E-A6B4-6F2EE6AFBFE2}"/>
                </a:ext>
              </a:extLst>
            </p:cNvPr>
            <p:cNvSpPr txBox="1"/>
            <p:nvPr/>
          </p:nvSpPr>
          <p:spPr>
            <a:xfrm>
              <a:off x="2172556" y="3793390"/>
              <a:ext cx="821129" cy="200055"/>
            </a:xfrm>
            <a:prstGeom prst="rect">
              <a:avLst/>
            </a:prstGeom>
            <a:noFill/>
          </p:spPr>
          <p:txBody>
            <a:bodyPr wrap="square" rtlCol="0">
              <a:spAutoFit/>
            </a:bodyPr>
            <a:lstStyle/>
            <a:p>
              <a:r>
                <a:rPr lang="en-US" sz="700" dirty="0">
                  <a:solidFill>
                    <a:schemeClr val="bg1"/>
                  </a:solidFill>
                </a:rPr>
                <a:t>CNI provider</a:t>
              </a:r>
            </a:p>
          </p:txBody>
        </p:sp>
      </p:grpSp>
      <p:grpSp>
        <p:nvGrpSpPr>
          <p:cNvPr id="47" name="Group 46">
            <a:extLst>
              <a:ext uri="{FF2B5EF4-FFF2-40B4-BE49-F238E27FC236}">
                <a16:creationId xmlns:a16="http://schemas.microsoft.com/office/drawing/2014/main" id="{B4694DA0-579B-4019-8F7B-E900317388B3}"/>
              </a:ext>
            </a:extLst>
          </p:cNvPr>
          <p:cNvGrpSpPr/>
          <p:nvPr/>
        </p:nvGrpSpPr>
        <p:grpSpPr>
          <a:xfrm>
            <a:off x="3554331" y="3902113"/>
            <a:ext cx="1027830" cy="776812"/>
            <a:chOff x="3554331" y="3640257"/>
            <a:chExt cx="1027830" cy="776812"/>
          </a:xfrm>
        </p:grpSpPr>
        <p:sp>
          <p:nvSpPr>
            <p:cNvPr id="52" name="Speech Bubble: Oval 51">
              <a:extLst>
                <a:ext uri="{FF2B5EF4-FFF2-40B4-BE49-F238E27FC236}">
                  <a16:creationId xmlns:a16="http://schemas.microsoft.com/office/drawing/2014/main" id="{60E599AF-D845-4307-80E9-9D06AC70453C}"/>
                </a:ext>
              </a:extLst>
            </p:cNvPr>
            <p:cNvSpPr/>
            <p:nvPr/>
          </p:nvSpPr>
          <p:spPr>
            <a:xfrm flipV="1">
              <a:off x="3554331" y="3640257"/>
              <a:ext cx="1017669" cy="776812"/>
            </a:xfrm>
            <a:prstGeom prst="wedgeEllipse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D69DACA0-AF91-4533-ACB0-AC7C8D816091}"/>
                </a:ext>
              </a:extLst>
            </p:cNvPr>
            <p:cNvSpPr txBox="1"/>
            <p:nvPr/>
          </p:nvSpPr>
          <p:spPr>
            <a:xfrm>
              <a:off x="3564492" y="3786321"/>
              <a:ext cx="1017669" cy="523220"/>
            </a:xfrm>
            <a:prstGeom prst="rect">
              <a:avLst/>
            </a:prstGeom>
            <a:noFill/>
          </p:spPr>
          <p:txBody>
            <a:bodyPr wrap="square" rtlCol="0">
              <a:spAutoFit/>
            </a:bodyPr>
            <a:lstStyle/>
            <a:p>
              <a:r>
                <a:rPr lang="en-US" sz="700" dirty="0">
                  <a:solidFill>
                    <a:schemeClr val="bg1"/>
                  </a:solidFill>
                </a:rPr>
                <a:t>“Hubble” provides distributed networking and security observability</a:t>
              </a:r>
            </a:p>
          </p:txBody>
        </p:sp>
      </p:grpSp>
      <p:grpSp>
        <p:nvGrpSpPr>
          <p:cNvPr id="48" name="Group 47">
            <a:extLst>
              <a:ext uri="{FF2B5EF4-FFF2-40B4-BE49-F238E27FC236}">
                <a16:creationId xmlns:a16="http://schemas.microsoft.com/office/drawing/2014/main" id="{F80E56D4-A517-44EB-9BBA-C2E25FC4CF4B}"/>
              </a:ext>
            </a:extLst>
          </p:cNvPr>
          <p:cNvGrpSpPr/>
          <p:nvPr/>
        </p:nvGrpSpPr>
        <p:grpSpPr>
          <a:xfrm>
            <a:off x="4918515" y="3918072"/>
            <a:ext cx="1027830" cy="776812"/>
            <a:chOff x="4918515" y="3656216"/>
            <a:chExt cx="1027830" cy="776812"/>
          </a:xfrm>
        </p:grpSpPr>
        <p:sp>
          <p:nvSpPr>
            <p:cNvPr id="54" name="Speech Bubble: Oval 53">
              <a:extLst>
                <a:ext uri="{FF2B5EF4-FFF2-40B4-BE49-F238E27FC236}">
                  <a16:creationId xmlns:a16="http://schemas.microsoft.com/office/drawing/2014/main" id="{3801E0D9-5831-4FFC-BAA7-10FFD95F17A4}"/>
                </a:ext>
              </a:extLst>
            </p:cNvPr>
            <p:cNvSpPr/>
            <p:nvPr/>
          </p:nvSpPr>
          <p:spPr>
            <a:xfrm flipV="1">
              <a:off x="4918515" y="3656216"/>
              <a:ext cx="1017669" cy="776812"/>
            </a:xfrm>
            <a:prstGeom prst="wedgeEllipse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0132DB3B-D3CE-45A4-928B-C51B857BD205}"/>
                </a:ext>
              </a:extLst>
            </p:cNvPr>
            <p:cNvSpPr txBox="1"/>
            <p:nvPr/>
          </p:nvSpPr>
          <p:spPr>
            <a:xfrm>
              <a:off x="4928676" y="3802280"/>
              <a:ext cx="1017669" cy="307777"/>
            </a:xfrm>
            <a:prstGeom prst="rect">
              <a:avLst/>
            </a:prstGeom>
            <a:noFill/>
          </p:spPr>
          <p:txBody>
            <a:bodyPr wrap="square" rtlCol="0">
              <a:spAutoFit/>
            </a:bodyPr>
            <a:lstStyle/>
            <a:p>
              <a:r>
                <a:rPr lang="en-US" sz="700" dirty="0">
                  <a:solidFill>
                    <a:schemeClr val="bg1"/>
                  </a:solidFill>
                </a:rPr>
                <a:t>L3/4 , L7, and DNS based network polices</a:t>
              </a:r>
            </a:p>
          </p:txBody>
        </p:sp>
      </p:grpSp>
      <p:grpSp>
        <p:nvGrpSpPr>
          <p:cNvPr id="49" name="Group 48">
            <a:extLst>
              <a:ext uri="{FF2B5EF4-FFF2-40B4-BE49-F238E27FC236}">
                <a16:creationId xmlns:a16="http://schemas.microsoft.com/office/drawing/2014/main" id="{00DBA884-BC46-43C5-8A1B-3A4722D0018F}"/>
              </a:ext>
            </a:extLst>
          </p:cNvPr>
          <p:cNvGrpSpPr/>
          <p:nvPr/>
        </p:nvGrpSpPr>
        <p:grpSpPr>
          <a:xfrm>
            <a:off x="6140155" y="3932808"/>
            <a:ext cx="1027830" cy="776812"/>
            <a:chOff x="6140155" y="3670952"/>
            <a:chExt cx="1027830" cy="776812"/>
          </a:xfrm>
        </p:grpSpPr>
        <p:sp>
          <p:nvSpPr>
            <p:cNvPr id="56" name="Speech Bubble: Oval 55">
              <a:extLst>
                <a:ext uri="{FF2B5EF4-FFF2-40B4-BE49-F238E27FC236}">
                  <a16:creationId xmlns:a16="http://schemas.microsoft.com/office/drawing/2014/main" id="{35A1BEA3-50EC-4CB2-9B29-B6694304B544}"/>
                </a:ext>
              </a:extLst>
            </p:cNvPr>
            <p:cNvSpPr/>
            <p:nvPr/>
          </p:nvSpPr>
          <p:spPr>
            <a:xfrm flipV="1">
              <a:off x="6140155" y="3670952"/>
              <a:ext cx="1017669" cy="776812"/>
            </a:xfrm>
            <a:prstGeom prst="wedgeEllipse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CF5ACE45-0D5D-4C07-B215-63B373BC8BFE}"/>
                </a:ext>
              </a:extLst>
            </p:cNvPr>
            <p:cNvSpPr txBox="1"/>
            <p:nvPr/>
          </p:nvSpPr>
          <p:spPr>
            <a:xfrm>
              <a:off x="6150316" y="3817016"/>
              <a:ext cx="1017669" cy="415498"/>
            </a:xfrm>
            <a:prstGeom prst="rect">
              <a:avLst/>
            </a:prstGeom>
            <a:noFill/>
          </p:spPr>
          <p:txBody>
            <a:bodyPr wrap="square" rtlCol="0">
              <a:spAutoFit/>
            </a:bodyPr>
            <a:lstStyle/>
            <a:p>
              <a:r>
                <a:rPr lang="en-US" sz="700" dirty="0">
                  <a:solidFill>
                    <a:schemeClr val="bg1"/>
                  </a:solidFill>
                </a:rPr>
                <a:t>L7 traffic management &amp; load-balancing, TLS termination, etc.</a:t>
              </a:r>
            </a:p>
          </p:txBody>
        </p:sp>
      </p:grpSp>
      <p:pic>
        <p:nvPicPr>
          <p:cNvPr id="3080" name="Picture 8">
            <a:extLst>
              <a:ext uri="{FF2B5EF4-FFF2-40B4-BE49-F238E27FC236}">
                <a16:creationId xmlns:a16="http://schemas.microsoft.com/office/drawing/2014/main" id="{85056249-1A6B-4E9E-92FE-CDD3AEA8E91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5479" y="1600772"/>
            <a:ext cx="921390" cy="733414"/>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Connector 58">
            <a:extLst>
              <a:ext uri="{FF2B5EF4-FFF2-40B4-BE49-F238E27FC236}">
                <a16:creationId xmlns:a16="http://schemas.microsoft.com/office/drawing/2014/main" id="{07D84B70-07A7-4DB3-88A1-A5E4D8A3A38A}"/>
              </a:ext>
            </a:extLst>
          </p:cNvPr>
          <p:cNvCxnSpPr>
            <a:stCxn id="3076" idx="2"/>
            <a:endCxn id="3080" idx="0"/>
          </p:cNvCxnSpPr>
          <p:nvPr/>
        </p:nvCxnSpPr>
        <p:spPr>
          <a:xfrm flipH="1">
            <a:off x="4426174" y="1213699"/>
            <a:ext cx="2580" cy="3870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6759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p:cTn id="7" dur="1000" fill="hold"/>
                                        <p:tgtEl>
                                          <p:spTgt spid="3076"/>
                                        </p:tgtEl>
                                        <p:attrNameLst>
                                          <p:attrName>ppt_w</p:attrName>
                                        </p:attrNameLst>
                                      </p:cBhvr>
                                      <p:tavLst>
                                        <p:tav tm="0">
                                          <p:val>
                                            <p:fltVal val="0"/>
                                          </p:val>
                                        </p:tav>
                                        <p:tav tm="100000">
                                          <p:val>
                                            <p:strVal val="#ppt_w"/>
                                          </p:val>
                                        </p:tav>
                                      </p:tavLst>
                                    </p:anim>
                                    <p:anim calcmode="lin" valueType="num">
                                      <p:cBhvr>
                                        <p:cTn id="8" dur="1000" fill="hold"/>
                                        <p:tgtEl>
                                          <p:spTgt spid="3076"/>
                                        </p:tgtEl>
                                        <p:attrNameLst>
                                          <p:attrName>ppt_h</p:attrName>
                                        </p:attrNameLst>
                                      </p:cBhvr>
                                      <p:tavLst>
                                        <p:tav tm="0">
                                          <p:val>
                                            <p:fltVal val="0"/>
                                          </p:val>
                                        </p:tav>
                                        <p:tav tm="100000">
                                          <p:val>
                                            <p:strVal val="#ppt_h"/>
                                          </p:val>
                                        </p:tav>
                                      </p:tavLst>
                                    </p:anim>
                                    <p:anim calcmode="lin" valueType="num">
                                      <p:cBhvr>
                                        <p:cTn id="9" dur="1000" fill="hold"/>
                                        <p:tgtEl>
                                          <p:spTgt spid="3076"/>
                                        </p:tgtEl>
                                        <p:attrNameLst>
                                          <p:attrName>style.rotation</p:attrName>
                                        </p:attrNameLst>
                                      </p:cBhvr>
                                      <p:tavLst>
                                        <p:tav tm="0">
                                          <p:val>
                                            <p:fltVal val="90"/>
                                          </p:val>
                                        </p:tav>
                                        <p:tav tm="100000">
                                          <p:val>
                                            <p:fltVal val="0"/>
                                          </p:val>
                                        </p:tav>
                                      </p:tavLst>
                                    </p:anim>
                                    <p:animEffect transition="in" filter="fade">
                                      <p:cBhvr>
                                        <p:cTn id="10" dur="1000"/>
                                        <p:tgtEl>
                                          <p:spTgt spid="3076"/>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fade">
                                      <p:cBhvr>
                                        <p:cTn id="14" dur="500"/>
                                        <p:tgtEl>
                                          <p:spTgt spid="59"/>
                                        </p:tgtEl>
                                      </p:cBhvr>
                                    </p:animEffect>
                                  </p:childTnLst>
                                </p:cTn>
                              </p:par>
                            </p:childTnLst>
                          </p:cTn>
                        </p:par>
                        <p:par>
                          <p:cTn id="15" fill="hold">
                            <p:stCondLst>
                              <p:cond delay="2500"/>
                            </p:stCondLst>
                            <p:childTnLst>
                              <p:par>
                                <p:cTn id="16" presetID="10" presetClass="entr" presetSubtype="0" fill="hold" nodeType="afterEffect">
                                  <p:stCondLst>
                                    <p:cond delay="0"/>
                                  </p:stCondLst>
                                  <p:childTnLst>
                                    <p:set>
                                      <p:cBhvr>
                                        <p:cTn id="17" dur="1" fill="hold">
                                          <p:stCondLst>
                                            <p:cond delay="0"/>
                                          </p:stCondLst>
                                        </p:cTn>
                                        <p:tgtEl>
                                          <p:spTgt spid="3080"/>
                                        </p:tgtEl>
                                        <p:attrNameLst>
                                          <p:attrName>style.visibility</p:attrName>
                                        </p:attrNameLst>
                                      </p:cBhvr>
                                      <p:to>
                                        <p:strVal val="visible"/>
                                      </p:to>
                                    </p:set>
                                    <p:animEffect transition="in" filter="fade">
                                      <p:cBhvr>
                                        <p:cTn id="18" dur="500"/>
                                        <p:tgtEl>
                                          <p:spTgt spid="3080"/>
                                        </p:tgtEl>
                                      </p:cBhvr>
                                    </p:animEffect>
                                  </p:childTnLst>
                                </p:cTn>
                              </p:par>
                            </p:childTnLst>
                          </p:cTn>
                        </p:par>
                        <p:par>
                          <p:cTn id="19" fill="hold">
                            <p:stCondLst>
                              <p:cond delay="3000"/>
                            </p:stCondLst>
                            <p:childTnLst>
                              <p:par>
                                <p:cTn id="20" presetID="26" presetClass="emph" presetSubtype="0" fill="hold" nodeType="afterEffect">
                                  <p:stCondLst>
                                    <p:cond delay="0"/>
                                  </p:stCondLst>
                                  <p:childTnLst>
                                    <p:animEffect transition="out" filter="fade">
                                      <p:cBhvr>
                                        <p:cTn id="21" dur="500" tmFilter="0, 0; .2, .5; .8, .5; 1, 0"/>
                                        <p:tgtEl>
                                          <p:spTgt spid="3080"/>
                                        </p:tgtEl>
                                      </p:cBhvr>
                                    </p:animEffect>
                                    <p:animScale>
                                      <p:cBhvr>
                                        <p:cTn id="22" dur="250" autoRev="1" fill="hold"/>
                                        <p:tgtEl>
                                          <p:spTgt spid="3080"/>
                                        </p:tgtEl>
                                      </p:cBhvr>
                                      <p:by x="105000" y="105000"/>
                                    </p:animScale>
                                  </p:childTnLst>
                                </p:cTn>
                              </p:par>
                            </p:childTnLst>
                          </p:cTn>
                        </p:par>
                        <p:par>
                          <p:cTn id="23" fill="hold">
                            <p:stCondLst>
                              <p:cond delay="3500"/>
                            </p:stCondLst>
                            <p:childTnLst>
                              <p:par>
                                <p:cTn id="24" presetID="10" presetClass="entr" presetSubtype="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par>
                          <p:cTn id="27" fill="hold">
                            <p:stCondLst>
                              <p:cond delay="4000"/>
                            </p:stCondLst>
                            <p:childTnLst>
                              <p:par>
                                <p:cTn id="28" presetID="26" presetClass="emph" presetSubtype="0" fill="hold" nodeType="afterEffect">
                                  <p:stCondLst>
                                    <p:cond delay="0"/>
                                  </p:stCondLst>
                                  <p:childTnLst>
                                    <p:animEffect transition="out" filter="fade">
                                      <p:cBhvr>
                                        <p:cTn id="29" dur="500" tmFilter="0, 0; .2, .5; .8, .5; 1, 0"/>
                                        <p:tgtEl>
                                          <p:spTgt spid="4"/>
                                        </p:tgtEl>
                                      </p:cBhvr>
                                    </p:animEffect>
                                    <p:animScale>
                                      <p:cBhvr>
                                        <p:cTn id="30" dur="250" autoRev="1" fill="hold"/>
                                        <p:tgtEl>
                                          <p:spTgt spid="4"/>
                                        </p:tgtEl>
                                      </p:cBhvr>
                                      <p:by x="105000" y="105000"/>
                                    </p:animScale>
                                  </p:childTnLst>
                                </p:cTn>
                              </p:par>
                            </p:childTnLst>
                          </p:cTn>
                        </p:par>
                        <p:par>
                          <p:cTn id="31" fill="hold">
                            <p:stCondLst>
                              <p:cond delay="4500"/>
                            </p:stCondLst>
                            <p:childTnLst>
                              <p:par>
                                <p:cTn id="32" presetID="10"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childTnLst>
                          </p:cTn>
                        </p:par>
                        <p:par>
                          <p:cTn id="35" fill="hold">
                            <p:stCondLst>
                              <p:cond delay="5000"/>
                            </p:stCondLst>
                            <p:childTnLst>
                              <p:par>
                                <p:cTn id="36" presetID="26" presetClass="emph" presetSubtype="0" fill="hold" nodeType="afterEffect">
                                  <p:stCondLst>
                                    <p:cond delay="0"/>
                                  </p:stCondLst>
                                  <p:childTnLst>
                                    <p:animEffect transition="out" filter="fade">
                                      <p:cBhvr>
                                        <p:cTn id="37" dur="500" tmFilter="0, 0; .2, .5; .8, .5; 1, 0"/>
                                        <p:tgtEl>
                                          <p:spTgt spid="38"/>
                                        </p:tgtEl>
                                      </p:cBhvr>
                                    </p:animEffect>
                                    <p:animScale>
                                      <p:cBhvr>
                                        <p:cTn id="38" dur="250" autoRev="1" fill="hold"/>
                                        <p:tgtEl>
                                          <p:spTgt spid="38"/>
                                        </p:tgtEl>
                                      </p:cBhvr>
                                      <p:by x="105000" y="105000"/>
                                    </p:animScale>
                                  </p:childTnLst>
                                </p:cTn>
                              </p:par>
                            </p:childTnLst>
                          </p:cTn>
                        </p:par>
                        <p:par>
                          <p:cTn id="39" fill="hold">
                            <p:stCondLst>
                              <p:cond delay="5500"/>
                            </p:stCondLst>
                            <p:childTnLst>
                              <p:par>
                                <p:cTn id="40" presetID="10" presetClass="entr" presetSubtype="0"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par>
                                <p:cTn id="43" presetID="26" presetClass="emph" presetSubtype="0" fill="hold" nodeType="withEffect">
                                  <p:stCondLst>
                                    <p:cond delay="0"/>
                                  </p:stCondLst>
                                  <p:childTnLst>
                                    <p:animEffect transition="out" filter="fade">
                                      <p:cBhvr>
                                        <p:cTn id="44" dur="500" tmFilter="0, 0; .2, .5; .8, .5; 1, 0"/>
                                        <p:tgtEl>
                                          <p:spTgt spid="6"/>
                                        </p:tgtEl>
                                      </p:cBhvr>
                                    </p:animEffect>
                                    <p:animScale>
                                      <p:cBhvr>
                                        <p:cTn id="45" dur="250" autoRev="1" fill="hold"/>
                                        <p:tgtEl>
                                          <p:spTgt spid="6"/>
                                        </p:tgtEl>
                                      </p:cBhvr>
                                      <p:by x="105000" y="105000"/>
                                    </p:animScale>
                                  </p:childTnLst>
                                </p:cTn>
                              </p:par>
                            </p:childTnLst>
                          </p:cTn>
                        </p:par>
                        <p:par>
                          <p:cTn id="46" fill="hold">
                            <p:stCondLst>
                              <p:cond delay="6000"/>
                            </p:stCondLst>
                            <p:childTnLst>
                              <p:par>
                                <p:cTn id="47" presetID="10" presetClass="entr" presetSubtype="0" fill="hold" nodeType="after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childTnLst>
                          </p:cTn>
                        </p:par>
                        <p:par>
                          <p:cTn id="50" fill="hold">
                            <p:stCondLst>
                              <p:cond delay="6500"/>
                            </p:stCondLst>
                            <p:childTnLst>
                              <p:par>
                                <p:cTn id="51" presetID="26" presetClass="emph" presetSubtype="0" fill="hold" nodeType="afterEffect">
                                  <p:stCondLst>
                                    <p:cond delay="0"/>
                                  </p:stCondLst>
                                  <p:childTnLst>
                                    <p:animEffect transition="out" filter="fade">
                                      <p:cBhvr>
                                        <p:cTn id="52" dur="500" tmFilter="0, 0; .2, .5; .8, .5; 1, 0"/>
                                        <p:tgtEl>
                                          <p:spTgt spid="39"/>
                                        </p:tgtEl>
                                      </p:cBhvr>
                                    </p:animEffect>
                                    <p:animScale>
                                      <p:cBhvr>
                                        <p:cTn id="53" dur="250" autoRev="1" fill="hold"/>
                                        <p:tgtEl>
                                          <p:spTgt spid="39"/>
                                        </p:tgtEl>
                                      </p:cBhvr>
                                      <p:by x="105000" y="105000"/>
                                    </p:animScale>
                                  </p:childTnLst>
                                </p:cTn>
                              </p:par>
                            </p:childTnLst>
                          </p:cTn>
                        </p:par>
                        <p:par>
                          <p:cTn id="54" fill="hold">
                            <p:stCondLst>
                              <p:cond delay="7000"/>
                            </p:stCondLst>
                            <p:childTnLst>
                              <p:par>
                                <p:cTn id="55" presetID="10" presetClass="entr" presetSubtype="0" fill="hold"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par>
                          <p:cTn id="58" fill="hold">
                            <p:stCondLst>
                              <p:cond delay="7500"/>
                            </p:stCondLst>
                            <p:childTnLst>
                              <p:par>
                                <p:cTn id="59" presetID="26" presetClass="emph" presetSubtype="0" fill="hold" nodeType="afterEffect">
                                  <p:stCondLst>
                                    <p:cond delay="0"/>
                                  </p:stCondLst>
                                  <p:childTnLst>
                                    <p:animEffect transition="out" filter="fade">
                                      <p:cBhvr>
                                        <p:cTn id="60" dur="500" tmFilter="0, 0; .2, .5; .8, .5; 1, 0"/>
                                        <p:tgtEl>
                                          <p:spTgt spid="9"/>
                                        </p:tgtEl>
                                      </p:cBhvr>
                                    </p:animEffect>
                                    <p:animScale>
                                      <p:cBhvr>
                                        <p:cTn id="61" dur="250" autoRev="1" fill="hold"/>
                                        <p:tgtEl>
                                          <p:spTgt spid="9"/>
                                        </p:tgtEl>
                                      </p:cBhvr>
                                      <p:by x="105000" y="105000"/>
                                    </p:animScale>
                                  </p:childTnLst>
                                </p:cTn>
                              </p:par>
                            </p:childTnLst>
                          </p:cTn>
                        </p:par>
                        <p:par>
                          <p:cTn id="62" fill="hold">
                            <p:stCondLst>
                              <p:cond delay="8000"/>
                            </p:stCondLst>
                            <p:childTnLst>
                              <p:par>
                                <p:cTn id="63" presetID="10" presetClass="entr" presetSubtype="0"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par>
                          <p:cTn id="66" fill="hold">
                            <p:stCondLst>
                              <p:cond delay="8500"/>
                            </p:stCondLst>
                            <p:childTnLst>
                              <p:par>
                                <p:cTn id="67" presetID="26" presetClass="emph" presetSubtype="0" fill="hold" nodeType="afterEffect">
                                  <p:stCondLst>
                                    <p:cond delay="0"/>
                                  </p:stCondLst>
                                  <p:childTnLst>
                                    <p:animEffect transition="out" filter="fade">
                                      <p:cBhvr>
                                        <p:cTn id="68" dur="500" tmFilter="0, 0; .2, .5; .8, .5; 1, 0"/>
                                        <p:tgtEl>
                                          <p:spTgt spid="40"/>
                                        </p:tgtEl>
                                      </p:cBhvr>
                                    </p:animEffect>
                                    <p:animScale>
                                      <p:cBhvr>
                                        <p:cTn id="69" dur="250" autoRev="1" fill="hold"/>
                                        <p:tgtEl>
                                          <p:spTgt spid="40"/>
                                        </p:tgtEl>
                                      </p:cBhvr>
                                      <p:by x="105000" y="105000"/>
                                    </p:animScale>
                                  </p:childTnLst>
                                </p:cTn>
                              </p:par>
                            </p:childTnLst>
                          </p:cTn>
                        </p:par>
                        <p:par>
                          <p:cTn id="70" fill="hold">
                            <p:stCondLst>
                              <p:cond delay="9000"/>
                            </p:stCondLst>
                            <p:childTnLst>
                              <p:par>
                                <p:cTn id="71" presetID="10" presetClass="entr" presetSubtype="0" fill="hold"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childTnLst>
                          </p:cTn>
                        </p:par>
                        <p:par>
                          <p:cTn id="74" fill="hold">
                            <p:stCondLst>
                              <p:cond delay="9500"/>
                            </p:stCondLst>
                            <p:childTnLst>
                              <p:par>
                                <p:cTn id="75" presetID="26" presetClass="emph" presetSubtype="0" fill="hold" nodeType="afterEffect">
                                  <p:stCondLst>
                                    <p:cond delay="0"/>
                                  </p:stCondLst>
                                  <p:childTnLst>
                                    <p:animEffect transition="out" filter="fade">
                                      <p:cBhvr>
                                        <p:cTn id="76" dur="500" tmFilter="0, 0; .2, .5; .8, .5; 1, 0"/>
                                        <p:tgtEl>
                                          <p:spTgt spid="15"/>
                                        </p:tgtEl>
                                      </p:cBhvr>
                                    </p:animEffect>
                                    <p:animScale>
                                      <p:cBhvr>
                                        <p:cTn id="77" dur="250" autoRev="1" fill="hold"/>
                                        <p:tgtEl>
                                          <p:spTgt spid="15"/>
                                        </p:tgtEl>
                                      </p:cBhvr>
                                      <p:by x="105000" y="105000"/>
                                    </p:animScale>
                                  </p:childTnLst>
                                </p:cTn>
                              </p:par>
                            </p:childTnLst>
                          </p:cTn>
                        </p:par>
                        <p:par>
                          <p:cTn id="78" fill="hold">
                            <p:stCondLst>
                              <p:cond delay="10000"/>
                            </p:stCondLst>
                            <p:childTnLst>
                              <p:par>
                                <p:cTn id="79" presetID="10" presetClass="entr" presetSubtype="0" fill="hold" nodeType="after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fade">
                                      <p:cBhvr>
                                        <p:cTn id="81" dur="500"/>
                                        <p:tgtEl>
                                          <p:spTgt spid="41"/>
                                        </p:tgtEl>
                                      </p:cBhvr>
                                    </p:animEffect>
                                  </p:childTnLst>
                                </p:cTn>
                              </p:par>
                            </p:childTnLst>
                          </p:cTn>
                        </p:par>
                        <p:par>
                          <p:cTn id="82" fill="hold">
                            <p:stCondLst>
                              <p:cond delay="10500"/>
                            </p:stCondLst>
                            <p:childTnLst>
                              <p:par>
                                <p:cTn id="83" presetID="26" presetClass="emph" presetSubtype="0" fill="hold" nodeType="afterEffect">
                                  <p:stCondLst>
                                    <p:cond delay="0"/>
                                  </p:stCondLst>
                                  <p:childTnLst>
                                    <p:animEffect transition="out" filter="fade">
                                      <p:cBhvr>
                                        <p:cTn id="84" dur="500" tmFilter="0, 0; .2, .5; .8, .5; 1, 0"/>
                                        <p:tgtEl>
                                          <p:spTgt spid="41"/>
                                        </p:tgtEl>
                                      </p:cBhvr>
                                    </p:animEffect>
                                    <p:animScale>
                                      <p:cBhvr>
                                        <p:cTn id="85" dur="250" autoRev="1" fill="hold"/>
                                        <p:tgtEl>
                                          <p:spTgt spid="41"/>
                                        </p:tgtEl>
                                      </p:cBhvr>
                                      <p:by x="105000" y="105000"/>
                                    </p:animScale>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fade">
                                      <p:cBhvr>
                                        <p:cTn id="90" dur="500"/>
                                        <p:tgtEl>
                                          <p:spTgt spid="46"/>
                                        </p:tgtEl>
                                      </p:cBhvr>
                                    </p:animEffect>
                                  </p:childTnLst>
                                </p:cTn>
                              </p:par>
                            </p:childTnLst>
                          </p:cTn>
                        </p:par>
                        <p:par>
                          <p:cTn id="91" fill="hold">
                            <p:stCondLst>
                              <p:cond delay="500"/>
                            </p:stCondLst>
                            <p:childTnLst>
                              <p:par>
                                <p:cTn id="92" presetID="26" presetClass="emph" presetSubtype="0" fill="hold" nodeType="afterEffect">
                                  <p:stCondLst>
                                    <p:cond delay="0"/>
                                  </p:stCondLst>
                                  <p:childTnLst>
                                    <p:animEffect transition="out" filter="fade">
                                      <p:cBhvr>
                                        <p:cTn id="93" dur="500" tmFilter="0, 0; .2, .5; .8, .5; 1, 0"/>
                                        <p:tgtEl>
                                          <p:spTgt spid="46"/>
                                        </p:tgtEl>
                                      </p:cBhvr>
                                    </p:animEffect>
                                    <p:animScale>
                                      <p:cBhvr>
                                        <p:cTn id="94" dur="250" autoRev="1" fill="hold"/>
                                        <p:tgtEl>
                                          <p:spTgt spid="46"/>
                                        </p:tgtEl>
                                      </p:cBhvr>
                                      <p:by x="105000" y="105000"/>
                                    </p:animScale>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7"/>
                                        </p:tgtEl>
                                        <p:attrNameLst>
                                          <p:attrName>style.visibility</p:attrName>
                                        </p:attrNameLst>
                                      </p:cBhvr>
                                      <p:to>
                                        <p:strVal val="visible"/>
                                      </p:to>
                                    </p:set>
                                    <p:animEffect transition="in" filter="fade">
                                      <p:cBhvr>
                                        <p:cTn id="99" dur="500"/>
                                        <p:tgtEl>
                                          <p:spTgt spid="47"/>
                                        </p:tgtEl>
                                      </p:cBhvr>
                                    </p:animEffect>
                                  </p:childTnLst>
                                </p:cTn>
                              </p:par>
                            </p:childTnLst>
                          </p:cTn>
                        </p:par>
                        <p:par>
                          <p:cTn id="100" fill="hold">
                            <p:stCondLst>
                              <p:cond delay="500"/>
                            </p:stCondLst>
                            <p:childTnLst>
                              <p:par>
                                <p:cTn id="101" presetID="26" presetClass="emph" presetSubtype="0" fill="hold" nodeType="afterEffect">
                                  <p:stCondLst>
                                    <p:cond delay="0"/>
                                  </p:stCondLst>
                                  <p:childTnLst>
                                    <p:animEffect transition="out" filter="fade">
                                      <p:cBhvr>
                                        <p:cTn id="102" dur="500" tmFilter="0, 0; .2, .5; .8, .5; 1, 0"/>
                                        <p:tgtEl>
                                          <p:spTgt spid="47"/>
                                        </p:tgtEl>
                                      </p:cBhvr>
                                    </p:animEffect>
                                    <p:animScale>
                                      <p:cBhvr>
                                        <p:cTn id="103" dur="250" autoRev="1" fill="hold"/>
                                        <p:tgtEl>
                                          <p:spTgt spid="47"/>
                                        </p:tgtEl>
                                      </p:cBhvr>
                                      <p:by x="105000" y="105000"/>
                                    </p:animScale>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48"/>
                                        </p:tgtEl>
                                        <p:attrNameLst>
                                          <p:attrName>style.visibility</p:attrName>
                                        </p:attrNameLst>
                                      </p:cBhvr>
                                      <p:to>
                                        <p:strVal val="visible"/>
                                      </p:to>
                                    </p:set>
                                    <p:animEffect transition="in" filter="fade">
                                      <p:cBhvr>
                                        <p:cTn id="108" dur="500"/>
                                        <p:tgtEl>
                                          <p:spTgt spid="48"/>
                                        </p:tgtEl>
                                      </p:cBhvr>
                                    </p:animEffect>
                                  </p:childTnLst>
                                </p:cTn>
                              </p:par>
                            </p:childTnLst>
                          </p:cTn>
                        </p:par>
                        <p:par>
                          <p:cTn id="109" fill="hold">
                            <p:stCondLst>
                              <p:cond delay="500"/>
                            </p:stCondLst>
                            <p:childTnLst>
                              <p:par>
                                <p:cTn id="110" presetID="26" presetClass="emph" presetSubtype="0" fill="hold" nodeType="afterEffect">
                                  <p:stCondLst>
                                    <p:cond delay="0"/>
                                  </p:stCondLst>
                                  <p:childTnLst>
                                    <p:animEffect transition="out" filter="fade">
                                      <p:cBhvr>
                                        <p:cTn id="111" dur="500" tmFilter="0, 0; .2, .5; .8, .5; 1, 0"/>
                                        <p:tgtEl>
                                          <p:spTgt spid="48"/>
                                        </p:tgtEl>
                                      </p:cBhvr>
                                    </p:animEffect>
                                    <p:animScale>
                                      <p:cBhvr>
                                        <p:cTn id="112" dur="250" autoRev="1" fill="hold"/>
                                        <p:tgtEl>
                                          <p:spTgt spid="48"/>
                                        </p:tgtEl>
                                      </p:cBhvr>
                                      <p:by x="105000" y="105000"/>
                                    </p:animScale>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fade">
                                      <p:cBhvr>
                                        <p:cTn id="117" dur="500"/>
                                        <p:tgtEl>
                                          <p:spTgt spid="49"/>
                                        </p:tgtEl>
                                      </p:cBhvr>
                                    </p:animEffect>
                                  </p:childTnLst>
                                </p:cTn>
                              </p:par>
                            </p:childTnLst>
                          </p:cTn>
                        </p:par>
                        <p:par>
                          <p:cTn id="118" fill="hold">
                            <p:stCondLst>
                              <p:cond delay="500"/>
                            </p:stCondLst>
                            <p:childTnLst>
                              <p:par>
                                <p:cTn id="119" presetID="26" presetClass="emph" presetSubtype="0" fill="hold" nodeType="afterEffect">
                                  <p:stCondLst>
                                    <p:cond delay="0"/>
                                  </p:stCondLst>
                                  <p:childTnLst>
                                    <p:animEffect transition="out" filter="fade">
                                      <p:cBhvr>
                                        <p:cTn id="120" dur="500" tmFilter="0, 0; .2, .5; .8, .5; 1, 0"/>
                                        <p:tgtEl>
                                          <p:spTgt spid="49"/>
                                        </p:tgtEl>
                                      </p:cBhvr>
                                    </p:animEffect>
                                    <p:animScale>
                                      <p:cBhvr>
                                        <p:cTn id="121" dur="250" autoRev="1" fill="hold"/>
                                        <p:tgtEl>
                                          <p:spTgt spid="4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Rounded Corners 65">
            <a:extLst>
              <a:ext uri="{FF2B5EF4-FFF2-40B4-BE49-F238E27FC236}">
                <a16:creationId xmlns:a16="http://schemas.microsoft.com/office/drawing/2014/main" id="{52027297-2687-4E08-BD76-01A2A7C3DD5A}"/>
              </a:ext>
            </a:extLst>
          </p:cNvPr>
          <p:cNvSpPr/>
          <p:nvPr/>
        </p:nvSpPr>
        <p:spPr>
          <a:xfrm>
            <a:off x="584990" y="530750"/>
            <a:ext cx="7617701" cy="1608372"/>
          </a:xfrm>
          <a:prstGeom prst="roundRect">
            <a:avLst/>
          </a:prstGeom>
          <a:solidFill>
            <a:srgbClr val="990099"/>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Rounded Corners 75">
            <a:extLst>
              <a:ext uri="{FF2B5EF4-FFF2-40B4-BE49-F238E27FC236}">
                <a16:creationId xmlns:a16="http://schemas.microsoft.com/office/drawing/2014/main" id="{99DFF63B-1F33-43F4-8B59-B88F1C27A147}"/>
              </a:ext>
            </a:extLst>
          </p:cNvPr>
          <p:cNvSpPr/>
          <p:nvPr/>
        </p:nvSpPr>
        <p:spPr>
          <a:xfrm>
            <a:off x="744718" y="628300"/>
            <a:ext cx="5479553" cy="1423605"/>
          </a:xfrm>
          <a:prstGeom prst="roundRect">
            <a:avLst/>
          </a:prstGeom>
          <a:solidFill>
            <a:srgbClr val="6600FF"/>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3B11ADD1-AD3F-463A-BEBE-F88779B3D606}"/>
              </a:ext>
            </a:extLst>
          </p:cNvPr>
          <p:cNvSpPr txBox="1"/>
          <p:nvPr/>
        </p:nvSpPr>
        <p:spPr>
          <a:xfrm>
            <a:off x="2125351" y="613029"/>
            <a:ext cx="2131582" cy="307777"/>
          </a:xfrm>
          <a:prstGeom prst="rect">
            <a:avLst/>
          </a:prstGeom>
          <a:noFill/>
        </p:spPr>
        <p:txBody>
          <a:bodyPr wrap="square" rtlCol="0">
            <a:spAutoFit/>
          </a:bodyPr>
          <a:lstStyle/>
          <a:p>
            <a:r>
              <a:rPr lang="en-US" sz="1400" dirty="0">
                <a:solidFill>
                  <a:schemeClr val="bg1"/>
                </a:solidFill>
              </a:rPr>
              <a:t>Control Plane</a:t>
            </a:r>
          </a:p>
        </p:txBody>
      </p:sp>
      <p:sp>
        <p:nvSpPr>
          <p:cNvPr id="39" name="Cylinder 38">
            <a:extLst>
              <a:ext uri="{FF2B5EF4-FFF2-40B4-BE49-F238E27FC236}">
                <a16:creationId xmlns:a16="http://schemas.microsoft.com/office/drawing/2014/main" id="{D124D753-85DB-4EBB-ADB3-6CADF75D072A}"/>
              </a:ext>
            </a:extLst>
          </p:cNvPr>
          <p:cNvSpPr/>
          <p:nvPr/>
        </p:nvSpPr>
        <p:spPr>
          <a:xfrm>
            <a:off x="782372" y="738849"/>
            <a:ext cx="1044751" cy="1241155"/>
          </a:xfrm>
          <a:prstGeom prst="can">
            <a:avLst>
              <a:gd name="adj" fmla="val 30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Rounded Corners 82">
            <a:extLst>
              <a:ext uri="{FF2B5EF4-FFF2-40B4-BE49-F238E27FC236}">
                <a16:creationId xmlns:a16="http://schemas.microsoft.com/office/drawing/2014/main" id="{BC25DBB2-BF93-46BD-B82F-CF6FC9A22BC5}"/>
              </a:ext>
            </a:extLst>
          </p:cNvPr>
          <p:cNvSpPr/>
          <p:nvPr/>
        </p:nvSpPr>
        <p:spPr>
          <a:xfrm>
            <a:off x="2882588" y="1087129"/>
            <a:ext cx="1068935" cy="27585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Box 84">
            <a:extLst>
              <a:ext uri="{FF2B5EF4-FFF2-40B4-BE49-F238E27FC236}">
                <a16:creationId xmlns:a16="http://schemas.microsoft.com/office/drawing/2014/main" id="{F3162DD3-5974-4DF9-91E5-7DA75D6BF1F0}"/>
              </a:ext>
            </a:extLst>
          </p:cNvPr>
          <p:cNvSpPr txBox="1"/>
          <p:nvPr/>
        </p:nvSpPr>
        <p:spPr>
          <a:xfrm>
            <a:off x="2927943" y="1071144"/>
            <a:ext cx="816135" cy="246221"/>
          </a:xfrm>
          <a:prstGeom prst="rect">
            <a:avLst/>
          </a:prstGeom>
          <a:noFill/>
        </p:spPr>
        <p:txBody>
          <a:bodyPr wrap="square" rtlCol="0">
            <a:spAutoFit/>
          </a:bodyPr>
          <a:lstStyle/>
          <a:p>
            <a:r>
              <a:rPr lang="en-US" sz="1000" dirty="0">
                <a:solidFill>
                  <a:schemeClr val="bg1"/>
                </a:solidFill>
              </a:rPr>
              <a:t>API Server</a:t>
            </a:r>
          </a:p>
        </p:txBody>
      </p:sp>
      <p:sp>
        <p:nvSpPr>
          <p:cNvPr id="86" name="Rectangle: Rounded Corners 85">
            <a:extLst>
              <a:ext uri="{FF2B5EF4-FFF2-40B4-BE49-F238E27FC236}">
                <a16:creationId xmlns:a16="http://schemas.microsoft.com/office/drawing/2014/main" id="{5959370D-F223-4202-9A56-5A203EE6BF36}"/>
              </a:ext>
            </a:extLst>
          </p:cNvPr>
          <p:cNvSpPr/>
          <p:nvPr/>
        </p:nvSpPr>
        <p:spPr>
          <a:xfrm>
            <a:off x="4875005" y="765734"/>
            <a:ext cx="1087191" cy="27585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65E6D1A8-9FCE-451B-B24D-5D000C9CC5C2}"/>
              </a:ext>
            </a:extLst>
          </p:cNvPr>
          <p:cNvSpPr txBox="1"/>
          <p:nvPr/>
        </p:nvSpPr>
        <p:spPr>
          <a:xfrm>
            <a:off x="4850197" y="765734"/>
            <a:ext cx="1239196" cy="246221"/>
          </a:xfrm>
          <a:prstGeom prst="rect">
            <a:avLst/>
          </a:prstGeom>
          <a:noFill/>
        </p:spPr>
        <p:txBody>
          <a:bodyPr wrap="square" rtlCol="0">
            <a:spAutoFit/>
          </a:bodyPr>
          <a:lstStyle/>
          <a:p>
            <a:r>
              <a:rPr lang="en-US" sz="1000" dirty="0">
                <a:solidFill>
                  <a:schemeClr val="bg1"/>
                </a:solidFill>
              </a:rPr>
              <a:t>Controller Manager</a:t>
            </a:r>
          </a:p>
        </p:txBody>
      </p:sp>
      <p:sp>
        <p:nvSpPr>
          <p:cNvPr id="88" name="Rectangle: Rounded Corners 87">
            <a:extLst>
              <a:ext uri="{FF2B5EF4-FFF2-40B4-BE49-F238E27FC236}">
                <a16:creationId xmlns:a16="http://schemas.microsoft.com/office/drawing/2014/main" id="{E857BB11-F20B-4A2A-8BBA-85ABF1342ADE}"/>
              </a:ext>
            </a:extLst>
          </p:cNvPr>
          <p:cNvSpPr/>
          <p:nvPr/>
        </p:nvSpPr>
        <p:spPr>
          <a:xfrm>
            <a:off x="4892379" y="1529259"/>
            <a:ext cx="1087191" cy="27585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a:extLst>
              <a:ext uri="{FF2B5EF4-FFF2-40B4-BE49-F238E27FC236}">
                <a16:creationId xmlns:a16="http://schemas.microsoft.com/office/drawing/2014/main" id="{E8136DF8-53A9-422F-B880-22701482674E}"/>
              </a:ext>
            </a:extLst>
          </p:cNvPr>
          <p:cNvSpPr txBox="1"/>
          <p:nvPr/>
        </p:nvSpPr>
        <p:spPr>
          <a:xfrm>
            <a:off x="4867753" y="1529259"/>
            <a:ext cx="816135" cy="246221"/>
          </a:xfrm>
          <a:prstGeom prst="rect">
            <a:avLst/>
          </a:prstGeom>
          <a:noFill/>
        </p:spPr>
        <p:txBody>
          <a:bodyPr wrap="square" rtlCol="0">
            <a:spAutoFit/>
          </a:bodyPr>
          <a:lstStyle/>
          <a:p>
            <a:r>
              <a:rPr lang="en-US" sz="1000" dirty="0">
                <a:solidFill>
                  <a:schemeClr val="bg1"/>
                </a:solidFill>
              </a:rPr>
              <a:t>Scheduler</a:t>
            </a:r>
          </a:p>
        </p:txBody>
      </p:sp>
      <p:sp>
        <p:nvSpPr>
          <p:cNvPr id="95" name="TextBox 94">
            <a:extLst>
              <a:ext uri="{FF2B5EF4-FFF2-40B4-BE49-F238E27FC236}">
                <a16:creationId xmlns:a16="http://schemas.microsoft.com/office/drawing/2014/main" id="{A5B217DE-E1BE-4AAB-A0A7-181F35E58707}"/>
              </a:ext>
            </a:extLst>
          </p:cNvPr>
          <p:cNvSpPr txBox="1"/>
          <p:nvPr/>
        </p:nvSpPr>
        <p:spPr>
          <a:xfrm>
            <a:off x="901970" y="535611"/>
            <a:ext cx="693430" cy="276999"/>
          </a:xfrm>
          <a:prstGeom prst="rect">
            <a:avLst/>
          </a:prstGeom>
          <a:noFill/>
        </p:spPr>
        <p:txBody>
          <a:bodyPr wrap="square" rtlCol="0">
            <a:spAutoFit/>
          </a:bodyPr>
          <a:lstStyle/>
          <a:p>
            <a:r>
              <a:rPr lang="en-US" sz="1200" dirty="0" err="1">
                <a:solidFill>
                  <a:schemeClr val="bg1"/>
                </a:solidFill>
              </a:rPr>
              <a:t>etcd</a:t>
            </a:r>
            <a:endParaRPr lang="en-US" sz="1200" dirty="0">
              <a:solidFill>
                <a:schemeClr val="bg1"/>
              </a:solidFill>
            </a:endParaRPr>
          </a:p>
        </p:txBody>
      </p:sp>
      <p:sp>
        <p:nvSpPr>
          <p:cNvPr id="194" name="Rectangle: Rounded Corners 193">
            <a:extLst>
              <a:ext uri="{FF2B5EF4-FFF2-40B4-BE49-F238E27FC236}">
                <a16:creationId xmlns:a16="http://schemas.microsoft.com/office/drawing/2014/main" id="{B9CF2E1A-3E93-4B50-9671-287557F4FAF4}"/>
              </a:ext>
            </a:extLst>
          </p:cNvPr>
          <p:cNvSpPr/>
          <p:nvPr/>
        </p:nvSpPr>
        <p:spPr>
          <a:xfrm>
            <a:off x="227021" y="2504783"/>
            <a:ext cx="593302"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TextBox 194">
            <a:extLst>
              <a:ext uri="{FF2B5EF4-FFF2-40B4-BE49-F238E27FC236}">
                <a16:creationId xmlns:a16="http://schemas.microsoft.com/office/drawing/2014/main" id="{13CD6129-2124-4A72-A80D-394F97CEA986}"/>
              </a:ext>
            </a:extLst>
          </p:cNvPr>
          <p:cNvSpPr txBox="1"/>
          <p:nvPr/>
        </p:nvSpPr>
        <p:spPr>
          <a:xfrm>
            <a:off x="216755" y="2504783"/>
            <a:ext cx="756272" cy="230832"/>
          </a:xfrm>
          <a:prstGeom prst="rect">
            <a:avLst/>
          </a:prstGeom>
          <a:noFill/>
        </p:spPr>
        <p:txBody>
          <a:bodyPr wrap="square" rtlCol="0">
            <a:spAutoFit/>
          </a:bodyPr>
          <a:lstStyle/>
          <a:p>
            <a:r>
              <a:rPr lang="en-US" sz="900" dirty="0">
                <a:solidFill>
                  <a:schemeClr val="bg1"/>
                </a:solidFill>
              </a:rPr>
              <a:t>Kubelet</a:t>
            </a:r>
          </a:p>
        </p:txBody>
      </p:sp>
      <p:sp>
        <p:nvSpPr>
          <p:cNvPr id="196" name="Rectangle: Rounded Corners 195">
            <a:extLst>
              <a:ext uri="{FF2B5EF4-FFF2-40B4-BE49-F238E27FC236}">
                <a16:creationId xmlns:a16="http://schemas.microsoft.com/office/drawing/2014/main" id="{170CCEB9-7217-444E-A09D-F5FEC94A8DE0}"/>
              </a:ext>
            </a:extLst>
          </p:cNvPr>
          <p:cNvSpPr/>
          <p:nvPr/>
        </p:nvSpPr>
        <p:spPr>
          <a:xfrm>
            <a:off x="951956" y="3168293"/>
            <a:ext cx="848765"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TextBox 196">
            <a:extLst>
              <a:ext uri="{FF2B5EF4-FFF2-40B4-BE49-F238E27FC236}">
                <a16:creationId xmlns:a16="http://schemas.microsoft.com/office/drawing/2014/main" id="{E4D5E7D8-0B94-48F5-8BA9-CA700805C924}"/>
              </a:ext>
            </a:extLst>
          </p:cNvPr>
          <p:cNvSpPr txBox="1"/>
          <p:nvPr/>
        </p:nvSpPr>
        <p:spPr>
          <a:xfrm>
            <a:off x="1044449" y="3115603"/>
            <a:ext cx="756272" cy="246221"/>
          </a:xfrm>
          <a:prstGeom prst="rect">
            <a:avLst/>
          </a:prstGeom>
          <a:noFill/>
        </p:spPr>
        <p:txBody>
          <a:bodyPr wrap="square" rtlCol="0">
            <a:spAutoFit/>
          </a:bodyPr>
          <a:lstStyle/>
          <a:p>
            <a:r>
              <a:rPr lang="en-US" sz="1000" dirty="0">
                <a:solidFill>
                  <a:schemeClr val="bg1"/>
                </a:solidFill>
              </a:rPr>
              <a:t>CNI Plug-in</a:t>
            </a:r>
          </a:p>
        </p:txBody>
      </p:sp>
      <p:sp>
        <p:nvSpPr>
          <p:cNvPr id="198" name="Rectangle: Rounded Corners 197">
            <a:extLst>
              <a:ext uri="{FF2B5EF4-FFF2-40B4-BE49-F238E27FC236}">
                <a16:creationId xmlns:a16="http://schemas.microsoft.com/office/drawing/2014/main" id="{B7734D4C-360E-435D-BB9B-D1303E51265B}"/>
              </a:ext>
            </a:extLst>
          </p:cNvPr>
          <p:cNvSpPr/>
          <p:nvPr/>
        </p:nvSpPr>
        <p:spPr>
          <a:xfrm>
            <a:off x="2766136" y="4465198"/>
            <a:ext cx="763525"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F0B92968-3C5C-43A4-BB69-F0DA2AE51D3B}"/>
              </a:ext>
            </a:extLst>
          </p:cNvPr>
          <p:cNvSpPr txBox="1"/>
          <p:nvPr/>
        </p:nvSpPr>
        <p:spPr>
          <a:xfrm>
            <a:off x="3777767" y="4642653"/>
            <a:ext cx="473487" cy="215444"/>
          </a:xfrm>
          <a:prstGeom prst="rect">
            <a:avLst/>
          </a:prstGeom>
          <a:noFill/>
        </p:spPr>
        <p:txBody>
          <a:bodyPr wrap="square" rtlCol="0">
            <a:spAutoFit/>
          </a:bodyPr>
          <a:lstStyle/>
          <a:p>
            <a:r>
              <a:rPr lang="en-US" sz="800" dirty="0">
                <a:solidFill>
                  <a:schemeClr val="bg1"/>
                </a:solidFill>
              </a:rPr>
              <a:t>eth0</a:t>
            </a:r>
          </a:p>
        </p:txBody>
      </p:sp>
      <p:sp>
        <p:nvSpPr>
          <p:cNvPr id="200" name="TextBox 199">
            <a:extLst>
              <a:ext uri="{FF2B5EF4-FFF2-40B4-BE49-F238E27FC236}">
                <a16:creationId xmlns:a16="http://schemas.microsoft.com/office/drawing/2014/main" id="{EA6C7A08-D823-4CCC-8B20-084487EDCCC2}"/>
              </a:ext>
            </a:extLst>
          </p:cNvPr>
          <p:cNvSpPr txBox="1"/>
          <p:nvPr/>
        </p:nvSpPr>
        <p:spPr>
          <a:xfrm>
            <a:off x="3487729" y="4732619"/>
            <a:ext cx="711959" cy="215444"/>
          </a:xfrm>
          <a:prstGeom prst="rect">
            <a:avLst/>
          </a:prstGeom>
          <a:noFill/>
        </p:spPr>
        <p:txBody>
          <a:bodyPr wrap="square" rtlCol="0">
            <a:spAutoFit/>
          </a:bodyPr>
          <a:lstStyle/>
          <a:p>
            <a:r>
              <a:rPr lang="en-US" sz="800" dirty="0">
                <a:solidFill>
                  <a:schemeClr val="bg1"/>
                </a:solidFill>
              </a:rPr>
              <a:t>192.168.0.2</a:t>
            </a:r>
          </a:p>
        </p:txBody>
      </p:sp>
      <p:sp>
        <p:nvSpPr>
          <p:cNvPr id="201" name="TextBox 200">
            <a:extLst>
              <a:ext uri="{FF2B5EF4-FFF2-40B4-BE49-F238E27FC236}">
                <a16:creationId xmlns:a16="http://schemas.microsoft.com/office/drawing/2014/main" id="{8B3E8777-B648-4430-9939-4358B8BDF472}"/>
              </a:ext>
            </a:extLst>
          </p:cNvPr>
          <p:cNvSpPr txBox="1"/>
          <p:nvPr/>
        </p:nvSpPr>
        <p:spPr>
          <a:xfrm>
            <a:off x="1743806" y="2307904"/>
            <a:ext cx="1157472" cy="307777"/>
          </a:xfrm>
          <a:prstGeom prst="rect">
            <a:avLst/>
          </a:prstGeom>
          <a:noFill/>
        </p:spPr>
        <p:txBody>
          <a:bodyPr wrap="square" rtlCol="0">
            <a:spAutoFit/>
          </a:bodyPr>
          <a:lstStyle/>
          <a:p>
            <a:r>
              <a:rPr lang="en-US" sz="1400" dirty="0">
                <a:solidFill>
                  <a:schemeClr val="bg1"/>
                </a:solidFill>
              </a:rPr>
              <a:t>Worker Node</a:t>
            </a:r>
          </a:p>
        </p:txBody>
      </p:sp>
      <p:sp>
        <p:nvSpPr>
          <p:cNvPr id="202" name="Rectangle: Rounded Corners 201">
            <a:extLst>
              <a:ext uri="{FF2B5EF4-FFF2-40B4-BE49-F238E27FC236}">
                <a16:creationId xmlns:a16="http://schemas.microsoft.com/office/drawing/2014/main" id="{0509D11F-CD98-4E53-BFBD-0A902ADC7798}"/>
              </a:ext>
            </a:extLst>
          </p:cNvPr>
          <p:cNvSpPr/>
          <p:nvPr/>
        </p:nvSpPr>
        <p:spPr>
          <a:xfrm>
            <a:off x="105984" y="3896368"/>
            <a:ext cx="1619780" cy="845938"/>
          </a:xfrm>
          <a:prstGeom prst="roundRect">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TextBox 202">
            <a:extLst>
              <a:ext uri="{FF2B5EF4-FFF2-40B4-BE49-F238E27FC236}">
                <a16:creationId xmlns:a16="http://schemas.microsoft.com/office/drawing/2014/main" id="{1F031ABD-572C-48E7-B997-7EBF7E7C361B}"/>
              </a:ext>
            </a:extLst>
          </p:cNvPr>
          <p:cNvSpPr txBox="1"/>
          <p:nvPr/>
        </p:nvSpPr>
        <p:spPr>
          <a:xfrm>
            <a:off x="64051" y="3867952"/>
            <a:ext cx="1642967" cy="246221"/>
          </a:xfrm>
          <a:prstGeom prst="rect">
            <a:avLst/>
          </a:prstGeom>
          <a:noFill/>
        </p:spPr>
        <p:txBody>
          <a:bodyPr wrap="square" rtlCol="0">
            <a:spAutoFit/>
          </a:bodyPr>
          <a:lstStyle/>
          <a:p>
            <a:r>
              <a:rPr lang="en-US" sz="1000" dirty="0">
                <a:solidFill>
                  <a:schemeClr val="bg1"/>
                </a:solidFill>
              </a:rPr>
              <a:t>POD Network Name Space</a:t>
            </a:r>
          </a:p>
        </p:txBody>
      </p:sp>
      <p:sp>
        <p:nvSpPr>
          <p:cNvPr id="206" name="TextBox 205">
            <a:extLst>
              <a:ext uri="{FF2B5EF4-FFF2-40B4-BE49-F238E27FC236}">
                <a16:creationId xmlns:a16="http://schemas.microsoft.com/office/drawing/2014/main" id="{B39F47A8-3663-449D-85B0-E61C7B24CB1A}"/>
              </a:ext>
            </a:extLst>
          </p:cNvPr>
          <p:cNvSpPr txBox="1"/>
          <p:nvPr/>
        </p:nvSpPr>
        <p:spPr>
          <a:xfrm>
            <a:off x="39480" y="4532464"/>
            <a:ext cx="675575" cy="215444"/>
          </a:xfrm>
          <a:prstGeom prst="rect">
            <a:avLst/>
          </a:prstGeom>
          <a:noFill/>
        </p:spPr>
        <p:txBody>
          <a:bodyPr wrap="square" rtlCol="0">
            <a:spAutoFit/>
          </a:bodyPr>
          <a:lstStyle/>
          <a:p>
            <a:r>
              <a:rPr lang="en-US" sz="800" dirty="0">
                <a:solidFill>
                  <a:schemeClr val="bg1"/>
                </a:solidFill>
              </a:rPr>
              <a:t>10.244.0.2</a:t>
            </a:r>
          </a:p>
        </p:txBody>
      </p:sp>
      <p:cxnSp>
        <p:nvCxnSpPr>
          <p:cNvPr id="207" name="Straight Connector 206">
            <a:extLst>
              <a:ext uri="{FF2B5EF4-FFF2-40B4-BE49-F238E27FC236}">
                <a16:creationId xmlns:a16="http://schemas.microsoft.com/office/drawing/2014/main" id="{D25DE490-AD8A-4B52-B248-6F34BF7EA886}"/>
              </a:ext>
            </a:extLst>
          </p:cNvPr>
          <p:cNvCxnSpPr>
            <a:cxnSpLocks/>
            <a:endCxn id="198" idx="1"/>
          </p:cNvCxnSpPr>
          <p:nvPr/>
        </p:nvCxnSpPr>
        <p:spPr>
          <a:xfrm>
            <a:off x="1896511" y="4563914"/>
            <a:ext cx="8696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8" name="Rectangle: Rounded Corners 207">
            <a:extLst>
              <a:ext uri="{FF2B5EF4-FFF2-40B4-BE49-F238E27FC236}">
                <a16:creationId xmlns:a16="http://schemas.microsoft.com/office/drawing/2014/main" id="{74A51A6F-C031-4558-87EA-EFAF3B6A56CF}"/>
              </a:ext>
            </a:extLst>
          </p:cNvPr>
          <p:cNvSpPr/>
          <p:nvPr/>
        </p:nvSpPr>
        <p:spPr>
          <a:xfrm>
            <a:off x="980282" y="2849908"/>
            <a:ext cx="745482"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TextBox 208">
            <a:extLst>
              <a:ext uri="{FF2B5EF4-FFF2-40B4-BE49-F238E27FC236}">
                <a16:creationId xmlns:a16="http://schemas.microsoft.com/office/drawing/2014/main" id="{3212FA7B-CE6A-482E-9B56-1BFBD27A69CC}"/>
              </a:ext>
            </a:extLst>
          </p:cNvPr>
          <p:cNvSpPr txBox="1"/>
          <p:nvPr/>
        </p:nvSpPr>
        <p:spPr>
          <a:xfrm>
            <a:off x="1132986" y="2848948"/>
            <a:ext cx="379780" cy="254827"/>
          </a:xfrm>
          <a:prstGeom prst="rect">
            <a:avLst/>
          </a:prstGeom>
          <a:noFill/>
        </p:spPr>
        <p:txBody>
          <a:bodyPr wrap="square" rtlCol="0">
            <a:spAutoFit/>
          </a:bodyPr>
          <a:lstStyle/>
          <a:p>
            <a:r>
              <a:rPr lang="en-US" sz="1000" dirty="0">
                <a:solidFill>
                  <a:schemeClr val="bg1"/>
                </a:solidFill>
              </a:rPr>
              <a:t>CRI</a:t>
            </a:r>
          </a:p>
        </p:txBody>
      </p:sp>
      <p:sp>
        <p:nvSpPr>
          <p:cNvPr id="210" name="Rectangle: Rounded Corners 209">
            <a:extLst>
              <a:ext uri="{FF2B5EF4-FFF2-40B4-BE49-F238E27FC236}">
                <a16:creationId xmlns:a16="http://schemas.microsoft.com/office/drawing/2014/main" id="{095B8608-7DCB-4945-87DC-22E7F4AF0B96}"/>
              </a:ext>
            </a:extLst>
          </p:cNvPr>
          <p:cNvSpPr/>
          <p:nvPr/>
        </p:nvSpPr>
        <p:spPr>
          <a:xfrm>
            <a:off x="74621" y="2839215"/>
            <a:ext cx="704188" cy="390399"/>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TextBox 210">
            <a:extLst>
              <a:ext uri="{FF2B5EF4-FFF2-40B4-BE49-F238E27FC236}">
                <a16:creationId xmlns:a16="http://schemas.microsoft.com/office/drawing/2014/main" id="{5F47B26A-DD4A-46A7-A325-E1E699283618}"/>
              </a:ext>
            </a:extLst>
          </p:cNvPr>
          <p:cNvSpPr txBox="1"/>
          <p:nvPr/>
        </p:nvSpPr>
        <p:spPr>
          <a:xfrm>
            <a:off x="123388" y="2821973"/>
            <a:ext cx="704188" cy="415498"/>
          </a:xfrm>
          <a:prstGeom prst="rect">
            <a:avLst/>
          </a:prstGeom>
          <a:noFill/>
        </p:spPr>
        <p:txBody>
          <a:bodyPr wrap="square" rtlCol="0">
            <a:spAutoFit/>
          </a:bodyPr>
          <a:lstStyle/>
          <a:p>
            <a:r>
              <a:rPr lang="en-US" sz="900" dirty="0">
                <a:solidFill>
                  <a:schemeClr val="bg1"/>
                </a:solidFill>
              </a:rPr>
              <a:t>Container</a:t>
            </a:r>
            <a:r>
              <a:rPr lang="en-US" sz="1200" dirty="0">
                <a:solidFill>
                  <a:schemeClr val="bg1"/>
                </a:solidFill>
              </a:rPr>
              <a:t> </a:t>
            </a:r>
            <a:r>
              <a:rPr lang="en-US" sz="900" dirty="0">
                <a:solidFill>
                  <a:schemeClr val="bg1"/>
                </a:solidFill>
              </a:rPr>
              <a:t>Runtime</a:t>
            </a:r>
          </a:p>
        </p:txBody>
      </p:sp>
      <p:sp>
        <p:nvSpPr>
          <p:cNvPr id="212" name="TextBox 211">
            <a:extLst>
              <a:ext uri="{FF2B5EF4-FFF2-40B4-BE49-F238E27FC236}">
                <a16:creationId xmlns:a16="http://schemas.microsoft.com/office/drawing/2014/main" id="{DD8A5105-F428-4D59-95AC-ADE65FDF7431}"/>
              </a:ext>
            </a:extLst>
          </p:cNvPr>
          <p:cNvSpPr txBox="1"/>
          <p:nvPr/>
        </p:nvSpPr>
        <p:spPr>
          <a:xfrm>
            <a:off x="674566" y="3645111"/>
            <a:ext cx="536755" cy="276999"/>
          </a:xfrm>
          <a:prstGeom prst="rect">
            <a:avLst/>
          </a:prstGeom>
          <a:noFill/>
        </p:spPr>
        <p:txBody>
          <a:bodyPr wrap="square" rtlCol="0">
            <a:spAutoFit/>
          </a:bodyPr>
          <a:lstStyle/>
          <a:p>
            <a:r>
              <a:rPr lang="en-US" sz="1200" b="1" dirty="0">
                <a:solidFill>
                  <a:schemeClr val="bg1"/>
                </a:solidFill>
              </a:rPr>
              <a:t>POD</a:t>
            </a:r>
          </a:p>
        </p:txBody>
      </p:sp>
      <p:sp>
        <p:nvSpPr>
          <p:cNvPr id="213" name="Rectangle: Rounded Corners 212">
            <a:extLst>
              <a:ext uri="{FF2B5EF4-FFF2-40B4-BE49-F238E27FC236}">
                <a16:creationId xmlns:a16="http://schemas.microsoft.com/office/drawing/2014/main" id="{76C9BF28-2544-4123-A2C3-DAD5F17F94A6}"/>
              </a:ext>
            </a:extLst>
          </p:cNvPr>
          <p:cNvSpPr/>
          <p:nvPr/>
        </p:nvSpPr>
        <p:spPr>
          <a:xfrm>
            <a:off x="980281" y="2533828"/>
            <a:ext cx="726737"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TextBox 213">
            <a:extLst>
              <a:ext uri="{FF2B5EF4-FFF2-40B4-BE49-F238E27FC236}">
                <a16:creationId xmlns:a16="http://schemas.microsoft.com/office/drawing/2014/main" id="{9DBE4B7B-45B9-4AC7-B05E-B5973B9369D1}"/>
              </a:ext>
            </a:extLst>
          </p:cNvPr>
          <p:cNvSpPr txBox="1"/>
          <p:nvPr/>
        </p:nvSpPr>
        <p:spPr>
          <a:xfrm>
            <a:off x="1020745" y="2532867"/>
            <a:ext cx="726737" cy="230832"/>
          </a:xfrm>
          <a:prstGeom prst="rect">
            <a:avLst/>
          </a:prstGeom>
          <a:noFill/>
        </p:spPr>
        <p:txBody>
          <a:bodyPr wrap="square" rtlCol="0">
            <a:spAutoFit/>
          </a:bodyPr>
          <a:lstStyle/>
          <a:p>
            <a:r>
              <a:rPr lang="en-US" sz="900" dirty="0" err="1">
                <a:solidFill>
                  <a:schemeClr val="bg1"/>
                </a:solidFill>
              </a:rPr>
              <a:t>Kube</a:t>
            </a:r>
            <a:r>
              <a:rPr lang="en-US" sz="900" dirty="0">
                <a:solidFill>
                  <a:schemeClr val="bg1"/>
                </a:solidFill>
              </a:rPr>
              <a:t>-Proxy</a:t>
            </a:r>
          </a:p>
        </p:txBody>
      </p:sp>
      <p:sp>
        <p:nvSpPr>
          <p:cNvPr id="215" name="Rectangle: Rounded Corners 214">
            <a:extLst>
              <a:ext uri="{FF2B5EF4-FFF2-40B4-BE49-F238E27FC236}">
                <a16:creationId xmlns:a16="http://schemas.microsoft.com/office/drawing/2014/main" id="{20958198-A09B-47EA-82DE-85D9AF2733A7}"/>
              </a:ext>
            </a:extLst>
          </p:cNvPr>
          <p:cNvSpPr/>
          <p:nvPr/>
        </p:nvSpPr>
        <p:spPr>
          <a:xfrm>
            <a:off x="55706" y="2268823"/>
            <a:ext cx="4276044" cy="2858130"/>
          </a:xfrm>
          <a:prstGeom prst="roundRect">
            <a:avLst/>
          </a:prstGeom>
          <a:solidFill>
            <a:srgbClr val="990099"/>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Rounded Corners 215">
            <a:extLst>
              <a:ext uri="{FF2B5EF4-FFF2-40B4-BE49-F238E27FC236}">
                <a16:creationId xmlns:a16="http://schemas.microsoft.com/office/drawing/2014/main" id="{0863C9D6-A0C7-419C-AB4C-AB70DD7BFAB3}"/>
              </a:ext>
            </a:extLst>
          </p:cNvPr>
          <p:cNvSpPr/>
          <p:nvPr/>
        </p:nvSpPr>
        <p:spPr>
          <a:xfrm>
            <a:off x="2155318" y="2686088"/>
            <a:ext cx="2046327" cy="2225300"/>
          </a:xfrm>
          <a:prstGeom prst="roundRect">
            <a:avLst/>
          </a:prstGeom>
          <a:solidFill>
            <a:srgbClr val="6600FF"/>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TextBox 216">
            <a:extLst>
              <a:ext uri="{FF2B5EF4-FFF2-40B4-BE49-F238E27FC236}">
                <a16:creationId xmlns:a16="http://schemas.microsoft.com/office/drawing/2014/main" id="{8D8F2E22-E8DD-4110-898D-644E55591BFC}"/>
              </a:ext>
            </a:extLst>
          </p:cNvPr>
          <p:cNvSpPr txBox="1"/>
          <p:nvPr/>
        </p:nvSpPr>
        <p:spPr>
          <a:xfrm>
            <a:off x="2313807" y="2657488"/>
            <a:ext cx="1637181" cy="246221"/>
          </a:xfrm>
          <a:prstGeom prst="rect">
            <a:avLst/>
          </a:prstGeom>
          <a:noFill/>
        </p:spPr>
        <p:txBody>
          <a:bodyPr wrap="square" rtlCol="0">
            <a:spAutoFit/>
          </a:bodyPr>
          <a:lstStyle/>
          <a:p>
            <a:r>
              <a:rPr lang="en-US" sz="1000" dirty="0">
                <a:solidFill>
                  <a:schemeClr val="bg1"/>
                </a:solidFill>
              </a:rPr>
              <a:t>Host Network Name Space</a:t>
            </a:r>
          </a:p>
        </p:txBody>
      </p:sp>
      <p:sp>
        <p:nvSpPr>
          <p:cNvPr id="224" name="TextBox 223">
            <a:extLst>
              <a:ext uri="{FF2B5EF4-FFF2-40B4-BE49-F238E27FC236}">
                <a16:creationId xmlns:a16="http://schemas.microsoft.com/office/drawing/2014/main" id="{95C40B17-7E93-48EC-8918-74A22A17BA3F}"/>
              </a:ext>
            </a:extLst>
          </p:cNvPr>
          <p:cNvSpPr txBox="1"/>
          <p:nvPr/>
        </p:nvSpPr>
        <p:spPr>
          <a:xfrm>
            <a:off x="3160117" y="4594511"/>
            <a:ext cx="473487" cy="215444"/>
          </a:xfrm>
          <a:prstGeom prst="rect">
            <a:avLst/>
          </a:prstGeom>
          <a:noFill/>
        </p:spPr>
        <p:txBody>
          <a:bodyPr wrap="square" rtlCol="0">
            <a:spAutoFit/>
          </a:bodyPr>
          <a:lstStyle/>
          <a:p>
            <a:r>
              <a:rPr lang="en-US" sz="800" dirty="0">
                <a:solidFill>
                  <a:schemeClr val="bg1"/>
                </a:solidFill>
              </a:rPr>
              <a:t>eth0</a:t>
            </a:r>
          </a:p>
        </p:txBody>
      </p:sp>
      <p:sp>
        <p:nvSpPr>
          <p:cNvPr id="225" name="TextBox 224">
            <a:extLst>
              <a:ext uri="{FF2B5EF4-FFF2-40B4-BE49-F238E27FC236}">
                <a16:creationId xmlns:a16="http://schemas.microsoft.com/office/drawing/2014/main" id="{03367877-11EB-4EA6-8A2D-0EC3C24B16DD}"/>
              </a:ext>
            </a:extLst>
          </p:cNvPr>
          <p:cNvSpPr txBox="1"/>
          <p:nvPr/>
        </p:nvSpPr>
        <p:spPr>
          <a:xfrm>
            <a:off x="2841400" y="4720726"/>
            <a:ext cx="912993" cy="215444"/>
          </a:xfrm>
          <a:prstGeom prst="rect">
            <a:avLst/>
          </a:prstGeom>
          <a:noFill/>
        </p:spPr>
        <p:txBody>
          <a:bodyPr wrap="square" rtlCol="0">
            <a:spAutoFit/>
          </a:bodyPr>
          <a:lstStyle/>
          <a:p>
            <a:r>
              <a:rPr lang="en-US" sz="800" dirty="0">
                <a:solidFill>
                  <a:schemeClr val="bg1"/>
                </a:solidFill>
              </a:rPr>
              <a:t>192.168.0.22</a:t>
            </a:r>
          </a:p>
        </p:txBody>
      </p:sp>
      <p:sp>
        <p:nvSpPr>
          <p:cNvPr id="228" name="TextBox 227">
            <a:extLst>
              <a:ext uri="{FF2B5EF4-FFF2-40B4-BE49-F238E27FC236}">
                <a16:creationId xmlns:a16="http://schemas.microsoft.com/office/drawing/2014/main" id="{B8A25F2F-5887-482C-B199-296FDFDDAAFD}"/>
              </a:ext>
            </a:extLst>
          </p:cNvPr>
          <p:cNvSpPr txBox="1"/>
          <p:nvPr/>
        </p:nvSpPr>
        <p:spPr>
          <a:xfrm>
            <a:off x="2359369" y="2230005"/>
            <a:ext cx="1157472" cy="307777"/>
          </a:xfrm>
          <a:prstGeom prst="rect">
            <a:avLst/>
          </a:prstGeom>
          <a:noFill/>
        </p:spPr>
        <p:txBody>
          <a:bodyPr wrap="square" rtlCol="0">
            <a:spAutoFit/>
          </a:bodyPr>
          <a:lstStyle/>
          <a:p>
            <a:r>
              <a:rPr lang="en-US" sz="1400" dirty="0">
                <a:solidFill>
                  <a:schemeClr val="bg1"/>
                </a:solidFill>
              </a:rPr>
              <a:t>kube-node1</a:t>
            </a:r>
          </a:p>
        </p:txBody>
      </p:sp>
      <p:grpSp>
        <p:nvGrpSpPr>
          <p:cNvPr id="6" name="Group 5">
            <a:extLst>
              <a:ext uri="{FF2B5EF4-FFF2-40B4-BE49-F238E27FC236}">
                <a16:creationId xmlns:a16="http://schemas.microsoft.com/office/drawing/2014/main" id="{1D79A735-3486-4467-A7DC-DB28CAF0A82A}"/>
              </a:ext>
            </a:extLst>
          </p:cNvPr>
          <p:cNvGrpSpPr/>
          <p:nvPr/>
        </p:nvGrpSpPr>
        <p:grpSpPr>
          <a:xfrm>
            <a:off x="1421627" y="2281289"/>
            <a:ext cx="831289" cy="275187"/>
            <a:chOff x="738358" y="2295589"/>
            <a:chExt cx="953262" cy="275187"/>
          </a:xfrm>
        </p:grpSpPr>
        <p:sp>
          <p:nvSpPr>
            <p:cNvPr id="243" name="Rectangle: Rounded Corners 242">
              <a:extLst>
                <a:ext uri="{FF2B5EF4-FFF2-40B4-BE49-F238E27FC236}">
                  <a16:creationId xmlns:a16="http://schemas.microsoft.com/office/drawing/2014/main" id="{0A67DBFB-9C06-49A5-A323-ED0AB8C69CD9}"/>
                </a:ext>
              </a:extLst>
            </p:cNvPr>
            <p:cNvSpPr/>
            <p:nvPr/>
          </p:nvSpPr>
          <p:spPr>
            <a:xfrm>
              <a:off x="738358" y="2315949"/>
              <a:ext cx="953262"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4" name="TextBox 243">
              <a:extLst>
                <a:ext uri="{FF2B5EF4-FFF2-40B4-BE49-F238E27FC236}">
                  <a16:creationId xmlns:a16="http://schemas.microsoft.com/office/drawing/2014/main" id="{AB5F65D6-2ACB-48E3-B1DE-360D6E35D512}"/>
                </a:ext>
              </a:extLst>
            </p:cNvPr>
            <p:cNvSpPr txBox="1"/>
            <p:nvPr/>
          </p:nvSpPr>
          <p:spPr>
            <a:xfrm>
              <a:off x="767405" y="2295589"/>
              <a:ext cx="909665" cy="230832"/>
            </a:xfrm>
            <a:prstGeom prst="rect">
              <a:avLst/>
            </a:prstGeom>
            <a:noFill/>
          </p:spPr>
          <p:txBody>
            <a:bodyPr wrap="square" rtlCol="0">
              <a:spAutoFit/>
            </a:bodyPr>
            <a:lstStyle/>
            <a:p>
              <a:r>
                <a:rPr lang="en-US" sz="900" dirty="0" err="1">
                  <a:solidFill>
                    <a:schemeClr val="bg1"/>
                  </a:solidFill>
                </a:rPr>
                <a:t>Kube</a:t>
              </a:r>
              <a:r>
                <a:rPr lang="en-US" sz="900" dirty="0">
                  <a:solidFill>
                    <a:schemeClr val="bg1"/>
                  </a:solidFill>
                </a:rPr>
                <a:t>-Proxy</a:t>
              </a:r>
            </a:p>
          </p:txBody>
        </p:sp>
      </p:grpSp>
      <p:sp>
        <p:nvSpPr>
          <p:cNvPr id="302" name="Rectangle: Rounded Corners 301">
            <a:extLst>
              <a:ext uri="{FF2B5EF4-FFF2-40B4-BE49-F238E27FC236}">
                <a16:creationId xmlns:a16="http://schemas.microsoft.com/office/drawing/2014/main" id="{9F2291A9-6FEA-49CC-94D9-96C0D7EFD834}"/>
              </a:ext>
            </a:extLst>
          </p:cNvPr>
          <p:cNvSpPr/>
          <p:nvPr/>
        </p:nvSpPr>
        <p:spPr>
          <a:xfrm>
            <a:off x="7418939" y="1847489"/>
            <a:ext cx="602092" cy="277782"/>
          </a:xfrm>
          <a:prstGeom prst="round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TextBox 302">
            <a:extLst>
              <a:ext uri="{FF2B5EF4-FFF2-40B4-BE49-F238E27FC236}">
                <a16:creationId xmlns:a16="http://schemas.microsoft.com/office/drawing/2014/main" id="{75FD3D1D-6959-4D41-AB5B-044E05810A42}"/>
              </a:ext>
            </a:extLst>
          </p:cNvPr>
          <p:cNvSpPr txBox="1"/>
          <p:nvPr/>
        </p:nvSpPr>
        <p:spPr>
          <a:xfrm>
            <a:off x="7142956" y="1834669"/>
            <a:ext cx="473487" cy="215444"/>
          </a:xfrm>
          <a:prstGeom prst="rect">
            <a:avLst/>
          </a:prstGeom>
          <a:noFill/>
        </p:spPr>
        <p:txBody>
          <a:bodyPr wrap="square" rtlCol="0">
            <a:spAutoFit/>
          </a:bodyPr>
          <a:lstStyle/>
          <a:p>
            <a:r>
              <a:rPr lang="en-US" sz="800" dirty="0">
                <a:solidFill>
                  <a:schemeClr val="bg1"/>
                </a:solidFill>
              </a:rPr>
              <a:t>eth0</a:t>
            </a:r>
          </a:p>
        </p:txBody>
      </p:sp>
      <p:sp>
        <p:nvSpPr>
          <p:cNvPr id="304" name="TextBox 303">
            <a:extLst>
              <a:ext uri="{FF2B5EF4-FFF2-40B4-BE49-F238E27FC236}">
                <a16:creationId xmlns:a16="http://schemas.microsoft.com/office/drawing/2014/main" id="{92E01F3E-D770-4A24-9B4B-C2E0A23A2960}"/>
              </a:ext>
            </a:extLst>
          </p:cNvPr>
          <p:cNvSpPr txBox="1"/>
          <p:nvPr/>
        </p:nvSpPr>
        <p:spPr>
          <a:xfrm>
            <a:off x="6755168" y="1946457"/>
            <a:ext cx="729371" cy="215444"/>
          </a:xfrm>
          <a:prstGeom prst="rect">
            <a:avLst/>
          </a:prstGeom>
          <a:noFill/>
        </p:spPr>
        <p:txBody>
          <a:bodyPr wrap="square" rtlCol="0">
            <a:spAutoFit/>
          </a:bodyPr>
          <a:lstStyle/>
          <a:p>
            <a:r>
              <a:rPr lang="en-US" sz="800" dirty="0">
                <a:solidFill>
                  <a:schemeClr val="bg1"/>
                </a:solidFill>
              </a:rPr>
              <a:t>192.168.0.20</a:t>
            </a:r>
          </a:p>
        </p:txBody>
      </p:sp>
      <p:sp>
        <p:nvSpPr>
          <p:cNvPr id="119" name="Rectangle: Rounded Corners 118">
            <a:extLst>
              <a:ext uri="{FF2B5EF4-FFF2-40B4-BE49-F238E27FC236}">
                <a16:creationId xmlns:a16="http://schemas.microsoft.com/office/drawing/2014/main" id="{76A88A00-7710-494B-A3EA-552E92C0DE1A}"/>
              </a:ext>
            </a:extLst>
          </p:cNvPr>
          <p:cNvSpPr/>
          <p:nvPr/>
        </p:nvSpPr>
        <p:spPr>
          <a:xfrm>
            <a:off x="2391524" y="4676970"/>
            <a:ext cx="466676"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D9E74AF8-85A9-4799-9C71-463FE57611DF}"/>
              </a:ext>
            </a:extLst>
          </p:cNvPr>
          <p:cNvSpPr txBox="1"/>
          <p:nvPr/>
        </p:nvSpPr>
        <p:spPr>
          <a:xfrm>
            <a:off x="8537735" y="4659200"/>
            <a:ext cx="473487" cy="215444"/>
          </a:xfrm>
          <a:prstGeom prst="rect">
            <a:avLst/>
          </a:prstGeom>
          <a:noFill/>
        </p:spPr>
        <p:txBody>
          <a:bodyPr wrap="square" rtlCol="0">
            <a:spAutoFit/>
          </a:bodyPr>
          <a:lstStyle/>
          <a:p>
            <a:r>
              <a:rPr lang="en-US" sz="800" dirty="0">
                <a:solidFill>
                  <a:schemeClr val="bg1"/>
                </a:solidFill>
              </a:rPr>
              <a:t>eth0</a:t>
            </a:r>
          </a:p>
        </p:txBody>
      </p:sp>
      <p:sp>
        <p:nvSpPr>
          <p:cNvPr id="155" name="TextBox 154">
            <a:extLst>
              <a:ext uri="{FF2B5EF4-FFF2-40B4-BE49-F238E27FC236}">
                <a16:creationId xmlns:a16="http://schemas.microsoft.com/office/drawing/2014/main" id="{517FF39E-65A2-45A5-B6C5-2ADE1302569C}"/>
              </a:ext>
            </a:extLst>
          </p:cNvPr>
          <p:cNvSpPr txBox="1"/>
          <p:nvPr/>
        </p:nvSpPr>
        <p:spPr>
          <a:xfrm>
            <a:off x="8247697" y="4749166"/>
            <a:ext cx="711959" cy="215444"/>
          </a:xfrm>
          <a:prstGeom prst="rect">
            <a:avLst/>
          </a:prstGeom>
          <a:noFill/>
        </p:spPr>
        <p:txBody>
          <a:bodyPr wrap="square" rtlCol="0">
            <a:spAutoFit/>
          </a:bodyPr>
          <a:lstStyle/>
          <a:p>
            <a:r>
              <a:rPr lang="en-US" sz="800" dirty="0">
                <a:solidFill>
                  <a:schemeClr val="bg1"/>
                </a:solidFill>
              </a:rPr>
              <a:t>192.168.0.2</a:t>
            </a:r>
          </a:p>
        </p:txBody>
      </p:sp>
      <p:sp>
        <p:nvSpPr>
          <p:cNvPr id="157" name="Rectangle: Rounded Corners 156">
            <a:extLst>
              <a:ext uri="{FF2B5EF4-FFF2-40B4-BE49-F238E27FC236}">
                <a16:creationId xmlns:a16="http://schemas.microsoft.com/office/drawing/2014/main" id="{8091C0CD-E8BA-45CE-8609-CD9B0F9E48DF}"/>
              </a:ext>
            </a:extLst>
          </p:cNvPr>
          <p:cNvSpPr/>
          <p:nvPr/>
        </p:nvSpPr>
        <p:spPr>
          <a:xfrm>
            <a:off x="4638504" y="4115606"/>
            <a:ext cx="1619780" cy="845938"/>
          </a:xfrm>
          <a:prstGeom prst="roundRect">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TextBox 157">
            <a:extLst>
              <a:ext uri="{FF2B5EF4-FFF2-40B4-BE49-F238E27FC236}">
                <a16:creationId xmlns:a16="http://schemas.microsoft.com/office/drawing/2014/main" id="{E5BD0F64-37FE-4746-8A7E-31A899166FB8}"/>
              </a:ext>
            </a:extLst>
          </p:cNvPr>
          <p:cNvSpPr txBox="1"/>
          <p:nvPr/>
        </p:nvSpPr>
        <p:spPr>
          <a:xfrm>
            <a:off x="4596571" y="4087190"/>
            <a:ext cx="1642967" cy="246221"/>
          </a:xfrm>
          <a:prstGeom prst="rect">
            <a:avLst/>
          </a:prstGeom>
          <a:noFill/>
        </p:spPr>
        <p:txBody>
          <a:bodyPr wrap="square" rtlCol="0">
            <a:spAutoFit/>
          </a:bodyPr>
          <a:lstStyle/>
          <a:p>
            <a:r>
              <a:rPr lang="en-US" sz="1000" dirty="0">
                <a:solidFill>
                  <a:schemeClr val="bg1"/>
                </a:solidFill>
              </a:rPr>
              <a:t>POD Network Name Space</a:t>
            </a:r>
          </a:p>
        </p:txBody>
      </p:sp>
      <p:sp>
        <p:nvSpPr>
          <p:cNvPr id="170" name="Rectangle: Rounded Corners 169">
            <a:extLst>
              <a:ext uri="{FF2B5EF4-FFF2-40B4-BE49-F238E27FC236}">
                <a16:creationId xmlns:a16="http://schemas.microsoft.com/office/drawing/2014/main" id="{15E39D31-99D0-4D65-9AB4-1762D406E63E}"/>
              </a:ext>
            </a:extLst>
          </p:cNvPr>
          <p:cNvSpPr/>
          <p:nvPr/>
        </p:nvSpPr>
        <p:spPr>
          <a:xfrm>
            <a:off x="4592882" y="2297995"/>
            <a:ext cx="4498836" cy="2858130"/>
          </a:xfrm>
          <a:prstGeom prst="roundRect">
            <a:avLst/>
          </a:prstGeom>
          <a:solidFill>
            <a:srgbClr val="990099"/>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Rounded Corners 170">
            <a:extLst>
              <a:ext uri="{FF2B5EF4-FFF2-40B4-BE49-F238E27FC236}">
                <a16:creationId xmlns:a16="http://schemas.microsoft.com/office/drawing/2014/main" id="{E4B5000D-4B43-476A-B27E-ACD4E1180F84}"/>
              </a:ext>
            </a:extLst>
          </p:cNvPr>
          <p:cNvSpPr/>
          <p:nvPr/>
        </p:nvSpPr>
        <p:spPr>
          <a:xfrm>
            <a:off x="6670484" y="2624801"/>
            <a:ext cx="2291130" cy="2366689"/>
          </a:xfrm>
          <a:prstGeom prst="roundRect">
            <a:avLst/>
          </a:prstGeom>
          <a:solidFill>
            <a:srgbClr val="6600FF"/>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TextBox 171">
            <a:extLst>
              <a:ext uri="{FF2B5EF4-FFF2-40B4-BE49-F238E27FC236}">
                <a16:creationId xmlns:a16="http://schemas.microsoft.com/office/drawing/2014/main" id="{E03ADFF8-1EE6-49FD-890B-2FF57B3B8622}"/>
              </a:ext>
            </a:extLst>
          </p:cNvPr>
          <p:cNvSpPr txBox="1"/>
          <p:nvPr/>
        </p:nvSpPr>
        <p:spPr>
          <a:xfrm>
            <a:off x="7073775" y="2705690"/>
            <a:ext cx="1637181" cy="246221"/>
          </a:xfrm>
          <a:prstGeom prst="rect">
            <a:avLst/>
          </a:prstGeom>
          <a:noFill/>
        </p:spPr>
        <p:txBody>
          <a:bodyPr wrap="square" rtlCol="0">
            <a:spAutoFit/>
          </a:bodyPr>
          <a:lstStyle/>
          <a:p>
            <a:r>
              <a:rPr lang="en-US" sz="1000" dirty="0">
                <a:solidFill>
                  <a:schemeClr val="bg1"/>
                </a:solidFill>
              </a:rPr>
              <a:t>Host Network Name Space</a:t>
            </a:r>
          </a:p>
        </p:txBody>
      </p:sp>
      <p:sp>
        <p:nvSpPr>
          <p:cNvPr id="173" name="Rectangle: Rounded Corners 172">
            <a:extLst>
              <a:ext uri="{FF2B5EF4-FFF2-40B4-BE49-F238E27FC236}">
                <a16:creationId xmlns:a16="http://schemas.microsoft.com/office/drawing/2014/main" id="{1C14049A-2933-4664-96D7-07279A279B22}"/>
              </a:ext>
            </a:extLst>
          </p:cNvPr>
          <p:cNvSpPr/>
          <p:nvPr/>
        </p:nvSpPr>
        <p:spPr>
          <a:xfrm>
            <a:off x="8202691" y="4641930"/>
            <a:ext cx="602092" cy="277782"/>
          </a:xfrm>
          <a:prstGeom prst="round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a:extLst>
              <a:ext uri="{FF2B5EF4-FFF2-40B4-BE49-F238E27FC236}">
                <a16:creationId xmlns:a16="http://schemas.microsoft.com/office/drawing/2014/main" id="{F6DA2F29-4697-4A4B-93AA-0219FB4AF29B}"/>
              </a:ext>
            </a:extLst>
          </p:cNvPr>
          <p:cNvSpPr txBox="1"/>
          <p:nvPr/>
        </p:nvSpPr>
        <p:spPr>
          <a:xfrm>
            <a:off x="7920085" y="4642713"/>
            <a:ext cx="473487" cy="215444"/>
          </a:xfrm>
          <a:prstGeom prst="rect">
            <a:avLst/>
          </a:prstGeom>
          <a:noFill/>
        </p:spPr>
        <p:txBody>
          <a:bodyPr wrap="square" rtlCol="0">
            <a:spAutoFit/>
          </a:bodyPr>
          <a:lstStyle/>
          <a:p>
            <a:r>
              <a:rPr lang="en-US" sz="800" dirty="0">
                <a:solidFill>
                  <a:schemeClr val="bg1"/>
                </a:solidFill>
              </a:rPr>
              <a:t>eth0</a:t>
            </a:r>
          </a:p>
        </p:txBody>
      </p:sp>
      <p:sp>
        <p:nvSpPr>
          <p:cNvPr id="175" name="TextBox 174">
            <a:extLst>
              <a:ext uri="{FF2B5EF4-FFF2-40B4-BE49-F238E27FC236}">
                <a16:creationId xmlns:a16="http://schemas.microsoft.com/office/drawing/2014/main" id="{0C13EEB9-F2C0-436D-A3CF-E2D8245382E4}"/>
              </a:ext>
            </a:extLst>
          </p:cNvPr>
          <p:cNvSpPr txBox="1"/>
          <p:nvPr/>
        </p:nvSpPr>
        <p:spPr>
          <a:xfrm>
            <a:off x="7542119" y="4767763"/>
            <a:ext cx="834121" cy="215444"/>
          </a:xfrm>
          <a:prstGeom prst="rect">
            <a:avLst/>
          </a:prstGeom>
          <a:noFill/>
        </p:spPr>
        <p:txBody>
          <a:bodyPr wrap="square" rtlCol="0">
            <a:spAutoFit/>
          </a:bodyPr>
          <a:lstStyle/>
          <a:p>
            <a:r>
              <a:rPr lang="en-US" sz="800" dirty="0">
                <a:solidFill>
                  <a:schemeClr val="bg1"/>
                </a:solidFill>
              </a:rPr>
              <a:t>192.168.0.26</a:t>
            </a:r>
          </a:p>
        </p:txBody>
      </p:sp>
      <p:sp>
        <p:nvSpPr>
          <p:cNvPr id="176" name="TextBox 175">
            <a:extLst>
              <a:ext uri="{FF2B5EF4-FFF2-40B4-BE49-F238E27FC236}">
                <a16:creationId xmlns:a16="http://schemas.microsoft.com/office/drawing/2014/main" id="{6F5C5571-EBBE-4112-A35B-183267497666}"/>
              </a:ext>
            </a:extLst>
          </p:cNvPr>
          <p:cNvSpPr txBox="1"/>
          <p:nvPr/>
        </p:nvSpPr>
        <p:spPr>
          <a:xfrm>
            <a:off x="6931593" y="2266340"/>
            <a:ext cx="1157472" cy="307777"/>
          </a:xfrm>
          <a:prstGeom prst="rect">
            <a:avLst/>
          </a:prstGeom>
          <a:noFill/>
        </p:spPr>
        <p:txBody>
          <a:bodyPr wrap="square" rtlCol="0">
            <a:spAutoFit/>
          </a:bodyPr>
          <a:lstStyle/>
          <a:p>
            <a:r>
              <a:rPr lang="en-US" sz="1400" dirty="0">
                <a:solidFill>
                  <a:schemeClr val="bg1"/>
                </a:solidFill>
              </a:rPr>
              <a:t>kube-node2</a:t>
            </a:r>
          </a:p>
        </p:txBody>
      </p:sp>
      <p:sp>
        <p:nvSpPr>
          <p:cNvPr id="177" name="Rectangle: Rounded Corners 176">
            <a:extLst>
              <a:ext uri="{FF2B5EF4-FFF2-40B4-BE49-F238E27FC236}">
                <a16:creationId xmlns:a16="http://schemas.microsoft.com/office/drawing/2014/main" id="{2EFD649B-7D1F-4C2E-B0D1-33B1E5605F6E}"/>
              </a:ext>
            </a:extLst>
          </p:cNvPr>
          <p:cNvSpPr/>
          <p:nvPr/>
        </p:nvSpPr>
        <p:spPr>
          <a:xfrm>
            <a:off x="5933831" y="2350339"/>
            <a:ext cx="888822"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TextBox 177">
            <a:extLst>
              <a:ext uri="{FF2B5EF4-FFF2-40B4-BE49-F238E27FC236}">
                <a16:creationId xmlns:a16="http://schemas.microsoft.com/office/drawing/2014/main" id="{C79E6398-60E8-41F2-B06F-05CF7D55069E}"/>
              </a:ext>
            </a:extLst>
          </p:cNvPr>
          <p:cNvSpPr txBox="1"/>
          <p:nvPr/>
        </p:nvSpPr>
        <p:spPr>
          <a:xfrm>
            <a:off x="5934501" y="2356095"/>
            <a:ext cx="726737" cy="230832"/>
          </a:xfrm>
          <a:prstGeom prst="rect">
            <a:avLst/>
          </a:prstGeom>
          <a:noFill/>
        </p:spPr>
        <p:txBody>
          <a:bodyPr wrap="square" rtlCol="0">
            <a:spAutoFit/>
          </a:bodyPr>
          <a:lstStyle/>
          <a:p>
            <a:r>
              <a:rPr lang="en-US" sz="900" dirty="0" err="1">
                <a:solidFill>
                  <a:schemeClr val="bg1"/>
                </a:solidFill>
              </a:rPr>
              <a:t>Kube</a:t>
            </a:r>
            <a:r>
              <a:rPr lang="en-US" sz="900" dirty="0">
                <a:solidFill>
                  <a:schemeClr val="bg1"/>
                </a:solidFill>
              </a:rPr>
              <a:t>-Proxy</a:t>
            </a:r>
          </a:p>
        </p:txBody>
      </p:sp>
      <p:sp>
        <p:nvSpPr>
          <p:cNvPr id="317" name="Circle: Hollow 316">
            <a:extLst>
              <a:ext uri="{FF2B5EF4-FFF2-40B4-BE49-F238E27FC236}">
                <a16:creationId xmlns:a16="http://schemas.microsoft.com/office/drawing/2014/main" id="{F5CE24CE-7E66-4FEF-A61C-F61A44CCAFA7}"/>
              </a:ext>
            </a:extLst>
          </p:cNvPr>
          <p:cNvSpPr/>
          <p:nvPr/>
        </p:nvSpPr>
        <p:spPr>
          <a:xfrm>
            <a:off x="3522305" y="3339001"/>
            <a:ext cx="686773" cy="552667"/>
          </a:xfrm>
          <a:prstGeom prst="donut">
            <a:avLst>
              <a:gd name="adj" fmla="val 82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8" name="TextBox 317">
            <a:extLst>
              <a:ext uri="{FF2B5EF4-FFF2-40B4-BE49-F238E27FC236}">
                <a16:creationId xmlns:a16="http://schemas.microsoft.com/office/drawing/2014/main" id="{91C5D82B-8B81-4F86-8324-ED4B5AAEC9B7}"/>
              </a:ext>
            </a:extLst>
          </p:cNvPr>
          <p:cNvSpPr txBox="1"/>
          <p:nvPr/>
        </p:nvSpPr>
        <p:spPr>
          <a:xfrm>
            <a:off x="3563476" y="3475020"/>
            <a:ext cx="703114" cy="276999"/>
          </a:xfrm>
          <a:prstGeom prst="rect">
            <a:avLst/>
          </a:prstGeom>
          <a:noFill/>
        </p:spPr>
        <p:txBody>
          <a:bodyPr wrap="square" rtlCol="0">
            <a:spAutoFit/>
          </a:bodyPr>
          <a:lstStyle/>
          <a:p>
            <a:r>
              <a:rPr lang="en-US" sz="1200" dirty="0">
                <a:solidFill>
                  <a:schemeClr val="bg1"/>
                </a:solidFill>
              </a:rPr>
              <a:t>iptables</a:t>
            </a:r>
          </a:p>
        </p:txBody>
      </p:sp>
      <p:sp>
        <p:nvSpPr>
          <p:cNvPr id="319" name="Rectangle 318">
            <a:extLst>
              <a:ext uri="{FF2B5EF4-FFF2-40B4-BE49-F238E27FC236}">
                <a16:creationId xmlns:a16="http://schemas.microsoft.com/office/drawing/2014/main" id="{0C486B03-22C1-47F7-A779-41BFCBA5FE07}"/>
              </a:ext>
            </a:extLst>
          </p:cNvPr>
          <p:cNvSpPr/>
          <p:nvPr/>
        </p:nvSpPr>
        <p:spPr>
          <a:xfrm>
            <a:off x="3476312" y="3570053"/>
            <a:ext cx="83181" cy="4985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TextBox 323">
            <a:extLst>
              <a:ext uri="{FF2B5EF4-FFF2-40B4-BE49-F238E27FC236}">
                <a16:creationId xmlns:a16="http://schemas.microsoft.com/office/drawing/2014/main" id="{02A7DE83-E0DD-4CD9-B375-A1C4D4AF6886}"/>
              </a:ext>
            </a:extLst>
          </p:cNvPr>
          <p:cNvSpPr txBox="1"/>
          <p:nvPr/>
        </p:nvSpPr>
        <p:spPr>
          <a:xfrm>
            <a:off x="2468972" y="3332214"/>
            <a:ext cx="904352" cy="184666"/>
          </a:xfrm>
          <a:prstGeom prst="rect">
            <a:avLst/>
          </a:prstGeom>
          <a:noFill/>
        </p:spPr>
        <p:txBody>
          <a:bodyPr wrap="square" rtlCol="0">
            <a:spAutoFit/>
          </a:bodyPr>
          <a:lstStyle/>
          <a:p>
            <a:r>
              <a:rPr lang="en-US" sz="600" dirty="0">
                <a:solidFill>
                  <a:schemeClr val="bg1"/>
                </a:solidFill>
              </a:rPr>
              <a:t>172.16.9.68:8080</a:t>
            </a:r>
          </a:p>
        </p:txBody>
      </p:sp>
      <p:sp>
        <p:nvSpPr>
          <p:cNvPr id="327" name="TextBox 326">
            <a:extLst>
              <a:ext uri="{FF2B5EF4-FFF2-40B4-BE49-F238E27FC236}">
                <a16:creationId xmlns:a16="http://schemas.microsoft.com/office/drawing/2014/main" id="{537FAE1E-829D-44FB-93F5-5BC6BC4208BE}"/>
              </a:ext>
            </a:extLst>
          </p:cNvPr>
          <p:cNvSpPr txBox="1"/>
          <p:nvPr/>
        </p:nvSpPr>
        <p:spPr>
          <a:xfrm>
            <a:off x="2484690" y="3780619"/>
            <a:ext cx="1178629" cy="184666"/>
          </a:xfrm>
          <a:prstGeom prst="rect">
            <a:avLst/>
          </a:prstGeom>
          <a:noFill/>
        </p:spPr>
        <p:txBody>
          <a:bodyPr wrap="square" rtlCol="0">
            <a:spAutoFit/>
          </a:bodyPr>
          <a:lstStyle/>
          <a:p>
            <a:r>
              <a:rPr lang="en-US" sz="600" dirty="0">
                <a:solidFill>
                  <a:schemeClr val="bg1"/>
                </a:solidFill>
              </a:rPr>
              <a:t>172.16.209.144:8080</a:t>
            </a:r>
          </a:p>
        </p:txBody>
      </p:sp>
      <p:cxnSp>
        <p:nvCxnSpPr>
          <p:cNvPr id="320" name="Straight Arrow Connector 319">
            <a:extLst>
              <a:ext uri="{FF2B5EF4-FFF2-40B4-BE49-F238E27FC236}">
                <a16:creationId xmlns:a16="http://schemas.microsoft.com/office/drawing/2014/main" id="{B0CDDD8F-690B-4723-BAF0-233C3AF5C465}"/>
              </a:ext>
            </a:extLst>
          </p:cNvPr>
          <p:cNvCxnSpPr>
            <a:cxnSpLocks/>
            <a:stCxn id="319" idx="1"/>
          </p:cNvCxnSpPr>
          <p:nvPr/>
        </p:nvCxnSpPr>
        <p:spPr>
          <a:xfrm flipH="1" flipV="1">
            <a:off x="3124104" y="3421616"/>
            <a:ext cx="352208" cy="17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21132FFC-1211-4F79-AEAB-A57EEF445F81}"/>
              </a:ext>
            </a:extLst>
          </p:cNvPr>
          <p:cNvCxnSpPr>
            <a:cxnSpLocks/>
            <a:stCxn id="319" idx="1"/>
          </p:cNvCxnSpPr>
          <p:nvPr/>
        </p:nvCxnSpPr>
        <p:spPr>
          <a:xfrm flipH="1">
            <a:off x="3289852" y="3594982"/>
            <a:ext cx="186460" cy="289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0" name="Arrow: Left-Right 329">
            <a:extLst>
              <a:ext uri="{FF2B5EF4-FFF2-40B4-BE49-F238E27FC236}">
                <a16:creationId xmlns:a16="http://schemas.microsoft.com/office/drawing/2014/main" id="{B02C1955-D07A-4BB4-83D4-90B46C55279A}"/>
              </a:ext>
            </a:extLst>
          </p:cNvPr>
          <p:cNvSpPr/>
          <p:nvPr/>
        </p:nvSpPr>
        <p:spPr>
          <a:xfrm rot="20340000">
            <a:off x="3967919" y="1038647"/>
            <a:ext cx="937695" cy="56814"/>
          </a:xfrm>
          <a:prstGeom prst="lef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Arrow: Left-Right 330">
            <a:extLst>
              <a:ext uri="{FF2B5EF4-FFF2-40B4-BE49-F238E27FC236}">
                <a16:creationId xmlns:a16="http://schemas.microsoft.com/office/drawing/2014/main" id="{A603B686-E9A3-4F4C-9291-633E05060AD4}"/>
              </a:ext>
            </a:extLst>
          </p:cNvPr>
          <p:cNvSpPr/>
          <p:nvPr/>
        </p:nvSpPr>
        <p:spPr>
          <a:xfrm>
            <a:off x="1844497" y="1180331"/>
            <a:ext cx="1032917" cy="45719"/>
          </a:xfrm>
          <a:prstGeom prst="lef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TextBox 331">
            <a:extLst>
              <a:ext uri="{FF2B5EF4-FFF2-40B4-BE49-F238E27FC236}">
                <a16:creationId xmlns:a16="http://schemas.microsoft.com/office/drawing/2014/main" id="{967E6192-88AA-4174-90BF-8DED14BC153F}"/>
              </a:ext>
            </a:extLst>
          </p:cNvPr>
          <p:cNvSpPr txBox="1"/>
          <p:nvPr/>
        </p:nvSpPr>
        <p:spPr>
          <a:xfrm>
            <a:off x="767685" y="1019793"/>
            <a:ext cx="1076812" cy="246221"/>
          </a:xfrm>
          <a:prstGeom prst="rect">
            <a:avLst/>
          </a:prstGeom>
          <a:noFill/>
        </p:spPr>
        <p:txBody>
          <a:bodyPr wrap="square" rtlCol="0">
            <a:spAutoFit/>
          </a:bodyPr>
          <a:lstStyle/>
          <a:p>
            <a:r>
              <a:rPr lang="en-US" sz="1000" dirty="0">
                <a:solidFill>
                  <a:schemeClr val="bg1"/>
                </a:solidFill>
              </a:rPr>
              <a:t>Hello-world svc</a:t>
            </a:r>
          </a:p>
        </p:txBody>
      </p:sp>
      <p:sp>
        <p:nvSpPr>
          <p:cNvPr id="335" name="Arrow: Left-Right 334">
            <a:extLst>
              <a:ext uri="{FF2B5EF4-FFF2-40B4-BE49-F238E27FC236}">
                <a16:creationId xmlns:a16="http://schemas.microsoft.com/office/drawing/2014/main" id="{3EBC93DA-E776-4BA4-8895-7E2067B2BF13}"/>
              </a:ext>
            </a:extLst>
          </p:cNvPr>
          <p:cNvSpPr/>
          <p:nvPr/>
        </p:nvSpPr>
        <p:spPr>
          <a:xfrm rot="960000">
            <a:off x="3942781" y="1457680"/>
            <a:ext cx="944212" cy="45719"/>
          </a:xfrm>
          <a:prstGeom prst="lef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F498FBA6-2B70-4893-80F5-66D7C672A3A1}"/>
              </a:ext>
            </a:extLst>
          </p:cNvPr>
          <p:cNvGrpSpPr/>
          <p:nvPr/>
        </p:nvGrpSpPr>
        <p:grpSpPr>
          <a:xfrm>
            <a:off x="3040890" y="3006703"/>
            <a:ext cx="1205987" cy="323166"/>
            <a:chOff x="7882926" y="1190985"/>
            <a:chExt cx="1336972" cy="323166"/>
          </a:xfrm>
        </p:grpSpPr>
        <p:sp>
          <p:nvSpPr>
            <p:cNvPr id="336" name="Rectangle: Rounded Corners 335">
              <a:extLst>
                <a:ext uri="{FF2B5EF4-FFF2-40B4-BE49-F238E27FC236}">
                  <a16:creationId xmlns:a16="http://schemas.microsoft.com/office/drawing/2014/main" id="{BEF8FC14-5A35-49D5-8D2E-5C24EA8FDFA8}"/>
                </a:ext>
              </a:extLst>
            </p:cNvPr>
            <p:cNvSpPr/>
            <p:nvPr/>
          </p:nvSpPr>
          <p:spPr>
            <a:xfrm>
              <a:off x="7882926" y="1199235"/>
              <a:ext cx="1208792" cy="29716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7" name="Picture 8">
              <a:extLst>
                <a:ext uri="{FF2B5EF4-FFF2-40B4-BE49-F238E27FC236}">
                  <a16:creationId xmlns:a16="http://schemas.microsoft.com/office/drawing/2014/main" id="{A64F23D6-ECA5-419B-BA77-ADAA0C2715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1826" y="1215137"/>
              <a:ext cx="264713" cy="199345"/>
            </a:xfrm>
            <a:prstGeom prst="rect">
              <a:avLst/>
            </a:prstGeom>
            <a:solidFill>
              <a:srgbClr val="C00000">
                <a:alpha val="95000"/>
              </a:srgbClr>
            </a:solidFill>
            <a:scene3d>
              <a:camera prst="orthographicFront"/>
              <a:lightRig rig="threePt" dir="t"/>
            </a:scene3d>
            <a:sp3d extrusionH="76200">
              <a:bevelT/>
              <a:extrusionClr>
                <a:srgbClr val="C00000"/>
              </a:extrusionClr>
            </a:sp3d>
          </p:spPr>
        </p:pic>
        <p:sp>
          <p:nvSpPr>
            <p:cNvPr id="27" name="TextBox 26">
              <a:extLst>
                <a:ext uri="{FF2B5EF4-FFF2-40B4-BE49-F238E27FC236}">
                  <a16:creationId xmlns:a16="http://schemas.microsoft.com/office/drawing/2014/main" id="{F64B0E8B-0348-4674-B42C-9FBE80626BB8}"/>
                </a:ext>
              </a:extLst>
            </p:cNvPr>
            <p:cNvSpPr txBox="1"/>
            <p:nvPr/>
          </p:nvSpPr>
          <p:spPr>
            <a:xfrm>
              <a:off x="8097057" y="1190985"/>
              <a:ext cx="680940" cy="215444"/>
            </a:xfrm>
            <a:prstGeom prst="rect">
              <a:avLst/>
            </a:prstGeom>
            <a:noFill/>
          </p:spPr>
          <p:txBody>
            <a:bodyPr wrap="square" rtlCol="0">
              <a:spAutoFit/>
            </a:bodyPr>
            <a:lstStyle/>
            <a:p>
              <a:r>
                <a:rPr lang="en-US" sz="800" dirty="0">
                  <a:solidFill>
                    <a:schemeClr val="bg1"/>
                  </a:solidFill>
                </a:rPr>
                <a:t>ClusterIP</a:t>
              </a:r>
            </a:p>
          </p:txBody>
        </p:sp>
        <p:sp>
          <p:nvSpPr>
            <p:cNvPr id="338" name="TextBox 337">
              <a:extLst>
                <a:ext uri="{FF2B5EF4-FFF2-40B4-BE49-F238E27FC236}">
                  <a16:creationId xmlns:a16="http://schemas.microsoft.com/office/drawing/2014/main" id="{4CDC32DF-CF9F-4058-B45B-E0DD3C992F9C}"/>
                </a:ext>
              </a:extLst>
            </p:cNvPr>
            <p:cNvSpPr txBox="1"/>
            <p:nvPr/>
          </p:nvSpPr>
          <p:spPr>
            <a:xfrm>
              <a:off x="8102094" y="1298707"/>
              <a:ext cx="1117804" cy="215444"/>
            </a:xfrm>
            <a:prstGeom prst="rect">
              <a:avLst/>
            </a:prstGeom>
            <a:noFill/>
          </p:spPr>
          <p:txBody>
            <a:bodyPr wrap="square" rtlCol="0">
              <a:spAutoFit/>
            </a:bodyPr>
            <a:lstStyle/>
            <a:p>
              <a:r>
                <a:rPr lang="en-US" sz="800" dirty="0">
                  <a:solidFill>
                    <a:schemeClr val="bg1"/>
                  </a:solidFill>
                </a:rPr>
                <a:t>10.101.86.173:80</a:t>
              </a:r>
            </a:p>
          </p:txBody>
        </p:sp>
      </p:grpSp>
      <p:sp>
        <p:nvSpPr>
          <p:cNvPr id="2065" name="TextBox 2064">
            <a:extLst>
              <a:ext uri="{FF2B5EF4-FFF2-40B4-BE49-F238E27FC236}">
                <a16:creationId xmlns:a16="http://schemas.microsoft.com/office/drawing/2014/main" id="{54CCE01C-15D0-4C54-8385-7344A2F36EAD}"/>
              </a:ext>
            </a:extLst>
          </p:cNvPr>
          <p:cNvSpPr txBox="1"/>
          <p:nvPr/>
        </p:nvSpPr>
        <p:spPr>
          <a:xfrm>
            <a:off x="1068352" y="-34047"/>
            <a:ext cx="7498926" cy="338554"/>
          </a:xfrm>
          <a:prstGeom prst="rect">
            <a:avLst/>
          </a:prstGeom>
          <a:noFill/>
        </p:spPr>
        <p:txBody>
          <a:bodyPr wrap="square" rtlCol="0">
            <a:spAutoFit/>
          </a:bodyPr>
          <a:lstStyle/>
          <a:p>
            <a:r>
              <a:rPr lang="en-US" sz="1600" dirty="0">
                <a:solidFill>
                  <a:schemeClr val="bg1"/>
                </a:solidFill>
              </a:rPr>
              <a:t>iptables Kube-Proxy Mode Performance Issues for Large Kubernetes Installations</a:t>
            </a:r>
          </a:p>
        </p:txBody>
      </p:sp>
      <p:sp>
        <p:nvSpPr>
          <p:cNvPr id="192" name="Rectangle: Rounded Corners 191">
            <a:extLst>
              <a:ext uri="{FF2B5EF4-FFF2-40B4-BE49-F238E27FC236}">
                <a16:creationId xmlns:a16="http://schemas.microsoft.com/office/drawing/2014/main" id="{5724101C-CFD6-4752-A4BA-FC22952BB6A0}"/>
              </a:ext>
            </a:extLst>
          </p:cNvPr>
          <p:cNvSpPr/>
          <p:nvPr/>
        </p:nvSpPr>
        <p:spPr>
          <a:xfrm>
            <a:off x="3494634" y="4610275"/>
            <a:ext cx="551712" cy="277782"/>
          </a:xfrm>
          <a:prstGeom prst="round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Circle: Hollow 217">
            <a:extLst>
              <a:ext uri="{FF2B5EF4-FFF2-40B4-BE49-F238E27FC236}">
                <a16:creationId xmlns:a16="http://schemas.microsoft.com/office/drawing/2014/main" id="{71BDC5EE-42C3-46A5-9A2C-A9E20C610C56}"/>
              </a:ext>
            </a:extLst>
          </p:cNvPr>
          <p:cNvSpPr/>
          <p:nvPr/>
        </p:nvSpPr>
        <p:spPr>
          <a:xfrm>
            <a:off x="8256160" y="3372367"/>
            <a:ext cx="686773" cy="552667"/>
          </a:xfrm>
          <a:prstGeom prst="donut">
            <a:avLst>
              <a:gd name="adj" fmla="val 82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9" name="TextBox 218">
            <a:extLst>
              <a:ext uri="{FF2B5EF4-FFF2-40B4-BE49-F238E27FC236}">
                <a16:creationId xmlns:a16="http://schemas.microsoft.com/office/drawing/2014/main" id="{018DC7DA-5F05-44FF-BFA0-E25872213464}"/>
              </a:ext>
            </a:extLst>
          </p:cNvPr>
          <p:cNvSpPr txBox="1"/>
          <p:nvPr/>
        </p:nvSpPr>
        <p:spPr>
          <a:xfrm>
            <a:off x="8297331" y="3508386"/>
            <a:ext cx="703114" cy="276999"/>
          </a:xfrm>
          <a:prstGeom prst="rect">
            <a:avLst/>
          </a:prstGeom>
          <a:noFill/>
        </p:spPr>
        <p:txBody>
          <a:bodyPr wrap="square" rtlCol="0">
            <a:spAutoFit/>
          </a:bodyPr>
          <a:lstStyle/>
          <a:p>
            <a:r>
              <a:rPr lang="en-US" sz="1200" dirty="0">
                <a:solidFill>
                  <a:schemeClr val="bg1"/>
                </a:solidFill>
              </a:rPr>
              <a:t>iptables</a:t>
            </a:r>
          </a:p>
        </p:txBody>
      </p:sp>
      <p:sp>
        <p:nvSpPr>
          <p:cNvPr id="220" name="Rectangle 219">
            <a:extLst>
              <a:ext uri="{FF2B5EF4-FFF2-40B4-BE49-F238E27FC236}">
                <a16:creationId xmlns:a16="http://schemas.microsoft.com/office/drawing/2014/main" id="{32CC4F2B-4E89-4AB4-A356-E66B34326E7A}"/>
              </a:ext>
            </a:extLst>
          </p:cNvPr>
          <p:cNvSpPr/>
          <p:nvPr/>
        </p:nvSpPr>
        <p:spPr>
          <a:xfrm>
            <a:off x="8210167" y="3603419"/>
            <a:ext cx="83181" cy="4985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1" name="Straight Arrow Connector 220">
            <a:extLst>
              <a:ext uri="{FF2B5EF4-FFF2-40B4-BE49-F238E27FC236}">
                <a16:creationId xmlns:a16="http://schemas.microsoft.com/office/drawing/2014/main" id="{A09C59EE-2EB3-4640-A846-B7706D352577}"/>
              </a:ext>
            </a:extLst>
          </p:cNvPr>
          <p:cNvCxnSpPr>
            <a:cxnSpLocks/>
            <a:stCxn id="220" idx="1"/>
          </p:cNvCxnSpPr>
          <p:nvPr/>
        </p:nvCxnSpPr>
        <p:spPr>
          <a:xfrm flipH="1" flipV="1">
            <a:off x="7857959" y="3454982"/>
            <a:ext cx="352208" cy="17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CF8C8325-B6CF-4E32-9CA6-6415B8F872D4}"/>
              </a:ext>
            </a:extLst>
          </p:cNvPr>
          <p:cNvCxnSpPr>
            <a:cxnSpLocks/>
            <a:stCxn id="220" idx="1"/>
          </p:cNvCxnSpPr>
          <p:nvPr/>
        </p:nvCxnSpPr>
        <p:spPr>
          <a:xfrm flipH="1">
            <a:off x="7936543" y="3628348"/>
            <a:ext cx="273624" cy="168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1" name="Group 230">
            <a:extLst>
              <a:ext uri="{FF2B5EF4-FFF2-40B4-BE49-F238E27FC236}">
                <a16:creationId xmlns:a16="http://schemas.microsoft.com/office/drawing/2014/main" id="{18DA129C-8BAE-4174-B6ED-97235EA5E74F}"/>
              </a:ext>
            </a:extLst>
          </p:cNvPr>
          <p:cNvGrpSpPr/>
          <p:nvPr/>
        </p:nvGrpSpPr>
        <p:grpSpPr>
          <a:xfrm>
            <a:off x="7649936" y="3010639"/>
            <a:ext cx="1279385" cy="323166"/>
            <a:chOff x="7882926" y="1190985"/>
            <a:chExt cx="1227692" cy="323166"/>
          </a:xfrm>
        </p:grpSpPr>
        <p:sp>
          <p:nvSpPr>
            <p:cNvPr id="232" name="Rectangle: Rounded Corners 231">
              <a:extLst>
                <a:ext uri="{FF2B5EF4-FFF2-40B4-BE49-F238E27FC236}">
                  <a16:creationId xmlns:a16="http://schemas.microsoft.com/office/drawing/2014/main" id="{A96632CE-2EF8-41CE-8118-A7AD18CE4A41}"/>
                </a:ext>
              </a:extLst>
            </p:cNvPr>
            <p:cNvSpPr/>
            <p:nvPr/>
          </p:nvSpPr>
          <p:spPr>
            <a:xfrm>
              <a:off x="7882926" y="1199235"/>
              <a:ext cx="1208792" cy="29716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4" name="Picture 8">
              <a:extLst>
                <a:ext uri="{FF2B5EF4-FFF2-40B4-BE49-F238E27FC236}">
                  <a16:creationId xmlns:a16="http://schemas.microsoft.com/office/drawing/2014/main" id="{3C7E0556-52EF-42D6-8DF4-1B291AB2473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1826" y="1215137"/>
              <a:ext cx="264713" cy="199345"/>
            </a:xfrm>
            <a:prstGeom prst="rect">
              <a:avLst/>
            </a:prstGeom>
            <a:solidFill>
              <a:srgbClr val="C00000">
                <a:alpha val="95000"/>
              </a:srgbClr>
            </a:solidFill>
            <a:scene3d>
              <a:camera prst="orthographicFront"/>
              <a:lightRig rig="threePt" dir="t"/>
            </a:scene3d>
            <a:sp3d extrusionH="76200">
              <a:bevelT/>
              <a:extrusionClr>
                <a:srgbClr val="C00000"/>
              </a:extrusionClr>
            </a:sp3d>
          </p:spPr>
        </p:pic>
        <p:sp>
          <p:nvSpPr>
            <p:cNvPr id="235" name="TextBox 234">
              <a:extLst>
                <a:ext uri="{FF2B5EF4-FFF2-40B4-BE49-F238E27FC236}">
                  <a16:creationId xmlns:a16="http://schemas.microsoft.com/office/drawing/2014/main" id="{302A03CE-60FD-4C74-BCCE-03108B325D88}"/>
                </a:ext>
              </a:extLst>
            </p:cNvPr>
            <p:cNvSpPr txBox="1"/>
            <p:nvPr/>
          </p:nvSpPr>
          <p:spPr>
            <a:xfrm>
              <a:off x="8097057" y="1190985"/>
              <a:ext cx="680940" cy="215444"/>
            </a:xfrm>
            <a:prstGeom prst="rect">
              <a:avLst/>
            </a:prstGeom>
            <a:noFill/>
          </p:spPr>
          <p:txBody>
            <a:bodyPr wrap="square" rtlCol="0">
              <a:spAutoFit/>
            </a:bodyPr>
            <a:lstStyle/>
            <a:p>
              <a:r>
                <a:rPr lang="en-US" sz="800" dirty="0">
                  <a:solidFill>
                    <a:schemeClr val="bg1"/>
                  </a:solidFill>
                </a:rPr>
                <a:t>ClusterIP</a:t>
              </a:r>
            </a:p>
          </p:txBody>
        </p:sp>
        <p:sp>
          <p:nvSpPr>
            <p:cNvPr id="236" name="TextBox 235">
              <a:extLst>
                <a:ext uri="{FF2B5EF4-FFF2-40B4-BE49-F238E27FC236}">
                  <a16:creationId xmlns:a16="http://schemas.microsoft.com/office/drawing/2014/main" id="{D72CA4BB-AA69-4C93-A24D-10525E238337}"/>
                </a:ext>
              </a:extLst>
            </p:cNvPr>
            <p:cNvSpPr txBox="1"/>
            <p:nvPr/>
          </p:nvSpPr>
          <p:spPr>
            <a:xfrm>
              <a:off x="8102094" y="1298707"/>
              <a:ext cx="1008524" cy="215444"/>
            </a:xfrm>
            <a:prstGeom prst="rect">
              <a:avLst/>
            </a:prstGeom>
            <a:noFill/>
          </p:spPr>
          <p:txBody>
            <a:bodyPr wrap="square" rtlCol="0">
              <a:spAutoFit/>
            </a:bodyPr>
            <a:lstStyle/>
            <a:p>
              <a:r>
                <a:rPr lang="en-US" sz="800" dirty="0">
                  <a:solidFill>
                    <a:schemeClr val="bg1"/>
                  </a:solidFill>
                </a:rPr>
                <a:t>10.101.86.173:80</a:t>
              </a:r>
            </a:p>
          </p:txBody>
        </p:sp>
      </p:grpSp>
      <p:sp>
        <p:nvSpPr>
          <p:cNvPr id="238" name="TextBox 237">
            <a:extLst>
              <a:ext uri="{FF2B5EF4-FFF2-40B4-BE49-F238E27FC236}">
                <a16:creationId xmlns:a16="http://schemas.microsoft.com/office/drawing/2014/main" id="{785F74DF-A70B-4564-9FD5-B97D410AB8B2}"/>
              </a:ext>
            </a:extLst>
          </p:cNvPr>
          <p:cNvSpPr txBox="1"/>
          <p:nvPr/>
        </p:nvSpPr>
        <p:spPr>
          <a:xfrm>
            <a:off x="7091291" y="3366709"/>
            <a:ext cx="904352" cy="276999"/>
          </a:xfrm>
          <a:prstGeom prst="rect">
            <a:avLst/>
          </a:prstGeom>
          <a:noFill/>
        </p:spPr>
        <p:txBody>
          <a:bodyPr wrap="square" rtlCol="0">
            <a:spAutoFit/>
          </a:bodyPr>
          <a:lstStyle/>
          <a:p>
            <a:r>
              <a:rPr lang="en-US" sz="600" dirty="0">
                <a:solidFill>
                  <a:schemeClr val="bg1"/>
                </a:solidFill>
              </a:rPr>
              <a:t>172.16.9.68:8080</a:t>
            </a:r>
          </a:p>
          <a:p>
            <a:endParaRPr lang="en-US" sz="600" dirty="0">
              <a:solidFill>
                <a:schemeClr val="bg1"/>
              </a:solidFill>
            </a:endParaRPr>
          </a:p>
        </p:txBody>
      </p:sp>
      <p:sp>
        <p:nvSpPr>
          <p:cNvPr id="239" name="TextBox 238">
            <a:extLst>
              <a:ext uri="{FF2B5EF4-FFF2-40B4-BE49-F238E27FC236}">
                <a16:creationId xmlns:a16="http://schemas.microsoft.com/office/drawing/2014/main" id="{D465FDE0-DC3D-46A1-B67A-2C316874CF3E}"/>
              </a:ext>
            </a:extLst>
          </p:cNvPr>
          <p:cNvSpPr txBox="1"/>
          <p:nvPr/>
        </p:nvSpPr>
        <p:spPr>
          <a:xfrm>
            <a:off x="7134262" y="3714577"/>
            <a:ext cx="1178629" cy="184666"/>
          </a:xfrm>
          <a:prstGeom prst="rect">
            <a:avLst/>
          </a:prstGeom>
          <a:noFill/>
        </p:spPr>
        <p:txBody>
          <a:bodyPr wrap="square" rtlCol="0">
            <a:spAutoFit/>
          </a:bodyPr>
          <a:lstStyle/>
          <a:p>
            <a:r>
              <a:rPr lang="en-US" sz="600" dirty="0">
                <a:solidFill>
                  <a:schemeClr val="bg1"/>
                </a:solidFill>
              </a:rPr>
              <a:t>172.16.209.144:8080</a:t>
            </a:r>
          </a:p>
        </p:txBody>
      </p:sp>
      <p:grpSp>
        <p:nvGrpSpPr>
          <p:cNvPr id="133" name="Group 132">
            <a:extLst>
              <a:ext uri="{FF2B5EF4-FFF2-40B4-BE49-F238E27FC236}">
                <a16:creationId xmlns:a16="http://schemas.microsoft.com/office/drawing/2014/main" id="{C29B6C8D-D0D0-4ECF-9C4E-D8F1193E086B}"/>
              </a:ext>
            </a:extLst>
          </p:cNvPr>
          <p:cNvGrpSpPr/>
          <p:nvPr/>
        </p:nvGrpSpPr>
        <p:grpSpPr>
          <a:xfrm>
            <a:off x="296629" y="3540221"/>
            <a:ext cx="1317389" cy="1404671"/>
            <a:chOff x="5697891" y="2642017"/>
            <a:chExt cx="1317389" cy="1404671"/>
          </a:xfrm>
        </p:grpSpPr>
        <p:sp>
          <p:nvSpPr>
            <p:cNvPr id="134" name="TextBox 133">
              <a:extLst>
                <a:ext uri="{FF2B5EF4-FFF2-40B4-BE49-F238E27FC236}">
                  <a16:creationId xmlns:a16="http://schemas.microsoft.com/office/drawing/2014/main" id="{6F906619-C596-4687-913E-540D7EDEB82C}"/>
                </a:ext>
              </a:extLst>
            </p:cNvPr>
            <p:cNvSpPr txBox="1"/>
            <p:nvPr/>
          </p:nvSpPr>
          <p:spPr>
            <a:xfrm>
              <a:off x="6119986" y="2642017"/>
              <a:ext cx="454150" cy="230832"/>
            </a:xfrm>
            <a:prstGeom prst="rect">
              <a:avLst/>
            </a:prstGeom>
            <a:noFill/>
          </p:spPr>
          <p:txBody>
            <a:bodyPr wrap="square" rtlCol="0">
              <a:spAutoFit/>
            </a:bodyPr>
            <a:lstStyle/>
            <a:p>
              <a:r>
                <a:rPr lang="en-US" sz="900" b="1" dirty="0">
                  <a:solidFill>
                    <a:schemeClr val="bg1"/>
                  </a:solidFill>
                </a:rPr>
                <a:t>POD</a:t>
              </a:r>
            </a:p>
          </p:txBody>
        </p:sp>
        <p:sp>
          <p:nvSpPr>
            <p:cNvPr id="135" name="Rectangle: Rounded Corners 134">
              <a:extLst>
                <a:ext uri="{FF2B5EF4-FFF2-40B4-BE49-F238E27FC236}">
                  <a16:creationId xmlns:a16="http://schemas.microsoft.com/office/drawing/2014/main" id="{BB7F43E1-1F1E-47F5-916F-10B314F0E2C9}"/>
                </a:ext>
              </a:extLst>
            </p:cNvPr>
            <p:cNvSpPr/>
            <p:nvPr/>
          </p:nvSpPr>
          <p:spPr>
            <a:xfrm>
              <a:off x="5697891" y="2812095"/>
              <a:ext cx="1317389" cy="1234593"/>
            </a:xfrm>
            <a:prstGeom prst="round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id="{AF0C1EFE-B9EC-407B-9C55-0B8AA9F47675}"/>
                </a:ext>
              </a:extLst>
            </p:cNvPr>
            <p:cNvSpPr/>
            <p:nvPr/>
          </p:nvSpPr>
          <p:spPr>
            <a:xfrm>
              <a:off x="6102949" y="2857997"/>
              <a:ext cx="442136" cy="570414"/>
            </a:xfrm>
            <a:prstGeom prst="rect">
              <a:avLst/>
            </a:prstGeom>
            <a:solidFill>
              <a:srgbClr val="D600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6" descr="See the source image">
              <a:extLst>
                <a:ext uri="{FF2B5EF4-FFF2-40B4-BE49-F238E27FC236}">
                  <a16:creationId xmlns:a16="http://schemas.microsoft.com/office/drawing/2014/main" id="{4AE61DBE-FD22-43FE-9992-84A42557009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2949" y="2986666"/>
              <a:ext cx="442136" cy="441745"/>
            </a:xfrm>
            <a:prstGeom prst="rect">
              <a:avLst/>
            </a:prstGeom>
            <a:noFill/>
            <a:extLst>
              <a:ext uri="{909E8E84-426E-40DD-AFC4-6F175D3DCCD1}">
                <a14:hiddenFill xmlns:a14="http://schemas.microsoft.com/office/drawing/2010/main">
                  <a:solidFill>
                    <a:srgbClr val="FFFFFF"/>
                  </a:solidFill>
                </a14:hiddenFill>
              </a:ext>
            </a:extLst>
          </p:spPr>
        </p:pic>
        <p:sp>
          <p:nvSpPr>
            <p:cNvPr id="138" name="TextBox 137">
              <a:extLst>
                <a:ext uri="{FF2B5EF4-FFF2-40B4-BE49-F238E27FC236}">
                  <a16:creationId xmlns:a16="http://schemas.microsoft.com/office/drawing/2014/main" id="{67CA9DEA-F7F0-4398-8315-4B192DB08651}"/>
                </a:ext>
              </a:extLst>
            </p:cNvPr>
            <p:cNvSpPr txBox="1"/>
            <p:nvPr/>
          </p:nvSpPr>
          <p:spPr>
            <a:xfrm>
              <a:off x="6007114" y="2829919"/>
              <a:ext cx="710954" cy="200055"/>
            </a:xfrm>
            <a:prstGeom prst="rect">
              <a:avLst/>
            </a:prstGeom>
            <a:noFill/>
          </p:spPr>
          <p:txBody>
            <a:bodyPr wrap="square" rtlCol="0">
              <a:spAutoFit/>
            </a:bodyPr>
            <a:lstStyle/>
            <a:p>
              <a:r>
                <a:rPr lang="en-US" sz="700" dirty="0">
                  <a:solidFill>
                    <a:schemeClr val="bg1"/>
                  </a:solidFill>
                </a:rPr>
                <a:t> </a:t>
              </a:r>
              <a:r>
                <a:rPr lang="en-US" sz="600" dirty="0">
                  <a:solidFill>
                    <a:schemeClr val="bg1"/>
                  </a:solidFill>
                </a:rPr>
                <a:t>HelloWorld</a:t>
              </a:r>
            </a:p>
          </p:txBody>
        </p:sp>
      </p:grpSp>
      <p:grpSp>
        <p:nvGrpSpPr>
          <p:cNvPr id="8" name="Group 7">
            <a:extLst>
              <a:ext uri="{FF2B5EF4-FFF2-40B4-BE49-F238E27FC236}">
                <a16:creationId xmlns:a16="http://schemas.microsoft.com/office/drawing/2014/main" id="{AA10F2A8-1274-42A2-B358-CF5620D08788}"/>
              </a:ext>
            </a:extLst>
          </p:cNvPr>
          <p:cNvGrpSpPr/>
          <p:nvPr/>
        </p:nvGrpSpPr>
        <p:grpSpPr>
          <a:xfrm>
            <a:off x="424021" y="2302104"/>
            <a:ext cx="908976" cy="254827"/>
            <a:chOff x="-165090" y="1639772"/>
            <a:chExt cx="908976" cy="254827"/>
          </a:xfrm>
        </p:grpSpPr>
        <p:sp>
          <p:nvSpPr>
            <p:cNvPr id="179" name="Rectangle: Rounded Corners 178">
              <a:extLst>
                <a:ext uri="{FF2B5EF4-FFF2-40B4-BE49-F238E27FC236}">
                  <a16:creationId xmlns:a16="http://schemas.microsoft.com/office/drawing/2014/main" id="{63A27A69-CB8C-4D69-903D-BCB45B4D1CA7}"/>
                </a:ext>
              </a:extLst>
            </p:cNvPr>
            <p:cNvSpPr/>
            <p:nvPr/>
          </p:nvSpPr>
          <p:spPr>
            <a:xfrm>
              <a:off x="-165090" y="1639772"/>
              <a:ext cx="898152"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TextBox 179">
              <a:extLst>
                <a:ext uri="{FF2B5EF4-FFF2-40B4-BE49-F238E27FC236}">
                  <a16:creationId xmlns:a16="http://schemas.microsoft.com/office/drawing/2014/main" id="{17C161BF-1ACE-473B-9E61-6A2E3357125D}"/>
                </a:ext>
              </a:extLst>
            </p:cNvPr>
            <p:cNvSpPr txBox="1"/>
            <p:nvPr/>
          </p:nvSpPr>
          <p:spPr>
            <a:xfrm>
              <a:off x="-12386" y="1639772"/>
              <a:ext cx="756272" cy="230832"/>
            </a:xfrm>
            <a:prstGeom prst="rect">
              <a:avLst/>
            </a:prstGeom>
            <a:noFill/>
          </p:spPr>
          <p:txBody>
            <a:bodyPr wrap="square" rtlCol="0">
              <a:spAutoFit/>
            </a:bodyPr>
            <a:lstStyle/>
            <a:p>
              <a:r>
                <a:rPr lang="en-US" sz="900" dirty="0">
                  <a:solidFill>
                    <a:schemeClr val="bg1"/>
                  </a:solidFill>
                </a:rPr>
                <a:t>Kubelet</a:t>
              </a:r>
            </a:p>
          </p:txBody>
        </p:sp>
      </p:grpSp>
      <p:grpSp>
        <p:nvGrpSpPr>
          <p:cNvPr id="29" name="Group 28">
            <a:extLst>
              <a:ext uri="{FF2B5EF4-FFF2-40B4-BE49-F238E27FC236}">
                <a16:creationId xmlns:a16="http://schemas.microsoft.com/office/drawing/2014/main" id="{78AB0AF7-27E1-4D21-A6C4-99406A405C24}"/>
              </a:ext>
            </a:extLst>
          </p:cNvPr>
          <p:cNvGrpSpPr/>
          <p:nvPr/>
        </p:nvGrpSpPr>
        <p:grpSpPr>
          <a:xfrm>
            <a:off x="373344" y="4448719"/>
            <a:ext cx="1150958" cy="470116"/>
            <a:chOff x="387712" y="4419961"/>
            <a:chExt cx="1150958" cy="470116"/>
          </a:xfrm>
        </p:grpSpPr>
        <p:sp>
          <p:nvSpPr>
            <p:cNvPr id="246" name="Rectangle: Rounded Corners 245">
              <a:extLst>
                <a:ext uri="{FF2B5EF4-FFF2-40B4-BE49-F238E27FC236}">
                  <a16:creationId xmlns:a16="http://schemas.microsoft.com/office/drawing/2014/main" id="{299F47CD-3305-47C1-99BF-914757BBCFF6}"/>
                </a:ext>
              </a:extLst>
            </p:cNvPr>
            <p:cNvSpPr/>
            <p:nvPr/>
          </p:nvSpPr>
          <p:spPr>
            <a:xfrm>
              <a:off x="387712" y="4522437"/>
              <a:ext cx="763525"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Rounded Corners 248">
              <a:extLst>
                <a:ext uri="{FF2B5EF4-FFF2-40B4-BE49-F238E27FC236}">
                  <a16:creationId xmlns:a16="http://schemas.microsoft.com/office/drawing/2014/main" id="{872EAAEA-E394-480B-99AF-01B18F8AAD17}"/>
                </a:ext>
              </a:extLst>
            </p:cNvPr>
            <p:cNvSpPr/>
            <p:nvPr/>
          </p:nvSpPr>
          <p:spPr>
            <a:xfrm>
              <a:off x="387712" y="4419961"/>
              <a:ext cx="1150958" cy="429899"/>
            </a:xfrm>
            <a:prstGeom prst="roundRect">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Rectangle: Rounded Corners 250">
              <a:extLst>
                <a:ext uri="{FF2B5EF4-FFF2-40B4-BE49-F238E27FC236}">
                  <a16:creationId xmlns:a16="http://schemas.microsoft.com/office/drawing/2014/main" id="{E6CBFDCB-7F08-4852-A6E1-FAC86198E23F}"/>
                </a:ext>
              </a:extLst>
            </p:cNvPr>
            <p:cNvSpPr/>
            <p:nvPr/>
          </p:nvSpPr>
          <p:spPr>
            <a:xfrm>
              <a:off x="966815" y="4659394"/>
              <a:ext cx="545368"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TextBox 251">
              <a:extLst>
                <a:ext uri="{FF2B5EF4-FFF2-40B4-BE49-F238E27FC236}">
                  <a16:creationId xmlns:a16="http://schemas.microsoft.com/office/drawing/2014/main" id="{C3C29045-FDDD-4F53-A65A-4FE068DFA2AC}"/>
                </a:ext>
              </a:extLst>
            </p:cNvPr>
            <p:cNvSpPr txBox="1"/>
            <p:nvPr/>
          </p:nvSpPr>
          <p:spPr>
            <a:xfrm>
              <a:off x="645037" y="4603258"/>
              <a:ext cx="501542" cy="215444"/>
            </a:xfrm>
            <a:prstGeom prst="rect">
              <a:avLst/>
            </a:prstGeom>
            <a:noFill/>
          </p:spPr>
          <p:txBody>
            <a:bodyPr wrap="square" rtlCol="0">
              <a:spAutoFit/>
            </a:bodyPr>
            <a:lstStyle/>
            <a:p>
              <a:r>
                <a:rPr lang="en-US" sz="800" dirty="0">
                  <a:solidFill>
                    <a:schemeClr val="bg1"/>
                  </a:solidFill>
                </a:rPr>
                <a:t>eth0</a:t>
              </a:r>
            </a:p>
          </p:txBody>
        </p:sp>
        <p:sp>
          <p:nvSpPr>
            <p:cNvPr id="253" name="TextBox 252">
              <a:extLst>
                <a:ext uri="{FF2B5EF4-FFF2-40B4-BE49-F238E27FC236}">
                  <a16:creationId xmlns:a16="http://schemas.microsoft.com/office/drawing/2014/main" id="{D5E14BF5-7E6C-4F15-A084-5FBD6E2028D1}"/>
                </a:ext>
              </a:extLst>
            </p:cNvPr>
            <p:cNvSpPr txBox="1"/>
            <p:nvPr/>
          </p:nvSpPr>
          <p:spPr>
            <a:xfrm>
              <a:off x="424679" y="4690022"/>
              <a:ext cx="879478" cy="200055"/>
            </a:xfrm>
            <a:prstGeom prst="rect">
              <a:avLst/>
            </a:prstGeom>
            <a:noFill/>
          </p:spPr>
          <p:txBody>
            <a:bodyPr wrap="square" rtlCol="0">
              <a:spAutoFit/>
            </a:bodyPr>
            <a:lstStyle/>
            <a:p>
              <a:r>
                <a:rPr lang="en-US" sz="700" dirty="0">
                  <a:solidFill>
                    <a:schemeClr val="bg1"/>
                  </a:solidFill>
                </a:rPr>
                <a:t>172.16.9.68</a:t>
              </a:r>
            </a:p>
          </p:txBody>
        </p:sp>
      </p:grpSp>
      <p:cxnSp>
        <p:nvCxnSpPr>
          <p:cNvPr id="254" name="Straight Connector 253">
            <a:extLst>
              <a:ext uri="{FF2B5EF4-FFF2-40B4-BE49-F238E27FC236}">
                <a16:creationId xmlns:a16="http://schemas.microsoft.com/office/drawing/2014/main" id="{BEB45FBB-5586-4EE7-BD5A-FBB924DF8E31}"/>
              </a:ext>
            </a:extLst>
          </p:cNvPr>
          <p:cNvCxnSpPr>
            <a:cxnSpLocks/>
            <a:stCxn id="251" idx="3"/>
            <a:endCxn id="119" idx="1"/>
          </p:cNvCxnSpPr>
          <p:nvPr/>
        </p:nvCxnSpPr>
        <p:spPr>
          <a:xfrm flipV="1">
            <a:off x="1497815" y="4775686"/>
            <a:ext cx="893709" cy="11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0D372AA-69AC-49AE-994E-1296A2BB2F02}"/>
              </a:ext>
            </a:extLst>
          </p:cNvPr>
          <p:cNvGrpSpPr/>
          <p:nvPr/>
        </p:nvGrpSpPr>
        <p:grpSpPr>
          <a:xfrm>
            <a:off x="186887" y="2895987"/>
            <a:ext cx="661275" cy="258873"/>
            <a:chOff x="86485" y="1405560"/>
            <a:chExt cx="661275" cy="258873"/>
          </a:xfrm>
        </p:grpSpPr>
        <p:sp>
          <p:nvSpPr>
            <p:cNvPr id="256" name="Rectangle: Rounded Corners 255">
              <a:extLst>
                <a:ext uri="{FF2B5EF4-FFF2-40B4-BE49-F238E27FC236}">
                  <a16:creationId xmlns:a16="http://schemas.microsoft.com/office/drawing/2014/main" id="{18E26012-98CC-4FB1-9A2F-8E145E4DE160}"/>
                </a:ext>
              </a:extLst>
            </p:cNvPr>
            <p:cNvSpPr/>
            <p:nvPr/>
          </p:nvSpPr>
          <p:spPr>
            <a:xfrm>
              <a:off x="86485" y="1405560"/>
              <a:ext cx="661275"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a:extLst>
                <a:ext uri="{FF2B5EF4-FFF2-40B4-BE49-F238E27FC236}">
                  <a16:creationId xmlns:a16="http://schemas.microsoft.com/office/drawing/2014/main" id="{24129A80-C7DB-48AB-B8BF-6611DDB8A5AB}"/>
                </a:ext>
              </a:extLst>
            </p:cNvPr>
            <p:cNvSpPr txBox="1"/>
            <p:nvPr/>
          </p:nvSpPr>
          <p:spPr>
            <a:xfrm>
              <a:off x="252737" y="1433601"/>
              <a:ext cx="363739" cy="230832"/>
            </a:xfrm>
            <a:prstGeom prst="rect">
              <a:avLst/>
            </a:prstGeom>
            <a:noFill/>
          </p:spPr>
          <p:txBody>
            <a:bodyPr wrap="square" rtlCol="0">
              <a:spAutoFit/>
            </a:bodyPr>
            <a:lstStyle>
              <a:defPPr>
                <a:defRPr lang="en-US"/>
              </a:defPPr>
              <a:lvl1pPr>
                <a:defRPr sz="900">
                  <a:solidFill>
                    <a:schemeClr val="bg1"/>
                  </a:solidFill>
                </a:defRPr>
              </a:lvl1pPr>
            </a:lstStyle>
            <a:p>
              <a:r>
                <a:rPr lang="en-US" dirty="0"/>
                <a:t>CRI</a:t>
              </a:r>
            </a:p>
          </p:txBody>
        </p:sp>
      </p:grpSp>
      <p:grpSp>
        <p:nvGrpSpPr>
          <p:cNvPr id="14" name="Group 13">
            <a:extLst>
              <a:ext uri="{FF2B5EF4-FFF2-40B4-BE49-F238E27FC236}">
                <a16:creationId xmlns:a16="http://schemas.microsoft.com/office/drawing/2014/main" id="{2478368D-08FC-41CE-909D-352884BBACDE}"/>
              </a:ext>
            </a:extLst>
          </p:cNvPr>
          <p:cNvGrpSpPr/>
          <p:nvPr/>
        </p:nvGrpSpPr>
        <p:grpSpPr>
          <a:xfrm>
            <a:off x="1204756" y="2880800"/>
            <a:ext cx="661275" cy="283420"/>
            <a:chOff x="117534" y="1672517"/>
            <a:chExt cx="661275" cy="283420"/>
          </a:xfrm>
        </p:grpSpPr>
        <p:sp>
          <p:nvSpPr>
            <p:cNvPr id="257" name="Rectangle: Rounded Corners 256">
              <a:extLst>
                <a:ext uri="{FF2B5EF4-FFF2-40B4-BE49-F238E27FC236}">
                  <a16:creationId xmlns:a16="http://schemas.microsoft.com/office/drawing/2014/main" id="{C0917EF8-9E33-42B6-AFE9-85AACC8D7525}"/>
                </a:ext>
              </a:extLst>
            </p:cNvPr>
            <p:cNvSpPr/>
            <p:nvPr/>
          </p:nvSpPr>
          <p:spPr>
            <a:xfrm>
              <a:off x="117534" y="1701110"/>
              <a:ext cx="661275"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0" name="TextBox 259">
              <a:extLst>
                <a:ext uri="{FF2B5EF4-FFF2-40B4-BE49-F238E27FC236}">
                  <a16:creationId xmlns:a16="http://schemas.microsoft.com/office/drawing/2014/main" id="{16384A5E-7D97-4EC1-89FA-355E4691FA38}"/>
                </a:ext>
              </a:extLst>
            </p:cNvPr>
            <p:cNvSpPr txBox="1"/>
            <p:nvPr/>
          </p:nvSpPr>
          <p:spPr>
            <a:xfrm>
              <a:off x="291508" y="1672517"/>
              <a:ext cx="363739" cy="230832"/>
            </a:xfrm>
            <a:prstGeom prst="rect">
              <a:avLst/>
            </a:prstGeom>
            <a:noFill/>
          </p:spPr>
          <p:txBody>
            <a:bodyPr wrap="square" rtlCol="0">
              <a:spAutoFit/>
            </a:bodyPr>
            <a:lstStyle>
              <a:defPPr>
                <a:defRPr lang="en-US"/>
              </a:defPPr>
              <a:lvl1pPr>
                <a:defRPr sz="900">
                  <a:solidFill>
                    <a:schemeClr val="bg1"/>
                  </a:solidFill>
                </a:defRPr>
              </a:lvl1pPr>
            </a:lstStyle>
            <a:p>
              <a:r>
                <a:rPr lang="en-US" dirty="0"/>
                <a:t>CNI</a:t>
              </a:r>
            </a:p>
          </p:txBody>
        </p:sp>
      </p:grpSp>
      <p:sp>
        <p:nvSpPr>
          <p:cNvPr id="277" name="TextBox 276">
            <a:extLst>
              <a:ext uri="{FF2B5EF4-FFF2-40B4-BE49-F238E27FC236}">
                <a16:creationId xmlns:a16="http://schemas.microsoft.com/office/drawing/2014/main" id="{EB266669-5AA9-4315-A0C2-EA1DDAD8BECE}"/>
              </a:ext>
            </a:extLst>
          </p:cNvPr>
          <p:cNvSpPr txBox="1"/>
          <p:nvPr/>
        </p:nvSpPr>
        <p:spPr>
          <a:xfrm>
            <a:off x="391283" y="4408587"/>
            <a:ext cx="1196501" cy="215444"/>
          </a:xfrm>
          <a:prstGeom prst="rect">
            <a:avLst/>
          </a:prstGeom>
          <a:noFill/>
        </p:spPr>
        <p:txBody>
          <a:bodyPr wrap="square" rtlCol="0">
            <a:spAutoFit/>
          </a:bodyPr>
          <a:lstStyle/>
          <a:p>
            <a:r>
              <a:rPr lang="en-US" sz="700" dirty="0">
                <a:solidFill>
                  <a:schemeClr val="bg1"/>
                </a:solidFill>
              </a:rPr>
              <a:t>POD Network Name Spa</a:t>
            </a:r>
            <a:r>
              <a:rPr lang="en-US" sz="800" dirty="0">
                <a:solidFill>
                  <a:schemeClr val="bg1"/>
                </a:solidFill>
              </a:rPr>
              <a:t>ce</a:t>
            </a:r>
          </a:p>
        </p:txBody>
      </p:sp>
      <p:grpSp>
        <p:nvGrpSpPr>
          <p:cNvPr id="278" name="Group 277">
            <a:extLst>
              <a:ext uri="{FF2B5EF4-FFF2-40B4-BE49-F238E27FC236}">
                <a16:creationId xmlns:a16="http://schemas.microsoft.com/office/drawing/2014/main" id="{36DFC2E0-46D7-4937-8D39-B90C14CD156A}"/>
              </a:ext>
            </a:extLst>
          </p:cNvPr>
          <p:cNvGrpSpPr/>
          <p:nvPr/>
        </p:nvGrpSpPr>
        <p:grpSpPr>
          <a:xfrm>
            <a:off x="4892477" y="2369975"/>
            <a:ext cx="908976" cy="254827"/>
            <a:chOff x="-165090" y="1639772"/>
            <a:chExt cx="908976" cy="254827"/>
          </a:xfrm>
        </p:grpSpPr>
        <p:sp>
          <p:nvSpPr>
            <p:cNvPr id="279" name="Rectangle: Rounded Corners 278">
              <a:extLst>
                <a:ext uri="{FF2B5EF4-FFF2-40B4-BE49-F238E27FC236}">
                  <a16:creationId xmlns:a16="http://schemas.microsoft.com/office/drawing/2014/main" id="{912D2E05-D032-4067-BDAC-A86B9139670C}"/>
                </a:ext>
              </a:extLst>
            </p:cNvPr>
            <p:cNvSpPr/>
            <p:nvPr/>
          </p:nvSpPr>
          <p:spPr>
            <a:xfrm>
              <a:off x="-165090" y="1639772"/>
              <a:ext cx="898152"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1" name="TextBox 280">
              <a:extLst>
                <a:ext uri="{FF2B5EF4-FFF2-40B4-BE49-F238E27FC236}">
                  <a16:creationId xmlns:a16="http://schemas.microsoft.com/office/drawing/2014/main" id="{439781FC-1379-4FD6-AC7D-C141493FCC6F}"/>
                </a:ext>
              </a:extLst>
            </p:cNvPr>
            <p:cNvSpPr txBox="1"/>
            <p:nvPr/>
          </p:nvSpPr>
          <p:spPr>
            <a:xfrm>
              <a:off x="-12386" y="1639772"/>
              <a:ext cx="756272" cy="230832"/>
            </a:xfrm>
            <a:prstGeom prst="rect">
              <a:avLst/>
            </a:prstGeom>
            <a:noFill/>
          </p:spPr>
          <p:txBody>
            <a:bodyPr wrap="square" rtlCol="0">
              <a:spAutoFit/>
            </a:bodyPr>
            <a:lstStyle/>
            <a:p>
              <a:r>
                <a:rPr lang="en-US" sz="900" dirty="0">
                  <a:solidFill>
                    <a:schemeClr val="bg1"/>
                  </a:solidFill>
                </a:rPr>
                <a:t>Kubelet</a:t>
              </a:r>
            </a:p>
          </p:txBody>
        </p:sp>
      </p:grpSp>
      <p:grpSp>
        <p:nvGrpSpPr>
          <p:cNvPr id="292" name="Group 291">
            <a:extLst>
              <a:ext uri="{FF2B5EF4-FFF2-40B4-BE49-F238E27FC236}">
                <a16:creationId xmlns:a16="http://schemas.microsoft.com/office/drawing/2014/main" id="{A8F47A65-87BB-41A7-A58C-8AC1140DD771}"/>
              </a:ext>
            </a:extLst>
          </p:cNvPr>
          <p:cNvGrpSpPr/>
          <p:nvPr/>
        </p:nvGrpSpPr>
        <p:grpSpPr>
          <a:xfrm>
            <a:off x="4843299" y="3636810"/>
            <a:ext cx="1317389" cy="1404671"/>
            <a:chOff x="5697891" y="2642017"/>
            <a:chExt cx="1317389" cy="1404671"/>
          </a:xfrm>
        </p:grpSpPr>
        <p:sp>
          <p:nvSpPr>
            <p:cNvPr id="293" name="TextBox 292">
              <a:extLst>
                <a:ext uri="{FF2B5EF4-FFF2-40B4-BE49-F238E27FC236}">
                  <a16:creationId xmlns:a16="http://schemas.microsoft.com/office/drawing/2014/main" id="{859ABBEE-2C62-42C1-AD8B-79D19BC411EA}"/>
                </a:ext>
              </a:extLst>
            </p:cNvPr>
            <p:cNvSpPr txBox="1"/>
            <p:nvPr/>
          </p:nvSpPr>
          <p:spPr>
            <a:xfrm>
              <a:off x="6119986" y="2642017"/>
              <a:ext cx="454150" cy="230832"/>
            </a:xfrm>
            <a:prstGeom prst="rect">
              <a:avLst/>
            </a:prstGeom>
            <a:noFill/>
          </p:spPr>
          <p:txBody>
            <a:bodyPr wrap="square" rtlCol="0">
              <a:spAutoFit/>
            </a:bodyPr>
            <a:lstStyle/>
            <a:p>
              <a:r>
                <a:rPr lang="en-US" sz="900" b="1" dirty="0">
                  <a:solidFill>
                    <a:schemeClr val="bg1"/>
                  </a:solidFill>
                </a:rPr>
                <a:t>POD</a:t>
              </a:r>
            </a:p>
          </p:txBody>
        </p:sp>
        <p:sp>
          <p:nvSpPr>
            <p:cNvPr id="294" name="Rectangle: Rounded Corners 293">
              <a:extLst>
                <a:ext uri="{FF2B5EF4-FFF2-40B4-BE49-F238E27FC236}">
                  <a16:creationId xmlns:a16="http://schemas.microsoft.com/office/drawing/2014/main" id="{B818FE36-D273-4B64-AAE2-F34B0F1C0613}"/>
                </a:ext>
              </a:extLst>
            </p:cNvPr>
            <p:cNvSpPr/>
            <p:nvPr/>
          </p:nvSpPr>
          <p:spPr>
            <a:xfrm>
              <a:off x="5697891" y="2812095"/>
              <a:ext cx="1317389" cy="1234593"/>
            </a:xfrm>
            <a:prstGeom prst="round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5" name="Rectangle 294">
              <a:extLst>
                <a:ext uri="{FF2B5EF4-FFF2-40B4-BE49-F238E27FC236}">
                  <a16:creationId xmlns:a16="http://schemas.microsoft.com/office/drawing/2014/main" id="{27D6CCFD-9F25-4581-B189-D8493682295D}"/>
                </a:ext>
              </a:extLst>
            </p:cNvPr>
            <p:cNvSpPr/>
            <p:nvPr/>
          </p:nvSpPr>
          <p:spPr>
            <a:xfrm>
              <a:off x="6102949" y="2857997"/>
              <a:ext cx="442136" cy="570414"/>
            </a:xfrm>
            <a:prstGeom prst="rect">
              <a:avLst/>
            </a:prstGeom>
            <a:solidFill>
              <a:srgbClr val="D600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6" name="Picture 6" descr="See the source image">
              <a:extLst>
                <a:ext uri="{FF2B5EF4-FFF2-40B4-BE49-F238E27FC236}">
                  <a16:creationId xmlns:a16="http://schemas.microsoft.com/office/drawing/2014/main" id="{72E04E04-C194-43F9-8EE9-DEB47781C22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2949" y="2986666"/>
              <a:ext cx="442136" cy="441745"/>
            </a:xfrm>
            <a:prstGeom prst="rect">
              <a:avLst/>
            </a:prstGeom>
            <a:noFill/>
            <a:extLst>
              <a:ext uri="{909E8E84-426E-40DD-AFC4-6F175D3DCCD1}">
                <a14:hiddenFill xmlns:a14="http://schemas.microsoft.com/office/drawing/2010/main">
                  <a:solidFill>
                    <a:srgbClr val="FFFFFF"/>
                  </a:solidFill>
                </a14:hiddenFill>
              </a:ext>
            </a:extLst>
          </p:spPr>
        </p:pic>
        <p:sp>
          <p:nvSpPr>
            <p:cNvPr id="297" name="TextBox 296">
              <a:extLst>
                <a:ext uri="{FF2B5EF4-FFF2-40B4-BE49-F238E27FC236}">
                  <a16:creationId xmlns:a16="http://schemas.microsoft.com/office/drawing/2014/main" id="{4CBE8D7E-E402-4108-9D02-D1209AAA2C70}"/>
                </a:ext>
              </a:extLst>
            </p:cNvPr>
            <p:cNvSpPr txBox="1"/>
            <p:nvPr/>
          </p:nvSpPr>
          <p:spPr>
            <a:xfrm>
              <a:off x="6007114" y="2829919"/>
              <a:ext cx="710954" cy="200055"/>
            </a:xfrm>
            <a:prstGeom prst="rect">
              <a:avLst/>
            </a:prstGeom>
            <a:noFill/>
          </p:spPr>
          <p:txBody>
            <a:bodyPr wrap="square" rtlCol="0">
              <a:spAutoFit/>
            </a:bodyPr>
            <a:lstStyle/>
            <a:p>
              <a:r>
                <a:rPr lang="en-US" sz="700" dirty="0">
                  <a:solidFill>
                    <a:schemeClr val="bg1"/>
                  </a:solidFill>
                </a:rPr>
                <a:t> </a:t>
              </a:r>
              <a:r>
                <a:rPr lang="en-US" sz="600" dirty="0">
                  <a:solidFill>
                    <a:schemeClr val="bg1"/>
                  </a:solidFill>
                </a:rPr>
                <a:t>HelloWorld</a:t>
              </a:r>
            </a:p>
          </p:txBody>
        </p:sp>
      </p:grpSp>
      <p:grpSp>
        <p:nvGrpSpPr>
          <p:cNvPr id="298" name="Group 297">
            <a:extLst>
              <a:ext uri="{FF2B5EF4-FFF2-40B4-BE49-F238E27FC236}">
                <a16:creationId xmlns:a16="http://schemas.microsoft.com/office/drawing/2014/main" id="{A033A04E-AAEF-442F-BDC8-F6FACDCBFF9B}"/>
              </a:ext>
            </a:extLst>
          </p:cNvPr>
          <p:cNvGrpSpPr/>
          <p:nvPr/>
        </p:nvGrpSpPr>
        <p:grpSpPr>
          <a:xfrm>
            <a:off x="4817815" y="4535561"/>
            <a:ext cx="1244916" cy="478141"/>
            <a:chOff x="293754" y="4419961"/>
            <a:chExt cx="1244916" cy="478141"/>
          </a:xfrm>
        </p:grpSpPr>
        <p:sp>
          <p:nvSpPr>
            <p:cNvPr id="299" name="Rectangle: Rounded Corners 298">
              <a:extLst>
                <a:ext uri="{FF2B5EF4-FFF2-40B4-BE49-F238E27FC236}">
                  <a16:creationId xmlns:a16="http://schemas.microsoft.com/office/drawing/2014/main" id="{04197549-A048-4B56-B66E-944F60059F1F}"/>
                </a:ext>
              </a:extLst>
            </p:cNvPr>
            <p:cNvSpPr/>
            <p:nvPr/>
          </p:nvSpPr>
          <p:spPr>
            <a:xfrm>
              <a:off x="387712" y="4522437"/>
              <a:ext cx="763525"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Rounded Corners 299">
              <a:extLst>
                <a:ext uri="{FF2B5EF4-FFF2-40B4-BE49-F238E27FC236}">
                  <a16:creationId xmlns:a16="http://schemas.microsoft.com/office/drawing/2014/main" id="{15B5C76C-E43B-49FC-9F6C-BE0D0A2B354E}"/>
                </a:ext>
              </a:extLst>
            </p:cNvPr>
            <p:cNvSpPr/>
            <p:nvPr/>
          </p:nvSpPr>
          <p:spPr>
            <a:xfrm>
              <a:off x="387712" y="4419961"/>
              <a:ext cx="1150958" cy="429899"/>
            </a:xfrm>
            <a:prstGeom prst="roundRect">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1" name="Rectangle: Rounded Corners 300">
              <a:extLst>
                <a:ext uri="{FF2B5EF4-FFF2-40B4-BE49-F238E27FC236}">
                  <a16:creationId xmlns:a16="http://schemas.microsoft.com/office/drawing/2014/main" id="{B75099B6-EB5A-4C6E-B762-41D8781C28FC}"/>
                </a:ext>
              </a:extLst>
            </p:cNvPr>
            <p:cNvSpPr/>
            <p:nvPr/>
          </p:nvSpPr>
          <p:spPr>
            <a:xfrm>
              <a:off x="966815" y="4659394"/>
              <a:ext cx="545368"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6D2C8044-7898-45C2-A040-1BAB3E0DCDB8}"/>
                </a:ext>
              </a:extLst>
            </p:cNvPr>
            <p:cNvSpPr txBox="1"/>
            <p:nvPr/>
          </p:nvSpPr>
          <p:spPr>
            <a:xfrm>
              <a:off x="645037" y="4603258"/>
              <a:ext cx="501542" cy="215444"/>
            </a:xfrm>
            <a:prstGeom prst="rect">
              <a:avLst/>
            </a:prstGeom>
            <a:noFill/>
          </p:spPr>
          <p:txBody>
            <a:bodyPr wrap="square" rtlCol="0">
              <a:spAutoFit/>
            </a:bodyPr>
            <a:lstStyle/>
            <a:p>
              <a:r>
                <a:rPr lang="en-US" sz="800" dirty="0">
                  <a:solidFill>
                    <a:schemeClr val="bg1"/>
                  </a:solidFill>
                </a:rPr>
                <a:t>eth0</a:t>
              </a:r>
            </a:p>
          </p:txBody>
        </p:sp>
        <p:sp>
          <p:nvSpPr>
            <p:cNvPr id="306" name="TextBox 305">
              <a:extLst>
                <a:ext uri="{FF2B5EF4-FFF2-40B4-BE49-F238E27FC236}">
                  <a16:creationId xmlns:a16="http://schemas.microsoft.com/office/drawing/2014/main" id="{1D45BB2D-9A35-413A-A321-A841B98CB62F}"/>
                </a:ext>
              </a:extLst>
            </p:cNvPr>
            <p:cNvSpPr txBox="1"/>
            <p:nvPr/>
          </p:nvSpPr>
          <p:spPr>
            <a:xfrm>
              <a:off x="293754" y="4698047"/>
              <a:ext cx="879478" cy="200055"/>
            </a:xfrm>
            <a:prstGeom prst="rect">
              <a:avLst/>
            </a:prstGeom>
            <a:noFill/>
          </p:spPr>
          <p:txBody>
            <a:bodyPr wrap="square" rtlCol="0">
              <a:spAutoFit/>
            </a:bodyPr>
            <a:lstStyle/>
            <a:p>
              <a:r>
                <a:rPr lang="en-US" sz="700" dirty="0">
                  <a:solidFill>
                    <a:schemeClr val="bg1"/>
                  </a:solidFill>
                </a:rPr>
                <a:t>172.16.209.144</a:t>
              </a:r>
            </a:p>
          </p:txBody>
        </p:sp>
      </p:grpSp>
      <p:grpSp>
        <p:nvGrpSpPr>
          <p:cNvPr id="307" name="Group 306">
            <a:extLst>
              <a:ext uri="{FF2B5EF4-FFF2-40B4-BE49-F238E27FC236}">
                <a16:creationId xmlns:a16="http://schemas.microsoft.com/office/drawing/2014/main" id="{B868C547-CCBF-46CB-B775-9176E7216476}"/>
              </a:ext>
            </a:extLst>
          </p:cNvPr>
          <p:cNvGrpSpPr/>
          <p:nvPr/>
        </p:nvGrpSpPr>
        <p:grpSpPr>
          <a:xfrm>
            <a:off x="4725316" y="2982829"/>
            <a:ext cx="661275" cy="258873"/>
            <a:chOff x="86485" y="1405560"/>
            <a:chExt cx="661275" cy="258873"/>
          </a:xfrm>
        </p:grpSpPr>
        <p:sp>
          <p:nvSpPr>
            <p:cNvPr id="308" name="Rectangle: Rounded Corners 307">
              <a:extLst>
                <a:ext uri="{FF2B5EF4-FFF2-40B4-BE49-F238E27FC236}">
                  <a16:creationId xmlns:a16="http://schemas.microsoft.com/office/drawing/2014/main" id="{0A675539-D2CE-4AE2-B17F-26B29F77F32D}"/>
                </a:ext>
              </a:extLst>
            </p:cNvPr>
            <p:cNvSpPr/>
            <p:nvPr/>
          </p:nvSpPr>
          <p:spPr>
            <a:xfrm>
              <a:off x="86485" y="1405560"/>
              <a:ext cx="661275"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 name="TextBox 308">
              <a:extLst>
                <a:ext uri="{FF2B5EF4-FFF2-40B4-BE49-F238E27FC236}">
                  <a16:creationId xmlns:a16="http://schemas.microsoft.com/office/drawing/2014/main" id="{9C818BC9-3FF7-416A-A0AF-4844DEFB0151}"/>
                </a:ext>
              </a:extLst>
            </p:cNvPr>
            <p:cNvSpPr txBox="1"/>
            <p:nvPr/>
          </p:nvSpPr>
          <p:spPr>
            <a:xfrm>
              <a:off x="252737" y="1433601"/>
              <a:ext cx="363739" cy="230832"/>
            </a:xfrm>
            <a:prstGeom prst="rect">
              <a:avLst/>
            </a:prstGeom>
            <a:noFill/>
          </p:spPr>
          <p:txBody>
            <a:bodyPr wrap="square" rtlCol="0">
              <a:spAutoFit/>
            </a:bodyPr>
            <a:lstStyle>
              <a:defPPr>
                <a:defRPr lang="en-US"/>
              </a:defPPr>
              <a:lvl1pPr>
                <a:defRPr sz="900">
                  <a:solidFill>
                    <a:schemeClr val="bg1"/>
                  </a:solidFill>
                </a:defRPr>
              </a:lvl1pPr>
            </a:lstStyle>
            <a:p>
              <a:r>
                <a:rPr lang="en-US" dirty="0"/>
                <a:t>CRI</a:t>
              </a:r>
            </a:p>
          </p:txBody>
        </p:sp>
      </p:grpSp>
      <p:grpSp>
        <p:nvGrpSpPr>
          <p:cNvPr id="310" name="Group 309">
            <a:extLst>
              <a:ext uri="{FF2B5EF4-FFF2-40B4-BE49-F238E27FC236}">
                <a16:creationId xmlns:a16="http://schemas.microsoft.com/office/drawing/2014/main" id="{44C83CC2-73EE-4C30-A473-6CD16ED5D969}"/>
              </a:ext>
            </a:extLst>
          </p:cNvPr>
          <p:cNvGrpSpPr/>
          <p:nvPr/>
        </p:nvGrpSpPr>
        <p:grpSpPr>
          <a:xfrm>
            <a:off x="5743185" y="2967642"/>
            <a:ext cx="661275" cy="283420"/>
            <a:chOff x="117534" y="1672517"/>
            <a:chExt cx="661275" cy="283420"/>
          </a:xfrm>
        </p:grpSpPr>
        <p:sp>
          <p:nvSpPr>
            <p:cNvPr id="311" name="Rectangle: Rounded Corners 310">
              <a:extLst>
                <a:ext uri="{FF2B5EF4-FFF2-40B4-BE49-F238E27FC236}">
                  <a16:creationId xmlns:a16="http://schemas.microsoft.com/office/drawing/2014/main" id="{F2C82110-6E8E-43F5-BD3B-8FA03720EBC8}"/>
                </a:ext>
              </a:extLst>
            </p:cNvPr>
            <p:cNvSpPr/>
            <p:nvPr/>
          </p:nvSpPr>
          <p:spPr>
            <a:xfrm>
              <a:off x="117534" y="1701110"/>
              <a:ext cx="661275"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2" name="TextBox 311">
              <a:extLst>
                <a:ext uri="{FF2B5EF4-FFF2-40B4-BE49-F238E27FC236}">
                  <a16:creationId xmlns:a16="http://schemas.microsoft.com/office/drawing/2014/main" id="{4096A91A-CF19-4A96-AD22-528CB1F5C768}"/>
                </a:ext>
              </a:extLst>
            </p:cNvPr>
            <p:cNvSpPr txBox="1"/>
            <p:nvPr/>
          </p:nvSpPr>
          <p:spPr>
            <a:xfrm>
              <a:off x="291508" y="1672517"/>
              <a:ext cx="363739" cy="230832"/>
            </a:xfrm>
            <a:prstGeom prst="rect">
              <a:avLst/>
            </a:prstGeom>
            <a:noFill/>
          </p:spPr>
          <p:txBody>
            <a:bodyPr wrap="square" rtlCol="0">
              <a:spAutoFit/>
            </a:bodyPr>
            <a:lstStyle>
              <a:defPPr>
                <a:defRPr lang="en-US"/>
              </a:defPPr>
              <a:lvl1pPr>
                <a:defRPr sz="900">
                  <a:solidFill>
                    <a:schemeClr val="bg1"/>
                  </a:solidFill>
                </a:defRPr>
              </a:lvl1pPr>
            </a:lstStyle>
            <a:p>
              <a:r>
                <a:rPr lang="en-US" dirty="0"/>
                <a:t>CNI</a:t>
              </a:r>
            </a:p>
          </p:txBody>
        </p:sp>
      </p:grpSp>
      <p:sp>
        <p:nvSpPr>
          <p:cNvPr id="316" name="TextBox 315">
            <a:extLst>
              <a:ext uri="{FF2B5EF4-FFF2-40B4-BE49-F238E27FC236}">
                <a16:creationId xmlns:a16="http://schemas.microsoft.com/office/drawing/2014/main" id="{B519FAF2-5EAC-41FD-820B-73B572BF5E47}"/>
              </a:ext>
            </a:extLst>
          </p:cNvPr>
          <p:cNvSpPr txBox="1"/>
          <p:nvPr/>
        </p:nvSpPr>
        <p:spPr>
          <a:xfrm>
            <a:off x="4929712" y="4495429"/>
            <a:ext cx="1196501" cy="215444"/>
          </a:xfrm>
          <a:prstGeom prst="rect">
            <a:avLst/>
          </a:prstGeom>
          <a:noFill/>
        </p:spPr>
        <p:txBody>
          <a:bodyPr wrap="square" rtlCol="0">
            <a:spAutoFit/>
          </a:bodyPr>
          <a:lstStyle/>
          <a:p>
            <a:r>
              <a:rPr lang="en-US" sz="700" dirty="0">
                <a:solidFill>
                  <a:schemeClr val="bg1"/>
                </a:solidFill>
              </a:rPr>
              <a:t>POD Network Name Spa</a:t>
            </a:r>
            <a:r>
              <a:rPr lang="en-US" sz="800" dirty="0">
                <a:solidFill>
                  <a:schemeClr val="bg1"/>
                </a:solidFill>
              </a:rPr>
              <a:t>ce</a:t>
            </a:r>
          </a:p>
        </p:txBody>
      </p:sp>
      <p:sp>
        <p:nvSpPr>
          <p:cNvPr id="322" name="Rectangle: Rounded Corners 321">
            <a:extLst>
              <a:ext uri="{FF2B5EF4-FFF2-40B4-BE49-F238E27FC236}">
                <a16:creationId xmlns:a16="http://schemas.microsoft.com/office/drawing/2014/main" id="{7CD1D9C3-8F75-49AB-BF80-92D62E2EAACC}"/>
              </a:ext>
            </a:extLst>
          </p:cNvPr>
          <p:cNvSpPr/>
          <p:nvPr/>
        </p:nvSpPr>
        <p:spPr>
          <a:xfrm>
            <a:off x="6916877" y="4758344"/>
            <a:ext cx="466676"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5" name="Straight Connector 324">
            <a:extLst>
              <a:ext uri="{FF2B5EF4-FFF2-40B4-BE49-F238E27FC236}">
                <a16:creationId xmlns:a16="http://schemas.microsoft.com/office/drawing/2014/main" id="{9103CB13-7FE9-4FDF-AEA4-68780A239FAC}"/>
              </a:ext>
            </a:extLst>
          </p:cNvPr>
          <p:cNvCxnSpPr>
            <a:cxnSpLocks/>
            <a:endCxn id="322" idx="1"/>
          </p:cNvCxnSpPr>
          <p:nvPr/>
        </p:nvCxnSpPr>
        <p:spPr>
          <a:xfrm flipV="1">
            <a:off x="6023168" y="4857060"/>
            <a:ext cx="893709" cy="11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68EE006D-C99A-4D6C-A268-D6C930846030}"/>
              </a:ext>
            </a:extLst>
          </p:cNvPr>
          <p:cNvSpPr txBox="1"/>
          <p:nvPr/>
        </p:nvSpPr>
        <p:spPr>
          <a:xfrm>
            <a:off x="3468733" y="2377471"/>
            <a:ext cx="614956" cy="230832"/>
          </a:xfrm>
          <a:prstGeom prst="rect">
            <a:avLst/>
          </a:prstGeom>
          <a:solidFill>
            <a:schemeClr val="tx1"/>
          </a:solidFill>
          <a:ln>
            <a:solidFill>
              <a:schemeClr val="tx1"/>
            </a:solidFill>
          </a:ln>
        </p:spPr>
        <p:txBody>
          <a:bodyPr wrap="square" rtlCol="0">
            <a:spAutoFit/>
          </a:bodyPr>
          <a:lstStyle/>
          <a:p>
            <a:r>
              <a:rPr lang="en-US" sz="900" b="1" dirty="0">
                <a:solidFill>
                  <a:schemeClr val="bg1"/>
                </a:solidFill>
              </a:rPr>
              <a:t>terminal</a:t>
            </a:r>
          </a:p>
        </p:txBody>
      </p:sp>
      <p:cxnSp>
        <p:nvCxnSpPr>
          <p:cNvPr id="5" name="Straight Arrow Connector 4">
            <a:extLst>
              <a:ext uri="{FF2B5EF4-FFF2-40B4-BE49-F238E27FC236}">
                <a16:creationId xmlns:a16="http://schemas.microsoft.com/office/drawing/2014/main" id="{DE03753F-D7EE-4935-AD87-AEC5FA62AC93}"/>
              </a:ext>
            </a:extLst>
          </p:cNvPr>
          <p:cNvCxnSpPr/>
          <p:nvPr/>
        </p:nvCxnSpPr>
        <p:spPr>
          <a:xfrm>
            <a:off x="4113195" y="2478445"/>
            <a:ext cx="331378" cy="6113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47776252-4B30-48FD-96AE-6080E06E0234}"/>
              </a:ext>
            </a:extLst>
          </p:cNvPr>
          <p:cNvSpPr txBox="1"/>
          <p:nvPr/>
        </p:nvSpPr>
        <p:spPr>
          <a:xfrm>
            <a:off x="6541251" y="496748"/>
            <a:ext cx="2131582" cy="349584"/>
          </a:xfrm>
          <a:prstGeom prst="rect">
            <a:avLst/>
          </a:prstGeom>
          <a:noFill/>
        </p:spPr>
        <p:txBody>
          <a:bodyPr wrap="square" rtlCol="0" anchor="ctr">
            <a:spAutoFit/>
          </a:bodyPr>
          <a:lstStyle/>
          <a:p>
            <a:pPr algn="just"/>
            <a:r>
              <a:rPr lang="en-US" sz="1600" dirty="0" err="1">
                <a:solidFill>
                  <a:schemeClr val="bg1"/>
                </a:solidFill>
              </a:rPr>
              <a:t>kube</a:t>
            </a:r>
            <a:r>
              <a:rPr lang="en-US" sz="1600" dirty="0">
                <a:solidFill>
                  <a:schemeClr val="bg1"/>
                </a:solidFill>
              </a:rPr>
              <a:t>-master</a:t>
            </a:r>
          </a:p>
        </p:txBody>
      </p:sp>
      <p:sp>
        <p:nvSpPr>
          <p:cNvPr id="189" name="Rectangle: Rounded Corners 188">
            <a:extLst>
              <a:ext uri="{FF2B5EF4-FFF2-40B4-BE49-F238E27FC236}">
                <a16:creationId xmlns:a16="http://schemas.microsoft.com/office/drawing/2014/main" id="{72A554E1-2BF5-48E8-832D-9AEB707FFB03}"/>
              </a:ext>
            </a:extLst>
          </p:cNvPr>
          <p:cNvSpPr/>
          <p:nvPr/>
        </p:nvSpPr>
        <p:spPr>
          <a:xfrm>
            <a:off x="192722" y="1502815"/>
            <a:ext cx="4016826" cy="3758210"/>
          </a:xfrm>
          <a:prstGeom prst="roundRect">
            <a:avLst/>
          </a:prstGeom>
          <a:solidFill>
            <a:srgbClr val="D60093"/>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34CEB1-F667-4889-AD39-76EA8AB976F7}"/>
              </a:ext>
            </a:extLst>
          </p:cNvPr>
          <p:cNvSpPr txBox="1"/>
          <p:nvPr/>
        </p:nvSpPr>
        <p:spPr>
          <a:xfrm>
            <a:off x="563782" y="5711995"/>
            <a:ext cx="3958115" cy="246221"/>
          </a:xfrm>
          <a:prstGeom prst="rect">
            <a:avLst/>
          </a:prstGeom>
          <a:noFill/>
        </p:spPr>
        <p:txBody>
          <a:bodyPr wrap="square" rtlCol="0">
            <a:spAutoFit/>
          </a:bodyPr>
          <a:lstStyle/>
          <a:p>
            <a:r>
              <a:rPr lang="en-US" sz="1000" dirty="0">
                <a:solidFill>
                  <a:srgbClr val="FFFF00"/>
                </a:solidFill>
              </a:rPr>
              <a:t>Kube-Proxy iptables mode perf Issues (for large installations)  </a:t>
            </a:r>
          </a:p>
        </p:txBody>
      </p:sp>
      <p:sp>
        <p:nvSpPr>
          <p:cNvPr id="3" name="TextBox 2">
            <a:extLst>
              <a:ext uri="{FF2B5EF4-FFF2-40B4-BE49-F238E27FC236}">
                <a16:creationId xmlns:a16="http://schemas.microsoft.com/office/drawing/2014/main" id="{4F19CC5C-F2AC-4B45-BB45-DBB34512E757}"/>
              </a:ext>
            </a:extLst>
          </p:cNvPr>
          <p:cNvSpPr txBox="1"/>
          <p:nvPr/>
        </p:nvSpPr>
        <p:spPr>
          <a:xfrm>
            <a:off x="829192" y="1878970"/>
            <a:ext cx="3083870" cy="369332"/>
          </a:xfrm>
          <a:prstGeom prst="rect">
            <a:avLst/>
          </a:prstGeom>
          <a:noFill/>
        </p:spPr>
        <p:txBody>
          <a:bodyPr wrap="square" rtlCol="0">
            <a:spAutoFit/>
          </a:bodyPr>
          <a:lstStyle/>
          <a:p>
            <a:pPr marL="171450" indent="-171450">
              <a:buFont typeface="Arial" panose="020B0604020202020204" pitchFamily="34" charset="0"/>
              <a:buChar char="•"/>
            </a:pPr>
            <a:r>
              <a:rPr lang="en-US" sz="900" dirty="0">
                <a:solidFill>
                  <a:schemeClr val="bg1"/>
                </a:solidFill>
              </a:rPr>
              <a:t>For each service add, multitude of  iptables rules must be added.  </a:t>
            </a:r>
          </a:p>
        </p:txBody>
      </p:sp>
      <p:sp>
        <p:nvSpPr>
          <p:cNvPr id="193" name="TextBox 192">
            <a:extLst>
              <a:ext uri="{FF2B5EF4-FFF2-40B4-BE49-F238E27FC236}">
                <a16:creationId xmlns:a16="http://schemas.microsoft.com/office/drawing/2014/main" id="{B12FE827-7AB1-4108-9F1D-E4ADB9A07220}"/>
              </a:ext>
            </a:extLst>
          </p:cNvPr>
          <p:cNvSpPr txBox="1"/>
          <p:nvPr/>
        </p:nvSpPr>
        <p:spPr>
          <a:xfrm>
            <a:off x="850200" y="2245799"/>
            <a:ext cx="3083870" cy="369332"/>
          </a:xfrm>
          <a:prstGeom prst="rect">
            <a:avLst/>
          </a:prstGeom>
          <a:noFill/>
        </p:spPr>
        <p:txBody>
          <a:bodyPr wrap="square" rtlCol="0">
            <a:spAutoFit/>
          </a:bodyPr>
          <a:lstStyle/>
          <a:p>
            <a:pPr marL="171450" indent="-171450">
              <a:buFont typeface="Arial" panose="020B0604020202020204" pitchFamily="34" charset="0"/>
              <a:buChar char="•"/>
            </a:pPr>
            <a:r>
              <a:rPr lang="en-US" sz="900" dirty="0">
                <a:solidFill>
                  <a:schemeClr val="bg1"/>
                </a:solidFill>
              </a:rPr>
              <a:t>Tables are not indexed. Sequential search is done to find which chains and rules applied to a packet.   </a:t>
            </a:r>
          </a:p>
        </p:txBody>
      </p:sp>
      <p:sp>
        <p:nvSpPr>
          <p:cNvPr id="204" name="TextBox 203">
            <a:extLst>
              <a:ext uri="{FF2B5EF4-FFF2-40B4-BE49-F238E27FC236}">
                <a16:creationId xmlns:a16="http://schemas.microsoft.com/office/drawing/2014/main" id="{1A595F31-4AD9-4EE7-A150-573DF7CD8C56}"/>
              </a:ext>
            </a:extLst>
          </p:cNvPr>
          <p:cNvSpPr txBox="1"/>
          <p:nvPr/>
        </p:nvSpPr>
        <p:spPr>
          <a:xfrm>
            <a:off x="845100" y="2620903"/>
            <a:ext cx="3083870" cy="369332"/>
          </a:xfrm>
          <a:prstGeom prst="rect">
            <a:avLst/>
          </a:prstGeom>
          <a:noFill/>
        </p:spPr>
        <p:txBody>
          <a:bodyPr wrap="square" rtlCol="0">
            <a:spAutoFit/>
          </a:bodyPr>
          <a:lstStyle/>
          <a:p>
            <a:pPr marL="171450" indent="-171450">
              <a:buFont typeface="Arial" panose="020B0604020202020204" pitchFamily="34" charset="0"/>
              <a:buChar char="•"/>
            </a:pPr>
            <a:r>
              <a:rPr lang="en-US" sz="900" dirty="0">
                <a:solidFill>
                  <a:schemeClr val="bg1"/>
                </a:solidFill>
              </a:rPr>
              <a:t>Incremental changes are not supported (Copy all rules, make changes, </a:t>
            </a:r>
            <a:r>
              <a:rPr lang="en-US" sz="900">
                <a:solidFill>
                  <a:schemeClr val="bg1"/>
                </a:solidFill>
              </a:rPr>
              <a:t>save back</a:t>
            </a:r>
            <a:r>
              <a:rPr lang="en-US" sz="900" dirty="0">
                <a:solidFill>
                  <a:schemeClr val="bg1"/>
                </a:solidFill>
              </a:rPr>
              <a:t>)   </a:t>
            </a:r>
          </a:p>
        </p:txBody>
      </p:sp>
      <p:sp>
        <p:nvSpPr>
          <p:cNvPr id="205" name="TextBox 204">
            <a:extLst>
              <a:ext uri="{FF2B5EF4-FFF2-40B4-BE49-F238E27FC236}">
                <a16:creationId xmlns:a16="http://schemas.microsoft.com/office/drawing/2014/main" id="{7D602113-9E97-4661-8170-2B00FE17CC57}"/>
              </a:ext>
            </a:extLst>
          </p:cNvPr>
          <p:cNvSpPr txBox="1"/>
          <p:nvPr/>
        </p:nvSpPr>
        <p:spPr>
          <a:xfrm>
            <a:off x="825578" y="2981971"/>
            <a:ext cx="3083870" cy="369332"/>
          </a:xfrm>
          <a:prstGeom prst="rect">
            <a:avLst/>
          </a:prstGeom>
          <a:noFill/>
        </p:spPr>
        <p:txBody>
          <a:bodyPr wrap="square" rtlCol="0">
            <a:spAutoFit/>
          </a:bodyPr>
          <a:lstStyle/>
          <a:p>
            <a:pPr marL="171450" indent="-171450">
              <a:buFont typeface="Arial" panose="020B0604020202020204" pitchFamily="34" charset="0"/>
              <a:buChar char="•"/>
            </a:pPr>
            <a:r>
              <a:rPr lang="en-US" sz="900" dirty="0">
                <a:solidFill>
                  <a:schemeClr val="bg1"/>
                </a:solidFill>
              </a:rPr>
              <a:t>It was never designed to be an efficient load balancer in extremely demanding situations.   </a:t>
            </a:r>
          </a:p>
        </p:txBody>
      </p:sp>
      <p:sp>
        <p:nvSpPr>
          <p:cNvPr id="230" name="Rectangle: Rounded Corners 229">
            <a:extLst>
              <a:ext uri="{FF2B5EF4-FFF2-40B4-BE49-F238E27FC236}">
                <a16:creationId xmlns:a16="http://schemas.microsoft.com/office/drawing/2014/main" id="{2D74A743-B5D1-4E7F-87CF-8036297DE28A}"/>
              </a:ext>
            </a:extLst>
          </p:cNvPr>
          <p:cNvSpPr/>
          <p:nvPr/>
        </p:nvSpPr>
        <p:spPr>
          <a:xfrm>
            <a:off x="4398866" y="2286321"/>
            <a:ext cx="4705654" cy="2840631"/>
          </a:xfrm>
          <a:prstGeom prst="roundRect">
            <a:avLst/>
          </a:prstGeom>
          <a:solidFill>
            <a:schemeClr val="tx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TextBox 236">
            <a:extLst>
              <a:ext uri="{FF2B5EF4-FFF2-40B4-BE49-F238E27FC236}">
                <a16:creationId xmlns:a16="http://schemas.microsoft.com/office/drawing/2014/main" id="{8EADD153-4D5B-40D4-973C-B256C72DE25A}"/>
              </a:ext>
            </a:extLst>
          </p:cNvPr>
          <p:cNvSpPr txBox="1"/>
          <p:nvPr/>
        </p:nvSpPr>
        <p:spPr>
          <a:xfrm>
            <a:off x="4582890" y="2617854"/>
            <a:ext cx="4600054" cy="646331"/>
          </a:xfrm>
          <a:prstGeom prst="rect">
            <a:avLst/>
          </a:prstGeom>
          <a:noFill/>
        </p:spPr>
        <p:txBody>
          <a:bodyPr wrap="square">
            <a:spAutoFit/>
          </a:bodyPr>
          <a:lstStyle/>
          <a:p>
            <a:r>
              <a:rPr lang="en-US" sz="600" dirty="0">
                <a:solidFill>
                  <a:schemeClr val="bg1"/>
                </a:solidFill>
              </a:rPr>
              <a:t>target                                                </a:t>
            </a:r>
            <a:r>
              <a:rPr lang="en-US" sz="600" dirty="0" err="1">
                <a:solidFill>
                  <a:schemeClr val="bg1"/>
                </a:solidFill>
              </a:rPr>
              <a:t>prot</a:t>
            </a:r>
            <a:r>
              <a:rPr lang="en-US" sz="600" dirty="0">
                <a:solidFill>
                  <a:schemeClr val="bg1"/>
                </a:solidFill>
              </a:rPr>
              <a:t>  opt   source               destination</a:t>
            </a:r>
          </a:p>
          <a:p>
            <a:r>
              <a:rPr lang="en-US" sz="600" dirty="0">
                <a:solidFill>
                  <a:schemeClr val="bg1"/>
                </a:solidFill>
              </a:rPr>
              <a:t>KUBE-SVC-NPX46M4PTMTKRN6Y  </a:t>
            </a:r>
            <a:r>
              <a:rPr lang="en-US" sz="600" dirty="0" err="1">
                <a:solidFill>
                  <a:schemeClr val="bg1"/>
                </a:solidFill>
              </a:rPr>
              <a:t>tcp</a:t>
            </a:r>
            <a:r>
              <a:rPr lang="en-US" sz="600" dirty="0">
                <a:solidFill>
                  <a:schemeClr val="bg1"/>
                </a:solidFill>
              </a:rPr>
              <a:t>   --     0.0.0.0/0            10.96.0.1            /* default/</a:t>
            </a:r>
            <a:r>
              <a:rPr lang="en-US" sz="600" dirty="0" err="1">
                <a:solidFill>
                  <a:schemeClr val="bg1"/>
                </a:solidFill>
              </a:rPr>
              <a:t>kubernetes:https</a:t>
            </a:r>
            <a:r>
              <a:rPr lang="en-US" sz="600" dirty="0">
                <a:solidFill>
                  <a:schemeClr val="bg1"/>
                </a:solidFill>
              </a:rPr>
              <a:t> cluster IP */ </a:t>
            </a:r>
            <a:r>
              <a:rPr lang="en-US" sz="600" dirty="0" err="1">
                <a:solidFill>
                  <a:schemeClr val="bg1"/>
                </a:solidFill>
              </a:rPr>
              <a:t>tcp</a:t>
            </a:r>
            <a:r>
              <a:rPr lang="en-US" sz="600" dirty="0">
                <a:solidFill>
                  <a:schemeClr val="bg1"/>
                </a:solidFill>
              </a:rPr>
              <a:t> dpt:443</a:t>
            </a:r>
          </a:p>
          <a:p>
            <a:r>
              <a:rPr lang="en-US" sz="600" dirty="0">
                <a:solidFill>
                  <a:schemeClr val="bg1"/>
                </a:solidFill>
              </a:rPr>
              <a:t>KUBE-SVC-TCOU7JCQXEZGVUNU  </a:t>
            </a:r>
            <a:r>
              <a:rPr lang="en-US" sz="600" dirty="0" err="1">
                <a:solidFill>
                  <a:schemeClr val="bg1"/>
                </a:solidFill>
              </a:rPr>
              <a:t>udp</a:t>
            </a:r>
            <a:r>
              <a:rPr lang="en-US" sz="600" dirty="0">
                <a:solidFill>
                  <a:schemeClr val="bg1"/>
                </a:solidFill>
              </a:rPr>
              <a:t>  --     0.0.0.0/0            10.96.0.10          /* </a:t>
            </a:r>
            <a:r>
              <a:rPr lang="en-US" sz="600" dirty="0" err="1">
                <a:solidFill>
                  <a:schemeClr val="bg1"/>
                </a:solidFill>
              </a:rPr>
              <a:t>kube</a:t>
            </a:r>
            <a:r>
              <a:rPr lang="en-US" sz="600" dirty="0">
                <a:solidFill>
                  <a:schemeClr val="bg1"/>
                </a:solidFill>
              </a:rPr>
              <a:t>-system/</a:t>
            </a:r>
            <a:r>
              <a:rPr lang="en-US" sz="600" dirty="0" err="1">
                <a:solidFill>
                  <a:schemeClr val="bg1"/>
                </a:solidFill>
              </a:rPr>
              <a:t>kube-dns:dns</a:t>
            </a:r>
            <a:r>
              <a:rPr lang="en-US" sz="600" dirty="0">
                <a:solidFill>
                  <a:schemeClr val="bg1"/>
                </a:solidFill>
              </a:rPr>
              <a:t> cluster IP */ </a:t>
            </a:r>
            <a:r>
              <a:rPr lang="en-US" sz="600" dirty="0" err="1">
                <a:solidFill>
                  <a:schemeClr val="bg1"/>
                </a:solidFill>
              </a:rPr>
              <a:t>udp</a:t>
            </a:r>
            <a:r>
              <a:rPr lang="en-US" sz="600" dirty="0">
                <a:solidFill>
                  <a:schemeClr val="bg1"/>
                </a:solidFill>
              </a:rPr>
              <a:t> dpt:53</a:t>
            </a:r>
          </a:p>
          <a:p>
            <a:r>
              <a:rPr lang="en-US" sz="600" dirty="0">
                <a:solidFill>
                  <a:schemeClr val="bg1"/>
                </a:solidFill>
              </a:rPr>
              <a:t>KUBE-SVC-ERIFXISQEP7F7OF4       </a:t>
            </a:r>
            <a:r>
              <a:rPr lang="en-US" sz="600" dirty="0" err="1">
                <a:solidFill>
                  <a:schemeClr val="bg1"/>
                </a:solidFill>
              </a:rPr>
              <a:t>tcp</a:t>
            </a:r>
            <a:r>
              <a:rPr lang="en-US" sz="600" dirty="0">
                <a:solidFill>
                  <a:schemeClr val="bg1"/>
                </a:solidFill>
              </a:rPr>
              <a:t>    --     0.0.0.0/0            10.96.0.10          /* </a:t>
            </a:r>
            <a:r>
              <a:rPr lang="en-US" sz="600" dirty="0" err="1">
                <a:solidFill>
                  <a:schemeClr val="bg1"/>
                </a:solidFill>
              </a:rPr>
              <a:t>kube</a:t>
            </a:r>
            <a:r>
              <a:rPr lang="en-US" sz="600" dirty="0">
                <a:solidFill>
                  <a:schemeClr val="bg1"/>
                </a:solidFill>
              </a:rPr>
              <a:t>-system/</a:t>
            </a:r>
            <a:r>
              <a:rPr lang="en-US" sz="600" dirty="0" err="1">
                <a:solidFill>
                  <a:schemeClr val="bg1"/>
                </a:solidFill>
              </a:rPr>
              <a:t>kube-dns:dns-tcp</a:t>
            </a:r>
            <a:r>
              <a:rPr lang="en-US" sz="600" dirty="0">
                <a:solidFill>
                  <a:schemeClr val="bg1"/>
                </a:solidFill>
              </a:rPr>
              <a:t> cluster IP */ </a:t>
            </a:r>
            <a:r>
              <a:rPr lang="en-US" sz="600" dirty="0" err="1">
                <a:solidFill>
                  <a:schemeClr val="bg1"/>
                </a:solidFill>
              </a:rPr>
              <a:t>tcp</a:t>
            </a:r>
            <a:r>
              <a:rPr lang="en-US" sz="600" dirty="0">
                <a:solidFill>
                  <a:schemeClr val="bg1"/>
                </a:solidFill>
              </a:rPr>
              <a:t> dpt:53</a:t>
            </a:r>
          </a:p>
          <a:p>
            <a:r>
              <a:rPr lang="en-US" sz="600" dirty="0">
                <a:solidFill>
                  <a:schemeClr val="bg1"/>
                </a:solidFill>
              </a:rPr>
              <a:t>KUBE-SVC-JD5MR3NA4I4DYORP   </a:t>
            </a:r>
            <a:r>
              <a:rPr lang="en-US" sz="600" dirty="0" err="1">
                <a:solidFill>
                  <a:schemeClr val="bg1"/>
                </a:solidFill>
              </a:rPr>
              <a:t>tcp</a:t>
            </a:r>
            <a:r>
              <a:rPr lang="en-US" sz="600" dirty="0">
                <a:solidFill>
                  <a:schemeClr val="bg1"/>
                </a:solidFill>
              </a:rPr>
              <a:t>    --     0.0.0.0/0            10.96.0.10          /* </a:t>
            </a:r>
            <a:r>
              <a:rPr lang="en-US" sz="600" dirty="0" err="1">
                <a:solidFill>
                  <a:schemeClr val="bg1"/>
                </a:solidFill>
              </a:rPr>
              <a:t>kube</a:t>
            </a:r>
            <a:r>
              <a:rPr lang="en-US" sz="600" dirty="0">
                <a:solidFill>
                  <a:schemeClr val="bg1"/>
                </a:solidFill>
              </a:rPr>
              <a:t>-system/</a:t>
            </a:r>
            <a:r>
              <a:rPr lang="en-US" sz="600" dirty="0" err="1">
                <a:solidFill>
                  <a:schemeClr val="bg1"/>
                </a:solidFill>
              </a:rPr>
              <a:t>kube-dns:metrics</a:t>
            </a:r>
            <a:r>
              <a:rPr lang="en-US" sz="600" dirty="0">
                <a:solidFill>
                  <a:schemeClr val="bg1"/>
                </a:solidFill>
              </a:rPr>
              <a:t> cluster IP */ </a:t>
            </a:r>
            <a:r>
              <a:rPr lang="en-US" sz="600" dirty="0" err="1">
                <a:solidFill>
                  <a:schemeClr val="bg1"/>
                </a:solidFill>
              </a:rPr>
              <a:t>tcp</a:t>
            </a:r>
            <a:r>
              <a:rPr lang="en-US" sz="600" dirty="0">
                <a:solidFill>
                  <a:schemeClr val="bg1"/>
                </a:solidFill>
              </a:rPr>
              <a:t> dpt:9153</a:t>
            </a:r>
          </a:p>
          <a:p>
            <a:r>
              <a:rPr lang="en-US" sz="600" dirty="0">
                <a:solidFill>
                  <a:srgbClr val="FFFF00"/>
                </a:solidFill>
              </a:rPr>
              <a:t>KUBE-SVC-I6CTHWSTJGL5RHWT   </a:t>
            </a:r>
            <a:r>
              <a:rPr lang="en-US" sz="600" dirty="0" err="1">
                <a:solidFill>
                  <a:srgbClr val="FFFF00"/>
                </a:solidFill>
              </a:rPr>
              <a:t>tcp</a:t>
            </a:r>
            <a:r>
              <a:rPr lang="en-US" sz="600" dirty="0">
                <a:solidFill>
                  <a:srgbClr val="FFFF00"/>
                </a:solidFill>
              </a:rPr>
              <a:t>     --    0.0.0.0/0            10.101.86.173    /* default/hello-world-service cluster IP */ </a:t>
            </a:r>
            <a:r>
              <a:rPr lang="en-US" sz="600" dirty="0" err="1">
                <a:solidFill>
                  <a:srgbClr val="FFFF00"/>
                </a:solidFill>
              </a:rPr>
              <a:t>tcp</a:t>
            </a:r>
            <a:r>
              <a:rPr lang="en-US" sz="600" dirty="0">
                <a:solidFill>
                  <a:srgbClr val="FFFF00"/>
                </a:solidFill>
              </a:rPr>
              <a:t> dpt:80</a:t>
            </a:r>
          </a:p>
        </p:txBody>
      </p:sp>
      <p:sp>
        <p:nvSpPr>
          <p:cNvPr id="241" name="TextBox 240">
            <a:extLst>
              <a:ext uri="{FF2B5EF4-FFF2-40B4-BE49-F238E27FC236}">
                <a16:creationId xmlns:a16="http://schemas.microsoft.com/office/drawing/2014/main" id="{8B55BA12-CA25-4A13-A700-D31D54920987}"/>
              </a:ext>
            </a:extLst>
          </p:cNvPr>
          <p:cNvSpPr txBox="1"/>
          <p:nvPr/>
        </p:nvSpPr>
        <p:spPr>
          <a:xfrm>
            <a:off x="4561232" y="3400471"/>
            <a:ext cx="4772555" cy="553998"/>
          </a:xfrm>
          <a:prstGeom prst="rect">
            <a:avLst/>
          </a:prstGeom>
          <a:noFill/>
        </p:spPr>
        <p:txBody>
          <a:bodyPr wrap="square">
            <a:spAutoFit/>
          </a:bodyPr>
          <a:lstStyle/>
          <a:p>
            <a:r>
              <a:rPr lang="en-US" sz="600" dirty="0">
                <a:solidFill>
                  <a:schemeClr val="bg1"/>
                </a:solidFill>
              </a:rPr>
              <a:t>target                                               </a:t>
            </a:r>
            <a:r>
              <a:rPr lang="en-US" sz="600" dirty="0" err="1">
                <a:solidFill>
                  <a:schemeClr val="bg1"/>
                </a:solidFill>
              </a:rPr>
              <a:t>prot</a:t>
            </a:r>
            <a:r>
              <a:rPr lang="en-US" sz="600" dirty="0">
                <a:solidFill>
                  <a:schemeClr val="bg1"/>
                </a:solidFill>
              </a:rPr>
              <a:t>  opt    source                 destination</a:t>
            </a:r>
          </a:p>
          <a:p>
            <a:r>
              <a:rPr lang="en-US" sz="600" dirty="0">
                <a:solidFill>
                  <a:schemeClr val="bg1"/>
                </a:solidFill>
              </a:rPr>
              <a:t>KUBE-MARK-MASQ                         </a:t>
            </a:r>
            <a:r>
              <a:rPr lang="en-US" sz="600" dirty="0" err="1">
                <a:solidFill>
                  <a:schemeClr val="bg1"/>
                </a:solidFill>
              </a:rPr>
              <a:t>tcp</a:t>
            </a:r>
            <a:r>
              <a:rPr lang="en-US" sz="600" dirty="0">
                <a:solidFill>
                  <a:schemeClr val="bg1"/>
                </a:solidFill>
              </a:rPr>
              <a:t>   --       0.0.0.0/0             0.0.0.0/0            /* default/hello-world-service */ </a:t>
            </a:r>
            <a:r>
              <a:rPr lang="en-US" sz="600" dirty="0" err="1">
                <a:solidFill>
                  <a:schemeClr val="bg1"/>
                </a:solidFill>
              </a:rPr>
              <a:t>tcp</a:t>
            </a:r>
            <a:r>
              <a:rPr lang="en-US" sz="600" dirty="0">
                <a:solidFill>
                  <a:schemeClr val="bg1"/>
                </a:solidFill>
              </a:rPr>
              <a:t> dpt:30001</a:t>
            </a:r>
          </a:p>
          <a:p>
            <a:r>
              <a:rPr lang="en-US" sz="600" dirty="0">
                <a:solidFill>
                  <a:schemeClr val="bg1"/>
                </a:solidFill>
              </a:rPr>
              <a:t>KUBE-SEP-DBUZDH4A34C65KQT  all     --      0.0.0.0/0              0.0.0.0/0            /* default/hello-world-service */ </a:t>
            </a:r>
            <a:r>
              <a:rPr lang="en-US" sz="600" dirty="0">
                <a:solidFill>
                  <a:srgbClr val="FFFF00"/>
                </a:solidFill>
              </a:rPr>
              <a:t>statistic mode random probability 0.50000000000</a:t>
            </a:r>
          </a:p>
          <a:p>
            <a:r>
              <a:rPr lang="en-US" sz="600" dirty="0">
                <a:solidFill>
                  <a:schemeClr val="bg1"/>
                </a:solidFill>
              </a:rPr>
              <a:t>KUBE-SEP-PTQOICECNOXPELPH   all     --       0.0.0.0/0             0.0.0.0/0            /* default/hello-world-service */</a:t>
            </a:r>
          </a:p>
        </p:txBody>
      </p:sp>
      <p:sp>
        <p:nvSpPr>
          <p:cNvPr id="245" name="TextBox 244">
            <a:extLst>
              <a:ext uri="{FF2B5EF4-FFF2-40B4-BE49-F238E27FC236}">
                <a16:creationId xmlns:a16="http://schemas.microsoft.com/office/drawing/2014/main" id="{59363228-74C3-4306-A99E-CA6BABA6C9D1}"/>
              </a:ext>
            </a:extLst>
          </p:cNvPr>
          <p:cNvSpPr txBox="1"/>
          <p:nvPr/>
        </p:nvSpPr>
        <p:spPr>
          <a:xfrm>
            <a:off x="5198830" y="2425920"/>
            <a:ext cx="2155849" cy="184666"/>
          </a:xfrm>
          <a:prstGeom prst="rect">
            <a:avLst/>
          </a:prstGeom>
          <a:noFill/>
        </p:spPr>
        <p:txBody>
          <a:bodyPr wrap="square">
            <a:spAutoFit/>
          </a:bodyPr>
          <a:lstStyle/>
          <a:p>
            <a:r>
              <a:rPr lang="en-US" sz="600" dirty="0" err="1">
                <a:solidFill>
                  <a:schemeClr val="bg1"/>
                </a:solidFill>
              </a:rPr>
              <a:t>sudo</a:t>
            </a:r>
            <a:r>
              <a:rPr lang="en-US" sz="600" dirty="0">
                <a:solidFill>
                  <a:schemeClr val="bg1"/>
                </a:solidFill>
              </a:rPr>
              <a:t> iptables -n -t </a:t>
            </a:r>
            <a:r>
              <a:rPr lang="en-US" sz="600" dirty="0" err="1">
                <a:solidFill>
                  <a:schemeClr val="bg1"/>
                </a:solidFill>
              </a:rPr>
              <a:t>nat</a:t>
            </a:r>
            <a:r>
              <a:rPr lang="en-US" sz="600" dirty="0">
                <a:solidFill>
                  <a:schemeClr val="bg1"/>
                </a:solidFill>
              </a:rPr>
              <a:t> -L KUBE-SERVICES</a:t>
            </a:r>
          </a:p>
        </p:txBody>
      </p:sp>
      <p:sp>
        <p:nvSpPr>
          <p:cNvPr id="248" name="TextBox 247">
            <a:extLst>
              <a:ext uri="{FF2B5EF4-FFF2-40B4-BE49-F238E27FC236}">
                <a16:creationId xmlns:a16="http://schemas.microsoft.com/office/drawing/2014/main" id="{64AA9DB1-2666-4B39-8797-6A948D6763EF}"/>
              </a:ext>
            </a:extLst>
          </p:cNvPr>
          <p:cNvSpPr txBox="1"/>
          <p:nvPr/>
        </p:nvSpPr>
        <p:spPr>
          <a:xfrm>
            <a:off x="5219750" y="3237507"/>
            <a:ext cx="2107583" cy="184666"/>
          </a:xfrm>
          <a:prstGeom prst="rect">
            <a:avLst/>
          </a:prstGeom>
          <a:noFill/>
        </p:spPr>
        <p:txBody>
          <a:bodyPr wrap="square">
            <a:spAutoFit/>
          </a:bodyPr>
          <a:lstStyle/>
          <a:p>
            <a:r>
              <a:rPr lang="en-US" sz="600" dirty="0" err="1">
                <a:solidFill>
                  <a:schemeClr val="bg1"/>
                </a:solidFill>
              </a:rPr>
              <a:t>sudo</a:t>
            </a:r>
            <a:r>
              <a:rPr lang="en-US" sz="600" dirty="0">
                <a:solidFill>
                  <a:schemeClr val="bg1"/>
                </a:solidFill>
              </a:rPr>
              <a:t> iptables -n -t </a:t>
            </a:r>
            <a:r>
              <a:rPr lang="en-US" sz="600" dirty="0" err="1">
                <a:solidFill>
                  <a:schemeClr val="bg1"/>
                </a:solidFill>
              </a:rPr>
              <a:t>nat</a:t>
            </a:r>
            <a:r>
              <a:rPr lang="en-US" sz="600" dirty="0">
                <a:solidFill>
                  <a:schemeClr val="bg1"/>
                </a:solidFill>
              </a:rPr>
              <a:t> -L KUBE-SVC-I6CTHWSTJGL5RHWT</a:t>
            </a:r>
          </a:p>
        </p:txBody>
      </p:sp>
      <p:sp>
        <p:nvSpPr>
          <p:cNvPr id="255" name="TextBox 254">
            <a:extLst>
              <a:ext uri="{FF2B5EF4-FFF2-40B4-BE49-F238E27FC236}">
                <a16:creationId xmlns:a16="http://schemas.microsoft.com/office/drawing/2014/main" id="{F8B61F12-EACD-47A0-965B-D94E25873E30}"/>
              </a:ext>
            </a:extLst>
          </p:cNvPr>
          <p:cNvSpPr txBox="1"/>
          <p:nvPr/>
        </p:nvSpPr>
        <p:spPr>
          <a:xfrm>
            <a:off x="5210836" y="3939852"/>
            <a:ext cx="2107583" cy="184666"/>
          </a:xfrm>
          <a:prstGeom prst="rect">
            <a:avLst/>
          </a:prstGeom>
          <a:noFill/>
        </p:spPr>
        <p:txBody>
          <a:bodyPr wrap="square">
            <a:spAutoFit/>
          </a:bodyPr>
          <a:lstStyle/>
          <a:p>
            <a:r>
              <a:rPr lang="en-US" sz="600" dirty="0" err="1">
                <a:solidFill>
                  <a:schemeClr val="bg1"/>
                </a:solidFill>
              </a:rPr>
              <a:t>sudo</a:t>
            </a:r>
            <a:r>
              <a:rPr lang="en-US" sz="600" dirty="0">
                <a:solidFill>
                  <a:schemeClr val="bg1"/>
                </a:solidFill>
              </a:rPr>
              <a:t> iptables -n -t </a:t>
            </a:r>
            <a:r>
              <a:rPr lang="en-US" sz="600" dirty="0" err="1">
                <a:solidFill>
                  <a:schemeClr val="bg1"/>
                </a:solidFill>
              </a:rPr>
              <a:t>nat</a:t>
            </a:r>
            <a:r>
              <a:rPr lang="en-US" sz="600" dirty="0">
                <a:solidFill>
                  <a:schemeClr val="bg1"/>
                </a:solidFill>
              </a:rPr>
              <a:t> -L KUBE-SEP-DBUZDH4A34C65KQT</a:t>
            </a:r>
          </a:p>
        </p:txBody>
      </p:sp>
      <p:sp>
        <p:nvSpPr>
          <p:cNvPr id="258" name="TextBox 257">
            <a:extLst>
              <a:ext uri="{FF2B5EF4-FFF2-40B4-BE49-F238E27FC236}">
                <a16:creationId xmlns:a16="http://schemas.microsoft.com/office/drawing/2014/main" id="{159AF5B3-5453-43FC-ACE2-09A9EA6C1DC8}"/>
              </a:ext>
            </a:extLst>
          </p:cNvPr>
          <p:cNvSpPr txBox="1"/>
          <p:nvPr/>
        </p:nvSpPr>
        <p:spPr>
          <a:xfrm>
            <a:off x="4572000" y="4098236"/>
            <a:ext cx="4772555" cy="369332"/>
          </a:xfrm>
          <a:prstGeom prst="rect">
            <a:avLst/>
          </a:prstGeom>
          <a:noFill/>
        </p:spPr>
        <p:txBody>
          <a:bodyPr wrap="square">
            <a:spAutoFit/>
          </a:bodyPr>
          <a:lstStyle/>
          <a:p>
            <a:r>
              <a:rPr lang="en-US" sz="600" dirty="0">
                <a:solidFill>
                  <a:schemeClr val="bg1"/>
                </a:solidFill>
              </a:rPr>
              <a:t>target                                              </a:t>
            </a:r>
            <a:r>
              <a:rPr lang="en-US" sz="600" dirty="0" err="1">
                <a:solidFill>
                  <a:schemeClr val="bg1"/>
                </a:solidFill>
              </a:rPr>
              <a:t>prot</a:t>
            </a:r>
            <a:r>
              <a:rPr lang="en-US" sz="600" dirty="0">
                <a:solidFill>
                  <a:schemeClr val="bg1"/>
                </a:solidFill>
              </a:rPr>
              <a:t>   opt     source                    destination</a:t>
            </a:r>
          </a:p>
          <a:p>
            <a:r>
              <a:rPr lang="en-US" sz="600" dirty="0">
                <a:solidFill>
                  <a:schemeClr val="bg1"/>
                </a:solidFill>
              </a:rPr>
              <a:t>KUBE-MARK-MASQ                        all      --       </a:t>
            </a:r>
            <a:r>
              <a:rPr lang="en-US" sz="600" dirty="0">
                <a:solidFill>
                  <a:srgbClr val="FFFF00"/>
                </a:solidFill>
              </a:rPr>
              <a:t>172.16.209.144 </a:t>
            </a:r>
            <a:r>
              <a:rPr lang="en-US" sz="600" dirty="0">
                <a:solidFill>
                  <a:schemeClr val="bg1"/>
                </a:solidFill>
              </a:rPr>
              <a:t>    0.0.0.0/0            /* default/hello-world-service */</a:t>
            </a:r>
          </a:p>
          <a:p>
            <a:r>
              <a:rPr lang="en-US" sz="600" dirty="0">
                <a:solidFill>
                  <a:schemeClr val="bg1"/>
                </a:solidFill>
              </a:rPr>
              <a:t>DNAT                                                </a:t>
            </a:r>
            <a:r>
              <a:rPr lang="en-US" sz="600" dirty="0" err="1">
                <a:solidFill>
                  <a:schemeClr val="bg1"/>
                </a:solidFill>
              </a:rPr>
              <a:t>tcp</a:t>
            </a:r>
            <a:r>
              <a:rPr lang="en-US" sz="600" dirty="0">
                <a:solidFill>
                  <a:schemeClr val="bg1"/>
                </a:solidFill>
              </a:rPr>
              <a:t>     --       0.0.0.0/0                0.0.0.0/0            /* default/hello-world-service */ </a:t>
            </a:r>
            <a:r>
              <a:rPr lang="en-US" sz="600" dirty="0" err="1">
                <a:solidFill>
                  <a:srgbClr val="FFFF00"/>
                </a:solidFill>
              </a:rPr>
              <a:t>tcp</a:t>
            </a:r>
            <a:r>
              <a:rPr lang="en-US" sz="600" dirty="0">
                <a:solidFill>
                  <a:srgbClr val="FFFF00"/>
                </a:solidFill>
              </a:rPr>
              <a:t> to:172.16.209.144:8080</a:t>
            </a:r>
          </a:p>
        </p:txBody>
      </p:sp>
      <p:sp>
        <p:nvSpPr>
          <p:cNvPr id="262" name="TextBox 261">
            <a:extLst>
              <a:ext uri="{FF2B5EF4-FFF2-40B4-BE49-F238E27FC236}">
                <a16:creationId xmlns:a16="http://schemas.microsoft.com/office/drawing/2014/main" id="{437B064F-53B6-4045-8B86-547E49DA5A56}"/>
              </a:ext>
            </a:extLst>
          </p:cNvPr>
          <p:cNvSpPr txBox="1"/>
          <p:nvPr/>
        </p:nvSpPr>
        <p:spPr>
          <a:xfrm>
            <a:off x="5211823" y="4429004"/>
            <a:ext cx="2107583" cy="184666"/>
          </a:xfrm>
          <a:prstGeom prst="rect">
            <a:avLst/>
          </a:prstGeom>
          <a:noFill/>
        </p:spPr>
        <p:txBody>
          <a:bodyPr wrap="square">
            <a:spAutoFit/>
          </a:bodyPr>
          <a:lstStyle/>
          <a:p>
            <a:r>
              <a:rPr lang="en-US" sz="600" dirty="0" err="1">
                <a:solidFill>
                  <a:schemeClr val="bg1"/>
                </a:solidFill>
              </a:rPr>
              <a:t>sudo</a:t>
            </a:r>
            <a:r>
              <a:rPr lang="en-US" sz="600" dirty="0">
                <a:solidFill>
                  <a:schemeClr val="bg1"/>
                </a:solidFill>
              </a:rPr>
              <a:t> iptables -n -t </a:t>
            </a:r>
            <a:r>
              <a:rPr lang="en-US" sz="600" dirty="0" err="1">
                <a:solidFill>
                  <a:schemeClr val="bg1"/>
                </a:solidFill>
              </a:rPr>
              <a:t>nat</a:t>
            </a:r>
            <a:r>
              <a:rPr lang="en-US" sz="600" dirty="0">
                <a:solidFill>
                  <a:schemeClr val="bg1"/>
                </a:solidFill>
              </a:rPr>
              <a:t> -L KUBE-SEP-PTQOICECNOXPELPH</a:t>
            </a:r>
          </a:p>
        </p:txBody>
      </p:sp>
      <p:sp>
        <p:nvSpPr>
          <p:cNvPr id="263" name="TextBox 262">
            <a:extLst>
              <a:ext uri="{FF2B5EF4-FFF2-40B4-BE49-F238E27FC236}">
                <a16:creationId xmlns:a16="http://schemas.microsoft.com/office/drawing/2014/main" id="{51FC72B3-3F3E-495F-9413-836F705FF723}"/>
              </a:ext>
            </a:extLst>
          </p:cNvPr>
          <p:cNvSpPr txBox="1"/>
          <p:nvPr/>
        </p:nvSpPr>
        <p:spPr>
          <a:xfrm>
            <a:off x="4593587" y="4605756"/>
            <a:ext cx="4772555" cy="369332"/>
          </a:xfrm>
          <a:prstGeom prst="rect">
            <a:avLst/>
          </a:prstGeom>
          <a:noFill/>
        </p:spPr>
        <p:txBody>
          <a:bodyPr wrap="square">
            <a:spAutoFit/>
          </a:bodyPr>
          <a:lstStyle/>
          <a:p>
            <a:r>
              <a:rPr lang="en-US" sz="600" dirty="0">
                <a:solidFill>
                  <a:schemeClr val="bg1"/>
                </a:solidFill>
              </a:rPr>
              <a:t>target                                             </a:t>
            </a:r>
            <a:r>
              <a:rPr lang="en-US" sz="600" dirty="0" err="1">
                <a:solidFill>
                  <a:schemeClr val="bg1"/>
                </a:solidFill>
              </a:rPr>
              <a:t>prot</a:t>
            </a:r>
            <a:r>
              <a:rPr lang="en-US" sz="600" dirty="0">
                <a:solidFill>
                  <a:schemeClr val="bg1"/>
                </a:solidFill>
              </a:rPr>
              <a:t>   opt     source                   destination</a:t>
            </a:r>
          </a:p>
          <a:p>
            <a:r>
              <a:rPr lang="en-US" sz="600" dirty="0">
                <a:solidFill>
                  <a:schemeClr val="bg1"/>
                </a:solidFill>
              </a:rPr>
              <a:t>KUBE-MARK-MASQ                       all      --       </a:t>
            </a:r>
            <a:r>
              <a:rPr lang="en-US" sz="600" dirty="0">
                <a:solidFill>
                  <a:srgbClr val="FFFF00"/>
                </a:solidFill>
              </a:rPr>
              <a:t>172.16.9.68</a:t>
            </a:r>
            <a:r>
              <a:rPr lang="en-US" sz="600" dirty="0">
                <a:solidFill>
                  <a:schemeClr val="bg1"/>
                </a:solidFill>
              </a:rPr>
              <a:t>           0.0.0.0/0            /* default/hello-world-service */</a:t>
            </a:r>
          </a:p>
          <a:p>
            <a:r>
              <a:rPr lang="en-US" sz="600" dirty="0">
                <a:solidFill>
                  <a:schemeClr val="bg1"/>
                </a:solidFill>
              </a:rPr>
              <a:t>DNAT                                               </a:t>
            </a:r>
            <a:r>
              <a:rPr lang="en-US" sz="600" dirty="0" err="1">
                <a:solidFill>
                  <a:schemeClr val="bg1"/>
                </a:solidFill>
              </a:rPr>
              <a:t>tcp</a:t>
            </a:r>
            <a:r>
              <a:rPr lang="en-US" sz="600" dirty="0">
                <a:solidFill>
                  <a:schemeClr val="bg1"/>
                </a:solidFill>
              </a:rPr>
              <a:t>     --       0.0.0.0/0                0.0.0.0/0            /* default/hello-world-service */ </a:t>
            </a:r>
            <a:r>
              <a:rPr lang="en-US" sz="600" dirty="0" err="1">
                <a:solidFill>
                  <a:srgbClr val="FFFF00"/>
                </a:solidFill>
              </a:rPr>
              <a:t>tcp</a:t>
            </a:r>
            <a:r>
              <a:rPr lang="en-US" sz="600" dirty="0">
                <a:solidFill>
                  <a:srgbClr val="FFFF00"/>
                </a:solidFill>
              </a:rPr>
              <a:t> to:172.16.9.68:8080</a:t>
            </a:r>
          </a:p>
        </p:txBody>
      </p:sp>
      <p:sp>
        <p:nvSpPr>
          <p:cNvPr id="233" name="TextBox 232">
            <a:extLst>
              <a:ext uri="{FF2B5EF4-FFF2-40B4-BE49-F238E27FC236}">
                <a16:creationId xmlns:a16="http://schemas.microsoft.com/office/drawing/2014/main" id="{220AA241-5856-42BB-AEB4-3236FA83479E}"/>
              </a:ext>
            </a:extLst>
          </p:cNvPr>
          <p:cNvSpPr txBox="1"/>
          <p:nvPr/>
        </p:nvSpPr>
        <p:spPr>
          <a:xfrm>
            <a:off x="4514635" y="2434736"/>
            <a:ext cx="898153" cy="184666"/>
          </a:xfrm>
          <a:prstGeom prst="rect">
            <a:avLst/>
          </a:prstGeom>
          <a:noFill/>
        </p:spPr>
        <p:txBody>
          <a:bodyPr wrap="square">
            <a:spAutoFit/>
          </a:bodyPr>
          <a:lstStyle/>
          <a:p>
            <a:r>
              <a:rPr lang="en-US" sz="600" dirty="0">
                <a:solidFill>
                  <a:schemeClr val="bg1"/>
                </a:solidFill>
              </a:rPr>
              <a:t>gary@kube-node1:~$ </a:t>
            </a:r>
          </a:p>
        </p:txBody>
      </p:sp>
      <p:sp>
        <p:nvSpPr>
          <p:cNvPr id="240" name="TextBox 239">
            <a:extLst>
              <a:ext uri="{FF2B5EF4-FFF2-40B4-BE49-F238E27FC236}">
                <a16:creationId xmlns:a16="http://schemas.microsoft.com/office/drawing/2014/main" id="{DC3F8C46-A766-4360-BDBB-54614F7DB4E7}"/>
              </a:ext>
            </a:extLst>
          </p:cNvPr>
          <p:cNvSpPr txBox="1"/>
          <p:nvPr/>
        </p:nvSpPr>
        <p:spPr>
          <a:xfrm>
            <a:off x="4524751" y="3253167"/>
            <a:ext cx="901292" cy="184666"/>
          </a:xfrm>
          <a:prstGeom prst="rect">
            <a:avLst/>
          </a:prstGeom>
          <a:noFill/>
        </p:spPr>
        <p:txBody>
          <a:bodyPr wrap="square">
            <a:spAutoFit/>
          </a:bodyPr>
          <a:lstStyle/>
          <a:p>
            <a:r>
              <a:rPr lang="en-US" sz="600" dirty="0">
                <a:solidFill>
                  <a:schemeClr val="bg1"/>
                </a:solidFill>
              </a:rPr>
              <a:t>gary@kube-node1:~$ </a:t>
            </a:r>
          </a:p>
        </p:txBody>
      </p:sp>
      <p:sp>
        <p:nvSpPr>
          <p:cNvPr id="250" name="TextBox 249">
            <a:extLst>
              <a:ext uri="{FF2B5EF4-FFF2-40B4-BE49-F238E27FC236}">
                <a16:creationId xmlns:a16="http://schemas.microsoft.com/office/drawing/2014/main" id="{5E3D01E0-82D6-47A7-A616-8256DFFA9BD3}"/>
              </a:ext>
            </a:extLst>
          </p:cNvPr>
          <p:cNvSpPr txBox="1"/>
          <p:nvPr/>
        </p:nvSpPr>
        <p:spPr>
          <a:xfrm>
            <a:off x="4520283" y="3954011"/>
            <a:ext cx="901292" cy="184666"/>
          </a:xfrm>
          <a:prstGeom prst="rect">
            <a:avLst/>
          </a:prstGeom>
          <a:noFill/>
        </p:spPr>
        <p:txBody>
          <a:bodyPr wrap="square">
            <a:spAutoFit/>
          </a:bodyPr>
          <a:lstStyle/>
          <a:p>
            <a:r>
              <a:rPr lang="en-US" sz="600" dirty="0">
                <a:solidFill>
                  <a:schemeClr val="bg1"/>
                </a:solidFill>
              </a:rPr>
              <a:t>gary@kube-node1:~$ </a:t>
            </a:r>
          </a:p>
        </p:txBody>
      </p:sp>
      <p:sp>
        <p:nvSpPr>
          <p:cNvPr id="261" name="TextBox 260">
            <a:extLst>
              <a:ext uri="{FF2B5EF4-FFF2-40B4-BE49-F238E27FC236}">
                <a16:creationId xmlns:a16="http://schemas.microsoft.com/office/drawing/2014/main" id="{4827284C-82CC-4A07-8E85-5E7E4A0DBD0D}"/>
              </a:ext>
            </a:extLst>
          </p:cNvPr>
          <p:cNvSpPr txBox="1"/>
          <p:nvPr/>
        </p:nvSpPr>
        <p:spPr>
          <a:xfrm>
            <a:off x="4521334" y="4442948"/>
            <a:ext cx="901292" cy="184666"/>
          </a:xfrm>
          <a:prstGeom prst="rect">
            <a:avLst/>
          </a:prstGeom>
          <a:noFill/>
        </p:spPr>
        <p:txBody>
          <a:bodyPr wrap="square">
            <a:spAutoFit/>
          </a:bodyPr>
          <a:lstStyle/>
          <a:p>
            <a:r>
              <a:rPr lang="en-US" sz="600" dirty="0">
                <a:solidFill>
                  <a:schemeClr val="bg1"/>
                </a:solidFill>
              </a:rPr>
              <a:t>gary@kube-node1:~$ </a:t>
            </a:r>
          </a:p>
        </p:txBody>
      </p:sp>
      <p:sp>
        <p:nvSpPr>
          <p:cNvPr id="222" name="Speech Bubble: Oval 221">
            <a:extLst>
              <a:ext uri="{FF2B5EF4-FFF2-40B4-BE49-F238E27FC236}">
                <a16:creationId xmlns:a16="http://schemas.microsoft.com/office/drawing/2014/main" id="{15CAB971-1F25-48B3-89B3-B9306C1587DE}"/>
              </a:ext>
            </a:extLst>
          </p:cNvPr>
          <p:cNvSpPr/>
          <p:nvPr/>
        </p:nvSpPr>
        <p:spPr>
          <a:xfrm>
            <a:off x="4194379" y="2041635"/>
            <a:ext cx="2069061" cy="947399"/>
          </a:xfrm>
          <a:prstGeom prst="wedgeEllipse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FF00"/>
                </a:solidFill>
              </a:rPr>
              <a:t>KUBE-SVC-* chain </a:t>
            </a:r>
            <a:r>
              <a:rPr lang="en-US" sz="800" dirty="0">
                <a:solidFill>
                  <a:schemeClr val="bg1"/>
                </a:solidFill>
              </a:rPr>
              <a:t>acts as a load balancer, and distributes the packet to KUBE-SEP-* chain equally.</a:t>
            </a:r>
          </a:p>
        </p:txBody>
      </p:sp>
      <p:sp>
        <p:nvSpPr>
          <p:cNvPr id="223" name="Speech Bubble: Oval 222">
            <a:extLst>
              <a:ext uri="{FF2B5EF4-FFF2-40B4-BE49-F238E27FC236}">
                <a16:creationId xmlns:a16="http://schemas.microsoft.com/office/drawing/2014/main" id="{6D066F56-8BB4-4E85-B2B2-8B1168C1125D}"/>
              </a:ext>
            </a:extLst>
          </p:cNvPr>
          <p:cNvSpPr/>
          <p:nvPr/>
        </p:nvSpPr>
        <p:spPr>
          <a:xfrm>
            <a:off x="4277082" y="2580216"/>
            <a:ext cx="2069061" cy="947399"/>
          </a:xfrm>
          <a:prstGeom prst="wedgeEllipse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FF00"/>
                </a:solidFill>
              </a:rPr>
              <a:t>KUBE-SEP-</a:t>
            </a:r>
            <a:r>
              <a:rPr lang="en-US" sz="800" dirty="0">
                <a:solidFill>
                  <a:schemeClr val="bg1"/>
                </a:solidFill>
              </a:rPr>
              <a:t>* chain represents a Service </a:t>
            </a:r>
            <a:r>
              <a:rPr lang="en-US" sz="800" dirty="0" err="1">
                <a:solidFill>
                  <a:schemeClr val="bg1"/>
                </a:solidFill>
              </a:rPr>
              <a:t>EndPoint</a:t>
            </a:r>
            <a:r>
              <a:rPr lang="en-US" sz="800" dirty="0">
                <a:solidFill>
                  <a:schemeClr val="bg1"/>
                </a:solidFill>
              </a:rPr>
              <a:t>. It simply does DNAT, replacing service </a:t>
            </a:r>
            <a:r>
              <a:rPr lang="en-US" sz="800" dirty="0" err="1">
                <a:solidFill>
                  <a:schemeClr val="bg1"/>
                </a:solidFill>
              </a:rPr>
              <a:t>IP:port</a:t>
            </a:r>
            <a:r>
              <a:rPr lang="en-US" sz="800" dirty="0">
                <a:solidFill>
                  <a:schemeClr val="bg1"/>
                </a:solidFill>
              </a:rPr>
              <a:t> with pod's endpoint </a:t>
            </a:r>
            <a:r>
              <a:rPr lang="en-US" sz="800" dirty="0" err="1">
                <a:solidFill>
                  <a:schemeClr val="bg1"/>
                </a:solidFill>
              </a:rPr>
              <a:t>IP:Port</a:t>
            </a:r>
            <a:r>
              <a:rPr lang="en-US" sz="800" dirty="0">
                <a:solidFill>
                  <a:schemeClr val="bg1"/>
                </a:solidFill>
              </a:rPr>
              <a:t>.</a:t>
            </a:r>
          </a:p>
        </p:txBody>
      </p:sp>
      <p:sp>
        <p:nvSpPr>
          <p:cNvPr id="226" name="Speech Bubble: Oval 225">
            <a:extLst>
              <a:ext uri="{FF2B5EF4-FFF2-40B4-BE49-F238E27FC236}">
                <a16:creationId xmlns:a16="http://schemas.microsoft.com/office/drawing/2014/main" id="{2985D066-B753-4B53-8D30-FA7A4E58A27A}"/>
              </a:ext>
            </a:extLst>
          </p:cNvPr>
          <p:cNvSpPr/>
          <p:nvPr/>
        </p:nvSpPr>
        <p:spPr>
          <a:xfrm>
            <a:off x="5736711" y="1390336"/>
            <a:ext cx="2069061" cy="947399"/>
          </a:xfrm>
          <a:prstGeom prst="wedgeEllipse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FF00"/>
                </a:solidFill>
              </a:rPr>
              <a:t>KUBE-SERVICES</a:t>
            </a:r>
            <a:r>
              <a:rPr lang="en-US" sz="800" dirty="0"/>
              <a:t> is the entry point for service packets. It match the destination </a:t>
            </a:r>
            <a:r>
              <a:rPr lang="en-US" sz="800" dirty="0" err="1"/>
              <a:t>IP:port</a:t>
            </a:r>
            <a:r>
              <a:rPr lang="en-US" sz="800" dirty="0"/>
              <a:t> and dispatch the packet to the corresponding </a:t>
            </a:r>
            <a:r>
              <a:rPr lang="en-US" sz="800" dirty="0">
                <a:solidFill>
                  <a:srgbClr val="FFFF00"/>
                </a:solidFill>
              </a:rPr>
              <a:t>KUBE-SVC-* </a:t>
            </a:r>
            <a:r>
              <a:rPr lang="en-US" sz="800" dirty="0"/>
              <a:t>chain.</a:t>
            </a:r>
          </a:p>
        </p:txBody>
      </p:sp>
    </p:spTree>
    <p:extLst>
      <p:ext uri="{BB962C8B-B14F-4D97-AF65-F5344CB8AC3E}">
        <p14:creationId xmlns:p14="http://schemas.microsoft.com/office/powerpoint/2010/main" val="31288492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500" tmFilter="0, 0; .2, .5; .8, .5; 1, 0"/>
                                        <p:tgtEl>
                                          <p:spTgt spid="183"/>
                                        </p:tgtEl>
                                      </p:cBhvr>
                                    </p:animEffect>
                                    <p:animScale>
                                      <p:cBhvr>
                                        <p:cTn id="10" dur="250" autoRev="1" fill="hold"/>
                                        <p:tgtEl>
                                          <p:spTgt spid="183"/>
                                        </p:tgtEl>
                                      </p:cBhvr>
                                      <p:by x="105000" y="105000"/>
                                    </p:animScale>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26" presetClass="emph" presetSubtype="0" fill="hold" nodeType="withEffect">
                                  <p:stCondLst>
                                    <p:cond delay="0"/>
                                  </p:stCondLst>
                                  <p:childTnLst>
                                    <p:animEffect transition="out" filter="fade">
                                      <p:cBhvr>
                                        <p:cTn id="14" dur="500" tmFilter="0, 0; .2, .5; .8, .5; 1, 0"/>
                                        <p:tgtEl>
                                          <p:spTgt spid="5"/>
                                        </p:tgtEl>
                                      </p:cBhvr>
                                    </p:animEffect>
                                    <p:animScale>
                                      <p:cBhvr>
                                        <p:cTn id="15" dur="250" autoRev="1" fill="hold"/>
                                        <p:tgtEl>
                                          <p:spTgt spid="5"/>
                                        </p:tgtEl>
                                      </p:cBhvr>
                                      <p:by x="105000" y="105000"/>
                                    </p:animScale>
                                  </p:childTnLst>
                                </p:cTn>
                              </p:par>
                              <p:par>
                                <p:cTn id="16" presetID="31" presetClass="entr" presetSubtype="0" fill="hold" grpId="0" nodeType="withEffect">
                                  <p:stCondLst>
                                    <p:cond delay="0"/>
                                  </p:stCondLst>
                                  <p:childTnLst>
                                    <p:set>
                                      <p:cBhvr>
                                        <p:cTn id="17" dur="1" fill="hold">
                                          <p:stCondLst>
                                            <p:cond delay="0"/>
                                          </p:stCondLst>
                                        </p:cTn>
                                        <p:tgtEl>
                                          <p:spTgt spid="230"/>
                                        </p:tgtEl>
                                        <p:attrNameLst>
                                          <p:attrName>style.visibility</p:attrName>
                                        </p:attrNameLst>
                                      </p:cBhvr>
                                      <p:to>
                                        <p:strVal val="visible"/>
                                      </p:to>
                                    </p:set>
                                    <p:anim calcmode="lin" valueType="num">
                                      <p:cBhvr>
                                        <p:cTn id="18" dur="1000" fill="hold"/>
                                        <p:tgtEl>
                                          <p:spTgt spid="230"/>
                                        </p:tgtEl>
                                        <p:attrNameLst>
                                          <p:attrName>ppt_w</p:attrName>
                                        </p:attrNameLst>
                                      </p:cBhvr>
                                      <p:tavLst>
                                        <p:tav tm="0">
                                          <p:val>
                                            <p:fltVal val="0"/>
                                          </p:val>
                                        </p:tav>
                                        <p:tav tm="100000">
                                          <p:val>
                                            <p:strVal val="#ppt_w"/>
                                          </p:val>
                                        </p:tav>
                                      </p:tavLst>
                                    </p:anim>
                                    <p:anim calcmode="lin" valueType="num">
                                      <p:cBhvr>
                                        <p:cTn id="19" dur="1000" fill="hold"/>
                                        <p:tgtEl>
                                          <p:spTgt spid="230"/>
                                        </p:tgtEl>
                                        <p:attrNameLst>
                                          <p:attrName>ppt_h</p:attrName>
                                        </p:attrNameLst>
                                      </p:cBhvr>
                                      <p:tavLst>
                                        <p:tav tm="0">
                                          <p:val>
                                            <p:fltVal val="0"/>
                                          </p:val>
                                        </p:tav>
                                        <p:tav tm="100000">
                                          <p:val>
                                            <p:strVal val="#ppt_h"/>
                                          </p:val>
                                        </p:tav>
                                      </p:tavLst>
                                    </p:anim>
                                    <p:anim calcmode="lin" valueType="num">
                                      <p:cBhvr>
                                        <p:cTn id="20" dur="1000" fill="hold"/>
                                        <p:tgtEl>
                                          <p:spTgt spid="230"/>
                                        </p:tgtEl>
                                        <p:attrNameLst>
                                          <p:attrName>style.rotation</p:attrName>
                                        </p:attrNameLst>
                                      </p:cBhvr>
                                      <p:tavLst>
                                        <p:tav tm="0">
                                          <p:val>
                                            <p:fltVal val="90"/>
                                          </p:val>
                                        </p:tav>
                                        <p:tav tm="100000">
                                          <p:val>
                                            <p:fltVal val="0"/>
                                          </p:val>
                                        </p:tav>
                                      </p:tavLst>
                                    </p:anim>
                                    <p:animEffect transition="in" filter="fade">
                                      <p:cBhvr>
                                        <p:cTn id="21" dur="1000"/>
                                        <p:tgtEl>
                                          <p:spTgt spid="230"/>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100"/>
                                  </p:iterate>
                                  <p:childTnLst>
                                    <p:set>
                                      <p:cBhvr>
                                        <p:cTn id="28" dur="1" fill="hold">
                                          <p:stCondLst>
                                            <p:cond delay="0"/>
                                          </p:stCondLst>
                                        </p:cTn>
                                        <p:tgtEl>
                                          <p:spTgt spid="245"/>
                                        </p:tgtEl>
                                        <p:attrNameLst>
                                          <p:attrName>style.visibility</p:attrName>
                                        </p:attrNameLst>
                                      </p:cBhvr>
                                      <p:to>
                                        <p:strVal val="visible"/>
                                      </p:to>
                                    </p:set>
                                  </p:childTnLst>
                                </p:cTn>
                              </p:par>
                            </p:childTnLst>
                          </p:cTn>
                        </p:par>
                        <p:par>
                          <p:cTn id="29" fill="hold">
                            <p:stCondLst>
                              <p:cond delay="3301"/>
                            </p:stCondLst>
                            <p:childTnLst>
                              <p:par>
                                <p:cTn id="30" presetID="1" presetClass="entr" presetSubtype="0" fill="hold" grpId="0" nodeType="afterEffect">
                                  <p:stCondLst>
                                    <p:cond delay="0"/>
                                  </p:stCondLst>
                                  <p:childTnLst>
                                    <p:set>
                                      <p:cBhvr>
                                        <p:cTn id="31" dur="1" fill="hold">
                                          <p:stCondLst>
                                            <p:cond delay="0"/>
                                          </p:stCondLst>
                                        </p:cTn>
                                        <p:tgtEl>
                                          <p:spTgt spid="226"/>
                                        </p:tgtEl>
                                        <p:attrNameLst>
                                          <p:attrName>style.visibility</p:attrName>
                                        </p:attrNameLst>
                                      </p:cBhvr>
                                      <p:to>
                                        <p:strVal val="visible"/>
                                      </p:to>
                                    </p:set>
                                  </p:childTnLst>
                                </p:cTn>
                              </p:par>
                            </p:childTnLst>
                          </p:cTn>
                        </p:par>
                        <p:par>
                          <p:cTn id="32" fill="hold">
                            <p:stCondLst>
                              <p:cond delay="3301"/>
                            </p:stCondLst>
                            <p:childTnLst>
                              <p:par>
                                <p:cTn id="33" presetID="26" presetClass="emph" presetSubtype="0" fill="hold" grpId="1" nodeType="afterEffect">
                                  <p:stCondLst>
                                    <p:cond delay="0"/>
                                  </p:stCondLst>
                                  <p:childTnLst>
                                    <p:animEffect transition="out" filter="fade">
                                      <p:cBhvr>
                                        <p:cTn id="34" dur="500" tmFilter="0, 0; .2, .5; .8, .5; 1, 0"/>
                                        <p:tgtEl>
                                          <p:spTgt spid="226"/>
                                        </p:tgtEl>
                                      </p:cBhvr>
                                    </p:animEffect>
                                    <p:animScale>
                                      <p:cBhvr>
                                        <p:cTn id="35" dur="250" autoRev="1" fill="hold"/>
                                        <p:tgtEl>
                                          <p:spTgt spid="226"/>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2" nodeType="clickEffect">
                                  <p:stCondLst>
                                    <p:cond delay="0"/>
                                  </p:stCondLst>
                                  <p:childTnLst>
                                    <p:set>
                                      <p:cBhvr>
                                        <p:cTn id="39" dur="1" fill="hold">
                                          <p:stCondLst>
                                            <p:cond delay="0"/>
                                          </p:stCondLst>
                                        </p:cTn>
                                        <p:tgtEl>
                                          <p:spTgt spid="226"/>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2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2"/>
                                        </p:tgtEl>
                                        <p:attrNameLst>
                                          <p:attrName>style.visibility</p:attrName>
                                        </p:attrNameLst>
                                      </p:cBhvr>
                                      <p:to>
                                        <p:strVal val="visible"/>
                                      </p:to>
                                    </p:set>
                                    <p:animEffect transition="in" filter="fade">
                                      <p:cBhvr>
                                        <p:cTn id="47" dur="500"/>
                                        <p:tgtEl>
                                          <p:spTgt spid="222"/>
                                        </p:tgtEl>
                                      </p:cBhvr>
                                    </p:animEffect>
                                  </p:childTnLst>
                                </p:cTn>
                              </p:par>
                            </p:childTnLst>
                          </p:cTn>
                        </p:par>
                        <p:par>
                          <p:cTn id="48" fill="hold">
                            <p:stCondLst>
                              <p:cond delay="500"/>
                            </p:stCondLst>
                            <p:childTnLst>
                              <p:par>
                                <p:cTn id="49" presetID="26" presetClass="emph" presetSubtype="0" fill="hold" grpId="1" nodeType="afterEffect">
                                  <p:stCondLst>
                                    <p:cond delay="0"/>
                                  </p:stCondLst>
                                  <p:childTnLst>
                                    <p:animEffect transition="out" filter="fade">
                                      <p:cBhvr>
                                        <p:cTn id="50" dur="500" tmFilter="0, 0; .2, .5; .8, .5; 1, 0"/>
                                        <p:tgtEl>
                                          <p:spTgt spid="222"/>
                                        </p:tgtEl>
                                      </p:cBhvr>
                                    </p:animEffect>
                                    <p:animScale>
                                      <p:cBhvr>
                                        <p:cTn id="51" dur="250" autoRev="1" fill="hold"/>
                                        <p:tgtEl>
                                          <p:spTgt spid="222"/>
                                        </p:tgtEl>
                                      </p:cBhvr>
                                      <p:by x="105000" y="105000"/>
                                    </p:animScale>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2" nodeType="clickEffect">
                                  <p:stCondLst>
                                    <p:cond delay="0"/>
                                  </p:stCondLst>
                                  <p:childTnLst>
                                    <p:set>
                                      <p:cBhvr>
                                        <p:cTn id="55" dur="1" fill="hold">
                                          <p:stCondLst>
                                            <p:cond delay="0"/>
                                          </p:stCondLst>
                                        </p:cTn>
                                        <p:tgtEl>
                                          <p:spTgt spid="222"/>
                                        </p:tgtEl>
                                        <p:attrNameLst>
                                          <p:attrName>style.visibility</p:attrName>
                                        </p:attrNameLst>
                                      </p:cBhvr>
                                      <p:to>
                                        <p:strVal val="hidden"/>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240"/>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iterate type="lt">
                                    <p:tmAbs val="100"/>
                                  </p:iterate>
                                  <p:childTnLst>
                                    <p:set>
                                      <p:cBhvr>
                                        <p:cTn id="61" dur="1" fill="hold">
                                          <p:stCondLst>
                                            <p:cond delay="0"/>
                                          </p:stCondLst>
                                        </p:cTn>
                                        <p:tgtEl>
                                          <p:spTgt spid="248"/>
                                        </p:tgtEl>
                                        <p:attrNameLst>
                                          <p:attrName>style.visibility</p:attrName>
                                        </p:attrNameLst>
                                      </p:cBhvr>
                                      <p:to>
                                        <p:strVal val="visible"/>
                                      </p:to>
                                    </p:set>
                                  </p:childTnLst>
                                </p:cTn>
                              </p:par>
                            </p:childTnLst>
                          </p:cTn>
                        </p:par>
                        <p:par>
                          <p:cTn id="62" fill="hold">
                            <p:stCondLst>
                              <p:cond delay="4501"/>
                            </p:stCondLst>
                            <p:childTnLst>
                              <p:par>
                                <p:cTn id="63" presetID="1" presetClass="entr" presetSubtype="0" fill="hold" grpId="0" nodeType="afterEffect">
                                  <p:stCondLst>
                                    <p:cond delay="0"/>
                                  </p:stCondLst>
                                  <p:childTnLst>
                                    <p:set>
                                      <p:cBhvr>
                                        <p:cTn id="64" dur="1" fill="hold">
                                          <p:stCondLst>
                                            <p:cond delay="0"/>
                                          </p:stCondLst>
                                        </p:cTn>
                                        <p:tgtEl>
                                          <p:spTgt spid="24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23"/>
                                        </p:tgtEl>
                                        <p:attrNameLst>
                                          <p:attrName>style.visibility</p:attrName>
                                        </p:attrNameLst>
                                      </p:cBhvr>
                                      <p:to>
                                        <p:strVal val="visible"/>
                                      </p:to>
                                    </p:set>
                                    <p:animEffect transition="in" filter="fade">
                                      <p:cBhvr>
                                        <p:cTn id="69" dur="500"/>
                                        <p:tgtEl>
                                          <p:spTgt spid="223"/>
                                        </p:tgtEl>
                                      </p:cBhvr>
                                    </p:animEffect>
                                  </p:childTnLst>
                                </p:cTn>
                              </p:par>
                            </p:childTnLst>
                          </p:cTn>
                        </p:par>
                        <p:par>
                          <p:cTn id="70" fill="hold">
                            <p:stCondLst>
                              <p:cond delay="500"/>
                            </p:stCondLst>
                            <p:childTnLst>
                              <p:par>
                                <p:cTn id="71" presetID="26" presetClass="emph" presetSubtype="0" fill="hold" grpId="1" nodeType="afterEffect">
                                  <p:stCondLst>
                                    <p:cond delay="0"/>
                                  </p:stCondLst>
                                  <p:childTnLst>
                                    <p:animEffect transition="out" filter="fade">
                                      <p:cBhvr>
                                        <p:cTn id="72" dur="500" tmFilter="0, 0; .2, .5; .8, .5; 1, 0"/>
                                        <p:tgtEl>
                                          <p:spTgt spid="223"/>
                                        </p:tgtEl>
                                      </p:cBhvr>
                                    </p:animEffect>
                                    <p:animScale>
                                      <p:cBhvr>
                                        <p:cTn id="73" dur="250" autoRev="1" fill="hold"/>
                                        <p:tgtEl>
                                          <p:spTgt spid="223"/>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2" nodeType="clickEffect">
                                  <p:stCondLst>
                                    <p:cond delay="0"/>
                                  </p:stCondLst>
                                  <p:childTnLst>
                                    <p:set>
                                      <p:cBhvr>
                                        <p:cTn id="77" dur="1" fill="hold">
                                          <p:stCondLst>
                                            <p:cond delay="0"/>
                                          </p:stCondLst>
                                        </p:cTn>
                                        <p:tgtEl>
                                          <p:spTgt spid="223"/>
                                        </p:tgtEl>
                                        <p:attrNameLst>
                                          <p:attrName>style.visibility</p:attrName>
                                        </p:attrNameLst>
                                      </p:cBhvr>
                                      <p:to>
                                        <p:strVal val="hidden"/>
                                      </p:to>
                                    </p:set>
                                  </p:childTnLst>
                                </p:cTn>
                              </p:par>
                            </p:childTnLst>
                          </p:cTn>
                        </p:par>
                        <p:par>
                          <p:cTn id="78" fill="hold">
                            <p:stCondLst>
                              <p:cond delay="0"/>
                            </p:stCondLst>
                            <p:childTnLst>
                              <p:par>
                                <p:cTn id="79" presetID="1" presetClass="entr" presetSubtype="0" fill="hold" grpId="0" nodeType="afterEffect">
                                  <p:stCondLst>
                                    <p:cond delay="0"/>
                                  </p:stCondLst>
                                  <p:childTnLst>
                                    <p:set>
                                      <p:cBhvr>
                                        <p:cTn id="80" dur="1" fill="hold">
                                          <p:stCondLst>
                                            <p:cond delay="0"/>
                                          </p:stCondLst>
                                        </p:cTn>
                                        <p:tgtEl>
                                          <p:spTgt spid="250"/>
                                        </p:tgtEl>
                                        <p:attrNameLst>
                                          <p:attrName>style.visibility</p:attrName>
                                        </p:attrNameLst>
                                      </p:cBhvr>
                                      <p:to>
                                        <p:strVal val="visible"/>
                                      </p:to>
                                    </p:set>
                                  </p:childTnLst>
                                </p:cTn>
                              </p:par>
                            </p:childTnLst>
                          </p:cTn>
                        </p:par>
                        <p:par>
                          <p:cTn id="81" fill="hold">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258"/>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nodeType="afterEffect">
                                  <p:stCondLst>
                                    <p:cond delay="0"/>
                                  </p:stCondLst>
                                  <p:iterate type="lt">
                                    <p:tmAbs val="100"/>
                                  </p:iterate>
                                  <p:childTnLst>
                                    <p:set>
                                      <p:cBhvr>
                                        <p:cTn id="86" dur="1" fill="hold">
                                          <p:stCondLst>
                                            <p:cond delay="0"/>
                                          </p:stCondLst>
                                        </p:cTn>
                                        <p:tgtEl>
                                          <p:spTgt spid="255">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61"/>
                                        </p:tgtEl>
                                        <p:attrNameLst>
                                          <p:attrName>style.visibility</p:attrName>
                                        </p:attrNameLst>
                                      </p:cBhvr>
                                      <p:to>
                                        <p:strVal val="visible"/>
                                      </p:to>
                                    </p:set>
                                  </p:childTnLst>
                                </p:cTn>
                              </p:par>
                            </p:childTnLst>
                          </p:cTn>
                        </p:par>
                        <p:par>
                          <p:cTn id="91" fill="hold">
                            <p:stCondLst>
                              <p:cond delay="0"/>
                            </p:stCondLst>
                            <p:childTnLst>
                              <p:par>
                                <p:cTn id="92" presetID="1" presetClass="entr" presetSubtype="0" fill="hold" grpId="0" nodeType="afterEffect">
                                  <p:stCondLst>
                                    <p:cond delay="0"/>
                                  </p:stCondLst>
                                  <p:iterate type="lt">
                                    <p:tmAbs val="100"/>
                                  </p:iterate>
                                  <p:childTnLst>
                                    <p:set>
                                      <p:cBhvr>
                                        <p:cTn id="93" dur="1" fill="hold">
                                          <p:stCondLst>
                                            <p:cond delay="0"/>
                                          </p:stCondLst>
                                        </p:cTn>
                                        <p:tgtEl>
                                          <p:spTgt spid="262"/>
                                        </p:tgtEl>
                                        <p:attrNameLst>
                                          <p:attrName>style.visibility</p:attrName>
                                        </p:attrNameLst>
                                      </p:cBhvr>
                                      <p:to>
                                        <p:strVal val="visible"/>
                                      </p:to>
                                    </p:set>
                                  </p:childTnLst>
                                </p:cTn>
                              </p:par>
                            </p:childTnLst>
                          </p:cTn>
                        </p:par>
                        <p:par>
                          <p:cTn id="94" fill="hold">
                            <p:stCondLst>
                              <p:cond delay="4501"/>
                            </p:stCondLst>
                            <p:childTnLst>
                              <p:par>
                                <p:cTn id="95" presetID="1" presetClass="entr" presetSubtype="0" fill="hold" grpId="0" nodeType="afterEffect">
                                  <p:stCondLst>
                                    <p:cond delay="0"/>
                                  </p:stCondLst>
                                  <p:childTnLst>
                                    <p:set>
                                      <p:cBhvr>
                                        <p:cTn id="96" dur="1" fill="hold">
                                          <p:stCondLst>
                                            <p:cond delay="0"/>
                                          </p:stCondLst>
                                        </p:cTn>
                                        <p:tgtEl>
                                          <p:spTgt spid="26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189"/>
                                        </p:tgtEl>
                                        <p:attrNameLst>
                                          <p:attrName>style.visibility</p:attrName>
                                        </p:attrNameLst>
                                      </p:cBhvr>
                                      <p:to>
                                        <p:strVal val="visible"/>
                                      </p:to>
                                    </p:set>
                                    <p:animEffect transition="in" filter="fade">
                                      <p:cBhvr>
                                        <p:cTn id="101" dur="1000"/>
                                        <p:tgtEl>
                                          <p:spTgt spid="189"/>
                                        </p:tgtEl>
                                      </p:cBhvr>
                                    </p:animEffect>
                                    <p:anim calcmode="lin" valueType="num">
                                      <p:cBhvr>
                                        <p:cTn id="102" dur="1000" fill="hold"/>
                                        <p:tgtEl>
                                          <p:spTgt spid="189"/>
                                        </p:tgtEl>
                                        <p:attrNameLst>
                                          <p:attrName>ppt_x</p:attrName>
                                        </p:attrNameLst>
                                      </p:cBhvr>
                                      <p:tavLst>
                                        <p:tav tm="0">
                                          <p:val>
                                            <p:strVal val="#ppt_x"/>
                                          </p:val>
                                        </p:tav>
                                        <p:tav tm="100000">
                                          <p:val>
                                            <p:strVal val="#ppt_x"/>
                                          </p:val>
                                        </p:tav>
                                      </p:tavLst>
                                    </p:anim>
                                    <p:anim calcmode="lin" valueType="num">
                                      <p:cBhvr>
                                        <p:cTn id="103" dur="1000" fill="hold"/>
                                        <p:tgtEl>
                                          <p:spTgt spid="189"/>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2"/>
                                        </p:tgtEl>
                                        <p:attrNameLst>
                                          <p:attrName>style.visibility</p:attrName>
                                        </p:attrNameLst>
                                      </p:cBhvr>
                                      <p:to>
                                        <p:strVal val="visible"/>
                                      </p:to>
                                    </p:set>
                                    <p:animEffect transition="in" filter="fade">
                                      <p:cBhvr>
                                        <p:cTn id="106" dur="1000"/>
                                        <p:tgtEl>
                                          <p:spTgt spid="2"/>
                                        </p:tgtEl>
                                      </p:cBhvr>
                                    </p:animEffect>
                                    <p:anim calcmode="lin" valueType="num">
                                      <p:cBhvr>
                                        <p:cTn id="107" dur="1000" fill="hold"/>
                                        <p:tgtEl>
                                          <p:spTgt spid="2"/>
                                        </p:tgtEl>
                                        <p:attrNameLst>
                                          <p:attrName>ppt_x</p:attrName>
                                        </p:attrNameLst>
                                      </p:cBhvr>
                                      <p:tavLst>
                                        <p:tav tm="0">
                                          <p:val>
                                            <p:strVal val="#ppt_x"/>
                                          </p:val>
                                        </p:tav>
                                        <p:tav tm="100000">
                                          <p:val>
                                            <p:strVal val="#ppt_x"/>
                                          </p:val>
                                        </p:tav>
                                      </p:tavLst>
                                    </p:anim>
                                    <p:anim calcmode="lin" valueType="num">
                                      <p:cBhvr>
                                        <p:cTn id="10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3"/>
                                        </p:tgtEl>
                                        <p:attrNameLst>
                                          <p:attrName>style.visibility</p:attrName>
                                        </p:attrNameLst>
                                      </p:cBhvr>
                                      <p:to>
                                        <p:strVal val="visible"/>
                                      </p:to>
                                    </p:set>
                                    <p:animEffect transition="in" filter="fade">
                                      <p:cBhvr>
                                        <p:cTn id="113" dur="1000"/>
                                        <p:tgtEl>
                                          <p:spTgt spid="3"/>
                                        </p:tgtEl>
                                      </p:cBhvr>
                                    </p:animEffect>
                                    <p:anim calcmode="lin" valueType="num">
                                      <p:cBhvr>
                                        <p:cTn id="114" dur="1000" fill="hold"/>
                                        <p:tgtEl>
                                          <p:spTgt spid="3"/>
                                        </p:tgtEl>
                                        <p:attrNameLst>
                                          <p:attrName>ppt_x</p:attrName>
                                        </p:attrNameLst>
                                      </p:cBhvr>
                                      <p:tavLst>
                                        <p:tav tm="0">
                                          <p:val>
                                            <p:strVal val="#ppt_x"/>
                                          </p:val>
                                        </p:tav>
                                        <p:tav tm="100000">
                                          <p:val>
                                            <p:strVal val="#ppt_x"/>
                                          </p:val>
                                        </p:tav>
                                      </p:tavLst>
                                    </p:anim>
                                    <p:anim calcmode="lin" valueType="num">
                                      <p:cBhvr>
                                        <p:cTn id="1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193"/>
                                        </p:tgtEl>
                                        <p:attrNameLst>
                                          <p:attrName>style.visibility</p:attrName>
                                        </p:attrNameLst>
                                      </p:cBhvr>
                                      <p:to>
                                        <p:strVal val="visible"/>
                                      </p:to>
                                    </p:set>
                                    <p:animEffect transition="in" filter="fade">
                                      <p:cBhvr>
                                        <p:cTn id="120" dur="1000"/>
                                        <p:tgtEl>
                                          <p:spTgt spid="193"/>
                                        </p:tgtEl>
                                      </p:cBhvr>
                                    </p:animEffect>
                                    <p:anim calcmode="lin" valueType="num">
                                      <p:cBhvr>
                                        <p:cTn id="121" dur="1000" fill="hold"/>
                                        <p:tgtEl>
                                          <p:spTgt spid="193"/>
                                        </p:tgtEl>
                                        <p:attrNameLst>
                                          <p:attrName>ppt_x</p:attrName>
                                        </p:attrNameLst>
                                      </p:cBhvr>
                                      <p:tavLst>
                                        <p:tav tm="0">
                                          <p:val>
                                            <p:strVal val="#ppt_x"/>
                                          </p:val>
                                        </p:tav>
                                        <p:tav tm="100000">
                                          <p:val>
                                            <p:strVal val="#ppt_x"/>
                                          </p:val>
                                        </p:tav>
                                      </p:tavLst>
                                    </p:anim>
                                    <p:anim calcmode="lin" valueType="num">
                                      <p:cBhvr>
                                        <p:cTn id="122" dur="1000" fill="hold"/>
                                        <p:tgtEl>
                                          <p:spTgt spid="193"/>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204"/>
                                        </p:tgtEl>
                                        <p:attrNameLst>
                                          <p:attrName>style.visibility</p:attrName>
                                        </p:attrNameLst>
                                      </p:cBhvr>
                                      <p:to>
                                        <p:strVal val="visible"/>
                                      </p:to>
                                    </p:set>
                                    <p:animEffect transition="in" filter="fade">
                                      <p:cBhvr>
                                        <p:cTn id="127" dur="1000"/>
                                        <p:tgtEl>
                                          <p:spTgt spid="204"/>
                                        </p:tgtEl>
                                      </p:cBhvr>
                                    </p:animEffect>
                                    <p:anim calcmode="lin" valueType="num">
                                      <p:cBhvr>
                                        <p:cTn id="128" dur="1000" fill="hold"/>
                                        <p:tgtEl>
                                          <p:spTgt spid="204"/>
                                        </p:tgtEl>
                                        <p:attrNameLst>
                                          <p:attrName>ppt_x</p:attrName>
                                        </p:attrNameLst>
                                      </p:cBhvr>
                                      <p:tavLst>
                                        <p:tav tm="0">
                                          <p:val>
                                            <p:strVal val="#ppt_x"/>
                                          </p:val>
                                        </p:tav>
                                        <p:tav tm="100000">
                                          <p:val>
                                            <p:strVal val="#ppt_x"/>
                                          </p:val>
                                        </p:tav>
                                      </p:tavLst>
                                    </p:anim>
                                    <p:anim calcmode="lin" valueType="num">
                                      <p:cBhvr>
                                        <p:cTn id="129" dur="1000" fill="hold"/>
                                        <p:tgtEl>
                                          <p:spTgt spid="204"/>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grpId="0" nodeType="clickEffect">
                                  <p:stCondLst>
                                    <p:cond delay="0"/>
                                  </p:stCondLst>
                                  <p:childTnLst>
                                    <p:set>
                                      <p:cBhvr>
                                        <p:cTn id="133" dur="1" fill="hold">
                                          <p:stCondLst>
                                            <p:cond delay="0"/>
                                          </p:stCondLst>
                                        </p:cTn>
                                        <p:tgtEl>
                                          <p:spTgt spid="205"/>
                                        </p:tgtEl>
                                        <p:attrNameLst>
                                          <p:attrName>style.visibility</p:attrName>
                                        </p:attrNameLst>
                                      </p:cBhvr>
                                      <p:to>
                                        <p:strVal val="visible"/>
                                      </p:to>
                                    </p:set>
                                    <p:animEffect transition="in" filter="fade">
                                      <p:cBhvr>
                                        <p:cTn id="134" dur="1000"/>
                                        <p:tgtEl>
                                          <p:spTgt spid="205"/>
                                        </p:tgtEl>
                                      </p:cBhvr>
                                    </p:animEffect>
                                    <p:anim calcmode="lin" valueType="num">
                                      <p:cBhvr>
                                        <p:cTn id="135" dur="1000" fill="hold"/>
                                        <p:tgtEl>
                                          <p:spTgt spid="205"/>
                                        </p:tgtEl>
                                        <p:attrNameLst>
                                          <p:attrName>ppt_x</p:attrName>
                                        </p:attrNameLst>
                                      </p:cBhvr>
                                      <p:tavLst>
                                        <p:tav tm="0">
                                          <p:val>
                                            <p:strVal val="#ppt_x"/>
                                          </p:val>
                                        </p:tav>
                                        <p:tav tm="100000">
                                          <p:val>
                                            <p:strVal val="#ppt_x"/>
                                          </p:val>
                                        </p:tav>
                                      </p:tavLst>
                                    </p:anim>
                                    <p:anim calcmode="lin" valueType="num">
                                      <p:cBhvr>
                                        <p:cTn id="136" dur="1000" fill="hold"/>
                                        <p:tgtEl>
                                          <p:spTgt spid="2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P spid="183" grpId="1" animBg="1"/>
      <p:bldP spid="189" grpId="0" animBg="1"/>
      <p:bldP spid="2" grpId="0"/>
      <p:bldP spid="3" grpId="0"/>
      <p:bldP spid="193" grpId="0"/>
      <p:bldP spid="204" grpId="0"/>
      <p:bldP spid="205" grpId="0"/>
      <p:bldP spid="230" grpId="0" animBg="1"/>
      <p:bldP spid="237" grpId="0"/>
      <p:bldP spid="241" grpId="0"/>
      <p:bldP spid="245" grpId="0"/>
      <p:bldP spid="248" grpId="0"/>
      <p:bldP spid="258" grpId="0"/>
      <p:bldP spid="262" grpId="0"/>
      <p:bldP spid="263" grpId="0"/>
      <p:bldP spid="233" grpId="0"/>
      <p:bldP spid="240" grpId="0"/>
      <p:bldP spid="250" grpId="0"/>
      <p:bldP spid="261" grpId="0"/>
      <p:bldP spid="222" grpId="0" animBg="1"/>
      <p:bldP spid="222" grpId="1" animBg="1"/>
      <p:bldP spid="222" grpId="2" animBg="1"/>
      <p:bldP spid="223" grpId="0" animBg="1"/>
      <p:bldP spid="223" grpId="1" animBg="1"/>
      <p:bldP spid="223" grpId="2" animBg="1"/>
      <p:bldP spid="226" grpId="0" animBg="1"/>
      <p:bldP spid="226" grpId="1" animBg="1"/>
      <p:bldP spid="226"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Box 307">
            <a:extLst>
              <a:ext uri="{FF2B5EF4-FFF2-40B4-BE49-F238E27FC236}">
                <a16:creationId xmlns:a16="http://schemas.microsoft.com/office/drawing/2014/main" id="{9AD0BC43-9DAE-4634-A7D6-1E59349029C9}"/>
              </a:ext>
            </a:extLst>
          </p:cNvPr>
          <p:cNvSpPr txBox="1"/>
          <p:nvPr/>
        </p:nvSpPr>
        <p:spPr>
          <a:xfrm>
            <a:off x="4113885" y="-24242"/>
            <a:ext cx="2118048" cy="677108"/>
          </a:xfrm>
          <a:prstGeom prst="rect">
            <a:avLst/>
          </a:prstGeom>
          <a:noFill/>
        </p:spPr>
        <p:txBody>
          <a:bodyPr wrap="square" rtlCol="0">
            <a:spAutoFit/>
          </a:bodyPr>
          <a:lstStyle/>
          <a:p>
            <a:r>
              <a:rPr lang="en-US" sz="2000" dirty="0">
                <a:solidFill>
                  <a:schemeClr val="bg1"/>
                </a:solidFill>
              </a:rPr>
              <a:t>What is eBPF?</a:t>
            </a:r>
          </a:p>
          <a:p>
            <a:endParaRPr lang="en-US" dirty="0"/>
          </a:p>
        </p:txBody>
      </p:sp>
      <p:sp>
        <p:nvSpPr>
          <p:cNvPr id="310" name="TextBox 309">
            <a:extLst>
              <a:ext uri="{FF2B5EF4-FFF2-40B4-BE49-F238E27FC236}">
                <a16:creationId xmlns:a16="http://schemas.microsoft.com/office/drawing/2014/main" id="{8778FE84-3BEF-4405-AC1C-DCDB6921A387}"/>
              </a:ext>
            </a:extLst>
          </p:cNvPr>
          <p:cNvSpPr txBox="1"/>
          <p:nvPr/>
        </p:nvSpPr>
        <p:spPr>
          <a:xfrm>
            <a:off x="1262008" y="498977"/>
            <a:ext cx="7176132" cy="338554"/>
          </a:xfrm>
          <a:prstGeom prst="rect">
            <a:avLst/>
          </a:prstGeom>
          <a:noFill/>
        </p:spPr>
        <p:txBody>
          <a:bodyPr wrap="square" rtlCol="0">
            <a:spAutoFit/>
          </a:bodyPr>
          <a:lstStyle/>
          <a:p>
            <a:pPr marL="285750" indent="-285750">
              <a:buFont typeface="Arial" panose="020B0604020202020204" pitchFamily="34" charset="0"/>
              <a:buChar char="•"/>
            </a:pPr>
            <a:r>
              <a:rPr lang="en-US" sz="800" dirty="0">
                <a:solidFill>
                  <a:schemeClr val="bg1"/>
                </a:solidFill>
                <a:latin typeface="-apple-system"/>
              </a:rPr>
              <a:t>eBPF (Extended Berkeley Packet Filter) is a revolutionary technology with origins in the Linux kernel that can run sandboxed programs in an operating system kernel. It is used to safely and efficiently extend the capabilities of the kernel without requiring to change kernel source code or load kernel modules.</a:t>
            </a:r>
            <a:endParaRPr lang="en-US" sz="800" dirty="0">
              <a:solidFill>
                <a:schemeClr val="bg1"/>
              </a:solidFill>
            </a:endParaRPr>
          </a:p>
        </p:txBody>
      </p:sp>
      <p:pic>
        <p:nvPicPr>
          <p:cNvPr id="5122" name="Picture 2">
            <a:extLst>
              <a:ext uri="{FF2B5EF4-FFF2-40B4-BE49-F238E27FC236}">
                <a16:creationId xmlns:a16="http://schemas.microsoft.com/office/drawing/2014/main" id="{4B39183E-5A6E-4F7C-9E9F-E5660B4C6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195" y="2877160"/>
            <a:ext cx="7482545" cy="222425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90D40CDC-829F-4794-A415-A458262F9C4A}"/>
              </a:ext>
            </a:extLst>
          </p:cNvPr>
          <p:cNvSpPr txBox="1"/>
          <p:nvPr/>
        </p:nvSpPr>
        <p:spPr>
          <a:xfrm>
            <a:off x="1288871" y="795517"/>
            <a:ext cx="7176132" cy="707886"/>
          </a:xfrm>
          <a:prstGeom prst="rect">
            <a:avLst/>
          </a:prstGeom>
          <a:noFill/>
        </p:spPr>
        <p:txBody>
          <a:bodyPr wrap="square" rtlCol="0">
            <a:spAutoFit/>
          </a:bodyPr>
          <a:lstStyle/>
          <a:p>
            <a:pPr marL="285750" indent="-285750">
              <a:buFont typeface="Arial" panose="020B0604020202020204" pitchFamily="34" charset="0"/>
              <a:buChar char="•"/>
            </a:pPr>
            <a:r>
              <a:rPr lang="en-US" sz="800" dirty="0">
                <a:solidFill>
                  <a:schemeClr val="bg1"/>
                </a:solidFill>
                <a:latin typeface="-apple-system"/>
              </a:rPr>
              <a:t>Historically, the operating system has always been an ideal place to implement observability, security, and networking functionality. However, an operating system kernel is hard to evolve due to its central role and high requirement towards stability and security. </a:t>
            </a:r>
          </a:p>
          <a:p>
            <a:pPr marL="285750" indent="-285750">
              <a:buFont typeface="Arial" panose="020B0604020202020204" pitchFamily="34" charset="0"/>
              <a:buChar char="•"/>
            </a:pPr>
            <a:r>
              <a:rPr lang="en-US" sz="800" dirty="0">
                <a:solidFill>
                  <a:schemeClr val="bg1"/>
                </a:solidFill>
                <a:latin typeface="-apple-system"/>
              </a:rPr>
              <a:t>By allowing to run sandboxed programs within the operating system, application developers can run eBPF programs to add additional capabilities to the operating system at runtime. The operating system then guarantees safety and execution efficiency as if natively compiled with the aid of a Just-In-Time (JIT) compiler and verification engine. </a:t>
            </a:r>
            <a:endParaRPr lang="en-US" sz="800" dirty="0">
              <a:solidFill>
                <a:schemeClr val="bg1"/>
              </a:solidFill>
            </a:endParaRPr>
          </a:p>
        </p:txBody>
      </p:sp>
      <p:sp>
        <p:nvSpPr>
          <p:cNvPr id="22" name="TextBox 21">
            <a:extLst>
              <a:ext uri="{FF2B5EF4-FFF2-40B4-BE49-F238E27FC236}">
                <a16:creationId xmlns:a16="http://schemas.microsoft.com/office/drawing/2014/main" id="{B2017A93-230B-469C-BD50-76A458F2D16E}"/>
              </a:ext>
            </a:extLst>
          </p:cNvPr>
          <p:cNvSpPr txBox="1"/>
          <p:nvPr/>
        </p:nvSpPr>
        <p:spPr>
          <a:xfrm>
            <a:off x="1262008" y="1503403"/>
            <a:ext cx="7176132" cy="1077218"/>
          </a:xfrm>
          <a:prstGeom prst="rect">
            <a:avLst/>
          </a:prstGeom>
          <a:noFill/>
        </p:spPr>
        <p:txBody>
          <a:bodyPr wrap="square" rtlCol="0">
            <a:spAutoFit/>
          </a:bodyPr>
          <a:lstStyle/>
          <a:p>
            <a:pPr marL="285750" indent="-285750">
              <a:buFont typeface="Arial" panose="020B0604020202020204" pitchFamily="34" charset="0"/>
              <a:buChar char="•"/>
            </a:pPr>
            <a:r>
              <a:rPr lang="en-US" sz="800" dirty="0">
                <a:solidFill>
                  <a:schemeClr val="bg1"/>
                </a:solidFill>
                <a:latin typeface="-apple-system"/>
              </a:rPr>
              <a:t>The Linux kernel supports a set of BPF hooks in the networking stack that can be used to run BPF programs. The Cilium </a:t>
            </a:r>
            <a:r>
              <a:rPr lang="en-US" sz="800" dirty="0" err="1">
                <a:solidFill>
                  <a:schemeClr val="bg1"/>
                </a:solidFill>
                <a:latin typeface="-apple-system"/>
              </a:rPr>
              <a:t>datapath</a:t>
            </a:r>
            <a:r>
              <a:rPr lang="en-US" sz="800" dirty="0">
                <a:solidFill>
                  <a:schemeClr val="bg1"/>
                </a:solidFill>
                <a:latin typeface="-apple-system"/>
              </a:rPr>
              <a:t> uses these hooks to load BPF programs that when used together create higher level networking constructs:</a:t>
            </a:r>
          </a:p>
          <a:p>
            <a:pPr marL="285750" indent="-285750">
              <a:buFont typeface="Arial" panose="020B0604020202020204" pitchFamily="34" charset="0"/>
              <a:buChar char="•"/>
            </a:pPr>
            <a:endParaRPr lang="en-US" sz="800" dirty="0">
              <a:solidFill>
                <a:schemeClr val="bg1"/>
              </a:solidFill>
              <a:latin typeface="-apple-system"/>
            </a:endParaRPr>
          </a:p>
          <a:p>
            <a:pPr marL="628650" lvl="1" indent="-171450">
              <a:buFont typeface="Arial" panose="020B0604020202020204" pitchFamily="34" charset="0"/>
              <a:buChar char="•"/>
            </a:pPr>
            <a:r>
              <a:rPr lang="en-US" sz="800" dirty="0">
                <a:solidFill>
                  <a:schemeClr val="bg1"/>
                </a:solidFill>
                <a:latin typeface="-apple-system"/>
              </a:rPr>
              <a:t>XDP: The XDP BPF hook is at the earliest point possible in the networking driver and triggers a run of the BPF program upon packet reception. </a:t>
            </a:r>
          </a:p>
          <a:p>
            <a:pPr marL="628650" lvl="1" indent="-171450">
              <a:buFont typeface="Arial" panose="020B0604020202020204" pitchFamily="34" charset="0"/>
              <a:buChar char="•"/>
            </a:pPr>
            <a:r>
              <a:rPr lang="en-US" sz="800" dirty="0">
                <a:solidFill>
                  <a:schemeClr val="bg1"/>
                </a:solidFill>
                <a:latin typeface="-apple-system"/>
              </a:rPr>
              <a:t>Traffic Control Ingress/Egress: BPF programs attached to the traffic control (</a:t>
            </a:r>
            <a:r>
              <a:rPr lang="en-US" sz="800" dirty="0" err="1">
                <a:solidFill>
                  <a:schemeClr val="bg1"/>
                </a:solidFill>
                <a:latin typeface="-apple-system"/>
              </a:rPr>
              <a:t>tc</a:t>
            </a:r>
            <a:r>
              <a:rPr lang="en-US" sz="800" dirty="0">
                <a:solidFill>
                  <a:schemeClr val="bg1"/>
                </a:solidFill>
                <a:latin typeface="-apple-system"/>
              </a:rPr>
              <a:t>) ingress hook are attached to a networking interface, same as XDP, but will run after the networking stack has done initial processing of the packet.</a:t>
            </a:r>
          </a:p>
          <a:p>
            <a:pPr marL="628650" lvl="1" indent="-171450">
              <a:buFont typeface="Arial" panose="020B0604020202020204" pitchFamily="34" charset="0"/>
              <a:buChar char="•"/>
            </a:pPr>
            <a:r>
              <a:rPr lang="en-US" sz="800" dirty="0">
                <a:solidFill>
                  <a:schemeClr val="bg1"/>
                </a:solidFill>
                <a:latin typeface="-apple-system"/>
              </a:rPr>
              <a:t>Socket operations: The socket operations hook is attached to a specific </a:t>
            </a:r>
            <a:r>
              <a:rPr lang="en-US" sz="800" dirty="0" err="1">
                <a:solidFill>
                  <a:schemeClr val="bg1"/>
                </a:solidFill>
                <a:latin typeface="-apple-system"/>
              </a:rPr>
              <a:t>cgroup</a:t>
            </a:r>
            <a:r>
              <a:rPr lang="en-US" sz="800" dirty="0">
                <a:solidFill>
                  <a:schemeClr val="bg1"/>
                </a:solidFill>
                <a:latin typeface="-apple-system"/>
              </a:rPr>
              <a:t> and runs on TCP events. </a:t>
            </a:r>
          </a:p>
          <a:p>
            <a:pPr marL="628650" lvl="1" indent="-171450">
              <a:buFont typeface="Arial" panose="020B0604020202020204" pitchFamily="34" charset="0"/>
              <a:buChar char="•"/>
            </a:pPr>
            <a:r>
              <a:rPr lang="en-US" sz="800" dirty="0">
                <a:solidFill>
                  <a:schemeClr val="bg1"/>
                </a:solidFill>
                <a:latin typeface="-apple-system"/>
              </a:rPr>
              <a:t>Socket send/</a:t>
            </a:r>
            <a:r>
              <a:rPr lang="en-US" sz="800" dirty="0" err="1">
                <a:solidFill>
                  <a:schemeClr val="bg1"/>
                </a:solidFill>
                <a:latin typeface="-apple-system"/>
              </a:rPr>
              <a:t>recv</a:t>
            </a:r>
            <a:r>
              <a:rPr lang="en-US" sz="800" dirty="0">
                <a:solidFill>
                  <a:schemeClr val="bg1"/>
                </a:solidFill>
                <a:latin typeface="-apple-system"/>
              </a:rPr>
              <a:t>: The socket send/</a:t>
            </a:r>
            <a:r>
              <a:rPr lang="en-US" sz="800" dirty="0" err="1">
                <a:solidFill>
                  <a:schemeClr val="bg1"/>
                </a:solidFill>
                <a:latin typeface="-apple-system"/>
              </a:rPr>
              <a:t>recv</a:t>
            </a:r>
            <a:r>
              <a:rPr lang="en-US" sz="800" dirty="0">
                <a:solidFill>
                  <a:schemeClr val="bg1"/>
                </a:solidFill>
                <a:latin typeface="-apple-system"/>
              </a:rPr>
              <a:t> hook runs on every send operation performed by a TCP socket.</a:t>
            </a:r>
          </a:p>
        </p:txBody>
      </p:sp>
      <p:pic>
        <p:nvPicPr>
          <p:cNvPr id="23" name="Picture 6" descr="See the source image">
            <a:extLst>
              <a:ext uri="{FF2B5EF4-FFF2-40B4-BE49-F238E27FC236}">
                <a16:creationId xmlns:a16="http://schemas.microsoft.com/office/drawing/2014/main" id="{6425199F-3C89-42AF-B8B9-332635ABC43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3738" y="25335"/>
            <a:ext cx="824464" cy="433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0109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0"/>
                                        </p:tgtEl>
                                        <p:attrNameLst>
                                          <p:attrName>style.visibility</p:attrName>
                                        </p:attrNameLst>
                                      </p:cBhvr>
                                      <p:to>
                                        <p:strVal val="visible"/>
                                      </p:to>
                                    </p:set>
                                    <p:animEffect transition="in" filter="fade">
                                      <p:cBhvr>
                                        <p:cTn id="7" dur="1000"/>
                                        <p:tgtEl>
                                          <p:spTgt spid="310"/>
                                        </p:tgtEl>
                                      </p:cBhvr>
                                    </p:animEffect>
                                    <p:anim calcmode="lin" valueType="num">
                                      <p:cBhvr>
                                        <p:cTn id="8" dur="1000" fill="hold"/>
                                        <p:tgtEl>
                                          <p:spTgt spid="310"/>
                                        </p:tgtEl>
                                        <p:attrNameLst>
                                          <p:attrName>ppt_x</p:attrName>
                                        </p:attrNameLst>
                                      </p:cBhvr>
                                      <p:tavLst>
                                        <p:tav tm="0">
                                          <p:val>
                                            <p:strVal val="#ppt_x"/>
                                          </p:val>
                                        </p:tav>
                                        <p:tav tm="100000">
                                          <p:val>
                                            <p:strVal val="#ppt_x"/>
                                          </p:val>
                                        </p:tav>
                                      </p:tavLst>
                                    </p:anim>
                                    <p:anim calcmode="lin" valueType="num">
                                      <p:cBhvr>
                                        <p:cTn id="9" dur="1000" fill="hold"/>
                                        <p:tgtEl>
                                          <p:spTgt spid="3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122"/>
                                        </p:tgtEl>
                                        <p:attrNameLst>
                                          <p:attrName>style.visibility</p:attrName>
                                        </p:attrNameLst>
                                      </p:cBhvr>
                                      <p:to>
                                        <p:strVal val="visible"/>
                                      </p:to>
                                    </p:set>
                                    <p:animEffect transition="in" filter="fade">
                                      <p:cBhvr>
                                        <p:cTn id="28" dur="1000"/>
                                        <p:tgtEl>
                                          <p:spTgt spid="5122"/>
                                        </p:tgtEl>
                                      </p:cBhvr>
                                    </p:animEffect>
                                    <p:anim calcmode="lin" valueType="num">
                                      <p:cBhvr>
                                        <p:cTn id="29" dur="1000" fill="hold"/>
                                        <p:tgtEl>
                                          <p:spTgt spid="5122"/>
                                        </p:tgtEl>
                                        <p:attrNameLst>
                                          <p:attrName>ppt_x</p:attrName>
                                        </p:attrNameLst>
                                      </p:cBhvr>
                                      <p:tavLst>
                                        <p:tav tm="0">
                                          <p:val>
                                            <p:strVal val="#ppt_x"/>
                                          </p:val>
                                        </p:tav>
                                        <p:tav tm="100000">
                                          <p:val>
                                            <p:strVal val="#ppt_x"/>
                                          </p:val>
                                        </p:tav>
                                      </p:tavLst>
                                    </p:anim>
                                    <p:anim calcmode="lin" valueType="num">
                                      <p:cBhvr>
                                        <p:cTn id="30"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Box 307">
            <a:extLst>
              <a:ext uri="{FF2B5EF4-FFF2-40B4-BE49-F238E27FC236}">
                <a16:creationId xmlns:a16="http://schemas.microsoft.com/office/drawing/2014/main" id="{9AD0BC43-9DAE-4634-A7D6-1E59349029C9}"/>
              </a:ext>
            </a:extLst>
          </p:cNvPr>
          <p:cNvSpPr txBox="1"/>
          <p:nvPr/>
        </p:nvSpPr>
        <p:spPr>
          <a:xfrm>
            <a:off x="2301247" y="-34057"/>
            <a:ext cx="5039265" cy="677108"/>
          </a:xfrm>
          <a:prstGeom prst="rect">
            <a:avLst/>
          </a:prstGeom>
          <a:noFill/>
        </p:spPr>
        <p:txBody>
          <a:bodyPr wrap="square" rtlCol="0">
            <a:spAutoFit/>
          </a:bodyPr>
          <a:lstStyle/>
          <a:p>
            <a:r>
              <a:rPr lang="en-US" sz="2000" dirty="0">
                <a:solidFill>
                  <a:schemeClr val="bg1"/>
                </a:solidFill>
              </a:rPr>
              <a:t>eBPF Maps</a:t>
            </a:r>
          </a:p>
          <a:p>
            <a:endParaRPr lang="en-US" dirty="0"/>
          </a:p>
        </p:txBody>
      </p:sp>
      <p:sp>
        <p:nvSpPr>
          <p:cNvPr id="310" name="TextBox 309">
            <a:extLst>
              <a:ext uri="{FF2B5EF4-FFF2-40B4-BE49-F238E27FC236}">
                <a16:creationId xmlns:a16="http://schemas.microsoft.com/office/drawing/2014/main" id="{8778FE84-3BEF-4405-AC1C-DCDB6921A387}"/>
              </a:ext>
            </a:extLst>
          </p:cNvPr>
          <p:cNvSpPr txBox="1"/>
          <p:nvPr/>
        </p:nvSpPr>
        <p:spPr>
          <a:xfrm>
            <a:off x="1262008" y="498977"/>
            <a:ext cx="7176132" cy="553998"/>
          </a:xfrm>
          <a:prstGeom prst="rect">
            <a:avLst/>
          </a:prstGeom>
          <a:noFill/>
        </p:spPr>
        <p:txBody>
          <a:bodyPr wrap="square" rtlCol="0">
            <a:spAutoFit/>
          </a:bodyPr>
          <a:lstStyle/>
          <a:p>
            <a:pPr marL="285750" indent="-285750">
              <a:buFont typeface="Arial" panose="020B0604020202020204" pitchFamily="34" charset="0"/>
              <a:buChar char="•"/>
            </a:pPr>
            <a:r>
              <a:rPr lang="en-US" sz="1000" dirty="0">
                <a:solidFill>
                  <a:schemeClr val="bg1"/>
                </a:solidFill>
                <a:latin typeface="-apple-system"/>
              </a:rPr>
              <a:t>A vital aspect of eBPF programs is the ability to share collected information and to store state. For this purpose, eBPF programs can leverage the concept of eBPF maps to store and retrieve data in a wide set of data structures. eBPF maps can be accessed from eBPF programs as well as from applications in user space via a system call.</a:t>
            </a:r>
            <a:endParaRPr lang="en-US" sz="1000" dirty="0">
              <a:solidFill>
                <a:schemeClr val="bg1"/>
              </a:solidFill>
            </a:endParaRPr>
          </a:p>
        </p:txBody>
      </p:sp>
      <p:sp>
        <p:nvSpPr>
          <p:cNvPr id="21" name="TextBox 20">
            <a:extLst>
              <a:ext uri="{FF2B5EF4-FFF2-40B4-BE49-F238E27FC236}">
                <a16:creationId xmlns:a16="http://schemas.microsoft.com/office/drawing/2014/main" id="{90D40CDC-829F-4794-A415-A458262F9C4A}"/>
              </a:ext>
            </a:extLst>
          </p:cNvPr>
          <p:cNvSpPr txBox="1"/>
          <p:nvPr/>
        </p:nvSpPr>
        <p:spPr>
          <a:xfrm>
            <a:off x="1262008" y="3693957"/>
            <a:ext cx="7176132" cy="1015663"/>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chemeClr val="bg1"/>
                </a:solidFill>
                <a:latin typeface="-apple-system"/>
              </a:rPr>
              <a:t>The following is an incomplete list of supported map types :</a:t>
            </a:r>
          </a:p>
          <a:p>
            <a:pPr marL="628650" lvl="1" indent="-171450">
              <a:buFont typeface="Arial" panose="020B0604020202020204" pitchFamily="34" charset="0"/>
              <a:buChar char="•"/>
            </a:pPr>
            <a:r>
              <a:rPr lang="en-US" sz="1000" dirty="0">
                <a:solidFill>
                  <a:schemeClr val="bg1"/>
                </a:solidFill>
                <a:latin typeface="-apple-system"/>
              </a:rPr>
              <a:t>Hash tables, Arrays</a:t>
            </a:r>
          </a:p>
          <a:p>
            <a:pPr marL="628650" lvl="1" indent="-171450">
              <a:buFont typeface="Arial" panose="020B0604020202020204" pitchFamily="34" charset="0"/>
              <a:buChar char="•"/>
            </a:pPr>
            <a:r>
              <a:rPr lang="en-US" sz="1000" dirty="0">
                <a:solidFill>
                  <a:schemeClr val="bg1"/>
                </a:solidFill>
                <a:latin typeface="-apple-system"/>
              </a:rPr>
              <a:t>LRU (Least Recently Used)</a:t>
            </a:r>
          </a:p>
          <a:p>
            <a:pPr marL="628650" lvl="1" indent="-171450">
              <a:buFont typeface="Arial" panose="020B0604020202020204" pitchFamily="34" charset="0"/>
              <a:buChar char="•"/>
            </a:pPr>
            <a:r>
              <a:rPr lang="en-US" sz="1000" dirty="0">
                <a:solidFill>
                  <a:schemeClr val="bg1"/>
                </a:solidFill>
                <a:latin typeface="-apple-system"/>
              </a:rPr>
              <a:t>Ring Buffer</a:t>
            </a:r>
          </a:p>
          <a:p>
            <a:pPr marL="628650" lvl="1" indent="-171450">
              <a:buFont typeface="Arial" panose="020B0604020202020204" pitchFamily="34" charset="0"/>
              <a:buChar char="•"/>
            </a:pPr>
            <a:r>
              <a:rPr lang="en-US" sz="1000" dirty="0">
                <a:solidFill>
                  <a:schemeClr val="bg1"/>
                </a:solidFill>
                <a:latin typeface="-apple-system"/>
              </a:rPr>
              <a:t>Stack Trace</a:t>
            </a:r>
          </a:p>
          <a:p>
            <a:pPr marL="628650" lvl="1" indent="-171450">
              <a:buFont typeface="Arial" panose="020B0604020202020204" pitchFamily="34" charset="0"/>
              <a:buChar char="•"/>
            </a:pPr>
            <a:r>
              <a:rPr lang="en-US" sz="1000" dirty="0">
                <a:solidFill>
                  <a:schemeClr val="bg1"/>
                </a:solidFill>
                <a:latin typeface="-apple-system"/>
              </a:rPr>
              <a:t>LPM (Longest Prefix match)</a:t>
            </a:r>
          </a:p>
        </p:txBody>
      </p:sp>
      <p:pic>
        <p:nvPicPr>
          <p:cNvPr id="6146" name="Picture 2">
            <a:extLst>
              <a:ext uri="{FF2B5EF4-FFF2-40B4-BE49-F238E27FC236}">
                <a16:creationId xmlns:a16="http://schemas.microsoft.com/office/drawing/2014/main" id="{594CB5B0-66AE-43A9-983E-8FFD53DCF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605" y="1176085"/>
            <a:ext cx="6709870" cy="2234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2067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0"/>
                                        </p:tgtEl>
                                        <p:attrNameLst>
                                          <p:attrName>style.visibility</p:attrName>
                                        </p:attrNameLst>
                                      </p:cBhvr>
                                      <p:to>
                                        <p:strVal val="visible"/>
                                      </p:to>
                                    </p:set>
                                    <p:animEffect transition="in" filter="fade">
                                      <p:cBhvr>
                                        <p:cTn id="7" dur="1000"/>
                                        <p:tgtEl>
                                          <p:spTgt spid="310"/>
                                        </p:tgtEl>
                                      </p:cBhvr>
                                    </p:animEffect>
                                    <p:anim calcmode="lin" valueType="num">
                                      <p:cBhvr>
                                        <p:cTn id="8" dur="1000" fill="hold"/>
                                        <p:tgtEl>
                                          <p:spTgt spid="310"/>
                                        </p:tgtEl>
                                        <p:attrNameLst>
                                          <p:attrName>ppt_x</p:attrName>
                                        </p:attrNameLst>
                                      </p:cBhvr>
                                      <p:tavLst>
                                        <p:tav tm="0">
                                          <p:val>
                                            <p:strVal val="#ppt_x"/>
                                          </p:val>
                                        </p:tav>
                                        <p:tav tm="100000">
                                          <p:val>
                                            <p:strVal val="#ppt_x"/>
                                          </p:val>
                                        </p:tav>
                                      </p:tavLst>
                                    </p:anim>
                                    <p:anim calcmode="lin" valueType="num">
                                      <p:cBhvr>
                                        <p:cTn id="9" dur="1000" fill="hold"/>
                                        <p:tgtEl>
                                          <p:spTgt spid="3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6"/>
                                        </p:tgtEl>
                                        <p:attrNameLst>
                                          <p:attrName>style.visibility</p:attrName>
                                        </p:attrNameLst>
                                      </p:cBhvr>
                                      <p:to>
                                        <p:strVal val="visible"/>
                                      </p:to>
                                    </p:set>
                                    <p:animEffect transition="in" filter="fade">
                                      <p:cBhvr>
                                        <p:cTn id="14" dur="1000"/>
                                        <p:tgtEl>
                                          <p:spTgt spid="6146"/>
                                        </p:tgtEl>
                                      </p:cBhvr>
                                    </p:animEffect>
                                    <p:anim calcmode="lin" valueType="num">
                                      <p:cBhvr>
                                        <p:cTn id="15" dur="1000" fill="hold"/>
                                        <p:tgtEl>
                                          <p:spTgt spid="6146"/>
                                        </p:tgtEl>
                                        <p:attrNameLst>
                                          <p:attrName>ppt_x</p:attrName>
                                        </p:attrNameLst>
                                      </p:cBhvr>
                                      <p:tavLst>
                                        <p:tav tm="0">
                                          <p:val>
                                            <p:strVal val="#ppt_x"/>
                                          </p:val>
                                        </p:tav>
                                        <p:tav tm="100000">
                                          <p:val>
                                            <p:strVal val="#ppt_x"/>
                                          </p:val>
                                        </p:tav>
                                      </p:tavLst>
                                    </p:anim>
                                    <p:anim calcmode="lin" valueType="num">
                                      <p:cBhvr>
                                        <p:cTn id="16"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anim calcmode="lin" valueType="num">
                                      <p:cBhvr>
                                        <p:cTn id="22" dur="1000" fill="hold"/>
                                        <p:tgtEl>
                                          <p:spTgt spid="21"/>
                                        </p:tgtEl>
                                        <p:attrNameLst>
                                          <p:attrName>ppt_x</p:attrName>
                                        </p:attrNameLst>
                                      </p:cBhvr>
                                      <p:tavLst>
                                        <p:tav tm="0">
                                          <p:val>
                                            <p:strVal val="#ppt_x"/>
                                          </p:val>
                                        </p:tav>
                                        <p:tav tm="100000">
                                          <p:val>
                                            <p:strVal val="#ppt_x"/>
                                          </p:val>
                                        </p:tav>
                                      </p:tavLst>
                                    </p:anim>
                                    <p:anim calcmode="lin" valueType="num">
                                      <p:cBhvr>
                                        <p:cTn id="2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A67234-9401-44E4-B402-9F9CA6E95F2B}"/>
              </a:ext>
            </a:extLst>
          </p:cNvPr>
          <p:cNvSpPr txBox="1">
            <a:spLocks/>
          </p:cNvSpPr>
          <p:nvPr/>
        </p:nvSpPr>
        <p:spPr>
          <a:xfrm>
            <a:off x="4888961" y="-24235"/>
            <a:ext cx="2279024" cy="390188"/>
          </a:xfrm>
          <a:prstGeom prst="rect">
            <a:avLst/>
          </a:prstGeom>
        </p:spPr>
        <p:txBody>
          <a:bodyPr vert="horz" lIns="91440" tIns="45720" rIns="91440" bIns="45720" rtlCol="0" anchor="ctr">
            <a:normAutofit lnSpcReduction="10000"/>
          </a:bodyPr>
          <a:lstStyle>
            <a:lvl1pPr algn="l"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r>
              <a:rPr lang="en-US" sz="2000" dirty="0">
                <a:solidFill>
                  <a:schemeClr val="bg1"/>
                </a:solidFill>
              </a:rPr>
              <a:t>eBPF Programing </a:t>
            </a:r>
          </a:p>
        </p:txBody>
      </p:sp>
      <p:sp>
        <p:nvSpPr>
          <p:cNvPr id="46" name="Rectangle: Rounded Corners 45">
            <a:extLst>
              <a:ext uri="{FF2B5EF4-FFF2-40B4-BE49-F238E27FC236}">
                <a16:creationId xmlns:a16="http://schemas.microsoft.com/office/drawing/2014/main" id="{1E0CE77C-8A81-418D-874A-5D4D7169C9F2}"/>
              </a:ext>
            </a:extLst>
          </p:cNvPr>
          <p:cNvSpPr/>
          <p:nvPr/>
        </p:nvSpPr>
        <p:spPr>
          <a:xfrm>
            <a:off x="1011713" y="357918"/>
            <a:ext cx="8060989" cy="4504408"/>
          </a:xfrm>
          <a:prstGeom prst="roundRect">
            <a:avLst/>
          </a:prstGeom>
          <a:solidFill>
            <a:srgbClr val="990099"/>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56E1B2EA-2E49-4386-9B28-40DE27A27708}"/>
              </a:ext>
            </a:extLst>
          </p:cNvPr>
          <p:cNvSpPr txBox="1"/>
          <p:nvPr/>
        </p:nvSpPr>
        <p:spPr>
          <a:xfrm>
            <a:off x="1686401" y="4506135"/>
            <a:ext cx="417125" cy="215444"/>
          </a:xfrm>
          <a:prstGeom prst="rect">
            <a:avLst/>
          </a:prstGeom>
          <a:noFill/>
        </p:spPr>
        <p:txBody>
          <a:bodyPr wrap="square" rtlCol="0">
            <a:spAutoFit/>
          </a:bodyPr>
          <a:lstStyle/>
          <a:p>
            <a:r>
              <a:rPr lang="en-US" sz="800" dirty="0">
                <a:solidFill>
                  <a:schemeClr val="bg1"/>
                </a:solidFill>
              </a:rPr>
              <a:t>eth0</a:t>
            </a:r>
          </a:p>
        </p:txBody>
      </p:sp>
      <p:sp>
        <p:nvSpPr>
          <p:cNvPr id="44" name="TextBox 43">
            <a:extLst>
              <a:ext uri="{FF2B5EF4-FFF2-40B4-BE49-F238E27FC236}">
                <a16:creationId xmlns:a16="http://schemas.microsoft.com/office/drawing/2014/main" id="{891A78D7-DA6F-465A-9FC6-AA331B8B460A}"/>
              </a:ext>
            </a:extLst>
          </p:cNvPr>
          <p:cNvSpPr txBox="1"/>
          <p:nvPr/>
        </p:nvSpPr>
        <p:spPr>
          <a:xfrm>
            <a:off x="1350641" y="4601988"/>
            <a:ext cx="829167" cy="215444"/>
          </a:xfrm>
          <a:prstGeom prst="rect">
            <a:avLst/>
          </a:prstGeom>
          <a:noFill/>
        </p:spPr>
        <p:txBody>
          <a:bodyPr wrap="square" rtlCol="0">
            <a:spAutoFit/>
          </a:bodyPr>
          <a:lstStyle/>
          <a:p>
            <a:r>
              <a:rPr lang="en-US" sz="800" dirty="0">
                <a:solidFill>
                  <a:schemeClr val="bg1"/>
                </a:solidFill>
              </a:rPr>
              <a:t>192.168.0.45</a:t>
            </a:r>
          </a:p>
        </p:txBody>
      </p:sp>
      <p:sp>
        <p:nvSpPr>
          <p:cNvPr id="41" name="Rectangle: Rounded Corners 40">
            <a:extLst>
              <a:ext uri="{FF2B5EF4-FFF2-40B4-BE49-F238E27FC236}">
                <a16:creationId xmlns:a16="http://schemas.microsoft.com/office/drawing/2014/main" id="{DAED5536-8FB6-4A01-AEFA-F5A1C609AB82}"/>
              </a:ext>
            </a:extLst>
          </p:cNvPr>
          <p:cNvSpPr/>
          <p:nvPr/>
        </p:nvSpPr>
        <p:spPr>
          <a:xfrm>
            <a:off x="2002903" y="4566671"/>
            <a:ext cx="898156" cy="24876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1A77C02A-0C7D-46AE-95F5-0BE74C6D3599}"/>
              </a:ext>
            </a:extLst>
          </p:cNvPr>
          <p:cNvSpPr txBox="1"/>
          <p:nvPr/>
        </p:nvSpPr>
        <p:spPr>
          <a:xfrm>
            <a:off x="2018250" y="1806051"/>
            <a:ext cx="328163" cy="184666"/>
          </a:xfrm>
          <a:prstGeom prst="rect">
            <a:avLst/>
          </a:prstGeom>
          <a:noFill/>
        </p:spPr>
        <p:txBody>
          <a:bodyPr wrap="square" rtlCol="0">
            <a:spAutoFit/>
          </a:bodyPr>
          <a:lstStyle/>
          <a:p>
            <a:r>
              <a:rPr lang="en-US" sz="600" dirty="0">
                <a:solidFill>
                  <a:schemeClr val="bg1"/>
                </a:solidFill>
              </a:rPr>
              <a:t>lxc0</a:t>
            </a:r>
          </a:p>
        </p:txBody>
      </p:sp>
      <p:cxnSp>
        <p:nvCxnSpPr>
          <p:cNvPr id="7" name="Straight Connector 6">
            <a:extLst>
              <a:ext uri="{FF2B5EF4-FFF2-40B4-BE49-F238E27FC236}">
                <a16:creationId xmlns:a16="http://schemas.microsoft.com/office/drawing/2014/main" id="{9A0DBA35-7BDD-4B9B-B06E-B9383A3661C3}"/>
              </a:ext>
            </a:extLst>
          </p:cNvPr>
          <p:cNvCxnSpPr>
            <a:stCxn id="47" idx="0"/>
            <a:endCxn id="129" idx="2"/>
          </p:cNvCxnSpPr>
          <p:nvPr/>
        </p:nvCxnSpPr>
        <p:spPr>
          <a:xfrm flipV="1">
            <a:off x="2514922" y="1604330"/>
            <a:ext cx="3307" cy="209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67E05177-A654-4999-80F8-0BEB290952AE}"/>
              </a:ext>
            </a:extLst>
          </p:cNvPr>
          <p:cNvGrpSpPr/>
          <p:nvPr/>
        </p:nvGrpSpPr>
        <p:grpSpPr>
          <a:xfrm>
            <a:off x="71298" y="161004"/>
            <a:ext cx="920068" cy="1129867"/>
            <a:chOff x="347854" y="595865"/>
            <a:chExt cx="920068" cy="733414"/>
          </a:xfrm>
        </p:grpSpPr>
        <p:sp>
          <p:nvSpPr>
            <p:cNvPr id="118" name="Rectangle: Rounded Corners 117">
              <a:extLst>
                <a:ext uri="{FF2B5EF4-FFF2-40B4-BE49-F238E27FC236}">
                  <a16:creationId xmlns:a16="http://schemas.microsoft.com/office/drawing/2014/main" id="{DF62CF68-E88F-4560-81C8-1CB8F35A0DA0}"/>
                </a:ext>
              </a:extLst>
            </p:cNvPr>
            <p:cNvSpPr/>
            <p:nvPr/>
          </p:nvSpPr>
          <p:spPr>
            <a:xfrm>
              <a:off x="347854" y="595865"/>
              <a:ext cx="920068" cy="733414"/>
            </a:xfrm>
            <a:prstGeom prst="roundRect">
              <a:avLst/>
            </a:prstGeom>
            <a:solidFill>
              <a:srgbClr val="D60093"/>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TextBox 118">
              <a:extLst>
                <a:ext uri="{FF2B5EF4-FFF2-40B4-BE49-F238E27FC236}">
                  <a16:creationId xmlns:a16="http://schemas.microsoft.com/office/drawing/2014/main" id="{7D397C31-3444-4D69-996B-C64303DDDA92}"/>
                </a:ext>
              </a:extLst>
            </p:cNvPr>
            <p:cNvSpPr txBox="1"/>
            <p:nvPr/>
          </p:nvSpPr>
          <p:spPr>
            <a:xfrm>
              <a:off x="368201" y="667308"/>
              <a:ext cx="851771" cy="659282"/>
            </a:xfrm>
            <a:prstGeom prst="rect">
              <a:avLst/>
            </a:prstGeom>
            <a:noFill/>
          </p:spPr>
          <p:txBody>
            <a:bodyPr wrap="square" rtlCol="0">
              <a:spAutoFit/>
            </a:bodyPr>
            <a:lstStyle/>
            <a:p>
              <a:r>
                <a:rPr lang="en-US" sz="600" dirty="0">
                  <a:solidFill>
                    <a:schemeClr val="bg1"/>
                  </a:solidFill>
                </a:rPr>
                <a:t>All packets that arrive  at VM’s network interface (eth0) and are destined for port 80, forward them through the </a:t>
              </a:r>
              <a:r>
                <a:rPr lang="en-US" sz="600" dirty="0" err="1">
                  <a:solidFill>
                    <a:schemeClr val="bg1"/>
                  </a:solidFill>
                </a:rPr>
                <a:t>veth</a:t>
              </a:r>
              <a:r>
                <a:rPr lang="en-US" sz="600" dirty="0">
                  <a:solidFill>
                    <a:schemeClr val="bg1"/>
                  </a:solidFill>
                </a:rPr>
                <a:t> pair to the Hello-World service hosted on the POD</a:t>
              </a:r>
            </a:p>
          </p:txBody>
        </p:sp>
      </p:grpSp>
      <p:sp>
        <p:nvSpPr>
          <p:cNvPr id="61" name="TextBox 60">
            <a:extLst>
              <a:ext uri="{FF2B5EF4-FFF2-40B4-BE49-F238E27FC236}">
                <a16:creationId xmlns:a16="http://schemas.microsoft.com/office/drawing/2014/main" id="{32D9D928-D988-498C-B69E-CB0B6AC259F4}"/>
              </a:ext>
            </a:extLst>
          </p:cNvPr>
          <p:cNvSpPr txBox="1"/>
          <p:nvPr/>
        </p:nvSpPr>
        <p:spPr>
          <a:xfrm>
            <a:off x="3119880" y="3568697"/>
            <a:ext cx="995493" cy="184666"/>
          </a:xfrm>
          <a:prstGeom prst="rect">
            <a:avLst/>
          </a:prstGeom>
          <a:noFill/>
        </p:spPr>
        <p:txBody>
          <a:bodyPr wrap="square" rtlCol="0">
            <a:spAutoFit/>
          </a:bodyPr>
          <a:lstStyle/>
          <a:p>
            <a:r>
              <a:rPr lang="en-US" sz="600" dirty="0">
                <a:solidFill>
                  <a:schemeClr val="bg1"/>
                </a:solidFill>
              </a:rPr>
              <a:t>clang –target </a:t>
            </a:r>
            <a:r>
              <a:rPr lang="en-US" sz="600" dirty="0" err="1">
                <a:solidFill>
                  <a:schemeClr val="bg1"/>
                </a:solidFill>
              </a:rPr>
              <a:t>bpf</a:t>
            </a:r>
            <a:r>
              <a:rPr lang="en-US" sz="600" dirty="0">
                <a:solidFill>
                  <a:schemeClr val="bg1"/>
                </a:solidFill>
              </a:rPr>
              <a:t> [….]</a:t>
            </a:r>
          </a:p>
        </p:txBody>
      </p:sp>
      <p:grpSp>
        <p:nvGrpSpPr>
          <p:cNvPr id="63" name="Group 62">
            <a:extLst>
              <a:ext uri="{FF2B5EF4-FFF2-40B4-BE49-F238E27FC236}">
                <a16:creationId xmlns:a16="http://schemas.microsoft.com/office/drawing/2014/main" id="{0B2E5E7C-54EB-4A8B-863C-A0FA241507CB}"/>
              </a:ext>
            </a:extLst>
          </p:cNvPr>
          <p:cNvGrpSpPr/>
          <p:nvPr/>
        </p:nvGrpSpPr>
        <p:grpSpPr>
          <a:xfrm>
            <a:off x="1978308" y="2169883"/>
            <a:ext cx="2443281" cy="1290128"/>
            <a:chOff x="1736557" y="2753593"/>
            <a:chExt cx="2443281" cy="1290128"/>
          </a:xfrm>
        </p:grpSpPr>
        <p:sp>
          <p:nvSpPr>
            <p:cNvPr id="64" name="Rectangle: Rounded Corners 63">
              <a:extLst>
                <a:ext uri="{FF2B5EF4-FFF2-40B4-BE49-F238E27FC236}">
                  <a16:creationId xmlns:a16="http://schemas.microsoft.com/office/drawing/2014/main" id="{C0D278E0-0027-42C7-86EF-C469C35C551B}"/>
                </a:ext>
              </a:extLst>
            </p:cNvPr>
            <p:cNvSpPr/>
            <p:nvPr/>
          </p:nvSpPr>
          <p:spPr>
            <a:xfrm>
              <a:off x="1736557" y="2753593"/>
              <a:ext cx="2443281" cy="1290128"/>
            </a:xfrm>
            <a:prstGeom prst="roundRect">
              <a:avLst/>
            </a:prstGeom>
            <a:solidFill>
              <a:srgbClr val="FF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61EA8482-30BD-45A8-A24A-BDFDB3187D30}"/>
                </a:ext>
              </a:extLst>
            </p:cNvPr>
            <p:cNvSpPr txBox="1"/>
            <p:nvPr/>
          </p:nvSpPr>
          <p:spPr>
            <a:xfrm>
              <a:off x="1914120" y="2815930"/>
              <a:ext cx="2047060" cy="954107"/>
            </a:xfrm>
            <a:prstGeom prst="rect">
              <a:avLst/>
            </a:prstGeom>
            <a:noFill/>
          </p:spPr>
          <p:txBody>
            <a:bodyPr wrap="square" rtlCol="0">
              <a:spAutoFit/>
            </a:bodyPr>
            <a:lstStyle/>
            <a:p>
              <a:r>
                <a:rPr lang="en-US" sz="800" dirty="0">
                  <a:solidFill>
                    <a:schemeClr val="bg1"/>
                  </a:solidFill>
                </a:rPr>
                <a:t>SEC(“</a:t>
              </a:r>
              <a:r>
                <a:rPr lang="en-US" sz="800" dirty="0" err="1">
                  <a:solidFill>
                    <a:schemeClr val="bg1"/>
                  </a:solidFill>
                </a:rPr>
                <a:t>to_netdev</a:t>
              </a:r>
              <a:r>
                <a:rPr lang="en-US" sz="800" dirty="0">
                  <a:solidFill>
                    <a:schemeClr val="bg1"/>
                  </a:solidFill>
                </a:rPr>
                <a:t>”)</a:t>
              </a:r>
            </a:p>
            <a:p>
              <a:r>
                <a:rPr lang="en-US" sz="800" dirty="0">
                  <a:solidFill>
                    <a:schemeClr val="bg1"/>
                  </a:solidFill>
                </a:rPr>
                <a:t>int handle(struct </a:t>
              </a:r>
              <a:r>
                <a:rPr lang="en-US" sz="800" dirty="0" err="1">
                  <a:solidFill>
                    <a:schemeClr val="bg1"/>
                  </a:solidFill>
                </a:rPr>
                <a:t>sk_buff</a:t>
              </a:r>
              <a:r>
                <a:rPr lang="en-US" sz="800" dirty="0">
                  <a:solidFill>
                    <a:schemeClr val="bg1"/>
                  </a:solidFill>
                </a:rPr>
                <a:t> *</a:t>
              </a:r>
              <a:r>
                <a:rPr lang="en-US" sz="800" dirty="0" err="1">
                  <a:solidFill>
                    <a:schemeClr val="bg1"/>
                  </a:solidFill>
                </a:rPr>
                <a:t>skb</a:t>
              </a:r>
              <a:r>
                <a:rPr lang="en-US" sz="800" dirty="0">
                  <a:solidFill>
                    <a:schemeClr val="bg1"/>
                  </a:solidFill>
                </a:rPr>
                <a:t>) {</a:t>
              </a:r>
            </a:p>
            <a:p>
              <a:r>
                <a:rPr lang="en-US" sz="800" dirty="0">
                  <a:solidFill>
                    <a:schemeClr val="bg1"/>
                  </a:solidFill>
                </a:rPr>
                <a:t>    …</a:t>
              </a:r>
            </a:p>
            <a:p>
              <a:r>
                <a:rPr lang="en-US" sz="800" dirty="0">
                  <a:solidFill>
                    <a:schemeClr val="bg1"/>
                  </a:solidFill>
                </a:rPr>
                <a:t>    if (</a:t>
              </a:r>
              <a:r>
                <a:rPr lang="en-US" sz="800" dirty="0" err="1">
                  <a:solidFill>
                    <a:schemeClr val="bg1"/>
                  </a:solidFill>
                </a:rPr>
                <a:t>tcp</a:t>
              </a:r>
              <a:r>
                <a:rPr lang="en-US" sz="800" dirty="0">
                  <a:solidFill>
                    <a:schemeClr val="bg1"/>
                  </a:solidFill>
                </a:rPr>
                <a:t>-&gt;</a:t>
              </a:r>
              <a:r>
                <a:rPr lang="en-US" sz="800" dirty="0" err="1">
                  <a:solidFill>
                    <a:schemeClr val="bg1"/>
                  </a:solidFill>
                </a:rPr>
                <a:t>dport</a:t>
              </a:r>
              <a:r>
                <a:rPr lang="en-US" sz="800" dirty="0">
                  <a:solidFill>
                    <a:schemeClr val="bg1"/>
                  </a:solidFill>
                </a:rPr>
                <a:t> == 80)</a:t>
              </a:r>
            </a:p>
            <a:p>
              <a:r>
                <a:rPr lang="en-US" sz="800" dirty="0">
                  <a:solidFill>
                    <a:schemeClr val="bg1"/>
                  </a:solidFill>
                </a:rPr>
                <a:t>          redirect(lxc0);</a:t>
              </a:r>
            </a:p>
            <a:p>
              <a:r>
                <a:rPr lang="en-US" sz="800" dirty="0">
                  <a:solidFill>
                    <a:schemeClr val="bg1"/>
                  </a:solidFill>
                </a:rPr>
                <a:t>     return DROP_PACKET;</a:t>
              </a:r>
            </a:p>
            <a:p>
              <a:r>
                <a:rPr lang="en-US" sz="800" dirty="0">
                  <a:solidFill>
                    <a:schemeClr val="bg1"/>
                  </a:solidFill>
                </a:rPr>
                <a:t>}</a:t>
              </a:r>
            </a:p>
          </p:txBody>
        </p:sp>
      </p:grpSp>
      <p:cxnSp>
        <p:nvCxnSpPr>
          <p:cNvPr id="66" name="Straight Connector 65">
            <a:extLst>
              <a:ext uri="{FF2B5EF4-FFF2-40B4-BE49-F238E27FC236}">
                <a16:creationId xmlns:a16="http://schemas.microsoft.com/office/drawing/2014/main" id="{FFFACCB9-CCDF-4F39-8D43-AB3DBD629845}"/>
              </a:ext>
            </a:extLst>
          </p:cNvPr>
          <p:cNvCxnSpPr>
            <a:cxnSpLocks/>
          </p:cNvCxnSpPr>
          <p:nvPr/>
        </p:nvCxnSpPr>
        <p:spPr>
          <a:xfrm flipH="1">
            <a:off x="3192467" y="3502999"/>
            <a:ext cx="7484" cy="356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799FAE9-DE4B-4DC7-9565-4F3750047391}"/>
              </a:ext>
            </a:extLst>
          </p:cNvPr>
          <p:cNvCxnSpPr>
            <a:cxnSpLocks/>
          </p:cNvCxnSpPr>
          <p:nvPr/>
        </p:nvCxnSpPr>
        <p:spPr>
          <a:xfrm>
            <a:off x="3192467" y="3858397"/>
            <a:ext cx="8981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CABED02C-344D-4B27-8515-B49CEB1ADAE1}"/>
              </a:ext>
            </a:extLst>
          </p:cNvPr>
          <p:cNvGrpSpPr/>
          <p:nvPr/>
        </p:nvGrpSpPr>
        <p:grpSpPr>
          <a:xfrm>
            <a:off x="5695479" y="739290"/>
            <a:ext cx="1702127" cy="4071113"/>
            <a:chOff x="5423254" y="1101297"/>
            <a:chExt cx="1702127" cy="4071113"/>
          </a:xfrm>
        </p:grpSpPr>
        <p:sp>
          <p:nvSpPr>
            <p:cNvPr id="73" name="TextBox 72">
              <a:extLst>
                <a:ext uri="{FF2B5EF4-FFF2-40B4-BE49-F238E27FC236}">
                  <a16:creationId xmlns:a16="http://schemas.microsoft.com/office/drawing/2014/main" id="{B0F374E5-5C60-4E4D-AF5F-0CE91CDA3B95}"/>
                </a:ext>
              </a:extLst>
            </p:cNvPr>
            <p:cNvSpPr txBox="1"/>
            <p:nvPr/>
          </p:nvSpPr>
          <p:spPr>
            <a:xfrm>
              <a:off x="5946345" y="1101297"/>
              <a:ext cx="392260" cy="4062651"/>
            </a:xfrm>
            <a:prstGeom prst="rect">
              <a:avLst/>
            </a:prstGeom>
            <a:noFill/>
          </p:spPr>
          <p:txBody>
            <a:bodyPr wrap="square" rtlCol="0">
              <a:spAutoFit/>
            </a:bodyPr>
            <a:lstStyle/>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p:txBody>
        </p:sp>
        <p:sp>
          <p:nvSpPr>
            <p:cNvPr id="75" name="TextBox 74">
              <a:extLst>
                <a:ext uri="{FF2B5EF4-FFF2-40B4-BE49-F238E27FC236}">
                  <a16:creationId xmlns:a16="http://schemas.microsoft.com/office/drawing/2014/main" id="{4F6C79F4-982B-4225-818B-DDD26596F0F3}"/>
                </a:ext>
              </a:extLst>
            </p:cNvPr>
            <p:cNvSpPr txBox="1"/>
            <p:nvPr/>
          </p:nvSpPr>
          <p:spPr>
            <a:xfrm>
              <a:off x="5423254" y="4956966"/>
              <a:ext cx="1046181" cy="215444"/>
            </a:xfrm>
            <a:prstGeom prst="rect">
              <a:avLst/>
            </a:prstGeom>
            <a:noFill/>
          </p:spPr>
          <p:txBody>
            <a:bodyPr wrap="square" rtlCol="0">
              <a:spAutoFit/>
            </a:bodyPr>
            <a:lstStyle/>
            <a:p>
              <a:r>
                <a:rPr lang="en-US" sz="800" b="1" dirty="0">
                  <a:solidFill>
                    <a:schemeClr val="bg1"/>
                  </a:solidFill>
                </a:rPr>
                <a:t>User Mode</a:t>
              </a:r>
            </a:p>
          </p:txBody>
        </p:sp>
        <p:sp>
          <p:nvSpPr>
            <p:cNvPr id="76" name="TextBox 75">
              <a:extLst>
                <a:ext uri="{FF2B5EF4-FFF2-40B4-BE49-F238E27FC236}">
                  <a16:creationId xmlns:a16="http://schemas.microsoft.com/office/drawing/2014/main" id="{1CB5AD39-0556-44C6-AFCB-6D2FC5ACD6C3}"/>
                </a:ext>
              </a:extLst>
            </p:cNvPr>
            <p:cNvSpPr txBox="1"/>
            <p:nvPr/>
          </p:nvSpPr>
          <p:spPr>
            <a:xfrm>
              <a:off x="6079200" y="4956966"/>
              <a:ext cx="1046181" cy="215444"/>
            </a:xfrm>
            <a:prstGeom prst="rect">
              <a:avLst/>
            </a:prstGeom>
            <a:noFill/>
          </p:spPr>
          <p:txBody>
            <a:bodyPr wrap="square" rtlCol="0">
              <a:spAutoFit/>
            </a:bodyPr>
            <a:lstStyle/>
            <a:p>
              <a:r>
                <a:rPr lang="en-US" sz="800" b="1" dirty="0">
                  <a:solidFill>
                    <a:schemeClr val="bg1"/>
                  </a:solidFill>
                </a:rPr>
                <a:t>Kernel Mode</a:t>
              </a:r>
            </a:p>
          </p:txBody>
        </p:sp>
      </p:grpSp>
      <p:grpSp>
        <p:nvGrpSpPr>
          <p:cNvPr id="77" name="Group 76">
            <a:extLst>
              <a:ext uri="{FF2B5EF4-FFF2-40B4-BE49-F238E27FC236}">
                <a16:creationId xmlns:a16="http://schemas.microsoft.com/office/drawing/2014/main" id="{DCD5321D-9DF3-4579-81FF-1B3618BFD247}"/>
              </a:ext>
            </a:extLst>
          </p:cNvPr>
          <p:cNvGrpSpPr/>
          <p:nvPr/>
        </p:nvGrpSpPr>
        <p:grpSpPr>
          <a:xfrm>
            <a:off x="4106693" y="3717552"/>
            <a:ext cx="417382" cy="302658"/>
            <a:chOff x="3818733" y="4233730"/>
            <a:chExt cx="417382" cy="302658"/>
          </a:xfrm>
        </p:grpSpPr>
        <p:sp>
          <p:nvSpPr>
            <p:cNvPr id="78" name="Rectangle: Rounded Corners 77">
              <a:extLst>
                <a:ext uri="{FF2B5EF4-FFF2-40B4-BE49-F238E27FC236}">
                  <a16:creationId xmlns:a16="http://schemas.microsoft.com/office/drawing/2014/main" id="{1007BB5F-F90D-4BA9-8FEB-037473D00194}"/>
                </a:ext>
              </a:extLst>
            </p:cNvPr>
            <p:cNvSpPr/>
            <p:nvPr/>
          </p:nvSpPr>
          <p:spPr>
            <a:xfrm>
              <a:off x="3825879" y="4233730"/>
              <a:ext cx="410236" cy="302658"/>
            </a:xfrm>
            <a:prstGeom prst="roundRect">
              <a:avLst/>
            </a:prstGeom>
            <a:solidFill>
              <a:schemeClr val="bg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48EE82D2-0D03-4522-A48F-24E88A852E63}"/>
                </a:ext>
              </a:extLst>
            </p:cNvPr>
            <p:cNvSpPr txBox="1"/>
            <p:nvPr/>
          </p:nvSpPr>
          <p:spPr>
            <a:xfrm>
              <a:off x="3818733" y="4270636"/>
              <a:ext cx="392260" cy="200055"/>
            </a:xfrm>
            <a:prstGeom prst="rect">
              <a:avLst/>
            </a:prstGeom>
            <a:noFill/>
          </p:spPr>
          <p:txBody>
            <a:bodyPr wrap="square" rtlCol="0">
              <a:spAutoFit/>
            </a:bodyPr>
            <a:lstStyle/>
            <a:p>
              <a:r>
                <a:rPr lang="en-US" sz="700" dirty="0" err="1"/>
                <a:t>Foo.o</a:t>
              </a:r>
              <a:endParaRPr lang="en-US" sz="700" dirty="0"/>
            </a:p>
          </p:txBody>
        </p:sp>
      </p:grpSp>
      <p:grpSp>
        <p:nvGrpSpPr>
          <p:cNvPr id="80" name="Group 79">
            <a:extLst>
              <a:ext uri="{FF2B5EF4-FFF2-40B4-BE49-F238E27FC236}">
                <a16:creationId xmlns:a16="http://schemas.microsoft.com/office/drawing/2014/main" id="{93E95730-05E2-49EB-BEF1-10282E3F5063}"/>
              </a:ext>
            </a:extLst>
          </p:cNvPr>
          <p:cNvGrpSpPr/>
          <p:nvPr/>
        </p:nvGrpSpPr>
        <p:grpSpPr>
          <a:xfrm>
            <a:off x="4105022" y="4377609"/>
            <a:ext cx="717587" cy="302658"/>
            <a:chOff x="3818733" y="4233730"/>
            <a:chExt cx="530214" cy="302658"/>
          </a:xfrm>
        </p:grpSpPr>
        <p:sp>
          <p:nvSpPr>
            <p:cNvPr id="81" name="Rectangle: Rounded Corners 80">
              <a:extLst>
                <a:ext uri="{FF2B5EF4-FFF2-40B4-BE49-F238E27FC236}">
                  <a16:creationId xmlns:a16="http://schemas.microsoft.com/office/drawing/2014/main" id="{DFEB9E81-F0C0-4F5D-A551-891614DD2315}"/>
                </a:ext>
              </a:extLst>
            </p:cNvPr>
            <p:cNvSpPr/>
            <p:nvPr/>
          </p:nvSpPr>
          <p:spPr>
            <a:xfrm>
              <a:off x="3825879" y="4233730"/>
              <a:ext cx="410236" cy="302658"/>
            </a:xfrm>
            <a:prstGeom prst="roundRect">
              <a:avLst/>
            </a:prstGeom>
            <a:solidFill>
              <a:schemeClr val="bg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A4EAB63-277B-426F-8CF1-6A1F8C42EFBB}"/>
                </a:ext>
              </a:extLst>
            </p:cNvPr>
            <p:cNvSpPr txBox="1"/>
            <p:nvPr/>
          </p:nvSpPr>
          <p:spPr>
            <a:xfrm>
              <a:off x="3818733" y="4270636"/>
              <a:ext cx="530214" cy="200055"/>
            </a:xfrm>
            <a:prstGeom prst="rect">
              <a:avLst/>
            </a:prstGeom>
            <a:noFill/>
          </p:spPr>
          <p:txBody>
            <a:bodyPr wrap="square" rtlCol="0">
              <a:spAutoFit/>
            </a:bodyPr>
            <a:lstStyle/>
            <a:p>
              <a:r>
                <a:rPr lang="en-US" sz="700" dirty="0"/>
                <a:t>eBPF loader</a:t>
              </a:r>
            </a:p>
          </p:txBody>
        </p:sp>
      </p:grpSp>
      <p:sp>
        <p:nvSpPr>
          <p:cNvPr id="86" name="TextBox 85">
            <a:extLst>
              <a:ext uri="{FF2B5EF4-FFF2-40B4-BE49-F238E27FC236}">
                <a16:creationId xmlns:a16="http://schemas.microsoft.com/office/drawing/2014/main" id="{08499FEE-68B5-489C-BF3D-E8DC66185150}"/>
              </a:ext>
            </a:extLst>
          </p:cNvPr>
          <p:cNvSpPr txBox="1"/>
          <p:nvPr/>
        </p:nvSpPr>
        <p:spPr>
          <a:xfrm>
            <a:off x="4900462" y="4347613"/>
            <a:ext cx="1001606" cy="184666"/>
          </a:xfrm>
          <a:prstGeom prst="rect">
            <a:avLst/>
          </a:prstGeom>
          <a:noFill/>
        </p:spPr>
        <p:txBody>
          <a:bodyPr wrap="square" rtlCol="0">
            <a:spAutoFit/>
          </a:bodyPr>
          <a:lstStyle/>
          <a:p>
            <a:r>
              <a:rPr lang="en-US" sz="600" dirty="0" err="1">
                <a:solidFill>
                  <a:schemeClr val="bg1"/>
                </a:solidFill>
              </a:rPr>
              <a:t>bpf</a:t>
            </a:r>
            <a:r>
              <a:rPr lang="en-US" sz="600" dirty="0">
                <a:solidFill>
                  <a:schemeClr val="bg1"/>
                </a:solidFill>
              </a:rPr>
              <a:t>(BPF_PROG_LOAD,…)</a:t>
            </a:r>
          </a:p>
        </p:txBody>
      </p:sp>
      <p:grpSp>
        <p:nvGrpSpPr>
          <p:cNvPr id="87" name="Group 86">
            <a:extLst>
              <a:ext uri="{FF2B5EF4-FFF2-40B4-BE49-F238E27FC236}">
                <a16:creationId xmlns:a16="http://schemas.microsoft.com/office/drawing/2014/main" id="{0CA13418-7D2A-498D-A752-8458AF86AC68}"/>
              </a:ext>
            </a:extLst>
          </p:cNvPr>
          <p:cNvGrpSpPr/>
          <p:nvPr/>
        </p:nvGrpSpPr>
        <p:grpSpPr>
          <a:xfrm>
            <a:off x="8063604" y="4369202"/>
            <a:ext cx="745784" cy="302658"/>
            <a:chOff x="3818733" y="4233730"/>
            <a:chExt cx="530214" cy="302658"/>
          </a:xfrm>
        </p:grpSpPr>
        <p:sp>
          <p:nvSpPr>
            <p:cNvPr id="88" name="Rectangle: Rounded Corners 87">
              <a:extLst>
                <a:ext uri="{FF2B5EF4-FFF2-40B4-BE49-F238E27FC236}">
                  <a16:creationId xmlns:a16="http://schemas.microsoft.com/office/drawing/2014/main" id="{9809C60C-DAA1-4314-9BB4-A35CDB5D0449}"/>
                </a:ext>
              </a:extLst>
            </p:cNvPr>
            <p:cNvSpPr/>
            <p:nvPr/>
          </p:nvSpPr>
          <p:spPr>
            <a:xfrm>
              <a:off x="3825879" y="4233730"/>
              <a:ext cx="523068" cy="302658"/>
            </a:xfrm>
            <a:prstGeom prst="roundRect">
              <a:avLst/>
            </a:prstGeom>
            <a:solidFill>
              <a:schemeClr val="bg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C1C20AF3-F551-4F88-B064-05788A4E01CD}"/>
                </a:ext>
              </a:extLst>
            </p:cNvPr>
            <p:cNvSpPr txBox="1"/>
            <p:nvPr/>
          </p:nvSpPr>
          <p:spPr>
            <a:xfrm>
              <a:off x="3818733" y="4270636"/>
              <a:ext cx="530214" cy="200055"/>
            </a:xfrm>
            <a:prstGeom prst="rect">
              <a:avLst/>
            </a:prstGeom>
            <a:noFill/>
          </p:spPr>
          <p:txBody>
            <a:bodyPr wrap="square" rtlCol="0">
              <a:spAutoFit/>
            </a:bodyPr>
            <a:lstStyle/>
            <a:p>
              <a:r>
                <a:rPr lang="en-US" sz="700" dirty="0"/>
                <a:t>eBPF verifier</a:t>
              </a:r>
            </a:p>
          </p:txBody>
        </p:sp>
      </p:grpSp>
      <p:cxnSp>
        <p:nvCxnSpPr>
          <p:cNvPr id="94" name="Straight Arrow Connector 93">
            <a:extLst>
              <a:ext uri="{FF2B5EF4-FFF2-40B4-BE49-F238E27FC236}">
                <a16:creationId xmlns:a16="http://schemas.microsoft.com/office/drawing/2014/main" id="{719727F7-9D32-4474-852B-7233F131CD16}"/>
              </a:ext>
            </a:extLst>
          </p:cNvPr>
          <p:cNvCxnSpPr>
            <a:stCxn id="78" idx="2"/>
          </p:cNvCxnSpPr>
          <p:nvPr/>
        </p:nvCxnSpPr>
        <p:spPr>
          <a:xfrm>
            <a:off x="4318957" y="4020210"/>
            <a:ext cx="0" cy="32740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B0FAEBC4-F241-498D-A604-6D35CA781D07}"/>
              </a:ext>
            </a:extLst>
          </p:cNvPr>
          <p:cNvCxnSpPr>
            <a:cxnSpLocks/>
          </p:cNvCxnSpPr>
          <p:nvPr/>
        </p:nvCxnSpPr>
        <p:spPr>
          <a:xfrm>
            <a:off x="4691520" y="4528938"/>
            <a:ext cx="335951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96" name="Group 95">
            <a:extLst>
              <a:ext uri="{FF2B5EF4-FFF2-40B4-BE49-F238E27FC236}">
                <a16:creationId xmlns:a16="http://schemas.microsoft.com/office/drawing/2014/main" id="{4AC9F45B-A9AD-4C1F-8C75-DB86345CDE23}"/>
              </a:ext>
            </a:extLst>
          </p:cNvPr>
          <p:cNvGrpSpPr/>
          <p:nvPr/>
        </p:nvGrpSpPr>
        <p:grpSpPr>
          <a:xfrm>
            <a:off x="8083709" y="3440124"/>
            <a:ext cx="735733" cy="302658"/>
            <a:chOff x="3825879" y="4233730"/>
            <a:chExt cx="523068" cy="302658"/>
          </a:xfrm>
        </p:grpSpPr>
        <p:sp>
          <p:nvSpPr>
            <p:cNvPr id="100" name="Rectangle: Rounded Corners 99">
              <a:extLst>
                <a:ext uri="{FF2B5EF4-FFF2-40B4-BE49-F238E27FC236}">
                  <a16:creationId xmlns:a16="http://schemas.microsoft.com/office/drawing/2014/main" id="{16C04F5C-7A06-4928-82D8-3C93746E4965}"/>
                </a:ext>
              </a:extLst>
            </p:cNvPr>
            <p:cNvSpPr/>
            <p:nvPr/>
          </p:nvSpPr>
          <p:spPr>
            <a:xfrm>
              <a:off x="3825879" y="4233730"/>
              <a:ext cx="523068" cy="302658"/>
            </a:xfrm>
            <a:prstGeom prst="roundRect">
              <a:avLst/>
            </a:prstGeom>
            <a:solidFill>
              <a:schemeClr val="bg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C57F86E7-B8C5-4D25-AC73-E32C6E9729E2}"/>
                </a:ext>
              </a:extLst>
            </p:cNvPr>
            <p:cNvSpPr txBox="1"/>
            <p:nvPr/>
          </p:nvSpPr>
          <p:spPr>
            <a:xfrm>
              <a:off x="4000080" y="4305949"/>
              <a:ext cx="278877" cy="200055"/>
            </a:xfrm>
            <a:prstGeom prst="rect">
              <a:avLst/>
            </a:prstGeom>
            <a:noFill/>
          </p:spPr>
          <p:txBody>
            <a:bodyPr wrap="square" rtlCol="0">
              <a:spAutoFit/>
            </a:bodyPr>
            <a:lstStyle/>
            <a:p>
              <a:r>
                <a:rPr lang="en-US" sz="700" dirty="0"/>
                <a:t>JIT</a:t>
              </a:r>
            </a:p>
          </p:txBody>
        </p:sp>
      </p:grpSp>
      <p:cxnSp>
        <p:nvCxnSpPr>
          <p:cNvPr id="102" name="Straight Arrow Connector 101">
            <a:extLst>
              <a:ext uri="{FF2B5EF4-FFF2-40B4-BE49-F238E27FC236}">
                <a16:creationId xmlns:a16="http://schemas.microsoft.com/office/drawing/2014/main" id="{F1AFF7B6-1902-49A8-8F8D-12FA8E785117}"/>
              </a:ext>
            </a:extLst>
          </p:cNvPr>
          <p:cNvCxnSpPr>
            <a:stCxn id="88" idx="0"/>
          </p:cNvCxnSpPr>
          <p:nvPr/>
        </p:nvCxnSpPr>
        <p:spPr>
          <a:xfrm flipV="1">
            <a:off x="8441522" y="3742782"/>
            <a:ext cx="5025" cy="62642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2FFCBDF6-6434-4C89-A42F-2A4D73EB07EA}"/>
              </a:ext>
            </a:extLst>
          </p:cNvPr>
          <p:cNvGrpSpPr/>
          <p:nvPr/>
        </p:nvGrpSpPr>
        <p:grpSpPr>
          <a:xfrm>
            <a:off x="8033257" y="2471388"/>
            <a:ext cx="815438" cy="302658"/>
            <a:chOff x="3825879" y="4233730"/>
            <a:chExt cx="579734" cy="302658"/>
          </a:xfrm>
        </p:grpSpPr>
        <p:sp>
          <p:nvSpPr>
            <p:cNvPr id="108" name="Rectangle: Rounded Corners 107">
              <a:extLst>
                <a:ext uri="{FF2B5EF4-FFF2-40B4-BE49-F238E27FC236}">
                  <a16:creationId xmlns:a16="http://schemas.microsoft.com/office/drawing/2014/main" id="{30F5C08A-23DF-482A-8A08-E98C30CB6514}"/>
                </a:ext>
              </a:extLst>
            </p:cNvPr>
            <p:cNvSpPr/>
            <p:nvPr/>
          </p:nvSpPr>
          <p:spPr>
            <a:xfrm>
              <a:off x="3825879" y="4233730"/>
              <a:ext cx="523068" cy="302658"/>
            </a:xfrm>
            <a:prstGeom prst="roundRect">
              <a:avLst/>
            </a:prstGeom>
            <a:solidFill>
              <a:schemeClr val="bg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3FC8CD60-9B9A-4D99-958E-BDB69DE161AF}"/>
                </a:ext>
              </a:extLst>
            </p:cNvPr>
            <p:cNvSpPr txBox="1"/>
            <p:nvPr/>
          </p:nvSpPr>
          <p:spPr>
            <a:xfrm>
              <a:off x="3861746" y="4296341"/>
              <a:ext cx="543867" cy="200055"/>
            </a:xfrm>
            <a:prstGeom prst="rect">
              <a:avLst/>
            </a:prstGeom>
            <a:noFill/>
          </p:spPr>
          <p:txBody>
            <a:bodyPr wrap="square" rtlCol="0">
              <a:spAutoFit/>
            </a:bodyPr>
            <a:lstStyle/>
            <a:p>
              <a:r>
                <a:rPr lang="en-US" sz="700" dirty="0"/>
                <a:t>Native Code</a:t>
              </a:r>
            </a:p>
          </p:txBody>
        </p:sp>
      </p:grpSp>
      <p:cxnSp>
        <p:nvCxnSpPr>
          <p:cNvPr id="110" name="Straight Arrow Connector 109">
            <a:extLst>
              <a:ext uri="{FF2B5EF4-FFF2-40B4-BE49-F238E27FC236}">
                <a16:creationId xmlns:a16="http://schemas.microsoft.com/office/drawing/2014/main" id="{2A69B4FF-F904-4A7F-8845-1B9DA7B9E21B}"/>
              </a:ext>
            </a:extLst>
          </p:cNvPr>
          <p:cNvCxnSpPr/>
          <p:nvPr/>
        </p:nvCxnSpPr>
        <p:spPr>
          <a:xfrm flipV="1">
            <a:off x="8441521" y="2810952"/>
            <a:ext cx="5025" cy="62642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B0A0A315-FEB0-4AEC-9851-C31BAC8330D6}"/>
              </a:ext>
            </a:extLst>
          </p:cNvPr>
          <p:cNvGrpSpPr/>
          <p:nvPr/>
        </p:nvGrpSpPr>
        <p:grpSpPr>
          <a:xfrm>
            <a:off x="7034496" y="2373732"/>
            <a:ext cx="405714" cy="497970"/>
            <a:chOff x="6696417" y="2735739"/>
            <a:chExt cx="405714" cy="497970"/>
          </a:xfrm>
        </p:grpSpPr>
        <p:sp>
          <p:nvSpPr>
            <p:cNvPr id="113" name="Cylinder 112">
              <a:extLst>
                <a:ext uri="{FF2B5EF4-FFF2-40B4-BE49-F238E27FC236}">
                  <a16:creationId xmlns:a16="http://schemas.microsoft.com/office/drawing/2014/main" id="{7FDDBD91-7536-4938-80EA-5347E1B6D669}"/>
                </a:ext>
              </a:extLst>
            </p:cNvPr>
            <p:cNvSpPr/>
            <p:nvPr/>
          </p:nvSpPr>
          <p:spPr>
            <a:xfrm>
              <a:off x="6696417" y="2735739"/>
              <a:ext cx="392260" cy="49797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0630574E-7597-493E-B005-5069076315A1}"/>
                </a:ext>
              </a:extLst>
            </p:cNvPr>
            <p:cNvSpPr txBox="1"/>
            <p:nvPr/>
          </p:nvSpPr>
          <p:spPr>
            <a:xfrm>
              <a:off x="6709871" y="2830835"/>
              <a:ext cx="392260" cy="307777"/>
            </a:xfrm>
            <a:prstGeom prst="rect">
              <a:avLst/>
            </a:prstGeom>
            <a:noFill/>
          </p:spPr>
          <p:txBody>
            <a:bodyPr wrap="square" rtlCol="0">
              <a:spAutoFit/>
            </a:bodyPr>
            <a:lstStyle/>
            <a:p>
              <a:r>
                <a:rPr lang="en-US" sz="700" dirty="0"/>
                <a:t>BPBF</a:t>
              </a:r>
            </a:p>
            <a:p>
              <a:r>
                <a:rPr lang="en-US" sz="700" dirty="0"/>
                <a:t>Maps</a:t>
              </a:r>
            </a:p>
          </p:txBody>
        </p:sp>
      </p:grpSp>
      <p:cxnSp>
        <p:nvCxnSpPr>
          <p:cNvPr id="115" name="Straight Arrow Connector 114">
            <a:extLst>
              <a:ext uri="{FF2B5EF4-FFF2-40B4-BE49-F238E27FC236}">
                <a16:creationId xmlns:a16="http://schemas.microsoft.com/office/drawing/2014/main" id="{FB79092E-0841-4016-A0DC-C670207E344D}"/>
              </a:ext>
            </a:extLst>
          </p:cNvPr>
          <p:cNvCxnSpPr>
            <a:cxnSpLocks/>
            <a:stCxn id="108" idx="1"/>
            <a:endCxn id="114" idx="3"/>
          </p:cNvCxnSpPr>
          <p:nvPr/>
        </p:nvCxnSpPr>
        <p:spPr>
          <a:xfrm flipH="1">
            <a:off x="7440210" y="2622717"/>
            <a:ext cx="59304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D9FF8866-E336-4507-9CD3-9DFD56C2D337}"/>
              </a:ext>
            </a:extLst>
          </p:cNvPr>
          <p:cNvGrpSpPr/>
          <p:nvPr/>
        </p:nvGrpSpPr>
        <p:grpSpPr>
          <a:xfrm>
            <a:off x="1285465" y="518039"/>
            <a:ext cx="1565450" cy="1493203"/>
            <a:chOff x="1285465" y="518039"/>
            <a:chExt cx="1565450" cy="1493203"/>
          </a:xfrm>
        </p:grpSpPr>
        <p:grpSp>
          <p:nvGrpSpPr>
            <p:cNvPr id="5" name="Group 4">
              <a:extLst>
                <a:ext uri="{FF2B5EF4-FFF2-40B4-BE49-F238E27FC236}">
                  <a16:creationId xmlns:a16="http://schemas.microsoft.com/office/drawing/2014/main" id="{CBE1BEF1-EB8C-4D8F-838F-02E17C84827C}"/>
                </a:ext>
              </a:extLst>
            </p:cNvPr>
            <p:cNvGrpSpPr/>
            <p:nvPr/>
          </p:nvGrpSpPr>
          <p:grpSpPr>
            <a:xfrm>
              <a:off x="1285465" y="566191"/>
              <a:ext cx="1565450" cy="1083680"/>
              <a:chOff x="2586835" y="506228"/>
              <a:chExt cx="1565450" cy="1083680"/>
            </a:xfrm>
          </p:grpSpPr>
          <p:sp>
            <p:nvSpPr>
              <p:cNvPr id="128" name="Rectangle: Rounded Corners 127">
                <a:extLst>
                  <a:ext uri="{FF2B5EF4-FFF2-40B4-BE49-F238E27FC236}">
                    <a16:creationId xmlns:a16="http://schemas.microsoft.com/office/drawing/2014/main" id="{7354EF2A-FD3D-4340-A863-BD34ED0D2A0C}"/>
                  </a:ext>
                </a:extLst>
              </p:cNvPr>
              <p:cNvSpPr/>
              <p:nvPr/>
            </p:nvSpPr>
            <p:spPr>
              <a:xfrm>
                <a:off x="2586835" y="506228"/>
                <a:ext cx="1565450" cy="1083680"/>
              </a:xfrm>
              <a:prstGeom prst="round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Rounded Corners 128">
                <a:extLst>
                  <a:ext uri="{FF2B5EF4-FFF2-40B4-BE49-F238E27FC236}">
                    <a16:creationId xmlns:a16="http://schemas.microsoft.com/office/drawing/2014/main" id="{4A5B07B1-9D50-4C33-A732-CC0ABEB0C39E}"/>
                  </a:ext>
                </a:extLst>
              </p:cNvPr>
              <p:cNvSpPr/>
              <p:nvPr/>
            </p:nvSpPr>
            <p:spPr>
              <a:xfrm>
                <a:off x="3574190" y="1346935"/>
                <a:ext cx="490817"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B7FFD1A2-5D5A-4BAF-A4BF-DD39C59E0AF9}"/>
                  </a:ext>
                </a:extLst>
              </p:cNvPr>
              <p:cNvSpPr txBox="1"/>
              <p:nvPr/>
            </p:nvSpPr>
            <p:spPr>
              <a:xfrm>
                <a:off x="3322169" y="1308611"/>
                <a:ext cx="333601" cy="184666"/>
              </a:xfrm>
              <a:prstGeom prst="rect">
                <a:avLst/>
              </a:prstGeom>
              <a:noFill/>
            </p:spPr>
            <p:txBody>
              <a:bodyPr wrap="square" rtlCol="0">
                <a:spAutoFit/>
              </a:bodyPr>
              <a:lstStyle/>
              <a:p>
                <a:r>
                  <a:rPr lang="en-US" sz="600" dirty="0">
                    <a:solidFill>
                      <a:schemeClr val="bg1"/>
                    </a:solidFill>
                  </a:rPr>
                  <a:t>eth0</a:t>
                </a:r>
              </a:p>
            </p:txBody>
          </p:sp>
          <p:sp>
            <p:nvSpPr>
              <p:cNvPr id="134" name="Rectangle 133">
                <a:extLst>
                  <a:ext uri="{FF2B5EF4-FFF2-40B4-BE49-F238E27FC236}">
                    <a16:creationId xmlns:a16="http://schemas.microsoft.com/office/drawing/2014/main" id="{A4A42F73-D365-4C7F-BF06-29D04ECED53C}"/>
                  </a:ext>
                </a:extLst>
              </p:cNvPr>
              <p:cNvSpPr/>
              <p:nvPr/>
            </p:nvSpPr>
            <p:spPr>
              <a:xfrm>
                <a:off x="2932768" y="666302"/>
                <a:ext cx="839736" cy="573109"/>
              </a:xfrm>
              <a:prstGeom prst="rect">
                <a:avLst/>
              </a:prstGeom>
              <a:solidFill>
                <a:srgbClr val="D600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5" name="Picture 6" descr="See the source image">
                <a:extLst>
                  <a:ext uri="{FF2B5EF4-FFF2-40B4-BE49-F238E27FC236}">
                    <a16:creationId xmlns:a16="http://schemas.microsoft.com/office/drawing/2014/main" id="{A45370C9-5792-42A2-A044-022511F3B4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0038" y="749509"/>
                <a:ext cx="442136" cy="441745"/>
              </a:xfrm>
              <a:prstGeom prst="rect">
                <a:avLst/>
              </a:prstGeom>
              <a:noFill/>
              <a:extLst>
                <a:ext uri="{909E8E84-426E-40DD-AFC4-6F175D3DCCD1}">
                  <a14:hiddenFill xmlns:a14="http://schemas.microsoft.com/office/drawing/2010/main">
                    <a:solidFill>
                      <a:srgbClr val="FFFFFF"/>
                    </a:solidFill>
                  </a14:hiddenFill>
                </a:ext>
              </a:extLst>
            </p:spPr>
          </p:pic>
          <p:sp>
            <p:nvSpPr>
              <p:cNvPr id="136" name="TextBox 135">
                <a:extLst>
                  <a:ext uri="{FF2B5EF4-FFF2-40B4-BE49-F238E27FC236}">
                    <a16:creationId xmlns:a16="http://schemas.microsoft.com/office/drawing/2014/main" id="{DE3C24D1-6F96-4C0A-9BD7-0A9DE0B2D364}"/>
                  </a:ext>
                </a:extLst>
              </p:cNvPr>
              <p:cNvSpPr txBox="1"/>
              <p:nvPr/>
            </p:nvSpPr>
            <p:spPr>
              <a:xfrm>
                <a:off x="3022974" y="619560"/>
                <a:ext cx="825427" cy="200055"/>
              </a:xfrm>
              <a:prstGeom prst="rect">
                <a:avLst/>
              </a:prstGeom>
              <a:noFill/>
            </p:spPr>
            <p:txBody>
              <a:bodyPr wrap="square" rtlCol="0">
                <a:spAutoFit/>
              </a:bodyPr>
              <a:lstStyle/>
              <a:p>
                <a:r>
                  <a:rPr lang="en-US" sz="700" dirty="0">
                    <a:solidFill>
                      <a:schemeClr val="bg1"/>
                    </a:solidFill>
                  </a:rPr>
                  <a:t>Hello-world</a:t>
                </a:r>
              </a:p>
            </p:txBody>
          </p:sp>
          <p:sp>
            <p:nvSpPr>
              <p:cNvPr id="133" name="TextBox 132">
                <a:extLst>
                  <a:ext uri="{FF2B5EF4-FFF2-40B4-BE49-F238E27FC236}">
                    <a16:creationId xmlns:a16="http://schemas.microsoft.com/office/drawing/2014/main" id="{0679E16F-6FDC-4BCF-9CA4-204B51E766A3}"/>
                  </a:ext>
                </a:extLst>
              </p:cNvPr>
              <p:cNvSpPr txBox="1"/>
              <p:nvPr/>
            </p:nvSpPr>
            <p:spPr>
              <a:xfrm>
                <a:off x="3142462" y="1403973"/>
                <a:ext cx="591322" cy="184666"/>
              </a:xfrm>
              <a:prstGeom prst="rect">
                <a:avLst/>
              </a:prstGeom>
              <a:noFill/>
            </p:spPr>
            <p:txBody>
              <a:bodyPr wrap="square" rtlCol="0">
                <a:spAutoFit/>
              </a:bodyPr>
              <a:lstStyle/>
              <a:p>
                <a:r>
                  <a:rPr lang="en-US" sz="600" dirty="0">
                    <a:solidFill>
                      <a:schemeClr val="bg1"/>
                    </a:solidFill>
                  </a:rPr>
                  <a:t>10.0.0.247</a:t>
                </a:r>
              </a:p>
            </p:txBody>
          </p:sp>
        </p:grpSp>
        <p:sp>
          <p:nvSpPr>
            <p:cNvPr id="47" name="Rectangle: Rounded Corners 46">
              <a:extLst>
                <a:ext uri="{FF2B5EF4-FFF2-40B4-BE49-F238E27FC236}">
                  <a16:creationId xmlns:a16="http://schemas.microsoft.com/office/drawing/2014/main" id="{8BD0518B-725C-4379-809B-7909DC4E074E}"/>
                </a:ext>
              </a:extLst>
            </p:cNvPr>
            <p:cNvSpPr/>
            <p:nvPr/>
          </p:nvSpPr>
          <p:spPr>
            <a:xfrm>
              <a:off x="2266206" y="1813810"/>
              <a:ext cx="497431"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5C646DB2-E6AC-4821-8361-875053E308DB}"/>
                </a:ext>
              </a:extLst>
            </p:cNvPr>
            <p:cNvSpPr txBox="1"/>
            <p:nvPr/>
          </p:nvSpPr>
          <p:spPr>
            <a:xfrm>
              <a:off x="1779847" y="518039"/>
              <a:ext cx="536755" cy="215444"/>
            </a:xfrm>
            <a:prstGeom prst="rect">
              <a:avLst/>
            </a:prstGeom>
            <a:noFill/>
          </p:spPr>
          <p:txBody>
            <a:bodyPr wrap="square" rtlCol="0">
              <a:spAutoFit/>
            </a:bodyPr>
            <a:lstStyle/>
            <a:p>
              <a:r>
                <a:rPr lang="en-US" sz="800" b="1" dirty="0">
                  <a:solidFill>
                    <a:schemeClr val="bg1"/>
                  </a:solidFill>
                </a:rPr>
                <a:t>POD</a:t>
              </a:r>
            </a:p>
          </p:txBody>
        </p:sp>
      </p:grpSp>
      <p:cxnSp>
        <p:nvCxnSpPr>
          <p:cNvPr id="13" name="Straight Connector 12">
            <a:extLst>
              <a:ext uri="{FF2B5EF4-FFF2-40B4-BE49-F238E27FC236}">
                <a16:creationId xmlns:a16="http://schemas.microsoft.com/office/drawing/2014/main" id="{C290B8B2-3741-482D-B19B-BA00505B365E}"/>
              </a:ext>
            </a:extLst>
          </p:cNvPr>
          <p:cNvCxnSpPr>
            <a:cxnSpLocks/>
          </p:cNvCxnSpPr>
          <p:nvPr/>
        </p:nvCxnSpPr>
        <p:spPr>
          <a:xfrm>
            <a:off x="0" y="4984119"/>
            <a:ext cx="9144000" cy="402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28BC7FF9-DF51-475B-A46B-7C3F69D269DC}"/>
              </a:ext>
            </a:extLst>
          </p:cNvPr>
          <p:cNvSpPr txBox="1"/>
          <p:nvPr/>
        </p:nvSpPr>
        <p:spPr>
          <a:xfrm>
            <a:off x="4460633" y="4962599"/>
            <a:ext cx="695006" cy="230832"/>
          </a:xfrm>
          <a:prstGeom prst="rect">
            <a:avLst/>
          </a:prstGeom>
          <a:noFill/>
        </p:spPr>
        <p:txBody>
          <a:bodyPr wrap="square" rtlCol="0">
            <a:spAutoFit/>
          </a:bodyPr>
          <a:lstStyle/>
          <a:p>
            <a:r>
              <a:rPr lang="en-US" sz="900" dirty="0">
                <a:solidFill>
                  <a:schemeClr val="bg1"/>
                </a:solidFill>
              </a:rPr>
              <a:t>LAN</a:t>
            </a:r>
          </a:p>
        </p:txBody>
      </p:sp>
      <p:grpSp>
        <p:nvGrpSpPr>
          <p:cNvPr id="19" name="Group 18">
            <a:extLst>
              <a:ext uri="{FF2B5EF4-FFF2-40B4-BE49-F238E27FC236}">
                <a16:creationId xmlns:a16="http://schemas.microsoft.com/office/drawing/2014/main" id="{50D67AD0-7AA5-45ED-89B6-E01F06C86498}"/>
              </a:ext>
            </a:extLst>
          </p:cNvPr>
          <p:cNvGrpSpPr/>
          <p:nvPr/>
        </p:nvGrpSpPr>
        <p:grpSpPr>
          <a:xfrm>
            <a:off x="16089" y="4762230"/>
            <a:ext cx="427242" cy="241156"/>
            <a:chOff x="16089" y="4762230"/>
            <a:chExt cx="427242" cy="241156"/>
          </a:xfrm>
        </p:grpSpPr>
        <p:pic>
          <p:nvPicPr>
            <p:cNvPr id="120" name="Picture 4" descr="See the source image">
              <a:extLst>
                <a:ext uri="{FF2B5EF4-FFF2-40B4-BE49-F238E27FC236}">
                  <a16:creationId xmlns:a16="http://schemas.microsoft.com/office/drawing/2014/main" id="{E69C6AE5-EED2-48A4-A111-CE5FDF198C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89" y="4762230"/>
              <a:ext cx="427242" cy="181641"/>
            </a:xfrm>
            <a:prstGeom prst="rect">
              <a:avLst/>
            </a:prstGeom>
            <a:noFill/>
            <a:extLst>
              <a:ext uri="{909E8E84-426E-40DD-AFC4-6F175D3DCCD1}">
                <a14:hiddenFill xmlns:a14="http://schemas.microsoft.com/office/drawing/2010/main">
                  <a:solidFill>
                    <a:srgbClr val="FFFFFF"/>
                  </a:solidFill>
                </a14:hiddenFill>
              </a:ext>
            </a:extLst>
          </p:spPr>
        </p:pic>
        <p:sp>
          <p:nvSpPr>
            <p:cNvPr id="122" name="TextBox 121">
              <a:extLst>
                <a:ext uri="{FF2B5EF4-FFF2-40B4-BE49-F238E27FC236}">
                  <a16:creationId xmlns:a16="http://schemas.microsoft.com/office/drawing/2014/main" id="{D7BAC858-0B11-47AF-AC07-0584E84336BA}"/>
                </a:ext>
              </a:extLst>
            </p:cNvPr>
            <p:cNvSpPr txBox="1"/>
            <p:nvPr/>
          </p:nvSpPr>
          <p:spPr>
            <a:xfrm>
              <a:off x="25535" y="4818720"/>
              <a:ext cx="392260" cy="184666"/>
            </a:xfrm>
            <a:prstGeom prst="rect">
              <a:avLst/>
            </a:prstGeom>
            <a:noFill/>
          </p:spPr>
          <p:txBody>
            <a:bodyPr wrap="square" rtlCol="0">
              <a:spAutoFit/>
            </a:bodyPr>
            <a:lstStyle/>
            <a:p>
              <a:r>
                <a:rPr lang="en-US" sz="600" dirty="0"/>
                <a:t>packet</a:t>
              </a:r>
            </a:p>
          </p:txBody>
        </p:sp>
      </p:grpSp>
      <p:grpSp>
        <p:nvGrpSpPr>
          <p:cNvPr id="123" name="Group 122">
            <a:extLst>
              <a:ext uri="{FF2B5EF4-FFF2-40B4-BE49-F238E27FC236}">
                <a16:creationId xmlns:a16="http://schemas.microsoft.com/office/drawing/2014/main" id="{469E0B77-2136-46F5-847D-B8D28D2B40D0}"/>
              </a:ext>
            </a:extLst>
          </p:cNvPr>
          <p:cNvGrpSpPr/>
          <p:nvPr/>
        </p:nvGrpSpPr>
        <p:grpSpPr>
          <a:xfrm>
            <a:off x="785248" y="4770706"/>
            <a:ext cx="427242" cy="241156"/>
            <a:chOff x="16089" y="4762230"/>
            <a:chExt cx="427242" cy="241156"/>
          </a:xfrm>
        </p:grpSpPr>
        <p:pic>
          <p:nvPicPr>
            <p:cNvPr id="124" name="Picture 4" descr="See the source image">
              <a:extLst>
                <a:ext uri="{FF2B5EF4-FFF2-40B4-BE49-F238E27FC236}">
                  <a16:creationId xmlns:a16="http://schemas.microsoft.com/office/drawing/2014/main" id="{EAE818F5-E406-4591-B087-8C1664F99BF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89" y="4762230"/>
              <a:ext cx="427242" cy="181641"/>
            </a:xfrm>
            <a:prstGeom prst="rect">
              <a:avLst/>
            </a:prstGeom>
            <a:noFill/>
            <a:extLst>
              <a:ext uri="{909E8E84-426E-40DD-AFC4-6F175D3DCCD1}">
                <a14:hiddenFill xmlns:a14="http://schemas.microsoft.com/office/drawing/2010/main">
                  <a:solidFill>
                    <a:srgbClr val="FFFFFF"/>
                  </a:solidFill>
                </a14:hiddenFill>
              </a:ext>
            </a:extLst>
          </p:spPr>
        </p:pic>
        <p:sp>
          <p:nvSpPr>
            <p:cNvPr id="125" name="TextBox 124">
              <a:extLst>
                <a:ext uri="{FF2B5EF4-FFF2-40B4-BE49-F238E27FC236}">
                  <a16:creationId xmlns:a16="http://schemas.microsoft.com/office/drawing/2014/main" id="{2EB4EF72-E199-46E5-B69B-C4EAE93B6496}"/>
                </a:ext>
              </a:extLst>
            </p:cNvPr>
            <p:cNvSpPr txBox="1"/>
            <p:nvPr/>
          </p:nvSpPr>
          <p:spPr>
            <a:xfrm>
              <a:off x="25535" y="4818720"/>
              <a:ext cx="392260" cy="184666"/>
            </a:xfrm>
            <a:prstGeom prst="rect">
              <a:avLst/>
            </a:prstGeom>
            <a:noFill/>
          </p:spPr>
          <p:txBody>
            <a:bodyPr wrap="square" rtlCol="0">
              <a:spAutoFit/>
            </a:bodyPr>
            <a:lstStyle/>
            <a:p>
              <a:r>
                <a:rPr lang="en-US" sz="600" dirty="0"/>
                <a:t>packet</a:t>
              </a:r>
            </a:p>
          </p:txBody>
        </p:sp>
      </p:grpSp>
      <p:grpSp>
        <p:nvGrpSpPr>
          <p:cNvPr id="126" name="Group 125">
            <a:extLst>
              <a:ext uri="{FF2B5EF4-FFF2-40B4-BE49-F238E27FC236}">
                <a16:creationId xmlns:a16="http://schemas.microsoft.com/office/drawing/2014/main" id="{CCC776DF-8363-482B-BD39-4596F84F081F}"/>
              </a:ext>
            </a:extLst>
          </p:cNvPr>
          <p:cNvGrpSpPr/>
          <p:nvPr/>
        </p:nvGrpSpPr>
        <p:grpSpPr>
          <a:xfrm>
            <a:off x="1548773" y="4774050"/>
            <a:ext cx="427242" cy="241156"/>
            <a:chOff x="16089" y="4762230"/>
            <a:chExt cx="427242" cy="241156"/>
          </a:xfrm>
        </p:grpSpPr>
        <p:pic>
          <p:nvPicPr>
            <p:cNvPr id="127" name="Picture 4" descr="See the source image">
              <a:extLst>
                <a:ext uri="{FF2B5EF4-FFF2-40B4-BE49-F238E27FC236}">
                  <a16:creationId xmlns:a16="http://schemas.microsoft.com/office/drawing/2014/main" id="{13E740D2-11EC-4A93-BA27-1E2860A93F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89" y="4762230"/>
              <a:ext cx="427242" cy="181641"/>
            </a:xfrm>
            <a:prstGeom prst="rect">
              <a:avLst/>
            </a:prstGeom>
            <a:noFill/>
            <a:extLst>
              <a:ext uri="{909E8E84-426E-40DD-AFC4-6F175D3DCCD1}">
                <a14:hiddenFill xmlns:a14="http://schemas.microsoft.com/office/drawing/2010/main">
                  <a:solidFill>
                    <a:srgbClr val="FFFFFF"/>
                  </a:solidFill>
                </a14:hiddenFill>
              </a:ext>
            </a:extLst>
          </p:spPr>
        </p:pic>
        <p:sp>
          <p:nvSpPr>
            <p:cNvPr id="132" name="TextBox 131">
              <a:extLst>
                <a:ext uri="{FF2B5EF4-FFF2-40B4-BE49-F238E27FC236}">
                  <a16:creationId xmlns:a16="http://schemas.microsoft.com/office/drawing/2014/main" id="{E48BE704-9775-43E6-A04A-B2512B4FF4AF}"/>
                </a:ext>
              </a:extLst>
            </p:cNvPr>
            <p:cNvSpPr txBox="1"/>
            <p:nvPr/>
          </p:nvSpPr>
          <p:spPr>
            <a:xfrm>
              <a:off x="25535" y="4818720"/>
              <a:ext cx="392260" cy="184666"/>
            </a:xfrm>
            <a:prstGeom prst="rect">
              <a:avLst/>
            </a:prstGeom>
            <a:noFill/>
          </p:spPr>
          <p:txBody>
            <a:bodyPr wrap="square" rtlCol="0">
              <a:spAutoFit/>
            </a:bodyPr>
            <a:lstStyle/>
            <a:p>
              <a:r>
                <a:rPr lang="en-US" sz="600" dirty="0"/>
                <a:t>packet</a:t>
              </a:r>
            </a:p>
          </p:txBody>
        </p:sp>
      </p:grpSp>
      <p:grpSp>
        <p:nvGrpSpPr>
          <p:cNvPr id="137" name="Group 136">
            <a:extLst>
              <a:ext uri="{FF2B5EF4-FFF2-40B4-BE49-F238E27FC236}">
                <a16:creationId xmlns:a16="http://schemas.microsoft.com/office/drawing/2014/main" id="{A89B0C04-365C-476E-8E89-0134470552F3}"/>
              </a:ext>
            </a:extLst>
          </p:cNvPr>
          <p:cNvGrpSpPr/>
          <p:nvPr/>
        </p:nvGrpSpPr>
        <p:grpSpPr>
          <a:xfrm>
            <a:off x="2281425" y="4806989"/>
            <a:ext cx="427242" cy="241156"/>
            <a:chOff x="16089" y="4762230"/>
            <a:chExt cx="427242" cy="241156"/>
          </a:xfrm>
        </p:grpSpPr>
        <p:pic>
          <p:nvPicPr>
            <p:cNvPr id="138" name="Picture 4" descr="See the source image">
              <a:extLst>
                <a:ext uri="{FF2B5EF4-FFF2-40B4-BE49-F238E27FC236}">
                  <a16:creationId xmlns:a16="http://schemas.microsoft.com/office/drawing/2014/main" id="{5D18EEBB-3461-4AC7-A7EE-CBA97507D25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89" y="4762230"/>
              <a:ext cx="427242" cy="181641"/>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CBEA5245-BB76-4D74-9FC8-31B9EAE6A846}"/>
                </a:ext>
              </a:extLst>
            </p:cNvPr>
            <p:cNvSpPr txBox="1"/>
            <p:nvPr/>
          </p:nvSpPr>
          <p:spPr>
            <a:xfrm>
              <a:off x="25535" y="4818720"/>
              <a:ext cx="392260" cy="184666"/>
            </a:xfrm>
            <a:prstGeom prst="rect">
              <a:avLst/>
            </a:prstGeom>
            <a:noFill/>
          </p:spPr>
          <p:txBody>
            <a:bodyPr wrap="square" rtlCol="0">
              <a:spAutoFit/>
            </a:bodyPr>
            <a:lstStyle/>
            <a:p>
              <a:r>
                <a:rPr lang="en-US" sz="600" dirty="0"/>
                <a:t>packet</a:t>
              </a:r>
            </a:p>
          </p:txBody>
        </p:sp>
      </p:grpSp>
      <p:grpSp>
        <p:nvGrpSpPr>
          <p:cNvPr id="140" name="Group 139">
            <a:extLst>
              <a:ext uri="{FF2B5EF4-FFF2-40B4-BE49-F238E27FC236}">
                <a16:creationId xmlns:a16="http://schemas.microsoft.com/office/drawing/2014/main" id="{C3BA6F2F-9630-4974-A6F5-F01A5994C24E}"/>
              </a:ext>
            </a:extLst>
          </p:cNvPr>
          <p:cNvGrpSpPr/>
          <p:nvPr/>
        </p:nvGrpSpPr>
        <p:grpSpPr>
          <a:xfrm>
            <a:off x="2256043" y="4621169"/>
            <a:ext cx="427242" cy="241156"/>
            <a:chOff x="16089" y="4762230"/>
            <a:chExt cx="427242" cy="241156"/>
          </a:xfrm>
        </p:grpSpPr>
        <p:pic>
          <p:nvPicPr>
            <p:cNvPr id="141" name="Picture 4" descr="See the source image">
              <a:extLst>
                <a:ext uri="{FF2B5EF4-FFF2-40B4-BE49-F238E27FC236}">
                  <a16:creationId xmlns:a16="http://schemas.microsoft.com/office/drawing/2014/main" id="{0D8AB81D-1C44-402A-AF48-F5F7F07317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89" y="4762230"/>
              <a:ext cx="427242" cy="181641"/>
            </a:xfrm>
            <a:prstGeom prst="rect">
              <a:avLst/>
            </a:prstGeom>
            <a:noFill/>
            <a:extLst>
              <a:ext uri="{909E8E84-426E-40DD-AFC4-6F175D3DCCD1}">
                <a14:hiddenFill xmlns:a14="http://schemas.microsoft.com/office/drawing/2010/main">
                  <a:solidFill>
                    <a:srgbClr val="FFFFFF"/>
                  </a:solidFill>
                </a14:hiddenFill>
              </a:ext>
            </a:extLst>
          </p:spPr>
        </p:pic>
        <p:sp>
          <p:nvSpPr>
            <p:cNvPr id="142" name="TextBox 141">
              <a:extLst>
                <a:ext uri="{FF2B5EF4-FFF2-40B4-BE49-F238E27FC236}">
                  <a16:creationId xmlns:a16="http://schemas.microsoft.com/office/drawing/2014/main" id="{848FB109-E1A1-472F-95DC-78E65F6DB298}"/>
                </a:ext>
              </a:extLst>
            </p:cNvPr>
            <p:cNvSpPr txBox="1"/>
            <p:nvPr/>
          </p:nvSpPr>
          <p:spPr>
            <a:xfrm>
              <a:off x="25535" y="4818720"/>
              <a:ext cx="392260" cy="184666"/>
            </a:xfrm>
            <a:prstGeom prst="rect">
              <a:avLst/>
            </a:prstGeom>
            <a:noFill/>
          </p:spPr>
          <p:txBody>
            <a:bodyPr wrap="square" rtlCol="0">
              <a:spAutoFit/>
            </a:bodyPr>
            <a:lstStyle/>
            <a:p>
              <a:r>
                <a:rPr lang="en-US" sz="600" dirty="0"/>
                <a:t>packet</a:t>
              </a:r>
            </a:p>
          </p:txBody>
        </p:sp>
      </p:grpSp>
      <p:cxnSp>
        <p:nvCxnSpPr>
          <p:cNvPr id="22" name="Straight Arrow Connector 21">
            <a:extLst>
              <a:ext uri="{FF2B5EF4-FFF2-40B4-BE49-F238E27FC236}">
                <a16:creationId xmlns:a16="http://schemas.microsoft.com/office/drawing/2014/main" id="{D15AC9E0-B852-4537-8A03-B72944FBA20C}"/>
              </a:ext>
            </a:extLst>
          </p:cNvPr>
          <p:cNvCxnSpPr>
            <a:stCxn id="41" idx="0"/>
          </p:cNvCxnSpPr>
          <p:nvPr/>
        </p:nvCxnSpPr>
        <p:spPr>
          <a:xfrm flipV="1">
            <a:off x="2451981" y="2734054"/>
            <a:ext cx="5599049" cy="183261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F468C37-1FFD-4762-984E-899E8A9AC198}"/>
              </a:ext>
            </a:extLst>
          </p:cNvPr>
          <p:cNvCxnSpPr>
            <a:cxnSpLocks/>
            <a:stCxn id="41" idx="2"/>
          </p:cNvCxnSpPr>
          <p:nvPr/>
        </p:nvCxnSpPr>
        <p:spPr>
          <a:xfrm>
            <a:off x="2451981" y="4815436"/>
            <a:ext cx="4117" cy="2055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9649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59"/>
                                        </p:tgtEl>
                                      </p:cBhvr>
                                    </p:animEffect>
                                    <p:animScale>
                                      <p:cBhvr>
                                        <p:cTn id="11" dur="250" autoRev="1" fill="hold"/>
                                        <p:tgtEl>
                                          <p:spTgt spid="59"/>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1000"/>
                                        <p:tgtEl>
                                          <p:spTgt spid="63"/>
                                        </p:tgtEl>
                                      </p:cBhvr>
                                    </p:animEffect>
                                    <p:anim calcmode="lin" valueType="num">
                                      <p:cBhvr>
                                        <p:cTn id="17" dur="1000" fill="hold"/>
                                        <p:tgtEl>
                                          <p:spTgt spid="63"/>
                                        </p:tgtEl>
                                        <p:attrNameLst>
                                          <p:attrName>ppt_x</p:attrName>
                                        </p:attrNameLst>
                                      </p:cBhvr>
                                      <p:tavLst>
                                        <p:tav tm="0">
                                          <p:val>
                                            <p:strVal val="#ppt_x"/>
                                          </p:val>
                                        </p:tav>
                                        <p:tav tm="100000">
                                          <p:val>
                                            <p:strVal val="#ppt_x"/>
                                          </p:val>
                                        </p:tav>
                                      </p:tavLst>
                                    </p:anim>
                                    <p:anim calcmode="lin" valueType="num">
                                      <p:cBhvr>
                                        <p:cTn id="18" dur="1000" fill="hold"/>
                                        <p:tgtEl>
                                          <p:spTgt spid="63"/>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500"/>
                                        <p:tgtEl>
                                          <p:spTgt spid="7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childTnLst>
                          </p:cTn>
                        </p:par>
                        <p:par>
                          <p:cTn id="28" fill="hold">
                            <p:stCondLst>
                              <p:cond delay="500"/>
                            </p:stCondLst>
                            <p:childTnLst>
                              <p:par>
                                <p:cTn id="29" presetID="26" presetClass="emph" presetSubtype="0" fill="hold" grpId="1" nodeType="afterEffect">
                                  <p:stCondLst>
                                    <p:cond delay="0"/>
                                  </p:stCondLst>
                                  <p:childTnLst>
                                    <p:animEffect transition="out" filter="fade">
                                      <p:cBhvr>
                                        <p:cTn id="30" dur="500" tmFilter="0, 0; .2, .5; .8, .5; 1, 0"/>
                                        <p:tgtEl>
                                          <p:spTgt spid="61"/>
                                        </p:tgtEl>
                                      </p:cBhvr>
                                    </p:animEffect>
                                    <p:animScale>
                                      <p:cBhvr>
                                        <p:cTn id="31" dur="250" autoRev="1" fill="hold"/>
                                        <p:tgtEl>
                                          <p:spTgt spid="61"/>
                                        </p:tgtEl>
                                      </p:cBhvr>
                                      <p:by x="105000" y="105000"/>
                                    </p:animScale>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fade">
                                      <p:cBhvr>
                                        <p:cTn id="35" dur="500"/>
                                        <p:tgtEl>
                                          <p:spTgt spid="66"/>
                                        </p:tgtEl>
                                      </p:cBhvr>
                                    </p:animEffect>
                                  </p:childTnLst>
                                </p:cTn>
                              </p:par>
                            </p:childTnLst>
                          </p:cTn>
                        </p:par>
                        <p:par>
                          <p:cTn id="36" fill="hold">
                            <p:stCondLst>
                              <p:cond delay="1500"/>
                            </p:stCondLst>
                            <p:childTnLst>
                              <p:par>
                                <p:cTn id="37" presetID="10" presetClass="entr" presetSubtype="0" fill="hold" nodeType="after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fade">
                                      <p:cBhvr>
                                        <p:cTn id="39" dur="500"/>
                                        <p:tgtEl>
                                          <p:spTgt spid="67"/>
                                        </p:tgtEl>
                                      </p:cBhvr>
                                    </p:animEffect>
                                  </p:childTnLst>
                                </p:cTn>
                              </p:par>
                            </p:childTnLst>
                          </p:cTn>
                        </p:par>
                        <p:par>
                          <p:cTn id="40" fill="hold">
                            <p:stCondLst>
                              <p:cond delay="2000"/>
                            </p:stCondLst>
                            <p:childTnLst>
                              <p:par>
                                <p:cTn id="41" presetID="10" presetClass="entr" presetSubtype="0" fill="hold" nodeType="after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fade">
                                      <p:cBhvr>
                                        <p:cTn id="43" dur="500"/>
                                        <p:tgtEl>
                                          <p:spTgt spid="77"/>
                                        </p:tgtEl>
                                      </p:cBhvr>
                                    </p:animEffect>
                                  </p:childTnLst>
                                </p:cTn>
                              </p:par>
                            </p:childTnLst>
                          </p:cTn>
                        </p:par>
                        <p:par>
                          <p:cTn id="44" fill="hold">
                            <p:stCondLst>
                              <p:cond delay="2500"/>
                            </p:stCondLst>
                            <p:childTnLst>
                              <p:par>
                                <p:cTn id="45" presetID="26" presetClass="emph" presetSubtype="0" fill="hold" nodeType="afterEffect">
                                  <p:stCondLst>
                                    <p:cond delay="0"/>
                                  </p:stCondLst>
                                  <p:childTnLst>
                                    <p:animEffect transition="out" filter="fade">
                                      <p:cBhvr>
                                        <p:cTn id="46" dur="500" tmFilter="0, 0; .2, .5; .8, .5; 1, 0"/>
                                        <p:tgtEl>
                                          <p:spTgt spid="77"/>
                                        </p:tgtEl>
                                      </p:cBhvr>
                                    </p:animEffect>
                                    <p:animScale>
                                      <p:cBhvr>
                                        <p:cTn id="47" dur="250" autoRev="1" fill="hold"/>
                                        <p:tgtEl>
                                          <p:spTgt spid="77"/>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4"/>
                                        </p:tgtEl>
                                        <p:attrNameLst>
                                          <p:attrName>style.visibility</p:attrName>
                                        </p:attrNameLst>
                                      </p:cBhvr>
                                      <p:to>
                                        <p:strVal val="visible"/>
                                      </p:to>
                                    </p:set>
                                    <p:animEffect transition="in" filter="fade">
                                      <p:cBhvr>
                                        <p:cTn id="52" dur="500"/>
                                        <p:tgtEl>
                                          <p:spTgt spid="94"/>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80"/>
                                        </p:tgtEl>
                                        <p:attrNameLst>
                                          <p:attrName>style.visibility</p:attrName>
                                        </p:attrNameLst>
                                      </p:cBhvr>
                                      <p:to>
                                        <p:strVal val="visible"/>
                                      </p:to>
                                    </p:set>
                                    <p:animEffect transition="in" filter="fade">
                                      <p:cBhvr>
                                        <p:cTn id="56" dur="500"/>
                                        <p:tgtEl>
                                          <p:spTgt spid="80"/>
                                        </p:tgtEl>
                                      </p:cBhvr>
                                    </p:animEffect>
                                  </p:childTnLst>
                                </p:cTn>
                              </p:par>
                            </p:childTnLst>
                          </p:cTn>
                        </p:par>
                        <p:par>
                          <p:cTn id="57" fill="hold">
                            <p:stCondLst>
                              <p:cond delay="1000"/>
                            </p:stCondLst>
                            <p:childTnLst>
                              <p:par>
                                <p:cTn id="58" presetID="26" presetClass="emph" presetSubtype="0" fill="hold" nodeType="afterEffect">
                                  <p:stCondLst>
                                    <p:cond delay="0"/>
                                  </p:stCondLst>
                                  <p:childTnLst>
                                    <p:animEffect transition="out" filter="fade">
                                      <p:cBhvr>
                                        <p:cTn id="59" dur="500" tmFilter="0, 0; .2, .5; .8, .5; 1, 0"/>
                                        <p:tgtEl>
                                          <p:spTgt spid="80"/>
                                        </p:tgtEl>
                                      </p:cBhvr>
                                    </p:animEffect>
                                    <p:animScale>
                                      <p:cBhvr>
                                        <p:cTn id="60" dur="250" autoRev="1" fill="hold"/>
                                        <p:tgtEl>
                                          <p:spTgt spid="80"/>
                                        </p:tgtEl>
                                      </p:cBhvr>
                                      <p:by x="105000" y="105000"/>
                                    </p:animScale>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fade">
                                      <p:cBhvr>
                                        <p:cTn id="64" dur="500"/>
                                        <p:tgtEl>
                                          <p:spTgt spid="86"/>
                                        </p:tgtEl>
                                      </p:cBhvr>
                                    </p:animEffect>
                                  </p:childTnLst>
                                </p:cTn>
                              </p:par>
                            </p:childTnLst>
                          </p:cTn>
                        </p:par>
                        <p:par>
                          <p:cTn id="65" fill="hold">
                            <p:stCondLst>
                              <p:cond delay="2000"/>
                            </p:stCondLst>
                            <p:childTnLst>
                              <p:par>
                                <p:cTn id="66" presetID="26" presetClass="emph" presetSubtype="0" fill="hold" grpId="1" nodeType="afterEffect">
                                  <p:stCondLst>
                                    <p:cond delay="0"/>
                                  </p:stCondLst>
                                  <p:childTnLst>
                                    <p:animEffect transition="out" filter="fade">
                                      <p:cBhvr>
                                        <p:cTn id="67" dur="500" tmFilter="0, 0; .2, .5; .8, .5; 1, 0"/>
                                        <p:tgtEl>
                                          <p:spTgt spid="86"/>
                                        </p:tgtEl>
                                      </p:cBhvr>
                                    </p:animEffect>
                                    <p:animScale>
                                      <p:cBhvr>
                                        <p:cTn id="68" dur="250" autoRev="1" fill="hold"/>
                                        <p:tgtEl>
                                          <p:spTgt spid="86"/>
                                        </p:tgtEl>
                                      </p:cBhvr>
                                      <p:by x="105000" y="105000"/>
                                    </p:animScale>
                                  </p:childTnLst>
                                </p:cTn>
                              </p:par>
                            </p:childTnLst>
                          </p:cTn>
                        </p:par>
                        <p:par>
                          <p:cTn id="69" fill="hold">
                            <p:stCondLst>
                              <p:cond delay="2500"/>
                            </p:stCondLst>
                            <p:childTnLst>
                              <p:par>
                                <p:cTn id="70" presetID="10" presetClass="entr" presetSubtype="0" fill="hold" nodeType="afterEffect">
                                  <p:stCondLst>
                                    <p:cond delay="0"/>
                                  </p:stCondLst>
                                  <p:childTnLst>
                                    <p:set>
                                      <p:cBhvr>
                                        <p:cTn id="71" dur="1" fill="hold">
                                          <p:stCondLst>
                                            <p:cond delay="0"/>
                                          </p:stCondLst>
                                        </p:cTn>
                                        <p:tgtEl>
                                          <p:spTgt spid="95"/>
                                        </p:tgtEl>
                                        <p:attrNameLst>
                                          <p:attrName>style.visibility</p:attrName>
                                        </p:attrNameLst>
                                      </p:cBhvr>
                                      <p:to>
                                        <p:strVal val="visible"/>
                                      </p:to>
                                    </p:set>
                                    <p:animEffect transition="in" filter="fade">
                                      <p:cBhvr>
                                        <p:cTn id="72" dur="500"/>
                                        <p:tgtEl>
                                          <p:spTgt spid="95"/>
                                        </p:tgtEl>
                                      </p:cBhvr>
                                    </p:animEffect>
                                  </p:childTnLst>
                                </p:cTn>
                              </p:par>
                            </p:childTnLst>
                          </p:cTn>
                        </p:par>
                        <p:par>
                          <p:cTn id="73" fill="hold">
                            <p:stCondLst>
                              <p:cond delay="3000"/>
                            </p:stCondLst>
                            <p:childTnLst>
                              <p:par>
                                <p:cTn id="74" presetID="10" presetClass="entr" presetSubtype="0" fill="hold" nodeType="afterEffect">
                                  <p:stCondLst>
                                    <p:cond delay="0"/>
                                  </p:stCondLst>
                                  <p:childTnLst>
                                    <p:set>
                                      <p:cBhvr>
                                        <p:cTn id="75" dur="1" fill="hold">
                                          <p:stCondLst>
                                            <p:cond delay="0"/>
                                          </p:stCondLst>
                                        </p:cTn>
                                        <p:tgtEl>
                                          <p:spTgt spid="87"/>
                                        </p:tgtEl>
                                        <p:attrNameLst>
                                          <p:attrName>style.visibility</p:attrName>
                                        </p:attrNameLst>
                                      </p:cBhvr>
                                      <p:to>
                                        <p:strVal val="visible"/>
                                      </p:to>
                                    </p:set>
                                    <p:animEffect transition="in" filter="fade">
                                      <p:cBhvr>
                                        <p:cTn id="76" dur="500"/>
                                        <p:tgtEl>
                                          <p:spTgt spid="87"/>
                                        </p:tgtEl>
                                      </p:cBhvr>
                                    </p:animEffect>
                                  </p:childTnLst>
                                </p:cTn>
                              </p:par>
                            </p:childTnLst>
                          </p:cTn>
                        </p:par>
                        <p:par>
                          <p:cTn id="77" fill="hold">
                            <p:stCondLst>
                              <p:cond delay="3500"/>
                            </p:stCondLst>
                            <p:childTnLst>
                              <p:par>
                                <p:cTn id="78" presetID="26" presetClass="emph" presetSubtype="0" fill="hold" nodeType="afterEffect">
                                  <p:stCondLst>
                                    <p:cond delay="0"/>
                                  </p:stCondLst>
                                  <p:childTnLst>
                                    <p:animEffect transition="out" filter="fade">
                                      <p:cBhvr>
                                        <p:cTn id="79" dur="500" tmFilter="0, 0; .2, .5; .8, .5; 1, 0"/>
                                        <p:tgtEl>
                                          <p:spTgt spid="87"/>
                                        </p:tgtEl>
                                      </p:cBhvr>
                                    </p:animEffect>
                                    <p:animScale>
                                      <p:cBhvr>
                                        <p:cTn id="80" dur="250" autoRev="1" fill="hold"/>
                                        <p:tgtEl>
                                          <p:spTgt spid="87"/>
                                        </p:tgtEl>
                                      </p:cBhvr>
                                      <p:by x="105000" y="105000"/>
                                    </p:animScale>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02"/>
                                        </p:tgtEl>
                                        <p:attrNameLst>
                                          <p:attrName>style.visibility</p:attrName>
                                        </p:attrNameLst>
                                      </p:cBhvr>
                                      <p:to>
                                        <p:strVal val="visible"/>
                                      </p:to>
                                    </p:set>
                                    <p:animEffect transition="in" filter="fade">
                                      <p:cBhvr>
                                        <p:cTn id="85" dur="500"/>
                                        <p:tgtEl>
                                          <p:spTgt spid="102"/>
                                        </p:tgtEl>
                                      </p:cBhvr>
                                    </p:animEffect>
                                  </p:childTnLst>
                                </p:cTn>
                              </p:par>
                            </p:childTnLst>
                          </p:cTn>
                        </p:par>
                        <p:par>
                          <p:cTn id="86" fill="hold">
                            <p:stCondLst>
                              <p:cond delay="500"/>
                            </p:stCondLst>
                            <p:childTnLst>
                              <p:par>
                                <p:cTn id="87" presetID="10" presetClass="entr" presetSubtype="0" fill="hold" nodeType="afterEffect">
                                  <p:stCondLst>
                                    <p:cond delay="0"/>
                                  </p:stCondLst>
                                  <p:childTnLst>
                                    <p:set>
                                      <p:cBhvr>
                                        <p:cTn id="88" dur="1" fill="hold">
                                          <p:stCondLst>
                                            <p:cond delay="0"/>
                                          </p:stCondLst>
                                        </p:cTn>
                                        <p:tgtEl>
                                          <p:spTgt spid="96"/>
                                        </p:tgtEl>
                                        <p:attrNameLst>
                                          <p:attrName>style.visibility</p:attrName>
                                        </p:attrNameLst>
                                      </p:cBhvr>
                                      <p:to>
                                        <p:strVal val="visible"/>
                                      </p:to>
                                    </p:set>
                                    <p:animEffect transition="in" filter="fade">
                                      <p:cBhvr>
                                        <p:cTn id="89" dur="500"/>
                                        <p:tgtEl>
                                          <p:spTgt spid="96"/>
                                        </p:tgtEl>
                                      </p:cBhvr>
                                    </p:animEffect>
                                  </p:childTnLst>
                                </p:cTn>
                              </p:par>
                            </p:childTnLst>
                          </p:cTn>
                        </p:par>
                        <p:par>
                          <p:cTn id="90" fill="hold">
                            <p:stCondLst>
                              <p:cond delay="1000"/>
                            </p:stCondLst>
                            <p:childTnLst>
                              <p:par>
                                <p:cTn id="91" presetID="26" presetClass="emph" presetSubtype="0" fill="hold" nodeType="afterEffect">
                                  <p:stCondLst>
                                    <p:cond delay="0"/>
                                  </p:stCondLst>
                                  <p:childTnLst>
                                    <p:animEffect transition="out" filter="fade">
                                      <p:cBhvr>
                                        <p:cTn id="92" dur="500" tmFilter="0, 0; .2, .5; .8, .5; 1, 0"/>
                                        <p:tgtEl>
                                          <p:spTgt spid="96"/>
                                        </p:tgtEl>
                                      </p:cBhvr>
                                    </p:animEffect>
                                    <p:animScale>
                                      <p:cBhvr>
                                        <p:cTn id="93" dur="250" autoRev="1" fill="hold"/>
                                        <p:tgtEl>
                                          <p:spTgt spid="96"/>
                                        </p:tgtEl>
                                      </p:cBhvr>
                                      <p:by x="105000" y="105000"/>
                                    </p:animScale>
                                  </p:childTnLst>
                                </p:cTn>
                              </p:par>
                            </p:childTnLst>
                          </p:cTn>
                        </p:par>
                        <p:par>
                          <p:cTn id="94" fill="hold">
                            <p:stCondLst>
                              <p:cond delay="1500"/>
                            </p:stCondLst>
                            <p:childTnLst>
                              <p:par>
                                <p:cTn id="95" presetID="10" presetClass="entr" presetSubtype="0" fill="hold" nodeType="afterEffect">
                                  <p:stCondLst>
                                    <p:cond delay="0"/>
                                  </p:stCondLst>
                                  <p:childTnLst>
                                    <p:set>
                                      <p:cBhvr>
                                        <p:cTn id="96" dur="1" fill="hold">
                                          <p:stCondLst>
                                            <p:cond delay="0"/>
                                          </p:stCondLst>
                                        </p:cTn>
                                        <p:tgtEl>
                                          <p:spTgt spid="110"/>
                                        </p:tgtEl>
                                        <p:attrNameLst>
                                          <p:attrName>style.visibility</p:attrName>
                                        </p:attrNameLst>
                                      </p:cBhvr>
                                      <p:to>
                                        <p:strVal val="visible"/>
                                      </p:to>
                                    </p:set>
                                    <p:animEffect transition="in" filter="fade">
                                      <p:cBhvr>
                                        <p:cTn id="97" dur="500"/>
                                        <p:tgtEl>
                                          <p:spTgt spid="110"/>
                                        </p:tgtEl>
                                      </p:cBhvr>
                                    </p:animEffect>
                                  </p:childTnLst>
                                </p:cTn>
                              </p:par>
                            </p:childTnLst>
                          </p:cTn>
                        </p:par>
                        <p:par>
                          <p:cTn id="98" fill="hold">
                            <p:stCondLst>
                              <p:cond delay="2000"/>
                            </p:stCondLst>
                            <p:childTnLst>
                              <p:par>
                                <p:cTn id="99" presetID="10" presetClass="entr" presetSubtype="0" fill="hold" nodeType="afterEffect">
                                  <p:stCondLst>
                                    <p:cond delay="0"/>
                                  </p:stCondLst>
                                  <p:childTnLst>
                                    <p:set>
                                      <p:cBhvr>
                                        <p:cTn id="100" dur="1" fill="hold">
                                          <p:stCondLst>
                                            <p:cond delay="0"/>
                                          </p:stCondLst>
                                        </p:cTn>
                                        <p:tgtEl>
                                          <p:spTgt spid="103"/>
                                        </p:tgtEl>
                                        <p:attrNameLst>
                                          <p:attrName>style.visibility</p:attrName>
                                        </p:attrNameLst>
                                      </p:cBhvr>
                                      <p:to>
                                        <p:strVal val="visible"/>
                                      </p:to>
                                    </p:set>
                                    <p:animEffect transition="in" filter="fade">
                                      <p:cBhvr>
                                        <p:cTn id="101" dur="500"/>
                                        <p:tgtEl>
                                          <p:spTgt spid="103"/>
                                        </p:tgtEl>
                                      </p:cBhvr>
                                    </p:animEffect>
                                  </p:childTnLst>
                                </p:cTn>
                              </p:par>
                            </p:childTnLst>
                          </p:cTn>
                        </p:par>
                        <p:par>
                          <p:cTn id="102" fill="hold">
                            <p:stCondLst>
                              <p:cond delay="2500"/>
                            </p:stCondLst>
                            <p:childTnLst>
                              <p:par>
                                <p:cTn id="103" presetID="26" presetClass="emph" presetSubtype="0" fill="hold" nodeType="afterEffect">
                                  <p:stCondLst>
                                    <p:cond delay="0"/>
                                  </p:stCondLst>
                                  <p:childTnLst>
                                    <p:animEffect transition="out" filter="fade">
                                      <p:cBhvr>
                                        <p:cTn id="104" dur="500" tmFilter="0, 0; .2, .5; .8, .5; 1, 0"/>
                                        <p:tgtEl>
                                          <p:spTgt spid="103"/>
                                        </p:tgtEl>
                                      </p:cBhvr>
                                    </p:animEffect>
                                    <p:animScale>
                                      <p:cBhvr>
                                        <p:cTn id="105" dur="250" autoRev="1" fill="hold"/>
                                        <p:tgtEl>
                                          <p:spTgt spid="103"/>
                                        </p:tgtEl>
                                      </p:cBhvr>
                                      <p:by x="105000" y="105000"/>
                                    </p:animScale>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115"/>
                                        </p:tgtEl>
                                        <p:attrNameLst>
                                          <p:attrName>style.visibility</p:attrName>
                                        </p:attrNameLst>
                                      </p:cBhvr>
                                      <p:to>
                                        <p:strVal val="visible"/>
                                      </p:to>
                                    </p:set>
                                    <p:animEffect transition="in" filter="fade">
                                      <p:cBhvr>
                                        <p:cTn id="110" dur="500"/>
                                        <p:tgtEl>
                                          <p:spTgt spid="115"/>
                                        </p:tgtEl>
                                      </p:cBhvr>
                                    </p:animEffect>
                                  </p:childTnLst>
                                </p:cTn>
                              </p:par>
                            </p:childTnLst>
                          </p:cTn>
                        </p:par>
                        <p:par>
                          <p:cTn id="111" fill="hold">
                            <p:stCondLst>
                              <p:cond delay="500"/>
                            </p:stCondLst>
                            <p:childTnLst>
                              <p:par>
                                <p:cTn id="112" presetID="10" presetClass="entr" presetSubtype="0" fill="hold" nodeType="afterEffect">
                                  <p:stCondLst>
                                    <p:cond delay="0"/>
                                  </p:stCondLst>
                                  <p:childTnLst>
                                    <p:set>
                                      <p:cBhvr>
                                        <p:cTn id="113" dur="1" fill="hold">
                                          <p:stCondLst>
                                            <p:cond delay="0"/>
                                          </p:stCondLst>
                                        </p:cTn>
                                        <p:tgtEl>
                                          <p:spTgt spid="112"/>
                                        </p:tgtEl>
                                        <p:attrNameLst>
                                          <p:attrName>style.visibility</p:attrName>
                                        </p:attrNameLst>
                                      </p:cBhvr>
                                      <p:to>
                                        <p:strVal val="visible"/>
                                      </p:to>
                                    </p:set>
                                    <p:animEffect transition="in" filter="fade">
                                      <p:cBhvr>
                                        <p:cTn id="114" dur="500"/>
                                        <p:tgtEl>
                                          <p:spTgt spid="112"/>
                                        </p:tgtEl>
                                      </p:cBhvr>
                                    </p:animEffect>
                                  </p:childTnLst>
                                </p:cTn>
                              </p:par>
                            </p:childTnLst>
                          </p:cTn>
                        </p:par>
                        <p:par>
                          <p:cTn id="115" fill="hold">
                            <p:stCondLst>
                              <p:cond delay="1000"/>
                            </p:stCondLst>
                            <p:childTnLst>
                              <p:par>
                                <p:cTn id="116" presetID="26" presetClass="emph" presetSubtype="0" fill="hold" nodeType="afterEffect">
                                  <p:stCondLst>
                                    <p:cond delay="0"/>
                                  </p:stCondLst>
                                  <p:childTnLst>
                                    <p:animEffect transition="out" filter="fade">
                                      <p:cBhvr>
                                        <p:cTn id="117" dur="500" tmFilter="0, 0; .2, .5; .8, .5; 1, 0"/>
                                        <p:tgtEl>
                                          <p:spTgt spid="112"/>
                                        </p:tgtEl>
                                      </p:cBhvr>
                                    </p:animEffect>
                                    <p:animScale>
                                      <p:cBhvr>
                                        <p:cTn id="118" dur="250" autoRev="1" fill="hold"/>
                                        <p:tgtEl>
                                          <p:spTgt spid="112"/>
                                        </p:tgtEl>
                                      </p:cBhvr>
                                      <p:by x="105000" y="105000"/>
                                    </p:animScale>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2" nodeType="clickEffect">
                                  <p:stCondLst>
                                    <p:cond delay="0"/>
                                  </p:stCondLst>
                                  <p:childTnLst>
                                    <p:set>
                                      <p:cBhvr>
                                        <p:cTn id="122" dur="1" fill="hold">
                                          <p:stCondLst>
                                            <p:cond delay="0"/>
                                          </p:stCondLst>
                                        </p:cTn>
                                        <p:tgtEl>
                                          <p:spTgt spid="61"/>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66"/>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67"/>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94"/>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102"/>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10"/>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15"/>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77"/>
                                        </p:tgtEl>
                                        <p:attrNameLst>
                                          <p:attrName>style.visibility</p:attrName>
                                        </p:attrNameLst>
                                      </p:cBhvr>
                                      <p:to>
                                        <p:strVal val="hidden"/>
                                      </p:to>
                                    </p:set>
                                  </p:childTnLst>
                                </p:cTn>
                              </p:par>
                              <p:par>
                                <p:cTn id="139" presetID="1" presetClass="exit" presetSubtype="0" fill="hold" grpId="2" nodeType="withEffect">
                                  <p:stCondLst>
                                    <p:cond delay="0"/>
                                  </p:stCondLst>
                                  <p:childTnLst>
                                    <p:set>
                                      <p:cBhvr>
                                        <p:cTn id="140" dur="1" fill="hold">
                                          <p:stCondLst>
                                            <p:cond delay="0"/>
                                          </p:stCondLst>
                                        </p:cTn>
                                        <p:tgtEl>
                                          <p:spTgt spid="86"/>
                                        </p:tgtEl>
                                        <p:attrNameLst>
                                          <p:attrName>style.visibility</p:attrName>
                                        </p:attrNameLst>
                                      </p:cBhvr>
                                      <p:to>
                                        <p:strVal val="hidden"/>
                                      </p:to>
                                    </p:set>
                                  </p:childTnLst>
                                </p:cTn>
                              </p:par>
                            </p:childTnLst>
                          </p:cTn>
                        </p:par>
                        <p:par>
                          <p:cTn id="141" fill="hold">
                            <p:stCondLst>
                              <p:cond delay="0"/>
                            </p:stCondLst>
                            <p:childTnLst>
                              <p:par>
                                <p:cTn id="142" presetID="10" presetClass="entr" presetSubtype="0" fill="hold"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childTnLst>
                          </p:cTn>
                        </p:par>
                        <p:par>
                          <p:cTn id="145" fill="hold">
                            <p:stCondLst>
                              <p:cond delay="500"/>
                            </p:stCondLst>
                            <p:childTnLst>
                              <p:par>
                                <p:cTn id="146" presetID="26" presetClass="emph" presetSubtype="0" fill="hold" nodeType="afterEffect">
                                  <p:stCondLst>
                                    <p:cond delay="0"/>
                                  </p:stCondLst>
                                  <p:childTnLst>
                                    <p:animEffect transition="out" filter="fade">
                                      <p:cBhvr>
                                        <p:cTn id="147" dur="500" tmFilter="0, 0; .2, .5; .8, .5; 1, 0"/>
                                        <p:tgtEl>
                                          <p:spTgt spid="19"/>
                                        </p:tgtEl>
                                      </p:cBhvr>
                                    </p:animEffect>
                                    <p:animScale>
                                      <p:cBhvr>
                                        <p:cTn id="148" dur="250" autoRev="1" fill="hold"/>
                                        <p:tgtEl>
                                          <p:spTgt spid="19"/>
                                        </p:tgtEl>
                                      </p:cBhvr>
                                      <p:by x="105000" y="105000"/>
                                    </p:animScale>
                                  </p:childTnLst>
                                </p:cTn>
                              </p:par>
                            </p:childTnLst>
                          </p:cTn>
                        </p:par>
                        <p:par>
                          <p:cTn id="149" fill="hold">
                            <p:stCondLst>
                              <p:cond delay="1000"/>
                            </p:stCondLst>
                            <p:childTnLst>
                              <p:par>
                                <p:cTn id="150" presetID="1" presetClass="exit" presetSubtype="0" fill="hold" nodeType="afterEffect">
                                  <p:stCondLst>
                                    <p:cond delay="0"/>
                                  </p:stCondLst>
                                  <p:childTnLst>
                                    <p:set>
                                      <p:cBhvr>
                                        <p:cTn id="151" dur="1" fill="hold">
                                          <p:stCondLst>
                                            <p:cond delay="0"/>
                                          </p:stCondLst>
                                        </p:cTn>
                                        <p:tgtEl>
                                          <p:spTgt spid="19"/>
                                        </p:tgtEl>
                                        <p:attrNameLst>
                                          <p:attrName>style.visibility</p:attrName>
                                        </p:attrNameLst>
                                      </p:cBhvr>
                                      <p:to>
                                        <p:strVal val="hidden"/>
                                      </p:to>
                                    </p:set>
                                  </p:childTnLst>
                                </p:cTn>
                              </p:par>
                            </p:childTnLst>
                          </p:cTn>
                        </p:par>
                        <p:par>
                          <p:cTn id="152" fill="hold">
                            <p:stCondLst>
                              <p:cond delay="1000"/>
                            </p:stCondLst>
                            <p:childTnLst>
                              <p:par>
                                <p:cTn id="153" presetID="1" presetClass="entr" presetSubtype="0" fill="hold" nodeType="afterEffect">
                                  <p:stCondLst>
                                    <p:cond delay="0"/>
                                  </p:stCondLst>
                                  <p:childTnLst>
                                    <p:set>
                                      <p:cBhvr>
                                        <p:cTn id="154" dur="1" fill="hold">
                                          <p:stCondLst>
                                            <p:cond delay="0"/>
                                          </p:stCondLst>
                                        </p:cTn>
                                        <p:tgtEl>
                                          <p:spTgt spid="123"/>
                                        </p:tgtEl>
                                        <p:attrNameLst>
                                          <p:attrName>style.visibility</p:attrName>
                                        </p:attrNameLst>
                                      </p:cBhvr>
                                      <p:to>
                                        <p:strVal val="visible"/>
                                      </p:to>
                                    </p:set>
                                  </p:childTnLst>
                                </p:cTn>
                              </p:par>
                            </p:childTnLst>
                          </p:cTn>
                        </p:par>
                        <p:par>
                          <p:cTn id="155" fill="hold">
                            <p:stCondLst>
                              <p:cond delay="1000"/>
                            </p:stCondLst>
                            <p:childTnLst>
                              <p:par>
                                <p:cTn id="156" presetID="26" presetClass="emph" presetSubtype="0" fill="hold" nodeType="afterEffect">
                                  <p:stCondLst>
                                    <p:cond delay="0"/>
                                  </p:stCondLst>
                                  <p:childTnLst>
                                    <p:animEffect transition="out" filter="fade">
                                      <p:cBhvr>
                                        <p:cTn id="157" dur="500" tmFilter="0, 0; .2, .5; .8, .5; 1, 0"/>
                                        <p:tgtEl>
                                          <p:spTgt spid="123"/>
                                        </p:tgtEl>
                                      </p:cBhvr>
                                    </p:animEffect>
                                    <p:animScale>
                                      <p:cBhvr>
                                        <p:cTn id="158" dur="250" autoRev="1" fill="hold"/>
                                        <p:tgtEl>
                                          <p:spTgt spid="123"/>
                                        </p:tgtEl>
                                      </p:cBhvr>
                                      <p:by x="105000" y="105000"/>
                                    </p:animScale>
                                  </p:childTnLst>
                                </p:cTn>
                              </p:par>
                            </p:childTnLst>
                          </p:cTn>
                        </p:par>
                        <p:par>
                          <p:cTn id="159" fill="hold">
                            <p:stCondLst>
                              <p:cond delay="1500"/>
                            </p:stCondLst>
                            <p:childTnLst>
                              <p:par>
                                <p:cTn id="160" presetID="1" presetClass="exit" presetSubtype="0" fill="hold" nodeType="afterEffect">
                                  <p:stCondLst>
                                    <p:cond delay="0"/>
                                  </p:stCondLst>
                                  <p:childTnLst>
                                    <p:set>
                                      <p:cBhvr>
                                        <p:cTn id="161" dur="1" fill="hold">
                                          <p:stCondLst>
                                            <p:cond delay="0"/>
                                          </p:stCondLst>
                                        </p:cTn>
                                        <p:tgtEl>
                                          <p:spTgt spid="123"/>
                                        </p:tgtEl>
                                        <p:attrNameLst>
                                          <p:attrName>style.visibility</p:attrName>
                                        </p:attrNameLst>
                                      </p:cBhvr>
                                      <p:to>
                                        <p:strVal val="hidden"/>
                                      </p:to>
                                    </p:set>
                                  </p:childTnLst>
                                </p:cTn>
                              </p:par>
                            </p:childTnLst>
                          </p:cTn>
                        </p:par>
                        <p:par>
                          <p:cTn id="162" fill="hold">
                            <p:stCondLst>
                              <p:cond delay="1500"/>
                            </p:stCondLst>
                            <p:childTnLst>
                              <p:par>
                                <p:cTn id="163" presetID="1" presetClass="entr" presetSubtype="0" fill="hold" nodeType="afterEffect">
                                  <p:stCondLst>
                                    <p:cond delay="0"/>
                                  </p:stCondLst>
                                  <p:childTnLst>
                                    <p:set>
                                      <p:cBhvr>
                                        <p:cTn id="164" dur="1" fill="hold">
                                          <p:stCondLst>
                                            <p:cond delay="0"/>
                                          </p:stCondLst>
                                        </p:cTn>
                                        <p:tgtEl>
                                          <p:spTgt spid="126"/>
                                        </p:tgtEl>
                                        <p:attrNameLst>
                                          <p:attrName>style.visibility</p:attrName>
                                        </p:attrNameLst>
                                      </p:cBhvr>
                                      <p:to>
                                        <p:strVal val="visible"/>
                                      </p:to>
                                    </p:set>
                                  </p:childTnLst>
                                </p:cTn>
                              </p:par>
                            </p:childTnLst>
                          </p:cTn>
                        </p:par>
                        <p:par>
                          <p:cTn id="165" fill="hold">
                            <p:stCondLst>
                              <p:cond delay="1500"/>
                            </p:stCondLst>
                            <p:childTnLst>
                              <p:par>
                                <p:cTn id="166" presetID="26" presetClass="emph" presetSubtype="0" fill="hold" nodeType="afterEffect">
                                  <p:stCondLst>
                                    <p:cond delay="0"/>
                                  </p:stCondLst>
                                  <p:childTnLst>
                                    <p:animEffect transition="out" filter="fade">
                                      <p:cBhvr>
                                        <p:cTn id="167" dur="500" tmFilter="0, 0; .2, .5; .8, .5; 1, 0"/>
                                        <p:tgtEl>
                                          <p:spTgt spid="126"/>
                                        </p:tgtEl>
                                      </p:cBhvr>
                                    </p:animEffect>
                                    <p:animScale>
                                      <p:cBhvr>
                                        <p:cTn id="168" dur="250" autoRev="1" fill="hold"/>
                                        <p:tgtEl>
                                          <p:spTgt spid="126"/>
                                        </p:tgtEl>
                                      </p:cBhvr>
                                      <p:by x="105000" y="105000"/>
                                    </p:animScale>
                                  </p:childTnLst>
                                </p:cTn>
                              </p:par>
                            </p:childTnLst>
                          </p:cTn>
                        </p:par>
                        <p:par>
                          <p:cTn id="169" fill="hold">
                            <p:stCondLst>
                              <p:cond delay="2000"/>
                            </p:stCondLst>
                            <p:childTnLst>
                              <p:par>
                                <p:cTn id="170" presetID="1" presetClass="exit" presetSubtype="0" fill="hold" nodeType="afterEffect">
                                  <p:stCondLst>
                                    <p:cond delay="0"/>
                                  </p:stCondLst>
                                  <p:childTnLst>
                                    <p:set>
                                      <p:cBhvr>
                                        <p:cTn id="171" dur="1" fill="hold">
                                          <p:stCondLst>
                                            <p:cond delay="0"/>
                                          </p:stCondLst>
                                        </p:cTn>
                                        <p:tgtEl>
                                          <p:spTgt spid="126"/>
                                        </p:tgtEl>
                                        <p:attrNameLst>
                                          <p:attrName>style.visibility</p:attrName>
                                        </p:attrNameLst>
                                      </p:cBhvr>
                                      <p:to>
                                        <p:strVal val="hidden"/>
                                      </p:to>
                                    </p:set>
                                  </p:childTnLst>
                                </p:cTn>
                              </p:par>
                            </p:childTnLst>
                          </p:cTn>
                        </p:par>
                        <p:par>
                          <p:cTn id="172" fill="hold">
                            <p:stCondLst>
                              <p:cond delay="2000"/>
                            </p:stCondLst>
                            <p:childTnLst>
                              <p:par>
                                <p:cTn id="173" presetID="1" presetClass="entr" presetSubtype="0" fill="hold" nodeType="afterEffect">
                                  <p:stCondLst>
                                    <p:cond delay="0"/>
                                  </p:stCondLst>
                                  <p:childTnLst>
                                    <p:set>
                                      <p:cBhvr>
                                        <p:cTn id="174" dur="1" fill="hold">
                                          <p:stCondLst>
                                            <p:cond delay="0"/>
                                          </p:stCondLst>
                                        </p:cTn>
                                        <p:tgtEl>
                                          <p:spTgt spid="137"/>
                                        </p:tgtEl>
                                        <p:attrNameLst>
                                          <p:attrName>style.visibility</p:attrName>
                                        </p:attrNameLst>
                                      </p:cBhvr>
                                      <p:to>
                                        <p:strVal val="visible"/>
                                      </p:to>
                                    </p:set>
                                  </p:childTnLst>
                                </p:cTn>
                              </p:par>
                            </p:childTnLst>
                          </p:cTn>
                        </p:par>
                        <p:par>
                          <p:cTn id="175" fill="hold">
                            <p:stCondLst>
                              <p:cond delay="2000"/>
                            </p:stCondLst>
                            <p:childTnLst>
                              <p:par>
                                <p:cTn id="176" presetID="26" presetClass="emph" presetSubtype="0" fill="hold" nodeType="afterEffect">
                                  <p:stCondLst>
                                    <p:cond delay="0"/>
                                  </p:stCondLst>
                                  <p:childTnLst>
                                    <p:animEffect transition="out" filter="fade">
                                      <p:cBhvr>
                                        <p:cTn id="177" dur="500" tmFilter="0, 0; .2, .5; .8, .5; 1, 0"/>
                                        <p:tgtEl>
                                          <p:spTgt spid="137"/>
                                        </p:tgtEl>
                                      </p:cBhvr>
                                    </p:animEffect>
                                    <p:animScale>
                                      <p:cBhvr>
                                        <p:cTn id="178" dur="250" autoRev="1" fill="hold"/>
                                        <p:tgtEl>
                                          <p:spTgt spid="137"/>
                                        </p:tgtEl>
                                      </p:cBhvr>
                                      <p:by x="105000" y="105000"/>
                                    </p:animScale>
                                  </p:childTnLst>
                                </p:cTn>
                              </p:par>
                            </p:childTnLst>
                          </p:cTn>
                        </p:par>
                        <p:par>
                          <p:cTn id="179" fill="hold">
                            <p:stCondLst>
                              <p:cond delay="2500"/>
                            </p:stCondLst>
                            <p:childTnLst>
                              <p:par>
                                <p:cTn id="180" presetID="1" presetClass="exit" presetSubtype="0" fill="hold" nodeType="afterEffect">
                                  <p:stCondLst>
                                    <p:cond delay="0"/>
                                  </p:stCondLst>
                                  <p:childTnLst>
                                    <p:set>
                                      <p:cBhvr>
                                        <p:cTn id="181" dur="1" fill="hold">
                                          <p:stCondLst>
                                            <p:cond delay="0"/>
                                          </p:stCondLst>
                                        </p:cTn>
                                        <p:tgtEl>
                                          <p:spTgt spid="137"/>
                                        </p:tgtEl>
                                        <p:attrNameLst>
                                          <p:attrName>style.visibility</p:attrName>
                                        </p:attrNameLst>
                                      </p:cBhvr>
                                      <p:to>
                                        <p:strVal val="hidden"/>
                                      </p:to>
                                    </p:set>
                                  </p:childTnLst>
                                </p:cTn>
                              </p:par>
                            </p:childTnLst>
                          </p:cTn>
                        </p:par>
                        <p:par>
                          <p:cTn id="182" fill="hold">
                            <p:stCondLst>
                              <p:cond delay="2500"/>
                            </p:stCondLst>
                            <p:childTnLst>
                              <p:par>
                                <p:cTn id="183" presetID="1" presetClass="entr" presetSubtype="0" fill="hold" nodeType="afterEffect">
                                  <p:stCondLst>
                                    <p:cond delay="0"/>
                                  </p:stCondLst>
                                  <p:childTnLst>
                                    <p:set>
                                      <p:cBhvr>
                                        <p:cTn id="184" dur="1" fill="hold">
                                          <p:stCondLst>
                                            <p:cond delay="0"/>
                                          </p:stCondLst>
                                        </p:cTn>
                                        <p:tgtEl>
                                          <p:spTgt spid="140"/>
                                        </p:tgtEl>
                                        <p:attrNameLst>
                                          <p:attrName>style.visibility</p:attrName>
                                        </p:attrNameLst>
                                      </p:cBhvr>
                                      <p:to>
                                        <p:strVal val="visible"/>
                                      </p:to>
                                    </p:set>
                                  </p:childTnLst>
                                </p:cTn>
                              </p:par>
                            </p:childTnLst>
                          </p:cTn>
                        </p:par>
                        <p:par>
                          <p:cTn id="185" fill="hold">
                            <p:stCondLst>
                              <p:cond delay="2500"/>
                            </p:stCondLst>
                            <p:childTnLst>
                              <p:par>
                                <p:cTn id="186" presetID="26" presetClass="emph" presetSubtype="0" fill="hold" nodeType="afterEffect">
                                  <p:stCondLst>
                                    <p:cond delay="0"/>
                                  </p:stCondLst>
                                  <p:childTnLst>
                                    <p:animEffect transition="out" filter="fade">
                                      <p:cBhvr>
                                        <p:cTn id="187" dur="500" tmFilter="0, 0; .2, .5; .8, .5; 1, 0"/>
                                        <p:tgtEl>
                                          <p:spTgt spid="140"/>
                                        </p:tgtEl>
                                      </p:cBhvr>
                                    </p:animEffect>
                                    <p:animScale>
                                      <p:cBhvr>
                                        <p:cTn id="188" dur="250" autoRev="1" fill="hold"/>
                                        <p:tgtEl>
                                          <p:spTgt spid="140"/>
                                        </p:tgtEl>
                                      </p:cBhvr>
                                      <p:by x="105000" y="105000"/>
                                    </p:animScale>
                                  </p:childTnLst>
                                </p:cTn>
                              </p:par>
                            </p:childTnLst>
                          </p:cTn>
                        </p:par>
                        <p:par>
                          <p:cTn id="189" fill="hold">
                            <p:stCondLst>
                              <p:cond delay="3000"/>
                            </p:stCondLst>
                            <p:childTnLst>
                              <p:par>
                                <p:cTn id="190" presetID="10" presetClass="entr" presetSubtype="0" fill="hold" nodeType="afterEffect">
                                  <p:stCondLst>
                                    <p:cond delay="0"/>
                                  </p:stCondLst>
                                  <p:childTnLst>
                                    <p:set>
                                      <p:cBhvr>
                                        <p:cTn id="191" dur="1" fill="hold">
                                          <p:stCondLst>
                                            <p:cond delay="0"/>
                                          </p:stCondLst>
                                        </p:cTn>
                                        <p:tgtEl>
                                          <p:spTgt spid="22"/>
                                        </p:tgtEl>
                                        <p:attrNameLst>
                                          <p:attrName>style.visibility</p:attrName>
                                        </p:attrNameLst>
                                      </p:cBhvr>
                                      <p:to>
                                        <p:strVal val="visible"/>
                                      </p:to>
                                    </p:set>
                                    <p:animEffect transition="in" filter="fade">
                                      <p:cBhvr>
                                        <p:cTn id="192" dur="500"/>
                                        <p:tgtEl>
                                          <p:spTgt spid="22"/>
                                        </p:tgtEl>
                                      </p:cBhvr>
                                    </p:animEffect>
                                  </p:childTnLst>
                                </p:cTn>
                              </p:par>
                            </p:childTnLst>
                          </p:cTn>
                        </p:par>
                        <p:par>
                          <p:cTn id="193" fill="hold">
                            <p:stCondLst>
                              <p:cond delay="3500"/>
                            </p:stCondLst>
                            <p:childTnLst>
                              <p:par>
                                <p:cTn id="194" presetID="26" presetClass="emph" presetSubtype="0" fill="hold" nodeType="afterEffect">
                                  <p:stCondLst>
                                    <p:cond delay="0"/>
                                  </p:stCondLst>
                                  <p:childTnLst>
                                    <p:animEffect transition="out" filter="fade">
                                      <p:cBhvr>
                                        <p:cTn id="195" dur="500" tmFilter="0, 0; .2, .5; .8, .5; 1, 0"/>
                                        <p:tgtEl>
                                          <p:spTgt spid="22"/>
                                        </p:tgtEl>
                                      </p:cBhvr>
                                    </p:animEffect>
                                    <p:animScale>
                                      <p:cBhvr>
                                        <p:cTn id="196"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1" grpId="1"/>
      <p:bldP spid="61" grpId="2"/>
      <p:bldP spid="86" grpId="0"/>
      <p:bldP spid="86" grpId="1"/>
      <p:bldP spid="86" grpId="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Rounded Corners 65">
            <a:extLst>
              <a:ext uri="{FF2B5EF4-FFF2-40B4-BE49-F238E27FC236}">
                <a16:creationId xmlns:a16="http://schemas.microsoft.com/office/drawing/2014/main" id="{52027297-2687-4E08-BD76-01A2A7C3DD5A}"/>
              </a:ext>
            </a:extLst>
          </p:cNvPr>
          <p:cNvSpPr/>
          <p:nvPr/>
        </p:nvSpPr>
        <p:spPr>
          <a:xfrm>
            <a:off x="584990" y="530750"/>
            <a:ext cx="7617701" cy="1608372"/>
          </a:xfrm>
          <a:prstGeom prst="roundRect">
            <a:avLst/>
          </a:prstGeom>
          <a:solidFill>
            <a:srgbClr val="990099"/>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a:extLst>
              <a:ext uri="{FF2B5EF4-FFF2-40B4-BE49-F238E27FC236}">
                <a16:creationId xmlns:a16="http://schemas.microsoft.com/office/drawing/2014/main" id="{47776252-4B30-48FD-96AE-6080E06E0234}"/>
              </a:ext>
            </a:extLst>
          </p:cNvPr>
          <p:cNvSpPr txBox="1"/>
          <p:nvPr/>
        </p:nvSpPr>
        <p:spPr>
          <a:xfrm>
            <a:off x="6541251" y="496748"/>
            <a:ext cx="2131582" cy="349584"/>
          </a:xfrm>
          <a:prstGeom prst="rect">
            <a:avLst/>
          </a:prstGeom>
          <a:noFill/>
        </p:spPr>
        <p:txBody>
          <a:bodyPr wrap="square" rtlCol="0" anchor="ctr">
            <a:spAutoFit/>
          </a:bodyPr>
          <a:lstStyle/>
          <a:p>
            <a:pPr algn="just"/>
            <a:r>
              <a:rPr lang="en-US" sz="1600" dirty="0" err="1">
                <a:solidFill>
                  <a:schemeClr val="bg1"/>
                </a:solidFill>
              </a:rPr>
              <a:t>kube</a:t>
            </a:r>
            <a:r>
              <a:rPr lang="en-US" sz="1600" dirty="0">
                <a:solidFill>
                  <a:schemeClr val="bg1"/>
                </a:solidFill>
              </a:rPr>
              <a:t>-master</a:t>
            </a:r>
          </a:p>
        </p:txBody>
      </p:sp>
      <p:sp>
        <p:nvSpPr>
          <p:cNvPr id="76" name="Rectangle: Rounded Corners 75">
            <a:extLst>
              <a:ext uri="{FF2B5EF4-FFF2-40B4-BE49-F238E27FC236}">
                <a16:creationId xmlns:a16="http://schemas.microsoft.com/office/drawing/2014/main" id="{99DFF63B-1F33-43F4-8B59-B88F1C27A147}"/>
              </a:ext>
            </a:extLst>
          </p:cNvPr>
          <p:cNvSpPr/>
          <p:nvPr/>
        </p:nvSpPr>
        <p:spPr>
          <a:xfrm>
            <a:off x="744718" y="628300"/>
            <a:ext cx="5479553" cy="1423605"/>
          </a:xfrm>
          <a:prstGeom prst="roundRect">
            <a:avLst/>
          </a:prstGeom>
          <a:solidFill>
            <a:srgbClr val="6600FF"/>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3B11ADD1-AD3F-463A-BEBE-F88779B3D606}"/>
              </a:ext>
            </a:extLst>
          </p:cNvPr>
          <p:cNvSpPr txBox="1"/>
          <p:nvPr/>
        </p:nvSpPr>
        <p:spPr>
          <a:xfrm>
            <a:off x="2125351" y="613029"/>
            <a:ext cx="2131582" cy="307777"/>
          </a:xfrm>
          <a:prstGeom prst="rect">
            <a:avLst/>
          </a:prstGeom>
          <a:noFill/>
        </p:spPr>
        <p:txBody>
          <a:bodyPr wrap="square" rtlCol="0">
            <a:spAutoFit/>
          </a:bodyPr>
          <a:lstStyle/>
          <a:p>
            <a:r>
              <a:rPr lang="en-US" sz="1400" dirty="0">
                <a:solidFill>
                  <a:schemeClr val="bg1"/>
                </a:solidFill>
              </a:rPr>
              <a:t>Control Plane</a:t>
            </a:r>
          </a:p>
        </p:txBody>
      </p:sp>
      <p:sp>
        <p:nvSpPr>
          <p:cNvPr id="39" name="Cylinder 38">
            <a:extLst>
              <a:ext uri="{FF2B5EF4-FFF2-40B4-BE49-F238E27FC236}">
                <a16:creationId xmlns:a16="http://schemas.microsoft.com/office/drawing/2014/main" id="{D124D753-85DB-4EBB-ADB3-6CADF75D072A}"/>
              </a:ext>
            </a:extLst>
          </p:cNvPr>
          <p:cNvSpPr/>
          <p:nvPr/>
        </p:nvSpPr>
        <p:spPr>
          <a:xfrm>
            <a:off x="782372" y="738849"/>
            <a:ext cx="1044751" cy="1241155"/>
          </a:xfrm>
          <a:prstGeom prst="can">
            <a:avLst>
              <a:gd name="adj" fmla="val 30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Rounded Corners 82">
            <a:extLst>
              <a:ext uri="{FF2B5EF4-FFF2-40B4-BE49-F238E27FC236}">
                <a16:creationId xmlns:a16="http://schemas.microsoft.com/office/drawing/2014/main" id="{BC25DBB2-BF93-46BD-B82F-CF6FC9A22BC5}"/>
              </a:ext>
            </a:extLst>
          </p:cNvPr>
          <p:cNvSpPr/>
          <p:nvPr/>
        </p:nvSpPr>
        <p:spPr>
          <a:xfrm>
            <a:off x="2882588" y="1087129"/>
            <a:ext cx="1068935" cy="27585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Box 84">
            <a:extLst>
              <a:ext uri="{FF2B5EF4-FFF2-40B4-BE49-F238E27FC236}">
                <a16:creationId xmlns:a16="http://schemas.microsoft.com/office/drawing/2014/main" id="{F3162DD3-5974-4DF9-91E5-7DA75D6BF1F0}"/>
              </a:ext>
            </a:extLst>
          </p:cNvPr>
          <p:cNvSpPr txBox="1"/>
          <p:nvPr/>
        </p:nvSpPr>
        <p:spPr>
          <a:xfrm>
            <a:off x="2927943" y="1071144"/>
            <a:ext cx="816135" cy="246221"/>
          </a:xfrm>
          <a:prstGeom prst="rect">
            <a:avLst/>
          </a:prstGeom>
          <a:noFill/>
        </p:spPr>
        <p:txBody>
          <a:bodyPr wrap="square" rtlCol="0">
            <a:spAutoFit/>
          </a:bodyPr>
          <a:lstStyle/>
          <a:p>
            <a:r>
              <a:rPr lang="en-US" sz="1000" dirty="0">
                <a:solidFill>
                  <a:schemeClr val="bg1"/>
                </a:solidFill>
              </a:rPr>
              <a:t>API Server</a:t>
            </a:r>
          </a:p>
        </p:txBody>
      </p:sp>
      <p:sp>
        <p:nvSpPr>
          <p:cNvPr id="86" name="Rectangle: Rounded Corners 85">
            <a:extLst>
              <a:ext uri="{FF2B5EF4-FFF2-40B4-BE49-F238E27FC236}">
                <a16:creationId xmlns:a16="http://schemas.microsoft.com/office/drawing/2014/main" id="{5959370D-F223-4202-9A56-5A203EE6BF36}"/>
              </a:ext>
            </a:extLst>
          </p:cNvPr>
          <p:cNvSpPr/>
          <p:nvPr/>
        </p:nvSpPr>
        <p:spPr>
          <a:xfrm>
            <a:off x="4875005" y="765734"/>
            <a:ext cx="1087191" cy="27585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65E6D1A8-9FCE-451B-B24D-5D000C9CC5C2}"/>
              </a:ext>
            </a:extLst>
          </p:cNvPr>
          <p:cNvSpPr txBox="1"/>
          <p:nvPr/>
        </p:nvSpPr>
        <p:spPr>
          <a:xfrm>
            <a:off x="4850197" y="765734"/>
            <a:ext cx="1239196" cy="246221"/>
          </a:xfrm>
          <a:prstGeom prst="rect">
            <a:avLst/>
          </a:prstGeom>
          <a:noFill/>
        </p:spPr>
        <p:txBody>
          <a:bodyPr wrap="square" rtlCol="0">
            <a:spAutoFit/>
          </a:bodyPr>
          <a:lstStyle/>
          <a:p>
            <a:r>
              <a:rPr lang="en-US" sz="1000" dirty="0">
                <a:solidFill>
                  <a:schemeClr val="bg1"/>
                </a:solidFill>
              </a:rPr>
              <a:t>Controller Manager</a:t>
            </a:r>
          </a:p>
        </p:txBody>
      </p:sp>
      <p:sp>
        <p:nvSpPr>
          <p:cNvPr id="88" name="Rectangle: Rounded Corners 87">
            <a:extLst>
              <a:ext uri="{FF2B5EF4-FFF2-40B4-BE49-F238E27FC236}">
                <a16:creationId xmlns:a16="http://schemas.microsoft.com/office/drawing/2014/main" id="{E857BB11-F20B-4A2A-8BBA-85ABF1342ADE}"/>
              </a:ext>
            </a:extLst>
          </p:cNvPr>
          <p:cNvSpPr/>
          <p:nvPr/>
        </p:nvSpPr>
        <p:spPr>
          <a:xfrm>
            <a:off x="4892379" y="1529259"/>
            <a:ext cx="1087191" cy="27585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a:extLst>
              <a:ext uri="{FF2B5EF4-FFF2-40B4-BE49-F238E27FC236}">
                <a16:creationId xmlns:a16="http://schemas.microsoft.com/office/drawing/2014/main" id="{E8136DF8-53A9-422F-B880-22701482674E}"/>
              </a:ext>
            </a:extLst>
          </p:cNvPr>
          <p:cNvSpPr txBox="1"/>
          <p:nvPr/>
        </p:nvSpPr>
        <p:spPr>
          <a:xfrm>
            <a:off x="4867753" y="1529259"/>
            <a:ext cx="816135" cy="246221"/>
          </a:xfrm>
          <a:prstGeom prst="rect">
            <a:avLst/>
          </a:prstGeom>
          <a:noFill/>
        </p:spPr>
        <p:txBody>
          <a:bodyPr wrap="square" rtlCol="0">
            <a:spAutoFit/>
          </a:bodyPr>
          <a:lstStyle/>
          <a:p>
            <a:r>
              <a:rPr lang="en-US" sz="1000" dirty="0">
                <a:solidFill>
                  <a:schemeClr val="bg1"/>
                </a:solidFill>
              </a:rPr>
              <a:t>Scheduler</a:t>
            </a:r>
          </a:p>
        </p:txBody>
      </p:sp>
      <p:sp>
        <p:nvSpPr>
          <p:cNvPr id="95" name="TextBox 94">
            <a:extLst>
              <a:ext uri="{FF2B5EF4-FFF2-40B4-BE49-F238E27FC236}">
                <a16:creationId xmlns:a16="http://schemas.microsoft.com/office/drawing/2014/main" id="{A5B217DE-E1BE-4AAB-A0A7-181F35E58707}"/>
              </a:ext>
            </a:extLst>
          </p:cNvPr>
          <p:cNvSpPr txBox="1"/>
          <p:nvPr/>
        </p:nvSpPr>
        <p:spPr>
          <a:xfrm>
            <a:off x="901970" y="535611"/>
            <a:ext cx="693430" cy="276999"/>
          </a:xfrm>
          <a:prstGeom prst="rect">
            <a:avLst/>
          </a:prstGeom>
          <a:noFill/>
        </p:spPr>
        <p:txBody>
          <a:bodyPr wrap="square" rtlCol="0">
            <a:spAutoFit/>
          </a:bodyPr>
          <a:lstStyle/>
          <a:p>
            <a:r>
              <a:rPr lang="en-US" sz="1200" dirty="0" err="1">
                <a:solidFill>
                  <a:schemeClr val="bg1"/>
                </a:solidFill>
              </a:rPr>
              <a:t>etcd</a:t>
            </a:r>
            <a:endParaRPr lang="en-US" sz="1200" dirty="0">
              <a:solidFill>
                <a:schemeClr val="bg1"/>
              </a:solidFill>
            </a:endParaRPr>
          </a:p>
        </p:txBody>
      </p:sp>
      <p:sp>
        <p:nvSpPr>
          <p:cNvPr id="194" name="Rectangle: Rounded Corners 193">
            <a:extLst>
              <a:ext uri="{FF2B5EF4-FFF2-40B4-BE49-F238E27FC236}">
                <a16:creationId xmlns:a16="http://schemas.microsoft.com/office/drawing/2014/main" id="{B9CF2E1A-3E93-4B50-9671-287557F4FAF4}"/>
              </a:ext>
            </a:extLst>
          </p:cNvPr>
          <p:cNvSpPr/>
          <p:nvPr/>
        </p:nvSpPr>
        <p:spPr>
          <a:xfrm>
            <a:off x="227021" y="2504783"/>
            <a:ext cx="593302"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TextBox 194">
            <a:extLst>
              <a:ext uri="{FF2B5EF4-FFF2-40B4-BE49-F238E27FC236}">
                <a16:creationId xmlns:a16="http://schemas.microsoft.com/office/drawing/2014/main" id="{13CD6129-2124-4A72-A80D-394F97CEA986}"/>
              </a:ext>
            </a:extLst>
          </p:cNvPr>
          <p:cNvSpPr txBox="1"/>
          <p:nvPr/>
        </p:nvSpPr>
        <p:spPr>
          <a:xfrm>
            <a:off x="216755" y="2504783"/>
            <a:ext cx="756272" cy="230832"/>
          </a:xfrm>
          <a:prstGeom prst="rect">
            <a:avLst/>
          </a:prstGeom>
          <a:noFill/>
        </p:spPr>
        <p:txBody>
          <a:bodyPr wrap="square" rtlCol="0">
            <a:spAutoFit/>
          </a:bodyPr>
          <a:lstStyle/>
          <a:p>
            <a:r>
              <a:rPr lang="en-US" sz="900" dirty="0">
                <a:solidFill>
                  <a:schemeClr val="bg1"/>
                </a:solidFill>
              </a:rPr>
              <a:t>Kubelet</a:t>
            </a:r>
          </a:p>
        </p:txBody>
      </p:sp>
      <p:sp>
        <p:nvSpPr>
          <p:cNvPr id="196" name="Rectangle: Rounded Corners 195">
            <a:extLst>
              <a:ext uri="{FF2B5EF4-FFF2-40B4-BE49-F238E27FC236}">
                <a16:creationId xmlns:a16="http://schemas.microsoft.com/office/drawing/2014/main" id="{170CCEB9-7217-444E-A09D-F5FEC94A8DE0}"/>
              </a:ext>
            </a:extLst>
          </p:cNvPr>
          <p:cNvSpPr/>
          <p:nvPr/>
        </p:nvSpPr>
        <p:spPr>
          <a:xfrm>
            <a:off x="951956" y="3168293"/>
            <a:ext cx="848765"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TextBox 196">
            <a:extLst>
              <a:ext uri="{FF2B5EF4-FFF2-40B4-BE49-F238E27FC236}">
                <a16:creationId xmlns:a16="http://schemas.microsoft.com/office/drawing/2014/main" id="{E4D5E7D8-0B94-48F5-8BA9-CA700805C924}"/>
              </a:ext>
            </a:extLst>
          </p:cNvPr>
          <p:cNvSpPr txBox="1"/>
          <p:nvPr/>
        </p:nvSpPr>
        <p:spPr>
          <a:xfrm>
            <a:off x="1044449" y="3115603"/>
            <a:ext cx="756272" cy="246221"/>
          </a:xfrm>
          <a:prstGeom prst="rect">
            <a:avLst/>
          </a:prstGeom>
          <a:noFill/>
        </p:spPr>
        <p:txBody>
          <a:bodyPr wrap="square" rtlCol="0">
            <a:spAutoFit/>
          </a:bodyPr>
          <a:lstStyle/>
          <a:p>
            <a:r>
              <a:rPr lang="en-US" sz="1000" dirty="0">
                <a:solidFill>
                  <a:schemeClr val="bg1"/>
                </a:solidFill>
              </a:rPr>
              <a:t>CNI Plug-in</a:t>
            </a:r>
          </a:p>
        </p:txBody>
      </p:sp>
      <p:sp>
        <p:nvSpPr>
          <p:cNvPr id="198" name="Rectangle: Rounded Corners 197">
            <a:extLst>
              <a:ext uri="{FF2B5EF4-FFF2-40B4-BE49-F238E27FC236}">
                <a16:creationId xmlns:a16="http://schemas.microsoft.com/office/drawing/2014/main" id="{B7734D4C-360E-435D-BB9B-D1303E51265B}"/>
              </a:ext>
            </a:extLst>
          </p:cNvPr>
          <p:cNvSpPr/>
          <p:nvPr/>
        </p:nvSpPr>
        <p:spPr>
          <a:xfrm>
            <a:off x="2766136" y="4465198"/>
            <a:ext cx="763525"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F0B92968-3C5C-43A4-BB69-F0DA2AE51D3B}"/>
              </a:ext>
            </a:extLst>
          </p:cNvPr>
          <p:cNvSpPr txBox="1"/>
          <p:nvPr/>
        </p:nvSpPr>
        <p:spPr>
          <a:xfrm>
            <a:off x="3777767" y="4642653"/>
            <a:ext cx="473487" cy="215444"/>
          </a:xfrm>
          <a:prstGeom prst="rect">
            <a:avLst/>
          </a:prstGeom>
          <a:noFill/>
        </p:spPr>
        <p:txBody>
          <a:bodyPr wrap="square" rtlCol="0">
            <a:spAutoFit/>
          </a:bodyPr>
          <a:lstStyle/>
          <a:p>
            <a:r>
              <a:rPr lang="en-US" sz="800" dirty="0">
                <a:solidFill>
                  <a:schemeClr val="bg1"/>
                </a:solidFill>
              </a:rPr>
              <a:t>eth0</a:t>
            </a:r>
          </a:p>
        </p:txBody>
      </p:sp>
      <p:sp>
        <p:nvSpPr>
          <p:cNvPr id="200" name="TextBox 199">
            <a:extLst>
              <a:ext uri="{FF2B5EF4-FFF2-40B4-BE49-F238E27FC236}">
                <a16:creationId xmlns:a16="http://schemas.microsoft.com/office/drawing/2014/main" id="{EA6C7A08-D823-4CCC-8B20-084487EDCCC2}"/>
              </a:ext>
            </a:extLst>
          </p:cNvPr>
          <p:cNvSpPr txBox="1"/>
          <p:nvPr/>
        </p:nvSpPr>
        <p:spPr>
          <a:xfrm>
            <a:off x="3487729" y="4732619"/>
            <a:ext cx="711959" cy="215444"/>
          </a:xfrm>
          <a:prstGeom prst="rect">
            <a:avLst/>
          </a:prstGeom>
          <a:noFill/>
        </p:spPr>
        <p:txBody>
          <a:bodyPr wrap="square" rtlCol="0">
            <a:spAutoFit/>
          </a:bodyPr>
          <a:lstStyle/>
          <a:p>
            <a:r>
              <a:rPr lang="en-US" sz="800" dirty="0">
                <a:solidFill>
                  <a:schemeClr val="bg1"/>
                </a:solidFill>
              </a:rPr>
              <a:t>192.168.0.2</a:t>
            </a:r>
          </a:p>
        </p:txBody>
      </p:sp>
      <p:sp>
        <p:nvSpPr>
          <p:cNvPr id="201" name="TextBox 200">
            <a:extLst>
              <a:ext uri="{FF2B5EF4-FFF2-40B4-BE49-F238E27FC236}">
                <a16:creationId xmlns:a16="http://schemas.microsoft.com/office/drawing/2014/main" id="{8B3E8777-B648-4430-9939-4358B8BDF472}"/>
              </a:ext>
            </a:extLst>
          </p:cNvPr>
          <p:cNvSpPr txBox="1"/>
          <p:nvPr/>
        </p:nvSpPr>
        <p:spPr>
          <a:xfrm>
            <a:off x="1743806" y="2307904"/>
            <a:ext cx="1157472" cy="307777"/>
          </a:xfrm>
          <a:prstGeom prst="rect">
            <a:avLst/>
          </a:prstGeom>
          <a:noFill/>
        </p:spPr>
        <p:txBody>
          <a:bodyPr wrap="square" rtlCol="0">
            <a:spAutoFit/>
          </a:bodyPr>
          <a:lstStyle/>
          <a:p>
            <a:r>
              <a:rPr lang="en-US" sz="1400" dirty="0">
                <a:solidFill>
                  <a:schemeClr val="bg1"/>
                </a:solidFill>
              </a:rPr>
              <a:t>Worker Node</a:t>
            </a:r>
          </a:p>
        </p:txBody>
      </p:sp>
      <p:sp>
        <p:nvSpPr>
          <p:cNvPr id="202" name="Rectangle: Rounded Corners 201">
            <a:extLst>
              <a:ext uri="{FF2B5EF4-FFF2-40B4-BE49-F238E27FC236}">
                <a16:creationId xmlns:a16="http://schemas.microsoft.com/office/drawing/2014/main" id="{0509D11F-CD98-4E53-BFBD-0A902ADC7798}"/>
              </a:ext>
            </a:extLst>
          </p:cNvPr>
          <p:cNvSpPr/>
          <p:nvPr/>
        </p:nvSpPr>
        <p:spPr>
          <a:xfrm>
            <a:off x="105984" y="3896368"/>
            <a:ext cx="1619780" cy="845938"/>
          </a:xfrm>
          <a:prstGeom prst="roundRect">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TextBox 202">
            <a:extLst>
              <a:ext uri="{FF2B5EF4-FFF2-40B4-BE49-F238E27FC236}">
                <a16:creationId xmlns:a16="http://schemas.microsoft.com/office/drawing/2014/main" id="{1F031ABD-572C-48E7-B997-7EBF7E7C361B}"/>
              </a:ext>
            </a:extLst>
          </p:cNvPr>
          <p:cNvSpPr txBox="1"/>
          <p:nvPr/>
        </p:nvSpPr>
        <p:spPr>
          <a:xfrm>
            <a:off x="64051" y="3867952"/>
            <a:ext cx="1642967" cy="246221"/>
          </a:xfrm>
          <a:prstGeom prst="rect">
            <a:avLst/>
          </a:prstGeom>
          <a:noFill/>
        </p:spPr>
        <p:txBody>
          <a:bodyPr wrap="square" rtlCol="0">
            <a:spAutoFit/>
          </a:bodyPr>
          <a:lstStyle/>
          <a:p>
            <a:r>
              <a:rPr lang="en-US" sz="1000" dirty="0">
                <a:solidFill>
                  <a:schemeClr val="bg1"/>
                </a:solidFill>
              </a:rPr>
              <a:t>POD Network Name Space</a:t>
            </a:r>
          </a:p>
        </p:txBody>
      </p:sp>
      <p:sp>
        <p:nvSpPr>
          <p:cNvPr id="204" name="Rectangle: Rounded Corners 203">
            <a:extLst>
              <a:ext uri="{FF2B5EF4-FFF2-40B4-BE49-F238E27FC236}">
                <a16:creationId xmlns:a16="http://schemas.microsoft.com/office/drawing/2014/main" id="{8EE7BD29-8EB7-461B-B7D8-E931C0E03854}"/>
              </a:ext>
            </a:extLst>
          </p:cNvPr>
          <p:cNvSpPr/>
          <p:nvPr/>
        </p:nvSpPr>
        <p:spPr>
          <a:xfrm>
            <a:off x="570193" y="4463602"/>
            <a:ext cx="763525"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Box 204">
            <a:extLst>
              <a:ext uri="{FF2B5EF4-FFF2-40B4-BE49-F238E27FC236}">
                <a16:creationId xmlns:a16="http://schemas.microsoft.com/office/drawing/2014/main" id="{41E9EA71-8D60-4B58-88E2-82BEE5A1A1B2}"/>
              </a:ext>
            </a:extLst>
          </p:cNvPr>
          <p:cNvSpPr txBox="1"/>
          <p:nvPr/>
        </p:nvSpPr>
        <p:spPr>
          <a:xfrm>
            <a:off x="248416" y="4407466"/>
            <a:ext cx="501542" cy="215444"/>
          </a:xfrm>
          <a:prstGeom prst="rect">
            <a:avLst/>
          </a:prstGeom>
          <a:noFill/>
        </p:spPr>
        <p:txBody>
          <a:bodyPr wrap="square" rtlCol="0">
            <a:spAutoFit/>
          </a:bodyPr>
          <a:lstStyle/>
          <a:p>
            <a:r>
              <a:rPr lang="en-US" sz="800" dirty="0">
                <a:solidFill>
                  <a:schemeClr val="bg1"/>
                </a:solidFill>
              </a:rPr>
              <a:t>eth0</a:t>
            </a:r>
          </a:p>
        </p:txBody>
      </p:sp>
      <p:sp>
        <p:nvSpPr>
          <p:cNvPr id="206" name="TextBox 205">
            <a:extLst>
              <a:ext uri="{FF2B5EF4-FFF2-40B4-BE49-F238E27FC236}">
                <a16:creationId xmlns:a16="http://schemas.microsoft.com/office/drawing/2014/main" id="{B39F47A8-3663-449D-85B0-E61C7B24CB1A}"/>
              </a:ext>
            </a:extLst>
          </p:cNvPr>
          <p:cNvSpPr txBox="1"/>
          <p:nvPr/>
        </p:nvSpPr>
        <p:spPr>
          <a:xfrm>
            <a:off x="39480" y="4532464"/>
            <a:ext cx="675575" cy="215444"/>
          </a:xfrm>
          <a:prstGeom prst="rect">
            <a:avLst/>
          </a:prstGeom>
          <a:noFill/>
        </p:spPr>
        <p:txBody>
          <a:bodyPr wrap="square" rtlCol="0">
            <a:spAutoFit/>
          </a:bodyPr>
          <a:lstStyle/>
          <a:p>
            <a:r>
              <a:rPr lang="en-US" sz="800" dirty="0">
                <a:solidFill>
                  <a:schemeClr val="bg1"/>
                </a:solidFill>
              </a:rPr>
              <a:t>10.244.0.2</a:t>
            </a:r>
          </a:p>
        </p:txBody>
      </p:sp>
      <p:cxnSp>
        <p:nvCxnSpPr>
          <p:cNvPr id="207" name="Straight Connector 206">
            <a:extLst>
              <a:ext uri="{FF2B5EF4-FFF2-40B4-BE49-F238E27FC236}">
                <a16:creationId xmlns:a16="http://schemas.microsoft.com/office/drawing/2014/main" id="{D25DE490-AD8A-4B52-B248-6F34BF7EA886}"/>
              </a:ext>
            </a:extLst>
          </p:cNvPr>
          <p:cNvCxnSpPr>
            <a:cxnSpLocks/>
            <a:endCxn id="198" idx="1"/>
          </p:cNvCxnSpPr>
          <p:nvPr/>
        </p:nvCxnSpPr>
        <p:spPr>
          <a:xfrm>
            <a:off x="1896511" y="4563914"/>
            <a:ext cx="8696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8" name="Rectangle: Rounded Corners 207">
            <a:extLst>
              <a:ext uri="{FF2B5EF4-FFF2-40B4-BE49-F238E27FC236}">
                <a16:creationId xmlns:a16="http://schemas.microsoft.com/office/drawing/2014/main" id="{74A51A6F-C031-4558-87EA-EFAF3B6A56CF}"/>
              </a:ext>
            </a:extLst>
          </p:cNvPr>
          <p:cNvSpPr/>
          <p:nvPr/>
        </p:nvSpPr>
        <p:spPr>
          <a:xfrm>
            <a:off x="980282" y="2849908"/>
            <a:ext cx="745482"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TextBox 208">
            <a:extLst>
              <a:ext uri="{FF2B5EF4-FFF2-40B4-BE49-F238E27FC236}">
                <a16:creationId xmlns:a16="http://schemas.microsoft.com/office/drawing/2014/main" id="{3212FA7B-CE6A-482E-9B56-1BFBD27A69CC}"/>
              </a:ext>
            </a:extLst>
          </p:cNvPr>
          <p:cNvSpPr txBox="1"/>
          <p:nvPr/>
        </p:nvSpPr>
        <p:spPr>
          <a:xfrm>
            <a:off x="1132986" y="2848948"/>
            <a:ext cx="379780" cy="254827"/>
          </a:xfrm>
          <a:prstGeom prst="rect">
            <a:avLst/>
          </a:prstGeom>
          <a:noFill/>
        </p:spPr>
        <p:txBody>
          <a:bodyPr wrap="square" rtlCol="0">
            <a:spAutoFit/>
          </a:bodyPr>
          <a:lstStyle/>
          <a:p>
            <a:r>
              <a:rPr lang="en-US" sz="1000" dirty="0">
                <a:solidFill>
                  <a:schemeClr val="bg1"/>
                </a:solidFill>
              </a:rPr>
              <a:t>CRI</a:t>
            </a:r>
          </a:p>
        </p:txBody>
      </p:sp>
      <p:sp>
        <p:nvSpPr>
          <p:cNvPr id="210" name="Rectangle: Rounded Corners 209">
            <a:extLst>
              <a:ext uri="{FF2B5EF4-FFF2-40B4-BE49-F238E27FC236}">
                <a16:creationId xmlns:a16="http://schemas.microsoft.com/office/drawing/2014/main" id="{095B8608-7DCB-4945-87DC-22E7F4AF0B96}"/>
              </a:ext>
            </a:extLst>
          </p:cNvPr>
          <p:cNvSpPr/>
          <p:nvPr/>
        </p:nvSpPr>
        <p:spPr>
          <a:xfrm>
            <a:off x="74621" y="2839215"/>
            <a:ext cx="704188" cy="390399"/>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TextBox 210">
            <a:extLst>
              <a:ext uri="{FF2B5EF4-FFF2-40B4-BE49-F238E27FC236}">
                <a16:creationId xmlns:a16="http://schemas.microsoft.com/office/drawing/2014/main" id="{5F47B26A-DD4A-46A7-A325-E1E699283618}"/>
              </a:ext>
            </a:extLst>
          </p:cNvPr>
          <p:cNvSpPr txBox="1"/>
          <p:nvPr/>
        </p:nvSpPr>
        <p:spPr>
          <a:xfrm>
            <a:off x="123388" y="2821973"/>
            <a:ext cx="704188" cy="415498"/>
          </a:xfrm>
          <a:prstGeom prst="rect">
            <a:avLst/>
          </a:prstGeom>
          <a:noFill/>
        </p:spPr>
        <p:txBody>
          <a:bodyPr wrap="square" rtlCol="0">
            <a:spAutoFit/>
          </a:bodyPr>
          <a:lstStyle/>
          <a:p>
            <a:r>
              <a:rPr lang="en-US" sz="900" dirty="0">
                <a:solidFill>
                  <a:schemeClr val="bg1"/>
                </a:solidFill>
              </a:rPr>
              <a:t>Container</a:t>
            </a:r>
            <a:r>
              <a:rPr lang="en-US" sz="1200" dirty="0">
                <a:solidFill>
                  <a:schemeClr val="bg1"/>
                </a:solidFill>
              </a:rPr>
              <a:t> </a:t>
            </a:r>
            <a:r>
              <a:rPr lang="en-US" sz="900" dirty="0">
                <a:solidFill>
                  <a:schemeClr val="bg1"/>
                </a:solidFill>
              </a:rPr>
              <a:t>Runtime</a:t>
            </a:r>
          </a:p>
        </p:txBody>
      </p:sp>
      <p:sp>
        <p:nvSpPr>
          <p:cNvPr id="212" name="TextBox 211">
            <a:extLst>
              <a:ext uri="{FF2B5EF4-FFF2-40B4-BE49-F238E27FC236}">
                <a16:creationId xmlns:a16="http://schemas.microsoft.com/office/drawing/2014/main" id="{DD8A5105-F428-4D59-95AC-ADE65FDF7431}"/>
              </a:ext>
            </a:extLst>
          </p:cNvPr>
          <p:cNvSpPr txBox="1"/>
          <p:nvPr/>
        </p:nvSpPr>
        <p:spPr>
          <a:xfrm>
            <a:off x="674566" y="3645111"/>
            <a:ext cx="536755" cy="276999"/>
          </a:xfrm>
          <a:prstGeom prst="rect">
            <a:avLst/>
          </a:prstGeom>
          <a:noFill/>
        </p:spPr>
        <p:txBody>
          <a:bodyPr wrap="square" rtlCol="0">
            <a:spAutoFit/>
          </a:bodyPr>
          <a:lstStyle/>
          <a:p>
            <a:r>
              <a:rPr lang="en-US" sz="1200" b="1" dirty="0">
                <a:solidFill>
                  <a:schemeClr val="bg1"/>
                </a:solidFill>
              </a:rPr>
              <a:t>POD</a:t>
            </a:r>
          </a:p>
        </p:txBody>
      </p:sp>
      <p:sp>
        <p:nvSpPr>
          <p:cNvPr id="213" name="Rectangle: Rounded Corners 212">
            <a:extLst>
              <a:ext uri="{FF2B5EF4-FFF2-40B4-BE49-F238E27FC236}">
                <a16:creationId xmlns:a16="http://schemas.microsoft.com/office/drawing/2014/main" id="{76C9BF28-2544-4123-A2C3-DAD5F17F94A6}"/>
              </a:ext>
            </a:extLst>
          </p:cNvPr>
          <p:cNvSpPr/>
          <p:nvPr/>
        </p:nvSpPr>
        <p:spPr>
          <a:xfrm>
            <a:off x="980281" y="2533828"/>
            <a:ext cx="726737"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TextBox 213">
            <a:extLst>
              <a:ext uri="{FF2B5EF4-FFF2-40B4-BE49-F238E27FC236}">
                <a16:creationId xmlns:a16="http://schemas.microsoft.com/office/drawing/2014/main" id="{9DBE4B7B-45B9-4AC7-B05E-B5973B9369D1}"/>
              </a:ext>
            </a:extLst>
          </p:cNvPr>
          <p:cNvSpPr txBox="1"/>
          <p:nvPr/>
        </p:nvSpPr>
        <p:spPr>
          <a:xfrm>
            <a:off x="1020745" y="2532867"/>
            <a:ext cx="726737" cy="230832"/>
          </a:xfrm>
          <a:prstGeom prst="rect">
            <a:avLst/>
          </a:prstGeom>
          <a:noFill/>
        </p:spPr>
        <p:txBody>
          <a:bodyPr wrap="square" rtlCol="0">
            <a:spAutoFit/>
          </a:bodyPr>
          <a:lstStyle/>
          <a:p>
            <a:r>
              <a:rPr lang="en-US" sz="900" dirty="0" err="1">
                <a:solidFill>
                  <a:schemeClr val="bg1"/>
                </a:solidFill>
              </a:rPr>
              <a:t>Kube</a:t>
            </a:r>
            <a:r>
              <a:rPr lang="en-US" sz="900" dirty="0">
                <a:solidFill>
                  <a:schemeClr val="bg1"/>
                </a:solidFill>
              </a:rPr>
              <a:t>-Proxy</a:t>
            </a:r>
          </a:p>
        </p:txBody>
      </p:sp>
      <p:sp>
        <p:nvSpPr>
          <p:cNvPr id="215" name="Rectangle: Rounded Corners 214">
            <a:extLst>
              <a:ext uri="{FF2B5EF4-FFF2-40B4-BE49-F238E27FC236}">
                <a16:creationId xmlns:a16="http://schemas.microsoft.com/office/drawing/2014/main" id="{20958198-A09B-47EA-82DE-85D9AF2733A7}"/>
              </a:ext>
            </a:extLst>
          </p:cNvPr>
          <p:cNvSpPr/>
          <p:nvPr/>
        </p:nvSpPr>
        <p:spPr>
          <a:xfrm>
            <a:off x="55706" y="2268823"/>
            <a:ext cx="4276044" cy="2757971"/>
          </a:xfrm>
          <a:prstGeom prst="roundRect">
            <a:avLst/>
          </a:prstGeom>
          <a:solidFill>
            <a:srgbClr val="990099"/>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Rounded Corners 215">
            <a:extLst>
              <a:ext uri="{FF2B5EF4-FFF2-40B4-BE49-F238E27FC236}">
                <a16:creationId xmlns:a16="http://schemas.microsoft.com/office/drawing/2014/main" id="{0863C9D6-A0C7-419C-AB4C-AB70DD7BFAB3}"/>
              </a:ext>
            </a:extLst>
          </p:cNvPr>
          <p:cNvSpPr/>
          <p:nvPr/>
        </p:nvSpPr>
        <p:spPr>
          <a:xfrm>
            <a:off x="2136953" y="2686089"/>
            <a:ext cx="2046327" cy="2225300"/>
          </a:xfrm>
          <a:prstGeom prst="roundRect">
            <a:avLst/>
          </a:prstGeom>
          <a:solidFill>
            <a:srgbClr val="6600FF"/>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TextBox 216">
            <a:extLst>
              <a:ext uri="{FF2B5EF4-FFF2-40B4-BE49-F238E27FC236}">
                <a16:creationId xmlns:a16="http://schemas.microsoft.com/office/drawing/2014/main" id="{8D8F2E22-E8DD-4110-898D-644E55591BFC}"/>
              </a:ext>
            </a:extLst>
          </p:cNvPr>
          <p:cNvSpPr txBox="1"/>
          <p:nvPr/>
        </p:nvSpPr>
        <p:spPr>
          <a:xfrm>
            <a:off x="2313807" y="2657488"/>
            <a:ext cx="1637181" cy="246221"/>
          </a:xfrm>
          <a:prstGeom prst="rect">
            <a:avLst/>
          </a:prstGeom>
          <a:noFill/>
        </p:spPr>
        <p:txBody>
          <a:bodyPr wrap="square" rtlCol="0">
            <a:spAutoFit/>
          </a:bodyPr>
          <a:lstStyle/>
          <a:p>
            <a:r>
              <a:rPr lang="en-US" sz="1000" dirty="0">
                <a:solidFill>
                  <a:schemeClr val="bg1"/>
                </a:solidFill>
              </a:rPr>
              <a:t>Host Network Name Space</a:t>
            </a:r>
          </a:p>
        </p:txBody>
      </p:sp>
      <p:sp>
        <p:nvSpPr>
          <p:cNvPr id="224" name="TextBox 223">
            <a:extLst>
              <a:ext uri="{FF2B5EF4-FFF2-40B4-BE49-F238E27FC236}">
                <a16:creationId xmlns:a16="http://schemas.microsoft.com/office/drawing/2014/main" id="{95C40B17-7E93-48EC-8918-74A22A17BA3F}"/>
              </a:ext>
            </a:extLst>
          </p:cNvPr>
          <p:cNvSpPr txBox="1"/>
          <p:nvPr/>
        </p:nvSpPr>
        <p:spPr>
          <a:xfrm>
            <a:off x="3160117" y="4594511"/>
            <a:ext cx="473487" cy="215444"/>
          </a:xfrm>
          <a:prstGeom prst="rect">
            <a:avLst/>
          </a:prstGeom>
          <a:noFill/>
        </p:spPr>
        <p:txBody>
          <a:bodyPr wrap="square" rtlCol="0">
            <a:spAutoFit/>
          </a:bodyPr>
          <a:lstStyle/>
          <a:p>
            <a:r>
              <a:rPr lang="en-US" sz="800" dirty="0">
                <a:solidFill>
                  <a:schemeClr val="bg1"/>
                </a:solidFill>
              </a:rPr>
              <a:t>eth0</a:t>
            </a:r>
          </a:p>
        </p:txBody>
      </p:sp>
      <p:sp>
        <p:nvSpPr>
          <p:cNvPr id="225" name="TextBox 224">
            <a:extLst>
              <a:ext uri="{FF2B5EF4-FFF2-40B4-BE49-F238E27FC236}">
                <a16:creationId xmlns:a16="http://schemas.microsoft.com/office/drawing/2014/main" id="{03367877-11EB-4EA6-8A2D-0EC3C24B16DD}"/>
              </a:ext>
            </a:extLst>
          </p:cNvPr>
          <p:cNvSpPr txBox="1"/>
          <p:nvPr/>
        </p:nvSpPr>
        <p:spPr>
          <a:xfrm>
            <a:off x="2901106" y="4727845"/>
            <a:ext cx="680932" cy="215444"/>
          </a:xfrm>
          <a:prstGeom prst="rect">
            <a:avLst/>
          </a:prstGeom>
          <a:noFill/>
        </p:spPr>
        <p:txBody>
          <a:bodyPr wrap="square" rtlCol="0">
            <a:spAutoFit/>
          </a:bodyPr>
          <a:lstStyle/>
          <a:p>
            <a:r>
              <a:rPr lang="en-US" sz="800" dirty="0">
                <a:solidFill>
                  <a:schemeClr val="bg1"/>
                </a:solidFill>
              </a:rPr>
              <a:t>10.0.0.135</a:t>
            </a:r>
          </a:p>
        </p:txBody>
      </p:sp>
      <p:sp>
        <p:nvSpPr>
          <p:cNvPr id="228" name="TextBox 227">
            <a:extLst>
              <a:ext uri="{FF2B5EF4-FFF2-40B4-BE49-F238E27FC236}">
                <a16:creationId xmlns:a16="http://schemas.microsoft.com/office/drawing/2014/main" id="{B8A25F2F-5887-482C-B199-296FDFDDAAFD}"/>
              </a:ext>
            </a:extLst>
          </p:cNvPr>
          <p:cNvSpPr txBox="1"/>
          <p:nvPr/>
        </p:nvSpPr>
        <p:spPr>
          <a:xfrm>
            <a:off x="2345593" y="2281214"/>
            <a:ext cx="1157472" cy="307777"/>
          </a:xfrm>
          <a:prstGeom prst="rect">
            <a:avLst/>
          </a:prstGeom>
          <a:noFill/>
        </p:spPr>
        <p:txBody>
          <a:bodyPr wrap="square" rtlCol="0">
            <a:spAutoFit/>
          </a:bodyPr>
          <a:lstStyle/>
          <a:p>
            <a:r>
              <a:rPr lang="en-US" sz="1400" dirty="0">
                <a:solidFill>
                  <a:schemeClr val="bg1"/>
                </a:solidFill>
              </a:rPr>
              <a:t>kube-node1</a:t>
            </a:r>
          </a:p>
        </p:txBody>
      </p:sp>
      <p:sp>
        <p:nvSpPr>
          <p:cNvPr id="243" name="Rectangle: Rounded Corners 242">
            <a:extLst>
              <a:ext uri="{FF2B5EF4-FFF2-40B4-BE49-F238E27FC236}">
                <a16:creationId xmlns:a16="http://schemas.microsoft.com/office/drawing/2014/main" id="{0A67DBFB-9C06-49A5-A323-ED0AB8C69CD9}"/>
              </a:ext>
            </a:extLst>
          </p:cNvPr>
          <p:cNvSpPr/>
          <p:nvPr/>
        </p:nvSpPr>
        <p:spPr>
          <a:xfrm>
            <a:off x="738358" y="2315949"/>
            <a:ext cx="953262"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4" name="TextBox 243">
            <a:extLst>
              <a:ext uri="{FF2B5EF4-FFF2-40B4-BE49-F238E27FC236}">
                <a16:creationId xmlns:a16="http://schemas.microsoft.com/office/drawing/2014/main" id="{AB5F65D6-2ACB-48E3-B1DE-360D6E35D512}"/>
              </a:ext>
            </a:extLst>
          </p:cNvPr>
          <p:cNvSpPr txBox="1"/>
          <p:nvPr/>
        </p:nvSpPr>
        <p:spPr>
          <a:xfrm>
            <a:off x="767406" y="2295589"/>
            <a:ext cx="803252" cy="215444"/>
          </a:xfrm>
          <a:prstGeom prst="rect">
            <a:avLst/>
          </a:prstGeom>
          <a:noFill/>
        </p:spPr>
        <p:txBody>
          <a:bodyPr wrap="square" rtlCol="0">
            <a:spAutoFit/>
          </a:bodyPr>
          <a:lstStyle/>
          <a:p>
            <a:r>
              <a:rPr lang="en-US" sz="800" dirty="0">
                <a:solidFill>
                  <a:schemeClr val="bg1"/>
                </a:solidFill>
              </a:rPr>
              <a:t>Kube-Proxy</a:t>
            </a:r>
          </a:p>
        </p:txBody>
      </p:sp>
      <p:sp>
        <p:nvSpPr>
          <p:cNvPr id="280" name="TextBox 279">
            <a:extLst>
              <a:ext uri="{FF2B5EF4-FFF2-40B4-BE49-F238E27FC236}">
                <a16:creationId xmlns:a16="http://schemas.microsoft.com/office/drawing/2014/main" id="{4CFBFFD1-C6AB-4D8C-A095-6A835B9C16EA}"/>
              </a:ext>
            </a:extLst>
          </p:cNvPr>
          <p:cNvSpPr txBox="1"/>
          <p:nvPr/>
        </p:nvSpPr>
        <p:spPr>
          <a:xfrm>
            <a:off x="6564901" y="2273872"/>
            <a:ext cx="1157472" cy="307777"/>
          </a:xfrm>
          <a:prstGeom prst="rect">
            <a:avLst/>
          </a:prstGeom>
          <a:noFill/>
        </p:spPr>
        <p:txBody>
          <a:bodyPr wrap="square" rtlCol="0">
            <a:spAutoFit/>
          </a:bodyPr>
          <a:lstStyle/>
          <a:p>
            <a:r>
              <a:rPr lang="en-US" sz="1400" dirty="0">
                <a:solidFill>
                  <a:schemeClr val="bg1"/>
                </a:solidFill>
              </a:rPr>
              <a:t>Worker Node</a:t>
            </a:r>
          </a:p>
        </p:txBody>
      </p:sp>
      <p:sp>
        <p:nvSpPr>
          <p:cNvPr id="302" name="Rectangle: Rounded Corners 301">
            <a:extLst>
              <a:ext uri="{FF2B5EF4-FFF2-40B4-BE49-F238E27FC236}">
                <a16:creationId xmlns:a16="http://schemas.microsoft.com/office/drawing/2014/main" id="{9F2291A9-6FEA-49CC-94D9-96C0D7EFD834}"/>
              </a:ext>
            </a:extLst>
          </p:cNvPr>
          <p:cNvSpPr/>
          <p:nvPr/>
        </p:nvSpPr>
        <p:spPr>
          <a:xfrm>
            <a:off x="7418939" y="1847489"/>
            <a:ext cx="602092" cy="277782"/>
          </a:xfrm>
          <a:prstGeom prst="round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TextBox 302">
            <a:extLst>
              <a:ext uri="{FF2B5EF4-FFF2-40B4-BE49-F238E27FC236}">
                <a16:creationId xmlns:a16="http://schemas.microsoft.com/office/drawing/2014/main" id="{75FD3D1D-6959-4D41-AB5B-044E05810A42}"/>
              </a:ext>
            </a:extLst>
          </p:cNvPr>
          <p:cNvSpPr txBox="1"/>
          <p:nvPr/>
        </p:nvSpPr>
        <p:spPr>
          <a:xfrm>
            <a:off x="7142956" y="1834669"/>
            <a:ext cx="473487" cy="215444"/>
          </a:xfrm>
          <a:prstGeom prst="rect">
            <a:avLst/>
          </a:prstGeom>
          <a:noFill/>
        </p:spPr>
        <p:txBody>
          <a:bodyPr wrap="square" rtlCol="0">
            <a:spAutoFit/>
          </a:bodyPr>
          <a:lstStyle/>
          <a:p>
            <a:r>
              <a:rPr lang="en-US" sz="800" dirty="0">
                <a:solidFill>
                  <a:schemeClr val="bg1"/>
                </a:solidFill>
              </a:rPr>
              <a:t>eth0</a:t>
            </a:r>
          </a:p>
        </p:txBody>
      </p:sp>
      <p:sp>
        <p:nvSpPr>
          <p:cNvPr id="304" name="TextBox 303">
            <a:extLst>
              <a:ext uri="{FF2B5EF4-FFF2-40B4-BE49-F238E27FC236}">
                <a16:creationId xmlns:a16="http://schemas.microsoft.com/office/drawing/2014/main" id="{92E01F3E-D770-4A24-9B4B-C2E0A23A2960}"/>
              </a:ext>
            </a:extLst>
          </p:cNvPr>
          <p:cNvSpPr txBox="1"/>
          <p:nvPr/>
        </p:nvSpPr>
        <p:spPr>
          <a:xfrm>
            <a:off x="6852918" y="1924635"/>
            <a:ext cx="729371" cy="215444"/>
          </a:xfrm>
          <a:prstGeom prst="rect">
            <a:avLst/>
          </a:prstGeom>
          <a:noFill/>
        </p:spPr>
        <p:txBody>
          <a:bodyPr wrap="square" rtlCol="0">
            <a:spAutoFit/>
          </a:bodyPr>
          <a:lstStyle/>
          <a:p>
            <a:r>
              <a:rPr lang="en-US" sz="800" dirty="0">
                <a:solidFill>
                  <a:schemeClr val="bg1"/>
                </a:solidFill>
              </a:rPr>
              <a:t>10.0.0.134</a:t>
            </a:r>
          </a:p>
        </p:txBody>
      </p:sp>
      <p:sp>
        <p:nvSpPr>
          <p:cNvPr id="119" name="Rectangle: Rounded Corners 118">
            <a:extLst>
              <a:ext uri="{FF2B5EF4-FFF2-40B4-BE49-F238E27FC236}">
                <a16:creationId xmlns:a16="http://schemas.microsoft.com/office/drawing/2014/main" id="{76A88A00-7710-494B-A3EA-552E92C0DE1A}"/>
              </a:ext>
            </a:extLst>
          </p:cNvPr>
          <p:cNvSpPr/>
          <p:nvPr/>
        </p:nvSpPr>
        <p:spPr>
          <a:xfrm>
            <a:off x="2163502" y="4603517"/>
            <a:ext cx="498908"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Rounded Corners 119">
            <a:extLst>
              <a:ext uri="{FF2B5EF4-FFF2-40B4-BE49-F238E27FC236}">
                <a16:creationId xmlns:a16="http://schemas.microsoft.com/office/drawing/2014/main" id="{D7658E26-7E6F-4830-99D8-BCA2DC5D74C2}"/>
              </a:ext>
            </a:extLst>
          </p:cNvPr>
          <p:cNvSpPr/>
          <p:nvPr/>
        </p:nvSpPr>
        <p:spPr>
          <a:xfrm>
            <a:off x="192185" y="4182218"/>
            <a:ext cx="1637974" cy="641562"/>
          </a:xfrm>
          <a:prstGeom prst="round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Rounded Corners 120">
            <a:extLst>
              <a:ext uri="{FF2B5EF4-FFF2-40B4-BE49-F238E27FC236}">
                <a16:creationId xmlns:a16="http://schemas.microsoft.com/office/drawing/2014/main" id="{1F8C40FC-5AD3-48D7-928F-124703202CBC}"/>
              </a:ext>
            </a:extLst>
          </p:cNvPr>
          <p:cNvSpPr/>
          <p:nvPr/>
        </p:nvSpPr>
        <p:spPr>
          <a:xfrm>
            <a:off x="272517" y="4361126"/>
            <a:ext cx="1448634" cy="429899"/>
          </a:xfrm>
          <a:prstGeom prst="roundRect">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id="{B65511C6-FA52-4F77-AE48-C983B50A027F}"/>
              </a:ext>
            </a:extLst>
          </p:cNvPr>
          <p:cNvSpPr txBox="1"/>
          <p:nvPr/>
        </p:nvSpPr>
        <p:spPr>
          <a:xfrm>
            <a:off x="230585" y="4332709"/>
            <a:ext cx="1533580" cy="230832"/>
          </a:xfrm>
          <a:prstGeom prst="rect">
            <a:avLst/>
          </a:prstGeom>
          <a:noFill/>
        </p:spPr>
        <p:txBody>
          <a:bodyPr wrap="square" rtlCol="0">
            <a:spAutoFit/>
          </a:bodyPr>
          <a:lstStyle/>
          <a:p>
            <a:r>
              <a:rPr lang="en-US" sz="900" dirty="0">
                <a:solidFill>
                  <a:schemeClr val="bg1"/>
                </a:solidFill>
              </a:rPr>
              <a:t>POD Network Name Space</a:t>
            </a:r>
          </a:p>
        </p:txBody>
      </p:sp>
      <p:sp>
        <p:nvSpPr>
          <p:cNvPr id="123" name="Rectangle: Rounded Corners 122">
            <a:extLst>
              <a:ext uri="{FF2B5EF4-FFF2-40B4-BE49-F238E27FC236}">
                <a16:creationId xmlns:a16="http://schemas.microsoft.com/office/drawing/2014/main" id="{2986E923-6016-40BC-BAF2-6A606F9BADF3}"/>
              </a:ext>
            </a:extLst>
          </p:cNvPr>
          <p:cNvSpPr/>
          <p:nvPr/>
        </p:nvSpPr>
        <p:spPr>
          <a:xfrm>
            <a:off x="1198438" y="4598922"/>
            <a:ext cx="545368"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A5EC9A90-7B72-4485-A0A0-16F513F940B6}"/>
              </a:ext>
            </a:extLst>
          </p:cNvPr>
          <p:cNvSpPr txBox="1"/>
          <p:nvPr/>
        </p:nvSpPr>
        <p:spPr>
          <a:xfrm>
            <a:off x="876660" y="4542786"/>
            <a:ext cx="501542" cy="215444"/>
          </a:xfrm>
          <a:prstGeom prst="rect">
            <a:avLst/>
          </a:prstGeom>
          <a:noFill/>
        </p:spPr>
        <p:txBody>
          <a:bodyPr wrap="square" rtlCol="0">
            <a:spAutoFit/>
          </a:bodyPr>
          <a:lstStyle/>
          <a:p>
            <a:r>
              <a:rPr lang="en-US" sz="800" dirty="0">
                <a:solidFill>
                  <a:schemeClr val="bg1"/>
                </a:solidFill>
              </a:rPr>
              <a:t>eth0</a:t>
            </a:r>
          </a:p>
        </p:txBody>
      </p:sp>
      <p:sp>
        <p:nvSpPr>
          <p:cNvPr id="125" name="TextBox 124">
            <a:extLst>
              <a:ext uri="{FF2B5EF4-FFF2-40B4-BE49-F238E27FC236}">
                <a16:creationId xmlns:a16="http://schemas.microsoft.com/office/drawing/2014/main" id="{A1F8B770-25B9-4FA1-A4E4-34897D4D8B62}"/>
              </a:ext>
            </a:extLst>
          </p:cNvPr>
          <p:cNvSpPr txBox="1"/>
          <p:nvPr/>
        </p:nvSpPr>
        <p:spPr>
          <a:xfrm>
            <a:off x="562146" y="4629396"/>
            <a:ext cx="879478" cy="215444"/>
          </a:xfrm>
          <a:prstGeom prst="rect">
            <a:avLst/>
          </a:prstGeom>
          <a:noFill/>
        </p:spPr>
        <p:txBody>
          <a:bodyPr wrap="square" rtlCol="0">
            <a:spAutoFit/>
          </a:bodyPr>
          <a:lstStyle/>
          <a:p>
            <a:r>
              <a:rPr lang="en-US" sz="800" dirty="0">
                <a:solidFill>
                  <a:schemeClr val="bg1"/>
                </a:solidFill>
              </a:rPr>
              <a:t>192.168.9.87</a:t>
            </a:r>
          </a:p>
        </p:txBody>
      </p:sp>
      <p:cxnSp>
        <p:nvCxnSpPr>
          <p:cNvPr id="126" name="Straight Connector 125">
            <a:extLst>
              <a:ext uri="{FF2B5EF4-FFF2-40B4-BE49-F238E27FC236}">
                <a16:creationId xmlns:a16="http://schemas.microsoft.com/office/drawing/2014/main" id="{FE08F196-9965-4773-B3B5-4BAD100C974F}"/>
              </a:ext>
            </a:extLst>
          </p:cNvPr>
          <p:cNvCxnSpPr>
            <a:cxnSpLocks/>
            <a:stCxn id="123" idx="3"/>
          </p:cNvCxnSpPr>
          <p:nvPr/>
        </p:nvCxnSpPr>
        <p:spPr>
          <a:xfrm flipV="1">
            <a:off x="1743806" y="4695387"/>
            <a:ext cx="448300" cy="2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4F0BB7FA-B1B9-4860-9C66-58065607EDE3}"/>
              </a:ext>
            </a:extLst>
          </p:cNvPr>
          <p:cNvSpPr txBox="1"/>
          <p:nvPr/>
        </p:nvSpPr>
        <p:spPr>
          <a:xfrm>
            <a:off x="345173" y="4109868"/>
            <a:ext cx="1499324" cy="276999"/>
          </a:xfrm>
          <a:prstGeom prst="rect">
            <a:avLst/>
          </a:prstGeom>
          <a:noFill/>
        </p:spPr>
        <p:txBody>
          <a:bodyPr wrap="square" rtlCol="0">
            <a:spAutoFit/>
          </a:bodyPr>
          <a:lstStyle/>
          <a:p>
            <a:r>
              <a:rPr lang="en-US" sz="1200" b="1" dirty="0">
                <a:solidFill>
                  <a:schemeClr val="bg1"/>
                </a:solidFill>
              </a:rPr>
              <a:t>POD (Hello-world)</a:t>
            </a:r>
          </a:p>
        </p:txBody>
      </p:sp>
      <p:sp>
        <p:nvSpPr>
          <p:cNvPr id="140" name="Rectangle: Rounded Corners 139">
            <a:extLst>
              <a:ext uri="{FF2B5EF4-FFF2-40B4-BE49-F238E27FC236}">
                <a16:creationId xmlns:a16="http://schemas.microsoft.com/office/drawing/2014/main" id="{CE1A24CA-BB3C-4DAD-BF89-B3D06B9D33D3}"/>
              </a:ext>
            </a:extLst>
          </p:cNvPr>
          <p:cNvSpPr/>
          <p:nvPr/>
        </p:nvSpPr>
        <p:spPr>
          <a:xfrm>
            <a:off x="2128515" y="3839992"/>
            <a:ext cx="498908"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Rounded Corners 140">
            <a:extLst>
              <a:ext uri="{FF2B5EF4-FFF2-40B4-BE49-F238E27FC236}">
                <a16:creationId xmlns:a16="http://schemas.microsoft.com/office/drawing/2014/main" id="{C8FB0DBA-EBDE-4710-90DF-B073C3AD96E9}"/>
              </a:ext>
            </a:extLst>
          </p:cNvPr>
          <p:cNvSpPr/>
          <p:nvPr/>
        </p:nvSpPr>
        <p:spPr>
          <a:xfrm>
            <a:off x="157198" y="3418693"/>
            <a:ext cx="1637974" cy="641562"/>
          </a:xfrm>
          <a:prstGeom prst="round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Rounded Corners 141">
            <a:extLst>
              <a:ext uri="{FF2B5EF4-FFF2-40B4-BE49-F238E27FC236}">
                <a16:creationId xmlns:a16="http://schemas.microsoft.com/office/drawing/2014/main" id="{7F6EDD77-BB13-436C-B6DF-533B8B19E427}"/>
              </a:ext>
            </a:extLst>
          </p:cNvPr>
          <p:cNvSpPr/>
          <p:nvPr/>
        </p:nvSpPr>
        <p:spPr>
          <a:xfrm>
            <a:off x="237530" y="3597601"/>
            <a:ext cx="1448634" cy="429899"/>
          </a:xfrm>
          <a:prstGeom prst="roundRect">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TextBox 142">
            <a:extLst>
              <a:ext uri="{FF2B5EF4-FFF2-40B4-BE49-F238E27FC236}">
                <a16:creationId xmlns:a16="http://schemas.microsoft.com/office/drawing/2014/main" id="{ED9CC149-B102-4A31-B186-E6B1667B8432}"/>
              </a:ext>
            </a:extLst>
          </p:cNvPr>
          <p:cNvSpPr txBox="1"/>
          <p:nvPr/>
        </p:nvSpPr>
        <p:spPr>
          <a:xfrm>
            <a:off x="195598" y="3569184"/>
            <a:ext cx="1533580" cy="230832"/>
          </a:xfrm>
          <a:prstGeom prst="rect">
            <a:avLst/>
          </a:prstGeom>
          <a:noFill/>
        </p:spPr>
        <p:txBody>
          <a:bodyPr wrap="square" rtlCol="0">
            <a:spAutoFit/>
          </a:bodyPr>
          <a:lstStyle/>
          <a:p>
            <a:r>
              <a:rPr lang="en-US" sz="900" dirty="0">
                <a:solidFill>
                  <a:schemeClr val="bg1"/>
                </a:solidFill>
              </a:rPr>
              <a:t>POD Network Name Space</a:t>
            </a:r>
          </a:p>
        </p:txBody>
      </p:sp>
      <p:sp>
        <p:nvSpPr>
          <p:cNvPr id="144" name="Rectangle: Rounded Corners 143">
            <a:extLst>
              <a:ext uri="{FF2B5EF4-FFF2-40B4-BE49-F238E27FC236}">
                <a16:creationId xmlns:a16="http://schemas.microsoft.com/office/drawing/2014/main" id="{9A908587-2677-48B0-83CF-219A19188501}"/>
              </a:ext>
            </a:extLst>
          </p:cNvPr>
          <p:cNvSpPr/>
          <p:nvPr/>
        </p:nvSpPr>
        <p:spPr>
          <a:xfrm>
            <a:off x="1163451" y="3835397"/>
            <a:ext cx="545368"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83F32A2B-D4EB-474B-8836-C67DF205FAC3}"/>
              </a:ext>
            </a:extLst>
          </p:cNvPr>
          <p:cNvSpPr txBox="1"/>
          <p:nvPr/>
        </p:nvSpPr>
        <p:spPr>
          <a:xfrm>
            <a:off x="841673" y="3779261"/>
            <a:ext cx="501542" cy="215444"/>
          </a:xfrm>
          <a:prstGeom prst="rect">
            <a:avLst/>
          </a:prstGeom>
          <a:noFill/>
        </p:spPr>
        <p:txBody>
          <a:bodyPr wrap="square" rtlCol="0">
            <a:spAutoFit/>
          </a:bodyPr>
          <a:lstStyle/>
          <a:p>
            <a:r>
              <a:rPr lang="en-US" sz="800" dirty="0">
                <a:solidFill>
                  <a:schemeClr val="bg1"/>
                </a:solidFill>
              </a:rPr>
              <a:t>eth0</a:t>
            </a:r>
          </a:p>
        </p:txBody>
      </p:sp>
      <p:sp>
        <p:nvSpPr>
          <p:cNvPr id="146" name="TextBox 145">
            <a:extLst>
              <a:ext uri="{FF2B5EF4-FFF2-40B4-BE49-F238E27FC236}">
                <a16:creationId xmlns:a16="http://schemas.microsoft.com/office/drawing/2014/main" id="{ABFFC9C6-5E8C-47D1-9012-DB3D2DA9DDDC}"/>
              </a:ext>
            </a:extLst>
          </p:cNvPr>
          <p:cNvSpPr txBox="1"/>
          <p:nvPr/>
        </p:nvSpPr>
        <p:spPr>
          <a:xfrm>
            <a:off x="531847" y="3886983"/>
            <a:ext cx="844491" cy="215444"/>
          </a:xfrm>
          <a:prstGeom prst="rect">
            <a:avLst/>
          </a:prstGeom>
          <a:noFill/>
        </p:spPr>
        <p:txBody>
          <a:bodyPr wrap="square" rtlCol="0">
            <a:spAutoFit/>
          </a:bodyPr>
          <a:lstStyle/>
          <a:p>
            <a:r>
              <a:rPr lang="en-US" sz="800" dirty="0">
                <a:solidFill>
                  <a:schemeClr val="bg1"/>
                </a:solidFill>
              </a:rPr>
              <a:t>192.168.9.86</a:t>
            </a:r>
          </a:p>
        </p:txBody>
      </p:sp>
      <p:cxnSp>
        <p:nvCxnSpPr>
          <p:cNvPr id="147" name="Straight Connector 146">
            <a:extLst>
              <a:ext uri="{FF2B5EF4-FFF2-40B4-BE49-F238E27FC236}">
                <a16:creationId xmlns:a16="http://schemas.microsoft.com/office/drawing/2014/main" id="{05A371E5-8DBF-4598-864C-A0511D360800}"/>
              </a:ext>
            </a:extLst>
          </p:cNvPr>
          <p:cNvCxnSpPr>
            <a:cxnSpLocks/>
            <a:stCxn id="144" idx="3"/>
          </p:cNvCxnSpPr>
          <p:nvPr/>
        </p:nvCxnSpPr>
        <p:spPr>
          <a:xfrm flipV="1">
            <a:off x="1708819" y="3931862"/>
            <a:ext cx="448300" cy="2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D624709E-A6F3-4861-A266-00882064C1F9}"/>
              </a:ext>
            </a:extLst>
          </p:cNvPr>
          <p:cNvSpPr txBox="1"/>
          <p:nvPr/>
        </p:nvSpPr>
        <p:spPr>
          <a:xfrm>
            <a:off x="310186" y="3346343"/>
            <a:ext cx="1499324" cy="276999"/>
          </a:xfrm>
          <a:prstGeom prst="rect">
            <a:avLst/>
          </a:prstGeom>
          <a:noFill/>
        </p:spPr>
        <p:txBody>
          <a:bodyPr wrap="square" rtlCol="0">
            <a:spAutoFit/>
          </a:bodyPr>
          <a:lstStyle/>
          <a:p>
            <a:r>
              <a:rPr lang="en-US" sz="1200" b="1" dirty="0">
                <a:solidFill>
                  <a:schemeClr val="bg1"/>
                </a:solidFill>
              </a:rPr>
              <a:t>POD (Hello-world)</a:t>
            </a:r>
          </a:p>
        </p:txBody>
      </p:sp>
      <p:sp>
        <p:nvSpPr>
          <p:cNvPr id="149" name="Rectangle: Rounded Corners 148">
            <a:extLst>
              <a:ext uri="{FF2B5EF4-FFF2-40B4-BE49-F238E27FC236}">
                <a16:creationId xmlns:a16="http://schemas.microsoft.com/office/drawing/2014/main" id="{7163D699-A047-47FA-8161-F910C9F67811}"/>
              </a:ext>
            </a:extLst>
          </p:cNvPr>
          <p:cNvSpPr/>
          <p:nvPr/>
        </p:nvSpPr>
        <p:spPr>
          <a:xfrm>
            <a:off x="4759541" y="2521330"/>
            <a:ext cx="593302"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TextBox 149">
            <a:extLst>
              <a:ext uri="{FF2B5EF4-FFF2-40B4-BE49-F238E27FC236}">
                <a16:creationId xmlns:a16="http://schemas.microsoft.com/office/drawing/2014/main" id="{0B45870E-1361-4CE3-A6F8-3700AB310E94}"/>
              </a:ext>
            </a:extLst>
          </p:cNvPr>
          <p:cNvSpPr txBox="1"/>
          <p:nvPr/>
        </p:nvSpPr>
        <p:spPr>
          <a:xfrm>
            <a:off x="4749275" y="2521330"/>
            <a:ext cx="756272" cy="230832"/>
          </a:xfrm>
          <a:prstGeom prst="rect">
            <a:avLst/>
          </a:prstGeom>
          <a:noFill/>
        </p:spPr>
        <p:txBody>
          <a:bodyPr wrap="square" rtlCol="0">
            <a:spAutoFit/>
          </a:bodyPr>
          <a:lstStyle/>
          <a:p>
            <a:r>
              <a:rPr lang="en-US" sz="900" dirty="0">
                <a:solidFill>
                  <a:schemeClr val="bg1"/>
                </a:solidFill>
              </a:rPr>
              <a:t>Kubelet</a:t>
            </a:r>
          </a:p>
        </p:txBody>
      </p:sp>
      <p:sp>
        <p:nvSpPr>
          <p:cNvPr id="151" name="Rectangle: Rounded Corners 150">
            <a:extLst>
              <a:ext uri="{FF2B5EF4-FFF2-40B4-BE49-F238E27FC236}">
                <a16:creationId xmlns:a16="http://schemas.microsoft.com/office/drawing/2014/main" id="{96619A59-B59D-4426-B6B1-26CFBEFAC1B3}"/>
              </a:ext>
            </a:extLst>
          </p:cNvPr>
          <p:cNvSpPr/>
          <p:nvPr/>
        </p:nvSpPr>
        <p:spPr>
          <a:xfrm>
            <a:off x="5484476" y="3184840"/>
            <a:ext cx="848765"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TextBox 151">
            <a:extLst>
              <a:ext uri="{FF2B5EF4-FFF2-40B4-BE49-F238E27FC236}">
                <a16:creationId xmlns:a16="http://schemas.microsoft.com/office/drawing/2014/main" id="{740B2C52-7247-4A5E-89DC-955BDA867B46}"/>
              </a:ext>
            </a:extLst>
          </p:cNvPr>
          <p:cNvSpPr txBox="1"/>
          <p:nvPr/>
        </p:nvSpPr>
        <p:spPr>
          <a:xfrm>
            <a:off x="5576969" y="3132150"/>
            <a:ext cx="756272" cy="246221"/>
          </a:xfrm>
          <a:prstGeom prst="rect">
            <a:avLst/>
          </a:prstGeom>
          <a:noFill/>
        </p:spPr>
        <p:txBody>
          <a:bodyPr wrap="square" rtlCol="0">
            <a:spAutoFit/>
          </a:bodyPr>
          <a:lstStyle/>
          <a:p>
            <a:r>
              <a:rPr lang="en-US" sz="1000" dirty="0">
                <a:solidFill>
                  <a:schemeClr val="bg1"/>
                </a:solidFill>
              </a:rPr>
              <a:t>CNI Plug-in</a:t>
            </a:r>
          </a:p>
        </p:txBody>
      </p:sp>
      <p:sp>
        <p:nvSpPr>
          <p:cNvPr id="153" name="Rectangle: Rounded Corners 152">
            <a:extLst>
              <a:ext uri="{FF2B5EF4-FFF2-40B4-BE49-F238E27FC236}">
                <a16:creationId xmlns:a16="http://schemas.microsoft.com/office/drawing/2014/main" id="{FC87AAF6-44EE-4D3C-89D1-F46114CDA47B}"/>
              </a:ext>
            </a:extLst>
          </p:cNvPr>
          <p:cNvSpPr/>
          <p:nvPr/>
        </p:nvSpPr>
        <p:spPr>
          <a:xfrm>
            <a:off x="7526104" y="4481745"/>
            <a:ext cx="763525"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D9E74AF8-85A9-4799-9C71-463FE57611DF}"/>
              </a:ext>
            </a:extLst>
          </p:cNvPr>
          <p:cNvSpPr txBox="1"/>
          <p:nvPr/>
        </p:nvSpPr>
        <p:spPr>
          <a:xfrm>
            <a:off x="8537735" y="4659200"/>
            <a:ext cx="473487" cy="215444"/>
          </a:xfrm>
          <a:prstGeom prst="rect">
            <a:avLst/>
          </a:prstGeom>
          <a:noFill/>
        </p:spPr>
        <p:txBody>
          <a:bodyPr wrap="square" rtlCol="0">
            <a:spAutoFit/>
          </a:bodyPr>
          <a:lstStyle/>
          <a:p>
            <a:r>
              <a:rPr lang="en-US" sz="800" dirty="0">
                <a:solidFill>
                  <a:schemeClr val="bg1"/>
                </a:solidFill>
              </a:rPr>
              <a:t>eth0</a:t>
            </a:r>
          </a:p>
        </p:txBody>
      </p:sp>
      <p:sp>
        <p:nvSpPr>
          <p:cNvPr id="155" name="TextBox 154">
            <a:extLst>
              <a:ext uri="{FF2B5EF4-FFF2-40B4-BE49-F238E27FC236}">
                <a16:creationId xmlns:a16="http://schemas.microsoft.com/office/drawing/2014/main" id="{517FF39E-65A2-45A5-B6C5-2ADE1302569C}"/>
              </a:ext>
            </a:extLst>
          </p:cNvPr>
          <p:cNvSpPr txBox="1"/>
          <p:nvPr/>
        </p:nvSpPr>
        <p:spPr>
          <a:xfrm>
            <a:off x="8247697" y="4749166"/>
            <a:ext cx="711959" cy="215444"/>
          </a:xfrm>
          <a:prstGeom prst="rect">
            <a:avLst/>
          </a:prstGeom>
          <a:noFill/>
        </p:spPr>
        <p:txBody>
          <a:bodyPr wrap="square" rtlCol="0">
            <a:spAutoFit/>
          </a:bodyPr>
          <a:lstStyle/>
          <a:p>
            <a:r>
              <a:rPr lang="en-US" sz="800" dirty="0">
                <a:solidFill>
                  <a:schemeClr val="bg1"/>
                </a:solidFill>
              </a:rPr>
              <a:t>192.168.0.2</a:t>
            </a:r>
          </a:p>
        </p:txBody>
      </p:sp>
      <p:sp>
        <p:nvSpPr>
          <p:cNvPr id="156" name="TextBox 155">
            <a:extLst>
              <a:ext uri="{FF2B5EF4-FFF2-40B4-BE49-F238E27FC236}">
                <a16:creationId xmlns:a16="http://schemas.microsoft.com/office/drawing/2014/main" id="{1D9B70A1-3609-4D03-AE78-DBC42C9D15F2}"/>
              </a:ext>
            </a:extLst>
          </p:cNvPr>
          <p:cNvSpPr txBox="1"/>
          <p:nvPr/>
        </p:nvSpPr>
        <p:spPr>
          <a:xfrm>
            <a:off x="6503774" y="2324451"/>
            <a:ext cx="1157472" cy="307777"/>
          </a:xfrm>
          <a:prstGeom prst="rect">
            <a:avLst/>
          </a:prstGeom>
          <a:noFill/>
        </p:spPr>
        <p:txBody>
          <a:bodyPr wrap="square" rtlCol="0">
            <a:spAutoFit/>
          </a:bodyPr>
          <a:lstStyle/>
          <a:p>
            <a:r>
              <a:rPr lang="en-US" sz="1400" dirty="0">
                <a:solidFill>
                  <a:schemeClr val="bg1"/>
                </a:solidFill>
              </a:rPr>
              <a:t>Worker Node</a:t>
            </a:r>
          </a:p>
        </p:txBody>
      </p:sp>
      <p:sp>
        <p:nvSpPr>
          <p:cNvPr id="157" name="Rectangle: Rounded Corners 156">
            <a:extLst>
              <a:ext uri="{FF2B5EF4-FFF2-40B4-BE49-F238E27FC236}">
                <a16:creationId xmlns:a16="http://schemas.microsoft.com/office/drawing/2014/main" id="{8091C0CD-E8BA-45CE-8609-CD9B0F9E48DF}"/>
              </a:ext>
            </a:extLst>
          </p:cNvPr>
          <p:cNvSpPr/>
          <p:nvPr/>
        </p:nvSpPr>
        <p:spPr>
          <a:xfrm>
            <a:off x="4638504" y="3912915"/>
            <a:ext cx="1619780" cy="845938"/>
          </a:xfrm>
          <a:prstGeom prst="roundRect">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TextBox 157">
            <a:extLst>
              <a:ext uri="{FF2B5EF4-FFF2-40B4-BE49-F238E27FC236}">
                <a16:creationId xmlns:a16="http://schemas.microsoft.com/office/drawing/2014/main" id="{E5BD0F64-37FE-4746-8A7E-31A899166FB8}"/>
              </a:ext>
            </a:extLst>
          </p:cNvPr>
          <p:cNvSpPr txBox="1"/>
          <p:nvPr/>
        </p:nvSpPr>
        <p:spPr>
          <a:xfrm>
            <a:off x="4596571" y="3884499"/>
            <a:ext cx="1642967" cy="246221"/>
          </a:xfrm>
          <a:prstGeom prst="rect">
            <a:avLst/>
          </a:prstGeom>
          <a:noFill/>
        </p:spPr>
        <p:txBody>
          <a:bodyPr wrap="square" rtlCol="0">
            <a:spAutoFit/>
          </a:bodyPr>
          <a:lstStyle/>
          <a:p>
            <a:r>
              <a:rPr lang="en-US" sz="1000" dirty="0">
                <a:solidFill>
                  <a:schemeClr val="bg1"/>
                </a:solidFill>
              </a:rPr>
              <a:t>POD Network Name Space</a:t>
            </a:r>
          </a:p>
        </p:txBody>
      </p:sp>
      <p:sp>
        <p:nvSpPr>
          <p:cNvPr id="159" name="Rectangle: Rounded Corners 158">
            <a:extLst>
              <a:ext uri="{FF2B5EF4-FFF2-40B4-BE49-F238E27FC236}">
                <a16:creationId xmlns:a16="http://schemas.microsoft.com/office/drawing/2014/main" id="{C1288064-C6BD-446D-B0EE-1422B1AC412C}"/>
              </a:ext>
            </a:extLst>
          </p:cNvPr>
          <p:cNvSpPr/>
          <p:nvPr/>
        </p:nvSpPr>
        <p:spPr>
          <a:xfrm>
            <a:off x="5102713" y="4480149"/>
            <a:ext cx="763525"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75F3218A-5788-46C2-90E8-9CD0CE290D0B}"/>
              </a:ext>
            </a:extLst>
          </p:cNvPr>
          <p:cNvSpPr txBox="1"/>
          <p:nvPr/>
        </p:nvSpPr>
        <p:spPr>
          <a:xfrm>
            <a:off x="4780936" y="4424013"/>
            <a:ext cx="501542" cy="215444"/>
          </a:xfrm>
          <a:prstGeom prst="rect">
            <a:avLst/>
          </a:prstGeom>
          <a:noFill/>
        </p:spPr>
        <p:txBody>
          <a:bodyPr wrap="square" rtlCol="0">
            <a:spAutoFit/>
          </a:bodyPr>
          <a:lstStyle/>
          <a:p>
            <a:r>
              <a:rPr lang="en-US" sz="800" dirty="0">
                <a:solidFill>
                  <a:schemeClr val="bg1"/>
                </a:solidFill>
              </a:rPr>
              <a:t>eth0</a:t>
            </a:r>
          </a:p>
        </p:txBody>
      </p:sp>
      <p:sp>
        <p:nvSpPr>
          <p:cNvPr id="161" name="TextBox 160">
            <a:extLst>
              <a:ext uri="{FF2B5EF4-FFF2-40B4-BE49-F238E27FC236}">
                <a16:creationId xmlns:a16="http://schemas.microsoft.com/office/drawing/2014/main" id="{BF4968C7-E5DD-4BF0-B105-5D39F68034AD}"/>
              </a:ext>
            </a:extLst>
          </p:cNvPr>
          <p:cNvSpPr txBox="1"/>
          <p:nvPr/>
        </p:nvSpPr>
        <p:spPr>
          <a:xfrm>
            <a:off x="4572000" y="4549011"/>
            <a:ext cx="675575" cy="215444"/>
          </a:xfrm>
          <a:prstGeom prst="rect">
            <a:avLst/>
          </a:prstGeom>
          <a:noFill/>
        </p:spPr>
        <p:txBody>
          <a:bodyPr wrap="square" rtlCol="0">
            <a:spAutoFit/>
          </a:bodyPr>
          <a:lstStyle/>
          <a:p>
            <a:r>
              <a:rPr lang="en-US" sz="800" dirty="0">
                <a:solidFill>
                  <a:schemeClr val="bg1"/>
                </a:solidFill>
              </a:rPr>
              <a:t>10.244.0.2</a:t>
            </a:r>
          </a:p>
        </p:txBody>
      </p:sp>
      <p:cxnSp>
        <p:nvCxnSpPr>
          <p:cNvPr id="162" name="Straight Connector 161">
            <a:extLst>
              <a:ext uri="{FF2B5EF4-FFF2-40B4-BE49-F238E27FC236}">
                <a16:creationId xmlns:a16="http://schemas.microsoft.com/office/drawing/2014/main" id="{0E173345-55A9-4CE2-8220-A7ADCBCAD7E2}"/>
              </a:ext>
            </a:extLst>
          </p:cNvPr>
          <p:cNvCxnSpPr>
            <a:cxnSpLocks/>
            <a:endCxn id="153" idx="1"/>
          </p:cNvCxnSpPr>
          <p:nvPr/>
        </p:nvCxnSpPr>
        <p:spPr>
          <a:xfrm>
            <a:off x="6656479" y="4580461"/>
            <a:ext cx="8696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3" name="Rectangle: Rounded Corners 162">
            <a:extLst>
              <a:ext uri="{FF2B5EF4-FFF2-40B4-BE49-F238E27FC236}">
                <a16:creationId xmlns:a16="http://schemas.microsoft.com/office/drawing/2014/main" id="{53B5C0B4-D0BF-450A-8E95-F8959EEBB41A}"/>
              </a:ext>
            </a:extLst>
          </p:cNvPr>
          <p:cNvSpPr/>
          <p:nvPr/>
        </p:nvSpPr>
        <p:spPr>
          <a:xfrm>
            <a:off x="5512802" y="2866455"/>
            <a:ext cx="745482"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TextBox 163">
            <a:extLst>
              <a:ext uri="{FF2B5EF4-FFF2-40B4-BE49-F238E27FC236}">
                <a16:creationId xmlns:a16="http://schemas.microsoft.com/office/drawing/2014/main" id="{36053927-A388-4E7B-9395-7C66FCBE8AD3}"/>
              </a:ext>
            </a:extLst>
          </p:cNvPr>
          <p:cNvSpPr txBox="1"/>
          <p:nvPr/>
        </p:nvSpPr>
        <p:spPr>
          <a:xfrm>
            <a:off x="5665506" y="2865495"/>
            <a:ext cx="379780" cy="254827"/>
          </a:xfrm>
          <a:prstGeom prst="rect">
            <a:avLst/>
          </a:prstGeom>
          <a:noFill/>
        </p:spPr>
        <p:txBody>
          <a:bodyPr wrap="square" rtlCol="0">
            <a:spAutoFit/>
          </a:bodyPr>
          <a:lstStyle/>
          <a:p>
            <a:r>
              <a:rPr lang="en-US" sz="1000" dirty="0">
                <a:solidFill>
                  <a:schemeClr val="bg1"/>
                </a:solidFill>
              </a:rPr>
              <a:t>CRI</a:t>
            </a:r>
          </a:p>
        </p:txBody>
      </p:sp>
      <p:sp>
        <p:nvSpPr>
          <p:cNvPr id="165" name="Rectangle: Rounded Corners 164">
            <a:extLst>
              <a:ext uri="{FF2B5EF4-FFF2-40B4-BE49-F238E27FC236}">
                <a16:creationId xmlns:a16="http://schemas.microsoft.com/office/drawing/2014/main" id="{9C2AF8B8-F1EA-4340-8374-2F25319A2B78}"/>
              </a:ext>
            </a:extLst>
          </p:cNvPr>
          <p:cNvSpPr/>
          <p:nvPr/>
        </p:nvSpPr>
        <p:spPr>
          <a:xfrm>
            <a:off x="4607141" y="2855762"/>
            <a:ext cx="704188" cy="390399"/>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TextBox 165">
            <a:extLst>
              <a:ext uri="{FF2B5EF4-FFF2-40B4-BE49-F238E27FC236}">
                <a16:creationId xmlns:a16="http://schemas.microsoft.com/office/drawing/2014/main" id="{025ECD37-0C43-448B-998C-AADFEC97DA20}"/>
              </a:ext>
            </a:extLst>
          </p:cNvPr>
          <p:cNvSpPr txBox="1"/>
          <p:nvPr/>
        </p:nvSpPr>
        <p:spPr>
          <a:xfrm>
            <a:off x="4655908" y="2838520"/>
            <a:ext cx="704188" cy="415498"/>
          </a:xfrm>
          <a:prstGeom prst="rect">
            <a:avLst/>
          </a:prstGeom>
          <a:noFill/>
        </p:spPr>
        <p:txBody>
          <a:bodyPr wrap="square" rtlCol="0">
            <a:spAutoFit/>
          </a:bodyPr>
          <a:lstStyle/>
          <a:p>
            <a:r>
              <a:rPr lang="en-US" sz="900" dirty="0">
                <a:solidFill>
                  <a:schemeClr val="bg1"/>
                </a:solidFill>
              </a:rPr>
              <a:t>Container</a:t>
            </a:r>
            <a:r>
              <a:rPr lang="en-US" sz="1200" dirty="0">
                <a:solidFill>
                  <a:schemeClr val="bg1"/>
                </a:solidFill>
              </a:rPr>
              <a:t> </a:t>
            </a:r>
            <a:r>
              <a:rPr lang="en-US" sz="900" dirty="0">
                <a:solidFill>
                  <a:schemeClr val="bg1"/>
                </a:solidFill>
              </a:rPr>
              <a:t>Runtime</a:t>
            </a:r>
          </a:p>
        </p:txBody>
      </p:sp>
      <p:sp>
        <p:nvSpPr>
          <p:cNvPr id="167" name="TextBox 166">
            <a:extLst>
              <a:ext uri="{FF2B5EF4-FFF2-40B4-BE49-F238E27FC236}">
                <a16:creationId xmlns:a16="http://schemas.microsoft.com/office/drawing/2014/main" id="{77CAFCD7-0ACA-4BBD-9743-6EAA2F295017}"/>
              </a:ext>
            </a:extLst>
          </p:cNvPr>
          <p:cNvSpPr txBox="1"/>
          <p:nvPr/>
        </p:nvSpPr>
        <p:spPr>
          <a:xfrm>
            <a:off x="5207086" y="3661658"/>
            <a:ext cx="536755" cy="276999"/>
          </a:xfrm>
          <a:prstGeom prst="rect">
            <a:avLst/>
          </a:prstGeom>
          <a:noFill/>
        </p:spPr>
        <p:txBody>
          <a:bodyPr wrap="square" rtlCol="0">
            <a:spAutoFit/>
          </a:bodyPr>
          <a:lstStyle/>
          <a:p>
            <a:r>
              <a:rPr lang="en-US" sz="1200" b="1" dirty="0">
                <a:solidFill>
                  <a:schemeClr val="bg1"/>
                </a:solidFill>
              </a:rPr>
              <a:t>POD</a:t>
            </a:r>
          </a:p>
        </p:txBody>
      </p:sp>
      <p:sp>
        <p:nvSpPr>
          <p:cNvPr id="168" name="Rectangle: Rounded Corners 167">
            <a:extLst>
              <a:ext uri="{FF2B5EF4-FFF2-40B4-BE49-F238E27FC236}">
                <a16:creationId xmlns:a16="http://schemas.microsoft.com/office/drawing/2014/main" id="{AB5FB346-B406-492D-B699-A51926D35227}"/>
              </a:ext>
            </a:extLst>
          </p:cNvPr>
          <p:cNvSpPr/>
          <p:nvPr/>
        </p:nvSpPr>
        <p:spPr>
          <a:xfrm>
            <a:off x="5512801" y="2550375"/>
            <a:ext cx="726737"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TextBox 168">
            <a:extLst>
              <a:ext uri="{FF2B5EF4-FFF2-40B4-BE49-F238E27FC236}">
                <a16:creationId xmlns:a16="http://schemas.microsoft.com/office/drawing/2014/main" id="{7A135F24-E171-4B11-8F7A-317E2C9AFB86}"/>
              </a:ext>
            </a:extLst>
          </p:cNvPr>
          <p:cNvSpPr txBox="1"/>
          <p:nvPr/>
        </p:nvSpPr>
        <p:spPr>
          <a:xfrm>
            <a:off x="5553265" y="2549414"/>
            <a:ext cx="726737" cy="230832"/>
          </a:xfrm>
          <a:prstGeom prst="rect">
            <a:avLst/>
          </a:prstGeom>
          <a:noFill/>
        </p:spPr>
        <p:txBody>
          <a:bodyPr wrap="square" rtlCol="0">
            <a:spAutoFit/>
          </a:bodyPr>
          <a:lstStyle/>
          <a:p>
            <a:r>
              <a:rPr lang="en-US" sz="900" dirty="0" err="1">
                <a:solidFill>
                  <a:schemeClr val="bg1"/>
                </a:solidFill>
              </a:rPr>
              <a:t>Kube</a:t>
            </a:r>
            <a:r>
              <a:rPr lang="en-US" sz="900" dirty="0">
                <a:solidFill>
                  <a:schemeClr val="bg1"/>
                </a:solidFill>
              </a:rPr>
              <a:t>-Proxy</a:t>
            </a:r>
          </a:p>
        </p:txBody>
      </p:sp>
      <p:sp>
        <p:nvSpPr>
          <p:cNvPr id="170" name="Rectangle: Rounded Corners 169">
            <a:extLst>
              <a:ext uri="{FF2B5EF4-FFF2-40B4-BE49-F238E27FC236}">
                <a16:creationId xmlns:a16="http://schemas.microsoft.com/office/drawing/2014/main" id="{15E39D31-99D0-4D65-9AB4-1762D406E63E}"/>
              </a:ext>
            </a:extLst>
          </p:cNvPr>
          <p:cNvSpPr/>
          <p:nvPr/>
        </p:nvSpPr>
        <p:spPr>
          <a:xfrm>
            <a:off x="4592882" y="2285370"/>
            <a:ext cx="4498836" cy="2717515"/>
          </a:xfrm>
          <a:prstGeom prst="roundRect">
            <a:avLst/>
          </a:prstGeom>
          <a:solidFill>
            <a:srgbClr val="990099"/>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Rounded Corners 170">
            <a:extLst>
              <a:ext uri="{FF2B5EF4-FFF2-40B4-BE49-F238E27FC236}">
                <a16:creationId xmlns:a16="http://schemas.microsoft.com/office/drawing/2014/main" id="{E4B5000D-4B43-476A-B27E-ACD4E1180F84}"/>
              </a:ext>
            </a:extLst>
          </p:cNvPr>
          <p:cNvSpPr/>
          <p:nvPr/>
        </p:nvSpPr>
        <p:spPr>
          <a:xfrm>
            <a:off x="6733722" y="2593147"/>
            <a:ext cx="2227892" cy="2334788"/>
          </a:xfrm>
          <a:prstGeom prst="roundRect">
            <a:avLst/>
          </a:prstGeom>
          <a:solidFill>
            <a:srgbClr val="6600FF"/>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TextBox 171">
            <a:extLst>
              <a:ext uri="{FF2B5EF4-FFF2-40B4-BE49-F238E27FC236}">
                <a16:creationId xmlns:a16="http://schemas.microsoft.com/office/drawing/2014/main" id="{E03ADFF8-1EE6-49FD-890B-2FF57B3B8622}"/>
              </a:ext>
            </a:extLst>
          </p:cNvPr>
          <p:cNvSpPr txBox="1"/>
          <p:nvPr/>
        </p:nvSpPr>
        <p:spPr>
          <a:xfrm>
            <a:off x="7073775" y="2674035"/>
            <a:ext cx="1637181" cy="246221"/>
          </a:xfrm>
          <a:prstGeom prst="rect">
            <a:avLst/>
          </a:prstGeom>
          <a:noFill/>
        </p:spPr>
        <p:txBody>
          <a:bodyPr wrap="square" rtlCol="0">
            <a:spAutoFit/>
          </a:bodyPr>
          <a:lstStyle/>
          <a:p>
            <a:r>
              <a:rPr lang="en-US" sz="1000" dirty="0">
                <a:solidFill>
                  <a:schemeClr val="bg1"/>
                </a:solidFill>
              </a:rPr>
              <a:t>Host Network Name Space</a:t>
            </a:r>
          </a:p>
        </p:txBody>
      </p:sp>
      <p:sp>
        <p:nvSpPr>
          <p:cNvPr id="173" name="Rectangle: Rounded Corners 172">
            <a:extLst>
              <a:ext uri="{FF2B5EF4-FFF2-40B4-BE49-F238E27FC236}">
                <a16:creationId xmlns:a16="http://schemas.microsoft.com/office/drawing/2014/main" id="{1C14049A-2933-4664-96D7-07279A279B22}"/>
              </a:ext>
            </a:extLst>
          </p:cNvPr>
          <p:cNvSpPr/>
          <p:nvPr/>
        </p:nvSpPr>
        <p:spPr>
          <a:xfrm>
            <a:off x="8202691" y="4610275"/>
            <a:ext cx="602092" cy="277782"/>
          </a:xfrm>
          <a:prstGeom prst="round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a:extLst>
              <a:ext uri="{FF2B5EF4-FFF2-40B4-BE49-F238E27FC236}">
                <a16:creationId xmlns:a16="http://schemas.microsoft.com/office/drawing/2014/main" id="{F6DA2F29-4697-4A4B-93AA-0219FB4AF29B}"/>
              </a:ext>
            </a:extLst>
          </p:cNvPr>
          <p:cNvSpPr txBox="1"/>
          <p:nvPr/>
        </p:nvSpPr>
        <p:spPr>
          <a:xfrm>
            <a:off x="7920085" y="4611058"/>
            <a:ext cx="473487" cy="215444"/>
          </a:xfrm>
          <a:prstGeom prst="rect">
            <a:avLst/>
          </a:prstGeom>
          <a:noFill/>
        </p:spPr>
        <p:txBody>
          <a:bodyPr wrap="square" rtlCol="0">
            <a:spAutoFit/>
          </a:bodyPr>
          <a:lstStyle/>
          <a:p>
            <a:r>
              <a:rPr lang="en-US" sz="800" dirty="0">
                <a:solidFill>
                  <a:schemeClr val="bg1"/>
                </a:solidFill>
              </a:rPr>
              <a:t>eth0</a:t>
            </a:r>
          </a:p>
        </p:txBody>
      </p:sp>
      <p:sp>
        <p:nvSpPr>
          <p:cNvPr id="175" name="TextBox 174">
            <a:extLst>
              <a:ext uri="{FF2B5EF4-FFF2-40B4-BE49-F238E27FC236}">
                <a16:creationId xmlns:a16="http://schemas.microsoft.com/office/drawing/2014/main" id="{0C13EEB9-F2C0-436D-A3CF-E2D8245382E4}"/>
              </a:ext>
            </a:extLst>
          </p:cNvPr>
          <p:cNvSpPr txBox="1"/>
          <p:nvPr/>
        </p:nvSpPr>
        <p:spPr>
          <a:xfrm>
            <a:off x="7661074" y="4744392"/>
            <a:ext cx="680932" cy="215444"/>
          </a:xfrm>
          <a:prstGeom prst="rect">
            <a:avLst/>
          </a:prstGeom>
          <a:noFill/>
        </p:spPr>
        <p:txBody>
          <a:bodyPr wrap="square" rtlCol="0">
            <a:spAutoFit/>
          </a:bodyPr>
          <a:lstStyle/>
          <a:p>
            <a:r>
              <a:rPr lang="en-US" sz="800" dirty="0">
                <a:solidFill>
                  <a:schemeClr val="bg1"/>
                </a:solidFill>
              </a:rPr>
              <a:t>10.0.0.164</a:t>
            </a:r>
          </a:p>
        </p:txBody>
      </p:sp>
      <p:sp>
        <p:nvSpPr>
          <p:cNvPr id="176" name="TextBox 175">
            <a:extLst>
              <a:ext uri="{FF2B5EF4-FFF2-40B4-BE49-F238E27FC236}">
                <a16:creationId xmlns:a16="http://schemas.microsoft.com/office/drawing/2014/main" id="{6F5C5571-EBBE-4112-A35B-183267497666}"/>
              </a:ext>
            </a:extLst>
          </p:cNvPr>
          <p:cNvSpPr txBox="1"/>
          <p:nvPr/>
        </p:nvSpPr>
        <p:spPr>
          <a:xfrm>
            <a:off x="6724626" y="2229492"/>
            <a:ext cx="1157472" cy="307777"/>
          </a:xfrm>
          <a:prstGeom prst="rect">
            <a:avLst/>
          </a:prstGeom>
          <a:noFill/>
        </p:spPr>
        <p:txBody>
          <a:bodyPr wrap="square" rtlCol="0">
            <a:spAutoFit/>
          </a:bodyPr>
          <a:lstStyle/>
          <a:p>
            <a:r>
              <a:rPr lang="en-US" sz="1400" dirty="0">
                <a:solidFill>
                  <a:schemeClr val="bg1"/>
                </a:solidFill>
              </a:rPr>
              <a:t>kube-node2</a:t>
            </a:r>
          </a:p>
        </p:txBody>
      </p:sp>
      <p:sp>
        <p:nvSpPr>
          <p:cNvPr id="177" name="Rectangle: Rounded Corners 176">
            <a:extLst>
              <a:ext uri="{FF2B5EF4-FFF2-40B4-BE49-F238E27FC236}">
                <a16:creationId xmlns:a16="http://schemas.microsoft.com/office/drawing/2014/main" id="{2EFD649B-7D1F-4C2E-B0D1-33B1E5605F6E}"/>
              </a:ext>
            </a:extLst>
          </p:cNvPr>
          <p:cNvSpPr/>
          <p:nvPr/>
        </p:nvSpPr>
        <p:spPr>
          <a:xfrm>
            <a:off x="4986239" y="2347448"/>
            <a:ext cx="888822"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TextBox 177">
            <a:extLst>
              <a:ext uri="{FF2B5EF4-FFF2-40B4-BE49-F238E27FC236}">
                <a16:creationId xmlns:a16="http://schemas.microsoft.com/office/drawing/2014/main" id="{C79E6398-60E8-41F2-B06F-05CF7D55069E}"/>
              </a:ext>
            </a:extLst>
          </p:cNvPr>
          <p:cNvSpPr txBox="1"/>
          <p:nvPr/>
        </p:nvSpPr>
        <p:spPr>
          <a:xfrm>
            <a:off x="5025902" y="2311909"/>
            <a:ext cx="726737" cy="215444"/>
          </a:xfrm>
          <a:prstGeom prst="rect">
            <a:avLst/>
          </a:prstGeom>
          <a:noFill/>
        </p:spPr>
        <p:txBody>
          <a:bodyPr wrap="square" rtlCol="0">
            <a:spAutoFit/>
          </a:bodyPr>
          <a:lstStyle/>
          <a:p>
            <a:r>
              <a:rPr lang="en-US" sz="800" dirty="0" err="1">
                <a:solidFill>
                  <a:schemeClr val="bg1"/>
                </a:solidFill>
              </a:rPr>
              <a:t>Kube</a:t>
            </a:r>
            <a:r>
              <a:rPr lang="en-US" sz="800" dirty="0">
                <a:solidFill>
                  <a:schemeClr val="bg1"/>
                </a:solidFill>
              </a:rPr>
              <a:t>-Proxy</a:t>
            </a:r>
          </a:p>
        </p:txBody>
      </p:sp>
      <p:sp>
        <p:nvSpPr>
          <p:cNvPr id="193" name="Rectangle: Rounded Corners 192">
            <a:extLst>
              <a:ext uri="{FF2B5EF4-FFF2-40B4-BE49-F238E27FC236}">
                <a16:creationId xmlns:a16="http://schemas.microsoft.com/office/drawing/2014/main" id="{A518F6B0-4D05-445E-8D5E-D9389B7891B4}"/>
              </a:ext>
            </a:extLst>
          </p:cNvPr>
          <p:cNvSpPr/>
          <p:nvPr/>
        </p:nvSpPr>
        <p:spPr>
          <a:xfrm>
            <a:off x="6672404" y="3839992"/>
            <a:ext cx="498908"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Rounded Corners 225">
            <a:extLst>
              <a:ext uri="{FF2B5EF4-FFF2-40B4-BE49-F238E27FC236}">
                <a16:creationId xmlns:a16="http://schemas.microsoft.com/office/drawing/2014/main" id="{59838D56-9FBF-45D3-B3E1-47788FA9C869}"/>
              </a:ext>
            </a:extLst>
          </p:cNvPr>
          <p:cNvSpPr/>
          <p:nvPr/>
        </p:nvSpPr>
        <p:spPr>
          <a:xfrm>
            <a:off x="4689718" y="3435240"/>
            <a:ext cx="1637974" cy="641562"/>
          </a:xfrm>
          <a:prstGeom prst="round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Rounded Corners 226">
            <a:extLst>
              <a:ext uri="{FF2B5EF4-FFF2-40B4-BE49-F238E27FC236}">
                <a16:creationId xmlns:a16="http://schemas.microsoft.com/office/drawing/2014/main" id="{A3693162-73DC-4A08-8C32-F9D436028D15}"/>
              </a:ext>
            </a:extLst>
          </p:cNvPr>
          <p:cNvSpPr/>
          <p:nvPr/>
        </p:nvSpPr>
        <p:spPr>
          <a:xfrm>
            <a:off x="4770050" y="3614148"/>
            <a:ext cx="1448634" cy="429899"/>
          </a:xfrm>
          <a:prstGeom prst="roundRect">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TextBox 232">
            <a:extLst>
              <a:ext uri="{FF2B5EF4-FFF2-40B4-BE49-F238E27FC236}">
                <a16:creationId xmlns:a16="http://schemas.microsoft.com/office/drawing/2014/main" id="{F877844C-C3A1-485F-AC93-F8464D8D10D9}"/>
              </a:ext>
            </a:extLst>
          </p:cNvPr>
          <p:cNvSpPr txBox="1"/>
          <p:nvPr/>
        </p:nvSpPr>
        <p:spPr>
          <a:xfrm>
            <a:off x="4728118" y="3585731"/>
            <a:ext cx="1533580" cy="230832"/>
          </a:xfrm>
          <a:prstGeom prst="rect">
            <a:avLst/>
          </a:prstGeom>
          <a:noFill/>
        </p:spPr>
        <p:txBody>
          <a:bodyPr wrap="square" rtlCol="0">
            <a:spAutoFit/>
          </a:bodyPr>
          <a:lstStyle/>
          <a:p>
            <a:r>
              <a:rPr lang="en-US" sz="900" dirty="0">
                <a:solidFill>
                  <a:schemeClr val="bg1"/>
                </a:solidFill>
              </a:rPr>
              <a:t>POD Network Name Space</a:t>
            </a:r>
          </a:p>
        </p:txBody>
      </p:sp>
      <p:sp>
        <p:nvSpPr>
          <p:cNvPr id="240" name="Rectangle: Rounded Corners 239">
            <a:extLst>
              <a:ext uri="{FF2B5EF4-FFF2-40B4-BE49-F238E27FC236}">
                <a16:creationId xmlns:a16="http://schemas.microsoft.com/office/drawing/2014/main" id="{D99D5705-8508-417B-A560-B7E0F735D7E3}"/>
              </a:ext>
            </a:extLst>
          </p:cNvPr>
          <p:cNvSpPr/>
          <p:nvPr/>
        </p:nvSpPr>
        <p:spPr>
          <a:xfrm>
            <a:off x="5695971" y="3851944"/>
            <a:ext cx="545368"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TextBox 255">
            <a:extLst>
              <a:ext uri="{FF2B5EF4-FFF2-40B4-BE49-F238E27FC236}">
                <a16:creationId xmlns:a16="http://schemas.microsoft.com/office/drawing/2014/main" id="{EDE16246-22B3-414E-93B5-E4B8A36684BE}"/>
              </a:ext>
            </a:extLst>
          </p:cNvPr>
          <p:cNvSpPr txBox="1"/>
          <p:nvPr/>
        </p:nvSpPr>
        <p:spPr>
          <a:xfrm>
            <a:off x="5374193" y="3795808"/>
            <a:ext cx="501542" cy="215444"/>
          </a:xfrm>
          <a:prstGeom prst="rect">
            <a:avLst/>
          </a:prstGeom>
          <a:noFill/>
        </p:spPr>
        <p:txBody>
          <a:bodyPr wrap="square" rtlCol="0">
            <a:spAutoFit/>
          </a:bodyPr>
          <a:lstStyle/>
          <a:p>
            <a:r>
              <a:rPr lang="en-US" sz="800" dirty="0">
                <a:solidFill>
                  <a:schemeClr val="bg1"/>
                </a:solidFill>
              </a:rPr>
              <a:t>eth0</a:t>
            </a:r>
          </a:p>
        </p:txBody>
      </p:sp>
      <p:sp>
        <p:nvSpPr>
          <p:cNvPr id="258" name="TextBox 257">
            <a:extLst>
              <a:ext uri="{FF2B5EF4-FFF2-40B4-BE49-F238E27FC236}">
                <a16:creationId xmlns:a16="http://schemas.microsoft.com/office/drawing/2014/main" id="{CC584BD6-A034-40AC-A1E4-232840CCF086}"/>
              </a:ext>
            </a:extLst>
          </p:cNvPr>
          <p:cNvSpPr txBox="1"/>
          <p:nvPr/>
        </p:nvSpPr>
        <p:spPr>
          <a:xfrm>
            <a:off x="4895232" y="3913116"/>
            <a:ext cx="896193" cy="215444"/>
          </a:xfrm>
          <a:prstGeom prst="rect">
            <a:avLst/>
          </a:prstGeom>
          <a:noFill/>
        </p:spPr>
        <p:txBody>
          <a:bodyPr wrap="square" rtlCol="0">
            <a:spAutoFit/>
          </a:bodyPr>
          <a:lstStyle/>
          <a:p>
            <a:r>
              <a:rPr lang="en-US" sz="800" dirty="0">
                <a:solidFill>
                  <a:schemeClr val="bg1"/>
                </a:solidFill>
              </a:rPr>
              <a:t>192.168.233.207</a:t>
            </a:r>
          </a:p>
        </p:txBody>
      </p:sp>
      <p:cxnSp>
        <p:nvCxnSpPr>
          <p:cNvPr id="263" name="Straight Connector 262">
            <a:extLst>
              <a:ext uri="{FF2B5EF4-FFF2-40B4-BE49-F238E27FC236}">
                <a16:creationId xmlns:a16="http://schemas.microsoft.com/office/drawing/2014/main" id="{71655A82-EF07-411D-B0CA-45A2E4BAFBBA}"/>
              </a:ext>
            </a:extLst>
          </p:cNvPr>
          <p:cNvCxnSpPr>
            <a:cxnSpLocks/>
            <a:stCxn id="240" idx="3"/>
          </p:cNvCxnSpPr>
          <p:nvPr/>
        </p:nvCxnSpPr>
        <p:spPr>
          <a:xfrm flipV="1">
            <a:off x="6241339" y="3948409"/>
            <a:ext cx="448300" cy="2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9B407359-0F9D-435A-A68E-9AE8750B42E8}"/>
              </a:ext>
            </a:extLst>
          </p:cNvPr>
          <p:cNvSpPr txBox="1"/>
          <p:nvPr/>
        </p:nvSpPr>
        <p:spPr>
          <a:xfrm>
            <a:off x="4842706" y="3362890"/>
            <a:ext cx="1499324" cy="276999"/>
          </a:xfrm>
          <a:prstGeom prst="rect">
            <a:avLst/>
          </a:prstGeom>
          <a:noFill/>
        </p:spPr>
        <p:txBody>
          <a:bodyPr wrap="square" rtlCol="0">
            <a:spAutoFit/>
          </a:bodyPr>
          <a:lstStyle/>
          <a:p>
            <a:r>
              <a:rPr lang="en-US" sz="1200" b="1" dirty="0">
                <a:solidFill>
                  <a:schemeClr val="bg1"/>
                </a:solidFill>
              </a:rPr>
              <a:t>POD (hello-world)</a:t>
            </a:r>
          </a:p>
        </p:txBody>
      </p:sp>
      <p:sp>
        <p:nvSpPr>
          <p:cNvPr id="317" name="Circle: Hollow 316">
            <a:extLst>
              <a:ext uri="{FF2B5EF4-FFF2-40B4-BE49-F238E27FC236}">
                <a16:creationId xmlns:a16="http://schemas.microsoft.com/office/drawing/2014/main" id="{F5CE24CE-7E66-4FEF-A61C-F61A44CCAFA7}"/>
              </a:ext>
            </a:extLst>
          </p:cNvPr>
          <p:cNvSpPr/>
          <p:nvPr/>
        </p:nvSpPr>
        <p:spPr>
          <a:xfrm>
            <a:off x="3522305" y="3339001"/>
            <a:ext cx="686773" cy="552667"/>
          </a:xfrm>
          <a:prstGeom prst="donut">
            <a:avLst>
              <a:gd name="adj" fmla="val 82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8" name="TextBox 317">
            <a:extLst>
              <a:ext uri="{FF2B5EF4-FFF2-40B4-BE49-F238E27FC236}">
                <a16:creationId xmlns:a16="http://schemas.microsoft.com/office/drawing/2014/main" id="{91C5D82B-8B81-4F86-8324-ED4B5AAEC9B7}"/>
              </a:ext>
            </a:extLst>
          </p:cNvPr>
          <p:cNvSpPr txBox="1"/>
          <p:nvPr/>
        </p:nvSpPr>
        <p:spPr>
          <a:xfrm>
            <a:off x="3563476" y="3475020"/>
            <a:ext cx="703114" cy="276999"/>
          </a:xfrm>
          <a:prstGeom prst="rect">
            <a:avLst/>
          </a:prstGeom>
          <a:noFill/>
        </p:spPr>
        <p:txBody>
          <a:bodyPr wrap="square" rtlCol="0">
            <a:spAutoFit/>
          </a:bodyPr>
          <a:lstStyle/>
          <a:p>
            <a:r>
              <a:rPr lang="en-US" sz="1200" dirty="0">
                <a:solidFill>
                  <a:schemeClr val="bg1"/>
                </a:solidFill>
              </a:rPr>
              <a:t>iptables</a:t>
            </a:r>
          </a:p>
        </p:txBody>
      </p:sp>
      <p:sp>
        <p:nvSpPr>
          <p:cNvPr id="319" name="Rectangle 318">
            <a:extLst>
              <a:ext uri="{FF2B5EF4-FFF2-40B4-BE49-F238E27FC236}">
                <a16:creationId xmlns:a16="http://schemas.microsoft.com/office/drawing/2014/main" id="{0C486B03-22C1-47F7-A779-41BFCBA5FE07}"/>
              </a:ext>
            </a:extLst>
          </p:cNvPr>
          <p:cNvSpPr/>
          <p:nvPr/>
        </p:nvSpPr>
        <p:spPr>
          <a:xfrm>
            <a:off x="3476312" y="3570053"/>
            <a:ext cx="83181" cy="4985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TextBox 324">
            <a:extLst>
              <a:ext uri="{FF2B5EF4-FFF2-40B4-BE49-F238E27FC236}">
                <a16:creationId xmlns:a16="http://schemas.microsoft.com/office/drawing/2014/main" id="{5FCBF9BE-72CB-4DA8-8080-5C35337C0E07}"/>
              </a:ext>
            </a:extLst>
          </p:cNvPr>
          <p:cNvSpPr txBox="1"/>
          <p:nvPr/>
        </p:nvSpPr>
        <p:spPr>
          <a:xfrm>
            <a:off x="2455984" y="3460445"/>
            <a:ext cx="879478" cy="184666"/>
          </a:xfrm>
          <a:prstGeom prst="rect">
            <a:avLst/>
          </a:prstGeom>
          <a:noFill/>
        </p:spPr>
        <p:txBody>
          <a:bodyPr wrap="square" rtlCol="0">
            <a:spAutoFit/>
          </a:bodyPr>
          <a:lstStyle/>
          <a:p>
            <a:r>
              <a:rPr lang="en-US" sz="600" dirty="0">
                <a:solidFill>
                  <a:schemeClr val="bg1"/>
                </a:solidFill>
              </a:rPr>
              <a:t>192.168.9.87:8080</a:t>
            </a:r>
          </a:p>
        </p:txBody>
      </p:sp>
      <p:sp>
        <p:nvSpPr>
          <p:cNvPr id="324" name="TextBox 323">
            <a:extLst>
              <a:ext uri="{FF2B5EF4-FFF2-40B4-BE49-F238E27FC236}">
                <a16:creationId xmlns:a16="http://schemas.microsoft.com/office/drawing/2014/main" id="{02A7DE83-E0DD-4CD9-B375-A1C4D4AF6886}"/>
              </a:ext>
            </a:extLst>
          </p:cNvPr>
          <p:cNvSpPr txBox="1"/>
          <p:nvPr/>
        </p:nvSpPr>
        <p:spPr>
          <a:xfrm>
            <a:off x="2450929" y="3308369"/>
            <a:ext cx="904352" cy="184666"/>
          </a:xfrm>
          <a:prstGeom prst="rect">
            <a:avLst/>
          </a:prstGeom>
          <a:noFill/>
        </p:spPr>
        <p:txBody>
          <a:bodyPr wrap="square" rtlCol="0">
            <a:spAutoFit/>
          </a:bodyPr>
          <a:lstStyle/>
          <a:p>
            <a:r>
              <a:rPr lang="en-US" sz="600" dirty="0">
                <a:solidFill>
                  <a:schemeClr val="bg1"/>
                </a:solidFill>
              </a:rPr>
              <a:t>192.168.9.86:8080</a:t>
            </a:r>
          </a:p>
        </p:txBody>
      </p:sp>
      <p:sp>
        <p:nvSpPr>
          <p:cNvPr id="183" name="Rectangle: Rounded Corners 182">
            <a:extLst>
              <a:ext uri="{FF2B5EF4-FFF2-40B4-BE49-F238E27FC236}">
                <a16:creationId xmlns:a16="http://schemas.microsoft.com/office/drawing/2014/main" id="{15FD13A5-1327-42AA-B462-E09ADB3F2437}"/>
              </a:ext>
            </a:extLst>
          </p:cNvPr>
          <p:cNvSpPr/>
          <p:nvPr/>
        </p:nvSpPr>
        <p:spPr>
          <a:xfrm>
            <a:off x="6732762" y="4597333"/>
            <a:ext cx="497409"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Rounded Corners 183">
            <a:extLst>
              <a:ext uri="{FF2B5EF4-FFF2-40B4-BE49-F238E27FC236}">
                <a16:creationId xmlns:a16="http://schemas.microsoft.com/office/drawing/2014/main" id="{F9BEBE29-D885-41AB-841D-BF6C56E9FFBA}"/>
              </a:ext>
            </a:extLst>
          </p:cNvPr>
          <p:cNvSpPr/>
          <p:nvPr/>
        </p:nvSpPr>
        <p:spPr>
          <a:xfrm>
            <a:off x="4724705" y="4198765"/>
            <a:ext cx="1637974" cy="641562"/>
          </a:xfrm>
          <a:prstGeom prst="round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Rounded Corners 184">
            <a:extLst>
              <a:ext uri="{FF2B5EF4-FFF2-40B4-BE49-F238E27FC236}">
                <a16:creationId xmlns:a16="http://schemas.microsoft.com/office/drawing/2014/main" id="{B7F6F96D-7404-421C-ADC8-DEDF96F0EF6E}"/>
              </a:ext>
            </a:extLst>
          </p:cNvPr>
          <p:cNvSpPr/>
          <p:nvPr/>
        </p:nvSpPr>
        <p:spPr>
          <a:xfrm>
            <a:off x="4805037" y="4377673"/>
            <a:ext cx="1448634" cy="429899"/>
          </a:xfrm>
          <a:prstGeom prst="roundRect">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a:extLst>
              <a:ext uri="{FF2B5EF4-FFF2-40B4-BE49-F238E27FC236}">
                <a16:creationId xmlns:a16="http://schemas.microsoft.com/office/drawing/2014/main" id="{28D8A550-17C6-47C5-AA1D-2BEA3B971857}"/>
              </a:ext>
            </a:extLst>
          </p:cNvPr>
          <p:cNvSpPr txBox="1"/>
          <p:nvPr/>
        </p:nvSpPr>
        <p:spPr>
          <a:xfrm>
            <a:off x="4763105" y="4349256"/>
            <a:ext cx="1533580" cy="230832"/>
          </a:xfrm>
          <a:prstGeom prst="rect">
            <a:avLst/>
          </a:prstGeom>
          <a:noFill/>
        </p:spPr>
        <p:txBody>
          <a:bodyPr wrap="square" rtlCol="0">
            <a:spAutoFit/>
          </a:bodyPr>
          <a:lstStyle/>
          <a:p>
            <a:r>
              <a:rPr lang="en-US" sz="900" dirty="0">
                <a:solidFill>
                  <a:schemeClr val="bg1"/>
                </a:solidFill>
              </a:rPr>
              <a:t>POD Network Name Space</a:t>
            </a:r>
          </a:p>
        </p:txBody>
      </p:sp>
      <p:sp>
        <p:nvSpPr>
          <p:cNvPr id="187" name="Rectangle: Rounded Corners 186">
            <a:extLst>
              <a:ext uri="{FF2B5EF4-FFF2-40B4-BE49-F238E27FC236}">
                <a16:creationId xmlns:a16="http://schemas.microsoft.com/office/drawing/2014/main" id="{C3A140BD-BEDB-4B78-9C40-8C9CDBFBF4CF}"/>
              </a:ext>
            </a:extLst>
          </p:cNvPr>
          <p:cNvSpPr/>
          <p:nvPr/>
        </p:nvSpPr>
        <p:spPr>
          <a:xfrm>
            <a:off x="5730958" y="4615469"/>
            <a:ext cx="545368"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a:extLst>
              <a:ext uri="{FF2B5EF4-FFF2-40B4-BE49-F238E27FC236}">
                <a16:creationId xmlns:a16="http://schemas.microsoft.com/office/drawing/2014/main" id="{FA51F6B3-5941-4408-BAAE-FFA8E06E832C}"/>
              </a:ext>
            </a:extLst>
          </p:cNvPr>
          <p:cNvSpPr txBox="1"/>
          <p:nvPr/>
        </p:nvSpPr>
        <p:spPr>
          <a:xfrm>
            <a:off x="5409180" y="4559333"/>
            <a:ext cx="501542" cy="215444"/>
          </a:xfrm>
          <a:prstGeom prst="rect">
            <a:avLst/>
          </a:prstGeom>
          <a:noFill/>
        </p:spPr>
        <p:txBody>
          <a:bodyPr wrap="square" rtlCol="0">
            <a:spAutoFit/>
          </a:bodyPr>
          <a:lstStyle/>
          <a:p>
            <a:r>
              <a:rPr lang="en-US" sz="800" dirty="0">
                <a:solidFill>
                  <a:schemeClr val="bg1"/>
                </a:solidFill>
              </a:rPr>
              <a:t>eth0</a:t>
            </a:r>
          </a:p>
        </p:txBody>
      </p:sp>
      <p:sp>
        <p:nvSpPr>
          <p:cNvPr id="189" name="TextBox 188">
            <a:extLst>
              <a:ext uri="{FF2B5EF4-FFF2-40B4-BE49-F238E27FC236}">
                <a16:creationId xmlns:a16="http://schemas.microsoft.com/office/drawing/2014/main" id="{4503C463-4AF2-4E55-BBA4-EC401E70141E}"/>
              </a:ext>
            </a:extLst>
          </p:cNvPr>
          <p:cNvSpPr txBox="1"/>
          <p:nvPr/>
        </p:nvSpPr>
        <p:spPr>
          <a:xfrm>
            <a:off x="4944159" y="4625388"/>
            <a:ext cx="979567" cy="215444"/>
          </a:xfrm>
          <a:prstGeom prst="rect">
            <a:avLst/>
          </a:prstGeom>
          <a:noFill/>
        </p:spPr>
        <p:txBody>
          <a:bodyPr wrap="square" rtlCol="0">
            <a:spAutoFit/>
          </a:bodyPr>
          <a:lstStyle/>
          <a:p>
            <a:r>
              <a:rPr lang="en-US" sz="800" dirty="0">
                <a:solidFill>
                  <a:schemeClr val="bg1"/>
                </a:solidFill>
              </a:rPr>
              <a:t>192.168.233.206</a:t>
            </a:r>
          </a:p>
        </p:txBody>
      </p:sp>
      <p:cxnSp>
        <p:nvCxnSpPr>
          <p:cNvPr id="190" name="Straight Connector 189">
            <a:extLst>
              <a:ext uri="{FF2B5EF4-FFF2-40B4-BE49-F238E27FC236}">
                <a16:creationId xmlns:a16="http://schemas.microsoft.com/office/drawing/2014/main" id="{6462D5CF-B989-4D0E-A2F3-1BA6385FA281}"/>
              </a:ext>
            </a:extLst>
          </p:cNvPr>
          <p:cNvCxnSpPr>
            <a:cxnSpLocks/>
            <a:stCxn id="187" idx="3"/>
          </p:cNvCxnSpPr>
          <p:nvPr/>
        </p:nvCxnSpPr>
        <p:spPr>
          <a:xfrm flipV="1">
            <a:off x="6276326" y="4711934"/>
            <a:ext cx="448300" cy="2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7E474B31-7364-4085-B31B-63D5C9CCBBFE}"/>
              </a:ext>
            </a:extLst>
          </p:cNvPr>
          <p:cNvSpPr txBox="1"/>
          <p:nvPr/>
        </p:nvSpPr>
        <p:spPr>
          <a:xfrm>
            <a:off x="4877693" y="4126415"/>
            <a:ext cx="1499324" cy="276999"/>
          </a:xfrm>
          <a:prstGeom prst="rect">
            <a:avLst/>
          </a:prstGeom>
          <a:noFill/>
        </p:spPr>
        <p:txBody>
          <a:bodyPr wrap="square" rtlCol="0">
            <a:spAutoFit/>
          </a:bodyPr>
          <a:lstStyle/>
          <a:p>
            <a:r>
              <a:rPr lang="en-US" sz="1200" b="1" dirty="0">
                <a:solidFill>
                  <a:schemeClr val="bg1"/>
                </a:solidFill>
              </a:rPr>
              <a:t>POD (hello-world)</a:t>
            </a:r>
          </a:p>
        </p:txBody>
      </p:sp>
      <p:sp>
        <p:nvSpPr>
          <p:cNvPr id="327" name="TextBox 326">
            <a:extLst>
              <a:ext uri="{FF2B5EF4-FFF2-40B4-BE49-F238E27FC236}">
                <a16:creationId xmlns:a16="http://schemas.microsoft.com/office/drawing/2014/main" id="{537FAE1E-829D-44FB-93F5-5BC6BC4208BE}"/>
              </a:ext>
            </a:extLst>
          </p:cNvPr>
          <p:cNvSpPr txBox="1"/>
          <p:nvPr/>
        </p:nvSpPr>
        <p:spPr>
          <a:xfrm>
            <a:off x="2982553" y="3842143"/>
            <a:ext cx="934855" cy="184666"/>
          </a:xfrm>
          <a:prstGeom prst="rect">
            <a:avLst/>
          </a:prstGeom>
          <a:noFill/>
        </p:spPr>
        <p:txBody>
          <a:bodyPr wrap="square" rtlCol="0">
            <a:spAutoFit/>
          </a:bodyPr>
          <a:lstStyle/>
          <a:p>
            <a:r>
              <a:rPr lang="en-US" sz="600" dirty="0">
                <a:solidFill>
                  <a:schemeClr val="bg1"/>
                </a:solidFill>
              </a:rPr>
              <a:t>192.168.233.206:8080</a:t>
            </a:r>
          </a:p>
        </p:txBody>
      </p:sp>
      <p:sp>
        <p:nvSpPr>
          <p:cNvPr id="326" name="TextBox 325">
            <a:extLst>
              <a:ext uri="{FF2B5EF4-FFF2-40B4-BE49-F238E27FC236}">
                <a16:creationId xmlns:a16="http://schemas.microsoft.com/office/drawing/2014/main" id="{514D8BBB-615F-4B7D-B028-0BE9F40C3CF2}"/>
              </a:ext>
            </a:extLst>
          </p:cNvPr>
          <p:cNvSpPr txBox="1"/>
          <p:nvPr/>
        </p:nvSpPr>
        <p:spPr>
          <a:xfrm>
            <a:off x="2394556" y="3675335"/>
            <a:ext cx="993448" cy="184666"/>
          </a:xfrm>
          <a:prstGeom prst="rect">
            <a:avLst/>
          </a:prstGeom>
          <a:noFill/>
        </p:spPr>
        <p:txBody>
          <a:bodyPr wrap="square" rtlCol="0">
            <a:spAutoFit/>
          </a:bodyPr>
          <a:lstStyle/>
          <a:p>
            <a:r>
              <a:rPr lang="en-US" sz="600" dirty="0">
                <a:solidFill>
                  <a:schemeClr val="bg1"/>
                </a:solidFill>
              </a:rPr>
              <a:t>192.168.233.207:8080</a:t>
            </a:r>
          </a:p>
        </p:txBody>
      </p:sp>
      <p:cxnSp>
        <p:nvCxnSpPr>
          <p:cNvPr id="320" name="Straight Arrow Connector 319">
            <a:extLst>
              <a:ext uri="{FF2B5EF4-FFF2-40B4-BE49-F238E27FC236}">
                <a16:creationId xmlns:a16="http://schemas.microsoft.com/office/drawing/2014/main" id="{B0CDDD8F-690B-4723-BAF0-233C3AF5C465}"/>
              </a:ext>
            </a:extLst>
          </p:cNvPr>
          <p:cNvCxnSpPr>
            <a:cxnSpLocks/>
            <a:stCxn id="319" idx="1"/>
          </p:cNvCxnSpPr>
          <p:nvPr/>
        </p:nvCxnSpPr>
        <p:spPr>
          <a:xfrm flipH="1" flipV="1">
            <a:off x="3124104" y="3421616"/>
            <a:ext cx="352208" cy="17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CACFC030-3AFF-40DA-B14A-63C5AB9FEDBB}"/>
              </a:ext>
            </a:extLst>
          </p:cNvPr>
          <p:cNvCxnSpPr>
            <a:cxnSpLocks/>
            <a:stCxn id="319" idx="1"/>
          </p:cNvCxnSpPr>
          <p:nvPr/>
        </p:nvCxnSpPr>
        <p:spPr>
          <a:xfrm flipH="1" flipV="1">
            <a:off x="3096165" y="3569184"/>
            <a:ext cx="380147" cy="2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F430A5E2-09D9-4537-A76B-129E394EBD65}"/>
              </a:ext>
            </a:extLst>
          </p:cNvPr>
          <p:cNvCxnSpPr>
            <a:cxnSpLocks/>
            <a:stCxn id="319" idx="1"/>
          </p:cNvCxnSpPr>
          <p:nvPr/>
        </p:nvCxnSpPr>
        <p:spPr>
          <a:xfrm flipH="1">
            <a:off x="3202688" y="3594982"/>
            <a:ext cx="273624" cy="168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21132FFC-1211-4F79-AEAB-A57EEF445F81}"/>
              </a:ext>
            </a:extLst>
          </p:cNvPr>
          <p:cNvCxnSpPr>
            <a:cxnSpLocks/>
            <a:stCxn id="319" idx="1"/>
          </p:cNvCxnSpPr>
          <p:nvPr/>
        </p:nvCxnSpPr>
        <p:spPr>
          <a:xfrm flipH="1">
            <a:off x="3289852" y="3594982"/>
            <a:ext cx="186460" cy="289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8" name="Arrow: Left-Right 327">
            <a:extLst>
              <a:ext uri="{FF2B5EF4-FFF2-40B4-BE49-F238E27FC236}">
                <a16:creationId xmlns:a16="http://schemas.microsoft.com/office/drawing/2014/main" id="{692E6DC3-640A-49F9-A225-B22AC242B214}"/>
              </a:ext>
            </a:extLst>
          </p:cNvPr>
          <p:cNvSpPr/>
          <p:nvPr/>
        </p:nvSpPr>
        <p:spPr>
          <a:xfrm rot="5400000" flipV="1">
            <a:off x="1048424" y="2127616"/>
            <a:ext cx="287410" cy="45719"/>
          </a:xfrm>
          <a:prstGeom prst="lef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Arrow: Left-Right 328">
            <a:extLst>
              <a:ext uri="{FF2B5EF4-FFF2-40B4-BE49-F238E27FC236}">
                <a16:creationId xmlns:a16="http://schemas.microsoft.com/office/drawing/2014/main" id="{E4AA2F6A-0EDA-46B1-9941-58291FB30043}"/>
              </a:ext>
            </a:extLst>
          </p:cNvPr>
          <p:cNvSpPr/>
          <p:nvPr/>
        </p:nvSpPr>
        <p:spPr>
          <a:xfrm rot="5400000">
            <a:off x="3540914" y="746446"/>
            <a:ext cx="551300" cy="66266"/>
          </a:xfrm>
          <a:prstGeom prst="lef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Arrow: Left-Right 329">
            <a:extLst>
              <a:ext uri="{FF2B5EF4-FFF2-40B4-BE49-F238E27FC236}">
                <a16:creationId xmlns:a16="http://schemas.microsoft.com/office/drawing/2014/main" id="{B02C1955-D07A-4BB4-83D4-90B46C55279A}"/>
              </a:ext>
            </a:extLst>
          </p:cNvPr>
          <p:cNvSpPr/>
          <p:nvPr/>
        </p:nvSpPr>
        <p:spPr>
          <a:xfrm rot="20340000">
            <a:off x="3967919" y="1038647"/>
            <a:ext cx="937695" cy="56814"/>
          </a:xfrm>
          <a:prstGeom prst="lef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Arrow: Left-Right 330">
            <a:extLst>
              <a:ext uri="{FF2B5EF4-FFF2-40B4-BE49-F238E27FC236}">
                <a16:creationId xmlns:a16="http://schemas.microsoft.com/office/drawing/2014/main" id="{A603B686-E9A3-4F4C-9291-633E05060AD4}"/>
              </a:ext>
            </a:extLst>
          </p:cNvPr>
          <p:cNvSpPr/>
          <p:nvPr/>
        </p:nvSpPr>
        <p:spPr>
          <a:xfrm>
            <a:off x="1844497" y="1180331"/>
            <a:ext cx="1032917" cy="45719"/>
          </a:xfrm>
          <a:prstGeom prst="lef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TextBox 331">
            <a:extLst>
              <a:ext uri="{FF2B5EF4-FFF2-40B4-BE49-F238E27FC236}">
                <a16:creationId xmlns:a16="http://schemas.microsoft.com/office/drawing/2014/main" id="{967E6192-88AA-4174-90BF-8DED14BC153F}"/>
              </a:ext>
            </a:extLst>
          </p:cNvPr>
          <p:cNvSpPr txBox="1"/>
          <p:nvPr/>
        </p:nvSpPr>
        <p:spPr>
          <a:xfrm>
            <a:off x="767685" y="1019793"/>
            <a:ext cx="1076812" cy="246221"/>
          </a:xfrm>
          <a:prstGeom prst="rect">
            <a:avLst/>
          </a:prstGeom>
          <a:noFill/>
        </p:spPr>
        <p:txBody>
          <a:bodyPr wrap="square" rtlCol="0">
            <a:spAutoFit/>
          </a:bodyPr>
          <a:lstStyle/>
          <a:p>
            <a:r>
              <a:rPr lang="en-US" sz="1000" dirty="0">
                <a:solidFill>
                  <a:schemeClr val="bg1"/>
                </a:solidFill>
              </a:rPr>
              <a:t>Hello-world svc</a:t>
            </a:r>
          </a:p>
        </p:txBody>
      </p:sp>
      <p:sp>
        <p:nvSpPr>
          <p:cNvPr id="333" name="TextBox 332">
            <a:extLst>
              <a:ext uri="{FF2B5EF4-FFF2-40B4-BE49-F238E27FC236}">
                <a16:creationId xmlns:a16="http://schemas.microsoft.com/office/drawing/2014/main" id="{B2AD6AED-D9E4-4B95-94B0-5FF78A1CD58B}"/>
              </a:ext>
            </a:extLst>
          </p:cNvPr>
          <p:cNvSpPr txBox="1"/>
          <p:nvPr/>
        </p:nvSpPr>
        <p:spPr>
          <a:xfrm>
            <a:off x="763217" y="1199039"/>
            <a:ext cx="1200686" cy="723275"/>
          </a:xfrm>
          <a:prstGeom prst="rect">
            <a:avLst/>
          </a:prstGeom>
          <a:noFill/>
        </p:spPr>
        <p:txBody>
          <a:bodyPr wrap="square" rtlCol="0">
            <a:spAutoFit/>
          </a:bodyPr>
          <a:lstStyle/>
          <a:p>
            <a:r>
              <a:rPr lang="en-US" sz="800" dirty="0">
                <a:solidFill>
                  <a:schemeClr val="bg1"/>
                </a:solidFill>
              </a:rPr>
              <a:t>Hello-world End points: </a:t>
            </a:r>
          </a:p>
          <a:p>
            <a:r>
              <a:rPr lang="en-US" sz="800" dirty="0">
                <a:solidFill>
                  <a:schemeClr val="bg1"/>
                </a:solidFill>
              </a:rPr>
              <a:t>10.0.1.62:8080 10.0.1.75:8080 10.0.0.183:8080 </a:t>
            </a:r>
          </a:p>
          <a:p>
            <a:r>
              <a:rPr lang="en-US" sz="800" dirty="0">
                <a:solidFill>
                  <a:schemeClr val="bg1"/>
                </a:solidFill>
              </a:rPr>
              <a:t>10.0.0.188:8080 </a:t>
            </a:r>
            <a:r>
              <a:rPr lang="en-US" sz="900" dirty="0">
                <a:solidFill>
                  <a:schemeClr val="bg1"/>
                </a:solidFill>
              </a:rPr>
              <a:t>    </a:t>
            </a:r>
          </a:p>
        </p:txBody>
      </p:sp>
      <p:cxnSp>
        <p:nvCxnSpPr>
          <p:cNvPr id="23" name="Straight Arrow Connector 22">
            <a:extLst>
              <a:ext uri="{FF2B5EF4-FFF2-40B4-BE49-F238E27FC236}">
                <a16:creationId xmlns:a16="http://schemas.microsoft.com/office/drawing/2014/main" id="{6B3EFACF-5116-43C2-8B1C-8598C13CA31C}"/>
              </a:ext>
            </a:extLst>
          </p:cNvPr>
          <p:cNvCxnSpPr>
            <a:cxnSpLocks/>
          </p:cNvCxnSpPr>
          <p:nvPr/>
        </p:nvCxnSpPr>
        <p:spPr>
          <a:xfrm>
            <a:off x="1710535" y="2529774"/>
            <a:ext cx="1325971" cy="56663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35" name="Arrow: Left-Right 334">
            <a:extLst>
              <a:ext uri="{FF2B5EF4-FFF2-40B4-BE49-F238E27FC236}">
                <a16:creationId xmlns:a16="http://schemas.microsoft.com/office/drawing/2014/main" id="{3EBC93DA-E776-4BA4-8895-7E2067B2BF13}"/>
              </a:ext>
            </a:extLst>
          </p:cNvPr>
          <p:cNvSpPr/>
          <p:nvPr/>
        </p:nvSpPr>
        <p:spPr>
          <a:xfrm rot="960000">
            <a:off x="3942781" y="1457680"/>
            <a:ext cx="944212" cy="45719"/>
          </a:xfrm>
          <a:prstGeom prst="lef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F498FBA6-2B70-4893-80F5-66D7C672A3A1}"/>
              </a:ext>
            </a:extLst>
          </p:cNvPr>
          <p:cNvGrpSpPr/>
          <p:nvPr/>
        </p:nvGrpSpPr>
        <p:grpSpPr>
          <a:xfrm>
            <a:off x="3040890" y="3006703"/>
            <a:ext cx="1205987" cy="323166"/>
            <a:chOff x="7882926" y="1190985"/>
            <a:chExt cx="1336972" cy="323166"/>
          </a:xfrm>
        </p:grpSpPr>
        <p:sp>
          <p:nvSpPr>
            <p:cNvPr id="336" name="Rectangle: Rounded Corners 335">
              <a:extLst>
                <a:ext uri="{FF2B5EF4-FFF2-40B4-BE49-F238E27FC236}">
                  <a16:creationId xmlns:a16="http://schemas.microsoft.com/office/drawing/2014/main" id="{BEF8FC14-5A35-49D5-8D2E-5C24EA8FDFA8}"/>
                </a:ext>
              </a:extLst>
            </p:cNvPr>
            <p:cNvSpPr/>
            <p:nvPr/>
          </p:nvSpPr>
          <p:spPr>
            <a:xfrm>
              <a:off x="7882926" y="1199235"/>
              <a:ext cx="1208792" cy="29716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7" name="Picture 8">
              <a:extLst>
                <a:ext uri="{FF2B5EF4-FFF2-40B4-BE49-F238E27FC236}">
                  <a16:creationId xmlns:a16="http://schemas.microsoft.com/office/drawing/2014/main" id="{A64F23D6-ECA5-419B-BA77-ADAA0C2715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1826" y="1215137"/>
              <a:ext cx="264713" cy="199345"/>
            </a:xfrm>
            <a:prstGeom prst="rect">
              <a:avLst/>
            </a:prstGeom>
            <a:solidFill>
              <a:srgbClr val="C00000">
                <a:alpha val="95000"/>
              </a:srgbClr>
            </a:solidFill>
            <a:scene3d>
              <a:camera prst="orthographicFront"/>
              <a:lightRig rig="threePt" dir="t"/>
            </a:scene3d>
            <a:sp3d extrusionH="76200">
              <a:bevelT/>
              <a:extrusionClr>
                <a:srgbClr val="C00000"/>
              </a:extrusionClr>
            </a:sp3d>
          </p:spPr>
        </p:pic>
        <p:sp>
          <p:nvSpPr>
            <p:cNvPr id="27" name="TextBox 26">
              <a:extLst>
                <a:ext uri="{FF2B5EF4-FFF2-40B4-BE49-F238E27FC236}">
                  <a16:creationId xmlns:a16="http://schemas.microsoft.com/office/drawing/2014/main" id="{F64B0E8B-0348-4674-B42C-9FBE80626BB8}"/>
                </a:ext>
              </a:extLst>
            </p:cNvPr>
            <p:cNvSpPr txBox="1"/>
            <p:nvPr/>
          </p:nvSpPr>
          <p:spPr>
            <a:xfrm>
              <a:off x="8097057" y="1190985"/>
              <a:ext cx="680940" cy="215444"/>
            </a:xfrm>
            <a:prstGeom prst="rect">
              <a:avLst/>
            </a:prstGeom>
            <a:noFill/>
          </p:spPr>
          <p:txBody>
            <a:bodyPr wrap="square" rtlCol="0">
              <a:spAutoFit/>
            </a:bodyPr>
            <a:lstStyle/>
            <a:p>
              <a:r>
                <a:rPr lang="en-US" sz="800" dirty="0">
                  <a:solidFill>
                    <a:schemeClr val="bg1"/>
                  </a:solidFill>
                </a:rPr>
                <a:t>ClusterIP</a:t>
              </a:r>
            </a:p>
          </p:txBody>
        </p:sp>
        <p:sp>
          <p:nvSpPr>
            <p:cNvPr id="338" name="TextBox 337">
              <a:extLst>
                <a:ext uri="{FF2B5EF4-FFF2-40B4-BE49-F238E27FC236}">
                  <a16:creationId xmlns:a16="http://schemas.microsoft.com/office/drawing/2014/main" id="{4CDC32DF-CF9F-4058-B45B-E0DD3C992F9C}"/>
                </a:ext>
              </a:extLst>
            </p:cNvPr>
            <p:cNvSpPr txBox="1"/>
            <p:nvPr/>
          </p:nvSpPr>
          <p:spPr>
            <a:xfrm>
              <a:off x="8102094" y="1298707"/>
              <a:ext cx="1117804" cy="215444"/>
            </a:xfrm>
            <a:prstGeom prst="rect">
              <a:avLst/>
            </a:prstGeom>
            <a:noFill/>
          </p:spPr>
          <p:txBody>
            <a:bodyPr wrap="square" rtlCol="0">
              <a:spAutoFit/>
            </a:bodyPr>
            <a:lstStyle/>
            <a:p>
              <a:r>
                <a:rPr lang="en-US" sz="800" dirty="0">
                  <a:solidFill>
                    <a:schemeClr val="bg1"/>
                  </a:solidFill>
                </a:rPr>
                <a:t>10.107.72.75:8080</a:t>
              </a:r>
            </a:p>
          </p:txBody>
        </p:sp>
      </p:grpSp>
      <p:cxnSp>
        <p:nvCxnSpPr>
          <p:cNvPr id="339" name="Straight Arrow Connector 338">
            <a:extLst>
              <a:ext uri="{FF2B5EF4-FFF2-40B4-BE49-F238E27FC236}">
                <a16:creationId xmlns:a16="http://schemas.microsoft.com/office/drawing/2014/main" id="{C404F933-5540-4333-B400-9774047DD402}"/>
              </a:ext>
            </a:extLst>
          </p:cNvPr>
          <p:cNvCxnSpPr>
            <a:cxnSpLocks/>
          </p:cNvCxnSpPr>
          <p:nvPr/>
        </p:nvCxnSpPr>
        <p:spPr>
          <a:xfrm>
            <a:off x="1707695" y="2565642"/>
            <a:ext cx="1910215" cy="94581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65" name="TextBox 2064">
            <a:extLst>
              <a:ext uri="{FF2B5EF4-FFF2-40B4-BE49-F238E27FC236}">
                <a16:creationId xmlns:a16="http://schemas.microsoft.com/office/drawing/2014/main" id="{54CCE01C-15D0-4C54-8385-7344A2F36EAD}"/>
              </a:ext>
            </a:extLst>
          </p:cNvPr>
          <p:cNvSpPr txBox="1"/>
          <p:nvPr/>
        </p:nvSpPr>
        <p:spPr>
          <a:xfrm>
            <a:off x="2627423" y="-106737"/>
            <a:ext cx="4244193" cy="338554"/>
          </a:xfrm>
          <a:prstGeom prst="rect">
            <a:avLst/>
          </a:prstGeom>
          <a:noFill/>
        </p:spPr>
        <p:txBody>
          <a:bodyPr wrap="square" rtlCol="0">
            <a:spAutoFit/>
          </a:bodyPr>
          <a:lstStyle/>
          <a:p>
            <a:r>
              <a:rPr lang="en-US" sz="1600" dirty="0">
                <a:solidFill>
                  <a:schemeClr val="bg1"/>
                </a:solidFill>
              </a:rPr>
              <a:t>Service Load Balancing and </a:t>
            </a:r>
            <a:r>
              <a:rPr lang="en-US" sz="1600" dirty="0" err="1">
                <a:solidFill>
                  <a:schemeClr val="bg1"/>
                </a:solidFill>
              </a:rPr>
              <a:t>eBPF</a:t>
            </a:r>
            <a:r>
              <a:rPr lang="en-US" sz="1600" dirty="0">
                <a:solidFill>
                  <a:schemeClr val="bg1"/>
                </a:solidFill>
              </a:rPr>
              <a:t> (Part 1)</a:t>
            </a:r>
          </a:p>
        </p:txBody>
      </p:sp>
      <p:pic>
        <p:nvPicPr>
          <p:cNvPr id="376" name="Picture 375">
            <a:extLst>
              <a:ext uri="{FF2B5EF4-FFF2-40B4-BE49-F238E27FC236}">
                <a16:creationId xmlns:a16="http://schemas.microsoft.com/office/drawing/2014/main" id="{50F348D1-F2A4-47CE-8F14-E8FF496F5691}"/>
              </a:ext>
            </a:extLst>
          </p:cNvPr>
          <p:cNvPicPr>
            <a:picLocks noChangeAspect="1"/>
          </p:cNvPicPr>
          <p:nvPr/>
        </p:nvPicPr>
        <p:blipFill>
          <a:blip r:embed="rId4"/>
          <a:stretch>
            <a:fillRect/>
          </a:stretch>
        </p:blipFill>
        <p:spPr>
          <a:xfrm>
            <a:off x="0" y="281175"/>
            <a:ext cx="9144000" cy="183755"/>
          </a:xfrm>
          <a:prstGeom prst="rect">
            <a:avLst/>
          </a:prstGeom>
        </p:spPr>
      </p:pic>
      <p:sp>
        <p:nvSpPr>
          <p:cNvPr id="192" name="Rectangle: Rounded Corners 191">
            <a:extLst>
              <a:ext uri="{FF2B5EF4-FFF2-40B4-BE49-F238E27FC236}">
                <a16:creationId xmlns:a16="http://schemas.microsoft.com/office/drawing/2014/main" id="{5724101C-CFD6-4752-A4BA-FC22952BB6A0}"/>
              </a:ext>
            </a:extLst>
          </p:cNvPr>
          <p:cNvSpPr/>
          <p:nvPr/>
        </p:nvSpPr>
        <p:spPr>
          <a:xfrm>
            <a:off x="3444254" y="4610275"/>
            <a:ext cx="602092" cy="277782"/>
          </a:xfrm>
          <a:prstGeom prst="round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Circle: Hollow 217">
            <a:extLst>
              <a:ext uri="{FF2B5EF4-FFF2-40B4-BE49-F238E27FC236}">
                <a16:creationId xmlns:a16="http://schemas.microsoft.com/office/drawing/2014/main" id="{71BDC5EE-42C3-46A5-9A2C-A9E20C610C56}"/>
              </a:ext>
            </a:extLst>
          </p:cNvPr>
          <p:cNvSpPr/>
          <p:nvPr/>
        </p:nvSpPr>
        <p:spPr>
          <a:xfrm>
            <a:off x="8256160" y="3340712"/>
            <a:ext cx="686773" cy="552667"/>
          </a:xfrm>
          <a:prstGeom prst="donut">
            <a:avLst>
              <a:gd name="adj" fmla="val 82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9" name="TextBox 218">
            <a:extLst>
              <a:ext uri="{FF2B5EF4-FFF2-40B4-BE49-F238E27FC236}">
                <a16:creationId xmlns:a16="http://schemas.microsoft.com/office/drawing/2014/main" id="{018DC7DA-5F05-44FF-BFA0-E25872213464}"/>
              </a:ext>
            </a:extLst>
          </p:cNvPr>
          <p:cNvSpPr txBox="1"/>
          <p:nvPr/>
        </p:nvSpPr>
        <p:spPr>
          <a:xfrm>
            <a:off x="8297331" y="3476731"/>
            <a:ext cx="703114" cy="276999"/>
          </a:xfrm>
          <a:prstGeom prst="rect">
            <a:avLst/>
          </a:prstGeom>
          <a:noFill/>
        </p:spPr>
        <p:txBody>
          <a:bodyPr wrap="square" rtlCol="0">
            <a:spAutoFit/>
          </a:bodyPr>
          <a:lstStyle/>
          <a:p>
            <a:r>
              <a:rPr lang="en-US" sz="1200" dirty="0">
                <a:solidFill>
                  <a:schemeClr val="bg1"/>
                </a:solidFill>
              </a:rPr>
              <a:t>iptables</a:t>
            </a:r>
          </a:p>
        </p:txBody>
      </p:sp>
      <p:sp>
        <p:nvSpPr>
          <p:cNvPr id="220" name="Rectangle 219">
            <a:extLst>
              <a:ext uri="{FF2B5EF4-FFF2-40B4-BE49-F238E27FC236}">
                <a16:creationId xmlns:a16="http://schemas.microsoft.com/office/drawing/2014/main" id="{32CC4F2B-4E89-4AB4-A356-E66B34326E7A}"/>
              </a:ext>
            </a:extLst>
          </p:cNvPr>
          <p:cNvSpPr/>
          <p:nvPr/>
        </p:nvSpPr>
        <p:spPr>
          <a:xfrm>
            <a:off x="8210167" y="3571764"/>
            <a:ext cx="83181" cy="4985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1" name="Straight Arrow Connector 220">
            <a:extLst>
              <a:ext uri="{FF2B5EF4-FFF2-40B4-BE49-F238E27FC236}">
                <a16:creationId xmlns:a16="http://schemas.microsoft.com/office/drawing/2014/main" id="{A09C59EE-2EB3-4640-A846-B7706D352577}"/>
              </a:ext>
            </a:extLst>
          </p:cNvPr>
          <p:cNvCxnSpPr>
            <a:cxnSpLocks/>
            <a:stCxn id="220" idx="1"/>
          </p:cNvCxnSpPr>
          <p:nvPr/>
        </p:nvCxnSpPr>
        <p:spPr>
          <a:xfrm flipH="1" flipV="1">
            <a:off x="7857959" y="3423327"/>
            <a:ext cx="352208" cy="17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9FCB68F6-F3DB-470C-9A4A-F5CCBDF4ABF8}"/>
              </a:ext>
            </a:extLst>
          </p:cNvPr>
          <p:cNvCxnSpPr>
            <a:cxnSpLocks/>
            <a:stCxn id="220" idx="1"/>
          </p:cNvCxnSpPr>
          <p:nvPr/>
        </p:nvCxnSpPr>
        <p:spPr>
          <a:xfrm flipH="1" flipV="1">
            <a:off x="7830020" y="3570895"/>
            <a:ext cx="380147" cy="2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CF8C8325-B6CF-4E32-9CA6-6415B8F872D4}"/>
              </a:ext>
            </a:extLst>
          </p:cNvPr>
          <p:cNvCxnSpPr>
            <a:cxnSpLocks/>
          </p:cNvCxnSpPr>
          <p:nvPr/>
        </p:nvCxnSpPr>
        <p:spPr>
          <a:xfrm flipH="1">
            <a:off x="7936543" y="3597687"/>
            <a:ext cx="273624" cy="168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00F19949-0AA2-4DD3-A9E6-B22B87EF0745}"/>
              </a:ext>
            </a:extLst>
          </p:cNvPr>
          <p:cNvCxnSpPr>
            <a:cxnSpLocks/>
          </p:cNvCxnSpPr>
          <p:nvPr/>
        </p:nvCxnSpPr>
        <p:spPr>
          <a:xfrm flipH="1">
            <a:off x="8023707" y="3597687"/>
            <a:ext cx="186460" cy="289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1" name="Group 230">
            <a:extLst>
              <a:ext uri="{FF2B5EF4-FFF2-40B4-BE49-F238E27FC236}">
                <a16:creationId xmlns:a16="http://schemas.microsoft.com/office/drawing/2014/main" id="{18DA129C-8BAE-4174-B6ED-97235EA5E74F}"/>
              </a:ext>
            </a:extLst>
          </p:cNvPr>
          <p:cNvGrpSpPr/>
          <p:nvPr/>
        </p:nvGrpSpPr>
        <p:grpSpPr>
          <a:xfrm>
            <a:off x="7782403" y="3007822"/>
            <a:ext cx="1162836" cy="323166"/>
            <a:chOff x="7882926" y="1190985"/>
            <a:chExt cx="1227692" cy="323166"/>
          </a:xfrm>
        </p:grpSpPr>
        <p:sp>
          <p:nvSpPr>
            <p:cNvPr id="232" name="Rectangle: Rounded Corners 231">
              <a:extLst>
                <a:ext uri="{FF2B5EF4-FFF2-40B4-BE49-F238E27FC236}">
                  <a16:creationId xmlns:a16="http://schemas.microsoft.com/office/drawing/2014/main" id="{A96632CE-2EF8-41CE-8118-A7AD18CE4A41}"/>
                </a:ext>
              </a:extLst>
            </p:cNvPr>
            <p:cNvSpPr/>
            <p:nvPr/>
          </p:nvSpPr>
          <p:spPr>
            <a:xfrm>
              <a:off x="7882926" y="1199235"/>
              <a:ext cx="1208792" cy="29716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4" name="Picture 8">
              <a:extLst>
                <a:ext uri="{FF2B5EF4-FFF2-40B4-BE49-F238E27FC236}">
                  <a16:creationId xmlns:a16="http://schemas.microsoft.com/office/drawing/2014/main" id="{3C7E0556-52EF-42D6-8DF4-1B291AB2473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1826" y="1215137"/>
              <a:ext cx="264713" cy="199345"/>
            </a:xfrm>
            <a:prstGeom prst="rect">
              <a:avLst/>
            </a:prstGeom>
            <a:solidFill>
              <a:srgbClr val="C00000">
                <a:alpha val="95000"/>
              </a:srgbClr>
            </a:solidFill>
            <a:scene3d>
              <a:camera prst="orthographicFront"/>
              <a:lightRig rig="threePt" dir="t"/>
            </a:scene3d>
            <a:sp3d extrusionH="76200">
              <a:bevelT/>
              <a:extrusionClr>
                <a:srgbClr val="C00000"/>
              </a:extrusionClr>
            </a:sp3d>
          </p:spPr>
        </p:pic>
        <p:sp>
          <p:nvSpPr>
            <p:cNvPr id="235" name="TextBox 234">
              <a:extLst>
                <a:ext uri="{FF2B5EF4-FFF2-40B4-BE49-F238E27FC236}">
                  <a16:creationId xmlns:a16="http://schemas.microsoft.com/office/drawing/2014/main" id="{302A03CE-60FD-4C74-BCCE-03108B325D88}"/>
                </a:ext>
              </a:extLst>
            </p:cNvPr>
            <p:cNvSpPr txBox="1"/>
            <p:nvPr/>
          </p:nvSpPr>
          <p:spPr>
            <a:xfrm>
              <a:off x="8097057" y="1190985"/>
              <a:ext cx="680940" cy="215444"/>
            </a:xfrm>
            <a:prstGeom prst="rect">
              <a:avLst/>
            </a:prstGeom>
            <a:noFill/>
          </p:spPr>
          <p:txBody>
            <a:bodyPr wrap="square" rtlCol="0">
              <a:spAutoFit/>
            </a:bodyPr>
            <a:lstStyle/>
            <a:p>
              <a:r>
                <a:rPr lang="en-US" sz="800" dirty="0">
                  <a:solidFill>
                    <a:schemeClr val="bg1"/>
                  </a:solidFill>
                </a:rPr>
                <a:t>ClusterIP</a:t>
              </a:r>
            </a:p>
          </p:txBody>
        </p:sp>
        <p:sp>
          <p:nvSpPr>
            <p:cNvPr id="236" name="TextBox 235">
              <a:extLst>
                <a:ext uri="{FF2B5EF4-FFF2-40B4-BE49-F238E27FC236}">
                  <a16:creationId xmlns:a16="http://schemas.microsoft.com/office/drawing/2014/main" id="{D72CA4BB-AA69-4C93-A24D-10525E238337}"/>
                </a:ext>
              </a:extLst>
            </p:cNvPr>
            <p:cNvSpPr txBox="1"/>
            <p:nvPr/>
          </p:nvSpPr>
          <p:spPr>
            <a:xfrm>
              <a:off x="8102094" y="1298707"/>
              <a:ext cx="1008524" cy="215444"/>
            </a:xfrm>
            <a:prstGeom prst="rect">
              <a:avLst/>
            </a:prstGeom>
            <a:noFill/>
          </p:spPr>
          <p:txBody>
            <a:bodyPr wrap="square" rtlCol="0">
              <a:spAutoFit/>
            </a:bodyPr>
            <a:lstStyle/>
            <a:p>
              <a:r>
                <a:rPr lang="en-US" sz="800" dirty="0">
                  <a:solidFill>
                    <a:schemeClr val="bg1"/>
                  </a:solidFill>
                </a:rPr>
                <a:t>10.107.72.75:8080</a:t>
              </a:r>
            </a:p>
          </p:txBody>
        </p:sp>
      </p:grpSp>
      <p:sp>
        <p:nvSpPr>
          <p:cNvPr id="237" name="TextBox 236">
            <a:extLst>
              <a:ext uri="{FF2B5EF4-FFF2-40B4-BE49-F238E27FC236}">
                <a16:creationId xmlns:a16="http://schemas.microsoft.com/office/drawing/2014/main" id="{9CDF73AB-A316-4298-9A5E-F18B40845B5E}"/>
              </a:ext>
            </a:extLst>
          </p:cNvPr>
          <p:cNvSpPr txBox="1"/>
          <p:nvPr/>
        </p:nvSpPr>
        <p:spPr>
          <a:xfrm>
            <a:off x="7141434" y="3472459"/>
            <a:ext cx="756278" cy="184666"/>
          </a:xfrm>
          <a:prstGeom prst="rect">
            <a:avLst/>
          </a:prstGeom>
          <a:noFill/>
        </p:spPr>
        <p:txBody>
          <a:bodyPr wrap="square" rtlCol="0">
            <a:spAutoFit/>
          </a:bodyPr>
          <a:lstStyle/>
          <a:p>
            <a:r>
              <a:rPr lang="en-US" sz="600" dirty="0">
                <a:solidFill>
                  <a:schemeClr val="bg1"/>
                </a:solidFill>
              </a:rPr>
              <a:t>192.168.9.87:8080</a:t>
            </a:r>
          </a:p>
        </p:txBody>
      </p:sp>
      <p:sp>
        <p:nvSpPr>
          <p:cNvPr id="238" name="TextBox 237">
            <a:extLst>
              <a:ext uri="{FF2B5EF4-FFF2-40B4-BE49-F238E27FC236}">
                <a16:creationId xmlns:a16="http://schemas.microsoft.com/office/drawing/2014/main" id="{785F74DF-A70B-4564-9FD5-B97D410AB8B2}"/>
              </a:ext>
            </a:extLst>
          </p:cNvPr>
          <p:cNvSpPr txBox="1"/>
          <p:nvPr/>
        </p:nvSpPr>
        <p:spPr>
          <a:xfrm>
            <a:off x="7173481" y="3328887"/>
            <a:ext cx="847431" cy="184666"/>
          </a:xfrm>
          <a:prstGeom prst="rect">
            <a:avLst/>
          </a:prstGeom>
          <a:noFill/>
        </p:spPr>
        <p:txBody>
          <a:bodyPr wrap="square" rtlCol="0">
            <a:spAutoFit/>
          </a:bodyPr>
          <a:lstStyle/>
          <a:p>
            <a:r>
              <a:rPr lang="en-US" sz="600" dirty="0">
                <a:solidFill>
                  <a:schemeClr val="bg1"/>
                </a:solidFill>
              </a:rPr>
              <a:t>192.168.9.86:8080</a:t>
            </a:r>
          </a:p>
        </p:txBody>
      </p:sp>
      <p:sp>
        <p:nvSpPr>
          <p:cNvPr id="239" name="TextBox 238">
            <a:extLst>
              <a:ext uri="{FF2B5EF4-FFF2-40B4-BE49-F238E27FC236}">
                <a16:creationId xmlns:a16="http://schemas.microsoft.com/office/drawing/2014/main" id="{D465FDE0-DC3D-46A1-B67A-2C316874CF3E}"/>
              </a:ext>
            </a:extLst>
          </p:cNvPr>
          <p:cNvSpPr txBox="1"/>
          <p:nvPr/>
        </p:nvSpPr>
        <p:spPr>
          <a:xfrm>
            <a:off x="7705106" y="3861667"/>
            <a:ext cx="903186" cy="184666"/>
          </a:xfrm>
          <a:prstGeom prst="rect">
            <a:avLst/>
          </a:prstGeom>
          <a:noFill/>
        </p:spPr>
        <p:txBody>
          <a:bodyPr wrap="square" rtlCol="0">
            <a:spAutoFit/>
          </a:bodyPr>
          <a:lstStyle/>
          <a:p>
            <a:r>
              <a:rPr lang="en-US" sz="600" dirty="0">
                <a:solidFill>
                  <a:schemeClr val="bg1"/>
                </a:solidFill>
              </a:rPr>
              <a:t>192.168.233.206:8080</a:t>
            </a:r>
          </a:p>
        </p:txBody>
      </p:sp>
      <p:sp>
        <p:nvSpPr>
          <p:cNvPr id="241" name="TextBox 240">
            <a:extLst>
              <a:ext uri="{FF2B5EF4-FFF2-40B4-BE49-F238E27FC236}">
                <a16:creationId xmlns:a16="http://schemas.microsoft.com/office/drawing/2014/main" id="{587E600C-EF27-4F4D-858E-07C0D56C976E}"/>
              </a:ext>
            </a:extLst>
          </p:cNvPr>
          <p:cNvSpPr txBox="1"/>
          <p:nvPr/>
        </p:nvSpPr>
        <p:spPr>
          <a:xfrm>
            <a:off x="7130696" y="3695100"/>
            <a:ext cx="903185" cy="184666"/>
          </a:xfrm>
          <a:prstGeom prst="rect">
            <a:avLst/>
          </a:prstGeom>
          <a:noFill/>
        </p:spPr>
        <p:txBody>
          <a:bodyPr wrap="square" rtlCol="0">
            <a:spAutoFit/>
          </a:bodyPr>
          <a:lstStyle/>
          <a:p>
            <a:r>
              <a:rPr lang="en-US" sz="600" dirty="0">
                <a:solidFill>
                  <a:schemeClr val="bg1"/>
                </a:solidFill>
              </a:rPr>
              <a:t>192.168.233.207:8080</a:t>
            </a:r>
          </a:p>
        </p:txBody>
      </p:sp>
      <p:cxnSp>
        <p:nvCxnSpPr>
          <p:cNvPr id="242" name="Straight Arrow Connector 241">
            <a:extLst>
              <a:ext uri="{FF2B5EF4-FFF2-40B4-BE49-F238E27FC236}">
                <a16:creationId xmlns:a16="http://schemas.microsoft.com/office/drawing/2014/main" id="{F50CAA39-D8F1-4B0A-A3C6-681268EB9983}"/>
              </a:ext>
            </a:extLst>
          </p:cNvPr>
          <p:cNvCxnSpPr>
            <a:cxnSpLocks/>
            <a:endCxn id="234" idx="1"/>
          </p:cNvCxnSpPr>
          <p:nvPr/>
        </p:nvCxnSpPr>
        <p:spPr>
          <a:xfrm>
            <a:off x="5862580" y="2555896"/>
            <a:ext cx="1937725" cy="57575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D6167814-8C86-469F-96B1-00A278A9C658}"/>
              </a:ext>
            </a:extLst>
          </p:cNvPr>
          <p:cNvCxnSpPr>
            <a:cxnSpLocks/>
          </p:cNvCxnSpPr>
          <p:nvPr/>
        </p:nvCxnSpPr>
        <p:spPr>
          <a:xfrm>
            <a:off x="5859740" y="2591764"/>
            <a:ext cx="2491620" cy="91534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87EFCD3-40B8-47FA-B19F-7433D768C6B0}"/>
              </a:ext>
            </a:extLst>
          </p:cNvPr>
          <p:cNvSpPr txBox="1"/>
          <p:nvPr/>
        </p:nvSpPr>
        <p:spPr>
          <a:xfrm>
            <a:off x="731394" y="2414432"/>
            <a:ext cx="815734" cy="200055"/>
          </a:xfrm>
          <a:prstGeom prst="rect">
            <a:avLst/>
          </a:prstGeom>
          <a:noFill/>
        </p:spPr>
        <p:txBody>
          <a:bodyPr wrap="square" rtlCol="0">
            <a:spAutoFit/>
          </a:bodyPr>
          <a:lstStyle/>
          <a:p>
            <a:r>
              <a:rPr lang="en-US" sz="700" dirty="0">
                <a:solidFill>
                  <a:schemeClr val="bg1"/>
                </a:solidFill>
              </a:rPr>
              <a:t>(iptables mode)</a:t>
            </a:r>
          </a:p>
        </p:txBody>
      </p:sp>
      <p:sp>
        <p:nvSpPr>
          <p:cNvPr id="179" name="TextBox 178">
            <a:extLst>
              <a:ext uri="{FF2B5EF4-FFF2-40B4-BE49-F238E27FC236}">
                <a16:creationId xmlns:a16="http://schemas.microsoft.com/office/drawing/2014/main" id="{79E1E04D-97C9-477A-B186-1CAF140E7F67}"/>
              </a:ext>
            </a:extLst>
          </p:cNvPr>
          <p:cNvSpPr txBox="1"/>
          <p:nvPr/>
        </p:nvSpPr>
        <p:spPr>
          <a:xfrm>
            <a:off x="4982204" y="2423989"/>
            <a:ext cx="815734" cy="200055"/>
          </a:xfrm>
          <a:prstGeom prst="rect">
            <a:avLst/>
          </a:prstGeom>
          <a:noFill/>
        </p:spPr>
        <p:txBody>
          <a:bodyPr wrap="square" rtlCol="0">
            <a:spAutoFit/>
          </a:bodyPr>
          <a:lstStyle/>
          <a:p>
            <a:r>
              <a:rPr lang="en-US" sz="700" dirty="0">
                <a:solidFill>
                  <a:schemeClr val="bg1"/>
                </a:solidFill>
              </a:rPr>
              <a:t>(iptables mode)</a:t>
            </a:r>
          </a:p>
        </p:txBody>
      </p:sp>
      <p:sp>
        <p:nvSpPr>
          <p:cNvPr id="3" name="TextBox 2">
            <a:extLst>
              <a:ext uri="{FF2B5EF4-FFF2-40B4-BE49-F238E27FC236}">
                <a16:creationId xmlns:a16="http://schemas.microsoft.com/office/drawing/2014/main" id="{0B16AC73-CBB5-4A37-9D2C-E44E68435FD8}"/>
              </a:ext>
            </a:extLst>
          </p:cNvPr>
          <p:cNvSpPr txBox="1"/>
          <p:nvPr/>
        </p:nvSpPr>
        <p:spPr>
          <a:xfrm>
            <a:off x="4986239" y="2423989"/>
            <a:ext cx="690319" cy="200055"/>
          </a:xfrm>
          <a:prstGeom prst="rect">
            <a:avLst/>
          </a:prstGeom>
          <a:noFill/>
        </p:spPr>
        <p:txBody>
          <a:bodyPr wrap="square" rtlCol="0">
            <a:spAutoFit/>
          </a:bodyPr>
          <a:lstStyle/>
          <a:p>
            <a:r>
              <a:rPr lang="en-US" sz="700" dirty="0">
                <a:solidFill>
                  <a:schemeClr val="bg1"/>
                </a:solidFill>
              </a:rPr>
              <a:t>(</a:t>
            </a:r>
            <a:r>
              <a:rPr lang="en-US" sz="700" dirty="0" err="1">
                <a:solidFill>
                  <a:schemeClr val="bg1"/>
                </a:solidFill>
              </a:rPr>
              <a:t>ipvs</a:t>
            </a:r>
            <a:r>
              <a:rPr lang="en-US" sz="700" dirty="0">
                <a:solidFill>
                  <a:schemeClr val="bg1"/>
                </a:solidFill>
              </a:rPr>
              <a:t> mode)</a:t>
            </a:r>
          </a:p>
        </p:txBody>
      </p:sp>
      <p:sp>
        <p:nvSpPr>
          <p:cNvPr id="180" name="TextBox 179">
            <a:extLst>
              <a:ext uri="{FF2B5EF4-FFF2-40B4-BE49-F238E27FC236}">
                <a16:creationId xmlns:a16="http://schemas.microsoft.com/office/drawing/2014/main" id="{D19733C8-3F1C-4573-B09B-E0D1D436C170}"/>
              </a:ext>
            </a:extLst>
          </p:cNvPr>
          <p:cNvSpPr txBox="1"/>
          <p:nvPr/>
        </p:nvSpPr>
        <p:spPr>
          <a:xfrm>
            <a:off x="728502" y="2414432"/>
            <a:ext cx="690319" cy="200055"/>
          </a:xfrm>
          <a:prstGeom prst="rect">
            <a:avLst/>
          </a:prstGeom>
          <a:noFill/>
        </p:spPr>
        <p:txBody>
          <a:bodyPr wrap="square" rtlCol="0">
            <a:spAutoFit/>
          </a:bodyPr>
          <a:lstStyle/>
          <a:p>
            <a:r>
              <a:rPr lang="en-US" sz="700" dirty="0">
                <a:solidFill>
                  <a:schemeClr val="bg1"/>
                </a:solidFill>
              </a:rPr>
              <a:t>(</a:t>
            </a:r>
            <a:r>
              <a:rPr lang="en-US" sz="700" dirty="0" err="1">
                <a:solidFill>
                  <a:schemeClr val="bg1"/>
                </a:solidFill>
              </a:rPr>
              <a:t>ipvs</a:t>
            </a:r>
            <a:r>
              <a:rPr lang="en-US" sz="700" dirty="0">
                <a:solidFill>
                  <a:schemeClr val="bg1"/>
                </a:solidFill>
              </a:rPr>
              <a:t> mode)</a:t>
            </a:r>
          </a:p>
        </p:txBody>
      </p:sp>
      <p:sp>
        <p:nvSpPr>
          <p:cNvPr id="4" name="TextBox 3">
            <a:extLst>
              <a:ext uri="{FF2B5EF4-FFF2-40B4-BE49-F238E27FC236}">
                <a16:creationId xmlns:a16="http://schemas.microsoft.com/office/drawing/2014/main" id="{B9CDFC3D-B7E9-42B2-AF4B-A3BCB08C6B31}"/>
              </a:ext>
            </a:extLst>
          </p:cNvPr>
          <p:cNvSpPr txBox="1"/>
          <p:nvPr/>
        </p:nvSpPr>
        <p:spPr>
          <a:xfrm>
            <a:off x="8305864" y="3487980"/>
            <a:ext cx="568582" cy="276999"/>
          </a:xfrm>
          <a:prstGeom prst="rect">
            <a:avLst/>
          </a:prstGeom>
          <a:noFill/>
        </p:spPr>
        <p:txBody>
          <a:bodyPr wrap="square" rtlCol="0">
            <a:spAutoFit/>
          </a:bodyPr>
          <a:lstStyle/>
          <a:p>
            <a:r>
              <a:rPr lang="en-US" sz="1200" dirty="0">
                <a:solidFill>
                  <a:schemeClr val="bg1"/>
                </a:solidFill>
              </a:rPr>
              <a:t>IPVS</a:t>
            </a:r>
          </a:p>
        </p:txBody>
      </p:sp>
      <p:sp>
        <p:nvSpPr>
          <p:cNvPr id="181" name="TextBox 180">
            <a:extLst>
              <a:ext uri="{FF2B5EF4-FFF2-40B4-BE49-F238E27FC236}">
                <a16:creationId xmlns:a16="http://schemas.microsoft.com/office/drawing/2014/main" id="{FBB687F3-86D8-4DDE-BC7F-EF76C2A58192}"/>
              </a:ext>
            </a:extLst>
          </p:cNvPr>
          <p:cNvSpPr txBox="1"/>
          <p:nvPr/>
        </p:nvSpPr>
        <p:spPr>
          <a:xfrm>
            <a:off x="3563476" y="3487980"/>
            <a:ext cx="568582" cy="276999"/>
          </a:xfrm>
          <a:prstGeom prst="rect">
            <a:avLst/>
          </a:prstGeom>
          <a:noFill/>
        </p:spPr>
        <p:txBody>
          <a:bodyPr wrap="square" rtlCol="0">
            <a:spAutoFit/>
          </a:bodyPr>
          <a:lstStyle/>
          <a:p>
            <a:r>
              <a:rPr lang="en-US" sz="1200" dirty="0">
                <a:solidFill>
                  <a:schemeClr val="bg1"/>
                </a:solidFill>
              </a:rPr>
              <a:t>IPVS</a:t>
            </a:r>
          </a:p>
        </p:txBody>
      </p:sp>
      <p:grpSp>
        <p:nvGrpSpPr>
          <p:cNvPr id="5" name="Group 4">
            <a:extLst>
              <a:ext uri="{FF2B5EF4-FFF2-40B4-BE49-F238E27FC236}">
                <a16:creationId xmlns:a16="http://schemas.microsoft.com/office/drawing/2014/main" id="{465C874A-2764-418E-A3C5-D04E6598D417}"/>
              </a:ext>
            </a:extLst>
          </p:cNvPr>
          <p:cNvGrpSpPr/>
          <p:nvPr/>
        </p:nvGrpSpPr>
        <p:grpSpPr>
          <a:xfrm>
            <a:off x="756509" y="2366314"/>
            <a:ext cx="953262" cy="254827"/>
            <a:chOff x="701042" y="2794324"/>
            <a:chExt cx="953262" cy="254827"/>
          </a:xfrm>
        </p:grpSpPr>
        <p:sp>
          <p:nvSpPr>
            <p:cNvPr id="248" name="Rectangle: Rounded Corners 247">
              <a:extLst>
                <a:ext uri="{FF2B5EF4-FFF2-40B4-BE49-F238E27FC236}">
                  <a16:creationId xmlns:a16="http://schemas.microsoft.com/office/drawing/2014/main" id="{BB6A204E-D272-4B97-967A-1CAF772B0CF1}"/>
                </a:ext>
              </a:extLst>
            </p:cNvPr>
            <p:cNvSpPr/>
            <p:nvPr/>
          </p:nvSpPr>
          <p:spPr>
            <a:xfrm>
              <a:off x="701042" y="2794324"/>
              <a:ext cx="953262" cy="254827"/>
            </a:xfrm>
            <a:prstGeom prst="roundRect">
              <a:avLst/>
            </a:prstGeom>
            <a:solidFill>
              <a:schemeClr val="bg1"/>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9" name="TextBox 248">
              <a:extLst>
                <a:ext uri="{FF2B5EF4-FFF2-40B4-BE49-F238E27FC236}">
                  <a16:creationId xmlns:a16="http://schemas.microsoft.com/office/drawing/2014/main" id="{0289E1E4-84CB-416F-9301-063C3E986DAB}"/>
                </a:ext>
              </a:extLst>
            </p:cNvPr>
            <p:cNvSpPr txBox="1"/>
            <p:nvPr/>
          </p:nvSpPr>
          <p:spPr>
            <a:xfrm>
              <a:off x="780547" y="2802239"/>
              <a:ext cx="803252" cy="215444"/>
            </a:xfrm>
            <a:prstGeom prst="rect">
              <a:avLst/>
            </a:prstGeom>
            <a:noFill/>
          </p:spPr>
          <p:txBody>
            <a:bodyPr wrap="square" rtlCol="0">
              <a:spAutoFit/>
            </a:bodyPr>
            <a:lstStyle/>
            <a:p>
              <a:r>
                <a:rPr lang="en-US" sz="800" b="1" dirty="0"/>
                <a:t>Cilium Agent</a:t>
              </a:r>
            </a:p>
          </p:txBody>
        </p:sp>
      </p:grpSp>
      <p:grpSp>
        <p:nvGrpSpPr>
          <p:cNvPr id="251" name="Group 250">
            <a:extLst>
              <a:ext uri="{FF2B5EF4-FFF2-40B4-BE49-F238E27FC236}">
                <a16:creationId xmlns:a16="http://schemas.microsoft.com/office/drawing/2014/main" id="{31535B29-41AC-49EB-ABF5-7C4EA9DB65B4}"/>
              </a:ext>
            </a:extLst>
          </p:cNvPr>
          <p:cNvGrpSpPr/>
          <p:nvPr/>
        </p:nvGrpSpPr>
        <p:grpSpPr>
          <a:xfrm>
            <a:off x="5012311" y="2350523"/>
            <a:ext cx="953262" cy="254827"/>
            <a:chOff x="701042" y="2794324"/>
            <a:chExt cx="953262" cy="254827"/>
          </a:xfrm>
        </p:grpSpPr>
        <p:sp>
          <p:nvSpPr>
            <p:cNvPr id="252" name="Rectangle: Rounded Corners 251">
              <a:extLst>
                <a:ext uri="{FF2B5EF4-FFF2-40B4-BE49-F238E27FC236}">
                  <a16:creationId xmlns:a16="http://schemas.microsoft.com/office/drawing/2014/main" id="{D4A5DD59-C72C-4B3B-A2E6-67A4AD1F7211}"/>
                </a:ext>
              </a:extLst>
            </p:cNvPr>
            <p:cNvSpPr/>
            <p:nvPr/>
          </p:nvSpPr>
          <p:spPr>
            <a:xfrm>
              <a:off x="701042" y="2794324"/>
              <a:ext cx="953262" cy="254827"/>
            </a:xfrm>
            <a:prstGeom prst="roundRect">
              <a:avLst/>
            </a:prstGeom>
            <a:solidFill>
              <a:schemeClr val="bg1"/>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TextBox 252">
              <a:extLst>
                <a:ext uri="{FF2B5EF4-FFF2-40B4-BE49-F238E27FC236}">
                  <a16:creationId xmlns:a16="http://schemas.microsoft.com/office/drawing/2014/main" id="{F385A81D-8AFF-4F48-88BC-C7B06C0C879A}"/>
                </a:ext>
              </a:extLst>
            </p:cNvPr>
            <p:cNvSpPr txBox="1"/>
            <p:nvPr/>
          </p:nvSpPr>
          <p:spPr>
            <a:xfrm>
              <a:off x="780547" y="2802239"/>
              <a:ext cx="803252" cy="215444"/>
            </a:xfrm>
            <a:prstGeom prst="rect">
              <a:avLst/>
            </a:prstGeom>
            <a:noFill/>
          </p:spPr>
          <p:txBody>
            <a:bodyPr wrap="square" rtlCol="0">
              <a:spAutoFit/>
            </a:bodyPr>
            <a:lstStyle/>
            <a:p>
              <a:r>
                <a:rPr lang="en-US" sz="800" b="1" dirty="0"/>
                <a:t>Cilium Agent</a:t>
              </a:r>
            </a:p>
          </p:txBody>
        </p:sp>
      </p:grpSp>
      <p:sp>
        <p:nvSpPr>
          <p:cNvPr id="6" name="TextBox 5">
            <a:extLst>
              <a:ext uri="{FF2B5EF4-FFF2-40B4-BE49-F238E27FC236}">
                <a16:creationId xmlns:a16="http://schemas.microsoft.com/office/drawing/2014/main" id="{CA22E6F0-FAB0-4C55-B795-036DC376B8CA}"/>
              </a:ext>
            </a:extLst>
          </p:cNvPr>
          <p:cNvSpPr txBox="1"/>
          <p:nvPr/>
        </p:nvSpPr>
        <p:spPr>
          <a:xfrm>
            <a:off x="3596478" y="3341130"/>
            <a:ext cx="495572" cy="276999"/>
          </a:xfrm>
          <a:prstGeom prst="rect">
            <a:avLst/>
          </a:prstGeom>
          <a:noFill/>
        </p:spPr>
        <p:txBody>
          <a:bodyPr wrap="square" rtlCol="0">
            <a:spAutoFit/>
          </a:bodyPr>
          <a:lstStyle/>
          <a:p>
            <a:r>
              <a:rPr lang="en-US" sz="1200" dirty="0">
                <a:solidFill>
                  <a:schemeClr val="bg1"/>
                </a:solidFill>
              </a:rPr>
              <a:t>eBPF</a:t>
            </a:r>
          </a:p>
        </p:txBody>
      </p:sp>
      <p:grpSp>
        <p:nvGrpSpPr>
          <p:cNvPr id="12" name="Group 11">
            <a:extLst>
              <a:ext uri="{FF2B5EF4-FFF2-40B4-BE49-F238E27FC236}">
                <a16:creationId xmlns:a16="http://schemas.microsoft.com/office/drawing/2014/main" id="{51C5F386-3CC6-4676-B0B1-47BA529C7DD5}"/>
              </a:ext>
            </a:extLst>
          </p:cNvPr>
          <p:cNvGrpSpPr/>
          <p:nvPr/>
        </p:nvGrpSpPr>
        <p:grpSpPr>
          <a:xfrm>
            <a:off x="3721410" y="3541162"/>
            <a:ext cx="360756" cy="298594"/>
            <a:chOff x="114848" y="1442594"/>
            <a:chExt cx="360756" cy="298594"/>
          </a:xfrm>
        </p:grpSpPr>
        <p:sp>
          <p:nvSpPr>
            <p:cNvPr id="7" name="Cylinder 6">
              <a:extLst>
                <a:ext uri="{FF2B5EF4-FFF2-40B4-BE49-F238E27FC236}">
                  <a16:creationId xmlns:a16="http://schemas.microsoft.com/office/drawing/2014/main" id="{C2C53274-9969-4928-A39A-2626956B78CF}"/>
                </a:ext>
              </a:extLst>
            </p:cNvPr>
            <p:cNvSpPr/>
            <p:nvPr/>
          </p:nvSpPr>
          <p:spPr>
            <a:xfrm>
              <a:off x="129968" y="1442594"/>
              <a:ext cx="284963" cy="276999"/>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6C7C269F-DF83-4157-A82B-F670F5511C20}"/>
                </a:ext>
              </a:extLst>
            </p:cNvPr>
            <p:cNvSpPr txBox="1"/>
            <p:nvPr/>
          </p:nvSpPr>
          <p:spPr>
            <a:xfrm>
              <a:off x="114848" y="1464189"/>
              <a:ext cx="360756" cy="276999"/>
            </a:xfrm>
            <a:prstGeom prst="rect">
              <a:avLst/>
            </a:prstGeom>
            <a:noFill/>
          </p:spPr>
          <p:txBody>
            <a:bodyPr wrap="square" rtlCol="0">
              <a:spAutoFit/>
            </a:bodyPr>
            <a:lstStyle/>
            <a:p>
              <a:r>
                <a:rPr lang="en-US" sz="600" dirty="0">
                  <a:solidFill>
                    <a:schemeClr val="bg1"/>
                  </a:solidFill>
                </a:rPr>
                <a:t>SVC</a:t>
              </a:r>
            </a:p>
            <a:p>
              <a:r>
                <a:rPr lang="en-US" sz="600" dirty="0">
                  <a:solidFill>
                    <a:schemeClr val="bg1"/>
                  </a:solidFill>
                </a:rPr>
                <a:t>MAP</a:t>
              </a:r>
              <a:endParaRPr lang="en-US" sz="800" dirty="0"/>
            </a:p>
          </p:txBody>
        </p:sp>
      </p:grpSp>
      <p:sp>
        <p:nvSpPr>
          <p:cNvPr id="257" name="TextBox 256">
            <a:extLst>
              <a:ext uri="{FF2B5EF4-FFF2-40B4-BE49-F238E27FC236}">
                <a16:creationId xmlns:a16="http://schemas.microsoft.com/office/drawing/2014/main" id="{708ED2C6-DB99-4723-B69A-89A53EC225F5}"/>
              </a:ext>
            </a:extLst>
          </p:cNvPr>
          <p:cNvSpPr txBox="1"/>
          <p:nvPr/>
        </p:nvSpPr>
        <p:spPr>
          <a:xfrm>
            <a:off x="8352168" y="3331624"/>
            <a:ext cx="495572" cy="276999"/>
          </a:xfrm>
          <a:prstGeom prst="rect">
            <a:avLst/>
          </a:prstGeom>
          <a:noFill/>
        </p:spPr>
        <p:txBody>
          <a:bodyPr wrap="square" rtlCol="0">
            <a:spAutoFit/>
          </a:bodyPr>
          <a:lstStyle/>
          <a:p>
            <a:r>
              <a:rPr lang="en-US" sz="1200" dirty="0">
                <a:solidFill>
                  <a:schemeClr val="bg1"/>
                </a:solidFill>
              </a:rPr>
              <a:t>eBPF</a:t>
            </a:r>
          </a:p>
        </p:txBody>
      </p:sp>
      <p:grpSp>
        <p:nvGrpSpPr>
          <p:cNvPr id="259" name="Group 258">
            <a:extLst>
              <a:ext uri="{FF2B5EF4-FFF2-40B4-BE49-F238E27FC236}">
                <a16:creationId xmlns:a16="http://schemas.microsoft.com/office/drawing/2014/main" id="{1E1E03B6-7A1E-442A-B685-1298CC5392D3}"/>
              </a:ext>
            </a:extLst>
          </p:cNvPr>
          <p:cNvGrpSpPr/>
          <p:nvPr/>
        </p:nvGrpSpPr>
        <p:grpSpPr>
          <a:xfrm>
            <a:off x="8477100" y="3531656"/>
            <a:ext cx="360756" cy="298594"/>
            <a:chOff x="114848" y="1442594"/>
            <a:chExt cx="360756" cy="298594"/>
          </a:xfrm>
        </p:grpSpPr>
        <p:sp>
          <p:nvSpPr>
            <p:cNvPr id="260" name="Cylinder 259">
              <a:extLst>
                <a:ext uri="{FF2B5EF4-FFF2-40B4-BE49-F238E27FC236}">
                  <a16:creationId xmlns:a16="http://schemas.microsoft.com/office/drawing/2014/main" id="{9B6EEBE3-7694-41BA-A6B9-3CE8681F7702}"/>
                </a:ext>
              </a:extLst>
            </p:cNvPr>
            <p:cNvSpPr/>
            <p:nvPr/>
          </p:nvSpPr>
          <p:spPr>
            <a:xfrm>
              <a:off x="129968" y="1442594"/>
              <a:ext cx="284963" cy="276999"/>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a:extLst>
                <a:ext uri="{FF2B5EF4-FFF2-40B4-BE49-F238E27FC236}">
                  <a16:creationId xmlns:a16="http://schemas.microsoft.com/office/drawing/2014/main" id="{FEC0BB46-521B-4998-863B-1DAA32CF481C}"/>
                </a:ext>
              </a:extLst>
            </p:cNvPr>
            <p:cNvSpPr txBox="1"/>
            <p:nvPr/>
          </p:nvSpPr>
          <p:spPr>
            <a:xfrm>
              <a:off x="114848" y="1464189"/>
              <a:ext cx="360756" cy="276999"/>
            </a:xfrm>
            <a:prstGeom prst="rect">
              <a:avLst/>
            </a:prstGeom>
            <a:noFill/>
          </p:spPr>
          <p:txBody>
            <a:bodyPr wrap="square" rtlCol="0">
              <a:spAutoFit/>
            </a:bodyPr>
            <a:lstStyle/>
            <a:p>
              <a:r>
                <a:rPr lang="en-US" sz="600" dirty="0">
                  <a:solidFill>
                    <a:schemeClr val="bg1"/>
                  </a:solidFill>
                </a:rPr>
                <a:t>SVC</a:t>
              </a:r>
            </a:p>
            <a:p>
              <a:r>
                <a:rPr lang="en-US" sz="600" dirty="0">
                  <a:solidFill>
                    <a:schemeClr val="bg1"/>
                  </a:solidFill>
                </a:rPr>
                <a:t>MAP</a:t>
              </a:r>
              <a:endParaRPr lang="en-US" sz="800" dirty="0"/>
            </a:p>
          </p:txBody>
        </p:sp>
      </p:grpSp>
      <p:sp>
        <p:nvSpPr>
          <p:cNvPr id="262" name="Rectangle: Rounded Corners 261">
            <a:extLst>
              <a:ext uri="{FF2B5EF4-FFF2-40B4-BE49-F238E27FC236}">
                <a16:creationId xmlns:a16="http://schemas.microsoft.com/office/drawing/2014/main" id="{7BA8D7D7-1A8F-42CE-9098-36332F0FB62E}"/>
              </a:ext>
            </a:extLst>
          </p:cNvPr>
          <p:cNvSpPr/>
          <p:nvPr/>
        </p:nvSpPr>
        <p:spPr>
          <a:xfrm>
            <a:off x="2556232" y="1234043"/>
            <a:ext cx="4877233" cy="1523621"/>
          </a:xfrm>
          <a:prstGeom prst="roundRect">
            <a:avLst/>
          </a:prstGeom>
          <a:solidFill>
            <a:srgbClr val="99FF66"/>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64" name="Table 263">
            <a:extLst>
              <a:ext uri="{FF2B5EF4-FFF2-40B4-BE49-F238E27FC236}">
                <a16:creationId xmlns:a16="http://schemas.microsoft.com/office/drawing/2014/main" id="{FE87837F-C937-436A-B44B-D5B7DBFA0860}"/>
              </a:ext>
            </a:extLst>
          </p:cNvPr>
          <p:cNvGraphicFramePr>
            <a:graphicFrameLocks noGrp="1"/>
          </p:cNvGraphicFramePr>
          <p:nvPr>
            <p:extLst>
              <p:ext uri="{D42A27DB-BD31-4B8C-83A1-F6EECF244321}">
                <p14:modId xmlns:p14="http://schemas.microsoft.com/office/powerpoint/2010/main" val="3043292930"/>
              </p:ext>
            </p:extLst>
          </p:nvPr>
        </p:nvGraphicFramePr>
        <p:xfrm>
          <a:off x="2731663" y="1349896"/>
          <a:ext cx="4599746" cy="1282126"/>
        </p:xfrm>
        <a:graphic>
          <a:graphicData uri="http://schemas.openxmlformats.org/drawingml/2006/table">
            <a:tbl>
              <a:tblPr firstRow="1" bandRow="1">
                <a:tableStyleId>{5C22544A-7EE6-4342-B048-85BDC9FD1C3A}</a:tableStyleId>
              </a:tblPr>
              <a:tblGrid>
                <a:gridCol w="1141494">
                  <a:extLst>
                    <a:ext uri="{9D8B030D-6E8A-4147-A177-3AD203B41FA5}">
                      <a16:colId xmlns:a16="http://schemas.microsoft.com/office/drawing/2014/main" val="3922906351"/>
                    </a:ext>
                  </a:extLst>
                </a:gridCol>
                <a:gridCol w="579348">
                  <a:extLst>
                    <a:ext uri="{9D8B030D-6E8A-4147-A177-3AD203B41FA5}">
                      <a16:colId xmlns:a16="http://schemas.microsoft.com/office/drawing/2014/main" val="1606300861"/>
                    </a:ext>
                  </a:extLst>
                </a:gridCol>
                <a:gridCol w="388577">
                  <a:extLst>
                    <a:ext uri="{9D8B030D-6E8A-4147-A177-3AD203B41FA5}">
                      <a16:colId xmlns:a16="http://schemas.microsoft.com/office/drawing/2014/main" val="670648601"/>
                    </a:ext>
                  </a:extLst>
                </a:gridCol>
                <a:gridCol w="881922">
                  <a:extLst>
                    <a:ext uri="{9D8B030D-6E8A-4147-A177-3AD203B41FA5}">
                      <a16:colId xmlns:a16="http://schemas.microsoft.com/office/drawing/2014/main" val="2990335744"/>
                    </a:ext>
                  </a:extLst>
                </a:gridCol>
                <a:gridCol w="912262">
                  <a:extLst>
                    <a:ext uri="{9D8B030D-6E8A-4147-A177-3AD203B41FA5}">
                      <a16:colId xmlns:a16="http://schemas.microsoft.com/office/drawing/2014/main" val="3418489520"/>
                    </a:ext>
                  </a:extLst>
                </a:gridCol>
                <a:gridCol w="696143">
                  <a:extLst>
                    <a:ext uri="{9D8B030D-6E8A-4147-A177-3AD203B41FA5}">
                      <a16:colId xmlns:a16="http://schemas.microsoft.com/office/drawing/2014/main" val="3794636041"/>
                    </a:ext>
                  </a:extLst>
                </a:gridCol>
              </a:tblGrid>
              <a:tr h="254809">
                <a:tc>
                  <a:txBody>
                    <a:bodyPr/>
                    <a:lstStyle/>
                    <a:p>
                      <a:pPr marL="0" marR="0">
                        <a:lnSpc>
                          <a:spcPct val="107000"/>
                        </a:lnSpc>
                        <a:spcBef>
                          <a:spcPts val="0"/>
                        </a:spcBef>
                        <a:spcAft>
                          <a:spcPts val="800"/>
                        </a:spcAft>
                      </a:pPr>
                      <a:r>
                        <a:rPr lang="en-US" sz="1100" dirty="0">
                          <a:effectLst/>
                        </a:rPr>
                        <a:t>Service IP</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1100">
                          <a:effectLst/>
                        </a:rPr>
                        <a:t>Port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1100" dirty="0">
                          <a:effectLst/>
                        </a:rPr>
                        <a:t>ID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1100">
                          <a:effectLst/>
                        </a:rPr>
                        <a:t>Endpoint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1100">
                          <a:effectLst/>
                        </a:rPr>
                        <a:t>Endpoint IP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1100" dirty="0">
                          <a:effectLst/>
                        </a:rPr>
                        <a:t>Port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982665638"/>
                  </a:ext>
                </a:extLst>
              </a:tr>
              <a:tr h="254809">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19135785"/>
                  </a:ext>
                </a:extLst>
              </a:tr>
              <a:tr h="254809">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000812107"/>
                  </a:ext>
                </a:extLst>
              </a:tr>
              <a:tr h="254809">
                <a:tc>
                  <a:txBody>
                    <a:bodyPr/>
                    <a:lstStyle/>
                    <a:p>
                      <a:pPr marL="0" marR="0">
                        <a:lnSpc>
                          <a:spcPct val="107000"/>
                        </a:lnSpc>
                        <a:spcBef>
                          <a:spcPts val="0"/>
                        </a:spcBef>
                        <a:spcAft>
                          <a:spcPts val="800"/>
                        </a:spcAft>
                      </a:pP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912765543"/>
                  </a:ext>
                </a:extLst>
              </a:tr>
              <a:tr h="254809">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4079564933"/>
                  </a:ext>
                </a:extLst>
              </a:tr>
            </a:tbl>
          </a:graphicData>
        </a:graphic>
      </p:graphicFrame>
      <p:sp>
        <p:nvSpPr>
          <p:cNvPr id="13" name="TextBox 12">
            <a:extLst>
              <a:ext uri="{FF2B5EF4-FFF2-40B4-BE49-F238E27FC236}">
                <a16:creationId xmlns:a16="http://schemas.microsoft.com/office/drawing/2014/main" id="{60DEC44D-907C-4236-8250-88A07FD145C5}"/>
              </a:ext>
            </a:extLst>
          </p:cNvPr>
          <p:cNvSpPr txBox="1"/>
          <p:nvPr/>
        </p:nvSpPr>
        <p:spPr>
          <a:xfrm>
            <a:off x="2745853" y="1617596"/>
            <a:ext cx="1025937" cy="369332"/>
          </a:xfrm>
          <a:prstGeom prst="rect">
            <a:avLst/>
          </a:prstGeom>
          <a:noFill/>
        </p:spPr>
        <p:txBody>
          <a:bodyPr wrap="square" rtlCol="0">
            <a:spAutoFit/>
          </a:bodyPr>
          <a:lstStyle/>
          <a:p>
            <a:r>
              <a:rPr lang="en-US" sz="900" dirty="0">
                <a:effectLst/>
              </a:rPr>
              <a:t>10.107.72.75</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65" name="TextBox 264">
            <a:extLst>
              <a:ext uri="{FF2B5EF4-FFF2-40B4-BE49-F238E27FC236}">
                <a16:creationId xmlns:a16="http://schemas.microsoft.com/office/drawing/2014/main" id="{2B97EB4F-EF29-40BA-883C-DE99067C8502}"/>
              </a:ext>
            </a:extLst>
          </p:cNvPr>
          <p:cNvSpPr txBox="1"/>
          <p:nvPr/>
        </p:nvSpPr>
        <p:spPr>
          <a:xfrm>
            <a:off x="2745808" y="1871401"/>
            <a:ext cx="1025937" cy="369332"/>
          </a:xfrm>
          <a:prstGeom prst="rect">
            <a:avLst/>
          </a:prstGeom>
          <a:noFill/>
        </p:spPr>
        <p:txBody>
          <a:bodyPr wrap="square" rtlCol="0">
            <a:spAutoFit/>
          </a:bodyPr>
          <a:lstStyle/>
          <a:p>
            <a:r>
              <a:rPr lang="en-US" sz="900" dirty="0">
                <a:effectLst/>
              </a:rPr>
              <a:t>10.107.72.75</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66" name="TextBox 265">
            <a:extLst>
              <a:ext uri="{FF2B5EF4-FFF2-40B4-BE49-F238E27FC236}">
                <a16:creationId xmlns:a16="http://schemas.microsoft.com/office/drawing/2014/main" id="{7CD54509-7D03-44A0-9A76-AA10F893E625}"/>
              </a:ext>
            </a:extLst>
          </p:cNvPr>
          <p:cNvSpPr txBox="1"/>
          <p:nvPr/>
        </p:nvSpPr>
        <p:spPr>
          <a:xfrm>
            <a:off x="2772677" y="2342386"/>
            <a:ext cx="1025937" cy="369332"/>
          </a:xfrm>
          <a:prstGeom prst="rect">
            <a:avLst/>
          </a:prstGeom>
          <a:noFill/>
        </p:spPr>
        <p:txBody>
          <a:bodyPr wrap="square" rtlCol="0">
            <a:spAutoFit/>
          </a:bodyPr>
          <a:lstStyle/>
          <a:p>
            <a:r>
              <a:rPr lang="en-US" sz="900" dirty="0">
                <a:effectLst/>
              </a:rPr>
              <a:t>10.107.72.75</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67" name="TextBox 266">
            <a:extLst>
              <a:ext uri="{FF2B5EF4-FFF2-40B4-BE49-F238E27FC236}">
                <a16:creationId xmlns:a16="http://schemas.microsoft.com/office/drawing/2014/main" id="{FE1A2C57-8C9E-4986-9F98-E8307E31775D}"/>
              </a:ext>
            </a:extLst>
          </p:cNvPr>
          <p:cNvSpPr txBox="1"/>
          <p:nvPr/>
        </p:nvSpPr>
        <p:spPr>
          <a:xfrm>
            <a:off x="2762885" y="2110088"/>
            <a:ext cx="1025937" cy="369332"/>
          </a:xfrm>
          <a:prstGeom prst="rect">
            <a:avLst/>
          </a:prstGeom>
          <a:noFill/>
        </p:spPr>
        <p:txBody>
          <a:bodyPr wrap="square" rtlCol="0">
            <a:spAutoFit/>
          </a:bodyPr>
          <a:lstStyle/>
          <a:p>
            <a:r>
              <a:rPr lang="en-US" sz="900" dirty="0">
                <a:effectLst/>
              </a:rPr>
              <a:t>10.107.72.75</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68" name="TextBox 267">
            <a:extLst>
              <a:ext uri="{FF2B5EF4-FFF2-40B4-BE49-F238E27FC236}">
                <a16:creationId xmlns:a16="http://schemas.microsoft.com/office/drawing/2014/main" id="{5508CD79-5799-41F0-837A-8F7F66803D61}"/>
              </a:ext>
            </a:extLst>
          </p:cNvPr>
          <p:cNvSpPr txBox="1"/>
          <p:nvPr/>
        </p:nvSpPr>
        <p:spPr>
          <a:xfrm>
            <a:off x="3918012" y="1625563"/>
            <a:ext cx="501283" cy="369332"/>
          </a:xfrm>
          <a:prstGeom prst="rect">
            <a:avLst/>
          </a:prstGeom>
          <a:noFill/>
        </p:spPr>
        <p:txBody>
          <a:bodyPr wrap="square" rtlCol="0">
            <a:spAutoFit/>
          </a:bodyPr>
          <a:lstStyle/>
          <a:p>
            <a:r>
              <a:rPr lang="en-US" sz="900" dirty="0">
                <a:effectLst/>
              </a:rPr>
              <a:t>8080</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69" name="TextBox 268">
            <a:extLst>
              <a:ext uri="{FF2B5EF4-FFF2-40B4-BE49-F238E27FC236}">
                <a16:creationId xmlns:a16="http://schemas.microsoft.com/office/drawing/2014/main" id="{17F6835E-CC93-4D6F-90FD-930C6688970B}"/>
              </a:ext>
            </a:extLst>
          </p:cNvPr>
          <p:cNvSpPr txBox="1"/>
          <p:nvPr/>
        </p:nvSpPr>
        <p:spPr>
          <a:xfrm>
            <a:off x="3918012" y="1875207"/>
            <a:ext cx="501283" cy="369332"/>
          </a:xfrm>
          <a:prstGeom prst="rect">
            <a:avLst/>
          </a:prstGeom>
          <a:noFill/>
        </p:spPr>
        <p:txBody>
          <a:bodyPr wrap="square" rtlCol="0">
            <a:spAutoFit/>
          </a:bodyPr>
          <a:lstStyle/>
          <a:p>
            <a:r>
              <a:rPr lang="en-US" sz="900" dirty="0">
                <a:effectLst/>
              </a:rPr>
              <a:t>8080</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70" name="TextBox 269">
            <a:extLst>
              <a:ext uri="{FF2B5EF4-FFF2-40B4-BE49-F238E27FC236}">
                <a16:creationId xmlns:a16="http://schemas.microsoft.com/office/drawing/2014/main" id="{B760D9B4-A9D9-4F60-9997-A15A3FDC34FF}"/>
              </a:ext>
            </a:extLst>
          </p:cNvPr>
          <p:cNvSpPr txBox="1"/>
          <p:nvPr/>
        </p:nvSpPr>
        <p:spPr>
          <a:xfrm>
            <a:off x="3933352" y="2120779"/>
            <a:ext cx="501283" cy="369332"/>
          </a:xfrm>
          <a:prstGeom prst="rect">
            <a:avLst/>
          </a:prstGeom>
          <a:noFill/>
        </p:spPr>
        <p:txBody>
          <a:bodyPr wrap="square" rtlCol="0">
            <a:spAutoFit/>
          </a:bodyPr>
          <a:lstStyle/>
          <a:p>
            <a:r>
              <a:rPr lang="en-US" sz="900" dirty="0">
                <a:effectLst/>
              </a:rPr>
              <a:t>8080</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71" name="TextBox 270">
            <a:extLst>
              <a:ext uri="{FF2B5EF4-FFF2-40B4-BE49-F238E27FC236}">
                <a16:creationId xmlns:a16="http://schemas.microsoft.com/office/drawing/2014/main" id="{1B5C30A2-3E48-417F-BA19-9521FE1808D3}"/>
              </a:ext>
            </a:extLst>
          </p:cNvPr>
          <p:cNvSpPr txBox="1"/>
          <p:nvPr/>
        </p:nvSpPr>
        <p:spPr>
          <a:xfrm>
            <a:off x="3929784" y="2352656"/>
            <a:ext cx="501283" cy="369332"/>
          </a:xfrm>
          <a:prstGeom prst="rect">
            <a:avLst/>
          </a:prstGeom>
          <a:noFill/>
        </p:spPr>
        <p:txBody>
          <a:bodyPr wrap="square" rtlCol="0">
            <a:spAutoFit/>
          </a:bodyPr>
          <a:lstStyle/>
          <a:p>
            <a:r>
              <a:rPr lang="en-US" sz="900" dirty="0">
                <a:effectLst/>
              </a:rPr>
              <a:t>8080</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72" name="TextBox 271">
            <a:extLst>
              <a:ext uri="{FF2B5EF4-FFF2-40B4-BE49-F238E27FC236}">
                <a16:creationId xmlns:a16="http://schemas.microsoft.com/office/drawing/2014/main" id="{E2F77C8C-3584-453E-8AF0-AACF1ABB0251}"/>
              </a:ext>
            </a:extLst>
          </p:cNvPr>
          <p:cNvSpPr txBox="1"/>
          <p:nvPr/>
        </p:nvSpPr>
        <p:spPr>
          <a:xfrm>
            <a:off x="4471580" y="1621990"/>
            <a:ext cx="501283" cy="369332"/>
          </a:xfrm>
          <a:prstGeom prst="rect">
            <a:avLst/>
          </a:prstGeom>
          <a:noFill/>
        </p:spPr>
        <p:txBody>
          <a:bodyPr wrap="square" rtlCol="0">
            <a:spAutoFit/>
          </a:bodyPr>
          <a:lstStyle/>
          <a:p>
            <a:r>
              <a:rPr lang="en-US" sz="900" dirty="0">
                <a:effectLst/>
              </a:rPr>
              <a:t>1</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74" name="TextBox 273">
            <a:extLst>
              <a:ext uri="{FF2B5EF4-FFF2-40B4-BE49-F238E27FC236}">
                <a16:creationId xmlns:a16="http://schemas.microsoft.com/office/drawing/2014/main" id="{43F42FD1-AD9C-4C52-B07F-1FE774DDA916}"/>
              </a:ext>
            </a:extLst>
          </p:cNvPr>
          <p:cNvSpPr txBox="1"/>
          <p:nvPr/>
        </p:nvSpPr>
        <p:spPr>
          <a:xfrm>
            <a:off x="4474031" y="1876709"/>
            <a:ext cx="501283" cy="369332"/>
          </a:xfrm>
          <a:prstGeom prst="rect">
            <a:avLst/>
          </a:prstGeom>
          <a:noFill/>
        </p:spPr>
        <p:txBody>
          <a:bodyPr wrap="square" rtlCol="0">
            <a:spAutoFit/>
          </a:bodyPr>
          <a:lstStyle/>
          <a:p>
            <a:r>
              <a:rPr lang="en-US" sz="900" dirty="0">
                <a:effectLst/>
              </a:rPr>
              <a:t>1</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76" name="TextBox 275">
            <a:extLst>
              <a:ext uri="{FF2B5EF4-FFF2-40B4-BE49-F238E27FC236}">
                <a16:creationId xmlns:a16="http://schemas.microsoft.com/office/drawing/2014/main" id="{497F1A20-80E8-4161-8E35-D364419BBED6}"/>
              </a:ext>
            </a:extLst>
          </p:cNvPr>
          <p:cNvSpPr txBox="1"/>
          <p:nvPr/>
        </p:nvSpPr>
        <p:spPr>
          <a:xfrm>
            <a:off x="4485392" y="2139844"/>
            <a:ext cx="501283" cy="369332"/>
          </a:xfrm>
          <a:prstGeom prst="rect">
            <a:avLst/>
          </a:prstGeom>
          <a:noFill/>
        </p:spPr>
        <p:txBody>
          <a:bodyPr wrap="square" rtlCol="0">
            <a:spAutoFit/>
          </a:bodyPr>
          <a:lstStyle/>
          <a:p>
            <a:r>
              <a:rPr lang="en-US" sz="900" dirty="0">
                <a:effectLst/>
              </a:rPr>
              <a:t>1</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77" name="TextBox 276">
            <a:extLst>
              <a:ext uri="{FF2B5EF4-FFF2-40B4-BE49-F238E27FC236}">
                <a16:creationId xmlns:a16="http://schemas.microsoft.com/office/drawing/2014/main" id="{96549FC7-CEB4-4F91-A690-0863CFF97527}"/>
              </a:ext>
            </a:extLst>
          </p:cNvPr>
          <p:cNvSpPr txBox="1"/>
          <p:nvPr/>
        </p:nvSpPr>
        <p:spPr>
          <a:xfrm>
            <a:off x="4496430" y="2374855"/>
            <a:ext cx="501283" cy="369332"/>
          </a:xfrm>
          <a:prstGeom prst="rect">
            <a:avLst/>
          </a:prstGeom>
          <a:noFill/>
        </p:spPr>
        <p:txBody>
          <a:bodyPr wrap="square" rtlCol="0">
            <a:spAutoFit/>
          </a:bodyPr>
          <a:lstStyle/>
          <a:p>
            <a:r>
              <a:rPr lang="en-US" sz="900" dirty="0">
                <a:effectLst/>
              </a:rPr>
              <a:t>1</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78" name="TextBox 277">
            <a:extLst>
              <a:ext uri="{FF2B5EF4-FFF2-40B4-BE49-F238E27FC236}">
                <a16:creationId xmlns:a16="http://schemas.microsoft.com/office/drawing/2014/main" id="{ED3AFBDF-42EC-4034-BC74-20538406F367}"/>
              </a:ext>
            </a:extLst>
          </p:cNvPr>
          <p:cNvSpPr txBox="1"/>
          <p:nvPr/>
        </p:nvSpPr>
        <p:spPr>
          <a:xfrm>
            <a:off x="4941317" y="1623111"/>
            <a:ext cx="501283" cy="369332"/>
          </a:xfrm>
          <a:prstGeom prst="rect">
            <a:avLst/>
          </a:prstGeom>
          <a:noFill/>
        </p:spPr>
        <p:txBody>
          <a:bodyPr wrap="square" rtlCol="0">
            <a:spAutoFit/>
          </a:bodyPr>
          <a:lstStyle/>
          <a:p>
            <a:r>
              <a:rPr lang="en-US" sz="900" dirty="0">
                <a:effectLst/>
                <a:latin typeface="Calibri" panose="020F0502020204030204" pitchFamily="34" charset="0"/>
                <a:ea typeface="Calibri" panose="020F0502020204030204" pitchFamily="34" charset="0"/>
                <a:cs typeface="Arial" panose="020B0604020202020204" pitchFamily="34" charset="0"/>
              </a:rPr>
              <a:t>4</a:t>
            </a:r>
          </a:p>
          <a:p>
            <a:endParaRPr lang="en-US" sz="900" dirty="0">
              <a:solidFill>
                <a:schemeClr val="bg1"/>
              </a:solidFill>
            </a:endParaRPr>
          </a:p>
        </p:txBody>
      </p:sp>
      <p:sp>
        <p:nvSpPr>
          <p:cNvPr id="279" name="TextBox 278">
            <a:extLst>
              <a:ext uri="{FF2B5EF4-FFF2-40B4-BE49-F238E27FC236}">
                <a16:creationId xmlns:a16="http://schemas.microsoft.com/office/drawing/2014/main" id="{9BDABDE3-86F8-40D0-9F60-4DB3F5340190}"/>
              </a:ext>
            </a:extLst>
          </p:cNvPr>
          <p:cNvSpPr txBox="1"/>
          <p:nvPr/>
        </p:nvSpPr>
        <p:spPr>
          <a:xfrm>
            <a:off x="4958316" y="1881888"/>
            <a:ext cx="501283" cy="369332"/>
          </a:xfrm>
          <a:prstGeom prst="rect">
            <a:avLst/>
          </a:prstGeom>
          <a:noFill/>
        </p:spPr>
        <p:txBody>
          <a:bodyPr wrap="square" rtlCol="0">
            <a:spAutoFit/>
          </a:bodyPr>
          <a:lstStyle/>
          <a:p>
            <a:r>
              <a:rPr lang="en-US" sz="900" dirty="0">
                <a:effectLst/>
                <a:latin typeface="Calibri" panose="020F0502020204030204" pitchFamily="34" charset="0"/>
                <a:ea typeface="Calibri" panose="020F0502020204030204" pitchFamily="34" charset="0"/>
                <a:cs typeface="Arial" panose="020B0604020202020204" pitchFamily="34" charset="0"/>
              </a:rPr>
              <a:t>5</a:t>
            </a:r>
          </a:p>
          <a:p>
            <a:endParaRPr lang="en-US" sz="900" dirty="0">
              <a:solidFill>
                <a:schemeClr val="bg1"/>
              </a:solidFill>
            </a:endParaRPr>
          </a:p>
        </p:txBody>
      </p:sp>
      <p:sp>
        <p:nvSpPr>
          <p:cNvPr id="281" name="TextBox 280">
            <a:extLst>
              <a:ext uri="{FF2B5EF4-FFF2-40B4-BE49-F238E27FC236}">
                <a16:creationId xmlns:a16="http://schemas.microsoft.com/office/drawing/2014/main" id="{856C05A7-139B-4742-8664-8E7E1FDD8E67}"/>
              </a:ext>
            </a:extLst>
          </p:cNvPr>
          <p:cNvSpPr txBox="1"/>
          <p:nvPr/>
        </p:nvSpPr>
        <p:spPr>
          <a:xfrm>
            <a:off x="4975393" y="2143896"/>
            <a:ext cx="501283" cy="369332"/>
          </a:xfrm>
          <a:prstGeom prst="rect">
            <a:avLst/>
          </a:prstGeom>
          <a:noFill/>
        </p:spPr>
        <p:txBody>
          <a:bodyPr wrap="square" rtlCol="0">
            <a:spAutoFit/>
          </a:bodyPr>
          <a:lstStyle/>
          <a:p>
            <a:r>
              <a:rPr lang="en-US" sz="900" dirty="0">
                <a:effectLst/>
                <a:latin typeface="Calibri" panose="020F0502020204030204" pitchFamily="34" charset="0"/>
                <a:ea typeface="Calibri" panose="020F0502020204030204" pitchFamily="34" charset="0"/>
                <a:cs typeface="Arial" panose="020B0604020202020204" pitchFamily="34" charset="0"/>
              </a:rPr>
              <a:t>6</a:t>
            </a:r>
          </a:p>
          <a:p>
            <a:endParaRPr lang="en-US" sz="900" dirty="0">
              <a:solidFill>
                <a:schemeClr val="bg1"/>
              </a:solidFill>
            </a:endParaRPr>
          </a:p>
        </p:txBody>
      </p:sp>
      <p:sp>
        <p:nvSpPr>
          <p:cNvPr id="282" name="TextBox 281">
            <a:extLst>
              <a:ext uri="{FF2B5EF4-FFF2-40B4-BE49-F238E27FC236}">
                <a16:creationId xmlns:a16="http://schemas.microsoft.com/office/drawing/2014/main" id="{9C2630FE-8F54-4A95-B067-350F0B2CA1C0}"/>
              </a:ext>
            </a:extLst>
          </p:cNvPr>
          <p:cNvSpPr txBox="1"/>
          <p:nvPr/>
        </p:nvSpPr>
        <p:spPr>
          <a:xfrm>
            <a:off x="4991904" y="2363272"/>
            <a:ext cx="501283" cy="369332"/>
          </a:xfrm>
          <a:prstGeom prst="rect">
            <a:avLst/>
          </a:prstGeom>
          <a:noFill/>
        </p:spPr>
        <p:txBody>
          <a:bodyPr wrap="square" rtlCol="0">
            <a:spAutoFit/>
          </a:bodyPr>
          <a:lstStyle/>
          <a:p>
            <a:r>
              <a:rPr lang="en-US" sz="900" dirty="0">
                <a:effectLst/>
                <a:latin typeface="Calibri" panose="020F0502020204030204" pitchFamily="34" charset="0"/>
                <a:ea typeface="Calibri" panose="020F0502020204030204" pitchFamily="34" charset="0"/>
                <a:cs typeface="Arial" panose="020B0604020202020204" pitchFamily="34" charset="0"/>
              </a:rPr>
              <a:t>7</a:t>
            </a:r>
          </a:p>
          <a:p>
            <a:endParaRPr lang="en-US" sz="900" dirty="0">
              <a:solidFill>
                <a:schemeClr val="bg1"/>
              </a:solidFill>
            </a:endParaRPr>
          </a:p>
        </p:txBody>
      </p:sp>
      <p:sp>
        <p:nvSpPr>
          <p:cNvPr id="284" name="TextBox 283">
            <a:extLst>
              <a:ext uri="{FF2B5EF4-FFF2-40B4-BE49-F238E27FC236}">
                <a16:creationId xmlns:a16="http://schemas.microsoft.com/office/drawing/2014/main" id="{F60FD127-1B9D-4722-B4CE-5C2B864ACF37}"/>
              </a:ext>
            </a:extLst>
          </p:cNvPr>
          <p:cNvSpPr txBox="1"/>
          <p:nvPr/>
        </p:nvSpPr>
        <p:spPr>
          <a:xfrm>
            <a:off x="5712644" y="1618326"/>
            <a:ext cx="1025937" cy="481607"/>
          </a:xfrm>
          <a:prstGeom prst="rect">
            <a:avLst/>
          </a:prstGeom>
          <a:noFill/>
        </p:spPr>
        <p:txBody>
          <a:bodyPr wrap="square" rtlCol="0">
            <a:spAutoFit/>
          </a:bodyPr>
          <a:lstStyle/>
          <a:p>
            <a:pPr marL="0" marR="0">
              <a:lnSpc>
                <a:spcPct val="107000"/>
              </a:lnSpc>
              <a:spcBef>
                <a:spcPts val="0"/>
              </a:spcBef>
              <a:spcAft>
                <a:spcPts val="800"/>
              </a:spcAft>
            </a:pPr>
            <a:r>
              <a:rPr lang="en-US" sz="900" dirty="0">
                <a:effectLst/>
              </a:rPr>
              <a:t>10.0.1.62</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85" name="TextBox 284">
            <a:extLst>
              <a:ext uri="{FF2B5EF4-FFF2-40B4-BE49-F238E27FC236}">
                <a16:creationId xmlns:a16="http://schemas.microsoft.com/office/drawing/2014/main" id="{55E5E8BE-4310-46AC-B7B8-8E2BBCA61D48}"/>
              </a:ext>
            </a:extLst>
          </p:cNvPr>
          <p:cNvSpPr txBox="1"/>
          <p:nvPr/>
        </p:nvSpPr>
        <p:spPr>
          <a:xfrm>
            <a:off x="5720604" y="2109872"/>
            <a:ext cx="1025937" cy="481607"/>
          </a:xfrm>
          <a:prstGeom prst="rect">
            <a:avLst/>
          </a:prstGeom>
          <a:noFill/>
        </p:spPr>
        <p:txBody>
          <a:bodyPr wrap="square" rtlCol="0">
            <a:spAutoFit/>
          </a:bodyPr>
          <a:lstStyle/>
          <a:p>
            <a:pPr marL="0" marR="0">
              <a:lnSpc>
                <a:spcPct val="107000"/>
              </a:lnSpc>
              <a:spcBef>
                <a:spcPts val="0"/>
              </a:spcBef>
              <a:spcAft>
                <a:spcPts val="800"/>
              </a:spcAft>
            </a:pPr>
            <a:r>
              <a:rPr lang="en-US" sz="900" dirty="0">
                <a:effectLst/>
              </a:rPr>
              <a:t>10.0.1.75</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86" name="TextBox 285">
            <a:extLst>
              <a:ext uri="{FF2B5EF4-FFF2-40B4-BE49-F238E27FC236}">
                <a16:creationId xmlns:a16="http://schemas.microsoft.com/office/drawing/2014/main" id="{0B6838BD-26F4-43DF-A0E2-87566684ED20}"/>
              </a:ext>
            </a:extLst>
          </p:cNvPr>
          <p:cNvSpPr txBox="1"/>
          <p:nvPr/>
        </p:nvSpPr>
        <p:spPr>
          <a:xfrm>
            <a:off x="5715648" y="1858049"/>
            <a:ext cx="680940" cy="481607"/>
          </a:xfrm>
          <a:prstGeom prst="rect">
            <a:avLst/>
          </a:prstGeom>
          <a:noFill/>
        </p:spPr>
        <p:txBody>
          <a:bodyPr wrap="square" rtlCol="0">
            <a:spAutoFit/>
          </a:bodyPr>
          <a:lstStyle/>
          <a:p>
            <a:pPr marL="0" marR="0">
              <a:lnSpc>
                <a:spcPct val="107000"/>
              </a:lnSpc>
              <a:spcBef>
                <a:spcPts val="0"/>
              </a:spcBef>
              <a:spcAft>
                <a:spcPts val="800"/>
              </a:spcAft>
            </a:pPr>
            <a:r>
              <a:rPr lang="en-US" sz="900" dirty="0">
                <a:effectLst/>
              </a:rPr>
              <a:t>10.0.0.183</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87" name="TextBox 286">
            <a:extLst>
              <a:ext uri="{FF2B5EF4-FFF2-40B4-BE49-F238E27FC236}">
                <a16:creationId xmlns:a16="http://schemas.microsoft.com/office/drawing/2014/main" id="{C76DB113-A9B1-4ED1-9CDC-BD7E434E0850}"/>
              </a:ext>
            </a:extLst>
          </p:cNvPr>
          <p:cNvSpPr txBox="1"/>
          <p:nvPr/>
        </p:nvSpPr>
        <p:spPr>
          <a:xfrm>
            <a:off x="5728697" y="2358561"/>
            <a:ext cx="680940" cy="481607"/>
          </a:xfrm>
          <a:prstGeom prst="rect">
            <a:avLst/>
          </a:prstGeom>
          <a:noFill/>
        </p:spPr>
        <p:txBody>
          <a:bodyPr wrap="square" rtlCol="0">
            <a:spAutoFit/>
          </a:bodyPr>
          <a:lstStyle/>
          <a:p>
            <a:pPr marL="0" marR="0">
              <a:lnSpc>
                <a:spcPct val="107000"/>
              </a:lnSpc>
              <a:spcBef>
                <a:spcPts val="0"/>
              </a:spcBef>
              <a:spcAft>
                <a:spcPts val="800"/>
              </a:spcAft>
            </a:pPr>
            <a:r>
              <a:rPr lang="en-US" sz="900" dirty="0">
                <a:effectLst/>
              </a:rPr>
              <a:t>10.0.0.188</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88" name="TextBox 287">
            <a:extLst>
              <a:ext uri="{FF2B5EF4-FFF2-40B4-BE49-F238E27FC236}">
                <a16:creationId xmlns:a16="http://schemas.microsoft.com/office/drawing/2014/main" id="{07A0D4E7-EA39-4E21-A0A7-5A6EB61DB1E4}"/>
              </a:ext>
            </a:extLst>
          </p:cNvPr>
          <p:cNvSpPr txBox="1"/>
          <p:nvPr/>
        </p:nvSpPr>
        <p:spPr>
          <a:xfrm>
            <a:off x="6668069" y="1625923"/>
            <a:ext cx="501283" cy="369332"/>
          </a:xfrm>
          <a:prstGeom prst="rect">
            <a:avLst/>
          </a:prstGeom>
          <a:noFill/>
        </p:spPr>
        <p:txBody>
          <a:bodyPr wrap="square" rtlCol="0">
            <a:spAutoFit/>
          </a:bodyPr>
          <a:lstStyle/>
          <a:p>
            <a:r>
              <a:rPr lang="en-US" sz="900" dirty="0">
                <a:effectLst/>
              </a:rPr>
              <a:t>8080</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91" name="TextBox 290">
            <a:extLst>
              <a:ext uri="{FF2B5EF4-FFF2-40B4-BE49-F238E27FC236}">
                <a16:creationId xmlns:a16="http://schemas.microsoft.com/office/drawing/2014/main" id="{3C51B224-109F-4BF2-81A3-81C743189FF1}"/>
              </a:ext>
            </a:extLst>
          </p:cNvPr>
          <p:cNvSpPr txBox="1"/>
          <p:nvPr/>
        </p:nvSpPr>
        <p:spPr>
          <a:xfrm>
            <a:off x="6662675" y="1860176"/>
            <a:ext cx="501283" cy="369332"/>
          </a:xfrm>
          <a:prstGeom prst="rect">
            <a:avLst/>
          </a:prstGeom>
          <a:noFill/>
        </p:spPr>
        <p:txBody>
          <a:bodyPr wrap="square" rtlCol="0">
            <a:spAutoFit/>
          </a:bodyPr>
          <a:lstStyle/>
          <a:p>
            <a:r>
              <a:rPr lang="en-US" sz="900" dirty="0">
                <a:effectLst/>
              </a:rPr>
              <a:t>8080</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92" name="TextBox 291">
            <a:extLst>
              <a:ext uri="{FF2B5EF4-FFF2-40B4-BE49-F238E27FC236}">
                <a16:creationId xmlns:a16="http://schemas.microsoft.com/office/drawing/2014/main" id="{2D69C721-8652-4D22-9846-3600FADEE2B5}"/>
              </a:ext>
            </a:extLst>
          </p:cNvPr>
          <p:cNvSpPr txBox="1"/>
          <p:nvPr/>
        </p:nvSpPr>
        <p:spPr>
          <a:xfrm>
            <a:off x="6673598" y="2108376"/>
            <a:ext cx="501283" cy="369332"/>
          </a:xfrm>
          <a:prstGeom prst="rect">
            <a:avLst/>
          </a:prstGeom>
          <a:noFill/>
        </p:spPr>
        <p:txBody>
          <a:bodyPr wrap="square" rtlCol="0">
            <a:spAutoFit/>
          </a:bodyPr>
          <a:lstStyle/>
          <a:p>
            <a:r>
              <a:rPr lang="en-US" sz="900" dirty="0">
                <a:effectLst/>
              </a:rPr>
              <a:t>8080</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93" name="TextBox 292">
            <a:extLst>
              <a:ext uri="{FF2B5EF4-FFF2-40B4-BE49-F238E27FC236}">
                <a16:creationId xmlns:a16="http://schemas.microsoft.com/office/drawing/2014/main" id="{DFF56F68-C346-4011-A6A5-04A4578F568A}"/>
              </a:ext>
            </a:extLst>
          </p:cNvPr>
          <p:cNvSpPr txBox="1"/>
          <p:nvPr/>
        </p:nvSpPr>
        <p:spPr>
          <a:xfrm>
            <a:off x="6691695" y="2369369"/>
            <a:ext cx="501283" cy="369332"/>
          </a:xfrm>
          <a:prstGeom prst="rect">
            <a:avLst/>
          </a:prstGeom>
          <a:noFill/>
        </p:spPr>
        <p:txBody>
          <a:bodyPr wrap="square" rtlCol="0">
            <a:spAutoFit/>
          </a:bodyPr>
          <a:lstStyle/>
          <a:p>
            <a:r>
              <a:rPr lang="en-US" sz="900" dirty="0">
                <a:effectLst/>
              </a:rPr>
              <a:t>8080</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cxnSp>
        <p:nvCxnSpPr>
          <p:cNvPr id="19" name="Straight Arrow Connector 18">
            <a:extLst>
              <a:ext uri="{FF2B5EF4-FFF2-40B4-BE49-F238E27FC236}">
                <a16:creationId xmlns:a16="http://schemas.microsoft.com/office/drawing/2014/main" id="{5C2D6037-971D-40FF-AFE2-8B71DE7881AF}"/>
              </a:ext>
            </a:extLst>
          </p:cNvPr>
          <p:cNvCxnSpPr>
            <a:stCxn id="248" idx="3"/>
            <a:endCxn id="262" idx="1"/>
          </p:cNvCxnSpPr>
          <p:nvPr/>
        </p:nvCxnSpPr>
        <p:spPr>
          <a:xfrm flipV="1">
            <a:off x="1709771" y="1995854"/>
            <a:ext cx="846461" cy="49787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DA789A1-F139-49DD-B61A-CE9FF305A5A6}"/>
              </a:ext>
            </a:extLst>
          </p:cNvPr>
          <p:cNvCxnSpPr/>
          <p:nvPr/>
        </p:nvCxnSpPr>
        <p:spPr>
          <a:xfrm flipH="1">
            <a:off x="4046346" y="2776157"/>
            <a:ext cx="678359" cy="79302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ABD4F5BC-0C34-4E91-9577-8CC65C4AAAEE}"/>
              </a:ext>
            </a:extLst>
          </p:cNvPr>
          <p:cNvCxnSpPr>
            <a:cxnSpLocks/>
          </p:cNvCxnSpPr>
          <p:nvPr/>
        </p:nvCxnSpPr>
        <p:spPr>
          <a:xfrm>
            <a:off x="4727369" y="2793068"/>
            <a:ext cx="3757291" cy="92371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1591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76"/>
                                        </p:tgtEl>
                                        <p:attrNameLst>
                                          <p:attrName>style.visibility</p:attrName>
                                        </p:attrNameLst>
                                      </p:cBhvr>
                                      <p:to>
                                        <p:strVal val="visible"/>
                                      </p:to>
                                    </p:set>
                                    <p:anim calcmode="lin" valueType="num">
                                      <p:cBhvr>
                                        <p:cTn id="7" dur="1000" fill="hold"/>
                                        <p:tgtEl>
                                          <p:spTgt spid="376"/>
                                        </p:tgtEl>
                                        <p:attrNameLst>
                                          <p:attrName>ppt_w</p:attrName>
                                        </p:attrNameLst>
                                      </p:cBhvr>
                                      <p:tavLst>
                                        <p:tav tm="0">
                                          <p:val>
                                            <p:fltVal val="0"/>
                                          </p:val>
                                        </p:tav>
                                        <p:tav tm="100000">
                                          <p:val>
                                            <p:strVal val="#ppt_w"/>
                                          </p:val>
                                        </p:tav>
                                      </p:tavLst>
                                    </p:anim>
                                    <p:anim calcmode="lin" valueType="num">
                                      <p:cBhvr>
                                        <p:cTn id="8" dur="1000" fill="hold"/>
                                        <p:tgtEl>
                                          <p:spTgt spid="376"/>
                                        </p:tgtEl>
                                        <p:attrNameLst>
                                          <p:attrName>ppt_h</p:attrName>
                                        </p:attrNameLst>
                                      </p:cBhvr>
                                      <p:tavLst>
                                        <p:tav tm="0">
                                          <p:val>
                                            <p:fltVal val="0"/>
                                          </p:val>
                                        </p:tav>
                                        <p:tav tm="100000">
                                          <p:val>
                                            <p:strVal val="#ppt_h"/>
                                          </p:val>
                                        </p:tav>
                                      </p:tavLst>
                                    </p:anim>
                                    <p:anim calcmode="lin" valueType="num">
                                      <p:cBhvr>
                                        <p:cTn id="9" dur="1000" fill="hold"/>
                                        <p:tgtEl>
                                          <p:spTgt spid="376"/>
                                        </p:tgtEl>
                                        <p:attrNameLst>
                                          <p:attrName>style.rotation</p:attrName>
                                        </p:attrNameLst>
                                      </p:cBhvr>
                                      <p:tavLst>
                                        <p:tav tm="0">
                                          <p:val>
                                            <p:fltVal val="90"/>
                                          </p:val>
                                        </p:tav>
                                        <p:tav tm="100000">
                                          <p:val>
                                            <p:fltVal val="0"/>
                                          </p:val>
                                        </p:tav>
                                      </p:tavLst>
                                    </p:anim>
                                    <p:animEffect transition="in" filter="fade">
                                      <p:cBhvr>
                                        <p:cTn id="10" dur="1000"/>
                                        <p:tgtEl>
                                          <p:spTgt spid="37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9"/>
                                        </p:tgtEl>
                                        <p:attrNameLst>
                                          <p:attrName>style.visibility</p:attrName>
                                        </p:attrNameLst>
                                      </p:cBhvr>
                                      <p:to>
                                        <p:strVal val="visible"/>
                                      </p:to>
                                    </p:set>
                                    <p:animEffect transition="in" filter="fade">
                                      <p:cBhvr>
                                        <p:cTn id="15" dur="500"/>
                                        <p:tgtEl>
                                          <p:spTgt spid="329"/>
                                        </p:tgtEl>
                                      </p:cBhvr>
                                    </p:animEffect>
                                  </p:childTnLst>
                                </p:cTn>
                              </p:par>
                              <p:par>
                                <p:cTn id="16" presetID="26" presetClass="emph" presetSubtype="0" fill="hold" grpId="1" nodeType="withEffect">
                                  <p:stCondLst>
                                    <p:cond delay="0"/>
                                  </p:stCondLst>
                                  <p:childTnLst>
                                    <p:animEffect transition="out" filter="fade">
                                      <p:cBhvr>
                                        <p:cTn id="17" dur="500" tmFilter="0, 0; .2, .5; .8, .5; 1, 0"/>
                                        <p:tgtEl>
                                          <p:spTgt spid="329"/>
                                        </p:tgtEl>
                                      </p:cBhvr>
                                    </p:animEffect>
                                    <p:animScale>
                                      <p:cBhvr>
                                        <p:cTn id="18" dur="250" autoRev="1" fill="hold"/>
                                        <p:tgtEl>
                                          <p:spTgt spid="329"/>
                                        </p:tgtEl>
                                      </p:cBhvr>
                                      <p:by x="105000" y="105000"/>
                                    </p:animScale>
                                  </p:childTnLst>
                                </p:cTn>
                              </p:par>
                            </p:childTnLst>
                          </p:cTn>
                        </p:par>
                        <p:par>
                          <p:cTn id="19" fill="hold">
                            <p:stCondLst>
                              <p:cond delay="500"/>
                            </p:stCondLst>
                            <p:childTnLst>
                              <p:par>
                                <p:cTn id="20" presetID="26" presetClass="emph" presetSubtype="0" fill="hold" grpId="0" nodeType="afterEffect">
                                  <p:stCondLst>
                                    <p:cond delay="0"/>
                                  </p:stCondLst>
                                  <p:childTnLst>
                                    <p:animEffect transition="out" filter="fade">
                                      <p:cBhvr>
                                        <p:cTn id="21" dur="500" tmFilter="0, 0; .2, .5; .8, .5; 1, 0"/>
                                        <p:tgtEl>
                                          <p:spTgt spid="331"/>
                                        </p:tgtEl>
                                      </p:cBhvr>
                                    </p:animEffect>
                                    <p:animScale>
                                      <p:cBhvr>
                                        <p:cTn id="22" dur="250" autoRev="1" fill="hold"/>
                                        <p:tgtEl>
                                          <p:spTgt spid="331"/>
                                        </p:tgtEl>
                                      </p:cBhvr>
                                      <p:by x="105000" y="105000"/>
                                    </p:animScale>
                                  </p:childTnLst>
                                </p:cTn>
                              </p:par>
                            </p:childTnLst>
                          </p:cTn>
                        </p:par>
                        <p:par>
                          <p:cTn id="23" fill="hold">
                            <p:stCondLst>
                              <p:cond delay="1000"/>
                            </p:stCondLst>
                            <p:childTnLst>
                              <p:par>
                                <p:cTn id="24" presetID="26" presetClass="emph" presetSubtype="0" fill="hold" grpId="1" nodeType="afterEffect">
                                  <p:stCondLst>
                                    <p:cond delay="0"/>
                                  </p:stCondLst>
                                  <p:childTnLst>
                                    <p:animEffect transition="out" filter="fade">
                                      <p:cBhvr>
                                        <p:cTn id="25" dur="500" tmFilter="0, 0; .2, .5; .8, .5; 1, 0"/>
                                        <p:tgtEl>
                                          <p:spTgt spid="331"/>
                                        </p:tgtEl>
                                      </p:cBhvr>
                                    </p:animEffect>
                                    <p:animScale>
                                      <p:cBhvr>
                                        <p:cTn id="26" dur="250" autoRev="1" fill="hold"/>
                                        <p:tgtEl>
                                          <p:spTgt spid="331"/>
                                        </p:tgtEl>
                                      </p:cBhvr>
                                      <p:by x="105000" y="105000"/>
                                    </p:animScale>
                                  </p:childTnLst>
                                </p:cTn>
                              </p:par>
                            </p:childTnLst>
                          </p:cTn>
                        </p:par>
                        <p:par>
                          <p:cTn id="27" fill="hold">
                            <p:stCondLst>
                              <p:cond delay="1500"/>
                            </p:stCondLst>
                            <p:childTnLst>
                              <p:par>
                                <p:cTn id="28" presetID="31" presetClass="entr" presetSubtype="0" fill="hold" grpId="0" nodeType="afterEffect">
                                  <p:stCondLst>
                                    <p:cond delay="0"/>
                                  </p:stCondLst>
                                  <p:childTnLst>
                                    <p:set>
                                      <p:cBhvr>
                                        <p:cTn id="29" dur="1" fill="hold">
                                          <p:stCondLst>
                                            <p:cond delay="0"/>
                                          </p:stCondLst>
                                        </p:cTn>
                                        <p:tgtEl>
                                          <p:spTgt spid="332"/>
                                        </p:tgtEl>
                                        <p:attrNameLst>
                                          <p:attrName>style.visibility</p:attrName>
                                        </p:attrNameLst>
                                      </p:cBhvr>
                                      <p:to>
                                        <p:strVal val="visible"/>
                                      </p:to>
                                    </p:set>
                                    <p:anim calcmode="lin" valueType="num">
                                      <p:cBhvr>
                                        <p:cTn id="30" dur="1750" fill="hold"/>
                                        <p:tgtEl>
                                          <p:spTgt spid="332"/>
                                        </p:tgtEl>
                                        <p:attrNameLst>
                                          <p:attrName>ppt_w</p:attrName>
                                        </p:attrNameLst>
                                      </p:cBhvr>
                                      <p:tavLst>
                                        <p:tav tm="0">
                                          <p:val>
                                            <p:fltVal val="0"/>
                                          </p:val>
                                        </p:tav>
                                        <p:tav tm="100000">
                                          <p:val>
                                            <p:strVal val="#ppt_w"/>
                                          </p:val>
                                        </p:tav>
                                      </p:tavLst>
                                    </p:anim>
                                    <p:anim calcmode="lin" valueType="num">
                                      <p:cBhvr>
                                        <p:cTn id="31" dur="1750" fill="hold"/>
                                        <p:tgtEl>
                                          <p:spTgt spid="332"/>
                                        </p:tgtEl>
                                        <p:attrNameLst>
                                          <p:attrName>ppt_h</p:attrName>
                                        </p:attrNameLst>
                                      </p:cBhvr>
                                      <p:tavLst>
                                        <p:tav tm="0">
                                          <p:val>
                                            <p:fltVal val="0"/>
                                          </p:val>
                                        </p:tav>
                                        <p:tav tm="100000">
                                          <p:val>
                                            <p:strVal val="#ppt_h"/>
                                          </p:val>
                                        </p:tav>
                                      </p:tavLst>
                                    </p:anim>
                                    <p:anim calcmode="lin" valueType="num">
                                      <p:cBhvr>
                                        <p:cTn id="32" dur="1750" fill="hold"/>
                                        <p:tgtEl>
                                          <p:spTgt spid="332"/>
                                        </p:tgtEl>
                                        <p:attrNameLst>
                                          <p:attrName>style.rotation</p:attrName>
                                        </p:attrNameLst>
                                      </p:cBhvr>
                                      <p:tavLst>
                                        <p:tav tm="0">
                                          <p:val>
                                            <p:fltVal val="90"/>
                                          </p:val>
                                        </p:tav>
                                        <p:tav tm="100000">
                                          <p:val>
                                            <p:fltVal val="0"/>
                                          </p:val>
                                        </p:tav>
                                      </p:tavLst>
                                    </p:anim>
                                    <p:animEffect transition="in" filter="fade">
                                      <p:cBhvr>
                                        <p:cTn id="33" dur="1750"/>
                                        <p:tgtEl>
                                          <p:spTgt spid="332"/>
                                        </p:tgtEl>
                                      </p:cBhvr>
                                    </p:animEffec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grpId="0" nodeType="clickEffect">
                                  <p:stCondLst>
                                    <p:cond delay="0"/>
                                  </p:stCondLst>
                                  <p:childTnLst>
                                    <p:animEffect transition="out" filter="fade">
                                      <p:cBhvr>
                                        <p:cTn id="37" dur="500" tmFilter="0, 0; .2, .5; .8, .5; 1, 0"/>
                                        <p:tgtEl>
                                          <p:spTgt spid="86"/>
                                        </p:tgtEl>
                                      </p:cBhvr>
                                    </p:animEffect>
                                    <p:animScale>
                                      <p:cBhvr>
                                        <p:cTn id="38" dur="250" autoRev="1" fill="hold"/>
                                        <p:tgtEl>
                                          <p:spTgt spid="86"/>
                                        </p:tgtEl>
                                      </p:cBhvr>
                                      <p:by x="105000" y="105000"/>
                                    </p:animScale>
                                  </p:childTnLst>
                                </p:cTn>
                              </p:par>
                              <p:par>
                                <p:cTn id="39" presetID="26" presetClass="emph" presetSubtype="0" fill="hold" grpId="0" nodeType="withEffect">
                                  <p:stCondLst>
                                    <p:cond delay="0"/>
                                  </p:stCondLst>
                                  <p:childTnLst>
                                    <p:animEffect transition="out" filter="fade">
                                      <p:cBhvr>
                                        <p:cTn id="40" dur="500" tmFilter="0, 0; .2, .5; .8, .5; 1, 0"/>
                                        <p:tgtEl>
                                          <p:spTgt spid="87"/>
                                        </p:tgtEl>
                                      </p:cBhvr>
                                    </p:animEffect>
                                    <p:animScale>
                                      <p:cBhvr>
                                        <p:cTn id="41" dur="250" autoRev="1" fill="hold"/>
                                        <p:tgtEl>
                                          <p:spTgt spid="87"/>
                                        </p:tgtEl>
                                      </p:cBhvr>
                                      <p:by x="105000" y="105000"/>
                                    </p:animScale>
                                  </p:childTnLst>
                                </p:cTn>
                              </p:par>
                            </p:childTnLst>
                          </p:cTn>
                        </p:par>
                        <p:par>
                          <p:cTn id="42" fill="hold">
                            <p:stCondLst>
                              <p:cond delay="500"/>
                            </p:stCondLst>
                            <p:childTnLst>
                              <p:par>
                                <p:cTn id="43" presetID="26" presetClass="emph" presetSubtype="0" fill="hold" grpId="0" nodeType="afterEffect">
                                  <p:stCondLst>
                                    <p:cond delay="0"/>
                                  </p:stCondLst>
                                  <p:childTnLst>
                                    <p:animEffect transition="out" filter="fade">
                                      <p:cBhvr>
                                        <p:cTn id="44" dur="500" tmFilter="0, 0; .2, .5; .8, .5; 1, 0"/>
                                        <p:tgtEl>
                                          <p:spTgt spid="330"/>
                                        </p:tgtEl>
                                      </p:cBhvr>
                                    </p:animEffect>
                                    <p:animScale>
                                      <p:cBhvr>
                                        <p:cTn id="45" dur="250" autoRev="1" fill="hold"/>
                                        <p:tgtEl>
                                          <p:spTgt spid="330"/>
                                        </p:tgtEl>
                                      </p:cBhvr>
                                      <p:by x="105000" y="105000"/>
                                    </p:animScale>
                                  </p:childTnLst>
                                </p:cTn>
                              </p:par>
                            </p:childTnLst>
                          </p:cTn>
                        </p:par>
                        <p:par>
                          <p:cTn id="46" fill="hold">
                            <p:stCondLst>
                              <p:cond delay="1000"/>
                            </p:stCondLst>
                            <p:childTnLst>
                              <p:par>
                                <p:cTn id="47" presetID="26" presetClass="emph" presetSubtype="0" fill="hold" grpId="2" nodeType="afterEffect">
                                  <p:stCondLst>
                                    <p:cond delay="0"/>
                                  </p:stCondLst>
                                  <p:childTnLst>
                                    <p:animEffect transition="out" filter="fade">
                                      <p:cBhvr>
                                        <p:cTn id="48" dur="500" tmFilter="0, 0; .2, .5; .8, .5; 1, 0"/>
                                        <p:tgtEl>
                                          <p:spTgt spid="331"/>
                                        </p:tgtEl>
                                      </p:cBhvr>
                                    </p:animEffect>
                                    <p:animScale>
                                      <p:cBhvr>
                                        <p:cTn id="49" dur="250" autoRev="1" fill="hold"/>
                                        <p:tgtEl>
                                          <p:spTgt spid="331"/>
                                        </p:tgtEl>
                                      </p:cBhvr>
                                      <p:by x="105000" y="105000"/>
                                    </p:animScale>
                                  </p:childTnLst>
                                </p:cTn>
                              </p:par>
                              <p:par>
                                <p:cTn id="50" presetID="31" presetClass="entr" presetSubtype="0" fill="hold" grpId="0" nodeType="withEffect">
                                  <p:stCondLst>
                                    <p:cond delay="0"/>
                                  </p:stCondLst>
                                  <p:childTnLst>
                                    <p:set>
                                      <p:cBhvr>
                                        <p:cTn id="51" dur="1" fill="hold">
                                          <p:stCondLst>
                                            <p:cond delay="0"/>
                                          </p:stCondLst>
                                        </p:cTn>
                                        <p:tgtEl>
                                          <p:spTgt spid="333"/>
                                        </p:tgtEl>
                                        <p:attrNameLst>
                                          <p:attrName>style.visibility</p:attrName>
                                        </p:attrNameLst>
                                      </p:cBhvr>
                                      <p:to>
                                        <p:strVal val="visible"/>
                                      </p:to>
                                    </p:set>
                                    <p:anim calcmode="lin" valueType="num">
                                      <p:cBhvr>
                                        <p:cTn id="52" dur="1750" fill="hold"/>
                                        <p:tgtEl>
                                          <p:spTgt spid="333"/>
                                        </p:tgtEl>
                                        <p:attrNameLst>
                                          <p:attrName>ppt_w</p:attrName>
                                        </p:attrNameLst>
                                      </p:cBhvr>
                                      <p:tavLst>
                                        <p:tav tm="0">
                                          <p:val>
                                            <p:fltVal val="0"/>
                                          </p:val>
                                        </p:tav>
                                        <p:tav tm="100000">
                                          <p:val>
                                            <p:strVal val="#ppt_w"/>
                                          </p:val>
                                        </p:tav>
                                      </p:tavLst>
                                    </p:anim>
                                    <p:anim calcmode="lin" valueType="num">
                                      <p:cBhvr>
                                        <p:cTn id="53" dur="1750" fill="hold"/>
                                        <p:tgtEl>
                                          <p:spTgt spid="333"/>
                                        </p:tgtEl>
                                        <p:attrNameLst>
                                          <p:attrName>ppt_h</p:attrName>
                                        </p:attrNameLst>
                                      </p:cBhvr>
                                      <p:tavLst>
                                        <p:tav tm="0">
                                          <p:val>
                                            <p:fltVal val="0"/>
                                          </p:val>
                                        </p:tav>
                                        <p:tav tm="100000">
                                          <p:val>
                                            <p:strVal val="#ppt_h"/>
                                          </p:val>
                                        </p:tav>
                                      </p:tavLst>
                                    </p:anim>
                                    <p:anim calcmode="lin" valueType="num">
                                      <p:cBhvr>
                                        <p:cTn id="54" dur="1750" fill="hold"/>
                                        <p:tgtEl>
                                          <p:spTgt spid="333"/>
                                        </p:tgtEl>
                                        <p:attrNameLst>
                                          <p:attrName>style.rotation</p:attrName>
                                        </p:attrNameLst>
                                      </p:cBhvr>
                                      <p:tavLst>
                                        <p:tav tm="0">
                                          <p:val>
                                            <p:fltVal val="90"/>
                                          </p:val>
                                        </p:tav>
                                        <p:tav tm="100000">
                                          <p:val>
                                            <p:fltVal val="0"/>
                                          </p:val>
                                        </p:tav>
                                      </p:tavLst>
                                    </p:anim>
                                    <p:animEffect transition="in" filter="fade">
                                      <p:cBhvr>
                                        <p:cTn id="55" dur="1750"/>
                                        <p:tgtEl>
                                          <p:spTgt spid="33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28"/>
                                        </p:tgtEl>
                                        <p:attrNameLst>
                                          <p:attrName>style.visibility</p:attrName>
                                        </p:attrNameLst>
                                      </p:cBhvr>
                                      <p:to>
                                        <p:strVal val="visible"/>
                                      </p:to>
                                    </p:set>
                                    <p:animEffect transition="in" filter="fade">
                                      <p:cBhvr>
                                        <p:cTn id="60" dur="500"/>
                                        <p:tgtEl>
                                          <p:spTgt spid="328"/>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childTnLst>
                          </p:cTn>
                        </p:par>
                        <p:par>
                          <p:cTn id="65" fill="hold">
                            <p:stCondLst>
                              <p:cond delay="1000"/>
                            </p:stCondLst>
                            <p:childTnLst>
                              <p:par>
                                <p:cTn id="66" presetID="26" presetClass="emph" presetSubtype="0" fill="hold" nodeType="afterEffect">
                                  <p:stCondLst>
                                    <p:cond delay="0"/>
                                  </p:stCondLst>
                                  <p:childTnLst>
                                    <p:animEffect transition="out" filter="fade">
                                      <p:cBhvr>
                                        <p:cTn id="67" dur="500" tmFilter="0, 0; .2, .5; .8, .5; 1, 0"/>
                                        <p:tgtEl>
                                          <p:spTgt spid="23"/>
                                        </p:tgtEl>
                                      </p:cBhvr>
                                    </p:animEffect>
                                    <p:animScale>
                                      <p:cBhvr>
                                        <p:cTn id="68" dur="250" autoRev="1" fill="hold"/>
                                        <p:tgtEl>
                                          <p:spTgt spid="23"/>
                                        </p:tgtEl>
                                      </p:cBhvr>
                                      <p:by x="105000" y="105000"/>
                                    </p:animScale>
                                  </p:childTnLst>
                                </p:cTn>
                              </p:par>
                            </p:childTnLst>
                          </p:cTn>
                        </p:par>
                        <p:par>
                          <p:cTn id="69" fill="hold">
                            <p:stCondLst>
                              <p:cond delay="1500"/>
                            </p:stCondLst>
                            <p:childTnLst>
                              <p:par>
                                <p:cTn id="70" presetID="42" presetClass="entr" presetSubtype="0" fill="hold" nodeType="after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750"/>
                                        <p:tgtEl>
                                          <p:spTgt spid="28"/>
                                        </p:tgtEl>
                                      </p:cBhvr>
                                    </p:animEffect>
                                    <p:anim calcmode="lin" valueType="num">
                                      <p:cBhvr>
                                        <p:cTn id="73" dur="750" fill="hold"/>
                                        <p:tgtEl>
                                          <p:spTgt spid="28"/>
                                        </p:tgtEl>
                                        <p:attrNameLst>
                                          <p:attrName>ppt_x</p:attrName>
                                        </p:attrNameLst>
                                      </p:cBhvr>
                                      <p:tavLst>
                                        <p:tav tm="0">
                                          <p:val>
                                            <p:strVal val="#ppt_x"/>
                                          </p:val>
                                        </p:tav>
                                        <p:tav tm="100000">
                                          <p:val>
                                            <p:strVal val="#ppt_x"/>
                                          </p:val>
                                        </p:tav>
                                      </p:tavLst>
                                    </p:anim>
                                    <p:anim calcmode="lin" valueType="num">
                                      <p:cBhvr>
                                        <p:cTn id="74" dur="750" fill="hold"/>
                                        <p:tgtEl>
                                          <p:spTgt spid="28"/>
                                        </p:tgtEl>
                                        <p:attrNameLst>
                                          <p:attrName>ppt_y</p:attrName>
                                        </p:attrNameLst>
                                      </p:cBhvr>
                                      <p:tavLst>
                                        <p:tav tm="0">
                                          <p:val>
                                            <p:strVal val="#ppt_y+.1"/>
                                          </p:val>
                                        </p:tav>
                                        <p:tav tm="100000">
                                          <p:val>
                                            <p:strVal val="#ppt_y"/>
                                          </p:val>
                                        </p:tav>
                                      </p:tavLst>
                                    </p:anim>
                                  </p:childTnLst>
                                </p:cTn>
                              </p:par>
                            </p:childTnLst>
                          </p:cTn>
                        </p:par>
                        <p:par>
                          <p:cTn id="75" fill="hold">
                            <p:stCondLst>
                              <p:cond delay="2250"/>
                            </p:stCondLst>
                            <p:childTnLst>
                              <p:par>
                                <p:cTn id="76" presetID="10" presetClass="entr" presetSubtype="0" fill="hold" nodeType="afterEffect">
                                  <p:stCondLst>
                                    <p:cond delay="0"/>
                                  </p:stCondLst>
                                  <p:childTnLst>
                                    <p:set>
                                      <p:cBhvr>
                                        <p:cTn id="77" dur="1" fill="hold">
                                          <p:stCondLst>
                                            <p:cond delay="0"/>
                                          </p:stCondLst>
                                        </p:cTn>
                                        <p:tgtEl>
                                          <p:spTgt spid="339"/>
                                        </p:tgtEl>
                                        <p:attrNameLst>
                                          <p:attrName>style.visibility</p:attrName>
                                        </p:attrNameLst>
                                      </p:cBhvr>
                                      <p:to>
                                        <p:strVal val="visible"/>
                                      </p:to>
                                    </p:set>
                                    <p:animEffect transition="in" filter="fade">
                                      <p:cBhvr>
                                        <p:cTn id="78" dur="250"/>
                                        <p:tgtEl>
                                          <p:spTgt spid="339"/>
                                        </p:tgtEl>
                                      </p:cBhvr>
                                    </p:animEffect>
                                  </p:childTnLst>
                                </p:cTn>
                              </p:par>
                            </p:childTnLst>
                          </p:cTn>
                        </p:par>
                        <p:par>
                          <p:cTn id="79" fill="hold">
                            <p:stCondLst>
                              <p:cond delay="2500"/>
                            </p:stCondLst>
                            <p:childTnLst>
                              <p:par>
                                <p:cTn id="80" presetID="10" presetClass="entr" presetSubtype="0" fill="hold" grpId="0" nodeType="afterEffect">
                                  <p:stCondLst>
                                    <p:cond delay="1000"/>
                                  </p:stCondLst>
                                  <p:childTnLst>
                                    <p:set>
                                      <p:cBhvr>
                                        <p:cTn id="81" dur="1" fill="hold">
                                          <p:stCondLst>
                                            <p:cond delay="0"/>
                                          </p:stCondLst>
                                        </p:cTn>
                                        <p:tgtEl>
                                          <p:spTgt spid="317"/>
                                        </p:tgtEl>
                                        <p:attrNameLst>
                                          <p:attrName>style.visibility</p:attrName>
                                        </p:attrNameLst>
                                      </p:cBhvr>
                                      <p:to>
                                        <p:strVal val="visible"/>
                                      </p:to>
                                    </p:set>
                                    <p:animEffect transition="in" filter="fade">
                                      <p:cBhvr>
                                        <p:cTn id="82" dur="500"/>
                                        <p:tgtEl>
                                          <p:spTgt spid="317"/>
                                        </p:tgtEl>
                                      </p:cBhvr>
                                    </p:animEffect>
                                  </p:childTnLst>
                                </p:cTn>
                              </p:par>
                            </p:childTnLst>
                          </p:cTn>
                        </p:par>
                        <p:par>
                          <p:cTn id="83" fill="hold">
                            <p:stCondLst>
                              <p:cond delay="4000"/>
                            </p:stCondLst>
                            <p:childTnLst>
                              <p:par>
                                <p:cTn id="84" presetID="26" presetClass="emph" presetSubtype="0" fill="hold" grpId="1" nodeType="afterEffect">
                                  <p:stCondLst>
                                    <p:cond delay="0"/>
                                  </p:stCondLst>
                                  <p:childTnLst>
                                    <p:animEffect transition="out" filter="fade">
                                      <p:cBhvr>
                                        <p:cTn id="85" dur="500" tmFilter="0, 0; .2, .5; .8, .5; 1, 0"/>
                                        <p:tgtEl>
                                          <p:spTgt spid="317"/>
                                        </p:tgtEl>
                                      </p:cBhvr>
                                    </p:animEffect>
                                    <p:animScale>
                                      <p:cBhvr>
                                        <p:cTn id="86" dur="250" autoRev="1" fill="hold"/>
                                        <p:tgtEl>
                                          <p:spTgt spid="317"/>
                                        </p:tgtEl>
                                      </p:cBhvr>
                                      <p:by x="105000" y="105000"/>
                                    </p:animScale>
                                  </p:childTnLst>
                                </p:cTn>
                              </p:par>
                              <p:par>
                                <p:cTn id="87" presetID="10" presetClass="entr" presetSubtype="0" fill="hold" grpId="0" nodeType="withEffect">
                                  <p:stCondLst>
                                    <p:cond delay="1000"/>
                                  </p:stCondLst>
                                  <p:childTnLst>
                                    <p:set>
                                      <p:cBhvr>
                                        <p:cTn id="88" dur="1" fill="hold">
                                          <p:stCondLst>
                                            <p:cond delay="0"/>
                                          </p:stCondLst>
                                        </p:cTn>
                                        <p:tgtEl>
                                          <p:spTgt spid="318"/>
                                        </p:tgtEl>
                                        <p:attrNameLst>
                                          <p:attrName>style.visibility</p:attrName>
                                        </p:attrNameLst>
                                      </p:cBhvr>
                                      <p:to>
                                        <p:strVal val="visible"/>
                                      </p:to>
                                    </p:set>
                                    <p:animEffect transition="in" filter="fade">
                                      <p:cBhvr>
                                        <p:cTn id="89" dur="500"/>
                                        <p:tgtEl>
                                          <p:spTgt spid="318"/>
                                        </p:tgtEl>
                                      </p:cBhvr>
                                    </p:animEffect>
                                  </p:childTnLst>
                                </p:cTn>
                              </p:par>
                              <p:par>
                                <p:cTn id="90" presetID="26" presetClass="emph" presetSubtype="0" fill="hold" grpId="1" nodeType="withEffect">
                                  <p:stCondLst>
                                    <p:cond delay="500"/>
                                  </p:stCondLst>
                                  <p:childTnLst>
                                    <p:animEffect transition="out" filter="fade">
                                      <p:cBhvr>
                                        <p:cTn id="91" dur="500" tmFilter="0, 0; .2, .5; .8, .5; 1, 0"/>
                                        <p:tgtEl>
                                          <p:spTgt spid="318"/>
                                        </p:tgtEl>
                                      </p:cBhvr>
                                    </p:animEffect>
                                    <p:animScale>
                                      <p:cBhvr>
                                        <p:cTn id="92" dur="250" autoRev="1" fill="hold"/>
                                        <p:tgtEl>
                                          <p:spTgt spid="318"/>
                                        </p:tgtEl>
                                      </p:cBhvr>
                                      <p:by x="105000" y="105000"/>
                                    </p:animScale>
                                  </p:childTnLst>
                                </p:cTn>
                              </p:par>
                            </p:childTnLst>
                          </p:cTn>
                        </p:par>
                        <p:par>
                          <p:cTn id="93" fill="hold">
                            <p:stCondLst>
                              <p:cond delay="5500"/>
                            </p:stCondLst>
                            <p:childTnLst>
                              <p:par>
                                <p:cTn id="94" presetID="10" presetClass="entr" presetSubtype="0" fill="hold" grpId="0" nodeType="afterEffect">
                                  <p:stCondLst>
                                    <p:cond delay="500"/>
                                  </p:stCondLst>
                                  <p:childTnLst>
                                    <p:set>
                                      <p:cBhvr>
                                        <p:cTn id="95" dur="1" fill="hold">
                                          <p:stCondLst>
                                            <p:cond delay="0"/>
                                          </p:stCondLst>
                                        </p:cTn>
                                        <p:tgtEl>
                                          <p:spTgt spid="319"/>
                                        </p:tgtEl>
                                        <p:attrNameLst>
                                          <p:attrName>style.visibility</p:attrName>
                                        </p:attrNameLst>
                                      </p:cBhvr>
                                      <p:to>
                                        <p:strVal val="visible"/>
                                      </p:to>
                                    </p:set>
                                    <p:animEffect transition="in" filter="fade">
                                      <p:cBhvr>
                                        <p:cTn id="96" dur="500"/>
                                        <p:tgtEl>
                                          <p:spTgt spid="319"/>
                                        </p:tgtEl>
                                      </p:cBhvr>
                                    </p:animEffect>
                                  </p:childTnLst>
                                </p:cTn>
                              </p:par>
                            </p:childTnLst>
                          </p:cTn>
                        </p:par>
                        <p:par>
                          <p:cTn id="97" fill="hold">
                            <p:stCondLst>
                              <p:cond delay="6500"/>
                            </p:stCondLst>
                            <p:childTnLst>
                              <p:par>
                                <p:cTn id="98" presetID="10" presetClass="entr" presetSubtype="0" fill="hold" nodeType="afterEffect">
                                  <p:stCondLst>
                                    <p:cond delay="0"/>
                                  </p:stCondLst>
                                  <p:childTnLst>
                                    <p:set>
                                      <p:cBhvr>
                                        <p:cTn id="99" dur="1" fill="hold">
                                          <p:stCondLst>
                                            <p:cond delay="0"/>
                                          </p:stCondLst>
                                        </p:cTn>
                                        <p:tgtEl>
                                          <p:spTgt spid="320"/>
                                        </p:tgtEl>
                                        <p:attrNameLst>
                                          <p:attrName>style.visibility</p:attrName>
                                        </p:attrNameLst>
                                      </p:cBhvr>
                                      <p:to>
                                        <p:strVal val="visible"/>
                                      </p:to>
                                    </p:set>
                                    <p:animEffect transition="in" filter="fade">
                                      <p:cBhvr>
                                        <p:cTn id="100" dur="250"/>
                                        <p:tgtEl>
                                          <p:spTgt spid="32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324"/>
                                        </p:tgtEl>
                                        <p:attrNameLst>
                                          <p:attrName>style.visibility</p:attrName>
                                        </p:attrNameLst>
                                      </p:cBhvr>
                                      <p:to>
                                        <p:strVal val="visible"/>
                                      </p:to>
                                    </p:set>
                                    <p:animEffect transition="in" filter="fade">
                                      <p:cBhvr>
                                        <p:cTn id="104" dur="500"/>
                                        <p:tgtEl>
                                          <p:spTgt spid="324"/>
                                        </p:tgtEl>
                                      </p:cBhvr>
                                    </p:animEffect>
                                  </p:childTnLst>
                                </p:cTn>
                              </p:par>
                            </p:childTnLst>
                          </p:cTn>
                        </p:par>
                        <p:par>
                          <p:cTn id="105" fill="hold">
                            <p:stCondLst>
                              <p:cond delay="7250"/>
                            </p:stCondLst>
                            <p:childTnLst>
                              <p:par>
                                <p:cTn id="106" presetID="10" presetClass="entr" presetSubtype="0" fill="hold" nodeType="afterEffect">
                                  <p:stCondLst>
                                    <p:cond delay="0"/>
                                  </p:stCondLst>
                                  <p:childTnLst>
                                    <p:set>
                                      <p:cBhvr>
                                        <p:cTn id="107" dur="1" fill="hold">
                                          <p:stCondLst>
                                            <p:cond delay="0"/>
                                          </p:stCondLst>
                                        </p:cTn>
                                        <p:tgtEl>
                                          <p:spTgt spid="321"/>
                                        </p:tgtEl>
                                        <p:attrNameLst>
                                          <p:attrName>style.visibility</p:attrName>
                                        </p:attrNameLst>
                                      </p:cBhvr>
                                      <p:to>
                                        <p:strVal val="visible"/>
                                      </p:to>
                                    </p:set>
                                    <p:animEffect transition="in" filter="fade">
                                      <p:cBhvr>
                                        <p:cTn id="108" dur="250"/>
                                        <p:tgtEl>
                                          <p:spTgt spid="321"/>
                                        </p:tgtEl>
                                      </p:cBhvr>
                                    </p:animEffect>
                                  </p:childTnLst>
                                </p:cTn>
                              </p:par>
                            </p:childTnLst>
                          </p:cTn>
                        </p:par>
                        <p:par>
                          <p:cTn id="109" fill="hold">
                            <p:stCondLst>
                              <p:cond delay="7500"/>
                            </p:stCondLst>
                            <p:childTnLst>
                              <p:par>
                                <p:cTn id="110" presetID="10" presetClass="entr" presetSubtype="0" fill="hold" grpId="0" nodeType="afterEffect">
                                  <p:stCondLst>
                                    <p:cond delay="0"/>
                                  </p:stCondLst>
                                  <p:childTnLst>
                                    <p:set>
                                      <p:cBhvr>
                                        <p:cTn id="111" dur="1" fill="hold">
                                          <p:stCondLst>
                                            <p:cond delay="0"/>
                                          </p:stCondLst>
                                        </p:cTn>
                                        <p:tgtEl>
                                          <p:spTgt spid="325"/>
                                        </p:tgtEl>
                                        <p:attrNameLst>
                                          <p:attrName>style.visibility</p:attrName>
                                        </p:attrNameLst>
                                      </p:cBhvr>
                                      <p:to>
                                        <p:strVal val="visible"/>
                                      </p:to>
                                    </p:set>
                                    <p:animEffect transition="in" filter="fade">
                                      <p:cBhvr>
                                        <p:cTn id="112" dur="500"/>
                                        <p:tgtEl>
                                          <p:spTgt spid="325"/>
                                        </p:tgtEl>
                                      </p:cBhvr>
                                    </p:animEffect>
                                  </p:childTnLst>
                                </p:cTn>
                              </p:par>
                            </p:childTnLst>
                          </p:cTn>
                        </p:par>
                        <p:par>
                          <p:cTn id="113" fill="hold">
                            <p:stCondLst>
                              <p:cond delay="8000"/>
                            </p:stCondLst>
                            <p:childTnLst>
                              <p:par>
                                <p:cTn id="114" presetID="10" presetClass="entr" presetSubtype="0" fill="hold" nodeType="afterEffect">
                                  <p:stCondLst>
                                    <p:cond delay="0"/>
                                  </p:stCondLst>
                                  <p:childTnLst>
                                    <p:set>
                                      <p:cBhvr>
                                        <p:cTn id="115" dur="1" fill="hold">
                                          <p:stCondLst>
                                            <p:cond delay="0"/>
                                          </p:stCondLst>
                                        </p:cTn>
                                        <p:tgtEl>
                                          <p:spTgt spid="322"/>
                                        </p:tgtEl>
                                        <p:attrNameLst>
                                          <p:attrName>style.visibility</p:attrName>
                                        </p:attrNameLst>
                                      </p:cBhvr>
                                      <p:to>
                                        <p:strVal val="visible"/>
                                      </p:to>
                                    </p:set>
                                    <p:animEffect transition="in" filter="fade">
                                      <p:cBhvr>
                                        <p:cTn id="116" dur="250"/>
                                        <p:tgtEl>
                                          <p:spTgt spid="322"/>
                                        </p:tgtEl>
                                      </p:cBhvr>
                                    </p:animEffect>
                                  </p:childTnLst>
                                </p:cTn>
                              </p:par>
                            </p:childTnLst>
                          </p:cTn>
                        </p:par>
                        <p:par>
                          <p:cTn id="117" fill="hold">
                            <p:stCondLst>
                              <p:cond delay="8250"/>
                            </p:stCondLst>
                            <p:childTnLst>
                              <p:par>
                                <p:cTn id="118" presetID="10" presetClass="entr" presetSubtype="0" fill="hold" grpId="0" nodeType="afterEffect">
                                  <p:stCondLst>
                                    <p:cond delay="0"/>
                                  </p:stCondLst>
                                  <p:childTnLst>
                                    <p:set>
                                      <p:cBhvr>
                                        <p:cTn id="119" dur="1" fill="hold">
                                          <p:stCondLst>
                                            <p:cond delay="0"/>
                                          </p:stCondLst>
                                        </p:cTn>
                                        <p:tgtEl>
                                          <p:spTgt spid="326"/>
                                        </p:tgtEl>
                                        <p:attrNameLst>
                                          <p:attrName>style.visibility</p:attrName>
                                        </p:attrNameLst>
                                      </p:cBhvr>
                                      <p:to>
                                        <p:strVal val="visible"/>
                                      </p:to>
                                    </p:set>
                                    <p:animEffect transition="in" filter="fade">
                                      <p:cBhvr>
                                        <p:cTn id="120" dur="500"/>
                                        <p:tgtEl>
                                          <p:spTgt spid="326"/>
                                        </p:tgtEl>
                                      </p:cBhvr>
                                    </p:animEffect>
                                  </p:childTnLst>
                                </p:cTn>
                              </p:par>
                            </p:childTnLst>
                          </p:cTn>
                        </p:par>
                        <p:par>
                          <p:cTn id="121" fill="hold">
                            <p:stCondLst>
                              <p:cond delay="8750"/>
                            </p:stCondLst>
                            <p:childTnLst>
                              <p:par>
                                <p:cTn id="122" presetID="10" presetClass="entr" presetSubtype="0" fill="hold" nodeType="afterEffect">
                                  <p:stCondLst>
                                    <p:cond delay="0"/>
                                  </p:stCondLst>
                                  <p:childTnLst>
                                    <p:set>
                                      <p:cBhvr>
                                        <p:cTn id="123" dur="1" fill="hold">
                                          <p:stCondLst>
                                            <p:cond delay="0"/>
                                          </p:stCondLst>
                                        </p:cTn>
                                        <p:tgtEl>
                                          <p:spTgt spid="323"/>
                                        </p:tgtEl>
                                        <p:attrNameLst>
                                          <p:attrName>style.visibility</p:attrName>
                                        </p:attrNameLst>
                                      </p:cBhvr>
                                      <p:to>
                                        <p:strVal val="visible"/>
                                      </p:to>
                                    </p:set>
                                    <p:animEffect transition="in" filter="fade">
                                      <p:cBhvr>
                                        <p:cTn id="124" dur="250"/>
                                        <p:tgtEl>
                                          <p:spTgt spid="323"/>
                                        </p:tgtEl>
                                      </p:cBhvr>
                                    </p:animEffect>
                                  </p:childTnLst>
                                </p:cTn>
                              </p:par>
                            </p:childTnLst>
                          </p:cTn>
                        </p:par>
                        <p:par>
                          <p:cTn id="125" fill="hold">
                            <p:stCondLst>
                              <p:cond delay="9000"/>
                            </p:stCondLst>
                            <p:childTnLst>
                              <p:par>
                                <p:cTn id="126" presetID="10" presetClass="entr" presetSubtype="0" fill="hold" grpId="0" nodeType="afterEffect">
                                  <p:stCondLst>
                                    <p:cond delay="0"/>
                                  </p:stCondLst>
                                  <p:childTnLst>
                                    <p:set>
                                      <p:cBhvr>
                                        <p:cTn id="127" dur="1" fill="hold">
                                          <p:stCondLst>
                                            <p:cond delay="0"/>
                                          </p:stCondLst>
                                        </p:cTn>
                                        <p:tgtEl>
                                          <p:spTgt spid="327"/>
                                        </p:tgtEl>
                                        <p:attrNameLst>
                                          <p:attrName>style.visibility</p:attrName>
                                        </p:attrNameLst>
                                      </p:cBhvr>
                                      <p:to>
                                        <p:strVal val="visible"/>
                                      </p:to>
                                    </p:set>
                                    <p:animEffect transition="in" filter="fade">
                                      <p:cBhvr>
                                        <p:cTn id="128" dur="500"/>
                                        <p:tgtEl>
                                          <p:spTgt spid="327"/>
                                        </p:tgtEl>
                                      </p:cBhvr>
                                    </p:animEffect>
                                  </p:childTnLst>
                                </p:cTn>
                              </p:par>
                              <p:par>
                                <p:cTn id="129" presetID="1" presetClass="exit" presetSubtype="0" fill="hold" grpId="1" nodeType="withEffect">
                                  <p:stCondLst>
                                    <p:cond delay="0"/>
                                  </p:stCondLst>
                                  <p:childTnLst>
                                    <p:set>
                                      <p:cBhvr>
                                        <p:cTn id="130" dur="1" fill="hold">
                                          <p:stCondLst>
                                            <p:cond delay="0"/>
                                          </p:stCondLst>
                                        </p:cTn>
                                        <p:tgtEl>
                                          <p:spTgt spid="328"/>
                                        </p:tgtEl>
                                        <p:attrNameLst>
                                          <p:attrName>style.visibility</p:attrName>
                                        </p:attrNameLst>
                                      </p:cBhvr>
                                      <p:to>
                                        <p:strVal val="hidden"/>
                                      </p:to>
                                    </p:set>
                                  </p:childTnLst>
                                </p:cTn>
                              </p:par>
                              <p:par>
                                <p:cTn id="131" presetID="1" presetClass="exit" presetSubtype="0" fill="hold" grpId="2" nodeType="withEffect">
                                  <p:stCondLst>
                                    <p:cond delay="0"/>
                                  </p:stCondLst>
                                  <p:childTnLst>
                                    <p:set>
                                      <p:cBhvr>
                                        <p:cTn id="132" dur="1" fill="hold">
                                          <p:stCondLst>
                                            <p:cond delay="0"/>
                                          </p:stCondLst>
                                        </p:cTn>
                                        <p:tgtEl>
                                          <p:spTgt spid="329"/>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339"/>
                                        </p:tgtEl>
                                        <p:attrNameLst>
                                          <p:attrName>style.visibility</p:attrName>
                                        </p:attrNameLst>
                                      </p:cBhvr>
                                      <p:to>
                                        <p:strVal val="hidden"/>
                                      </p:to>
                                    </p:set>
                                  </p:childTnLst>
                                </p:cTn>
                              </p:par>
                            </p:childTnLst>
                          </p:cTn>
                        </p:par>
                        <p:par>
                          <p:cTn id="135" fill="hold">
                            <p:stCondLst>
                              <p:cond delay="9500"/>
                            </p:stCondLst>
                            <p:childTnLst>
                              <p:par>
                                <p:cTn id="136" presetID="1" presetClass="exit" presetSubtype="0" fill="hold" nodeType="afterEffect">
                                  <p:stCondLst>
                                    <p:cond delay="0"/>
                                  </p:stCondLst>
                                  <p:childTnLst>
                                    <p:set>
                                      <p:cBhvr>
                                        <p:cTn id="137" dur="1" fill="hold">
                                          <p:stCondLst>
                                            <p:cond delay="0"/>
                                          </p:stCondLst>
                                        </p:cTn>
                                        <p:tgtEl>
                                          <p:spTgt spid="23"/>
                                        </p:tgtEl>
                                        <p:attrNameLst>
                                          <p:attrName>style.visibility</p:attrName>
                                        </p:attrNameLst>
                                      </p:cBhvr>
                                      <p:to>
                                        <p:strVal val="hidden"/>
                                      </p:to>
                                    </p:set>
                                  </p:childTnLst>
                                </p:cTn>
                              </p:par>
                            </p:childTnLst>
                          </p:cTn>
                        </p:par>
                        <p:par>
                          <p:cTn id="138" fill="hold">
                            <p:stCondLst>
                              <p:cond delay="9500"/>
                            </p:stCondLst>
                            <p:childTnLst>
                              <p:par>
                                <p:cTn id="139" presetID="10" presetClass="entr" presetSubtype="0" fill="hold" nodeType="afterEffect">
                                  <p:stCondLst>
                                    <p:cond delay="0"/>
                                  </p:stCondLst>
                                  <p:childTnLst>
                                    <p:set>
                                      <p:cBhvr>
                                        <p:cTn id="140" dur="1" fill="hold">
                                          <p:stCondLst>
                                            <p:cond delay="0"/>
                                          </p:stCondLst>
                                        </p:cTn>
                                        <p:tgtEl>
                                          <p:spTgt spid="242"/>
                                        </p:tgtEl>
                                        <p:attrNameLst>
                                          <p:attrName>style.visibility</p:attrName>
                                        </p:attrNameLst>
                                      </p:cBhvr>
                                      <p:to>
                                        <p:strVal val="visible"/>
                                      </p:to>
                                    </p:set>
                                    <p:animEffect transition="in" filter="fade">
                                      <p:cBhvr>
                                        <p:cTn id="141" dur="500"/>
                                        <p:tgtEl>
                                          <p:spTgt spid="242"/>
                                        </p:tgtEl>
                                      </p:cBhvr>
                                    </p:animEffect>
                                  </p:childTnLst>
                                </p:cTn>
                              </p:par>
                            </p:childTnLst>
                          </p:cTn>
                        </p:par>
                        <p:par>
                          <p:cTn id="142" fill="hold">
                            <p:stCondLst>
                              <p:cond delay="10000"/>
                            </p:stCondLst>
                            <p:childTnLst>
                              <p:par>
                                <p:cTn id="143" presetID="42" presetClass="entr" presetSubtype="0" fill="hold" nodeType="afterEffect">
                                  <p:stCondLst>
                                    <p:cond delay="0"/>
                                  </p:stCondLst>
                                  <p:childTnLst>
                                    <p:set>
                                      <p:cBhvr>
                                        <p:cTn id="144" dur="1" fill="hold">
                                          <p:stCondLst>
                                            <p:cond delay="0"/>
                                          </p:stCondLst>
                                        </p:cTn>
                                        <p:tgtEl>
                                          <p:spTgt spid="231"/>
                                        </p:tgtEl>
                                        <p:attrNameLst>
                                          <p:attrName>style.visibility</p:attrName>
                                        </p:attrNameLst>
                                      </p:cBhvr>
                                      <p:to>
                                        <p:strVal val="visible"/>
                                      </p:to>
                                    </p:set>
                                    <p:animEffect transition="in" filter="fade">
                                      <p:cBhvr>
                                        <p:cTn id="145" dur="750"/>
                                        <p:tgtEl>
                                          <p:spTgt spid="231"/>
                                        </p:tgtEl>
                                      </p:cBhvr>
                                    </p:animEffect>
                                    <p:anim calcmode="lin" valueType="num">
                                      <p:cBhvr>
                                        <p:cTn id="146" dur="750" fill="hold"/>
                                        <p:tgtEl>
                                          <p:spTgt spid="231"/>
                                        </p:tgtEl>
                                        <p:attrNameLst>
                                          <p:attrName>ppt_x</p:attrName>
                                        </p:attrNameLst>
                                      </p:cBhvr>
                                      <p:tavLst>
                                        <p:tav tm="0">
                                          <p:val>
                                            <p:strVal val="#ppt_x"/>
                                          </p:val>
                                        </p:tav>
                                        <p:tav tm="100000">
                                          <p:val>
                                            <p:strVal val="#ppt_x"/>
                                          </p:val>
                                        </p:tav>
                                      </p:tavLst>
                                    </p:anim>
                                    <p:anim calcmode="lin" valueType="num">
                                      <p:cBhvr>
                                        <p:cTn id="147" dur="750" fill="hold"/>
                                        <p:tgtEl>
                                          <p:spTgt spid="231"/>
                                        </p:tgtEl>
                                        <p:attrNameLst>
                                          <p:attrName>ppt_y</p:attrName>
                                        </p:attrNameLst>
                                      </p:cBhvr>
                                      <p:tavLst>
                                        <p:tav tm="0">
                                          <p:val>
                                            <p:strVal val="#ppt_y+.1"/>
                                          </p:val>
                                        </p:tav>
                                        <p:tav tm="100000">
                                          <p:val>
                                            <p:strVal val="#ppt_y"/>
                                          </p:val>
                                        </p:tav>
                                      </p:tavLst>
                                    </p:anim>
                                  </p:childTnLst>
                                </p:cTn>
                              </p:par>
                            </p:childTnLst>
                          </p:cTn>
                        </p:par>
                        <p:par>
                          <p:cTn id="148" fill="hold">
                            <p:stCondLst>
                              <p:cond delay="10750"/>
                            </p:stCondLst>
                            <p:childTnLst>
                              <p:par>
                                <p:cTn id="149" presetID="10" presetClass="entr" presetSubtype="0" fill="hold" nodeType="afterEffect">
                                  <p:stCondLst>
                                    <p:cond delay="0"/>
                                  </p:stCondLst>
                                  <p:childTnLst>
                                    <p:set>
                                      <p:cBhvr>
                                        <p:cTn id="150" dur="1" fill="hold">
                                          <p:stCondLst>
                                            <p:cond delay="0"/>
                                          </p:stCondLst>
                                        </p:cTn>
                                        <p:tgtEl>
                                          <p:spTgt spid="247"/>
                                        </p:tgtEl>
                                        <p:attrNameLst>
                                          <p:attrName>style.visibility</p:attrName>
                                        </p:attrNameLst>
                                      </p:cBhvr>
                                      <p:to>
                                        <p:strVal val="visible"/>
                                      </p:to>
                                    </p:set>
                                    <p:animEffect transition="in" filter="fade">
                                      <p:cBhvr>
                                        <p:cTn id="151" dur="250"/>
                                        <p:tgtEl>
                                          <p:spTgt spid="247"/>
                                        </p:tgtEl>
                                      </p:cBhvr>
                                    </p:animEffect>
                                  </p:childTnLst>
                                </p:cTn>
                              </p:par>
                            </p:childTnLst>
                          </p:cTn>
                        </p:par>
                        <p:par>
                          <p:cTn id="152" fill="hold">
                            <p:stCondLst>
                              <p:cond delay="11000"/>
                            </p:stCondLst>
                            <p:childTnLst>
                              <p:par>
                                <p:cTn id="153" presetID="10" presetClass="entr" presetSubtype="0" fill="hold" grpId="0" nodeType="afterEffect">
                                  <p:stCondLst>
                                    <p:cond delay="1000"/>
                                  </p:stCondLst>
                                  <p:childTnLst>
                                    <p:set>
                                      <p:cBhvr>
                                        <p:cTn id="154" dur="1" fill="hold">
                                          <p:stCondLst>
                                            <p:cond delay="0"/>
                                          </p:stCondLst>
                                        </p:cTn>
                                        <p:tgtEl>
                                          <p:spTgt spid="218"/>
                                        </p:tgtEl>
                                        <p:attrNameLst>
                                          <p:attrName>style.visibility</p:attrName>
                                        </p:attrNameLst>
                                      </p:cBhvr>
                                      <p:to>
                                        <p:strVal val="visible"/>
                                      </p:to>
                                    </p:set>
                                    <p:animEffect transition="in" filter="fade">
                                      <p:cBhvr>
                                        <p:cTn id="155" dur="500"/>
                                        <p:tgtEl>
                                          <p:spTgt spid="218"/>
                                        </p:tgtEl>
                                      </p:cBhvr>
                                    </p:animEffect>
                                  </p:childTnLst>
                                </p:cTn>
                              </p:par>
                            </p:childTnLst>
                          </p:cTn>
                        </p:par>
                        <p:par>
                          <p:cTn id="156" fill="hold">
                            <p:stCondLst>
                              <p:cond delay="12500"/>
                            </p:stCondLst>
                            <p:childTnLst>
                              <p:par>
                                <p:cTn id="157" presetID="26" presetClass="emph" presetSubtype="0" fill="hold" grpId="1" nodeType="afterEffect">
                                  <p:stCondLst>
                                    <p:cond delay="0"/>
                                  </p:stCondLst>
                                  <p:childTnLst>
                                    <p:animEffect transition="out" filter="fade">
                                      <p:cBhvr>
                                        <p:cTn id="158" dur="500" tmFilter="0, 0; .2, .5; .8, .5; 1, 0"/>
                                        <p:tgtEl>
                                          <p:spTgt spid="218"/>
                                        </p:tgtEl>
                                      </p:cBhvr>
                                    </p:animEffect>
                                    <p:animScale>
                                      <p:cBhvr>
                                        <p:cTn id="159" dur="250" autoRev="1" fill="hold"/>
                                        <p:tgtEl>
                                          <p:spTgt spid="218"/>
                                        </p:tgtEl>
                                      </p:cBhvr>
                                      <p:by x="105000" y="105000"/>
                                    </p:animScale>
                                  </p:childTnLst>
                                </p:cTn>
                              </p:par>
                              <p:par>
                                <p:cTn id="160" presetID="10" presetClass="entr" presetSubtype="0" fill="hold" grpId="0" nodeType="withEffect">
                                  <p:stCondLst>
                                    <p:cond delay="1000"/>
                                  </p:stCondLst>
                                  <p:childTnLst>
                                    <p:set>
                                      <p:cBhvr>
                                        <p:cTn id="161" dur="1" fill="hold">
                                          <p:stCondLst>
                                            <p:cond delay="0"/>
                                          </p:stCondLst>
                                        </p:cTn>
                                        <p:tgtEl>
                                          <p:spTgt spid="219"/>
                                        </p:tgtEl>
                                        <p:attrNameLst>
                                          <p:attrName>style.visibility</p:attrName>
                                        </p:attrNameLst>
                                      </p:cBhvr>
                                      <p:to>
                                        <p:strVal val="visible"/>
                                      </p:to>
                                    </p:set>
                                    <p:animEffect transition="in" filter="fade">
                                      <p:cBhvr>
                                        <p:cTn id="162" dur="500"/>
                                        <p:tgtEl>
                                          <p:spTgt spid="219"/>
                                        </p:tgtEl>
                                      </p:cBhvr>
                                    </p:animEffect>
                                  </p:childTnLst>
                                </p:cTn>
                              </p:par>
                            </p:childTnLst>
                          </p:cTn>
                        </p:par>
                        <p:par>
                          <p:cTn id="163" fill="hold">
                            <p:stCondLst>
                              <p:cond delay="14000"/>
                            </p:stCondLst>
                            <p:childTnLst>
                              <p:par>
                                <p:cTn id="164" presetID="10" presetClass="entr" presetSubtype="0" fill="hold" grpId="0" nodeType="afterEffect">
                                  <p:stCondLst>
                                    <p:cond delay="500"/>
                                  </p:stCondLst>
                                  <p:childTnLst>
                                    <p:set>
                                      <p:cBhvr>
                                        <p:cTn id="165" dur="1" fill="hold">
                                          <p:stCondLst>
                                            <p:cond delay="0"/>
                                          </p:stCondLst>
                                        </p:cTn>
                                        <p:tgtEl>
                                          <p:spTgt spid="220"/>
                                        </p:tgtEl>
                                        <p:attrNameLst>
                                          <p:attrName>style.visibility</p:attrName>
                                        </p:attrNameLst>
                                      </p:cBhvr>
                                      <p:to>
                                        <p:strVal val="visible"/>
                                      </p:to>
                                    </p:set>
                                    <p:animEffect transition="in" filter="fade">
                                      <p:cBhvr>
                                        <p:cTn id="166" dur="500"/>
                                        <p:tgtEl>
                                          <p:spTgt spid="220"/>
                                        </p:tgtEl>
                                      </p:cBhvr>
                                    </p:animEffect>
                                  </p:childTnLst>
                                </p:cTn>
                              </p:par>
                            </p:childTnLst>
                          </p:cTn>
                        </p:par>
                        <p:par>
                          <p:cTn id="167" fill="hold">
                            <p:stCondLst>
                              <p:cond delay="15000"/>
                            </p:stCondLst>
                            <p:childTnLst>
                              <p:par>
                                <p:cTn id="168" presetID="10" presetClass="entr" presetSubtype="0" fill="hold" nodeType="afterEffect">
                                  <p:stCondLst>
                                    <p:cond delay="0"/>
                                  </p:stCondLst>
                                  <p:childTnLst>
                                    <p:set>
                                      <p:cBhvr>
                                        <p:cTn id="169" dur="1" fill="hold">
                                          <p:stCondLst>
                                            <p:cond delay="0"/>
                                          </p:stCondLst>
                                        </p:cTn>
                                        <p:tgtEl>
                                          <p:spTgt spid="221"/>
                                        </p:tgtEl>
                                        <p:attrNameLst>
                                          <p:attrName>style.visibility</p:attrName>
                                        </p:attrNameLst>
                                      </p:cBhvr>
                                      <p:to>
                                        <p:strVal val="visible"/>
                                      </p:to>
                                    </p:set>
                                    <p:animEffect transition="in" filter="fade">
                                      <p:cBhvr>
                                        <p:cTn id="170" dur="250"/>
                                        <p:tgtEl>
                                          <p:spTgt spid="221"/>
                                        </p:tgtEl>
                                      </p:cBhvr>
                                    </p:animEffect>
                                  </p:childTnLst>
                                </p:cTn>
                              </p:par>
                            </p:childTnLst>
                          </p:cTn>
                        </p:par>
                        <p:par>
                          <p:cTn id="171" fill="hold">
                            <p:stCondLst>
                              <p:cond delay="15250"/>
                            </p:stCondLst>
                            <p:childTnLst>
                              <p:par>
                                <p:cTn id="172" presetID="10" presetClass="entr" presetSubtype="0" fill="hold" grpId="0" nodeType="afterEffect">
                                  <p:stCondLst>
                                    <p:cond delay="0"/>
                                  </p:stCondLst>
                                  <p:childTnLst>
                                    <p:set>
                                      <p:cBhvr>
                                        <p:cTn id="173" dur="1" fill="hold">
                                          <p:stCondLst>
                                            <p:cond delay="0"/>
                                          </p:stCondLst>
                                        </p:cTn>
                                        <p:tgtEl>
                                          <p:spTgt spid="238"/>
                                        </p:tgtEl>
                                        <p:attrNameLst>
                                          <p:attrName>style.visibility</p:attrName>
                                        </p:attrNameLst>
                                      </p:cBhvr>
                                      <p:to>
                                        <p:strVal val="visible"/>
                                      </p:to>
                                    </p:set>
                                    <p:animEffect transition="in" filter="fade">
                                      <p:cBhvr>
                                        <p:cTn id="174" dur="500"/>
                                        <p:tgtEl>
                                          <p:spTgt spid="238"/>
                                        </p:tgtEl>
                                      </p:cBhvr>
                                    </p:animEffect>
                                  </p:childTnLst>
                                </p:cTn>
                              </p:par>
                            </p:childTnLst>
                          </p:cTn>
                        </p:par>
                        <p:par>
                          <p:cTn id="175" fill="hold">
                            <p:stCondLst>
                              <p:cond delay="15750"/>
                            </p:stCondLst>
                            <p:childTnLst>
                              <p:par>
                                <p:cTn id="176" presetID="10" presetClass="entr" presetSubtype="0" fill="hold" nodeType="afterEffect">
                                  <p:stCondLst>
                                    <p:cond delay="0"/>
                                  </p:stCondLst>
                                  <p:childTnLst>
                                    <p:set>
                                      <p:cBhvr>
                                        <p:cTn id="177" dur="1" fill="hold">
                                          <p:stCondLst>
                                            <p:cond delay="0"/>
                                          </p:stCondLst>
                                        </p:cTn>
                                        <p:tgtEl>
                                          <p:spTgt spid="222"/>
                                        </p:tgtEl>
                                        <p:attrNameLst>
                                          <p:attrName>style.visibility</p:attrName>
                                        </p:attrNameLst>
                                      </p:cBhvr>
                                      <p:to>
                                        <p:strVal val="visible"/>
                                      </p:to>
                                    </p:set>
                                    <p:animEffect transition="in" filter="fade">
                                      <p:cBhvr>
                                        <p:cTn id="178" dur="250"/>
                                        <p:tgtEl>
                                          <p:spTgt spid="222"/>
                                        </p:tgtEl>
                                      </p:cBhvr>
                                    </p:animEffect>
                                  </p:childTnLst>
                                </p:cTn>
                              </p:par>
                            </p:childTnLst>
                          </p:cTn>
                        </p:par>
                        <p:par>
                          <p:cTn id="179" fill="hold">
                            <p:stCondLst>
                              <p:cond delay="16000"/>
                            </p:stCondLst>
                            <p:childTnLst>
                              <p:par>
                                <p:cTn id="180" presetID="10" presetClass="entr" presetSubtype="0" fill="hold" grpId="0" nodeType="afterEffect">
                                  <p:stCondLst>
                                    <p:cond delay="0"/>
                                  </p:stCondLst>
                                  <p:childTnLst>
                                    <p:set>
                                      <p:cBhvr>
                                        <p:cTn id="181" dur="1" fill="hold">
                                          <p:stCondLst>
                                            <p:cond delay="0"/>
                                          </p:stCondLst>
                                        </p:cTn>
                                        <p:tgtEl>
                                          <p:spTgt spid="237"/>
                                        </p:tgtEl>
                                        <p:attrNameLst>
                                          <p:attrName>style.visibility</p:attrName>
                                        </p:attrNameLst>
                                      </p:cBhvr>
                                      <p:to>
                                        <p:strVal val="visible"/>
                                      </p:to>
                                    </p:set>
                                    <p:animEffect transition="in" filter="fade">
                                      <p:cBhvr>
                                        <p:cTn id="182" dur="500"/>
                                        <p:tgtEl>
                                          <p:spTgt spid="237"/>
                                        </p:tgtEl>
                                      </p:cBhvr>
                                    </p:animEffect>
                                  </p:childTnLst>
                                </p:cTn>
                              </p:par>
                            </p:childTnLst>
                          </p:cTn>
                        </p:par>
                        <p:par>
                          <p:cTn id="183" fill="hold">
                            <p:stCondLst>
                              <p:cond delay="16500"/>
                            </p:stCondLst>
                            <p:childTnLst>
                              <p:par>
                                <p:cTn id="184" presetID="10" presetClass="entr" presetSubtype="0" fill="hold" nodeType="afterEffect">
                                  <p:stCondLst>
                                    <p:cond delay="0"/>
                                  </p:stCondLst>
                                  <p:childTnLst>
                                    <p:set>
                                      <p:cBhvr>
                                        <p:cTn id="185" dur="1" fill="hold">
                                          <p:stCondLst>
                                            <p:cond delay="0"/>
                                          </p:stCondLst>
                                        </p:cTn>
                                        <p:tgtEl>
                                          <p:spTgt spid="229"/>
                                        </p:tgtEl>
                                        <p:attrNameLst>
                                          <p:attrName>style.visibility</p:attrName>
                                        </p:attrNameLst>
                                      </p:cBhvr>
                                      <p:to>
                                        <p:strVal val="visible"/>
                                      </p:to>
                                    </p:set>
                                    <p:animEffect transition="in" filter="fade">
                                      <p:cBhvr>
                                        <p:cTn id="186" dur="250"/>
                                        <p:tgtEl>
                                          <p:spTgt spid="229"/>
                                        </p:tgtEl>
                                      </p:cBhvr>
                                    </p:animEffect>
                                  </p:childTnLst>
                                </p:cTn>
                              </p:par>
                            </p:childTnLst>
                          </p:cTn>
                        </p:par>
                        <p:par>
                          <p:cTn id="187" fill="hold">
                            <p:stCondLst>
                              <p:cond delay="16750"/>
                            </p:stCondLst>
                            <p:childTnLst>
                              <p:par>
                                <p:cTn id="188" presetID="10" presetClass="entr" presetSubtype="0" fill="hold" grpId="0" nodeType="afterEffect">
                                  <p:stCondLst>
                                    <p:cond delay="0"/>
                                  </p:stCondLst>
                                  <p:childTnLst>
                                    <p:set>
                                      <p:cBhvr>
                                        <p:cTn id="189" dur="1" fill="hold">
                                          <p:stCondLst>
                                            <p:cond delay="0"/>
                                          </p:stCondLst>
                                        </p:cTn>
                                        <p:tgtEl>
                                          <p:spTgt spid="241"/>
                                        </p:tgtEl>
                                        <p:attrNameLst>
                                          <p:attrName>style.visibility</p:attrName>
                                        </p:attrNameLst>
                                      </p:cBhvr>
                                      <p:to>
                                        <p:strVal val="visible"/>
                                      </p:to>
                                    </p:set>
                                    <p:animEffect transition="in" filter="fade">
                                      <p:cBhvr>
                                        <p:cTn id="190" dur="500"/>
                                        <p:tgtEl>
                                          <p:spTgt spid="241"/>
                                        </p:tgtEl>
                                      </p:cBhvr>
                                    </p:animEffect>
                                  </p:childTnLst>
                                </p:cTn>
                              </p:par>
                            </p:childTnLst>
                          </p:cTn>
                        </p:par>
                        <p:par>
                          <p:cTn id="191" fill="hold">
                            <p:stCondLst>
                              <p:cond delay="17250"/>
                            </p:stCondLst>
                            <p:childTnLst>
                              <p:par>
                                <p:cTn id="192" presetID="10" presetClass="entr" presetSubtype="0" fill="hold" nodeType="afterEffect">
                                  <p:stCondLst>
                                    <p:cond delay="0"/>
                                  </p:stCondLst>
                                  <p:childTnLst>
                                    <p:set>
                                      <p:cBhvr>
                                        <p:cTn id="193" dur="1" fill="hold">
                                          <p:stCondLst>
                                            <p:cond delay="0"/>
                                          </p:stCondLst>
                                        </p:cTn>
                                        <p:tgtEl>
                                          <p:spTgt spid="230"/>
                                        </p:tgtEl>
                                        <p:attrNameLst>
                                          <p:attrName>style.visibility</p:attrName>
                                        </p:attrNameLst>
                                      </p:cBhvr>
                                      <p:to>
                                        <p:strVal val="visible"/>
                                      </p:to>
                                    </p:set>
                                    <p:animEffect transition="in" filter="fade">
                                      <p:cBhvr>
                                        <p:cTn id="194" dur="250"/>
                                        <p:tgtEl>
                                          <p:spTgt spid="230"/>
                                        </p:tgtEl>
                                      </p:cBhvr>
                                    </p:animEffect>
                                  </p:childTnLst>
                                </p:cTn>
                              </p:par>
                            </p:childTnLst>
                          </p:cTn>
                        </p:par>
                        <p:par>
                          <p:cTn id="195" fill="hold">
                            <p:stCondLst>
                              <p:cond delay="17500"/>
                            </p:stCondLst>
                            <p:childTnLst>
                              <p:par>
                                <p:cTn id="196" presetID="10" presetClass="entr" presetSubtype="0" fill="hold" grpId="0" nodeType="afterEffect">
                                  <p:stCondLst>
                                    <p:cond delay="0"/>
                                  </p:stCondLst>
                                  <p:childTnLst>
                                    <p:set>
                                      <p:cBhvr>
                                        <p:cTn id="197" dur="1" fill="hold">
                                          <p:stCondLst>
                                            <p:cond delay="0"/>
                                          </p:stCondLst>
                                        </p:cTn>
                                        <p:tgtEl>
                                          <p:spTgt spid="239"/>
                                        </p:tgtEl>
                                        <p:attrNameLst>
                                          <p:attrName>style.visibility</p:attrName>
                                        </p:attrNameLst>
                                      </p:cBhvr>
                                      <p:to>
                                        <p:strVal val="visible"/>
                                      </p:to>
                                    </p:set>
                                    <p:animEffect transition="in" filter="fade">
                                      <p:cBhvr>
                                        <p:cTn id="198" dur="500"/>
                                        <p:tgtEl>
                                          <p:spTgt spid="239"/>
                                        </p:tgtEl>
                                      </p:cBhvr>
                                    </p:animEffect>
                                  </p:childTnLst>
                                </p:cTn>
                              </p:par>
                            </p:childTnLst>
                          </p:cTn>
                        </p:par>
                        <p:par>
                          <p:cTn id="199" fill="hold">
                            <p:stCondLst>
                              <p:cond delay="18000"/>
                            </p:stCondLst>
                            <p:childTnLst>
                              <p:par>
                                <p:cTn id="200" presetID="1" presetClass="exit" presetSubtype="0" fill="hold" nodeType="afterEffect">
                                  <p:stCondLst>
                                    <p:cond delay="0"/>
                                  </p:stCondLst>
                                  <p:childTnLst>
                                    <p:set>
                                      <p:cBhvr>
                                        <p:cTn id="201" dur="1" fill="hold">
                                          <p:stCondLst>
                                            <p:cond delay="0"/>
                                          </p:stCondLst>
                                        </p:cTn>
                                        <p:tgtEl>
                                          <p:spTgt spid="242"/>
                                        </p:tgtEl>
                                        <p:attrNameLst>
                                          <p:attrName>style.visibility</p:attrName>
                                        </p:attrNameLst>
                                      </p:cBhvr>
                                      <p:to>
                                        <p:strVal val="hidden"/>
                                      </p:to>
                                    </p:set>
                                  </p:childTnLst>
                                </p:cTn>
                              </p:par>
                              <p:par>
                                <p:cTn id="202" presetID="1" presetClass="exit" presetSubtype="0" fill="hold" nodeType="withEffect">
                                  <p:stCondLst>
                                    <p:cond delay="0"/>
                                  </p:stCondLst>
                                  <p:childTnLst>
                                    <p:set>
                                      <p:cBhvr>
                                        <p:cTn id="203" dur="1" fill="hold">
                                          <p:stCondLst>
                                            <p:cond delay="0"/>
                                          </p:stCondLst>
                                        </p:cTn>
                                        <p:tgtEl>
                                          <p:spTgt spid="247"/>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 presetClass="exit" presetSubtype="0" fill="hold" grpId="1" nodeType="clickEffect">
                                  <p:stCondLst>
                                    <p:cond delay="0"/>
                                  </p:stCondLst>
                                  <p:childTnLst>
                                    <p:set>
                                      <p:cBhvr>
                                        <p:cTn id="207" dur="1" fill="hold">
                                          <p:stCondLst>
                                            <p:cond delay="0"/>
                                          </p:stCondLst>
                                        </p:cTn>
                                        <p:tgtEl>
                                          <p:spTgt spid="219"/>
                                        </p:tgtEl>
                                        <p:attrNameLst>
                                          <p:attrName>style.visibility</p:attrName>
                                        </p:attrNameLst>
                                      </p:cBhvr>
                                      <p:to>
                                        <p:strVal val="hidden"/>
                                      </p:to>
                                    </p:set>
                                  </p:childTnLst>
                                </p:cTn>
                              </p:par>
                              <p:par>
                                <p:cTn id="208" presetID="1" presetClass="exit" presetSubtype="0" fill="hold" grpId="2" nodeType="withEffect">
                                  <p:stCondLst>
                                    <p:cond delay="0"/>
                                  </p:stCondLst>
                                  <p:childTnLst>
                                    <p:set>
                                      <p:cBhvr>
                                        <p:cTn id="209" dur="1" fill="hold">
                                          <p:stCondLst>
                                            <p:cond delay="0"/>
                                          </p:stCondLst>
                                        </p:cTn>
                                        <p:tgtEl>
                                          <p:spTgt spid="318"/>
                                        </p:tgtEl>
                                        <p:attrNameLst>
                                          <p:attrName>style.visibility</p:attrName>
                                        </p:attrNameLst>
                                      </p:cBhvr>
                                      <p:to>
                                        <p:strVal val="hidden"/>
                                      </p:to>
                                    </p:set>
                                  </p:childTnLst>
                                </p:cTn>
                              </p:par>
                              <p:par>
                                <p:cTn id="210" presetID="1" presetClass="exit" presetSubtype="0" fill="hold" grpId="0" nodeType="withEffect">
                                  <p:stCondLst>
                                    <p:cond delay="0"/>
                                  </p:stCondLst>
                                  <p:childTnLst>
                                    <p:set>
                                      <p:cBhvr>
                                        <p:cTn id="211" dur="1" fill="hold">
                                          <p:stCondLst>
                                            <p:cond delay="0"/>
                                          </p:stCondLst>
                                        </p:cTn>
                                        <p:tgtEl>
                                          <p:spTgt spid="2"/>
                                        </p:tgtEl>
                                        <p:attrNameLst>
                                          <p:attrName>style.visibility</p:attrName>
                                        </p:attrNameLst>
                                      </p:cBhvr>
                                      <p:to>
                                        <p:strVal val="hidden"/>
                                      </p:to>
                                    </p:set>
                                  </p:childTnLst>
                                </p:cTn>
                              </p:par>
                              <p:par>
                                <p:cTn id="212" presetID="1" presetClass="exit" presetSubtype="0" fill="hold" grpId="0" nodeType="withEffect">
                                  <p:stCondLst>
                                    <p:cond delay="0"/>
                                  </p:stCondLst>
                                  <p:childTnLst>
                                    <p:set>
                                      <p:cBhvr>
                                        <p:cTn id="213" dur="1" fill="hold">
                                          <p:stCondLst>
                                            <p:cond delay="0"/>
                                          </p:stCondLst>
                                        </p:cTn>
                                        <p:tgtEl>
                                          <p:spTgt spid="179"/>
                                        </p:tgtEl>
                                        <p:attrNameLst>
                                          <p:attrName>style.visibility</p:attrName>
                                        </p:attrNameLst>
                                      </p:cBhvr>
                                      <p:to>
                                        <p:strVal val="hidden"/>
                                      </p:to>
                                    </p:set>
                                  </p:childTnLst>
                                </p:cTn>
                              </p:par>
                            </p:childTnLst>
                          </p:cTn>
                        </p:par>
                        <p:par>
                          <p:cTn id="214" fill="hold">
                            <p:stCondLst>
                              <p:cond delay="0"/>
                            </p:stCondLst>
                            <p:childTnLst>
                              <p:par>
                                <p:cTn id="215" presetID="10" presetClass="entr" presetSubtype="0" fill="hold" grpId="0" nodeType="afterEffect">
                                  <p:stCondLst>
                                    <p:cond delay="0"/>
                                  </p:stCondLst>
                                  <p:childTnLst>
                                    <p:set>
                                      <p:cBhvr>
                                        <p:cTn id="216" dur="1" fill="hold">
                                          <p:stCondLst>
                                            <p:cond delay="0"/>
                                          </p:stCondLst>
                                        </p:cTn>
                                        <p:tgtEl>
                                          <p:spTgt spid="180"/>
                                        </p:tgtEl>
                                        <p:attrNameLst>
                                          <p:attrName>style.visibility</p:attrName>
                                        </p:attrNameLst>
                                      </p:cBhvr>
                                      <p:to>
                                        <p:strVal val="visible"/>
                                      </p:to>
                                    </p:set>
                                    <p:animEffect transition="in" filter="fade">
                                      <p:cBhvr>
                                        <p:cTn id="217" dur="500"/>
                                        <p:tgtEl>
                                          <p:spTgt spid="180"/>
                                        </p:tgtEl>
                                      </p:cBhvr>
                                    </p:animEffect>
                                  </p:childTnLst>
                                </p:cTn>
                              </p:par>
                              <p:par>
                                <p:cTn id="218" presetID="26" presetClass="emph" presetSubtype="0" fill="hold" grpId="1" nodeType="withEffect">
                                  <p:stCondLst>
                                    <p:cond delay="0"/>
                                  </p:stCondLst>
                                  <p:childTnLst>
                                    <p:animEffect transition="out" filter="fade">
                                      <p:cBhvr>
                                        <p:cTn id="219" dur="500" tmFilter="0, 0; .2, .5; .8, .5; 1, 0"/>
                                        <p:tgtEl>
                                          <p:spTgt spid="180"/>
                                        </p:tgtEl>
                                      </p:cBhvr>
                                    </p:animEffect>
                                    <p:animScale>
                                      <p:cBhvr>
                                        <p:cTn id="220" dur="250" autoRev="1" fill="hold"/>
                                        <p:tgtEl>
                                          <p:spTgt spid="180"/>
                                        </p:tgtEl>
                                      </p:cBhvr>
                                      <p:by x="105000" y="105000"/>
                                    </p:animScale>
                                  </p:childTnLst>
                                </p:cTn>
                              </p:par>
                              <p:par>
                                <p:cTn id="221" presetID="10" presetClass="entr" presetSubtype="0" fill="hold" grpId="0" nodeType="withEffect">
                                  <p:stCondLst>
                                    <p:cond delay="0"/>
                                  </p:stCondLst>
                                  <p:childTnLst>
                                    <p:set>
                                      <p:cBhvr>
                                        <p:cTn id="222" dur="1" fill="hold">
                                          <p:stCondLst>
                                            <p:cond delay="0"/>
                                          </p:stCondLst>
                                        </p:cTn>
                                        <p:tgtEl>
                                          <p:spTgt spid="3"/>
                                        </p:tgtEl>
                                        <p:attrNameLst>
                                          <p:attrName>style.visibility</p:attrName>
                                        </p:attrNameLst>
                                      </p:cBhvr>
                                      <p:to>
                                        <p:strVal val="visible"/>
                                      </p:to>
                                    </p:set>
                                    <p:animEffect transition="in" filter="fade">
                                      <p:cBhvr>
                                        <p:cTn id="223" dur="500"/>
                                        <p:tgtEl>
                                          <p:spTgt spid="3"/>
                                        </p:tgtEl>
                                      </p:cBhvr>
                                    </p:animEffect>
                                  </p:childTnLst>
                                </p:cTn>
                              </p:par>
                              <p:par>
                                <p:cTn id="224" presetID="26" presetClass="emph" presetSubtype="0" fill="hold" grpId="1" nodeType="withEffect">
                                  <p:stCondLst>
                                    <p:cond delay="0"/>
                                  </p:stCondLst>
                                  <p:childTnLst>
                                    <p:animEffect transition="out" filter="fade">
                                      <p:cBhvr>
                                        <p:cTn id="225" dur="500" tmFilter="0, 0; .2, .5; .8, .5; 1, 0"/>
                                        <p:tgtEl>
                                          <p:spTgt spid="3"/>
                                        </p:tgtEl>
                                      </p:cBhvr>
                                    </p:animEffect>
                                    <p:animScale>
                                      <p:cBhvr>
                                        <p:cTn id="226" dur="250" autoRev="1" fill="hold"/>
                                        <p:tgtEl>
                                          <p:spTgt spid="3"/>
                                        </p:tgtEl>
                                      </p:cBhvr>
                                      <p:by x="105000" y="105000"/>
                                    </p:animScale>
                                  </p:childTnLst>
                                </p:cTn>
                              </p:par>
                              <p:par>
                                <p:cTn id="227" presetID="10" presetClass="entr" presetSubtype="0" fill="hold" grpId="0" nodeType="withEffect">
                                  <p:stCondLst>
                                    <p:cond delay="0"/>
                                  </p:stCondLst>
                                  <p:childTnLst>
                                    <p:set>
                                      <p:cBhvr>
                                        <p:cTn id="228" dur="1" fill="hold">
                                          <p:stCondLst>
                                            <p:cond delay="0"/>
                                          </p:stCondLst>
                                        </p:cTn>
                                        <p:tgtEl>
                                          <p:spTgt spid="4"/>
                                        </p:tgtEl>
                                        <p:attrNameLst>
                                          <p:attrName>style.visibility</p:attrName>
                                        </p:attrNameLst>
                                      </p:cBhvr>
                                      <p:to>
                                        <p:strVal val="visible"/>
                                      </p:to>
                                    </p:set>
                                    <p:animEffect transition="in" filter="fade">
                                      <p:cBhvr>
                                        <p:cTn id="229" dur="500"/>
                                        <p:tgtEl>
                                          <p:spTgt spid="4"/>
                                        </p:tgtEl>
                                      </p:cBhvr>
                                    </p:animEffect>
                                  </p:childTnLst>
                                </p:cTn>
                              </p:par>
                              <p:par>
                                <p:cTn id="230" presetID="26" presetClass="emph" presetSubtype="0" fill="hold" grpId="1" nodeType="withEffect">
                                  <p:stCondLst>
                                    <p:cond delay="0"/>
                                  </p:stCondLst>
                                  <p:childTnLst>
                                    <p:animEffect transition="out" filter="fade">
                                      <p:cBhvr>
                                        <p:cTn id="231" dur="500" tmFilter="0, 0; .2, .5; .8, .5; 1, 0"/>
                                        <p:tgtEl>
                                          <p:spTgt spid="4"/>
                                        </p:tgtEl>
                                      </p:cBhvr>
                                    </p:animEffect>
                                    <p:animScale>
                                      <p:cBhvr>
                                        <p:cTn id="232" dur="250" autoRev="1" fill="hold"/>
                                        <p:tgtEl>
                                          <p:spTgt spid="4"/>
                                        </p:tgtEl>
                                      </p:cBhvr>
                                      <p:by x="105000" y="105000"/>
                                    </p:animScale>
                                  </p:childTnLst>
                                </p:cTn>
                              </p:par>
                              <p:par>
                                <p:cTn id="233" presetID="10" presetClass="entr" presetSubtype="0" fill="hold" grpId="0" nodeType="withEffect">
                                  <p:stCondLst>
                                    <p:cond delay="0"/>
                                  </p:stCondLst>
                                  <p:childTnLst>
                                    <p:set>
                                      <p:cBhvr>
                                        <p:cTn id="234" dur="1" fill="hold">
                                          <p:stCondLst>
                                            <p:cond delay="0"/>
                                          </p:stCondLst>
                                        </p:cTn>
                                        <p:tgtEl>
                                          <p:spTgt spid="181"/>
                                        </p:tgtEl>
                                        <p:attrNameLst>
                                          <p:attrName>style.visibility</p:attrName>
                                        </p:attrNameLst>
                                      </p:cBhvr>
                                      <p:to>
                                        <p:strVal val="visible"/>
                                      </p:to>
                                    </p:set>
                                    <p:animEffect transition="in" filter="fade">
                                      <p:cBhvr>
                                        <p:cTn id="235" dur="500"/>
                                        <p:tgtEl>
                                          <p:spTgt spid="181"/>
                                        </p:tgtEl>
                                      </p:cBhvr>
                                    </p:animEffect>
                                  </p:childTnLst>
                                </p:cTn>
                              </p:par>
                              <p:par>
                                <p:cTn id="236" presetID="26" presetClass="emph" presetSubtype="0" fill="hold" grpId="1" nodeType="withEffect">
                                  <p:stCondLst>
                                    <p:cond delay="0"/>
                                  </p:stCondLst>
                                  <p:childTnLst>
                                    <p:animEffect transition="out" filter="fade">
                                      <p:cBhvr>
                                        <p:cTn id="237" dur="500" tmFilter="0, 0; .2, .5; .8, .5; 1, 0"/>
                                        <p:tgtEl>
                                          <p:spTgt spid="181"/>
                                        </p:tgtEl>
                                      </p:cBhvr>
                                    </p:animEffect>
                                    <p:animScale>
                                      <p:cBhvr>
                                        <p:cTn id="238" dur="250" autoRev="1" fill="hold"/>
                                        <p:tgtEl>
                                          <p:spTgt spid="181"/>
                                        </p:tgtEl>
                                      </p:cBhvr>
                                      <p:by x="105000" y="105000"/>
                                    </p:animScale>
                                  </p:childTnLst>
                                </p:cTn>
                              </p:par>
                            </p:childTnLst>
                          </p:cTn>
                        </p:par>
                      </p:childTnLst>
                    </p:cTn>
                  </p:par>
                  <p:par>
                    <p:cTn id="239" fill="hold">
                      <p:stCondLst>
                        <p:cond delay="indefinite"/>
                      </p:stCondLst>
                      <p:childTnLst>
                        <p:par>
                          <p:cTn id="240" fill="hold">
                            <p:stCondLst>
                              <p:cond delay="0"/>
                            </p:stCondLst>
                            <p:childTnLst>
                              <p:par>
                                <p:cTn id="241" presetID="1" presetClass="exit" presetSubtype="0" fill="hold" grpId="3" nodeType="clickEffect">
                                  <p:stCondLst>
                                    <p:cond delay="0"/>
                                  </p:stCondLst>
                                  <p:childTnLst>
                                    <p:set>
                                      <p:cBhvr>
                                        <p:cTn id="242" dur="1" fill="hold">
                                          <p:stCondLst>
                                            <p:cond delay="0"/>
                                          </p:stCondLst>
                                        </p:cTn>
                                        <p:tgtEl>
                                          <p:spTgt spid="318"/>
                                        </p:tgtEl>
                                        <p:attrNameLst>
                                          <p:attrName>style.visibility</p:attrName>
                                        </p:attrNameLst>
                                      </p:cBhvr>
                                      <p:to>
                                        <p:strVal val="hidden"/>
                                      </p:to>
                                    </p:set>
                                  </p:childTnLst>
                                </p:cTn>
                              </p:par>
                              <p:par>
                                <p:cTn id="243" presetID="1" presetClass="exit" presetSubtype="0" fill="hold" grpId="2" nodeType="withEffect">
                                  <p:stCondLst>
                                    <p:cond delay="0"/>
                                  </p:stCondLst>
                                  <p:childTnLst>
                                    <p:set>
                                      <p:cBhvr>
                                        <p:cTn id="244" dur="1" fill="hold">
                                          <p:stCondLst>
                                            <p:cond delay="0"/>
                                          </p:stCondLst>
                                        </p:cTn>
                                        <p:tgtEl>
                                          <p:spTgt spid="219"/>
                                        </p:tgtEl>
                                        <p:attrNameLst>
                                          <p:attrName>style.visibility</p:attrName>
                                        </p:attrNameLst>
                                      </p:cBhvr>
                                      <p:to>
                                        <p:strVal val="hidden"/>
                                      </p:to>
                                    </p:set>
                                  </p:childTnLst>
                                </p:cTn>
                              </p:par>
                              <p:par>
                                <p:cTn id="245" presetID="1" presetClass="exit" presetSubtype="0" fill="hold" grpId="2" nodeType="withEffect">
                                  <p:stCondLst>
                                    <p:cond delay="0"/>
                                  </p:stCondLst>
                                  <p:childTnLst>
                                    <p:set>
                                      <p:cBhvr>
                                        <p:cTn id="246" dur="1" fill="hold">
                                          <p:stCondLst>
                                            <p:cond delay="0"/>
                                          </p:stCondLst>
                                        </p:cTn>
                                        <p:tgtEl>
                                          <p:spTgt spid="4"/>
                                        </p:tgtEl>
                                        <p:attrNameLst>
                                          <p:attrName>style.visibility</p:attrName>
                                        </p:attrNameLst>
                                      </p:cBhvr>
                                      <p:to>
                                        <p:strVal val="hidden"/>
                                      </p:to>
                                    </p:set>
                                  </p:childTnLst>
                                </p:cTn>
                              </p:par>
                              <p:par>
                                <p:cTn id="247" presetID="1" presetClass="exit" presetSubtype="0" fill="hold" grpId="2" nodeType="withEffect">
                                  <p:stCondLst>
                                    <p:cond delay="0"/>
                                  </p:stCondLst>
                                  <p:childTnLst>
                                    <p:set>
                                      <p:cBhvr>
                                        <p:cTn id="248" dur="1" fill="hold">
                                          <p:stCondLst>
                                            <p:cond delay="0"/>
                                          </p:stCondLst>
                                        </p:cTn>
                                        <p:tgtEl>
                                          <p:spTgt spid="181"/>
                                        </p:tgtEl>
                                        <p:attrNameLst>
                                          <p:attrName>style.visibility</p:attrName>
                                        </p:attrNameLst>
                                      </p:cBhvr>
                                      <p:to>
                                        <p:strVal val="hidden"/>
                                      </p:to>
                                    </p:set>
                                  </p:childTnLst>
                                </p:cTn>
                              </p:par>
                              <p:par>
                                <p:cTn id="249" presetID="1" presetClass="exit" presetSubtype="0" fill="hold" grpId="2" nodeType="withEffect">
                                  <p:stCondLst>
                                    <p:cond delay="0"/>
                                  </p:stCondLst>
                                  <p:childTnLst>
                                    <p:set>
                                      <p:cBhvr>
                                        <p:cTn id="250" dur="1" fill="hold">
                                          <p:stCondLst>
                                            <p:cond delay="0"/>
                                          </p:stCondLst>
                                        </p:cTn>
                                        <p:tgtEl>
                                          <p:spTgt spid="180"/>
                                        </p:tgtEl>
                                        <p:attrNameLst>
                                          <p:attrName>style.visibility</p:attrName>
                                        </p:attrNameLst>
                                      </p:cBhvr>
                                      <p:to>
                                        <p:strVal val="hidden"/>
                                      </p:to>
                                    </p:set>
                                  </p:childTnLst>
                                </p:cTn>
                              </p:par>
                              <p:par>
                                <p:cTn id="251" presetID="1" presetClass="exit" presetSubtype="0" fill="hold" grpId="2" nodeType="withEffect">
                                  <p:stCondLst>
                                    <p:cond delay="0"/>
                                  </p:stCondLst>
                                  <p:childTnLst>
                                    <p:set>
                                      <p:cBhvr>
                                        <p:cTn id="252" dur="1" fill="hold">
                                          <p:stCondLst>
                                            <p:cond delay="0"/>
                                          </p:stCondLst>
                                        </p:cTn>
                                        <p:tgtEl>
                                          <p:spTgt spid="3"/>
                                        </p:tgtEl>
                                        <p:attrNameLst>
                                          <p:attrName>style.visibility</p:attrName>
                                        </p:attrNameLst>
                                      </p:cBhvr>
                                      <p:to>
                                        <p:strVal val="hidden"/>
                                      </p:to>
                                    </p:set>
                                  </p:childTnLst>
                                </p:cTn>
                              </p:par>
                              <p:par>
                                <p:cTn id="253" presetID="1" presetClass="exit" presetSubtype="0" fill="hold" grpId="0" nodeType="withEffect">
                                  <p:stCondLst>
                                    <p:cond delay="0"/>
                                  </p:stCondLst>
                                  <p:childTnLst>
                                    <p:set>
                                      <p:cBhvr>
                                        <p:cTn id="254" dur="1" fill="hold">
                                          <p:stCondLst>
                                            <p:cond delay="0"/>
                                          </p:stCondLst>
                                        </p:cTn>
                                        <p:tgtEl>
                                          <p:spTgt spid="178"/>
                                        </p:tgtEl>
                                        <p:attrNameLst>
                                          <p:attrName>style.visibility</p:attrName>
                                        </p:attrNameLst>
                                      </p:cBhvr>
                                      <p:to>
                                        <p:strVal val="hidden"/>
                                      </p:to>
                                    </p:set>
                                  </p:childTnLst>
                                </p:cTn>
                              </p:par>
                              <p:par>
                                <p:cTn id="255" presetID="1" presetClass="exit" presetSubtype="0" fill="hold" grpId="0" nodeType="withEffect">
                                  <p:stCondLst>
                                    <p:cond delay="0"/>
                                  </p:stCondLst>
                                  <p:childTnLst>
                                    <p:set>
                                      <p:cBhvr>
                                        <p:cTn id="256" dur="1" fill="hold">
                                          <p:stCondLst>
                                            <p:cond delay="0"/>
                                          </p:stCondLst>
                                        </p:cTn>
                                        <p:tgtEl>
                                          <p:spTgt spid="177"/>
                                        </p:tgtEl>
                                        <p:attrNameLst>
                                          <p:attrName>style.visibility</p:attrName>
                                        </p:attrNameLst>
                                      </p:cBhvr>
                                      <p:to>
                                        <p:strVal val="hidden"/>
                                      </p:to>
                                    </p:set>
                                  </p:childTnLst>
                                </p:cTn>
                              </p:par>
                              <p:par>
                                <p:cTn id="257" presetID="1" presetClass="exit" presetSubtype="0" fill="hold" grpId="0" nodeType="withEffect">
                                  <p:stCondLst>
                                    <p:cond delay="0"/>
                                  </p:stCondLst>
                                  <p:childTnLst>
                                    <p:set>
                                      <p:cBhvr>
                                        <p:cTn id="258" dur="1" fill="hold">
                                          <p:stCondLst>
                                            <p:cond delay="0"/>
                                          </p:stCondLst>
                                        </p:cTn>
                                        <p:tgtEl>
                                          <p:spTgt spid="243"/>
                                        </p:tgtEl>
                                        <p:attrNameLst>
                                          <p:attrName>style.visibility</p:attrName>
                                        </p:attrNameLst>
                                      </p:cBhvr>
                                      <p:to>
                                        <p:strVal val="hidden"/>
                                      </p:to>
                                    </p:set>
                                  </p:childTnLst>
                                </p:cTn>
                              </p:par>
                              <p:par>
                                <p:cTn id="259" presetID="1" presetClass="exit" presetSubtype="0" fill="hold" grpId="0" nodeType="withEffect">
                                  <p:stCondLst>
                                    <p:cond delay="0"/>
                                  </p:stCondLst>
                                  <p:childTnLst>
                                    <p:set>
                                      <p:cBhvr>
                                        <p:cTn id="260" dur="1" fill="hold">
                                          <p:stCondLst>
                                            <p:cond delay="0"/>
                                          </p:stCondLst>
                                        </p:cTn>
                                        <p:tgtEl>
                                          <p:spTgt spid="244"/>
                                        </p:tgtEl>
                                        <p:attrNameLst>
                                          <p:attrName>style.visibility</p:attrName>
                                        </p:attrNameLst>
                                      </p:cBhvr>
                                      <p:to>
                                        <p:strVal val="hidden"/>
                                      </p:to>
                                    </p:set>
                                  </p:childTnLst>
                                </p:cTn>
                              </p:par>
                              <p:par>
                                <p:cTn id="261" presetID="1" presetClass="exit" presetSubtype="0" fill="hold" grpId="2" nodeType="withEffect">
                                  <p:stCondLst>
                                    <p:cond delay="0"/>
                                  </p:stCondLst>
                                  <p:childTnLst>
                                    <p:set>
                                      <p:cBhvr>
                                        <p:cTn id="262" dur="1" fill="hold">
                                          <p:stCondLst>
                                            <p:cond delay="0"/>
                                          </p:stCondLst>
                                        </p:cTn>
                                        <p:tgtEl>
                                          <p:spTgt spid="317"/>
                                        </p:tgtEl>
                                        <p:attrNameLst>
                                          <p:attrName>style.visibility</p:attrName>
                                        </p:attrNameLst>
                                      </p:cBhvr>
                                      <p:to>
                                        <p:strVal val="hidden"/>
                                      </p:to>
                                    </p:set>
                                  </p:childTnLst>
                                </p:cTn>
                              </p:par>
                              <p:par>
                                <p:cTn id="263" presetID="1" presetClass="exit" presetSubtype="0" fill="hold" nodeType="withEffect">
                                  <p:stCondLst>
                                    <p:cond delay="0"/>
                                  </p:stCondLst>
                                  <p:childTnLst>
                                    <p:set>
                                      <p:cBhvr>
                                        <p:cTn id="264" dur="1" fill="hold">
                                          <p:stCondLst>
                                            <p:cond delay="0"/>
                                          </p:stCondLst>
                                        </p:cTn>
                                        <p:tgtEl>
                                          <p:spTgt spid="320"/>
                                        </p:tgtEl>
                                        <p:attrNameLst>
                                          <p:attrName>style.visibility</p:attrName>
                                        </p:attrNameLst>
                                      </p:cBhvr>
                                      <p:to>
                                        <p:strVal val="hidden"/>
                                      </p:to>
                                    </p:set>
                                  </p:childTnLst>
                                </p:cTn>
                              </p:par>
                              <p:par>
                                <p:cTn id="265" presetID="1" presetClass="exit" presetSubtype="0" fill="hold" grpId="1" nodeType="withEffect">
                                  <p:stCondLst>
                                    <p:cond delay="0"/>
                                  </p:stCondLst>
                                  <p:childTnLst>
                                    <p:set>
                                      <p:cBhvr>
                                        <p:cTn id="266" dur="1" fill="hold">
                                          <p:stCondLst>
                                            <p:cond delay="0"/>
                                          </p:stCondLst>
                                        </p:cTn>
                                        <p:tgtEl>
                                          <p:spTgt spid="324"/>
                                        </p:tgtEl>
                                        <p:attrNameLst>
                                          <p:attrName>style.visibility</p:attrName>
                                        </p:attrNameLst>
                                      </p:cBhvr>
                                      <p:to>
                                        <p:strVal val="hidden"/>
                                      </p:to>
                                    </p:set>
                                  </p:childTnLst>
                                </p:cTn>
                              </p:par>
                              <p:par>
                                <p:cTn id="267" presetID="1" presetClass="exit" presetSubtype="0" fill="hold" nodeType="withEffect">
                                  <p:stCondLst>
                                    <p:cond delay="0"/>
                                  </p:stCondLst>
                                  <p:childTnLst>
                                    <p:set>
                                      <p:cBhvr>
                                        <p:cTn id="268" dur="1" fill="hold">
                                          <p:stCondLst>
                                            <p:cond delay="0"/>
                                          </p:stCondLst>
                                        </p:cTn>
                                        <p:tgtEl>
                                          <p:spTgt spid="321"/>
                                        </p:tgtEl>
                                        <p:attrNameLst>
                                          <p:attrName>style.visibility</p:attrName>
                                        </p:attrNameLst>
                                      </p:cBhvr>
                                      <p:to>
                                        <p:strVal val="hidden"/>
                                      </p:to>
                                    </p:set>
                                  </p:childTnLst>
                                </p:cTn>
                              </p:par>
                              <p:par>
                                <p:cTn id="269" presetID="1" presetClass="exit" presetSubtype="0" fill="hold" grpId="1" nodeType="withEffect">
                                  <p:stCondLst>
                                    <p:cond delay="0"/>
                                  </p:stCondLst>
                                  <p:childTnLst>
                                    <p:set>
                                      <p:cBhvr>
                                        <p:cTn id="270" dur="1" fill="hold">
                                          <p:stCondLst>
                                            <p:cond delay="0"/>
                                          </p:stCondLst>
                                        </p:cTn>
                                        <p:tgtEl>
                                          <p:spTgt spid="325"/>
                                        </p:tgtEl>
                                        <p:attrNameLst>
                                          <p:attrName>style.visibility</p:attrName>
                                        </p:attrNameLst>
                                      </p:cBhvr>
                                      <p:to>
                                        <p:strVal val="hidden"/>
                                      </p:to>
                                    </p:set>
                                  </p:childTnLst>
                                </p:cTn>
                              </p:par>
                              <p:par>
                                <p:cTn id="271" presetID="1" presetClass="exit" presetSubtype="0" fill="hold" nodeType="withEffect">
                                  <p:stCondLst>
                                    <p:cond delay="0"/>
                                  </p:stCondLst>
                                  <p:childTnLst>
                                    <p:set>
                                      <p:cBhvr>
                                        <p:cTn id="272" dur="1" fill="hold">
                                          <p:stCondLst>
                                            <p:cond delay="0"/>
                                          </p:stCondLst>
                                        </p:cTn>
                                        <p:tgtEl>
                                          <p:spTgt spid="322"/>
                                        </p:tgtEl>
                                        <p:attrNameLst>
                                          <p:attrName>style.visibility</p:attrName>
                                        </p:attrNameLst>
                                      </p:cBhvr>
                                      <p:to>
                                        <p:strVal val="hidden"/>
                                      </p:to>
                                    </p:set>
                                  </p:childTnLst>
                                </p:cTn>
                              </p:par>
                              <p:par>
                                <p:cTn id="273" presetID="1" presetClass="exit" presetSubtype="0" fill="hold" grpId="1" nodeType="withEffect">
                                  <p:stCondLst>
                                    <p:cond delay="0"/>
                                  </p:stCondLst>
                                  <p:childTnLst>
                                    <p:set>
                                      <p:cBhvr>
                                        <p:cTn id="274" dur="1" fill="hold">
                                          <p:stCondLst>
                                            <p:cond delay="0"/>
                                          </p:stCondLst>
                                        </p:cTn>
                                        <p:tgtEl>
                                          <p:spTgt spid="326"/>
                                        </p:tgtEl>
                                        <p:attrNameLst>
                                          <p:attrName>style.visibility</p:attrName>
                                        </p:attrNameLst>
                                      </p:cBhvr>
                                      <p:to>
                                        <p:strVal val="hidden"/>
                                      </p:to>
                                    </p:set>
                                  </p:childTnLst>
                                </p:cTn>
                              </p:par>
                              <p:par>
                                <p:cTn id="275" presetID="1" presetClass="exit" presetSubtype="0" fill="hold" nodeType="withEffect">
                                  <p:stCondLst>
                                    <p:cond delay="0"/>
                                  </p:stCondLst>
                                  <p:childTnLst>
                                    <p:set>
                                      <p:cBhvr>
                                        <p:cTn id="276" dur="1" fill="hold">
                                          <p:stCondLst>
                                            <p:cond delay="0"/>
                                          </p:stCondLst>
                                        </p:cTn>
                                        <p:tgtEl>
                                          <p:spTgt spid="323"/>
                                        </p:tgtEl>
                                        <p:attrNameLst>
                                          <p:attrName>style.visibility</p:attrName>
                                        </p:attrNameLst>
                                      </p:cBhvr>
                                      <p:to>
                                        <p:strVal val="hidden"/>
                                      </p:to>
                                    </p:set>
                                  </p:childTnLst>
                                </p:cTn>
                              </p:par>
                              <p:par>
                                <p:cTn id="277" presetID="1" presetClass="exit" presetSubtype="0" fill="hold" grpId="1" nodeType="withEffect">
                                  <p:stCondLst>
                                    <p:cond delay="0"/>
                                  </p:stCondLst>
                                  <p:childTnLst>
                                    <p:set>
                                      <p:cBhvr>
                                        <p:cTn id="278" dur="1" fill="hold">
                                          <p:stCondLst>
                                            <p:cond delay="0"/>
                                          </p:stCondLst>
                                        </p:cTn>
                                        <p:tgtEl>
                                          <p:spTgt spid="327"/>
                                        </p:tgtEl>
                                        <p:attrNameLst>
                                          <p:attrName>style.visibility</p:attrName>
                                        </p:attrNameLst>
                                      </p:cBhvr>
                                      <p:to>
                                        <p:strVal val="hidden"/>
                                      </p:to>
                                    </p:set>
                                  </p:childTnLst>
                                </p:cTn>
                              </p:par>
                              <p:par>
                                <p:cTn id="279" presetID="1" presetClass="exit" presetSubtype="0" fill="hold" grpId="2" nodeType="withEffect">
                                  <p:stCondLst>
                                    <p:cond delay="0"/>
                                  </p:stCondLst>
                                  <p:childTnLst>
                                    <p:set>
                                      <p:cBhvr>
                                        <p:cTn id="280" dur="1" fill="hold">
                                          <p:stCondLst>
                                            <p:cond delay="0"/>
                                          </p:stCondLst>
                                        </p:cTn>
                                        <p:tgtEl>
                                          <p:spTgt spid="218"/>
                                        </p:tgtEl>
                                        <p:attrNameLst>
                                          <p:attrName>style.visibility</p:attrName>
                                        </p:attrNameLst>
                                      </p:cBhvr>
                                      <p:to>
                                        <p:strVal val="hidden"/>
                                      </p:to>
                                    </p:set>
                                  </p:childTnLst>
                                </p:cTn>
                              </p:par>
                              <p:par>
                                <p:cTn id="281" presetID="1" presetClass="exit" presetSubtype="0" fill="hold" nodeType="withEffect">
                                  <p:stCondLst>
                                    <p:cond delay="0"/>
                                  </p:stCondLst>
                                  <p:childTnLst>
                                    <p:set>
                                      <p:cBhvr>
                                        <p:cTn id="282" dur="1" fill="hold">
                                          <p:stCondLst>
                                            <p:cond delay="0"/>
                                          </p:stCondLst>
                                        </p:cTn>
                                        <p:tgtEl>
                                          <p:spTgt spid="221"/>
                                        </p:tgtEl>
                                        <p:attrNameLst>
                                          <p:attrName>style.visibility</p:attrName>
                                        </p:attrNameLst>
                                      </p:cBhvr>
                                      <p:to>
                                        <p:strVal val="hidden"/>
                                      </p:to>
                                    </p:set>
                                  </p:childTnLst>
                                </p:cTn>
                              </p:par>
                              <p:par>
                                <p:cTn id="283" presetID="1" presetClass="exit" presetSubtype="0" fill="hold" grpId="1" nodeType="withEffect">
                                  <p:stCondLst>
                                    <p:cond delay="0"/>
                                  </p:stCondLst>
                                  <p:childTnLst>
                                    <p:set>
                                      <p:cBhvr>
                                        <p:cTn id="284" dur="1" fill="hold">
                                          <p:stCondLst>
                                            <p:cond delay="0"/>
                                          </p:stCondLst>
                                        </p:cTn>
                                        <p:tgtEl>
                                          <p:spTgt spid="238"/>
                                        </p:tgtEl>
                                        <p:attrNameLst>
                                          <p:attrName>style.visibility</p:attrName>
                                        </p:attrNameLst>
                                      </p:cBhvr>
                                      <p:to>
                                        <p:strVal val="hidden"/>
                                      </p:to>
                                    </p:set>
                                  </p:childTnLst>
                                </p:cTn>
                              </p:par>
                              <p:par>
                                <p:cTn id="285" presetID="1" presetClass="exit" presetSubtype="0" fill="hold" grpId="1" nodeType="withEffect">
                                  <p:stCondLst>
                                    <p:cond delay="0"/>
                                  </p:stCondLst>
                                  <p:childTnLst>
                                    <p:set>
                                      <p:cBhvr>
                                        <p:cTn id="286" dur="1" fill="hold">
                                          <p:stCondLst>
                                            <p:cond delay="0"/>
                                          </p:stCondLst>
                                        </p:cTn>
                                        <p:tgtEl>
                                          <p:spTgt spid="237"/>
                                        </p:tgtEl>
                                        <p:attrNameLst>
                                          <p:attrName>style.visibility</p:attrName>
                                        </p:attrNameLst>
                                      </p:cBhvr>
                                      <p:to>
                                        <p:strVal val="hidden"/>
                                      </p:to>
                                    </p:set>
                                  </p:childTnLst>
                                </p:cTn>
                              </p:par>
                              <p:par>
                                <p:cTn id="287" presetID="1" presetClass="exit" presetSubtype="0" fill="hold" nodeType="withEffect">
                                  <p:stCondLst>
                                    <p:cond delay="0"/>
                                  </p:stCondLst>
                                  <p:childTnLst>
                                    <p:set>
                                      <p:cBhvr>
                                        <p:cTn id="288" dur="1" fill="hold">
                                          <p:stCondLst>
                                            <p:cond delay="0"/>
                                          </p:stCondLst>
                                        </p:cTn>
                                        <p:tgtEl>
                                          <p:spTgt spid="229"/>
                                        </p:tgtEl>
                                        <p:attrNameLst>
                                          <p:attrName>style.visibility</p:attrName>
                                        </p:attrNameLst>
                                      </p:cBhvr>
                                      <p:to>
                                        <p:strVal val="hidden"/>
                                      </p:to>
                                    </p:set>
                                  </p:childTnLst>
                                </p:cTn>
                              </p:par>
                              <p:par>
                                <p:cTn id="289" presetID="1" presetClass="exit" presetSubtype="0" fill="hold" grpId="1" nodeType="withEffect">
                                  <p:stCondLst>
                                    <p:cond delay="0"/>
                                  </p:stCondLst>
                                  <p:childTnLst>
                                    <p:set>
                                      <p:cBhvr>
                                        <p:cTn id="290" dur="1" fill="hold">
                                          <p:stCondLst>
                                            <p:cond delay="0"/>
                                          </p:stCondLst>
                                        </p:cTn>
                                        <p:tgtEl>
                                          <p:spTgt spid="241"/>
                                        </p:tgtEl>
                                        <p:attrNameLst>
                                          <p:attrName>style.visibility</p:attrName>
                                        </p:attrNameLst>
                                      </p:cBhvr>
                                      <p:to>
                                        <p:strVal val="hidden"/>
                                      </p:to>
                                    </p:set>
                                  </p:childTnLst>
                                </p:cTn>
                              </p:par>
                              <p:par>
                                <p:cTn id="291" presetID="1" presetClass="exit" presetSubtype="0" fill="hold" nodeType="withEffect">
                                  <p:stCondLst>
                                    <p:cond delay="0"/>
                                  </p:stCondLst>
                                  <p:childTnLst>
                                    <p:set>
                                      <p:cBhvr>
                                        <p:cTn id="292" dur="1" fill="hold">
                                          <p:stCondLst>
                                            <p:cond delay="0"/>
                                          </p:stCondLst>
                                        </p:cTn>
                                        <p:tgtEl>
                                          <p:spTgt spid="230"/>
                                        </p:tgtEl>
                                        <p:attrNameLst>
                                          <p:attrName>style.visibility</p:attrName>
                                        </p:attrNameLst>
                                      </p:cBhvr>
                                      <p:to>
                                        <p:strVal val="hidden"/>
                                      </p:to>
                                    </p:set>
                                  </p:childTnLst>
                                </p:cTn>
                              </p:par>
                              <p:par>
                                <p:cTn id="293" presetID="1" presetClass="exit" presetSubtype="0" fill="hold" grpId="5" nodeType="withEffect">
                                  <p:stCondLst>
                                    <p:cond delay="0"/>
                                  </p:stCondLst>
                                  <p:childTnLst>
                                    <p:set>
                                      <p:cBhvr>
                                        <p:cTn id="294" dur="1" fill="hold">
                                          <p:stCondLst>
                                            <p:cond delay="0"/>
                                          </p:stCondLst>
                                        </p:cTn>
                                        <p:tgtEl>
                                          <p:spTgt spid="319"/>
                                        </p:tgtEl>
                                        <p:attrNameLst>
                                          <p:attrName>style.visibility</p:attrName>
                                        </p:attrNameLst>
                                      </p:cBhvr>
                                      <p:to>
                                        <p:strVal val="hidden"/>
                                      </p:to>
                                    </p:set>
                                  </p:childTnLst>
                                </p:cTn>
                              </p:par>
                              <p:par>
                                <p:cTn id="295" presetID="1" presetClass="exit" presetSubtype="0" fill="hold" grpId="4" nodeType="withEffect">
                                  <p:stCondLst>
                                    <p:cond delay="0"/>
                                  </p:stCondLst>
                                  <p:childTnLst>
                                    <p:set>
                                      <p:cBhvr>
                                        <p:cTn id="296" dur="1" fill="hold">
                                          <p:stCondLst>
                                            <p:cond delay="0"/>
                                          </p:stCondLst>
                                        </p:cTn>
                                        <p:tgtEl>
                                          <p:spTgt spid="220"/>
                                        </p:tgtEl>
                                        <p:attrNameLst>
                                          <p:attrName>style.visibility</p:attrName>
                                        </p:attrNameLst>
                                      </p:cBhvr>
                                      <p:to>
                                        <p:strVal val="hidden"/>
                                      </p:to>
                                    </p:set>
                                  </p:childTnLst>
                                </p:cTn>
                              </p:par>
                              <p:par>
                                <p:cTn id="297" presetID="1" presetClass="exit" presetSubtype="0" fill="hold" grpId="1" nodeType="withEffect">
                                  <p:stCondLst>
                                    <p:cond delay="0"/>
                                  </p:stCondLst>
                                  <p:childTnLst>
                                    <p:set>
                                      <p:cBhvr>
                                        <p:cTn id="298" dur="1" fill="hold">
                                          <p:stCondLst>
                                            <p:cond delay="0"/>
                                          </p:stCondLst>
                                        </p:cTn>
                                        <p:tgtEl>
                                          <p:spTgt spid="239"/>
                                        </p:tgtEl>
                                        <p:attrNameLst>
                                          <p:attrName>style.visibility</p:attrName>
                                        </p:attrNameLst>
                                      </p:cBhvr>
                                      <p:to>
                                        <p:strVal val="hidden"/>
                                      </p:to>
                                    </p:set>
                                  </p:childTnLst>
                                </p:cTn>
                              </p:par>
                              <p:par>
                                <p:cTn id="299" presetID="1" presetClass="exit" presetSubtype="0" fill="hold" nodeType="withEffect">
                                  <p:stCondLst>
                                    <p:cond delay="0"/>
                                  </p:stCondLst>
                                  <p:childTnLst>
                                    <p:set>
                                      <p:cBhvr>
                                        <p:cTn id="300" dur="1" fill="hold">
                                          <p:stCondLst>
                                            <p:cond delay="0"/>
                                          </p:stCondLst>
                                        </p:cTn>
                                        <p:tgtEl>
                                          <p:spTgt spid="222"/>
                                        </p:tgtEl>
                                        <p:attrNameLst>
                                          <p:attrName>style.visibility</p:attrName>
                                        </p:attrNameLst>
                                      </p:cBhvr>
                                      <p:to>
                                        <p:strVal val="hidden"/>
                                      </p:to>
                                    </p:set>
                                  </p:childTnLst>
                                </p:cTn>
                              </p:par>
                            </p:childTnLst>
                          </p:cTn>
                        </p:par>
                        <p:par>
                          <p:cTn id="301" fill="hold">
                            <p:stCondLst>
                              <p:cond delay="0"/>
                            </p:stCondLst>
                            <p:childTnLst>
                              <p:par>
                                <p:cTn id="302" presetID="10" presetClass="entr" presetSubtype="0" fill="hold" nodeType="afterEffect">
                                  <p:stCondLst>
                                    <p:cond delay="0"/>
                                  </p:stCondLst>
                                  <p:childTnLst>
                                    <p:set>
                                      <p:cBhvr>
                                        <p:cTn id="303" dur="1" fill="hold">
                                          <p:stCondLst>
                                            <p:cond delay="0"/>
                                          </p:stCondLst>
                                        </p:cTn>
                                        <p:tgtEl>
                                          <p:spTgt spid="5"/>
                                        </p:tgtEl>
                                        <p:attrNameLst>
                                          <p:attrName>style.visibility</p:attrName>
                                        </p:attrNameLst>
                                      </p:cBhvr>
                                      <p:to>
                                        <p:strVal val="visible"/>
                                      </p:to>
                                    </p:set>
                                    <p:animEffect transition="in" filter="fade">
                                      <p:cBhvr>
                                        <p:cTn id="304" dur="500"/>
                                        <p:tgtEl>
                                          <p:spTgt spid="5"/>
                                        </p:tgtEl>
                                      </p:cBhvr>
                                    </p:animEffect>
                                  </p:childTnLst>
                                </p:cTn>
                              </p:par>
                              <p:par>
                                <p:cTn id="305" presetID="10" presetClass="entr" presetSubtype="0" fill="hold" nodeType="withEffect">
                                  <p:stCondLst>
                                    <p:cond delay="0"/>
                                  </p:stCondLst>
                                  <p:childTnLst>
                                    <p:set>
                                      <p:cBhvr>
                                        <p:cTn id="306" dur="1" fill="hold">
                                          <p:stCondLst>
                                            <p:cond delay="0"/>
                                          </p:stCondLst>
                                        </p:cTn>
                                        <p:tgtEl>
                                          <p:spTgt spid="251"/>
                                        </p:tgtEl>
                                        <p:attrNameLst>
                                          <p:attrName>style.visibility</p:attrName>
                                        </p:attrNameLst>
                                      </p:cBhvr>
                                      <p:to>
                                        <p:strVal val="visible"/>
                                      </p:to>
                                    </p:set>
                                    <p:animEffect transition="in" filter="fade">
                                      <p:cBhvr>
                                        <p:cTn id="307" dur="500"/>
                                        <p:tgtEl>
                                          <p:spTgt spid="251"/>
                                        </p:tgtEl>
                                      </p:cBhvr>
                                    </p:animEffect>
                                  </p:childTnLst>
                                </p:cTn>
                              </p:par>
                              <p:par>
                                <p:cTn id="308" presetID="26" presetClass="emph" presetSubtype="0" fill="hold" nodeType="withEffect">
                                  <p:stCondLst>
                                    <p:cond delay="0"/>
                                  </p:stCondLst>
                                  <p:childTnLst>
                                    <p:animEffect transition="out" filter="fade">
                                      <p:cBhvr>
                                        <p:cTn id="309" dur="500" tmFilter="0, 0; .2, .5; .8, .5; 1, 0"/>
                                        <p:tgtEl>
                                          <p:spTgt spid="5"/>
                                        </p:tgtEl>
                                      </p:cBhvr>
                                    </p:animEffect>
                                    <p:animScale>
                                      <p:cBhvr>
                                        <p:cTn id="310" dur="250" autoRev="1" fill="hold"/>
                                        <p:tgtEl>
                                          <p:spTgt spid="5"/>
                                        </p:tgtEl>
                                      </p:cBhvr>
                                      <p:by x="105000" y="105000"/>
                                    </p:animScale>
                                  </p:childTnLst>
                                </p:cTn>
                              </p:par>
                              <p:par>
                                <p:cTn id="311" presetID="26" presetClass="emph" presetSubtype="0" fill="hold" nodeType="withEffect">
                                  <p:stCondLst>
                                    <p:cond delay="0"/>
                                  </p:stCondLst>
                                  <p:childTnLst>
                                    <p:animEffect transition="out" filter="fade">
                                      <p:cBhvr>
                                        <p:cTn id="312" dur="500" tmFilter="0, 0; .2, .5; .8, .5; 1, 0"/>
                                        <p:tgtEl>
                                          <p:spTgt spid="251"/>
                                        </p:tgtEl>
                                      </p:cBhvr>
                                    </p:animEffect>
                                    <p:animScale>
                                      <p:cBhvr>
                                        <p:cTn id="313" dur="250" autoRev="1" fill="hold"/>
                                        <p:tgtEl>
                                          <p:spTgt spid="251"/>
                                        </p:tgtEl>
                                      </p:cBhvr>
                                      <p:by x="105000" y="105000"/>
                                    </p:animScale>
                                  </p:childTnLst>
                                </p:cTn>
                              </p:par>
                            </p:childTnLst>
                          </p:cTn>
                        </p:par>
                        <p:par>
                          <p:cTn id="314" fill="hold">
                            <p:stCondLst>
                              <p:cond delay="500"/>
                            </p:stCondLst>
                            <p:childTnLst>
                              <p:par>
                                <p:cTn id="315" presetID="10" presetClass="entr" presetSubtype="0" fill="hold" grpId="3" nodeType="afterEffect">
                                  <p:stCondLst>
                                    <p:cond delay="0"/>
                                  </p:stCondLst>
                                  <p:childTnLst>
                                    <p:set>
                                      <p:cBhvr>
                                        <p:cTn id="316" dur="1" fill="hold">
                                          <p:stCondLst>
                                            <p:cond delay="0"/>
                                          </p:stCondLst>
                                        </p:cTn>
                                        <p:tgtEl>
                                          <p:spTgt spid="317"/>
                                        </p:tgtEl>
                                        <p:attrNameLst>
                                          <p:attrName>style.visibility</p:attrName>
                                        </p:attrNameLst>
                                      </p:cBhvr>
                                      <p:to>
                                        <p:strVal val="visible"/>
                                      </p:to>
                                    </p:set>
                                    <p:animEffect transition="in" filter="fade">
                                      <p:cBhvr>
                                        <p:cTn id="317" dur="500"/>
                                        <p:tgtEl>
                                          <p:spTgt spid="317"/>
                                        </p:tgtEl>
                                      </p:cBhvr>
                                    </p:animEffect>
                                  </p:childTnLst>
                                </p:cTn>
                              </p:par>
                              <p:par>
                                <p:cTn id="318" presetID="10" presetClass="entr" presetSubtype="0" fill="hold" grpId="6" nodeType="withEffect">
                                  <p:stCondLst>
                                    <p:cond delay="0"/>
                                  </p:stCondLst>
                                  <p:childTnLst>
                                    <p:set>
                                      <p:cBhvr>
                                        <p:cTn id="319" dur="1" fill="hold">
                                          <p:stCondLst>
                                            <p:cond delay="0"/>
                                          </p:stCondLst>
                                        </p:cTn>
                                        <p:tgtEl>
                                          <p:spTgt spid="319"/>
                                        </p:tgtEl>
                                        <p:attrNameLst>
                                          <p:attrName>style.visibility</p:attrName>
                                        </p:attrNameLst>
                                      </p:cBhvr>
                                      <p:to>
                                        <p:strVal val="visible"/>
                                      </p:to>
                                    </p:set>
                                    <p:animEffect transition="in" filter="fade">
                                      <p:cBhvr>
                                        <p:cTn id="320" dur="500"/>
                                        <p:tgtEl>
                                          <p:spTgt spid="319"/>
                                        </p:tgtEl>
                                      </p:cBhvr>
                                    </p:animEffect>
                                  </p:childTnLst>
                                </p:cTn>
                              </p:par>
                              <p:par>
                                <p:cTn id="321" presetID="10" presetClass="entr" presetSubtype="0" fill="hold" grpId="5" nodeType="withEffect">
                                  <p:stCondLst>
                                    <p:cond delay="0"/>
                                  </p:stCondLst>
                                  <p:childTnLst>
                                    <p:set>
                                      <p:cBhvr>
                                        <p:cTn id="322" dur="1" fill="hold">
                                          <p:stCondLst>
                                            <p:cond delay="0"/>
                                          </p:stCondLst>
                                        </p:cTn>
                                        <p:tgtEl>
                                          <p:spTgt spid="220"/>
                                        </p:tgtEl>
                                        <p:attrNameLst>
                                          <p:attrName>style.visibility</p:attrName>
                                        </p:attrNameLst>
                                      </p:cBhvr>
                                      <p:to>
                                        <p:strVal val="visible"/>
                                      </p:to>
                                    </p:set>
                                    <p:animEffect transition="in" filter="fade">
                                      <p:cBhvr>
                                        <p:cTn id="323" dur="500"/>
                                        <p:tgtEl>
                                          <p:spTgt spid="220"/>
                                        </p:tgtEl>
                                      </p:cBhvr>
                                    </p:animEffect>
                                  </p:childTnLst>
                                </p:cTn>
                              </p:par>
                              <p:par>
                                <p:cTn id="324" presetID="10" presetClass="entr" presetSubtype="0" fill="hold" grpId="3" nodeType="withEffect">
                                  <p:stCondLst>
                                    <p:cond delay="0"/>
                                  </p:stCondLst>
                                  <p:childTnLst>
                                    <p:set>
                                      <p:cBhvr>
                                        <p:cTn id="325" dur="1" fill="hold">
                                          <p:stCondLst>
                                            <p:cond delay="0"/>
                                          </p:stCondLst>
                                        </p:cTn>
                                        <p:tgtEl>
                                          <p:spTgt spid="218"/>
                                        </p:tgtEl>
                                        <p:attrNameLst>
                                          <p:attrName>style.visibility</p:attrName>
                                        </p:attrNameLst>
                                      </p:cBhvr>
                                      <p:to>
                                        <p:strVal val="visible"/>
                                      </p:to>
                                    </p:set>
                                    <p:animEffect transition="in" filter="fade">
                                      <p:cBhvr>
                                        <p:cTn id="326" dur="500"/>
                                        <p:tgtEl>
                                          <p:spTgt spid="218"/>
                                        </p:tgtEl>
                                      </p:cBhvr>
                                    </p:animEffect>
                                  </p:childTnLst>
                                </p:cTn>
                              </p:par>
                            </p:childTnLst>
                          </p:cTn>
                        </p:par>
                        <p:par>
                          <p:cTn id="327" fill="hold">
                            <p:stCondLst>
                              <p:cond delay="1000"/>
                            </p:stCondLst>
                            <p:childTnLst>
                              <p:par>
                                <p:cTn id="328" presetID="10" presetClass="entr" presetSubtype="0" fill="hold" grpId="0" nodeType="afterEffect">
                                  <p:stCondLst>
                                    <p:cond delay="0"/>
                                  </p:stCondLst>
                                  <p:childTnLst>
                                    <p:set>
                                      <p:cBhvr>
                                        <p:cTn id="329" dur="1" fill="hold">
                                          <p:stCondLst>
                                            <p:cond delay="0"/>
                                          </p:stCondLst>
                                        </p:cTn>
                                        <p:tgtEl>
                                          <p:spTgt spid="6"/>
                                        </p:tgtEl>
                                        <p:attrNameLst>
                                          <p:attrName>style.visibility</p:attrName>
                                        </p:attrNameLst>
                                      </p:cBhvr>
                                      <p:to>
                                        <p:strVal val="visible"/>
                                      </p:to>
                                    </p:set>
                                    <p:animEffect transition="in" filter="fade">
                                      <p:cBhvr>
                                        <p:cTn id="330" dur="500"/>
                                        <p:tgtEl>
                                          <p:spTgt spid="6"/>
                                        </p:tgtEl>
                                      </p:cBhvr>
                                    </p:animEffect>
                                  </p:childTnLst>
                                </p:cTn>
                              </p:par>
                            </p:childTnLst>
                          </p:cTn>
                        </p:par>
                        <p:par>
                          <p:cTn id="331" fill="hold">
                            <p:stCondLst>
                              <p:cond delay="1500"/>
                            </p:stCondLst>
                            <p:childTnLst>
                              <p:par>
                                <p:cTn id="332" presetID="26" presetClass="emph" presetSubtype="0" fill="hold" grpId="1" nodeType="afterEffect">
                                  <p:stCondLst>
                                    <p:cond delay="0"/>
                                  </p:stCondLst>
                                  <p:childTnLst>
                                    <p:animEffect transition="out" filter="fade">
                                      <p:cBhvr>
                                        <p:cTn id="333" dur="500" tmFilter="0, 0; .2, .5; .8, .5; 1, 0"/>
                                        <p:tgtEl>
                                          <p:spTgt spid="6"/>
                                        </p:tgtEl>
                                      </p:cBhvr>
                                    </p:animEffect>
                                    <p:animScale>
                                      <p:cBhvr>
                                        <p:cTn id="334" dur="250" autoRev="1" fill="hold"/>
                                        <p:tgtEl>
                                          <p:spTgt spid="6"/>
                                        </p:tgtEl>
                                      </p:cBhvr>
                                      <p:by x="105000" y="105000"/>
                                    </p:animScale>
                                  </p:childTnLst>
                                </p:cTn>
                              </p:par>
                              <p:par>
                                <p:cTn id="335" presetID="10" presetClass="entr" presetSubtype="0" fill="hold" grpId="0" nodeType="withEffect">
                                  <p:stCondLst>
                                    <p:cond delay="0"/>
                                  </p:stCondLst>
                                  <p:childTnLst>
                                    <p:set>
                                      <p:cBhvr>
                                        <p:cTn id="336" dur="1" fill="hold">
                                          <p:stCondLst>
                                            <p:cond delay="0"/>
                                          </p:stCondLst>
                                        </p:cTn>
                                        <p:tgtEl>
                                          <p:spTgt spid="257"/>
                                        </p:tgtEl>
                                        <p:attrNameLst>
                                          <p:attrName>style.visibility</p:attrName>
                                        </p:attrNameLst>
                                      </p:cBhvr>
                                      <p:to>
                                        <p:strVal val="visible"/>
                                      </p:to>
                                    </p:set>
                                    <p:animEffect transition="in" filter="fade">
                                      <p:cBhvr>
                                        <p:cTn id="337" dur="500"/>
                                        <p:tgtEl>
                                          <p:spTgt spid="257"/>
                                        </p:tgtEl>
                                      </p:cBhvr>
                                    </p:animEffect>
                                  </p:childTnLst>
                                </p:cTn>
                              </p:par>
                              <p:par>
                                <p:cTn id="338" presetID="26" presetClass="emph" presetSubtype="0" fill="hold" grpId="1" nodeType="withEffect">
                                  <p:stCondLst>
                                    <p:cond delay="0"/>
                                  </p:stCondLst>
                                  <p:childTnLst>
                                    <p:animEffect transition="out" filter="fade">
                                      <p:cBhvr>
                                        <p:cTn id="339" dur="500" tmFilter="0, 0; .2, .5; .8, .5; 1, 0"/>
                                        <p:tgtEl>
                                          <p:spTgt spid="257"/>
                                        </p:tgtEl>
                                      </p:cBhvr>
                                    </p:animEffect>
                                    <p:animScale>
                                      <p:cBhvr>
                                        <p:cTn id="340" dur="250" autoRev="1" fill="hold"/>
                                        <p:tgtEl>
                                          <p:spTgt spid="257"/>
                                        </p:tgtEl>
                                      </p:cBhvr>
                                      <p:by x="105000" y="105000"/>
                                    </p:animScale>
                                  </p:childTnLst>
                                </p:cTn>
                              </p:par>
                            </p:childTnLst>
                          </p:cTn>
                        </p:par>
                      </p:childTnLst>
                    </p:cTn>
                  </p:par>
                  <p:par>
                    <p:cTn id="341" fill="hold">
                      <p:stCondLst>
                        <p:cond delay="indefinite"/>
                      </p:stCondLst>
                      <p:childTnLst>
                        <p:par>
                          <p:cTn id="342" fill="hold">
                            <p:stCondLst>
                              <p:cond delay="0"/>
                            </p:stCondLst>
                            <p:childTnLst>
                              <p:par>
                                <p:cTn id="343" presetID="10" presetClass="entr" presetSubtype="0" fill="hold" grpId="1" nodeType="clickEffect">
                                  <p:stCondLst>
                                    <p:cond delay="0"/>
                                  </p:stCondLst>
                                  <p:childTnLst>
                                    <p:set>
                                      <p:cBhvr>
                                        <p:cTn id="344" dur="1" fill="hold">
                                          <p:stCondLst>
                                            <p:cond delay="0"/>
                                          </p:stCondLst>
                                        </p:cTn>
                                        <p:tgtEl>
                                          <p:spTgt spid="332"/>
                                        </p:tgtEl>
                                        <p:attrNameLst>
                                          <p:attrName>style.visibility</p:attrName>
                                        </p:attrNameLst>
                                      </p:cBhvr>
                                      <p:to>
                                        <p:strVal val="visible"/>
                                      </p:to>
                                    </p:set>
                                    <p:animEffect transition="in" filter="fade">
                                      <p:cBhvr>
                                        <p:cTn id="345" dur="500"/>
                                        <p:tgtEl>
                                          <p:spTgt spid="332"/>
                                        </p:tgtEl>
                                      </p:cBhvr>
                                    </p:animEffect>
                                  </p:childTnLst>
                                </p:cTn>
                              </p:par>
                              <p:par>
                                <p:cTn id="346" presetID="10" presetClass="entr" presetSubtype="0" fill="hold" grpId="1" nodeType="withEffect">
                                  <p:stCondLst>
                                    <p:cond delay="0"/>
                                  </p:stCondLst>
                                  <p:childTnLst>
                                    <p:set>
                                      <p:cBhvr>
                                        <p:cTn id="347" dur="1" fill="hold">
                                          <p:stCondLst>
                                            <p:cond delay="0"/>
                                          </p:stCondLst>
                                        </p:cTn>
                                        <p:tgtEl>
                                          <p:spTgt spid="333"/>
                                        </p:tgtEl>
                                        <p:attrNameLst>
                                          <p:attrName>style.visibility</p:attrName>
                                        </p:attrNameLst>
                                      </p:cBhvr>
                                      <p:to>
                                        <p:strVal val="visible"/>
                                      </p:to>
                                    </p:set>
                                    <p:animEffect transition="in" filter="fade">
                                      <p:cBhvr>
                                        <p:cTn id="348" dur="500"/>
                                        <p:tgtEl>
                                          <p:spTgt spid="333"/>
                                        </p:tgtEl>
                                      </p:cBhvr>
                                    </p:animEffect>
                                  </p:childTnLst>
                                </p:cTn>
                              </p:par>
                            </p:childTnLst>
                          </p:cTn>
                        </p:par>
                        <p:par>
                          <p:cTn id="349" fill="hold">
                            <p:stCondLst>
                              <p:cond delay="500"/>
                            </p:stCondLst>
                            <p:childTnLst>
                              <p:par>
                                <p:cTn id="350" presetID="26" presetClass="emph" presetSubtype="0" fill="hold" grpId="2" nodeType="afterEffect">
                                  <p:stCondLst>
                                    <p:cond delay="0"/>
                                  </p:stCondLst>
                                  <p:childTnLst>
                                    <p:animEffect transition="out" filter="fade">
                                      <p:cBhvr>
                                        <p:cTn id="351" dur="500" tmFilter="0, 0; .2, .5; .8, .5; 1, 0"/>
                                        <p:tgtEl>
                                          <p:spTgt spid="332"/>
                                        </p:tgtEl>
                                      </p:cBhvr>
                                    </p:animEffect>
                                    <p:animScale>
                                      <p:cBhvr>
                                        <p:cTn id="352" dur="250" autoRev="1" fill="hold"/>
                                        <p:tgtEl>
                                          <p:spTgt spid="332"/>
                                        </p:tgtEl>
                                      </p:cBhvr>
                                      <p:by x="105000" y="105000"/>
                                    </p:animScale>
                                  </p:childTnLst>
                                </p:cTn>
                              </p:par>
                              <p:par>
                                <p:cTn id="353" presetID="26" presetClass="emph" presetSubtype="0" fill="hold" grpId="2" nodeType="withEffect">
                                  <p:stCondLst>
                                    <p:cond delay="0"/>
                                  </p:stCondLst>
                                  <p:childTnLst>
                                    <p:animEffect transition="out" filter="fade">
                                      <p:cBhvr>
                                        <p:cTn id="354" dur="500" tmFilter="0, 0; .2, .5; .8, .5; 1, 0"/>
                                        <p:tgtEl>
                                          <p:spTgt spid="333"/>
                                        </p:tgtEl>
                                      </p:cBhvr>
                                    </p:animEffect>
                                    <p:animScale>
                                      <p:cBhvr>
                                        <p:cTn id="355" dur="250" autoRev="1" fill="hold"/>
                                        <p:tgtEl>
                                          <p:spTgt spid="333"/>
                                        </p:tgtEl>
                                      </p:cBhvr>
                                      <p:by x="105000" y="105000"/>
                                    </p:animScale>
                                  </p:childTnLst>
                                </p:cTn>
                              </p:par>
                            </p:childTnLst>
                          </p:cTn>
                        </p:par>
                        <p:par>
                          <p:cTn id="356" fill="hold">
                            <p:stCondLst>
                              <p:cond delay="1000"/>
                            </p:stCondLst>
                            <p:childTnLst>
                              <p:par>
                                <p:cTn id="357" presetID="10" presetClass="entr" presetSubtype="0" fill="hold" grpId="2" nodeType="afterEffect">
                                  <p:stCondLst>
                                    <p:cond delay="0"/>
                                  </p:stCondLst>
                                  <p:childTnLst>
                                    <p:set>
                                      <p:cBhvr>
                                        <p:cTn id="358" dur="1" fill="hold">
                                          <p:stCondLst>
                                            <p:cond delay="0"/>
                                          </p:stCondLst>
                                        </p:cTn>
                                        <p:tgtEl>
                                          <p:spTgt spid="328"/>
                                        </p:tgtEl>
                                        <p:attrNameLst>
                                          <p:attrName>style.visibility</p:attrName>
                                        </p:attrNameLst>
                                      </p:cBhvr>
                                      <p:to>
                                        <p:strVal val="visible"/>
                                      </p:to>
                                    </p:set>
                                    <p:animEffect transition="in" filter="fade">
                                      <p:cBhvr>
                                        <p:cTn id="359" dur="500"/>
                                        <p:tgtEl>
                                          <p:spTgt spid="328"/>
                                        </p:tgtEl>
                                      </p:cBhvr>
                                    </p:animEffect>
                                  </p:childTnLst>
                                </p:cTn>
                              </p:par>
                            </p:childTnLst>
                          </p:cTn>
                        </p:par>
                        <p:par>
                          <p:cTn id="360" fill="hold">
                            <p:stCondLst>
                              <p:cond delay="1500"/>
                            </p:stCondLst>
                            <p:childTnLst>
                              <p:par>
                                <p:cTn id="361" presetID="26" presetClass="emph" presetSubtype="0" fill="hold" grpId="3" nodeType="afterEffect">
                                  <p:stCondLst>
                                    <p:cond delay="0"/>
                                  </p:stCondLst>
                                  <p:childTnLst>
                                    <p:animEffect transition="out" filter="fade">
                                      <p:cBhvr>
                                        <p:cTn id="362" dur="500" tmFilter="0, 0; .2, .5; .8, .5; 1, 0"/>
                                        <p:tgtEl>
                                          <p:spTgt spid="328"/>
                                        </p:tgtEl>
                                      </p:cBhvr>
                                    </p:animEffect>
                                    <p:animScale>
                                      <p:cBhvr>
                                        <p:cTn id="363" dur="250" autoRev="1" fill="hold"/>
                                        <p:tgtEl>
                                          <p:spTgt spid="328"/>
                                        </p:tgtEl>
                                      </p:cBhvr>
                                      <p:by x="105000" y="105000"/>
                                    </p:animScale>
                                  </p:childTnLst>
                                </p:cTn>
                              </p:par>
                            </p:childTnLst>
                          </p:cTn>
                        </p:par>
                        <p:par>
                          <p:cTn id="364" fill="hold">
                            <p:stCondLst>
                              <p:cond delay="2000"/>
                            </p:stCondLst>
                            <p:childTnLst>
                              <p:par>
                                <p:cTn id="365" presetID="10" presetClass="entr" presetSubtype="0" fill="hold" nodeType="afterEffect">
                                  <p:stCondLst>
                                    <p:cond delay="0"/>
                                  </p:stCondLst>
                                  <p:childTnLst>
                                    <p:set>
                                      <p:cBhvr>
                                        <p:cTn id="366" dur="1" fill="hold">
                                          <p:stCondLst>
                                            <p:cond delay="0"/>
                                          </p:stCondLst>
                                        </p:cTn>
                                        <p:tgtEl>
                                          <p:spTgt spid="19"/>
                                        </p:tgtEl>
                                        <p:attrNameLst>
                                          <p:attrName>style.visibility</p:attrName>
                                        </p:attrNameLst>
                                      </p:cBhvr>
                                      <p:to>
                                        <p:strVal val="visible"/>
                                      </p:to>
                                    </p:set>
                                    <p:animEffect transition="in" filter="fade">
                                      <p:cBhvr>
                                        <p:cTn id="367" dur="500"/>
                                        <p:tgtEl>
                                          <p:spTgt spid="19"/>
                                        </p:tgtEl>
                                      </p:cBhvr>
                                    </p:animEffect>
                                  </p:childTnLst>
                                </p:cTn>
                              </p:par>
                            </p:childTnLst>
                          </p:cTn>
                        </p:par>
                        <p:par>
                          <p:cTn id="368" fill="hold">
                            <p:stCondLst>
                              <p:cond delay="2500"/>
                            </p:stCondLst>
                            <p:childTnLst>
                              <p:par>
                                <p:cTn id="369" presetID="26" presetClass="emph" presetSubtype="0" fill="hold" nodeType="afterEffect">
                                  <p:stCondLst>
                                    <p:cond delay="0"/>
                                  </p:stCondLst>
                                  <p:childTnLst>
                                    <p:animEffect transition="out" filter="fade">
                                      <p:cBhvr>
                                        <p:cTn id="370" dur="500" tmFilter="0, 0; .2, .5; .8, .5; 1, 0"/>
                                        <p:tgtEl>
                                          <p:spTgt spid="19"/>
                                        </p:tgtEl>
                                      </p:cBhvr>
                                    </p:animEffect>
                                    <p:animScale>
                                      <p:cBhvr>
                                        <p:cTn id="371" dur="250" autoRev="1" fill="hold"/>
                                        <p:tgtEl>
                                          <p:spTgt spid="19"/>
                                        </p:tgtEl>
                                      </p:cBhvr>
                                      <p:by x="105000" y="105000"/>
                                    </p:animScale>
                                  </p:childTnLst>
                                </p:cTn>
                              </p:par>
                            </p:childTnLst>
                          </p:cTn>
                        </p:par>
                        <p:par>
                          <p:cTn id="372" fill="hold">
                            <p:stCondLst>
                              <p:cond delay="3000"/>
                            </p:stCondLst>
                            <p:childTnLst>
                              <p:par>
                                <p:cTn id="373" presetID="10" presetClass="entr" presetSubtype="0" fill="hold" grpId="0" nodeType="afterEffect">
                                  <p:stCondLst>
                                    <p:cond delay="0"/>
                                  </p:stCondLst>
                                  <p:childTnLst>
                                    <p:set>
                                      <p:cBhvr>
                                        <p:cTn id="374" dur="1" fill="hold">
                                          <p:stCondLst>
                                            <p:cond delay="0"/>
                                          </p:stCondLst>
                                        </p:cTn>
                                        <p:tgtEl>
                                          <p:spTgt spid="262"/>
                                        </p:tgtEl>
                                        <p:attrNameLst>
                                          <p:attrName>style.visibility</p:attrName>
                                        </p:attrNameLst>
                                      </p:cBhvr>
                                      <p:to>
                                        <p:strVal val="visible"/>
                                      </p:to>
                                    </p:set>
                                    <p:animEffect transition="in" filter="fade">
                                      <p:cBhvr>
                                        <p:cTn id="375" dur="500"/>
                                        <p:tgtEl>
                                          <p:spTgt spid="262"/>
                                        </p:tgtEl>
                                      </p:cBhvr>
                                    </p:animEffect>
                                  </p:childTnLst>
                                </p:cTn>
                              </p:par>
                            </p:childTnLst>
                          </p:cTn>
                        </p:par>
                        <p:par>
                          <p:cTn id="376" fill="hold">
                            <p:stCondLst>
                              <p:cond delay="3500"/>
                            </p:stCondLst>
                            <p:childTnLst>
                              <p:par>
                                <p:cTn id="377" presetID="1" presetClass="entr" presetSubtype="0" fill="hold" nodeType="afterEffect">
                                  <p:stCondLst>
                                    <p:cond delay="0"/>
                                  </p:stCondLst>
                                  <p:iterate type="lt">
                                    <p:tmAbs val="100"/>
                                  </p:iterate>
                                  <p:childTnLst>
                                    <p:set>
                                      <p:cBhvr>
                                        <p:cTn id="378" dur="1" fill="hold">
                                          <p:stCondLst>
                                            <p:cond delay="0"/>
                                          </p:stCondLst>
                                        </p:cTn>
                                        <p:tgtEl>
                                          <p:spTgt spid="264"/>
                                        </p:tgtEl>
                                        <p:attrNameLst>
                                          <p:attrName>style.visibility</p:attrName>
                                        </p:attrNameLst>
                                      </p:cBhvr>
                                      <p:to>
                                        <p:strVal val="visible"/>
                                      </p:to>
                                    </p:set>
                                  </p:childTnLst>
                                </p:cTn>
                              </p:par>
                              <p:par>
                                <p:cTn id="379" presetID="1" presetClass="entr" presetSubtype="0" fill="hold" grpId="0" nodeType="withEffect">
                                  <p:stCondLst>
                                    <p:cond delay="0"/>
                                  </p:stCondLst>
                                  <p:iterate type="lt">
                                    <p:tmAbs val="100"/>
                                  </p:iterate>
                                  <p:childTnLst>
                                    <p:set>
                                      <p:cBhvr>
                                        <p:cTn id="380" dur="1" fill="hold">
                                          <p:stCondLst>
                                            <p:cond delay="0"/>
                                          </p:stCondLst>
                                        </p:cTn>
                                        <p:tgtEl>
                                          <p:spTgt spid="13"/>
                                        </p:tgtEl>
                                        <p:attrNameLst>
                                          <p:attrName>style.visibility</p:attrName>
                                        </p:attrNameLst>
                                      </p:cBhvr>
                                      <p:to>
                                        <p:strVal val="visible"/>
                                      </p:to>
                                    </p:set>
                                  </p:childTnLst>
                                </p:cTn>
                              </p:par>
                              <p:par>
                                <p:cTn id="381" presetID="1" presetClass="entr" presetSubtype="0" fill="hold" grpId="0" nodeType="withEffect">
                                  <p:stCondLst>
                                    <p:cond delay="0"/>
                                  </p:stCondLst>
                                  <p:iterate type="lt">
                                    <p:tmAbs val="100"/>
                                  </p:iterate>
                                  <p:childTnLst>
                                    <p:set>
                                      <p:cBhvr>
                                        <p:cTn id="382" dur="1" fill="hold">
                                          <p:stCondLst>
                                            <p:cond delay="0"/>
                                          </p:stCondLst>
                                        </p:cTn>
                                        <p:tgtEl>
                                          <p:spTgt spid="265"/>
                                        </p:tgtEl>
                                        <p:attrNameLst>
                                          <p:attrName>style.visibility</p:attrName>
                                        </p:attrNameLst>
                                      </p:cBhvr>
                                      <p:to>
                                        <p:strVal val="visible"/>
                                      </p:to>
                                    </p:set>
                                  </p:childTnLst>
                                </p:cTn>
                              </p:par>
                              <p:par>
                                <p:cTn id="383" presetID="1" presetClass="entr" presetSubtype="0" fill="hold" grpId="0" nodeType="withEffect">
                                  <p:stCondLst>
                                    <p:cond delay="0"/>
                                  </p:stCondLst>
                                  <p:iterate type="lt">
                                    <p:tmAbs val="100"/>
                                  </p:iterate>
                                  <p:childTnLst>
                                    <p:set>
                                      <p:cBhvr>
                                        <p:cTn id="384" dur="1" fill="hold">
                                          <p:stCondLst>
                                            <p:cond delay="0"/>
                                          </p:stCondLst>
                                        </p:cTn>
                                        <p:tgtEl>
                                          <p:spTgt spid="267"/>
                                        </p:tgtEl>
                                        <p:attrNameLst>
                                          <p:attrName>style.visibility</p:attrName>
                                        </p:attrNameLst>
                                      </p:cBhvr>
                                      <p:to>
                                        <p:strVal val="visible"/>
                                      </p:to>
                                    </p:set>
                                  </p:childTnLst>
                                </p:cTn>
                              </p:par>
                              <p:par>
                                <p:cTn id="385" presetID="1" presetClass="entr" presetSubtype="0" fill="hold" grpId="0" nodeType="withEffect">
                                  <p:stCondLst>
                                    <p:cond delay="0"/>
                                  </p:stCondLst>
                                  <p:iterate type="lt">
                                    <p:tmAbs val="100"/>
                                  </p:iterate>
                                  <p:childTnLst>
                                    <p:set>
                                      <p:cBhvr>
                                        <p:cTn id="386" dur="1" fill="hold">
                                          <p:stCondLst>
                                            <p:cond delay="0"/>
                                          </p:stCondLst>
                                        </p:cTn>
                                        <p:tgtEl>
                                          <p:spTgt spid="266"/>
                                        </p:tgtEl>
                                        <p:attrNameLst>
                                          <p:attrName>style.visibility</p:attrName>
                                        </p:attrNameLst>
                                      </p:cBhvr>
                                      <p:to>
                                        <p:strVal val="visible"/>
                                      </p:to>
                                    </p:set>
                                  </p:childTnLst>
                                </p:cTn>
                              </p:par>
                              <p:par>
                                <p:cTn id="387" presetID="1" presetClass="entr" presetSubtype="0" fill="hold" grpId="0" nodeType="withEffect">
                                  <p:stCondLst>
                                    <p:cond delay="0"/>
                                  </p:stCondLst>
                                  <p:iterate type="lt">
                                    <p:tmAbs val="100"/>
                                  </p:iterate>
                                  <p:childTnLst>
                                    <p:set>
                                      <p:cBhvr>
                                        <p:cTn id="388" dur="1" fill="hold">
                                          <p:stCondLst>
                                            <p:cond delay="0"/>
                                          </p:stCondLst>
                                        </p:cTn>
                                        <p:tgtEl>
                                          <p:spTgt spid="268"/>
                                        </p:tgtEl>
                                        <p:attrNameLst>
                                          <p:attrName>style.visibility</p:attrName>
                                        </p:attrNameLst>
                                      </p:cBhvr>
                                      <p:to>
                                        <p:strVal val="visible"/>
                                      </p:to>
                                    </p:set>
                                  </p:childTnLst>
                                </p:cTn>
                              </p:par>
                              <p:par>
                                <p:cTn id="389" presetID="1" presetClass="entr" presetSubtype="0" fill="hold" grpId="0" nodeType="withEffect">
                                  <p:stCondLst>
                                    <p:cond delay="0"/>
                                  </p:stCondLst>
                                  <p:iterate type="lt">
                                    <p:tmAbs val="100"/>
                                  </p:iterate>
                                  <p:childTnLst>
                                    <p:set>
                                      <p:cBhvr>
                                        <p:cTn id="390" dur="1" fill="hold">
                                          <p:stCondLst>
                                            <p:cond delay="0"/>
                                          </p:stCondLst>
                                        </p:cTn>
                                        <p:tgtEl>
                                          <p:spTgt spid="269"/>
                                        </p:tgtEl>
                                        <p:attrNameLst>
                                          <p:attrName>style.visibility</p:attrName>
                                        </p:attrNameLst>
                                      </p:cBhvr>
                                      <p:to>
                                        <p:strVal val="visible"/>
                                      </p:to>
                                    </p:set>
                                  </p:childTnLst>
                                </p:cTn>
                              </p:par>
                              <p:par>
                                <p:cTn id="391" presetID="1" presetClass="entr" presetSubtype="0" fill="hold" grpId="0" nodeType="withEffect">
                                  <p:stCondLst>
                                    <p:cond delay="0"/>
                                  </p:stCondLst>
                                  <p:iterate type="lt">
                                    <p:tmAbs val="100"/>
                                  </p:iterate>
                                  <p:childTnLst>
                                    <p:set>
                                      <p:cBhvr>
                                        <p:cTn id="392" dur="1" fill="hold">
                                          <p:stCondLst>
                                            <p:cond delay="0"/>
                                          </p:stCondLst>
                                        </p:cTn>
                                        <p:tgtEl>
                                          <p:spTgt spid="270"/>
                                        </p:tgtEl>
                                        <p:attrNameLst>
                                          <p:attrName>style.visibility</p:attrName>
                                        </p:attrNameLst>
                                      </p:cBhvr>
                                      <p:to>
                                        <p:strVal val="visible"/>
                                      </p:to>
                                    </p:set>
                                  </p:childTnLst>
                                </p:cTn>
                              </p:par>
                              <p:par>
                                <p:cTn id="393" presetID="1" presetClass="entr" presetSubtype="0" fill="hold" grpId="0" nodeType="withEffect">
                                  <p:stCondLst>
                                    <p:cond delay="0"/>
                                  </p:stCondLst>
                                  <p:iterate type="lt">
                                    <p:tmAbs val="100"/>
                                  </p:iterate>
                                  <p:childTnLst>
                                    <p:set>
                                      <p:cBhvr>
                                        <p:cTn id="394" dur="1" fill="hold">
                                          <p:stCondLst>
                                            <p:cond delay="0"/>
                                          </p:stCondLst>
                                        </p:cTn>
                                        <p:tgtEl>
                                          <p:spTgt spid="271"/>
                                        </p:tgtEl>
                                        <p:attrNameLst>
                                          <p:attrName>style.visibility</p:attrName>
                                        </p:attrNameLst>
                                      </p:cBhvr>
                                      <p:to>
                                        <p:strVal val="visible"/>
                                      </p:to>
                                    </p:set>
                                  </p:childTnLst>
                                </p:cTn>
                              </p:par>
                              <p:par>
                                <p:cTn id="395" presetID="1" presetClass="entr" presetSubtype="0" fill="hold" grpId="0" nodeType="withEffect">
                                  <p:stCondLst>
                                    <p:cond delay="0"/>
                                  </p:stCondLst>
                                  <p:iterate type="lt">
                                    <p:tmAbs val="100"/>
                                  </p:iterate>
                                  <p:childTnLst>
                                    <p:set>
                                      <p:cBhvr>
                                        <p:cTn id="396" dur="1" fill="hold">
                                          <p:stCondLst>
                                            <p:cond delay="0"/>
                                          </p:stCondLst>
                                        </p:cTn>
                                        <p:tgtEl>
                                          <p:spTgt spid="272"/>
                                        </p:tgtEl>
                                        <p:attrNameLst>
                                          <p:attrName>style.visibility</p:attrName>
                                        </p:attrNameLst>
                                      </p:cBhvr>
                                      <p:to>
                                        <p:strVal val="visible"/>
                                      </p:to>
                                    </p:set>
                                  </p:childTnLst>
                                </p:cTn>
                              </p:par>
                              <p:par>
                                <p:cTn id="397" presetID="1" presetClass="entr" presetSubtype="0" fill="hold" grpId="0" nodeType="withEffect">
                                  <p:stCondLst>
                                    <p:cond delay="0"/>
                                  </p:stCondLst>
                                  <p:iterate type="lt">
                                    <p:tmAbs val="100"/>
                                  </p:iterate>
                                  <p:childTnLst>
                                    <p:set>
                                      <p:cBhvr>
                                        <p:cTn id="398" dur="1" fill="hold">
                                          <p:stCondLst>
                                            <p:cond delay="0"/>
                                          </p:stCondLst>
                                        </p:cTn>
                                        <p:tgtEl>
                                          <p:spTgt spid="274"/>
                                        </p:tgtEl>
                                        <p:attrNameLst>
                                          <p:attrName>style.visibility</p:attrName>
                                        </p:attrNameLst>
                                      </p:cBhvr>
                                      <p:to>
                                        <p:strVal val="visible"/>
                                      </p:to>
                                    </p:set>
                                  </p:childTnLst>
                                </p:cTn>
                              </p:par>
                              <p:par>
                                <p:cTn id="399" presetID="1" presetClass="entr" presetSubtype="0" fill="hold" grpId="0" nodeType="withEffect">
                                  <p:stCondLst>
                                    <p:cond delay="0"/>
                                  </p:stCondLst>
                                  <p:iterate type="lt">
                                    <p:tmAbs val="100"/>
                                  </p:iterate>
                                  <p:childTnLst>
                                    <p:set>
                                      <p:cBhvr>
                                        <p:cTn id="400" dur="1" fill="hold">
                                          <p:stCondLst>
                                            <p:cond delay="0"/>
                                          </p:stCondLst>
                                        </p:cTn>
                                        <p:tgtEl>
                                          <p:spTgt spid="276"/>
                                        </p:tgtEl>
                                        <p:attrNameLst>
                                          <p:attrName>style.visibility</p:attrName>
                                        </p:attrNameLst>
                                      </p:cBhvr>
                                      <p:to>
                                        <p:strVal val="visible"/>
                                      </p:to>
                                    </p:set>
                                  </p:childTnLst>
                                </p:cTn>
                              </p:par>
                              <p:par>
                                <p:cTn id="401" presetID="1" presetClass="entr" presetSubtype="0" fill="hold" grpId="0" nodeType="withEffect">
                                  <p:stCondLst>
                                    <p:cond delay="0"/>
                                  </p:stCondLst>
                                  <p:iterate type="lt">
                                    <p:tmAbs val="100"/>
                                  </p:iterate>
                                  <p:childTnLst>
                                    <p:set>
                                      <p:cBhvr>
                                        <p:cTn id="402" dur="1" fill="hold">
                                          <p:stCondLst>
                                            <p:cond delay="0"/>
                                          </p:stCondLst>
                                        </p:cTn>
                                        <p:tgtEl>
                                          <p:spTgt spid="277"/>
                                        </p:tgtEl>
                                        <p:attrNameLst>
                                          <p:attrName>style.visibility</p:attrName>
                                        </p:attrNameLst>
                                      </p:cBhvr>
                                      <p:to>
                                        <p:strVal val="visible"/>
                                      </p:to>
                                    </p:set>
                                  </p:childTnLst>
                                </p:cTn>
                              </p:par>
                              <p:par>
                                <p:cTn id="403" presetID="1" presetClass="entr" presetSubtype="0" fill="hold" grpId="0" nodeType="withEffect">
                                  <p:stCondLst>
                                    <p:cond delay="0"/>
                                  </p:stCondLst>
                                  <p:iterate type="lt">
                                    <p:tmAbs val="100"/>
                                  </p:iterate>
                                  <p:childTnLst>
                                    <p:set>
                                      <p:cBhvr>
                                        <p:cTn id="404" dur="1" fill="hold">
                                          <p:stCondLst>
                                            <p:cond delay="0"/>
                                          </p:stCondLst>
                                        </p:cTn>
                                        <p:tgtEl>
                                          <p:spTgt spid="278"/>
                                        </p:tgtEl>
                                        <p:attrNameLst>
                                          <p:attrName>style.visibility</p:attrName>
                                        </p:attrNameLst>
                                      </p:cBhvr>
                                      <p:to>
                                        <p:strVal val="visible"/>
                                      </p:to>
                                    </p:set>
                                  </p:childTnLst>
                                </p:cTn>
                              </p:par>
                              <p:par>
                                <p:cTn id="405" presetID="1" presetClass="entr" presetSubtype="0" fill="hold" grpId="0" nodeType="withEffect">
                                  <p:stCondLst>
                                    <p:cond delay="0"/>
                                  </p:stCondLst>
                                  <p:iterate type="lt">
                                    <p:tmAbs val="100"/>
                                  </p:iterate>
                                  <p:childTnLst>
                                    <p:set>
                                      <p:cBhvr>
                                        <p:cTn id="406" dur="1" fill="hold">
                                          <p:stCondLst>
                                            <p:cond delay="0"/>
                                          </p:stCondLst>
                                        </p:cTn>
                                        <p:tgtEl>
                                          <p:spTgt spid="279"/>
                                        </p:tgtEl>
                                        <p:attrNameLst>
                                          <p:attrName>style.visibility</p:attrName>
                                        </p:attrNameLst>
                                      </p:cBhvr>
                                      <p:to>
                                        <p:strVal val="visible"/>
                                      </p:to>
                                    </p:set>
                                  </p:childTnLst>
                                </p:cTn>
                              </p:par>
                              <p:par>
                                <p:cTn id="407" presetID="1" presetClass="entr" presetSubtype="0" fill="hold" grpId="0" nodeType="withEffect">
                                  <p:stCondLst>
                                    <p:cond delay="0"/>
                                  </p:stCondLst>
                                  <p:iterate type="lt">
                                    <p:tmAbs val="100"/>
                                  </p:iterate>
                                  <p:childTnLst>
                                    <p:set>
                                      <p:cBhvr>
                                        <p:cTn id="408" dur="1" fill="hold">
                                          <p:stCondLst>
                                            <p:cond delay="0"/>
                                          </p:stCondLst>
                                        </p:cTn>
                                        <p:tgtEl>
                                          <p:spTgt spid="281"/>
                                        </p:tgtEl>
                                        <p:attrNameLst>
                                          <p:attrName>style.visibility</p:attrName>
                                        </p:attrNameLst>
                                      </p:cBhvr>
                                      <p:to>
                                        <p:strVal val="visible"/>
                                      </p:to>
                                    </p:set>
                                  </p:childTnLst>
                                </p:cTn>
                              </p:par>
                              <p:par>
                                <p:cTn id="409" presetID="1" presetClass="entr" presetSubtype="0" fill="hold" grpId="0" nodeType="withEffect">
                                  <p:stCondLst>
                                    <p:cond delay="0"/>
                                  </p:stCondLst>
                                  <p:iterate type="lt">
                                    <p:tmAbs val="100"/>
                                  </p:iterate>
                                  <p:childTnLst>
                                    <p:set>
                                      <p:cBhvr>
                                        <p:cTn id="410" dur="1" fill="hold">
                                          <p:stCondLst>
                                            <p:cond delay="0"/>
                                          </p:stCondLst>
                                        </p:cTn>
                                        <p:tgtEl>
                                          <p:spTgt spid="282"/>
                                        </p:tgtEl>
                                        <p:attrNameLst>
                                          <p:attrName>style.visibility</p:attrName>
                                        </p:attrNameLst>
                                      </p:cBhvr>
                                      <p:to>
                                        <p:strVal val="visible"/>
                                      </p:to>
                                    </p:set>
                                  </p:childTnLst>
                                </p:cTn>
                              </p:par>
                              <p:par>
                                <p:cTn id="411" presetID="1" presetClass="entr" presetSubtype="0" fill="hold" grpId="0" nodeType="withEffect">
                                  <p:stCondLst>
                                    <p:cond delay="0"/>
                                  </p:stCondLst>
                                  <p:iterate type="lt">
                                    <p:tmAbs val="100"/>
                                  </p:iterate>
                                  <p:childTnLst>
                                    <p:set>
                                      <p:cBhvr>
                                        <p:cTn id="412" dur="1" fill="hold">
                                          <p:stCondLst>
                                            <p:cond delay="0"/>
                                          </p:stCondLst>
                                        </p:cTn>
                                        <p:tgtEl>
                                          <p:spTgt spid="284"/>
                                        </p:tgtEl>
                                        <p:attrNameLst>
                                          <p:attrName>style.visibility</p:attrName>
                                        </p:attrNameLst>
                                      </p:cBhvr>
                                      <p:to>
                                        <p:strVal val="visible"/>
                                      </p:to>
                                    </p:set>
                                  </p:childTnLst>
                                </p:cTn>
                              </p:par>
                              <p:par>
                                <p:cTn id="413" presetID="1" presetClass="entr" presetSubtype="0" fill="hold" grpId="0" nodeType="withEffect">
                                  <p:stCondLst>
                                    <p:cond delay="0"/>
                                  </p:stCondLst>
                                  <p:iterate type="lt">
                                    <p:tmAbs val="100"/>
                                  </p:iterate>
                                  <p:childTnLst>
                                    <p:set>
                                      <p:cBhvr>
                                        <p:cTn id="414" dur="1" fill="hold">
                                          <p:stCondLst>
                                            <p:cond delay="0"/>
                                          </p:stCondLst>
                                        </p:cTn>
                                        <p:tgtEl>
                                          <p:spTgt spid="286"/>
                                        </p:tgtEl>
                                        <p:attrNameLst>
                                          <p:attrName>style.visibility</p:attrName>
                                        </p:attrNameLst>
                                      </p:cBhvr>
                                      <p:to>
                                        <p:strVal val="visible"/>
                                      </p:to>
                                    </p:set>
                                  </p:childTnLst>
                                </p:cTn>
                              </p:par>
                              <p:par>
                                <p:cTn id="415" presetID="1" presetClass="entr" presetSubtype="0" fill="hold" grpId="0" nodeType="withEffect">
                                  <p:stCondLst>
                                    <p:cond delay="0"/>
                                  </p:stCondLst>
                                  <p:iterate type="lt">
                                    <p:tmAbs val="100"/>
                                  </p:iterate>
                                  <p:childTnLst>
                                    <p:set>
                                      <p:cBhvr>
                                        <p:cTn id="416" dur="1" fill="hold">
                                          <p:stCondLst>
                                            <p:cond delay="0"/>
                                          </p:stCondLst>
                                        </p:cTn>
                                        <p:tgtEl>
                                          <p:spTgt spid="287"/>
                                        </p:tgtEl>
                                        <p:attrNameLst>
                                          <p:attrName>style.visibility</p:attrName>
                                        </p:attrNameLst>
                                      </p:cBhvr>
                                      <p:to>
                                        <p:strVal val="visible"/>
                                      </p:to>
                                    </p:set>
                                  </p:childTnLst>
                                </p:cTn>
                              </p:par>
                              <p:par>
                                <p:cTn id="417" presetID="1" presetClass="entr" presetSubtype="0" fill="hold" grpId="0" nodeType="withEffect">
                                  <p:stCondLst>
                                    <p:cond delay="0"/>
                                  </p:stCondLst>
                                  <p:iterate type="lt">
                                    <p:tmAbs val="100"/>
                                  </p:iterate>
                                  <p:childTnLst>
                                    <p:set>
                                      <p:cBhvr>
                                        <p:cTn id="418" dur="1" fill="hold">
                                          <p:stCondLst>
                                            <p:cond delay="0"/>
                                          </p:stCondLst>
                                        </p:cTn>
                                        <p:tgtEl>
                                          <p:spTgt spid="285"/>
                                        </p:tgtEl>
                                        <p:attrNameLst>
                                          <p:attrName>style.visibility</p:attrName>
                                        </p:attrNameLst>
                                      </p:cBhvr>
                                      <p:to>
                                        <p:strVal val="visible"/>
                                      </p:to>
                                    </p:set>
                                  </p:childTnLst>
                                </p:cTn>
                              </p:par>
                              <p:par>
                                <p:cTn id="419" presetID="1" presetClass="entr" presetSubtype="0" fill="hold" grpId="0" nodeType="withEffect">
                                  <p:stCondLst>
                                    <p:cond delay="0"/>
                                  </p:stCondLst>
                                  <p:iterate type="lt">
                                    <p:tmAbs val="100"/>
                                  </p:iterate>
                                  <p:childTnLst>
                                    <p:set>
                                      <p:cBhvr>
                                        <p:cTn id="420" dur="1" fill="hold">
                                          <p:stCondLst>
                                            <p:cond delay="0"/>
                                          </p:stCondLst>
                                        </p:cTn>
                                        <p:tgtEl>
                                          <p:spTgt spid="288"/>
                                        </p:tgtEl>
                                        <p:attrNameLst>
                                          <p:attrName>style.visibility</p:attrName>
                                        </p:attrNameLst>
                                      </p:cBhvr>
                                      <p:to>
                                        <p:strVal val="visible"/>
                                      </p:to>
                                    </p:set>
                                  </p:childTnLst>
                                </p:cTn>
                              </p:par>
                              <p:par>
                                <p:cTn id="421" presetID="1" presetClass="entr" presetSubtype="0" fill="hold" grpId="0" nodeType="withEffect">
                                  <p:stCondLst>
                                    <p:cond delay="0"/>
                                  </p:stCondLst>
                                  <p:iterate type="lt">
                                    <p:tmAbs val="100"/>
                                  </p:iterate>
                                  <p:childTnLst>
                                    <p:set>
                                      <p:cBhvr>
                                        <p:cTn id="422" dur="1" fill="hold">
                                          <p:stCondLst>
                                            <p:cond delay="0"/>
                                          </p:stCondLst>
                                        </p:cTn>
                                        <p:tgtEl>
                                          <p:spTgt spid="291"/>
                                        </p:tgtEl>
                                        <p:attrNameLst>
                                          <p:attrName>style.visibility</p:attrName>
                                        </p:attrNameLst>
                                      </p:cBhvr>
                                      <p:to>
                                        <p:strVal val="visible"/>
                                      </p:to>
                                    </p:set>
                                  </p:childTnLst>
                                </p:cTn>
                              </p:par>
                              <p:par>
                                <p:cTn id="423" presetID="1" presetClass="entr" presetSubtype="0" fill="hold" grpId="0" nodeType="withEffect">
                                  <p:stCondLst>
                                    <p:cond delay="0"/>
                                  </p:stCondLst>
                                  <p:iterate type="lt">
                                    <p:tmAbs val="100"/>
                                  </p:iterate>
                                  <p:childTnLst>
                                    <p:set>
                                      <p:cBhvr>
                                        <p:cTn id="424" dur="1" fill="hold">
                                          <p:stCondLst>
                                            <p:cond delay="0"/>
                                          </p:stCondLst>
                                        </p:cTn>
                                        <p:tgtEl>
                                          <p:spTgt spid="292"/>
                                        </p:tgtEl>
                                        <p:attrNameLst>
                                          <p:attrName>style.visibility</p:attrName>
                                        </p:attrNameLst>
                                      </p:cBhvr>
                                      <p:to>
                                        <p:strVal val="visible"/>
                                      </p:to>
                                    </p:set>
                                  </p:childTnLst>
                                </p:cTn>
                              </p:par>
                              <p:par>
                                <p:cTn id="425" presetID="1" presetClass="entr" presetSubtype="0" fill="hold" grpId="0" nodeType="withEffect">
                                  <p:stCondLst>
                                    <p:cond delay="0"/>
                                  </p:stCondLst>
                                  <p:iterate type="lt">
                                    <p:tmAbs val="100"/>
                                  </p:iterate>
                                  <p:childTnLst>
                                    <p:set>
                                      <p:cBhvr>
                                        <p:cTn id="426" dur="1" fill="hold">
                                          <p:stCondLst>
                                            <p:cond delay="0"/>
                                          </p:stCondLst>
                                        </p:cTn>
                                        <p:tgtEl>
                                          <p:spTgt spid="293"/>
                                        </p:tgtEl>
                                        <p:attrNameLst>
                                          <p:attrName>style.visibility</p:attrName>
                                        </p:attrNameLst>
                                      </p:cBhvr>
                                      <p:to>
                                        <p:strVal val="visible"/>
                                      </p:to>
                                    </p:set>
                                  </p:childTnLst>
                                </p:cTn>
                              </p:par>
                            </p:childTnLst>
                          </p:cTn>
                        </p:par>
                      </p:childTnLst>
                    </p:cTn>
                  </p:par>
                  <p:par>
                    <p:cTn id="427" fill="hold">
                      <p:stCondLst>
                        <p:cond delay="indefinite"/>
                      </p:stCondLst>
                      <p:childTnLst>
                        <p:par>
                          <p:cTn id="428" fill="hold">
                            <p:stCondLst>
                              <p:cond delay="0"/>
                            </p:stCondLst>
                            <p:childTnLst>
                              <p:par>
                                <p:cTn id="429" presetID="10" presetClass="entr" presetSubtype="0" fill="hold" nodeType="clickEffect">
                                  <p:stCondLst>
                                    <p:cond delay="0"/>
                                  </p:stCondLst>
                                  <p:childTnLst>
                                    <p:set>
                                      <p:cBhvr>
                                        <p:cTn id="430" dur="1" fill="hold">
                                          <p:stCondLst>
                                            <p:cond delay="0"/>
                                          </p:stCondLst>
                                        </p:cTn>
                                        <p:tgtEl>
                                          <p:spTgt spid="21"/>
                                        </p:tgtEl>
                                        <p:attrNameLst>
                                          <p:attrName>style.visibility</p:attrName>
                                        </p:attrNameLst>
                                      </p:cBhvr>
                                      <p:to>
                                        <p:strVal val="visible"/>
                                      </p:to>
                                    </p:set>
                                    <p:animEffect transition="in" filter="fade">
                                      <p:cBhvr>
                                        <p:cTn id="431" dur="500"/>
                                        <p:tgtEl>
                                          <p:spTgt spid="21"/>
                                        </p:tgtEl>
                                      </p:cBhvr>
                                    </p:animEffect>
                                  </p:childTnLst>
                                </p:cTn>
                              </p:par>
                              <p:par>
                                <p:cTn id="432" presetID="10" presetClass="entr" presetSubtype="0" fill="hold" nodeType="withEffect">
                                  <p:stCondLst>
                                    <p:cond delay="0"/>
                                  </p:stCondLst>
                                  <p:childTnLst>
                                    <p:set>
                                      <p:cBhvr>
                                        <p:cTn id="433" dur="1" fill="hold">
                                          <p:stCondLst>
                                            <p:cond delay="0"/>
                                          </p:stCondLst>
                                        </p:cTn>
                                        <p:tgtEl>
                                          <p:spTgt spid="294"/>
                                        </p:tgtEl>
                                        <p:attrNameLst>
                                          <p:attrName>style.visibility</p:attrName>
                                        </p:attrNameLst>
                                      </p:cBhvr>
                                      <p:to>
                                        <p:strVal val="visible"/>
                                      </p:to>
                                    </p:set>
                                    <p:animEffect transition="in" filter="fade">
                                      <p:cBhvr>
                                        <p:cTn id="434" dur="500"/>
                                        <p:tgtEl>
                                          <p:spTgt spid="294"/>
                                        </p:tgtEl>
                                      </p:cBhvr>
                                    </p:animEffect>
                                  </p:childTnLst>
                                </p:cTn>
                              </p:par>
                            </p:childTnLst>
                          </p:cTn>
                        </p:par>
                        <p:par>
                          <p:cTn id="435" fill="hold">
                            <p:stCondLst>
                              <p:cond delay="500"/>
                            </p:stCondLst>
                            <p:childTnLst>
                              <p:par>
                                <p:cTn id="436" presetID="10" presetClass="entr" presetSubtype="0" fill="hold" nodeType="afterEffect">
                                  <p:stCondLst>
                                    <p:cond delay="0"/>
                                  </p:stCondLst>
                                  <p:childTnLst>
                                    <p:set>
                                      <p:cBhvr>
                                        <p:cTn id="437" dur="1" fill="hold">
                                          <p:stCondLst>
                                            <p:cond delay="0"/>
                                          </p:stCondLst>
                                        </p:cTn>
                                        <p:tgtEl>
                                          <p:spTgt spid="12"/>
                                        </p:tgtEl>
                                        <p:attrNameLst>
                                          <p:attrName>style.visibility</p:attrName>
                                        </p:attrNameLst>
                                      </p:cBhvr>
                                      <p:to>
                                        <p:strVal val="visible"/>
                                      </p:to>
                                    </p:set>
                                    <p:animEffect transition="in" filter="fade">
                                      <p:cBhvr>
                                        <p:cTn id="438" dur="500"/>
                                        <p:tgtEl>
                                          <p:spTgt spid="12"/>
                                        </p:tgtEl>
                                      </p:cBhvr>
                                    </p:animEffect>
                                  </p:childTnLst>
                                </p:cTn>
                              </p:par>
                              <p:par>
                                <p:cTn id="439" presetID="10" presetClass="entr" presetSubtype="0" fill="hold" nodeType="withEffect">
                                  <p:stCondLst>
                                    <p:cond delay="0"/>
                                  </p:stCondLst>
                                  <p:childTnLst>
                                    <p:set>
                                      <p:cBhvr>
                                        <p:cTn id="440" dur="1" fill="hold">
                                          <p:stCondLst>
                                            <p:cond delay="0"/>
                                          </p:stCondLst>
                                        </p:cTn>
                                        <p:tgtEl>
                                          <p:spTgt spid="259"/>
                                        </p:tgtEl>
                                        <p:attrNameLst>
                                          <p:attrName>style.visibility</p:attrName>
                                        </p:attrNameLst>
                                      </p:cBhvr>
                                      <p:to>
                                        <p:strVal val="visible"/>
                                      </p:to>
                                    </p:set>
                                    <p:animEffect transition="in" filter="fade">
                                      <p:cBhvr>
                                        <p:cTn id="441" dur="500"/>
                                        <p:tgtEl>
                                          <p:spTgt spid="259"/>
                                        </p:tgtEl>
                                      </p:cBhvr>
                                    </p:animEffect>
                                  </p:childTnLst>
                                </p:cTn>
                              </p:par>
                            </p:childTnLst>
                          </p:cTn>
                        </p:par>
                        <p:par>
                          <p:cTn id="442" fill="hold">
                            <p:stCondLst>
                              <p:cond delay="1000"/>
                            </p:stCondLst>
                            <p:childTnLst>
                              <p:par>
                                <p:cTn id="443" presetID="26" presetClass="emph" presetSubtype="0" fill="hold" nodeType="afterEffect">
                                  <p:stCondLst>
                                    <p:cond delay="0"/>
                                  </p:stCondLst>
                                  <p:childTnLst>
                                    <p:animEffect transition="out" filter="fade">
                                      <p:cBhvr>
                                        <p:cTn id="444" dur="500" tmFilter="0, 0; .2, .5; .8, .5; 1, 0"/>
                                        <p:tgtEl>
                                          <p:spTgt spid="12"/>
                                        </p:tgtEl>
                                      </p:cBhvr>
                                    </p:animEffect>
                                    <p:animScale>
                                      <p:cBhvr>
                                        <p:cTn id="445" dur="250" autoRev="1" fill="hold"/>
                                        <p:tgtEl>
                                          <p:spTgt spid="12"/>
                                        </p:tgtEl>
                                      </p:cBhvr>
                                      <p:by x="105000" y="105000"/>
                                    </p:animScale>
                                  </p:childTnLst>
                                </p:cTn>
                              </p:par>
                              <p:par>
                                <p:cTn id="446" presetID="26" presetClass="emph" presetSubtype="0" fill="hold" nodeType="withEffect">
                                  <p:stCondLst>
                                    <p:cond delay="0"/>
                                  </p:stCondLst>
                                  <p:childTnLst>
                                    <p:animEffect transition="out" filter="fade">
                                      <p:cBhvr>
                                        <p:cTn id="447" dur="500" tmFilter="0, 0; .2, .5; .8, .5; 1, 0"/>
                                        <p:tgtEl>
                                          <p:spTgt spid="259"/>
                                        </p:tgtEl>
                                      </p:cBhvr>
                                    </p:animEffect>
                                    <p:animScale>
                                      <p:cBhvr>
                                        <p:cTn id="448" dur="250" autoRev="1" fill="hold"/>
                                        <p:tgtEl>
                                          <p:spTgt spid="259"/>
                                        </p:tgtEl>
                                      </p:cBhvr>
                                      <p:by x="105000" y="105000"/>
                                    </p:animScale>
                                  </p:childTnLst>
                                </p:cTn>
                              </p:par>
                            </p:childTnLst>
                          </p:cTn>
                        </p:par>
                        <p:par>
                          <p:cTn id="449" fill="hold">
                            <p:stCondLst>
                              <p:cond delay="1500"/>
                            </p:stCondLst>
                            <p:childTnLst>
                              <p:par>
                                <p:cTn id="450" presetID="1" presetClass="exit" presetSubtype="0" fill="hold" nodeType="afterEffect">
                                  <p:stCondLst>
                                    <p:cond delay="0"/>
                                  </p:stCondLst>
                                  <p:childTnLst>
                                    <p:set>
                                      <p:cBhvr>
                                        <p:cTn id="451" dur="1" fill="hold">
                                          <p:stCondLst>
                                            <p:cond delay="0"/>
                                          </p:stCondLst>
                                        </p:cTn>
                                        <p:tgtEl>
                                          <p:spTgt spid="23"/>
                                        </p:tgtEl>
                                        <p:attrNameLst>
                                          <p:attrName>style.visibility</p:attrName>
                                        </p:attrNameLst>
                                      </p:cBhvr>
                                      <p:to>
                                        <p:strVal val="hidden"/>
                                      </p:to>
                                    </p:set>
                                  </p:childTnLst>
                                </p:cTn>
                              </p:par>
                              <p:par>
                                <p:cTn id="452" presetID="1" presetClass="exit" presetSubtype="0" fill="hold" nodeType="withEffect">
                                  <p:stCondLst>
                                    <p:cond delay="0"/>
                                  </p:stCondLst>
                                  <p:childTnLst>
                                    <p:set>
                                      <p:cBhvr>
                                        <p:cTn id="453" dur="1" fill="hold">
                                          <p:stCondLst>
                                            <p:cond delay="0"/>
                                          </p:stCondLst>
                                        </p:cTn>
                                        <p:tgtEl>
                                          <p:spTgt spid="19"/>
                                        </p:tgtEl>
                                        <p:attrNameLst>
                                          <p:attrName>style.visibility</p:attrName>
                                        </p:attrNameLst>
                                      </p:cBhvr>
                                      <p:to>
                                        <p:strVal val="hidden"/>
                                      </p:to>
                                    </p:set>
                                  </p:childTnLst>
                                </p:cTn>
                              </p:par>
                              <p:par>
                                <p:cTn id="454" presetID="1" presetClass="exit" presetSubtype="0" fill="hold" grpId="1" nodeType="withEffect">
                                  <p:stCondLst>
                                    <p:cond delay="0"/>
                                  </p:stCondLst>
                                  <p:childTnLst>
                                    <p:set>
                                      <p:cBhvr>
                                        <p:cTn id="455" dur="1" fill="hold">
                                          <p:stCondLst>
                                            <p:cond delay="0"/>
                                          </p:stCondLst>
                                        </p:cTn>
                                        <p:tgtEl>
                                          <p:spTgt spid="262"/>
                                        </p:tgtEl>
                                        <p:attrNameLst>
                                          <p:attrName>style.visibility</p:attrName>
                                        </p:attrNameLst>
                                      </p:cBhvr>
                                      <p:to>
                                        <p:strVal val="hidden"/>
                                      </p:to>
                                    </p:set>
                                  </p:childTnLst>
                                </p:cTn>
                              </p:par>
                              <p:par>
                                <p:cTn id="456" presetID="1" presetClass="exit" presetSubtype="0" fill="hold" nodeType="withEffect">
                                  <p:stCondLst>
                                    <p:cond delay="0"/>
                                  </p:stCondLst>
                                  <p:iterate type="lt">
                                    <p:tmAbs val="0"/>
                                  </p:iterate>
                                  <p:childTnLst>
                                    <p:set>
                                      <p:cBhvr>
                                        <p:cTn id="457" dur="1" fill="hold">
                                          <p:stCondLst>
                                            <p:cond delay="0"/>
                                          </p:stCondLst>
                                        </p:cTn>
                                        <p:tgtEl>
                                          <p:spTgt spid="264"/>
                                        </p:tgtEl>
                                        <p:attrNameLst>
                                          <p:attrName>style.visibility</p:attrName>
                                        </p:attrNameLst>
                                      </p:cBhvr>
                                      <p:to>
                                        <p:strVal val="hidden"/>
                                      </p:to>
                                    </p:set>
                                  </p:childTnLst>
                                </p:cTn>
                              </p:par>
                              <p:par>
                                <p:cTn id="458" presetID="1" presetClass="exit" presetSubtype="0" fill="hold" grpId="1" nodeType="withEffect">
                                  <p:stCondLst>
                                    <p:cond delay="0"/>
                                  </p:stCondLst>
                                  <p:iterate type="lt">
                                    <p:tmAbs val="0"/>
                                  </p:iterate>
                                  <p:childTnLst>
                                    <p:set>
                                      <p:cBhvr>
                                        <p:cTn id="459" dur="1" fill="hold">
                                          <p:stCondLst>
                                            <p:cond delay="0"/>
                                          </p:stCondLst>
                                        </p:cTn>
                                        <p:tgtEl>
                                          <p:spTgt spid="13"/>
                                        </p:tgtEl>
                                        <p:attrNameLst>
                                          <p:attrName>style.visibility</p:attrName>
                                        </p:attrNameLst>
                                      </p:cBhvr>
                                      <p:to>
                                        <p:strVal val="hidden"/>
                                      </p:to>
                                    </p:set>
                                  </p:childTnLst>
                                </p:cTn>
                              </p:par>
                              <p:par>
                                <p:cTn id="460" presetID="1" presetClass="exit" presetSubtype="0" fill="hold" grpId="1" nodeType="withEffect">
                                  <p:stCondLst>
                                    <p:cond delay="0"/>
                                  </p:stCondLst>
                                  <p:iterate type="lt">
                                    <p:tmAbs val="0"/>
                                  </p:iterate>
                                  <p:childTnLst>
                                    <p:set>
                                      <p:cBhvr>
                                        <p:cTn id="461" dur="1" fill="hold">
                                          <p:stCondLst>
                                            <p:cond delay="0"/>
                                          </p:stCondLst>
                                        </p:cTn>
                                        <p:tgtEl>
                                          <p:spTgt spid="265"/>
                                        </p:tgtEl>
                                        <p:attrNameLst>
                                          <p:attrName>style.visibility</p:attrName>
                                        </p:attrNameLst>
                                      </p:cBhvr>
                                      <p:to>
                                        <p:strVal val="hidden"/>
                                      </p:to>
                                    </p:set>
                                  </p:childTnLst>
                                </p:cTn>
                              </p:par>
                              <p:par>
                                <p:cTn id="462" presetID="1" presetClass="exit" presetSubtype="0" fill="hold" grpId="1" nodeType="withEffect">
                                  <p:stCondLst>
                                    <p:cond delay="0"/>
                                  </p:stCondLst>
                                  <p:iterate type="lt">
                                    <p:tmAbs val="0"/>
                                  </p:iterate>
                                  <p:childTnLst>
                                    <p:set>
                                      <p:cBhvr>
                                        <p:cTn id="463" dur="1" fill="hold">
                                          <p:stCondLst>
                                            <p:cond delay="0"/>
                                          </p:stCondLst>
                                        </p:cTn>
                                        <p:tgtEl>
                                          <p:spTgt spid="267"/>
                                        </p:tgtEl>
                                        <p:attrNameLst>
                                          <p:attrName>style.visibility</p:attrName>
                                        </p:attrNameLst>
                                      </p:cBhvr>
                                      <p:to>
                                        <p:strVal val="hidden"/>
                                      </p:to>
                                    </p:set>
                                  </p:childTnLst>
                                </p:cTn>
                              </p:par>
                              <p:par>
                                <p:cTn id="464" presetID="1" presetClass="exit" presetSubtype="0" fill="hold" grpId="1" nodeType="withEffect">
                                  <p:stCondLst>
                                    <p:cond delay="0"/>
                                  </p:stCondLst>
                                  <p:iterate type="lt">
                                    <p:tmAbs val="0"/>
                                  </p:iterate>
                                  <p:childTnLst>
                                    <p:set>
                                      <p:cBhvr>
                                        <p:cTn id="465" dur="1" fill="hold">
                                          <p:stCondLst>
                                            <p:cond delay="0"/>
                                          </p:stCondLst>
                                        </p:cTn>
                                        <p:tgtEl>
                                          <p:spTgt spid="266"/>
                                        </p:tgtEl>
                                        <p:attrNameLst>
                                          <p:attrName>style.visibility</p:attrName>
                                        </p:attrNameLst>
                                      </p:cBhvr>
                                      <p:to>
                                        <p:strVal val="hidden"/>
                                      </p:to>
                                    </p:set>
                                  </p:childTnLst>
                                </p:cTn>
                              </p:par>
                              <p:par>
                                <p:cTn id="466" presetID="1" presetClass="exit" presetSubtype="0" fill="hold" grpId="1" nodeType="withEffect">
                                  <p:stCondLst>
                                    <p:cond delay="0"/>
                                  </p:stCondLst>
                                  <p:iterate type="lt">
                                    <p:tmAbs val="0"/>
                                  </p:iterate>
                                  <p:childTnLst>
                                    <p:set>
                                      <p:cBhvr>
                                        <p:cTn id="467" dur="1" fill="hold">
                                          <p:stCondLst>
                                            <p:cond delay="0"/>
                                          </p:stCondLst>
                                        </p:cTn>
                                        <p:tgtEl>
                                          <p:spTgt spid="268"/>
                                        </p:tgtEl>
                                        <p:attrNameLst>
                                          <p:attrName>style.visibility</p:attrName>
                                        </p:attrNameLst>
                                      </p:cBhvr>
                                      <p:to>
                                        <p:strVal val="hidden"/>
                                      </p:to>
                                    </p:set>
                                  </p:childTnLst>
                                </p:cTn>
                              </p:par>
                              <p:par>
                                <p:cTn id="468" presetID="1" presetClass="exit" presetSubtype="0" fill="hold" grpId="1" nodeType="withEffect">
                                  <p:stCondLst>
                                    <p:cond delay="0"/>
                                  </p:stCondLst>
                                  <p:iterate type="lt">
                                    <p:tmAbs val="0"/>
                                  </p:iterate>
                                  <p:childTnLst>
                                    <p:set>
                                      <p:cBhvr>
                                        <p:cTn id="469" dur="1" fill="hold">
                                          <p:stCondLst>
                                            <p:cond delay="0"/>
                                          </p:stCondLst>
                                        </p:cTn>
                                        <p:tgtEl>
                                          <p:spTgt spid="269"/>
                                        </p:tgtEl>
                                        <p:attrNameLst>
                                          <p:attrName>style.visibility</p:attrName>
                                        </p:attrNameLst>
                                      </p:cBhvr>
                                      <p:to>
                                        <p:strVal val="hidden"/>
                                      </p:to>
                                    </p:set>
                                  </p:childTnLst>
                                </p:cTn>
                              </p:par>
                              <p:par>
                                <p:cTn id="470" presetID="1" presetClass="exit" presetSubtype="0" fill="hold" grpId="1" nodeType="withEffect">
                                  <p:stCondLst>
                                    <p:cond delay="0"/>
                                  </p:stCondLst>
                                  <p:iterate type="lt">
                                    <p:tmAbs val="0"/>
                                  </p:iterate>
                                  <p:childTnLst>
                                    <p:set>
                                      <p:cBhvr>
                                        <p:cTn id="471" dur="1" fill="hold">
                                          <p:stCondLst>
                                            <p:cond delay="0"/>
                                          </p:stCondLst>
                                        </p:cTn>
                                        <p:tgtEl>
                                          <p:spTgt spid="270"/>
                                        </p:tgtEl>
                                        <p:attrNameLst>
                                          <p:attrName>style.visibility</p:attrName>
                                        </p:attrNameLst>
                                      </p:cBhvr>
                                      <p:to>
                                        <p:strVal val="hidden"/>
                                      </p:to>
                                    </p:set>
                                  </p:childTnLst>
                                </p:cTn>
                              </p:par>
                              <p:par>
                                <p:cTn id="472" presetID="1" presetClass="exit" presetSubtype="0" fill="hold" grpId="1" nodeType="withEffect">
                                  <p:stCondLst>
                                    <p:cond delay="0"/>
                                  </p:stCondLst>
                                  <p:iterate type="lt">
                                    <p:tmAbs val="0"/>
                                  </p:iterate>
                                  <p:childTnLst>
                                    <p:set>
                                      <p:cBhvr>
                                        <p:cTn id="473" dur="1" fill="hold">
                                          <p:stCondLst>
                                            <p:cond delay="0"/>
                                          </p:stCondLst>
                                        </p:cTn>
                                        <p:tgtEl>
                                          <p:spTgt spid="271"/>
                                        </p:tgtEl>
                                        <p:attrNameLst>
                                          <p:attrName>style.visibility</p:attrName>
                                        </p:attrNameLst>
                                      </p:cBhvr>
                                      <p:to>
                                        <p:strVal val="hidden"/>
                                      </p:to>
                                    </p:set>
                                  </p:childTnLst>
                                </p:cTn>
                              </p:par>
                              <p:par>
                                <p:cTn id="474" presetID="1" presetClass="exit" presetSubtype="0" fill="hold" grpId="1" nodeType="withEffect">
                                  <p:stCondLst>
                                    <p:cond delay="0"/>
                                  </p:stCondLst>
                                  <p:iterate type="lt">
                                    <p:tmAbs val="0"/>
                                  </p:iterate>
                                  <p:childTnLst>
                                    <p:set>
                                      <p:cBhvr>
                                        <p:cTn id="475" dur="1" fill="hold">
                                          <p:stCondLst>
                                            <p:cond delay="0"/>
                                          </p:stCondLst>
                                        </p:cTn>
                                        <p:tgtEl>
                                          <p:spTgt spid="272"/>
                                        </p:tgtEl>
                                        <p:attrNameLst>
                                          <p:attrName>style.visibility</p:attrName>
                                        </p:attrNameLst>
                                      </p:cBhvr>
                                      <p:to>
                                        <p:strVal val="hidden"/>
                                      </p:to>
                                    </p:set>
                                  </p:childTnLst>
                                </p:cTn>
                              </p:par>
                              <p:par>
                                <p:cTn id="476" presetID="1" presetClass="exit" presetSubtype="0" fill="hold" grpId="1" nodeType="withEffect">
                                  <p:stCondLst>
                                    <p:cond delay="0"/>
                                  </p:stCondLst>
                                  <p:iterate type="lt">
                                    <p:tmAbs val="0"/>
                                  </p:iterate>
                                  <p:childTnLst>
                                    <p:set>
                                      <p:cBhvr>
                                        <p:cTn id="477" dur="1" fill="hold">
                                          <p:stCondLst>
                                            <p:cond delay="0"/>
                                          </p:stCondLst>
                                        </p:cTn>
                                        <p:tgtEl>
                                          <p:spTgt spid="274"/>
                                        </p:tgtEl>
                                        <p:attrNameLst>
                                          <p:attrName>style.visibility</p:attrName>
                                        </p:attrNameLst>
                                      </p:cBhvr>
                                      <p:to>
                                        <p:strVal val="hidden"/>
                                      </p:to>
                                    </p:set>
                                  </p:childTnLst>
                                </p:cTn>
                              </p:par>
                              <p:par>
                                <p:cTn id="478" presetID="1" presetClass="exit" presetSubtype="0" fill="hold" grpId="1" nodeType="withEffect">
                                  <p:stCondLst>
                                    <p:cond delay="0"/>
                                  </p:stCondLst>
                                  <p:iterate type="lt">
                                    <p:tmAbs val="0"/>
                                  </p:iterate>
                                  <p:childTnLst>
                                    <p:set>
                                      <p:cBhvr>
                                        <p:cTn id="479" dur="1" fill="hold">
                                          <p:stCondLst>
                                            <p:cond delay="0"/>
                                          </p:stCondLst>
                                        </p:cTn>
                                        <p:tgtEl>
                                          <p:spTgt spid="276"/>
                                        </p:tgtEl>
                                        <p:attrNameLst>
                                          <p:attrName>style.visibility</p:attrName>
                                        </p:attrNameLst>
                                      </p:cBhvr>
                                      <p:to>
                                        <p:strVal val="hidden"/>
                                      </p:to>
                                    </p:set>
                                  </p:childTnLst>
                                </p:cTn>
                              </p:par>
                              <p:par>
                                <p:cTn id="480" presetID="1" presetClass="exit" presetSubtype="0" fill="hold" grpId="1" nodeType="withEffect">
                                  <p:stCondLst>
                                    <p:cond delay="0"/>
                                  </p:stCondLst>
                                  <p:iterate type="lt">
                                    <p:tmAbs val="0"/>
                                  </p:iterate>
                                  <p:childTnLst>
                                    <p:set>
                                      <p:cBhvr>
                                        <p:cTn id="481" dur="1" fill="hold">
                                          <p:stCondLst>
                                            <p:cond delay="0"/>
                                          </p:stCondLst>
                                        </p:cTn>
                                        <p:tgtEl>
                                          <p:spTgt spid="277"/>
                                        </p:tgtEl>
                                        <p:attrNameLst>
                                          <p:attrName>style.visibility</p:attrName>
                                        </p:attrNameLst>
                                      </p:cBhvr>
                                      <p:to>
                                        <p:strVal val="hidden"/>
                                      </p:to>
                                    </p:set>
                                  </p:childTnLst>
                                </p:cTn>
                              </p:par>
                              <p:par>
                                <p:cTn id="482" presetID="1" presetClass="exit" presetSubtype="0" fill="hold" grpId="1" nodeType="withEffect">
                                  <p:stCondLst>
                                    <p:cond delay="0"/>
                                  </p:stCondLst>
                                  <p:iterate type="lt">
                                    <p:tmAbs val="0"/>
                                  </p:iterate>
                                  <p:childTnLst>
                                    <p:set>
                                      <p:cBhvr>
                                        <p:cTn id="483" dur="1" fill="hold">
                                          <p:stCondLst>
                                            <p:cond delay="0"/>
                                          </p:stCondLst>
                                        </p:cTn>
                                        <p:tgtEl>
                                          <p:spTgt spid="278"/>
                                        </p:tgtEl>
                                        <p:attrNameLst>
                                          <p:attrName>style.visibility</p:attrName>
                                        </p:attrNameLst>
                                      </p:cBhvr>
                                      <p:to>
                                        <p:strVal val="hidden"/>
                                      </p:to>
                                    </p:set>
                                  </p:childTnLst>
                                </p:cTn>
                              </p:par>
                              <p:par>
                                <p:cTn id="484" presetID="1" presetClass="exit" presetSubtype="0" fill="hold" grpId="1" nodeType="withEffect">
                                  <p:stCondLst>
                                    <p:cond delay="0"/>
                                  </p:stCondLst>
                                  <p:iterate type="lt">
                                    <p:tmAbs val="0"/>
                                  </p:iterate>
                                  <p:childTnLst>
                                    <p:set>
                                      <p:cBhvr>
                                        <p:cTn id="485" dur="1" fill="hold">
                                          <p:stCondLst>
                                            <p:cond delay="0"/>
                                          </p:stCondLst>
                                        </p:cTn>
                                        <p:tgtEl>
                                          <p:spTgt spid="279"/>
                                        </p:tgtEl>
                                        <p:attrNameLst>
                                          <p:attrName>style.visibility</p:attrName>
                                        </p:attrNameLst>
                                      </p:cBhvr>
                                      <p:to>
                                        <p:strVal val="hidden"/>
                                      </p:to>
                                    </p:set>
                                  </p:childTnLst>
                                </p:cTn>
                              </p:par>
                              <p:par>
                                <p:cTn id="486" presetID="1" presetClass="exit" presetSubtype="0" fill="hold" grpId="1" nodeType="withEffect">
                                  <p:stCondLst>
                                    <p:cond delay="0"/>
                                  </p:stCondLst>
                                  <p:iterate type="lt">
                                    <p:tmAbs val="0"/>
                                  </p:iterate>
                                  <p:childTnLst>
                                    <p:set>
                                      <p:cBhvr>
                                        <p:cTn id="487" dur="1" fill="hold">
                                          <p:stCondLst>
                                            <p:cond delay="0"/>
                                          </p:stCondLst>
                                        </p:cTn>
                                        <p:tgtEl>
                                          <p:spTgt spid="281"/>
                                        </p:tgtEl>
                                        <p:attrNameLst>
                                          <p:attrName>style.visibility</p:attrName>
                                        </p:attrNameLst>
                                      </p:cBhvr>
                                      <p:to>
                                        <p:strVal val="hidden"/>
                                      </p:to>
                                    </p:set>
                                  </p:childTnLst>
                                </p:cTn>
                              </p:par>
                              <p:par>
                                <p:cTn id="488" presetID="1" presetClass="exit" presetSubtype="0" fill="hold" grpId="1" nodeType="withEffect">
                                  <p:stCondLst>
                                    <p:cond delay="0"/>
                                  </p:stCondLst>
                                  <p:iterate type="lt">
                                    <p:tmAbs val="0"/>
                                  </p:iterate>
                                  <p:childTnLst>
                                    <p:set>
                                      <p:cBhvr>
                                        <p:cTn id="489" dur="1" fill="hold">
                                          <p:stCondLst>
                                            <p:cond delay="0"/>
                                          </p:stCondLst>
                                        </p:cTn>
                                        <p:tgtEl>
                                          <p:spTgt spid="282"/>
                                        </p:tgtEl>
                                        <p:attrNameLst>
                                          <p:attrName>style.visibility</p:attrName>
                                        </p:attrNameLst>
                                      </p:cBhvr>
                                      <p:to>
                                        <p:strVal val="hidden"/>
                                      </p:to>
                                    </p:set>
                                  </p:childTnLst>
                                </p:cTn>
                              </p:par>
                              <p:par>
                                <p:cTn id="490" presetID="1" presetClass="exit" presetSubtype="0" fill="hold" grpId="1" nodeType="withEffect">
                                  <p:stCondLst>
                                    <p:cond delay="0"/>
                                  </p:stCondLst>
                                  <p:iterate type="lt">
                                    <p:tmAbs val="0"/>
                                  </p:iterate>
                                  <p:childTnLst>
                                    <p:set>
                                      <p:cBhvr>
                                        <p:cTn id="491" dur="1" fill="hold">
                                          <p:stCondLst>
                                            <p:cond delay="0"/>
                                          </p:stCondLst>
                                        </p:cTn>
                                        <p:tgtEl>
                                          <p:spTgt spid="284"/>
                                        </p:tgtEl>
                                        <p:attrNameLst>
                                          <p:attrName>style.visibility</p:attrName>
                                        </p:attrNameLst>
                                      </p:cBhvr>
                                      <p:to>
                                        <p:strVal val="hidden"/>
                                      </p:to>
                                    </p:set>
                                  </p:childTnLst>
                                </p:cTn>
                              </p:par>
                              <p:par>
                                <p:cTn id="492" presetID="1" presetClass="exit" presetSubtype="0" fill="hold" grpId="1" nodeType="withEffect">
                                  <p:stCondLst>
                                    <p:cond delay="0"/>
                                  </p:stCondLst>
                                  <p:iterate type="lt">
                                    <p:tmAbs val="0"/>
                                  </p:iterate>
                                  <p:childTnLst>
                                    <p:set>
                                      <p:cBhvr>
                                        <p:cTn id="493" dur="1" fill="hold">
                                          <p:stCondLst>
                                            <p:cond delay="0"/>
                                          </p:stCondLst>
                                        </p:cTn>
                                        <p:tgtEl>
                                          <p:spTgt spid="286"/>
                                        </p:tgtEl>
                                        <p:attrNameLst>
                                          <p:attrName>style.visibility</p:attrName>
                                        </p:attrNameLst>
                                      </p:cBhvr>
                                      <p:to>
                                        <p:strVal val="hidden"/>
                                      </p:to>
                                    </p:set>
                                  </p:childTnLst>
                                </p:cTn>
                              </p:par>
                              <p:par>
                                <p:cTn id="494" presetID="1" presetClass="exit" presetSubtype="0" fill="hold" grpId="1" nodeType="withEffect">
                                  <p:stCondLst>
                                    <p:cond delay="0"/>
                                  </p:stCondLst>
                                  <p:iterate type="lt">
                                    <p:tmAbs val="0"/>
                                  </p:iterate>
                                  <p:childTnLst>
                                    <p:set>
                                      <p:cBhvr>
                                        <p:cTn id="495" dur="1" fill="hold">
                                          <p:stCondLst>
                                            <p:cond delay="0"/>
                                          </p:stCondLst>
                                        </p:cTn>
                                        <p:tgtEl>
                                          <p:spTgt spid="287"/>
                                        </p:tgtEl>
                                        <p:attrNameLst>
                                          <p:attrName>style.visibility</p:attrName>
                                        </p:attrNameLst>
                                      </p:cBhvr>
                                      <p:to>
                                        <p:strVal val="hidden"/>
                                      </p:to>
                                    </p:set>
                                  </p:childTnLst>
                                </p:cTn>
                              </p:par>
                              <p:par>
                                <p:cTn id="496" presetID="1" presetClass="exit" presetSubtype="0" fill="hold" nodeType="withEffect">
                                  <p:stCondLst>
                                    <p:cond delay="0"/>
                                  </p:stCondLst>
                                  <p:childTnLst>
                                    <p:set>
                                      <p:cBhvr>
                                        <p:cTn id="497" dur="1" fill="hold">
                                          <p:stCondLst>
                                            <p:cond delay="0"/>
                                          </p:stCondLst>
                                        </p:cTn>
                                        <p:tgtEl>
                                          <p:spTgt spid="221"/>
                                        </p:tgtEl>
                                        <p:attrNameLst>
                                          <p:attrName>style.visibility</p:attrName>
                                        </p:attrNameLst>
                                      </p:cBhvr>
                                      <p:to>
                                        <p:strVal val="hidden"/>
                                      </p:to>
                                    </p:set>
                                  </p:childTnLst>
                                </p:cTn>
                              </p:par>
                              <p:par>
                                <p:cTn id="498" presetID="1" presetClass="exit" presetSubtype="0" fill="hold" grpId="1" nodeType="withEffect">
                                  <p:stCondLst>
                                    <p:cond delay="0"/>
                                  </p:stCondLst>
                                  <p:iterate type="lt">
                                    <p:tmAbs val="0"/>
                                  </p:iterate>
                                  <p:childTnLst>
                                    <p:set>
                                      <p:cBhvr>
                                        <p:cTn id="499" dur="1" fill="hold">
                                          <p:stCondLst>
                                            <p:cond delay="0"/>
                                          </p:stCondLst>
                                        </p:cTn>
                                        <p:tgtEl>
                                          <p:spTgt spid="288"/>
                                        </p:tgtEl>
                                        <p:attrNameLst>
                                          <p:attrName>style.visibility</p:attrName>
                                        </p:attrNameLst>
                                      </p:cBhvr>
                                      <p:to>
                                        <p:strVal val="hidden"/>
                                      </p:to>
                                    </p:set>
                                  </p:childTnLst>
                                </p:cTn>
                              </p:par>
                              <p:par>
                                <p:cTn id="500" presetID="1" presetClass="exit" presetSubtype="0" fill="hold" grpId="1" nodeType="withEffect">
                                  <p:stCondLst>
                                    <p:cond delay="0"/>
                                  </p:stCondLst>
                                  <p:iterate type="lt">
                                    <p:tmAbs val="0"/>
                                  </p:iterate>
                                  <p:childTnLst>
                                    <p:set>
                                      <p:cBhvr>
                                        <p:cTn id="501" dur="1" fill="hold">
                                          <p:stCondLst>
                                            <p:cond delay="0"/>
                                          </p:stCondLst>
                                        </p:cTn>
                                        <p:tgtEl>
                                          <p:spTgt spid="291"/>
                                        </p:tgtEl>
                                        <p:attrNameLst>
                                          <p:attrName>style.visibility</p:attrName>
                                        </p:attrNameLst>
                                      </p:cBhvr>
                                      <p:to>
                                        <p:strVal val="hidden"/>
                                      </p:to>
                                    </p:set>
                                  </p:childTnLst>
                                </p:cTn>
                              </p:par>
                              <p:par>
                                <p:cTn id="502" presetID="1" presetClass="exit" presetSubtype="0" fill="hold" grpId="1" nodeType="withEffect">
                                  <p:stCondLst>
                                    <p:cond delay="0"/>
                                  </p:stCondLst>
                                  <p:iterate type="lt">
                                    <p:tmAbs val="0"/>
                                  </p:iterate>
                                  <p:childTnLst>
                                    <p:set>
                                      <p:cBhvr>
                                        <p:cTn id="503" dur="1" fill="hold">
                                          <p:stCondLst>
                                            <p:cond delay="0"/>
                                          </p:stCondLst>
                                        </p:cTn>
                                        <p:tgtEl>
                                          <p:spTgt spid="292"/>
                                        </p:tgtEl>
                                        <p:attrNameLst>
                                          <p:attrName>style.visibility</p:attrName>
                                        </p:attrNameLst>
                                      </p:cBhvr>
                                      <p:to>
                                        <p:strVal val="hidden"/>
                                      </p:to>
                                    </p:set>
                                  </p:childTnLst>
                                </p:cTn>
                              </p:par>
                              <p:par>
                                <p:cTn id="504" presetID="1" presetClass="exit" presetSubtype="0" fill="hold" grpId="1" nodeType="withEffect">
                                  <p:stCondLst>
                                    <p:cond delay="0"/>
                                  </p:stCondLst>
                                  <p:childTnLst>
                                    <p:set>
                                      <p:cBhvr>
                                        <p:cTn id="505" dur="1" fill="hold">
                                          <p:stCondLst>
                                            <p:cond delay="0"/>
                                          </p:stCondLst>
                                        </p:cTn>
                                        <p:tgtEl>
                                          <p:spTgt spid="319"/>
                                        </p:tgtEl>
                                        <p:attrNameLst>
                                          <p:attrName>style.visibility</p:attrName>
                                        </p:attrNameLst>
                                      </p:cBhvr>
                                      <p:to>
                                        <p:strVal val="hidden"/>
                                      </p:to>
                                    </p:set>
                                  </p:childTnLst>
                                </p:cTn>
                              </p:par>
                              <p:par>
                                <p:cTn id="506" presetID="1" presetClass="exit" presetSubtype="0" fill="hold" grpId="1" nodeType="withEffect">
                                  <p:stCondLst>
                                    <p:cond delay="0"/>
                                  </p:stCondLst>
                                  <p:childTnLst>
                                    <p:set>
                                      <p:cBhvr>
                                        <p:cTn id="507" dur="1" fill="hold">
                                          <p:stCondLst>
                                            <p:cond delay="0"/>
                                          </p:stCondLst>
                                        </p:cTn>
                                        <p:tgtEl>
                                          <p:spTgt spid="220"/>
                                        </p:tgtEl>
                                        <p:attrNameLst>
                                          <p:attrName>style.visibility</p:attrName>
                                        </p:attrNameLst>
                                      </p:cBhvr>
                                      <p:to>
                                        <p:strVal val="hidden"/>
                                      </p:to>
                                    </p:set>
                                  </p:childTnLst>
                                </p:cTn>
                              </p:par>
                              <p:par>
                                <p:cTn id="508" presetID="1" presetClass="exit" presetSubtype="0" fill="hold" grpId="3" nodeType="withEffect">
                                  <p:stCondLst>
                                    <p:cond delay="0"/>
                                  </p:stCondLst>
                                  <p:childTnLst>
                                    <p:set>
                                      <p:cBhvr>
                                        <p:cTn id="509" dur="1" fill="hold">
                                          <p:stCondLst>
                                            <p:cond delay="0"/>
                                          </p:stCondLst>
                                        </p:cTn>
                                        <p:tgtEl>
                                          <p:spTgt spid="319"/>
                                        </p:tgtEl>
                                        <p:attrNameLst>
                                          <p:attrName>style.visibility</p:attrName>
                                        </p:attrNameLst>
                                      </p:cBhvr>
                                      <p:to>
                                        <p:strVal val="hidden"/>
                                      </p:to>
                                    </p:set>
                                  </p:childTnLst>
                                </p:cTn>
                              </p:par>
                              <p:par>
                                <p:cTn id="510" presetID="1" presetClass="exit" presetSubtype="0" fill="hold" grpId="3" nodeType="withEffect">
                                  <p:stCondLst>
                                    <p:cond delay="0"/>
                                  </p:stCondLst>
                                  <p:childTnLst>
                                    <p:set>
                                      <p:cBhvr>
                                        <p:cTn id="511" dur="1" fill="hold">
                                          <p:stCondLst>
                                            <p:cond delay="0"/>
                                          </p:stCondLst>
                                        </p:cTn>
                                        <p:tgtEl>
                                          <p:spTgt spid="220"/>
                                        </p:tgtEl>
                                        <p:attrNameLst>
                                          <p:attrName>style.visibility</p:attrName>
                                        </p:attrNameLst>
                                      </p:cBhvr>
                                      <p:to>
                                        <p:strVal val="hidden"/>
                                      </p:to>
                                    </p:set>
                                  </p:childTnLst>
                                </p:cTn>
                              </p:par>
                              <p:par>
                                <p:cTn id="512" presetID="1" presetClass="exit" presetSubtype="0" fill="hold" grpId="1" nodeType="withEffect">
                                  <p:stCondLst>
                                    <p:cond delay="0"/>
                                  </p:stCondLst>
                                  <p:iterate type="lt">
                                    <p:tmAbs val="0"/>
                                  </p:iterate>
                                  <p:childTnLst>
                                    <p:set>
                                      <p:cBhvr>
                                        <p:cTn id="513" dur="1" fill="hold">
                                          <p:stCondLst>
                                            <p:cond delay="0"/>
                                          </p:stCondLst>
                                        </p:cTn>
                                        <p:tgtEl>
                                          <p:spTgt spid="293"/>
                                        </p:tgtEl>
                                        <p:attrNameLst>
                                          <p:attrName>style.visibility</p:attrName>
                                        </p:attrNameLst>
                                      </p:cBhvr>
                                      <p:to>
                                        <p:strVal val="hidden"/>
                                      </p:to>
                                    </p:set>
                                  </p:childTnLst>
                                </p:cTn>
                              </p:par>
                              <p:par>
                                <p:cTn id="514" presetID="1" presetClass="exit" presetSubtype="0" fill="hold" nodeType="withEffect">
                                  <p:stCondLst>
                                    <p:cond delay="0"/>
                                  </p:stCondLst>
                                  <p:childTnLst>
                                    <p:set>
                                      <p:cBhvr>
                                        <p:cTn id="515" dur="1" fill="hold">
                                          <p:stCondLst>
                                            <p:cond delay="0"/>
                                          </p:stCondLst>
                                        </p:cTn>
                                        <p:tgtEl>
                                          <p:spTgt spid="21"/>
                                        </p:tgtEl>
                                        <p:attrNameLst>
                                          <p:attrName>style.visibility</p:attrName>
                                        </p:attrNameLst>
                                      </p:cBhvr>
                                      <p:to>
                                        <p:strVal val="hidden"/>
                                      </p:to>
                                    </p:set>
                                  </p:childTnLst>
                                </p:cTn>
                              </p:par>
                              <p:par>
                                <p:cTn id="516" presetID="1" presetClass="exit" presetSubtype="0" fill="hold" nodeType="withEffect">
                                  <p:stCondLst>
                                    <p:cond delay="0"/>
                                  </p:stCondLst>
                                  <p:childTnLst>
                                    <p:set>
                                      <p:cBhvr>
                                        <p:cTn id="517" dur="1" fill="hold">
                                          <p:stCondLst>
                                            <p:cond delay="0"/>
                                          </p:stCondLst>
                                        </p:cTn>
                                        <p:tgtEl>
                                          <p:spTgt spid="294"/>
                                        </p:tgtEl>
                                        <p:attrNameLst>
                                          <p:attrName>style.visibility</p:attrName>
                                        </p:attrNameLst>
                                      </p:cBhvr>
                                      <p:to>
                                        <p:strVal val="hidden"/>
                                      </p:to>
                                    </p:set>
                                  </p:childTnLst>
                                </p:cTn>
                              </p:par>
                              <p:par>
                                <p:cTn id="518" presetID="10" presetClass="entr" presetSubtype="0" fill="hold" nodeType="withEffect">
                                  <p:stCondLst>
                                    <p:cond delay="0"/>
                                  </p:stCondLst>
                                  <p:childTnLst>
                                    <p:set>
                                      <p:cBhvr>
                                        <p:cTn id="519" dur="1" fill="hold">
                                          <p:stCondLst>
                                            <p:cond delay="0"/>
                                          </p:stCondLst>
                                        </p:cTn>
                                        <p:tgtEl>
                                          <p:spTgt spid="221"/>
                                        </p:tgtEl>
                                        <p:attrNameLst>
                                          <p:attrName>style.visibility</p:attrName>
                                        </p:attrNameLst>
                                      </p:cBhvr>
                                      <p:to>
                                        <p:strVal val="visible"/>
                                      </p:to>
                                    </p:set>
                                    <p:animEffect transition="in" filter="fade">
                                      <p:cBhvr>
                                        <p:cTn id="520" dur="500"/>
                                        <p:tgtEl>
                                          <p:spTgt spid="221"/>
                                        </p:tgtEl>
                                      </p:cBhvr>
                                    </p:animEffect>
                                  </p:childTnLst>
                                </p:cTn>
                              </p:par>
                              <p:par>
                                <p:cTn id="521" presetID="10" presetClass="entr" presetSubtype="0" fill="hold" grpId="2" nodeType="withEffect">
                                  <p:stCondLst>
                                    <p:cond delay="0"/>
                                  </p:stCondLst>
                                  <p:childTnLst>
                                    <p:set>
                                      <p:cBhvr>
                                        <p:cTn id="522" dur="1" fill="hold">
                                          <p:stCondLst>
                                            <p:cond delay="0"/>
                                          </p:stCondLst>
                                        </p:cTn>
                                        <p:tgtEl>
                                          <p:spTgt spid="238"/>
                                        </p:tgtEl>
                                        <p:attrNameLst>
                                          <p:attrName>style.visibility</p:attrName>
                                        </p:attrNameLst>
                                      </p:cBhvr>
                                      <p:to>
                                        <p:strVal val="visible"/>
                                      </p:to>
                                    </p:set>
                                    <p:animEffect transition="in" filter="fade">
                                      <p:cBhvr>
                                        <p:cTn id="523" dur="500"/>
                                        <p:tgtEl>
                                          <p:spTgt spid="238"/>
                                        </p:tgtEl>
                                      </p:cBhvr>
                                    </p:animEffect>
                                  </p:childTnLst>
                                </p:cTn>
                              </p:par>
                              <p:par>
                                <p:cTn id="524" presetID="10" presetClass="entr" presetSubtype="0" fill="hold" grpId="2" nodeType="withEffect">
                                  <p:stCondLst>
                                    <p:cond delay="0"/>
                                  </p:stCondLst>
                                  <p:childTnLst>
                                    <p:set>
                                      <p:cBhvr>
                                        <p:cTn id="525" dur="1" fill="hold">
                                          <p:stCondLst>
                                            <p:cond delay="0"/>
                                          </p:stCondLst>
                                        </p:cTn>
                                        <p:tgtEl>
                                          <p:spTgt spid="237"/>
                                        </p:tgtEl>
                                        <p:attrNameLst>
                                          <p:attrName>style.visibility</p:attrName>
                                        </p:attrNameLst>
                                      </p:cBhvr>
                                      <p:to>
                                        <p:strVal val="visible"/>
                                      </p:to>
                                    </p:set>
                                    <p:animEffect transition="in" filter="fade">
                                      <p:cBhvr>
                                        <p:cTn id="526" dur="500"/>
                                        <p:tgtEl>
                                          <p:spTgt spid="237"/>
                                        </p:tgtEl>
                                      </p:cBhvr>
                                    </p:animEffect>
                                  </p:childTnLst>
                                </p:cTn>
                              </p:par>
                              <p:par>
                                <p:cTn id="527" presetID="10" presetClass="entr" presetSubtype="0" fill="hold" nodeType="withEffect">
                                  <p:stCondLst>
                                    <p:cond delay="0"/>
                                  </p:stCondLst>
                                  <p:childTnLst>
                                    <p:set>
                                      <p:cBhvr>
                                        <p:cTn id="528" dur="1" fill="hold">
                                          <p:stCondLst>
                                            <p:cond delay="0"/>
                                          </p:stCondLst>
                                        </p:cTn>
                                        <p:tgtEl>
                                          <p:spTgt spid="229"/>
                                        </p:tgtEl>
                                        <p:attrNameLst>
                                          <p:attrName>style.visibility</p:attrName>
                                        </p:attrNameLst>
                                      </p:cBhvr>
                                      <p:to>
                                        <p:strVal val="visible"/>
                                      </p:to>
                                    </p:set>
                                    <p:animEffect transition="in" filter="fade">
                                      <p:cBhvr>
                                        <p:cTn id="529" dur="500"/>
                                        <p:tgtEl>
                                          <p:spTgt spid="229"/>
                                        </p:tgtEl>
                                      </p:cBhvr>
                                    </p:animEffect>
                                  </p:childTnLst>
                                </p:cTn>
                              </p:par>
                              <p:par>
                                <p:cTn id="530" presetID="10" presetClass="entr" presetSubtype="0" fill="hold" grpId="2" nodeType="withEffect">
                                  <p:stCondLst>
                                    <p:cond delay="0"/>
                                  </p:stCondLst>
                                  <p:childTnLst>
                                    <p:set>
                                      <p:cBhvr>
                                        <p:cTn id="531" dur="1" fill="hold">
                                          <p:stCondLst>
                                            <p:cond delay="0"/>
                                          </p:stCondLst>
                                        </p:cTn>
                                        <p:tgtEl>
                                          <p:spTgt spid="241"/>
                                        </p:tgtEl>
                                        <p:attrNameLst>
                                          <p:attrName>style.visibility</p:attrName>
                                        </p:attrNameLst>
                                      </p:cBhvr>
                                      <p:to>
                                        <p:strVal val="visible"/>
                                      </p:to>
                                    </p:set>
                                    <p:animEffect transition="in" filter="fade">
                                      <p:cBhvr>
                                        <p:cTn id="532" dur="500"/>
                                        <p:tgtEl>
                                          <p:spTgt spid="241"/>
                                        </p:tgtEl>
                                      </p:cBhvr>
                                    </p:animEffect>
                                  </p:childTnLst>
                                </p:cTn>
                              </p:par>
                              <p:par>
                                <p:cTn id="533" presetID="10" presetClass="entr" presetSubtype="0" fill="hold" nodeType="withEffect">
                                  <p:stCondLst>
                                    <p:cond delay="0"/>
                                  </p:stCondLst>
                                  <p:childTnLst>
                                    <p:set>
                                      <p:cBhvr>
                                        <p:cTn id="534" dur="1" fill="hold">
                                          <p:stCondLst>
                                            <p:cond delay="0"/>
                                          </p:stCondLst>
                                        </p:cTn>
                                        <p:tgtEl>
                                          <p:spTgt spid="230"/>
                                        </p:tgtEl>
                                        <p:attrNameLst>
                                          <p:attrName>style.visibility</p:attrName>
                                        </p:attrNameLst>
                                      </p:cBhvr>
                                      <p:to>
                                        <p:strVal val="visible"/>
                                      </p:to>
                                    </p:set>
                                    <p:animEffect transition="in" filter="fade">
                                      <p:cBhvr>
                                        <p:cTn id="535" dur="500"/>
                                        <p:tgtEl>
                                          <p:spTgt spid="230"/>
                                        </p:tgtEl>
                                      </p:cBhvr>
                                    </p:animEffect>
                                  </p:childTnLst>
                                </p:cTn>
                              </p:par>
                              <p:par>
                                <p:cTn id="536" presetID="10" presetClass="entr" presetSubtype="0" fill="hold" grpId="2" nodeType="withEffect">
                                  <p:stCondLst>
                                    <p:cond delay="0"/>
                                  </p:stCondLst>
                                  <p:childTnLst>
                                    <p:set>
                                      <p:cBhvr>
                                        <p:cTn id="537" dur="1" fill="hold">
                                          <p:stCondLst>
                                            <p:cond delay="0"/>
                                          </p:stCondLst>
                                        </p:cTn>
                                        <p:tgtEl>
                                          <p:spTgt spid="239"/>
                                        </p:tgtEl>
                                        <p:attrNameLst>
                                          <p:attrName>style.visibility</p:attrName>
                                        </p:attrNameLst>
                                      </p:cBhvr>
                                      <p:to>
                                        <p:strVal val="visible"/>
                                      </p:to>
                                    </p:set>
                                    <p:animEffect transition="in" filter="fade">
                                      <p:cBhvr>
                                        <p:cTn id="538" dur="500"/>
                                        <p:tgtEl>
                                          <p:spTgt spid="239"/>
                                        </p:tgtEl>
                                      </p:cBhvr>
                                    </p:animEffect>
                                  </p:childTnLst>
                                </p:cTn>
                              </p:par>
                              <p:par>
                                <p:cTn id="539" presetID="10" presetClass="entr" presetSubtype="0" fill="hold" nodeType="withEffect">
                                  <p:stCondLst>
                                    <p:cond delay="0"/>
                                  </p:stCondLst>
                                  <p:childTnLst>
                                    <p:set>
                                      <p:cBhvr>
                                        <p:cTn id="540" dur="1" fill="hold">
                                          <p:stCondLst>
                                            <p:cond delay="0"/>
                                          </p:stCondLst>
                                        </p:cTn>
                                        <p:tgtEl>
                                          <p:spTgt spid="320"/>
                                        </p:tgtEl>
                                        <p:attrNameLst>
                                          <p:attrName>style.visibility</p:attrName>
                                        </p:attrNameLst>
                                      </p:cBhvr>
                                      <p:to>
                                        <p:strVal val="visible"/>
                                      </p:to>
                                    </p:set>
                                    <p:animEffect transition="in" filter="fade">
                                      <p:cBhvr>
                                        <p:cTn id="541" dur="500"/>
                                        <p:tgtEl>
                                          <p:spTgt spid="320"/>
                                        </p:tgtEl>
                                      </p:cBhvr>
                                    </p:animEffect>
                                  </p:childTnLst>
                                </p:cTn>
                              </p:par>
                              <p:par>
                                <p:cTn id="542" presetID="1" presetClass="entr" presetSubtype="0" fill="hold" grpId="2" nodeType="withEffect">
                                  <p:stCondLst>
                                    <p:cond delay="0"/>
                                  </p:stCondLst>
                                  <p:childTnLst>
                                    <p:set>
                                      <p:cBhvr>
                                        <p:cTn id="543" dur="1" fill="hold">
                                          <p:stCondLst>
                                            <p:cond delay="0"/>
                                          </p:stCondLst>
                                        </p:cTn>
                                        <p:tgtEl>
                                          <p:spTgt spid="319"/>
                                        </p:tgtEl>
                                        <p:attrNameLst>
                                          <p:attrName>style.visibility</p:attrName>
                                        </p:attrNameLst>
                                      </p:cBhvr>
                                      <p:to>
                                        <p:strVal val="visible"/>
                                      </p:to>
                                    </p:set>
                                  </p:childTnLst>
                                </p:cTn>
                              </p:par>
                              <p:par>
                                <p:cTn id="544" presetID="10" presetClass="entr" presetSubtype="0" fill="hold" grpId="2" nodeType="withEffect">
                                  <p:stCondLst>
                                    <p:cond delay="0"/>
                                  </p:stCondLst>
                                  <p:childTnLst>
                                    <p:set>
                                      <p:cBhvr>
                                        <p:cTn id="545" dur="1" fill="hold">
                                          <p:stCondLst>
                                            <p:cond delay="0"/>
                                          </p:stCondLst>
                                        </p:cTn>
                                        <p:tgtEl>
                                          <p:spTgt spid="324"/>
                                        </p:tgtEl>
                                        <p:attrNameLst>
                                          <p:attrName>style.visibility</p:attrName>
                                        </p:attrNameLst>
                                      </p:cBhvr>
                                      <p:to>
                                        <p:strVal val="visible"/>
                                      </p:to>
                                    </p:set>
                                    <p:animEffect transition="in" filter="fade">
                                      <p:cBhvr>
                                        <p:cTn id="546" dur="500"/>
                                        <p:tgtEl>
                                          <p:spTgt spid="324"/>
                                        </p:tgtEl>
                                      </p:cBhvr>
                                    </p:animEffect>
                                  </p:childTnLst>
                                </p:cTn>
                              </p:par>
                              <p:par>
                                <p:cTn id="547" presetID="10" presetClass="entr" presetSubtype="0" fill="hold" nodeType="withEffect">
                                  <p:stCondLst>
                                    <p:cond delay="0"/>
                                  </p:stCondLst>
                                  <p:childTnLst>
                                    <p:set>
                                      <p:cBhvr>
                                        <p:cTn id="548" dur="1" fill="hold">
                                          <p:stCondLst>
                                            <p:cond delay="0"/>
                                          </p:stCondLst>
                                        </p:cTn>
                                        <p:tgtEl>
                                          <p:spTgt spid="321"/>
                                        </p:tgtEl>
                                        <p:attrNameLst>
                                          <p:attrName>style.visibility</p:attrName>
                                        </p:attrNameLst>
                                      </p:cBhvr>
                                      <p:to>
                                        <p:strVal val="visible"/>
                                      </p:to>
                                    </p:set>
                                    <p:animEffect transition="in" filter="fade">
                                      <p:cBhvr>
                                        <p:cTn id="549" dur="500"/>
                                        <p:tgtEl>
                                          <p:spTgt spid="321"/>
                                        </p:tgtEl>
                                      </p:cBhvr>
                                    </p:animEffect>
                                  </p:childTnLst>
                                </p:cTn>
                              </p:par>
                              <p:par>
                                <p:cTn id="550" presetID="10" presetClass="entr" presetSubtype="0" fill="hold" grpId="2" nodeType="withEffect">
                                  <p:stCondLst>
                                    <p:cond delay="0"/>
                                  </p:stCondLst>
                                  <p:childTnLst>
                                    <p:set>
                                      <p:cBhvr>
                                        <p:cTn id="551" dur="1" fill="hold">
                                          <p:stCondLst>
                                            <p:cond delay="0"/>
                                          </p:stCondLst>
                                        </p:cTn>
                                        <p:tgtEl>
                                          <p:spTgt spid="325"/>
                                        </p:tgtEl>
                                        <p:attrNameLst>
                                          <p:attrName>style.visibility</p:attrName>
                                        </p:attrNameLst>
                                      </p:cBhvr>
                                      <p:to>
                                        <p:strVal val="visible"/>
                                      </p:to>
                                    </p:set>
                                    <p:animEffect transition="in" filter="fade">
                                      <p:cBhvr>
                                        <p:cTn id="552" dur="500"/>
                                        <p:tgtEl>
                                          <p:spTgt spid="325"/>
                                        </p:tgtEl>
                                      </p:cBhvr>
                                    </p:animEffect>
                                  </p:childTnLst>
                                </p:cTn>
                              </p:par>
                              <p:par>
                                <p:cTn id="553" presetID="10" presetClass="entr" presetSubtype="0" fill="hold" nodeType="withEffect">
                                  <p:stCondLst>
                                    <p:cond delay="0"/>
                                  </p:stCondLst>
                                  <p:childTnLst>
                                    <p:set>
                                      <p:cBhvr>
                                        <p:cTn id="554" dur="1" fill="hold">
                                          <p:stCondLst>
                                            <p:cond delay="0"/>
                                          </p:stCondLst>
                                        </p:cTn>
                                        <p:tgtEl>
                                          <p:spTgt spid="322"/>
                                        </p:tgtEl>
                                        <p:attrNameLst>
                                          <p:attrName>style.visibility</p:attrName>
                                        </p:attrNameLst>
                                      </p:cBhvr>
                                      <p:to>
                                        <p:strVal val="visible"/>
                                      </p:to>
                                    </p:set>
                                    <p:animEffect transition="in" filter="fade">
                                      <p:cBhvr>
                                        <p:cTn id="555" dur="500"/>
                                        <p:tgtEl>
                                          <p:spTgt spid="322"/>
                                        </p:tgtEl>
                                      </p:cBhvr>
                                    </p:animEffect>
                                  </p:childTnLst>
                                </p:cTn>
                              </p:par>
                              <p:par>
                                <p:cTn id="556" presetID="10" presetClass="entr" presetSubtype="0" fill="hold" grpId="2" nodeType="withEffect">
                                  <p:stCondLst>
                                    <p:cond delay="0"/>
                                  </p:stCondLst>
                                  <p:childTnLst>
                                    <p:set>
                                      <p:cBhvr>
                                        <p:cTn id="557" dur="1" fill="hold">
                                          <p:stCondLst>
                                            <p:cond delay="0"/>
                                          </p:stCondLst>
                                        </p:cTn>
                                        <p:tgtEl>
                                          <p:spTgt spid="220"/>
                                        </p:tgtEl>
                                        <p:attrNameLst>
                                          <p:attrName>style.visibility</p:attrName>
                                        </p:attrNameLst>
                                      </p:cBhvr>
                                      <p:to>
                                        <p:strVal val="visible"/>
                                      </p:to>
                                    </p:set>
                                    <p:animEffect transition="in" filter="fade">
                                      <p:cBhvr>
                                        <p:cTn id="558" dur="500"/>
                                        <p:tgtEl>
                                          <p:spTgt spid="220"/>
                                        </p:tgtEl>
                                      </p:cBhvr>
                                    </p:animEffect>
                                  </p:childTnLst>
                                </p:cTn>
                              </p:par>
                              <p:par>
                                <p:cTn id="559" presetID="10" presetClass="entr" presetSubtype="0" fill="hold" grpId="2" nodeType="withEffect">
                                  <p:stCondLst>
                                    <p:cond delay="0"/>
                                  </p:stCondLst>
                                  <p:childTnLst>
                                    <p:set>
                                      <p:cBhvr>
                                        <p:cTn id="560" dur="1" fill="hold">
                                          <p:stCondLst>
                                            <p:cond delay="0"/>
                                          </p:stCondLst>
                                        </p:cTn>
                                        <p:tgtEl>
                                          <p:spTgt spid="326"/>
                                        </p:tgtEl>
                                        <p:attrNameLst>
                                          <p:attrName>style.visibility</p:attrName>
                                        </p:attrNameLst>
                                      </p:cBhvr>
                                      <p:to>
                                        <p:strVal val="visible"/>
                                      </p:to>
                                    </p:set>
                                    <p:animEffect transition="in" filter="fade">
                                      <p:cBhvr>
                                        <p:cTn id="561" dur="500"/>
                                        <p:tgtEl>
                                          <p:spTgt spid="326"/>
                                        </p:tgtEl>
                                      </p:cBhvr>
                                    </p:animEffect>
                                  </p:childTnLst>
                                </p:cTn>
                              </p:par>
                              <p:par>
                                <p:cTn id="562" presetID="10" presetClass="entr" presetSubtype="0" fill="hold" nodeType="withEffect">
                                  <p:stCondLst>
                                    <p:cond delay="0"/>
                                  </p:stCondLst>
                                  <p:childTnLst>
                                    <p:set>
                                      <p:cBhvr>
                                        <p:cTn id="563" dur="1" fill="hold">
                                          <p:stCondLst>
                                            <p:cond delay="0"/>
                                          </p:stCondLst>
                                        </p:cTn>
                                        <p:tgtEl>
                                          <p:spTgt spid="222"/>
                                        </p:tgtEl>
                                        <p:attrNameLst>
                                          <p:attrName>style.visibility</p:attrName>
                                        </p:attrNameLst>
                                      </p:cBhvr>
                                      <p:to>
                                        <p:strVal val="visible"/>
                                      </p:to>
                                    </p:set>
                                    <p:animEffect transition="in" filter="fade">
                                      <p:cBhvr>
                                        <p:cTn id="564" dur="500"/>
                                        <p:tgtEl>
                                          <p:spTgt spid="222"/>
                                        </p:tgtEl>
                                      </p:cBhvr>
                                    </p:animEffect>
                                  </p:childTnLst>
                                </p:cTn>
                              </p:par>
                              <p:par>
                                <p:cTn id="565" presetID="10" presetClass="entr" presetSubtype="0" fill="hold" nodeType="withEffect">
                                  <p:stCondLst>
                                    <p:cond delay="0"/>
                                  </p:stCondLst>
                                  <p:childTnLst>
                                    <p:set>
                                      <p:cBhvr>
                                        <p:cTn id="566" dur="1" fill="hold">
                                          <p:stCondLst>
                                            <p:cond delay="0"/>
                                          </p:stCondLst>
                                        </p:cTn>
                                        <p:tgtEl>
                                          <p:spTgt spid="323"/>
                                        </p:tgtEl>
                                        <p:attrNameLst>
                                          <p:attrName>style.visibility</p:attrName>
                                        </p:attrNameLst>
                                      </p:cBhvr>
                                      <p:to>
                                        <p:strVal val="visible"/>
                                      </p:to>
                                    </p:set>
                                    <p:animEffect transition="in" filter="fade">
                                      <p:cBhvr>
                                        <p:cTn id="567" dur="500"/>
                                        <p:tgtEl>
                                          <p:spTgt spid="323"/>
                                        </p:tgtEl>
                                      </p:cBhvr>
                                    </p:animEffect>
                                  </p:childTnLst>
                                </p:cTn>
                              </p:par>
                              <p:par>
                                <p:cTn id="568" presetID="10" presetClass="entr" presetSubtype="0" fill="hold" grpId="4" nodeType="withEffect">
                                  <p:stCondLst>
                                    <p:cond delay="0"/>
                                  </p:stCondLst>
                                  <p:childTnLst>
                                    <p:set>
                                      <p:cBhvr>
                                        <p:cTn id="569" dur="1" fill="hold">
                                          <p:stCondLst>
                                            <p:cond delay="0"/>
                                          </p:stCondLst>
                                        </p:cTn>
                                        <p:tgtEl>
                                          <p:spTgt spid="319"/>
                                        </p:tgtEl>
                                        <p:attrNameLst>
                                          <p:attrName>style.visibility</p:attrName>
                                        </p:attrNameLst>
                                      </p:cBhvr>
                                      <p:to>
                                        <p:strVal val="visible"/>
                                      </p:to>
                                    </p:set>
                                    <p:animEffect transition="in" filter="fade">
                                      <p:cBhvr>
                                        <p:cTn id="570" dur="500"/>
                                        <p:tgtEl>
                                          <p:spTgt spid="319"/>
                                        </p:tgtEl>
                                      </p:cBhvr>
                                    </p:animEffect>
                                  </p:childTnLst>
                                </p:cTn>
                              </p:par>
                              <p:par>
                                <p:cTn id="571" presetID="10" presetClass="entr" presetSubtype="0" fill="hold" grpId="2" nodeType="withEffect">
                                  <p:stCondLst>
                                    <p:cond delay="0"/>
                                  </p:stCondLst>
                                  <p:childTnLst>
                                    <p:set>
                                      <p:cBhvr>
                                        <p:cTn id="572" dur="1" fill="hold">
                                          <p:stCondLst>
                                            <p:cond delay="0"/>
                                          </p:stCondLst>
                                        </p:cTn>
                                        <p:tgtEl>
                                          <p:spTgt spid="327"/>
                                        </p:tgtEl>
                                        <p:attrNameLst>
                                          <p:attrName>style.visibility</p:attrName>
                                        </p:attrNameLst>
                                      </p:cBhvr>
                                      <p:to>
                                        <p:strVal val="visible"/>
                                      </p:to>
                                    </p:set>
                                    <p:animEffect transition="in" filter="fade">
                                      <p:cBhvr>
                                        <p:cTn id="573" dur="500"/>
                                        <p:tgtEl>
                                          <p:spTgt spid="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p:bldP spid="243" grpId="0" animBg="1"/>
      <p:bldP spid="244" grpId="0"/>
      <p:bldP spid="177" grpId="0" animBg="1"/>
      <p:bldP spid="178" grpId="0"/>
      <p:bldP spid="317" grpId="0" animBg="1"/>
      <p:bldP spid="317" grpId="1" animBg="1"/>
      <p:bldP spid="317" grpId="2" animBg="1"/>
      <p:bldP spid="317" grpId="3" animBg="1"/>
      <p:bldP spid="318" grpId="0"/>
      <p:bldP spid="318" grpId="1"/>
      <p:bldP spid="318" grpId="2"/>
      <p:bldP spid="318" grpId="3"/>
      <p:bldP spid="319" grpId="0" animBg="1"/>
      <p:bldP spid="319" grpId="1" animBg="1"/>
      <p:bldP spid="319" grpId="2" animBg="1"/>
      <p:bldP spid="319" grpId="3" animBg="1"/>
      <p:bldP spid="319" grpId="4" animBg="1"/>
      <p:bldP spid="319" grpId="5" animBg="1"/>
      <p:bldP spid="319" grpId="6" animBg="1"/>
      <p:bldP spid="325" grpId="0"/>
      <p:bldP spid="325" grpId="1"/>
      <p:bldP spid="325" grpId="2"/>
      <p:bldP spid="324" grpId="0"/>
      <p:bldP spid="324" grpId="1"/>
      <p:bldP spid="324" grpId="2"/>
      <p:bldP spid="327" grpId="0"/>
      <p:bldP spid="327" grpId="1"/>
      <p:bldP spid="327" grpId="2"/>
      <p:bldP spid="326" grpId="0"/>
      <p:bldP spid="326" grpId="1"/>
      <p:bldP spid="326" grpId="2"/>
      <p:bldP spid="328" grpId="0" animBg="1"/>
      <p:bldP spid="328" grpId="1" animBg="1"/>
      <p:bldP spid="328" grpId="2" animBg="1"/>
      <p:bldP spid="328" grpId="3" animBg="1"/>
      <p:bldP spid="329" grpId="0" animBg="1"/>
      <p:bldP spid="329" grpId="1" animBg="1"/>
      <p:bldP spid="329" grpId="2" animBg="1"/>
      <p:bldP spid="330" grpId="0" animBg="1"/>
      <p:bldP spid="331" grpId="0" animBg="1"/>
      <p:bldP spid="331" grpId="1" animBg="1"/>
      <p:bldP spid="331" grpId="2" animBg="1"/>
      <p:bldP spid="332" grpId="0"/>
      <p:bldP spid="332" grpId="1"/>
      <p:bldP spid="332" grpId="2"/>
      <p:bldP spid="333" grpId="0"/>
      <p:bldP spid="333" grpId="1"/>
      <p:bldP spid="333" grpId="2"/>
      <p:bldP spid="218" grpId="0" animBg="1"/>
      <p:bldP spid="218" grpId="1" animBg="1"/>
      <p:bldP spid="218" grpId="2" animBg="1"/>
      <p:bldP spid="218" grpId="3" animBg="1"/>
      <p:bldP spid="219" grpId="0"/>
      <p:bldP spid="219" grpId="1"/>
      <p:bldP spid="219" grpId="2"/>
      <p:bldP spid="220" grpId="0" animBg="1"/>
      <p:bldP spid="220" grpId="1" animBg="1"/>
      <p:bldP spid="220" grpId="2" animBg="1"/>
      <p:bldP spid="220" grpId="3" animBg="1"/>
      <p:bldP spid="220" grpId="4" animBg="1"/>
      <p:bldP spid="220" grpId="5" animBg="1"/>
      <p:bldP spid="237" grpId="0"/>
      <p:bldP spid="237" grpId="1"/>
      <p:bldP spid="237" grpId="2"/>
      <p:bldP spid="238" grpId="0"/>
      <p:bldP spid="238" grpId="1"/>
      <p:bldP spid="238" grpId="2"/>
      <p:bldP spid="239" grpId="0"/>
      <p:bldP spid="239" grpId="1"/>
      <p:bldP spid="239" grpId="2"/>
      <p:bldP spid="241" grpId="0"/>
      <p:bldP spid="241" grpId="1"/>
      <p:bldP spid="241" grpId="2"/>
      <p:bldP spid="2" grpId="0"/>
      <p:bldP spid="179" grpId="0"/>
      <p:bldP spid="3" grpId="0"/>
      <p:bldP spid="3" grpId="1"/>
      <p:bldP spid="3" grpId="2"/>
      <p:bldP spid="180" grpId="0"/>
      <p:bldP spid="180" grpId="1"/>
      <p:bldP spid="180" grpId="2"/>
      <p:bldP spid="4" grpId="0"/>
      <p:bldP spid="4" grpId="1"/>
      <p:bldP spid="4" grpId="2"/>
      <p:bldP spid="181" grpId="0"/>
      <p:bldP spid="181" grpId="1"/>
      <p:bldP spid="181" grpId="2"/>
      <p:bldP spid="6" grpId="0"/>
      <p:bldP spid="6" grpId="1"/>
      <p:bldP spid="257" grpId="0"/>
      <p:bldP spid="257" grpId="1"/>
      <p:bldP spid="262" grpId="0" animBg="1"/>
      <p:bldP spid="262" grpId="1" animBg="1"/>
      <p:bldP spid="13" grpId="0"/>
      <p:bldP spid="13" grpId="1"/>
      <p:bldP spid="265" grpId="0"/>
      <p:bldP spid="265" grpId="1"/>
      <p:bldP spid="266" grpId="0"/>
      <p:bldP spid="266" grpId="1"/>
      <p:bldP spid="267" grpId="0"/>
      <p:bldP spid="267" grpId="1"/>
      <p:bldP spid="268" grpId="0"/>
      <p:bldP spid="268" grpId="1"/>
      <p:bldP spid="269" grpId="0"/>
      <p:bldP spid="269" grpId="1"/>
      <p:bldP spid="270" grpId="0"/>
      <p:bldP spid="270" grpId="1"/>
      <p:bldP spid="271" grpId="0"/>
      <p:bldP spid="271" grpId="1"/>
      <p:bldP spid="272" grpId="0"/>
      <p:bldP spid="272" grpId="1"/>
      <p:bldP spid="274" grpId="0"/>
      <p:bldP spid="274" grpId="1"/>
      <p:bldP spid="276" grpId="0"/>
      <p:bldP spid="276" grpId="1"/>
      <p:bldP spid="277" grpId="0"/>
      <p:bldP spid="277" grpId="1"/>
      <p:bldP spid="278" grpId="0"/>
      <p:bldP spid="278" grpId="1"/>
      <p:bldP spid="279" grpId="0"/>
      <p:bldP spid="279" grpId="1"/>
      <p:bldP spid="281" grpId="0"/>
      <p:bldP spid="281" grpId="1"/>
      <p:bldP spid="282" grpId="0"/>
      <p:bldP spid="282" grpId="1"/>
      <p:bldP spid="284" grpId="0"/>
      <p:bldP spid="284" grpId="1"/>
      <p:bldP spid="285" grpId="0"/>
      <p:bldP spid="286" grpId="0"/>
      <p:bldP spid="286" grpId="1"/>
      <p:bldP spid="287" grpId="0"/>
      <p:bldP spid="287" grpId="1"/>
      <p:bldP spid="288" grpId="0"/>
      <p:bldP spid="288" grpId="1"/>
      <p:bldP spid="291" grpId="0"/>
      <p:bldP spid="291" grpId="1"/>
      <p:bldP spid="292" grpId="0"/>
      <p:bldP spid="292" grpId="1"/>
      <p:bldP spid="293" grpId="0"/>
      <p:bldP spid="29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A67234-9401-44E4-B402-9F9CA6E95F2B}"/>
              </a:ext>
            </a:extLst>
          </p:cNvPr>
          <p:cNvSpPr txBox="1">
            <a:spLocks/>
          </p:cNvSpPr>
          <p:nvPr/>
        </p:nvSpPr>
        <p:spPr>
          <a:xfrm>
            <a:off x="1185237" y="5385421"/>
            <a:ext cx="2279024" cy="390188"/>
          </a:xfrm>
          <a:prstGeom prst="rect">
            <a:avLst/>
          </a:prstGeom>
        </p:spPr>
        <p:txBody>
          <a:bodyPr vert="horz" lIns="91440" tIns="45720" rIns="91440" bIns="45720" rtlCol="0" anchor="ctr">
            <a:normAutofit lnSpcReduction="10000"/>
          </a:bodyPr>
          <a:lstStyle>
            <a:lvl1pPr algn="l"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r>
              <a:rPr lang="en-US" sz="2000" dirty="0">
                <a:solidFill>
                  <a:schemeClr val="bg1"/>
                </a:solidFill>
              </a:rPr>
              <a:t>eBPF Programing </a:t>
            </a:r>
          </a:p>
        </p:txBody>
      </p:sp>
      <p:grpSp>
        <p:nvGrpSpPr>
          <p:cNvPr id="40" name="Group 39">
            <a:extLst>
              <a:ext uri="{FF2B5EF4-FFF2-40B4-BE49-F238E27FC236}">
                <a16:creationId xmlns:a16="http://schemas.microsoft.com/office/drawing/2014/main" id="{536C5B03-59D4-4922-91AB-FCEE032CFE8B}"/>
              </a:ext>
            </a:extLst>
          </p:cNvPr>
          <p:cNvGrpSpPr/>
          <p:nvPr/>
        </p:nvGrpSpPr>
        <p:grpSpPr>
          <a:xfrm>
            <a:off x="127809" y="281175"/>
            <a:ext cx="3746771" cy="3689161"/>
            <a:chOff x="127809" y="281175"/>
            <a:chExt cx="3746771" cy="3689161"/>
          </a:xfrm>
        </p:grpSpPr>
        <p:sp>
          <p:nvSpPr>
            <p:cNvPr id="46" name="Rectangle: Rounded Corners 45">
              <a:extLst>
                <a:ext uri="{FF2B5EF4-FFF2-40B4-BE49-F238E27FC236}">
                  <a16:creationId xmlns:a16="http://schemas.microsoft.com/office/drawing/2014/main" id="{1E0CE77C-8A81-418D-874A-5D4D7169C9F2}"/>
                </a:ext>
              </a:extLst>
            </p:cNvPr>
            <p:cNvSpPr/>
            <p:nvPr/>
          </p:nvSpPr>
          <p:spPr>
            <a:xfrm>
              <a:off x="127809" y="281175"/>
              <a:ext cx="3746771" cy="3689161"/>
            </a:xfrm>
            <a:prstGeom prst="roundRect">
              <a:avLst/>
            </a:prstGeom>
            <a:solidFill>
              <a:srgbClr val="990099"/>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Rounded Corners 40">
              <a:extLst>
                <a:ext uri="{FF2B5EF4-FFF2-40B4-BE49-F238E27FC236}">
                  <a16:creationId xmlns:a16="http://schemas.microsoft.com/office/drawing/2014/main" id="{DAED5536-8FB6-4A01-AEFA-F5A1C609AB82}"/>
                </a:ext>
              </a:extLst>
            </p:cNvPr>
            <p:cNvSpPr/>
            <p:nvPr/>
          </p:nvSpPr>
          <p:spPr>
            <a:xfrm>
              <a:off x="2492721" y="3706189"/>
              <a:ext cx="898156" cy="24876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Rectangle: Rounded Corners 117">
            <a:extLst>
              <a:ext uri="{FF2B5EF4-FFF2-40B4-BE49-F238E27FC236}">
                <a16:creationId xmlns:a16="http://schemas.microsoft.com/office/drawing/2014/main" id="{DF62CF68-E88F-4560-81C8-1CB8F35A0DA0}"/>
              </a:ext>
            </a:extLst>
          </p:cNvPr>
          <p:cNvSpPr/>
          <p:nvPr/>
        </p:nvSpPr>
        <p:spPr>
          <a:xfrm>
            <a:off x="2189502" y="463991"/>
            <a:ext cx="1508941" cy="733414"/>
          </a:xfrm>
          <a:prstGeom prst="roundRect">
            <a:avLst/>
          </a:prstGeom>
          <a:solidFill>
            <a:schemeClr val="tx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TextBox 118">
            <a:extLst>
              <a:ext uri="{FF2B5EF4-FFF2-40B4-BE49-F238E27FC236}">
                <a16:creationId xmlns:a16="http://schemas.microsoft.com/office/drawing/2014/main" id="{7D397C31-3444-4D69-996B-C64303DDDA92}"/>
              </a:ext>
            </a:extLst>
          </p:cNvPr>
          <p:cNvSpPr txBox="1"/>
          <p:nvPr/>
        </p:nvSpPr>
        <p:spPr>
          <a:xfrm>
            <a:off x="2217234" y="524929"/>
            <a:ext cx="1108900" cy="184666"/>
          </a:xfrm>
          <a:prstGeom prst="rect">
            <a:avLst/>
          </a:prstGeom>
          <a:noFill/>
        </p:spPr>
        <p:txBody>
          <a:bodyPr wrap="square" rtlCol="0">
            <a:spAutoFit/>
          </a:bodyPr>
          <a:lstStyle/>
          <a:p>
            <a:r>
              <a:rPr lang="en-US" sz="600" dirty="0">
                <a:solidFill>
                  <a:schemeClr val="bg1"/>
                </a:solidFill>
              </a:rPr>
              <a:t>curl http://10.107.72.75:8080</a:t>
            </a:r>
          </a:p>
        </p:txBody>
      </p:sp>
      <p:sp>
        <p:nvSpPr>
          <p:cNvPr id="102" name="Rectangle: Rounded Corners 101">
            <a:extLst>
              <a:ext uri="{FF2B5EF4-FFF2-40B4-BE49-F238E27FC236}">
                <a16:creationId xmlns:a16="http://schemas.microsoft.com/office/drawing/2014/main" id="{6D12D058-8618-45A2-84B6-63BA75E3E4D7}"/>
              </a:ext>
            </a:extLst>
          </p:cNvPr>
          <p:cNvSpPr/>
          <p:nvPr/>
        </p:nvSpPr>
        <p:spPr>
          <a:xfrm>
            <a:off x="186211" y="2361756"/>
            <a:ext cx="3164149" cy="764238"/>
          </a:xfrm>
          <a:prstGeom prst="roundRect">
            <a:avLst/>
          </a:prstGeom>
          <a:solidFill>
            <a:srgbClr val="FF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a:extLst>
              <a:ext uri="{FF2B5EF4-FFF2-40B4-BE49-F238E27FC236}">
                <a16:creationId xmlns:a16="http://schemas.microsoft.com/office/drawing/2014/main" id="{E026BF5B-4109-4FB9-AF4A-5200359F933B}"/>
              </a:ext>
            </a:extLst>
          </p:cNvPr>
          <p:cNvSpPr txBox="1"/>
          <p:nvPr/>
        </p:nvSpPr>
        <p:spPr>
          <a:xfrm>
            <a:off x="347388" y="2161029"/>
            <a:ext cx="851771" cy="230832"/>
          </a:xfrm>
          <a:prstGeom prst="rect">
            <a:avLst/>
          </a:prstGeom>
          <a:noFill/>
        </p:spPr>
        <p:txBody>
          <a:bodyPr wrap="square" rtlCol="0">
            <a:spAutoFit/>
          </a:bodyPr>
          <a:lstStyle/>
          <a:p>
            <a:r>
              <a:rPr lang="en-US" sz="900" dirty="0">
                <a:solidFill>
                  <a:schemeClr val="bg1"/>
                </a:solidFill>
              </a:rPr>
              <a:t>Linux kernel</a:t>
            </a:r>
          </a:p>
        </p:txBody>
      </p:sp>
      <p:grpSp>
        <p:nvGrpSpPr>
          <p:cNvPr id="15" name="Group 14">
            <a:extLst>
              <a:ext uri="{FF2B5EF4-FFF2-40B4-BE49-F238E27FC236}">
                <a16:creationId xmlns:a16="http://schemas.microsoft.com/office/drawing/2014/main" id="{D0FE0883-13ED-43E0-BF5A-7455841A4F3C}"/>
              </a:ext>
            </a:extLst>
          </p:cNvPr>
          <p:cNvGrpSpPr/>
          <p:nvPr/>
        </p:nvGrpSpPr>
        <p:grpSpPr>
          <a:xfrm>
            <a:off x="4232127" y="281175"/>
            <a:ext cx="4753591" cy="3744731"/>
            <a:chOff x="4232127" y="281175"/>
            <a:chExt cx="4753591" cy="3744731"/>
          </a:xfrm>
        </p:grpSpPr>
        <p:sp>
          <p:nvSpPr>
            <p:cNvPr id="62" name="Rectangle: Rounded Corners 61">
              <a:extLst>
                <a:ext uri="{FF2B5EF4-FFF2-40B4-BE49-F238E27FC236}">
                  <a16:creationId xmlns:a16="http://schemas.microsoft.com/office/drawing/2014/main" id="{B862F422-8064-4BD6-AC53-38A8F180EE9A}"/>
                </a:ext>
              </a:extLst>
            </p:cNvPr>
            <p:cNvSpPr/>
            <p:nvPr/>
          </p:nvSpPr>
          <p:spPr>
            <a:xfrm>
              <a:off x="4232127" y="281175"/>
              <a:ext cx="4753591" cy="3689161"/>
            </a:xfrm>
            <a:prstGeom prst="roundRect">
              <a:avLst/>
            </a:prstGeom>
            <a:solidFill>
              <a:srgbClr val="990099"/>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DAC60125-6E7C-4B8F-B0AF-6F32F3907513}"/>
                </a:ext>
              </a:extLst>
            </p:cNvPr>
            <p:cNvSpPr txBox="1"/>
            <p:nvPr/>
          </p:nvSpPr>
          <p:spPr>
            <a:xfrm>
              <a:off x="7474402" y="3714609"/>
              <a:ext cx="417125" cy="215444"/>
            </a:xfrm>
            <a:prstGeom prst="rect">
              <a:avLst/>
            </a:prstGeom>
            <a:noFill/>
          </p:spPr>
          <p:txBody>
            <a:bodyPr wrap="square" rtlCol="0">
              <a:spAutoFit/>
            </a:bodyPr>
            <a:lstStyle/>
            <a:p>
              <a:r>
                <a:rPr lang="en-US" sz="800" dirty="0">
                  <a:solidFill>
                    <a:schemeClr val="bg1"/>
                  </a:solidFill>
                </a:rPr>
                <a:t>eth0</a:t>
              </a:r>
            </a:p>
          </p:txBody>
        </p:sp>
        <p:sp>
          <p:nvSpPr>
            <p:cNvPr id="66" name="TextBox 65">
              <a:extLst>
                <a:ext uri="{FF2B5EF4-FFF2-40B4-BE49-F238E27FC236}">
                  <a16:creationId xmlns:a16="http://schemas.microsoft.com/office/drawing/2014/main" id="{C39A8225-E8D6-4827-A417-3400C96ECA3B}"/>
                </a:ext>
              </a:extLst>
            </p:cNvPr>
            <p:cNvSpPr txBox="1"/>
            <p:nvPr/>
          </p:nvSpPr>
          <p:spPr>
            <a:xfrm>
              <a:off x="7138642" y="3810462"/>
              <a:ext cx="829167" cy="215444"/>
            </a:xfrm>
            <a:prstGeom prst="rect">
              <a:avLst/>
            </a:prstGeom>
            <a:noFill/>
          </p:spPr>
          <p:txBody>
            <a:bodyPr wrap="square" rtlCol="0">
              <a:spAutoFit/>
            </a:bodyPr>
            <a:lstStyle/>
            <a:p>
              <a:r>
                <a:rPr lang="en-US" sz="800" dirty="0">
                  <a:solidFill>
                    <a:schemeClr val="bg1"/>
                  </a:solidFill>
                </a:rPr>
                <a:t>192.168.0.40</a:t>
              </a:r>
            </a:p>
          </p:txBody>
        </p:sp>
        <p:sp>
          <p:nvSpPr>
            <p:cNvPr id="67" name="Rectangle: Rounded Corners 66">
              <a:extLst>
                <a:ext uri="{FF2B5EF4-FFF2-40B4-BE49-F238E27FC236}">
                  <a16:creationId xmlns:a16="http://schemas.microsoft.com/office/drawing/2014/main" id="{DB140710-A1F8-4930-9DD6-5001C2974C7F}"/>
                </a:ext>
              </a:extLst>
            </p:cNvPr>
            <p:cNvSpPr/>
            <p:nvPr/>
          </p:nvSpPr>
          <p:spPr>
            <a:xfrm>
              <a:off x="7783100" y="3735134"/>
              <a:ext cx="898156" cy="24876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TextBox 72">
            <a:extLst>
              <a:ext uri="{FF2B5EF4-FFF2-40B4-BE49-F238E27FC236}">
                <a16:creationId xmlns:a16="http://schemas.microsoft.com/office/drawing/2014/main" id="{F4457A9E-3E64-4A36-B140-0F19EC975D26}"/>
              </a:ext>
            </a:extLst>
          </p:cNvPr>
          <p:cNvSpPr txBox="1"/>
          <p:nvPr/>
        </p:nvSpPr>
        <p:spPr>
          <a:xfrm>
            <a:off x="7626028" y="1681288"/>
            <a:ext cx="748959" cy="184666"/>
          </a:xfrm>
          <a:prstGeom prst="rect">
            <a:avLst/>
          </a:prstGeom>
          <a:noFill/>
        </p:spPr>
        <p:txBody>
          <a:bodyPr wrap="square" rtlCol="0">
            <a:spAutoFit/>
          </a:bodyPr>
          <a:lstStyle/>
          <a:p>
            <a:r>
              <a:rPr lang="en-US" sz="600" dirty="0">
                <a:solidFill>
                  <a:schemeClr val="bg1"/>
                </a:solidFill>
              </a:rPr>
              <a:t>lxce9626b0b3d0c</a:t>
            </a:r>
          </a:p>
        </p:txBody>
      </p:sp>
      <p:grpSp>
        <p:nvGrpSpPr>
          <p:cNvPr id="8" name="Group 7">
            <a:extLst>
              <a:ext uri="{FF2B5EF4-FFF2-40B4-BE49-F238E27FC236}">
                <a16:creationId xmlns:a16="http://schemas.microsoft.com/office/drawing/2014/main" id="{E310B92B-31F0-4F54-B4E6-088026E9103A}"/>
              </a:ext>
            </a:extLst>
          </p:cNvPr>
          <p:cNvGrpSpPr/>
          <p:nvPr/>
        </p:nvGrpSpPr>
        <p:grpSpPr>
          <a:xfrm>
            <a:off x="7320690" y="433880"/>
            <a:ext cx="1565450" cy="1454702"/>
            <a:chOff x="7320690" y="424018"/>
            <a:chExt cx="1565450" cy="1454702"/>
          </a:xfrm>
        </p:grpSpPr>
        <p:grpSp>
          <p:nvGrpSpPr>
            <p:cNvPr id="64" name="Group 63">
              <a:extLst>
                <a:ext uri="{FF2B5EF4-FFF2-40B4-BE49-F238E27FC236}">
                  <a16:creationId xmlns:a16="http://schemas.microsoft.com/office/drawing/2014/main" id="{0255856C-719E-4FC9-9337-0947424C8DAB}"/>
                </a:ext>
              </a:extLst>
            </p:cNvPr>
            <p:cNvGrpSpPr/>
            <p:nvPr/>
          </p:nvGrpSpPr>
          <p:grpSpPr>
            <a:xfrm>
              <a:off x="7320690" y="424018"/>
              <a:ext cx="1565450" cy="1083680"/>
              <a:chOff x="2586835" y="506228"/>
              <a:chExt cx="1565450" cy="1083680"/>
            </a:xfrm>
          </p:grpSpPr>
          <p:sp>
            <p:nvSpPr>
              <p:cNvPr id="76" name="Rectangle: Rounded Corners 75">
                <a:extLst>
                  <a:ext uri="{FF2B5EF4-FFF2-40B4-BE49-F238E27FC236}">
                    <a16:creationId xmlns:a16="http://schemas.microsoft.com/office/drawing/2014/main" id="{5D602FCE-4F80-43DF-956F-DC46FC2B2FD0}"/>
                  </a:ext>
                </a:extLst>
              </p:cNvPr>
              <p:cNvSpPr/>
              <p:nvPr/>
            </p:nvSpPr>
            <p:spPr>
              <a:xfrm>
                <a:off x="2586835" y="506228"/>
                <a:ext cx="1565450" cy="1083680"/>
              </a:xfrm>
              <a:prstGeom prst="round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Rounded Corners 76">
                <a:extLst>
                  <a:ext uri="{FF2B5EF4-FFF2-40B4-BE49-F238E27FC236}">
                    <a16:creationId xmlns:a16="http://schemas.microsoft.com/office/drawing/2014/main" id="{BACCE303-B5A9-4F2A-80FE-D9C5F96A3CFB}"/>
                  </a:ext>
                </a:extLst>
              </p:cNvPr>
              <p:cNvSpPr/>
              <p:nvPr/>
            </p:nvSpPr>
            <p:spPr>
              <a:xfrm>
                <a:off x="3574190" y="1346935"/>
                <a:ext cx="490817"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FB61C8F-FCB0-41DB-B799-EE431962CAD2}"/>
                  </a:ext>
                </a:extLst>
              </p:cNvPr>
              <p:cNvSpPr txBox="1"/>
              <p:nvPr/>
            </p:nvSpPr>
            <p:spPr>
              <a:xfrm>
                <a:off x="3322169" y="1308611"/>
                <a:ext cx="333601" cy="184666"/>
              </a:xfrm>
              <a:prstGeom prst="rect">
                <a:avLst/>
              </a:prstGeom>
              <a:noFill/>
            </p:spPr>
            <p:txBody>
              <a:bodyPr wrap="square" rtlCol="0">
                <a:spAutoFit/>
              </a:bodyPr>
              <a:lstStyle/>
              <a:p>
                <a:r>
                  <a:rPr lang="en-US" sz="600" dirty="0">
                    <a:solidFill>
                      <a:schemeClr val="bg1"/>
                    </a:solidFill>
                  </a:rPr>
                  <a:t>eth0</a:t>
                </a:r>
              </a:p>
            </p:txBody>
          </p:sp>
          <p:sp>
            <p:nvSpPr>
              <p:cNvPr id="79" name="Rectangle 78">
                <a:extLst>
                  <a:ext uri="{FF2B5EF4-FFF2-40B4-BE49-F238E27FC236}">
                    <a16:creationId xmlns:a16="http://schemas.microsoft.com/office/drawing/2014/main" id="{C9B8C2C4-2F90-4533-835E-611156EC4C81}"/>
                  </a:ext>
                </a:extLst>
              </p:cNvPr>
              <p:cNvSpPr/>
              <p:nvPr/>
            </p:nvSpPr>
            <p:spPr>
              <a:xfrm>
                <a:off x="2932768" y="666302"/>
                <a:ext cx="839736" cy="573109"/>
              </a:xfrm>
              <a:prstGeom prst="rect">
                <a:avLst/>
              </a:prstGeom>
              <a:solidFill>
                <a:srgbClr val="D600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6" descr="See the source image">
                <a:extLst>
                  <a:ext uri="{FF2B5EF4-FFF2-40B4-BE49-F238E27FC236}">
                    <a16:creationId xmlns:a16="http://schemas.microsoft.com/office/drawing/2014/main" id="{799A2E67-1164-4B3E-8DB9-D7AC9E1F92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0038" y="749509"/>
                <a:ext cx="442136" cy="441745"/>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a:extLst>
                  <a:ext uri="{FF2B5EF4-FFF2-40B4-BE49-F238E27FC236}">
                    <a16:creationId xmlns:a16="http://schemas.microsoft.com/office/drawing/2014/main" id="{B11E07D1-6D84-4197-8EFD-3C62109CF1ED}"/>
                  </a:ext>
                </a:extLst>
              </p:cNvPr>
              <p:cNvSpPr txBox="1"/>
              <p:nvPr/>
            </p:nvSpPr>
            <p:spPr>
              <a:xfrm>
                <a:off x="3022974" y="619560"/>
                <a:ext cx="825427" cy="200055"/>
              </a:xfrm>
              <a:prstGeom prst="rect">
                <a:avLst/>
              </a:prstGeom>
              <a:noFill/>
            </p:spPr>
            <p:txBody>
              <a:bodyPr wrap="square" rtlCol="0">
                <a:spAutoFit/>
              </a:bodyPr>
              <a:lstStyle/>
              <a:p>
                <a:r>
                  <a:rPr lang="en-US" sz="700" dirty="0">
                    <a:solidFill>
                      <a:schemeClr val="bg1"/>
                    </a:solidFill>
                  </a:rPr>
                  <a:t>Hello-world SVC</a:t>
                </a:r>
              </a:p>
            </p:txBody>
          </p:sp>
          <p:sp>
            <p:nvSpPr>
              <p:cNvPr id="82" name="TextBox 81">
                <a:extLst>
                  <a:ext uri="{FF2B5EF4-FFF2-40B4-BE49-F238E27FC236}">
                    <a16:creationId xmlns:a16="http://schemas.microsoft.com/office/drawing/2014/main" id="{EDC52BA0-02A7-4A25-892D-57FA9EA23C19}"/>
                  </a:ext>
                </a:extLst>
              </p:cNvPr>
              <p:cNvSpPr txBox="1"/>
              <p:nvPr/>
            </p:nvSpPr>
            <p:spPr>
              <a:xfrm>
                <a:off x="3140038" y="1405242"/>
                <a:ext cx="591322" cy="184666"/>
              </a:xfrm>
              <a:prstGeom prst="rect">
                <a:avLst/>
              </a:prstGeom>
              <a:noFill/>
            </p:spPr>
            <p:txBody>
              <a:bodyPr wrap="square" rtlCol="0">
                <a:spAutoFit/>
              </a:bodyPr>
              <a:lstStyle/>
              <a:p>
                <a:r>
                  <a:rPr lang="en-US" sz="600" dirty="0">
                    <a:solidFill>
                      <a:schemeClr val="bg1"/>
                    </a:solidFill>
                  </a:rPr>
                  <a:t>10.0.1.183</a:t>
                </a:r>
              </a:p>
            </p:txBody>
          </p:sp>
        </p:grpSp>
        <p:sp>
          <p:nvSpPr>
            <p:cNvPr id="71" name="Rectangle: Rounded Corners 70">
              <a:extLst>
                <a:ext uri="{FF2B5EF4-FFF2-40B4-BE49-F238E27FC236}">
                  <a16:creationId xmlns:a16="http://schemas.microsoft.com/office/drawing/2014/main" id="{42E72081-2B9F-4EC1-9B86-B4A6FD7CC65B}"/>
                </a:ext>
              </a:extLst>
            </p:cNvPr>
            <p:cNvSpPr/>
            <p:nvPr/>
          </p:nvSpPr>
          <p:spPr>
            <a:xfrm>
              <a:off x="8301431" y="1681288"/>
              <a:ext cx="497431"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C37413E3-24CA-46BF-8930-C94888D47AAA}"/>
                </a:ext>
              </a:extLst>
            </p:cNvPr>
            <p:cNvCxnSpPr>
              <a:stCxn id="71" idx="0"/>
              <a:endCxn id="77" idx="2"/>
            </p:cNvCxnSpPr>
            <p:nvPr/>
          </p:nvCxnSpPr>
          <p:spPr>
            <a:xfrm flipV="1">
              <a:off x="8550147" y="1462157"/>
              <a:ext cx="3307" cy="219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45A61FC5-CC5B-4883-A7DF-7AA3F9220FE9}"/>
              </a:ext>
            </a:extLst>
          </p:cNvPr>
          <p:cNvGrpSpPr/>
          <p:nvPr/>
        </p:nvGrpSpPr>
        <p:grpSpPr>
          <a:xfrm>
            <a:off x="5449830" y="425398"/>
            <a:ext cx="1565450" cy="1461070"/>
            <a:chOff x="5488230" y="425398"/>
            <a:chExt cx="1565450" cy="1461070"/>
          </a:xfrm>
        </p:grpSpPr>
        <p:grpSp>
          <p:nvGrpSpPr>
            <p:cNvPr id="112" name="Group 111">
              <a:extLst>
                <a:ext uri="{FF2B5EF4-FFF2-40B4-BE49-F238E27FC236}">
                  <a16:creationId xmlns:a16="http://schemas.microsoft.com/office/drawing/2014/main" id="{AFD4EF23-5FEC-4E34-9742-66D054F1EE52}"/>
                </a:ext>
              </a:extLst>
            </p:cNvPr>
            <p:cNvGrpSpPr/>
            <p:nvPr/>
          </p:nvGrpSpPr>
          <p:grpSpPr>
            <a:xfrm>
              <a:off x="5488230" y="425398"/>
              <a:ext cx="1565450" cy="1083680"/>
              <a:chOff x="2586835" y="506228"/>
              <a:chExt cx="1565450" cy="1083680"/>
            </a:xfrm>
          </p:grpSpPr>
          <p:sp>
            <p:nvSpPr>
              <p:cNvPr id="113" name="Rectangle: Rounded Corners 112">
                <a:extLst>
                  <a:ext uri="{FF2B5EF4-FFF2-40B4-BE49-F238E27FC236}">
                    <a16:creationId xmlns:a16="http://schemas.microsoft.com/office/drawing/2014/main" id="{DAC79709-D7A5-406A-A8DF-447FB261AA80}"/>
                  </a:ext>
                </a:extLst>
              </p:cNvPr>
              <p:cNvSpPr/>
              <p:nvPr/>
            </p:nvSpPr>
            <p:spPr>
              <a:xfrm>
                <a:off x="2586835" y="506228"/>
                <a:ext cx="1565450" cy="1083680"/>
              </a:xfrm>
              <a:prstGeom prst="round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Rounded Corners 113">
                <a:extLst>
                  <a:ext uri="{FF2B5EF4-FFF2-40B4-BE49-F238E27FC236}">
                    <a16:creationId xmlns:a16="http://schemas.microsoft.com/office/drawing/2014/main" id="{B7646E37-E6E7-4F4F-AF4B-91103AF0AFA7}"/>
                  </a:ext>
                </a:extLst>
              </p:cNvPr>
              <p:cNvSpPr/>
              <p:nvPr/>
            </p:nvSpPr>
            <p:spPr>
              <a:xfrm>
                <a:off x="3574190" y="1346935"/>
                <a:ext cx="490817"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9F0FE236-1A8D-49E2-85AF-7F3515B3360B}"/>
                  </a:ext>
                </a:extLst>
              </p:cNvPr>
              <p:cNvSpPr txBox="1"/>
              <p:nvPr/>
            </p:nvSpPr>
            <p:spPr>
              <a:xfrm>
                <a:off x="3322169" y="1308611"/>
                <a:ext cx="333601" cy="184666"/>
              </a:xfrm>
              <a:prstGeom prst="rect">
                <a:avLst/>
              </a:prstGeom>
              <a:noFill/>
            </p:spPr>
            <p:txBody>
              <a:bodyPr wrap="square" rtlCol="0">
                <a:spAutoFit/>
              </a:bodyPr>
              <a:lstStyle/>
              <a:p>
                <a:r>
                  <a:rPr lang="en-US" sz="600" dirty="0">
                    <a:solidFill>
                      <a:schemeClr val="bg1"/>
                    </a:solidFill>
                  </a:rPr>
                  <a:t>eth0</a:t>
                </a:r>
              </a:p>
            </p:txBody>
          </p:sp>
          <p:sp>
            <p:nvSpPr>
              <p:cNvPr id="116" name="Rectangle 115">
                <a:extLst>
                  <a:ext uri="{FF2B5EF4-FFF2-40B4-BE49-F238E27FC236}">
                    <a16:creationId xmlns:a16="http://schemas.microsoft.com/office/drawing/2014/main" id="{7A361B49-A3C4-426F-BBB6-450CA4B5423B}"/>
                  </a:ext>
                </a:extLst>
              </p:cNvPr>
              <p:cNvSpPr/>
              <p:nvPr/>
            </p:nvSpPr>
            <p:spPr>
              <a:xfrm>
                <a:off x="2932768" y="666302"/>
                <a:ext cx="839736" cy="573109"/>
              </a:xfrm>
              <a:prstGeom prst="rect">
                <a:avLst/>
              </a:prstGeom>
              <a:solidFill>
                <a:srgbClr val="D600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6" descr="See the source image">
                <a:extLst>
                  <a:ext uri="{FF2B5EF4-FFF2-40B4-BE49-F238E27FC236}">
                    <a16:creationId xmlns:a16="http://schemas.microsoft.com/office/drawing/2014/main" id="{C3F4CFD8-9E0E-4FBC-9BB9-931488BE1C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0038" y="749509"/>
                <a:ext cx="442136" cy="441745"/>
              </a:xfrm>
              <a:prstGeom prst="rect">
                <a:avLst/>
              </a:prstGeom>
              <a:noFill/>
              <a:extLst>
                <a:ext uri="{909E8E84-426E-40DD-AFC4-6F175D3DCCD1}">
                  <a14:hiddenFill xmlns:a14="http://schemas.microsoft.com/office/drawing/2010/main">
                    <a:solidFill>
                      <a:srgbClr val="FFFFFF"/>
                    </a:solidFill>
                  </a14:hiddenFill>
                </a:ext>
              </a:extLst>
            </p:spPr>
          </p:pic>
          <p:sp>
            <p:nvSpPr>
              <p:cNvPr id="120" name="TextBox 119">
                <a:extLst>
                  <a:ext uri="{FF2B5EF4-FFF2-40B4-BE49-F238E27FC236}">
                    <a16:creationId xmlns:a16="http://schemas.microsoft.com/office/drawing/2014/main" id="{22BD1266-C0A9-4149-9046-B25F14BD704D}"/>
                  </a:ext>
                </a:extLst>
              </p:cNvPr>
              <p:cNvSpPr txBox="1"/>
              <p:nvPr/>
            </p:nvSpPr>
            <p:spPr>
              <a:xfrm>
                <a:off x="3022974" y="619560"/>
                <a:ext cx="825427" cy="200055"/>
              </a:xfrm>
              <a:prstGeom prst="rect">
                <a:avLst/>
              </a:prstGeom>
              <a:noFill/>
            </p:spPr>
            <p:txBody>
              <a:bodyPr wrap="square" rtlCol="0">
                <a:spAutoFit/>
              </a:bodyPr>
              <a:lstStyle/>
              <a:p>
                <a:r>
                  <a:rPr lang="en-US" sz="700" dirty="0">
                    <a:solidFill>
                      <a:schemeClr val="bg1"/>
                    </a:solidFill>
                  </a:rPr>
                  <a:t>Hello-world SVC</a:t>
                </a:r>
              </a:p>
            </p:txBody>
          </p:sp>
          <p:sp>
            <p:nvSpPr>
              <p:cNvPr id="121" name="TextBox 120">
                <a:extLst>
                  <a:ext uri="{FF2B5EF4-FFF2-40B4-BE49-F238E27FC236}">
                    <a16:creationId xmlns:a16="http://schemas.microsoft.com/office/drawing/2014/main" id="{E29F2DF2-B4D4-436A-BBB7-29FEBE614A13}"/>
                  </a:ext>
                </a:extLst>
              </p:cNvPr>
              <p:cNvSpPr txBox="1"/>
              <p:nvPr/>
            </p:nvSpPr>
            <p:spPr>
              <a:xfrm>
                <a:off x="3140038" y="1405242"/>
                <a:ext cx="591322" cy="184666"/>
              </a:xfrm>
              <a:prstGeom prst="rect">
                <a:avLst/>
              </a:prstGeom>
              <a:noFill/>
            </p:spPr>
            <p:txBody>
              <a:bodyPr wrap="square" rtlCol="0">
                <a:spAutoFit/>
              </a:bodyPr>
              <a:lstStyle/>
              <a:p>
                <a:r>
                  <a:rPr lang="en-US" sz="600" dirty="0">
                    <a:solidFill>
                      <a:schemeClr val="bg1"/>
                    </a:solidFill>
                  </a:rPr>
                  <a:t>10.0.1.184</a:t>
                </a:r>
              </a:p>
            </p:txBody>
          </p:sp>
        </p:grpSp>
        <p:sp>
          <p:nvSpPr>
            <p:cNvPr id="122" name="Rectangle: Rounded Corners 121">
              <a:extLst>
                <a:ext uri="{FF2B5EF4-FFF2-40B4-BE49-F238E27FC236}">
                  <a16:creationId xmlns:a16="http://schemas.microsoft.com/office/drawing/2014/main" id="{BD749423-16BD-466D-901A-19F6DA438933}"/>
                </a:ext>
              </a:extLst>
            </p:cNvPr>
            <p:cNvSpPr/>
            <p:nvPr/>
          </p:nvSpPr>
          <p:spPr>
            <a:xfrm>
              <a:off x="6468971" y="1682668"/>
              <a:ext cx="497431"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a:extLst>
                <a:ext uri="{FF2B5EF4-FFF2-40B4-BE49-F238E27FC236}">
                  <a16:creationId xmlns:a16="http://schemas.microsoft.com/office/drawing/2014/main" id="{5C87D729-E25F-44AB-93B0-50C47153D3E8}"/>
                </a:ext>
              </a:extLst>
            </p:cNvPr>
            <p:cNvSpPr txBox="1"/>
            <p:nvPr/>
          </p:nvSpPr>
          <p:spPr>
            <a:xfrm>
              <a:off x="5817332" y="1701802"/>
              <a:ext cx="739833" cy="184666"/>
            </a:xfrm>
            <a:prstGeom prst="rect">
              <a:avLst/>
            </a:prstGeom>
            <a:noFill/>
          </p:spPr>
          <p:txBody>
            <a:bodyPr wrap="square" rtlCol="0">
              <a:spAutoFit/>
            </a:bodyPr>
            <a:lstStyle/>
            <a:p>
              <a:r>
                <a:rPr lang="en-US" sz="600" dirty="0">
                  <a:solidFill>
                    <a:schemeClr val="bg1"/>
                  </a:solidFill>
                </a:rPr>
                <a:t>lxc142af750fbe9</a:t>
              </a:r>
            </a:p>
          </p:txBody>
        </p:sp>
        <p:cxnSp>
          <p:nvCxnSpPr>
            <p:cNvPr id="124" name="Straight Connector 123">
              <a:extLst>
                <a:ext uri="{FF2B5EF4-FFF2-40B4-BE49-F238E27FC236}">
                  <a16:creationId xmlns:a16="http://schemas.microsoft.com/office/drawing/2014/main" id="{40902BCD-89AF-4896-95AA-A7B69BD771C9}"/>
                </a:ext>
              </a:extLst>
            </p:cNvPr>
            <p:cNvCxnSpPr>
              <a:stCxn id="122" idx="0"/>
              <a:endCxn id="114" idx="2"/>
            </p:cNvCxnSpPr>
            <p:nvPr/>
          </p:nvCxnSpPr>
          <p:spPr>
            <a:xfrm flipV="1">
              <a:off x="6717687" y="1463537"/>
              <a:ext cx="3307" cy="219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955329F5-E3C3-4DB1-9F15-3226DE482C45}"/>
              </a:ext>
            </a:extLst>
          </p:cNvPr>
          <p:cNvGrpSpPr/>
          <p:nvPr/>
        </p:nvGrpSpPr>
        <p:grpSpPr>
          <a:xfrm>
            <a:off x="296260" y="430265"/>
            <a:ext cx="1565450" cy="1454702"/>
            <a:chOff x="296260" y="430265"/>
            <a:chExt cx="1565450" cy="1454702"/>
          </a:xfrm>
        </p:grpSpPr>
        <p:grpSp>
          <p:nvGrpSpPr>
            <p:cNvPr id="5" name="Group 4">
              <a:extLst>
                <a:ext uri="{FF2B5EF4-FFF2-40B4-BE49-F238E27FC236}">
                  <a16:creationId xmlns:a16="http://schemas.microsoft.com/office/drawing/2014/main" id="{CBE1BEF1-EB8C-4D8F-838F-02E17C84827C}"/>
                </a:ext>
              </a:extLst>
            </p:cNvPr>
            <p:cNvGrpSpPr/>
            <p:nvPr/>
          </p:nvGrpSpPr>
          <p:grpSpPr>
            <a:xfrm>
              <a:off x="296260" y="430265"/>
              <a:ext cx="1565450" cy="1083680"/>
              <a:chOff x="2586835" y="506228"/>
              <a:chExt cx="1565450" cy="1083680"/>
            </a:xfrm>
          </p:grpSpPr>
          <p:sp>
            <p:nvSpPr>
              <p:cNvPr id="128" name="Rectangle: Rounded Corners 127">
                <a:extLst>
                  <a:ext uri="{FF2B5EF4-FFF2-40B4-BE49-F238E27FC236}">
                    <a16:creationId xmlns:a16="http://schemas.microsoft.com/office/drawing/2014/main" id="{7354EF2A-FD3D-4340-A863-BD34ED0D2A0C}"/>
                  </a:ext>
                </a:extLst>
              </p:cNvPr>
              <p:cNvSpPr/>
              <p:nvPr/>
            </p:nvSpPr>
            <p:spPr>
              <a:xfrm>
                <a:off x="2586835" y="506228"/>
                <a:ext cx="1565450" cy="1083680"/>
              </a:xfrm>
              <a:prstGeom prst="round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Rounded Corners 128">
                <a:extLst>
                  <a:ext uri="{FF2B5EF4-FFF2-40B4-BE49-F238E27FC236}">
                    <a16:creationId xmlns:a16="http://schemas.microsoft.com/office/drawing/2014/main" id="{4A5B07B1-9D50-4C33-A732-CC0ABEB0C39E}"/>
                  </a:ext>
                </a:extLst>
              </p:cNvPr>
              <p:cNvSpPr/>
              <p:nvPr/>
            </p:nvSpPr>
            <p:spPr>
              <a:xfrm>
                <a:off x="3574190" y="1346935"/>
                <a:ext cx="490817"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B7FFD1A2-5D5A-4BAF-A4BF-DD39C59E0AF9}"/>
                  </a:ext>
                </a:extLst>
              </p:cNvPr>
              <p:cNvSpPr txBox="1"/>
              <p:nvPr/>
            </p:nvSpPr>
            <p:spPr>
              <a:xfrm>
                <a:off x="3322169" y="1308611"/>
                <a:ext cx="333601" cy="184666"/>
              </a:xfrm>
              <a:prstGeom prst="rect">
                <a:avLst/>
              </a:prstGeom>
              <a:noFill/>
            </p:spPr>
            <p:txBody>
              <a:bodyPr wrap="square" rtlCol="0">
                <a:spAutoFit/>
              </a:bodyPr>
              <a:lstStyle/>
              <a:p>
                <a:r>
                  <a:rPr lang="en-US" sz="600" dirty="0">
                    <a:solidFill>
                      <a:schemeClr val="bg1"/>
                    </a:solidFill>
                  </a:rPr>
                  <a:t>eth0</a:t>
                </a:r>
              </a:p>
            </p:txBody>
          </p:sp>
          <p:sp>
            <p:nvSpPr>
              <p:cNvPr id="134" name="Rectangle 133">
                <a:extLst>
                  <a:ext uri="{FF2B5EF4-FFF2-40B4-BE49-F238E27FC236}">
                    <a16:creationId xmlns:a16="http://schemas.microsoft.com/office/drawing/2014/main" id="{A4A42F73-D365-4C7F-BF06-29D04ECED53C}"/>
                  </a:ext>
                </a:extLst>
              </p:cNvPr>
              <p:cNvSpPr/>
              <p:nvPr/>
            </p:nvSpPr>
            <p:spPr>
              <a:xfrm>
                <a:off x="2932768" y="666302"/>
                <a:ext cx="839736" cy="573109"/>
              </a:xfrm>
              <a:prstGeom prst="rect">
                <a:avLst/>
              </a:prstGeom>
              <a:solidFill>
                <a:srgbClr val="D600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5" name="Picture 6" descr="See the source image">
                <a:extLst>
                  <a:ext uri="{FF2B5EF4-FFF2-40B4-BE49-F238E27FC236}">
                    <a16:creationId xmlns:a16="http://schemas.microsoft.com/office/drawing/2014/main" id="{A45370C9-5792-42A2-A044-022511F3B4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0038" y="749509"/>
                <a:ext cx="442136" cy="441745"/>
              </a:xfrm>
              <a:prstGeom prst="rect">
                <a:avLst/>
              </a:prstGeom>
              <a:noFill/>
              <a:extLst>
                <a:ext uri="{909E8E84-426E-40DD-AFC4-6F175D3DCCD1}">
                  <a14:hiddenFill xmlns:a14="http://schemas.microsoft.com/office/drawing/2010/main">
                    <a:solidFill>
                      <a:srgbClr val="FFFFFF"/>
                    </a:solidFill>
                  </a14:hiddenFill>
                </a:ext>
              </a:extLst>
            </p:spPr>
          </p:pic>
          <p:sp>
            <p:nvSpPr>
              <p:cNvPr id="136" name="TextBox 135">
                <a:extLst>
                  <a:ext uri="{FF2B5EF4-FFF2-40B4-BE49-F238E27FC236}">
                    <a16:creationId xmlns:a16="http://schemas.microsoft.com/office/drawing/2014/main" id="{DE3C24D1-6F96-4C0A-9BD7-0A9DE0B2D364}"/>
                  </a:ext>
                </a:extLst>
              </p:cNvPr>
              <p:cNvSpPr txBox="1"/>
              <p:nvPr/>
            </p:nvSpPr>
            <p:spPr>
              <a:xfrm>
                <a:off x="3022974" y="619560"/>
                <a:ext cx="825427" cy="200055"/>
              </a:xfrm>
              <a:prstGeom prst="rect">
                <a:avLst/>
              </a:prstGeom>
              <a:noFill/>
            </p:spPr>
            <p:txBody>
              <a:bodyPr wrap="square" rtlCol="0">
                <a:spAutoFit/>
              </a:bodyPr>
              <a:lstStyle/>
              <a:p>
                <a:r>
                  <a:rPr lang="en-US" sz="700" dirty="0">
                    <a:solidFill>
                      <a:schemeClr val="bg1"/>
                    </a:solidFill>
                  </a:rPr>
                  <a:t>Hello-world UI</a:t>
                </a:r>
              </a:p>
            </p:txBody>
          </p:sp>
          <p:sp>
            <p:nvSpPr>
              <p:cNvPr id="133" name="TextBox 132">
                <a:extLst>
                  <a:ext uri="{FF2B5EF4-FFF2-40B4-BE49-F238E27FC236}">
                    <a16:creationId xmlns:a16="http://schemas.microsoft.com/office/drawing/2014/main" id="{0679E16F-6FDC-4BCF-9CA4-204B51E766A3}"/>
                  </a:ext>
                </a:extLst>
              </p:cNvPr>
              <p:cNvSpPr txBox="1"/>
              <p:nvPr/>
            </p:nvSpPr>
            <p:spPr>
              <a:xfrm>
                <a:off x="3149435" y="1398995"/>
                <a:ext cx="591322" cy="184666"/>
              </a:xfrm>
              <a:prstGeom prst="rect">
                <a:avLst/>
              </a:prstGeom>
              <a:noFill/>
            </p:spPr>
            <p:txBody>
              <a:bodyPr wrap="square" rtlCol="0">
                <a:spAutoFit/>
              </a:bodyPr>
              <a:lstStyle/>
              <a:p>
                <a:r>
                  <a:rPr lang="en-US" sz="600" dirty="0">
                    <a:solidFill>
                      <a:schemeClr val="bg1"/>
                    </a:solidFill>
                  </a:rPr>
                  <a:t>10.0.0.247</a:t>
                </a:r>
              </a:p>
            </p:txBody>
          </p:sp>
        </p:grpSp>
        <p:sp>
          <p:nvSpPr>
            <p:cNvPr id="47" name="Rectangle: Rounded Corners 46">
              <a:extLst>
                <a:ext uri="{FF2B5EF4-FFF2-40B4-BE49-F238E27FC236}">
                  <a16:creationId xmlns:a16="http://schemas.microsoft.com/office/drawing/2014/main" id="{8BD0518B-725C-4379-809B-7909DC4E074E}"/>
                </a:ext>
              </a:extLst>
            </p:cNvPr>
            <p:cNvSpPr/>
            <p:nvPr/>
          </p:nvSpPr>
          <p:spPr>
            <a:xfrm>
              <a:off x="1277001" y="1687535"/>
              <a:ext cx="497431"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A0DBA35-7BDD-4B9B-B06E-B9383A3661C3}"/>
                </a:ext>
              </a:extLst>
            </p:cNvPr>
            <p:cNvCxnSpPr>
              <a:stCxn id="47" idx="0"/>
              <a:endCxn id="129" idx="2"/>
            </p:cNvCxnSpPr>
            <p:nvPr/>
          </p:nvCxnSpPr>
          <p:spPr>
            <a:xfrm flipV="1">
              <a:off x="1525717" y="1468404"/>
              <a:ext cx="3307" cy="219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4F9EE7AE-E197-4889-BF75-2AB4A126BB5D}"/>
                </a:ext>
              </a:extLst>
            </p:cNvPr>
            <p:cNvSpPr txBox="1"/>
            <p:nvPr/>
          </p:nvSpPr>
          <p:spPr>
            <a:xfrm>
              <a:off x="629318" y="1670042"/>
              <a:ext cx="739833" cy="184666"/>
            </a:xfrm>
            <a:prstGeom prst="rect">
              <a:avLst/>
            </a:prstGeom>
            <a:noFill/>
          </p:spPr>
          <p:txBody>
            <a:bodyPr wrap="square" rtlCol="0">
              <a:spAutoFit/>
            </a:bodyPr>
            <a:lstStyle/>
            <a:p>
              <a:r>
                <a:rPr lang="en-US" sz="600" dirty="0">
                  <a:solidFill>
                    <a:schemeClr val="bg1"/>
                  </a:solidFill>
                </a:rPr>
                <a:t>lxcc4b87faa7e82</a:t>
              </a:r>
            </a:p>
          </p:txBody>
        </p:sp>
      </p:grpSp>
      <p:sp>
        <p:nvSpPr>
          <p:cNvPr id="125" name="Rectangle: Rounded Corners 124">
            <a:extLst>
              <a:ext uri="{FF2B5EF4-FFF2-40B4-BE49-F238E27FC236}">
                <a16:creationId xmlns:a16="http://schemas.microsoft.com/office/drawing/2014/main" id="{A107AA71-610C-4088-B336-A58712905E3A}"/>
              </a:ext>
            </a:extLst>
          </p:cNvPr>
          <p:cNvSpPr/>
          <p:nvPr/>
        </p:nvSpPr>
        <p:spPr>
          <a:xfrm>
            <a:off x="331637" y="2438960"/>
            <a:ext cx="2843688" cy="554301"/>
          </a:xfrm>
          <a:prstGeom prst="roundRect">
            <a:avLst/>
          </a:prstGeom>
          <a:solidFill>
            <a:schemeClr val="bg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B0CA6278-1B45-4DDC-90B6-AFCCA2E15695}"/>
              </a:ext>
            </a:extLst>
          </p:cNvPr>
          <p:cNvGrpSpPr/>
          <p:nvPr/>
        </p:nvGrpSpPr>
        <p:grpSpPr>
          <a:xfrm>
            <a:off x="448965" y="2662472"/>
            <a:ext cx="444920" cy="270503"/>
            <a:chOff x="508977" y="2525061"/>
            <a:chExt cx="444920" cy="270503"/>
          </a:xfrm>
        </p:grpSpPr>
        <p:sp>
          <p:nvSpPr>
            <p:cNvPr id="16" name="Cylinder 15">
              <a:extLst>
                <a:ext uri="{FF2B5EF4-FFF2-40B4-BE49-F238E27FC236}">
                  <a16:creationId xmlns:a16="http://schemas.microsoft.com/office/drawing/2014/main" id="{D12EEF3C-1246-41B6-ABA9-80EBCE55ACCD}"/>
                </a:ext>
              </a:extLst>
            </p:cNvPr>
            <p:cNvSpPr/>
            <p:nvPr/>
          </p:nvSpPr>
          <p:spPr>
            <a:xfrm>
              <a:off x="516602" y="2525061"/>
              <a:ext cx="390478" cy="2705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F944E2D-B923-4E8B-AE94-A50E0A3833CA}"/>
                </a:ext>
              </a:extLst>
            </p:cNvPr>
            <p:cNvSpPr txBox="1"/>
            <p:nvPr/>
          </p:nvSpPr>
          <p:spPr>
            <a:xfrm>
              <a:off x="508977" y="2563554"/>
              <a:ext cx="444920" cy="184666"/>
            </a:xfrm>
            <a:prstGeom prst="rect">
              <a:avLst/>
            </a:prstGeom>
            <a:noFill/>
          </p:spPr>
          <p:txBody>
            <a:bodyPr wrap="square" rtlCol="0">
              <a:spAutoFit/>
            </a:bodyPr>
            <a:lstStyle/>
            <a:p>
              <a:r>
                <a:rPr lang="en-US" sz="600" dirty="0">
                  <a:solidFill>
                    <a:schemeClr val="bg1"/>
                  </a:solidFill>
                </a:rPr>
                <a:t>Service</a:t>
              </a:r>
            </a:p>
          </p:txBody>
        </p:sp>
      </p:grpSp>
      <p:grpSp>
        <p:nvGrpSpPr>
          <p:cNvPr id="20" name="Group 19">
            <a:extLst>
              <a:ext uri="{FF2B5EF4-FFF2-40B4-BE49-F238E27FC236}">
                <a16:creationId xmlns:a16="http://schemas.microsoft.com/office/drawing/2014/main" id="{B0D9421C-401D-43AD-8CE3-825599881AF9}"/>
              </a:ext>
            </a:extLst>
          </p:cNvPr>
          <p:cNvGrpSpPr/>
          <p:nvPr/>
        </p:nvGrpSpPr>
        <p:grpSpPr>
          <a:xfrm>
            <a:off x="939622" y="2667858"/>
            <a:ext cx="572725" cy="270503"/>
            <a:chOff x="907080" y="2520638"/>
            <a:chExt cx="572725" cy="270503"/>
          </a:xfrm>
        </p:grpSpPr>
        <p:sp>
          <p:nvSpPr>
            <p:cNvPr id="126" name="Cylinder 125">
              <a:extLst>
                <a:ext uri="{FF2B5EF4-FFF2-40B4-BE49-F238E27FC236}">
                  <a16:creationId xmlns:a16="http://schemas.microsoft.com/office/drawing/2014/main" id="{385078A8-2B98-4D08-B330-0554A7C41FE1}"/>
                </a:ext>
              </a:extLst>
            </p:cNvPr>
            <p:cNvSpPr/>
            <p:nvPr/>
          </p:nvSpPr>
          <p:spPr>
            <a:xfrm>
              <a:off x="974717" y="2520638"/>
              <a:ext cx="390478" cy="2705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a:extLst>
                <a:ext uri="{FF2B5EF4-FFF2-40B4-BE49-F238E27FC236}">
                  <a16:creationId xmlns:a16="http://schemas.microsoft.com/office/drawing/2014/main" id="{9AD1B745-7926-4256-A433-61E148DDE33C}"/>
                </a:ext>
              </a:extLst>
            </p:cNvPr>
            <p:cNvSpPr txBox="1"/>
            <p:nvPr/>
          </p:nvSpPr>
          <p:spPr>
            <a:xfrm>
              <a:off x="907080" y="2563963"/>
              <a:ext cx="572725" cy="184666"/>
            </a:xfrm>
            <a:prstGeom prst="rect">
              <a:avLst/>
            </a:prstGeom>
            <a:noFill/>
          </p:spPr>
          <p:txBody>
            <a:bodyPr wrap="square" rtlCol="0">
              <a:spAutoFit/>
            </a:bodyPr>
            <a:lstStyle/>
            <a:p>
              <a:r>
                <a:rPr lang="en-US" sz="600" dirty="0">
                  <a:solidFill>
                    <a:schemeClr val="bg1"/>
                  </a:solidFill>
                </a:rPr>
                <a:t>Connection</a:t>
              </a:r>
            </a:p>
          </p:txBody>
        </p:sp>
      </p:grpSp>
      <p:grpSp>
        <p:nvGrpSpPr>
          <p:cNvPr id="22" name="Group 21">
            <a:extLst>
              <a:ext uri="{FF2B5EF4-FFF2-40B4-BE49-F238E27FC236}">
                <a16:creationId xmlns:a16="http://schemas.microsoft.com/office/drawing/2014/main" id="{46CACFCF-99EE-4D72-9F82-E7EA07D56D09}"/>
              </a:ext>
            </a:extLst>
          </p:cNvPr>
          <p:cNvGrpSpPr/>
          <p:nvPr/>
        </p:nvGrpSpPr>
        <p:grpSpPr>
          <a:xfrm>
            <a:off x="1559164" y="2662472"/>
            <a:ext cx="458115" cy="270503"/>
            <a:chOff x="1418433" y="2520637"/>
            <a:chExt cx="458115" cy="270503"/>
          </a:xfrm>
        </p:grpSpPr>
        <p:sp>
          <p:nvSpPr>
            <p:cNvPr id="127" name="Cylinder 126">
              <a:extLst>
                <a:ext uri="{FF2B5EF4-FFF2-40B4-BE49-F238E27FC236}">
                  <a16:creationId xmlns:a16="http://schemas.microsoft.com/office/drawing/2014/main" id="{082F3250-5E72-45E3-86F7-2D884AC9158A}"/>
                </a:ext>
              </a:extLst>
            </p:cNvPr>
            <p:cNvSpPr/>
            <p:nvPr/>
          </p:nvSpPr>
          <p:spPr>
            <a:xfrm>
              <a:off x="1432832" y="2520637"/>
              <a:ext cx="390478" cy="2705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1B93551B-A99A-483B-9AC1-6D1FB546D99A}"/>
                </a:ext>
              </a:extLst>
            </p:cNvPr>
            <p:cNvSpPr txBox="1"/>
            <p:nvPr/>
          </p:nvSpPr>
          <p:spPr>
            <a:xfrm>
              <a:off x="1418433" y="2571656"/>
              <a:ext cx="458115" cy="184666"/>
            </a:xfrm>
            <a:prstGeom prst="rect">
              <a:avLst/>
            </a:prstGeom>
            <a:noFill/>
          </p:spPr>
          <p:txBody>
            <a:bodyPr wrap="square" rtlCol="0">
              <a:spAutoFit/>
            </a:bodyPr>
            <a:lstStyle/>
            <a:p>
              <a:r>
                <a:rPr lang="en-US" sz="600" dirty="0">
                  <a:solidFill>
                    <a:schemeClr val="bg1"/>
                  </a:solidFill>
                </a:rPr>
                <a:t>Identity</a:t>
              </a:r>
            </a:p>
          </p:txBody>
        </p:sp>
      </p:grpSp>
      <p:grpSp>
        <p:nvGrpSpPr>
          <p:cNvPr id="24" name="Group 23">
            <a:extLst>
              <a:ext uri="{FF2B5EF4-FFF2-40B4-BE49-F238E27FC236}">
                <a16:creationId xmlns:a16="http://schemas.microsoft.com/office/drawing/2014/main" id="{9EF17537-8D61-45FF-8B1B-276D44865210}"/>
              </a:ext>
            </a:extLst>
          </p:cNvPr>
          <p:cNvGrpSpPr/>
          <p:nvPr/>
        </p:nvGrpSpPr>
        <p:grpSpPr>
          <a:xfrm>
            <a:off x="2115830" y="2662471"/>
            <a:ext cx="459031" cy="270503"/>
            <a:chOff x="1862012" y="2520636"/>
            <a:chExt cx="459031" cy="270503"/>
          </a:xfrm>
        </p:grpSpPr>
        <p:sp>
          <p:nvSpPr>
            <p:cNvPr id="132" name="Cylinder 131">
              <a:extLst>
                <a:ext uri="{FF2B5EF4-FFF2-40B4-BE49-F238E27FC236}">
                  <a16:creationId xmlns:a16="http://schemas.microsoft.com/office/drawing/2014/main" id="{B7E54A4F-160F-45B7-BA14-D0FE057903F7}"/>
                </a:ext>
              </a:extLst>
            </p:cNvPr>
            <p:cNvSpPr/>
            <p:nvPr/>
          </p:nvSpPr>
          <p:spPr>
            <a:xfrm>
              <a:off x="1890947" y="2520636"/>
              <a:ext cx="390478" cy="2705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a:extLst>
                <a:ext uri="{FF2B5EF4-FFF2-40B4-BE49-F238E27FC236}">
                  <a16:creationId xmlns:a16="http://schemas.microsoft.com/office/drawing/2014/main" id="{A5D1BE0D-E154-497E-8AAC-BFDA97371DBA}"/>
                </a:ext>
              </a:extLst>
            </p:cNvPr>
            <p:cNvSpPr txBox="1"/>
            <p:nvPr/>
          </p:nvSpPr>
          <p:spPr>
            <a:xfrm>
              <a:off x="1862012" y="2571656"/>
              <a:ext cx="459031" cy="184666"/>
            </a:xfrm>
            <a:prstGeom prst="rect">
              <a:avLst/>
            </a:prstGeom>
            <a:noFill/>
          </p:spPr>
          <p:txBody>
            <a:bodyPr wrap="square" rtlCol="0">
              <a:spAutoFit/>
            </a:bodyPr>
            <a:lstStyle/>
            <a:p>
              <a:r>
                <a:rPr lang="en-US" sz="600" dirty="0">
                  <a:solidFill>
                    <a:schemeClr val="bg1"/>
                  </a:solidFill>
                </a:rPr>
                <a:t>Policy</a:t>
              </a:r>
            </a:p>
          </p:txBody>
        </p:sp>
      </p:grpSp>
      <p:grpSp>
        <p:nvGrpSpPr>
          <p:cNvPr id="25" name="Group 24">
            <a:extLst>
              <a:ext uri="{FF2B5EF4-FFF2-40B4-BE49-F238E27FC236}">
                <a16:creationId xmlns:a16="http://schemas.microsoft.com/office/drawing/2014/main" id="{DEE8A685-DF38-4AE5-BE6D-0B25C7A50326}"/>
              </a:ext>
            </a:extLst>
          </p:cNvPr>
          <p:cNvGrpSpPr/>
          <p:nvPr/>
        </p:nvGrpSpPr>
        <p:grpSpPr>
          <a:xfrm>
            <a:off x="2683892" y="2667858"/>
            <a:ext cx="526973" cy="270503"/>
            <a:chOff x="2334132" y="2520636"/>
            <a:chExt cx="526973" cy="270503"/>
          </a:xfrm>
        </p:grpSpPr>
        <p:sp>
          <p:nvSpPr>
            <p:cNvPr id="137" name="Cylinder 136">
              <a:extLst>
                <a:ext uri="{FF2B5EF4-FFF2-40B4-BE49-F238E27FC236}">
                  <a16:creationId xmlns:a16="http://schemas.microsoft.com/office/drawing/2014/main" id="{B20229BF-90AE-4DBD-BA81-54018B8CBF68}"/>
                </a:ext>
              </a:extLst>
            </p:cNvPr>
            <p:cNvSpPr/>
            <p:nvPr/>
          </p:nvSpPr>
          <p:spPr>
            <a:xfrm>
              <a:off x="2349062" y="2520636"/>
              <a:ext cx="390478" cy="2705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A2F02012-0EA6-4CE6-A4E7-C44F9DF7630D}"/>
                </a:ext>
              </a:extLst>
            </p:cNvPr>
            <p:cNvSpPr txBox="1"/>
            <p:nvPr/>
          </p:nvSpPr>
          <p:spPr>
            <a:xfrm>
              <a:off x="2334132" y="2581224"/>
              <a:ext cx="526973" cy="184666"/>
            </a:xfrm>
            <a:prstGeom prst="rect">
              <a:avLst/>
            </a:prstGeom>
            <a:noFill/>
          </p:spPr>
          <p:txBody>
            <a:bodyPr wrap="square" rtlCol="0">
              <a:spAutoFit/>
            </a:bodyPr>
            <a:lstStyle/>
            <a:p>
              <a:r>
                <a:rPr lang="en-US" sz="600" dirty="0">
                  <a:solidFill>
                    <a:schemeClr val="bg1"/>
                  </a:solidFill>
                </a:rPr>
                <a:t>Endpoint</a:t>
              </a:r>
            </a:p>
          </p:txBody>
        </p:sp>
      </p:grpSp>
      <p:grpSp>
        <p:nvGrpSpPr>
          <p:cNvPr id="143" name="Group 142">
            <a:extLst>
              <a:ext uri="{FF2B5EF4-FFF2-40B4-BE49-F238E27FC236}">
                <a16:creationId xmlns:a16="http://schemas.microsoft.com/office/drawing/2014/main" id="{B307EE61-8D3C-4DE6-BF3E-12C757C0A2ED}"/>
              </a:ext>
            </a:extLst>
          </p:cNvPr>
          <p:cNvGrpSpPr/>
          <p:nvPr/>
        </p:nvGrpSpPr>
        <p:grpSpPr>
          <a:xfrm>
            <a:off x="6673898" y="75694"/>
            <a:ext cx="1109202" cy="307777"/>
            <a:chOff x="7925153" y="1026944"/>
            <a:chExt cx="1109202" cy="307777"/>
          </a:xfrm>
        </p:grpSpPr>
        <p:sp>
          <p:nvSpPr>
            <p:cNvPr id="144" name="Rectangle: Rounded Corners 143">
              <a:extLst>
                <a:ext uri="{FF2B5EF4-FFF2-40B4-BE49-F238E27FC236}">
                  <a16:creationId xmlns:a16="http://schemas.microsoft.com/office/drawing/2014/main" id="{B1CF98D8-A3A4-4581-827E-35021F0BE7CE}"/>
                </a:ext>
              </a:extLst>
            </p:cNvPr>
            <p:cNvSpPr/>
            <p:nvPr/>
          </p:nvSpPr>
          <p:spPr>
            <a:xfrm>
              <a:off x="7925153" y="1035194"/>
              <a:ext cx="1041114" cy="29716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5" name="Picture 8">
              <a:extLst>
                <a:ext uri="{FF2B5EF4-FFF2-40B4-BE49-F238E27FC236}">
                  <a16:creationId xmlns:a16="http://schemas.microsoft.com/office/drawing/2014/main" id="{7D351B26-72F9-47C3-9399-9C4EBEE633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4053" y="1051096"/>
              <a:ext cx="264713" cy="199345"/>
            </a:xfrm>
            <a:prstGeom prst="rect">
              <a:avLst/>
            </a:prstGeom>
            <a:solidFill>
              <a:srgbClr val="C00000">
                <a:alpha val="95000"/>
              </a:srgbClr>
            </a:solidFill>
            <a:scene3d>
              <a:camera prst="orthographicFront"/>
              <a:lightRig rig="threePt" dir="t"/>
            </a:scene3d>
            <a:sp3d extrusionH="76200">
              <a:bevelT/>
              <a:extrusionClr>
                <a:srgbClr val="C00000"/>
              </a:extrusionClr>
            </a:sp3d>
          </p:spPr>
        </p:pic>
        <p:sp>
          <p:nvSpPr>
            <p:cNvPr id="146" name="TextBox 145">
              <a:extLst>
                <a:ext uri="{FF2B5EF4-FFF2-40B4-BE49-F238E27FC236}">
                  <a16:creationId xmlns:a16="http://schemas.microsoft.com/office/drawing/2014/main" id="{8EF8EDAB-BB71-4F87-A371-7581D9FD0EC1}"/>
                </a:ext>
              </a:extLst>
            </p:cNvPr>
            <p:cNvSpPr txBox="1"/>
            <p:nvPr/>
          </p:nvSpPr>
          <p:spPr>
            <a:xfrm>
              <a:off x="8139284" y="1026944"/>
              <a:ext cx="680940" cy="200055"/>
            </a:xfrm>
            <a:prstGeom prst="rect">
              <a:avLst/>
            </a:prstGeom>
            <a:noFill/>
          </p:spPr>
          <p:txBody>
            <a:bodyPr wrap="square" rtlCol="0">
              <a:spAutoFit/>
            </a:bodyPr>
            <a:lstStyle/>
            <a:p>
              <a:r>
                <a:rPr lang="en-US" sz="700" dirty="0">
                  <a:solidFill>
                    <a:schemeClr val="bg1"/>
                  </a:solidFill>
                </a:rPr>
                <a:t>ClusterIP</a:t>
              </a:r>
            </a:p>
          </p:txBody>
        </p:sp>
        <p:sp>
          <p:nvSpPr>
            <p:cNvPr id="147" name="TextBox 146">
              <a:extLst>
                <a:ext uri="{FF2B5EF4-FFF2-40B4-BE49-F238E27FC236}">
                  <a16:creationId xmlns:a16="http://schemas.microsoft.com/office/drawing/2014/main" id="{66C3ED61-4F68-4DB9-8D5F-E5CD98F438F1}"/>
                </a:ext>
              </a:extLst>
            </p:cNvPr>
            <p:cNvSpPr txBox="1"/>
            <p:nvPr/>
          </p:nvSpPr>
          <p:spPr>
            <a:xfrm>
              <a:off x="8144321" y="1134666"/>
              <a:ext cx="890034" cy="200055"/>
            </a:xfrm>
            <a:prstGeom prst="rect">
              <a:avLst/>
            </a:prstGeom>
            <a:noFill/>
          </p:spPr>
          <p:txBody>
            <a:bodyPr wrap="square" rtlCol="0">
              <a:spAutoFit/>
            </a:bodyPr>
            <a:lstStyle/>
            <a:p>
              <a:r>
                <a:rPr lang="en-US" sz="700" dirty="0">
                  <a:solidFill>
                    <a:schemeClr val="bg1"/>
                  </a:solidFill>
                </a:rPr>
                <a:t>10.107.72.75 :8080</a:t>
              </a:r>
            </a:p>
          </p:txBody>
        </p:sp>
      </p:grpSp>
      <p:sp>
        <p:nvSpPr>
          <p:cNvPr id="28" name="TextBox 27">
            <a:extLst>
              <a:ext uri="{FF2B5EF4-FFF2-40B4-BE49-F238E27FC236}">
                <a16:creationId xmlns:a16="http://schemas.microsoft.com/office/drawing/2014/main" id="{3962D2E6-4C7F-4307-BC4B-F5946C75A29B}"/>
              </a:ext>
            </a:extLst>
          </p:cNvPr>
          <p:cNvSpPr txBox="1"/>
          <p:nvPr/>
        </p:nvSpPr>
        <p:spPr>
          <a:xfrm>
            <a:off x="1245943" y="2419876"/>
            <a:ext cx="1091817" cy="200055"/>
          </a:xfrm>
          <a:prstGeom prst="rect">
            <a:avLst/>
          </a:prstGeom>
          <a:noFill/>
        </p:spPr>
        <p:txBody>
          <a:bodyPr wrap="square" rtlCol="0">
            <a:spAutoFit/>
          </a:bodyPr>
          <a:lstStyle/>
          <a:p>
            <a:r>
              <a:rPr lang="en-US" sz="700" dirty="0"/>
              <a:t>eBPF: lxcc4b87faa7e82</a:t>
            </a:r>
          </a:p>
        </p:txBody>
      </p:sp>
      <p:sp>
        <p:nvSpPr>
          <p:cNvPr id="195" name="TextBox 194">
            <a:extLst>
              <a:ext uri="{FF2B5EF4-FFF2-40B4-BE49-F238E27FC236}">
                <a16:creationId xmlns:a16="http://schemas.microsoft.com/office/drawing/2014/main" id="{AA43514B-575B-4373-AFA5-7DE5AA0EB599}"/>
              </a:ext>
            </a:extLst>
          </p:cNvPr>
          <p:cNvSpPr txBox="1"/>
          <p:nvPr/>
        </p:nvSpPr>
        <p:spPr>
          <a:xfrm>
            <a:off x="2183731" y="531038"/>
            <a:ext cx="124612" cy="184666"/>
          </a:xfrm>
          <a:prstGeom prst="rect">
            <a:avLst/>
          </a:prstGeom>
          <a:noFill/>
        </p:spPr>
        <p:txBody>
          <a:bodyPr wrap="square" rtlCol="0">
            <a:spAutoFit/>
          </a:bodyPr>
          <a:lstStyle/>
          <a:p>
            <a:r>
              <a:rPr lang="en-US" sz="600" dirty="0">
                <a:solidFill>
                  <a:schemeClr val="bg1"/>
                </a:solidFill>
              </a:rPr>
              <a:t>#</a:t>
            </a:r>
          </a:p>
        </p:txBody>
      </p:sp>
      <p:cxnSp>
        <p:nvCxnSpPr>
          <p:cNvPr id="196" name="Straight Arrow Connector 195">
            <a:extLst>
              <a:ext uri="{FF2B5EF4-FFF2-40B4-BE49-F238E27FC236}">
                <a16:creationId xmlns:a16="http://schemas.microsoft.com/office/drawing/2014/main" id="{A55A0250-A5D5-4233-A085-123232AB73FB}"/>
              </a:ext>
            </a:extLst>
          </p:cNvPr>
          <p:cNvCxnSpPr>
            <a:cxnSpLocks/>
          </p:cNvCxnSpPr>
          <p:nvPr/>
        </p:nvCxnSpPr>
        <p:spPr>
          <a:xfrm flipH="1">
            <a:off x="1527370" y="1875906"/>
            <a:ext cx="11290" cy="581898"/>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63D3D53-312C-40DA-AA64-850189203687}"/>
              </a:ext>
            </a:extLst>
          </p:cNvPr>
          <p:cNvCxnSpPr>
            <a:cxnSpLocks/>
          </p:cNvCxnSpPr>
          <p:nvPr/>
        </p:nvCxnSpPr>
        <p:spPr>
          <a:xfrm flipV="1">
            <a:off x="1861710" y="738785"/>
            <a:ext cx="275791" cy="505"/>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79CC5E1-F0BC-4D8A-8562-E2F54231CEB6}"/>
              </a:ext>
            </a:extLst>
          </p:cNvPr>
          <p:cNvCxnSpPr>
            <a:cxnSpLocks/>
            <a:stCxn id="129" idx="2"/>
          </p:cNvCxnSpPr>
          <p:nvPr/>
        </p:nvCxnSpPr>
        <p:spPr>
          <a:xfrm flipH="1">
            <a:off x="1525716" y="1468404"/>
            <a:ext cx="3308" cy="242229"/>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3F220536-7B9F-440B-A9C6-2716D4580659}"/>
              </a:ext>
            </a:extLst>
          </p:cNvPr>
          <p:cNvCxnSpPr>
            <a:cxnSpLocks/>
          </p:cNvCxnSpPr>
          <p:nvPr/>
        </p:nvCxnSpPr>
        <p:spPr>
          <a:xfrm>
            <a:off x="847068" y="2814361"/>
            <a:ext cx="161486" cy="0"/>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20FEC2F0-B1EB-4EBF-9713-04DE2C00145B}"/>
              </a:ext>
            </a:extLst>
          </p:cNvPr>
          <p:cNvCxnSpPr>
            <a:cxnSpLocks/>
          </p:cNvCxnSpPr>
          <p:nvPr/>
        </p:nvCxnSpPr>
        <p:spPr>
          <a:xfrm>
            <a:off x="1414502" y="2806537"/>
            <a:ext cx="161486" cy="0"/>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C2185631-F239-4368-8C57-B466249505F3}"/>
              </a:ext>
            </a:extLst>
          </p:cNvPr>
          <p:cNvCxnSpPr>
            <a:cxnSpLocks/>
          </p:cNvCxnSpPr>
          <p:nvPr/>
        </p:nvCxnSpPr>
        <p:spPr>
          <a:xfrm>
            <a:off x="1976015" y="2799068"/>
            <a:ext cx="161486" cy="0"/>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0883FB6B-5A1A-4129-B4D3-B842A10DCBFD}"/>
              </a:ext>
            </a:extLst>
          </p:cNvPr>
          <p:cNvCxnSpPr>
            <a:cxnSpLocks/>
          </p:cNvCxnSpPr>
          <p:nvPr/>
        </p:nvCxnSpPr>
        <p:spPr>
          <a:xfrm>
            <a:off x="2536277" y="2793037"/>
            <a:ext cx="161486" cy="0"/>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A19B4DD7-906B-48CF-9C99-CC3A6C6C09F7}"/>
              </a:ext>
            </a:extLst>
          </p:cNvPr>
          <p:cNvCxnSpPr>
            <a:cxnSpLocks/>
            <a:endCxn id="41" idx="0"/>
          </p:cNvCxnSpPr>
          <p:nvPr/>
        </p:nvCxnSpPr>
        <p:spPr>
          <a:xfrm>
            <a:off x="2878189" y="2979223"/>
            <a:ext cx="63610" cy="726966"/>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B1EC0A1F-5BCF-4163-A753-E66C5CAC1E53}"/>
              </a:ext>
            </a:extLst>
          </p:cNvPr>
          <p:cNvCxnSpPr>
            <a:cxnSpLocks/>
          </p:cNvCxnSpPr>
          <p:nvPr/>
        </p:nvCxnSpPr>
        <p:spPr>
          <a:xfrm>
            <a:off x="0" y="4404210"/>
            <a:ext cx="9144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A2FF48AA-C13F-4BA4-B52A-B716F6460F19}"/>
              </a:ext>
            </a:extLst>
          </p:cNvPr>
          <p:cNvCxnSpPr>
            <a:cxnSpLocks/>
          </p:cNvCxnSpPr>
          <p:nvPr/>
        </p:nvCxnSpPr>
        <p:spPr>
          <a:xfrm>
            <a:off x="2886641" y="3983899"/>
            <a:ext cx="0" cy="4203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73C3C7AF-5C01-4CAD-B9B7-ABEC2274A6FC}"/>
              </a:ext>
            </a:extLst>
          </p:cNvPr>
          <p:cNvCxnSpPr>
            <a:cxnSpLocks/>
            <a:stCxn id="67" idx="2"/>
          </p:cNvCxnSpPr>
          <p:nvPr/>
        </p:nvCxnSpPr>
        <p:spPr>
          <a:xfrm flipH="1">
            <a:off x="8229500" y="3983899"/>
            <a:ext cx="2678" cy="4203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3D344AB5-C6D5-4039-9392-0B02B311632B}"/>
              </a:ext>
            </a:extLst>
          </p:cNvPr>
          <p:cNvCxnSpPr>
            <a:cxnSpLocks/>
          </p:cNvCxnSpPr>
          <p:nvPr/>
        </p:nvCxnSpPr>
        <p:spPr>
          <a:xfrm>
            <a:off x="2892245" y="3972060"/>
            <a:ext cx="0" cy="432150"/>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7A7840D4-C226-4753-B237-D8C98AAD20AF}"/>
              </a:ext>
            </a:extLst>
          </p:cNvPr>
          <p:cNvCxnSpPr/>
          <p:nvPr/>
        </p:nvCxnSpPr>
        <p:spPr>
          <a:xfrm>
            <a:off x="2894061" y="4404210"/>
            <a:ext cx="5349280" cy="0"/>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0D6421B5-B840-4DCD-AAD6-514411AE8A87}"/>
              </a:ext>
            </a:extLst>
          </p:cNvPr>
          <p:cNvCxnSpPr>
            <a:cxnSpLocks/>
          </p:cNvCxnSpPr>
          <p:nvPr/>
        </p:nvCxnSpPr>
        <p:spPr>
          <a:xfrm flipV="1">
            <a:off x="8236920" y="3930053"/>
            <a:ext cx="0" cy="432150"/>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96E8D13A-7F31-4B3C-AB08-11C49C019466}"/>
              </a:ext>
            </a:extLst>
          </p:cNvPr>
          <p:cNvCxnSpPr>
            <a:cxnSpLocks/>
          </p:cNvCxnSpPr>
          <p:nvPr/>
        </p:nvCxnSpPr>
        <p:spPr>
          <a:xfrm flipV="1">
            <a:off x="8502093" y="1884967"/>
            <a:ext cx="0" cy="1848269"/>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341146B3-D63F-4596-8811-7C8230F1DB91}"/>
              </a:ext>
            </a:extLst>
          </p:cNvPr>
          <p:cNvCxnSpPr>
            <a:cxnSpLocks/>
          </p:cNvCxnSpPr>
          <p:nvPr/>
        </p:nvCxnSpPr>
        <p:spPr>
          <a:xfrm flipH="1" flipV="1">
            <a:off x="8555337" y="1449893"/>
            <a:ext cx="1" cy="248996"/>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sp>
        <p:nvSpPr>
          <p:cNvPr id="256" name="Rectangle: Rounded Corners 255">
            <a:extLst>
              <a:ext uri="{FF2B5EF4-FFF2-40B4-BE49-F238E27FC236}">
                <a16:creationId xmlns:a16="http://schemas.microsoft.com/office/drawing/2014/main" id="{04FE9802-BAD8-4641-94F3-1D1227E65562}"/>
              </a:ext>
            </a:extLst>
          </p:cNvPr>
          <p:cNvSpPr/>
          <p:nvPr/>
        </p:nvSpPr>
        <p:spPr>
          <a:xfrm>
            <a:off x="2645345" y="3256176"/>
            <a:ext cx="497431"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TextBox 256">
            <a:extLst>
              <a:ext uri="{FF2B5EF4-FFF2-40B4-BE49-F238E27FC236}">
                <a16:creationId xmlns:a16="http://schemas.microsoft.com/office/drawing/2014/main" id="{F6403668-437B-455E-98EB-384D3C2842B2}"/>
              </a:ext>
            </a:extLst>
          </p:cNvPr>
          <p:cNvSpPr txBox="1"/>
          <p:nvPr/>
        </p:nvSpPr>
        <p:spPr>
          <a:xfrm>
            <a:off x="2123503" y="3239983"/>
            <a:ext cx="613678" cy="184666"/>
          </a:xfrm>
          <a:prstGeom prst="rect">
            <a:avLst/>
          </a:prstGeom>
          <a:noFill/>
        </p:spPr>
        <p:txBody>
          <a:bodyPr wrap="square" rtlCol="0">
            <a:spAutoFit/>
          </a:bodyPr>
          <a:lstStyle/>
          <a:p>
            <a:r>
              <a:rPr lang="en-US" sz="600" dirty="0" err="1">
                <a:solidFill>
                  <a:schemeClr val="bg1"/>
                </a:solidFill>
              </a:rPr>
              <a:t>cilium_vxlan</a:t>
            </a:r>
            <a:endParaRPr lang="en-US" sz="600" dirty="0">
              <a:solidFill>
                <a:schemeClr val="bg1"/>
              </a:solidFill>
            </a:endParaRPr>
          </a:p>
        </p:txBody>
      </p:sp>
      <p:sp>
        <p:nvSpPr>
          <p:cNvPr id="258" name="Rectangle: Rounded Corners 257">
            <a:extLst>
              <a:ext uri="{FF2B5EF4-FFF2-40B4-BE49-F238E27FC236}">
                <a16:creationId xmlns:a16="http://schemas.microsoft.com/office/drawing/2014/main" id="{A4EEFE7A-449A-45FF-A921-98B77DB24802}"/>
              </a:ext>
            </a:extLst>
          </p:cNvPr>
          <p:cNvSpPr/>
          <p:nvPr/>
        </p:nvSpPr>
        <p:spPr>
          <a:xfrm>
            <a:off x="8229500" y="3277547"/>
            <a:ext cx="497431"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TextBox 258">
            <a:extLst>
              <a:ext uri="{FF2B5EF4-FFF2-40B4-BE49-F238E27FC236}">
                <a16:creationId xmlns:a16="http://schemas.microsoft.com/office/drawing/2014/main" id="{7E1BEE81-39D5-4FAF-A6E8-F47197EC7751}"/>
              </a:ext>
            </a:extLst>
          </p:cNvPr>
          <p:cNvSpPr txBox="1"/>
          <p:nvPr/>
        </p:nvSpPr>
        <p:spPr>
          <a:xfrm>
            <a:off x="7707658" y="3261354"/>
            <a:ext cx="613678" cy="184666"/>
          </a:xfrm>
          <a:prstGeom prst="rect">
            <a:avLst/>
          </a:prstGeom>
          <a:noFill/>
        </p:spPr>
        <p:txBody>
          <a:bodyPr wrap="square" rtlCol="0">
            <a:spAutoFit/>
          </a:bodyPr>
          <a:lstStyle/>
          <a:p>
            <a:r>
              <a:rPr lang="en-US" sz="600" dirty="0" err="1">
                <a:solidFill>
                  <a:schemeClr val="bg1"/>
                </a:solidFill>
              </a:rPr>
              <a:t>cilium_vxlan</a:t>
            </a:r>
            <a:endParaRPr lang="en-US" sz="600" dirty="0">
              <a:solidFill>
                <a:schemeClr val="bg1"/>
              </a:solidFill>
            </a:endParaRPr>
          </a:p>
        </p:txBody>
      </p:sp>
      <p:grpSp>
        <p:nvGrpSpPr>
          <p:cNvPr id="272" name="Group 271">
            <a:extLst>
              <a:ext uri="{FF2B5EF4-FFF2-40B4-BE49-F238E27FC236}">
                <a16:creationId xmlns:a16="http://schemas.microsoft.com/office/drawing/2014/main" id="{69F20E83-8671-4B10-83F3-7F17F04B2FA0}"/>
              </a:ext>
            </a:extLst>
          </p:cNvPr>
          <p:cNvGrpSpPr/>
          <p:nvPr/>
        </p:nvGrpSpPr>
        <p:grpSpPr>
          <a:xfrm>
            <a:off x="106267" y="3368979"/>
            <a:ext cx="4302774" cy="947008"/>
            <a:chOff x="3655770" y="3705524"/>
            <a:chExt cx="4302774" cy="1614916"/>
          </a:xfrm>
        </p:grpSpPr>
        <p:sp>
          <p:nvSpPr>
            <p:cNvPr id="269" name="Rectangle: Rounded Corners 268">
              <a:extLst>
                <a:ext uri="{FF2B5EF4-FFF2-40B4-BE49-F238E27FC236}">
                  <a16:creationId xmlns:a16="http://schemas.microsoft.com/office/drawing/2014/main" id="{026FEB68-AC51-4250-85F0-6F0C069989D8}"/>
                </a:ext>
              </a:extLst>
            </p:cNvPr>
            <p:cNvSpPr/>
            <p:nvPr/>
          </p:nvSpPr>
          <p:spPr>
            <a:xfrm>
              <a:off x="3655770" y="3720881"/>
              <a:ext cx="4302774" cy="1599559"/>
            </a:xfrm>
            <a:prstGeom prst="roundRect">
              <a:avLst/>
            </a:prstGeom>
            <a:solidFill>
              <a:srgbClr val="99FF66"/>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0" name="TextBox 269">
              <a:extLst>
                <a:ext uri="{FF2B5EF4-FFF2-40B4-BE49-F238E27FC236}">
                  <a16:creationId xmlns:a16="http://schemas.microsoft.com/office/drawing/2014/main" id="{90D334CC-C914-4E88-AC81-75A506376D50}"/>
                </a:ext>
              </a:extLst>
            </p:cNvPr>
            <p:cNvSpPr txBox="1"/>
            <p:nvPr/>
          </p:nvSpPr>
          <p:spPr>
            <a:xfrm>
              <a:off x="4745297" y="3705524"/>
              <a:ext cx="1820160" cy="246221"/>
            </a:xfrm>
            <a:prstGeom prst="rect">
              <a:avLst/>
            </a:prstGeom>
            <a:noFill/>
          </p:spPr>
          <p:txBody>
            <a:bodyPr wrap="square" rtlCol="0">
              <a:spAutoFit/>
            </a:bodyPr>
            <a:lstStyle/>
            <a:p>
              <a:r>
                <a:rPr lang="en-US" sz="1000" dirty="0"/>
                <a:t>eBPF Service Has Map </a:t>
              </a:r>
            </a:p>
          </p:txBody>
        </p:sp>
      </p:grpSp>
      <p:graphicFrame>
        <p:nvGraphicFramePr>
          <p:cNvPr id="271" name="Table 270">
            <a:extLst>
              <a:ext uri="{FF2B5EF4-FFF2-40B4-BE49-F238E27FC236}">
                <a16:creationId xmlns:a16="http://schemas.microsoft.com/office/drawing/2014/main" id="{DD4747B0-C826-4128-A369-7A53C180C6D5}"/>
              </a:ext>
            </a:extLst>
          </p:cNvPr>
          <p:cNvGraphicFramePr>
            <a:graphicFrameLocks noGrp="1"/>
          </p:cNvGraphicFramePr>
          <p:nvPr>
            <p:extLst>
              <p:ext uri="{D42A27DB-BD31-4B8C-83A1-F6EECF244321}">
                <p14:modId xmlns:p14="http://schemas.microsoft.com/office/powerpoint/2010/main" val="606682571"/>
              </p:ext>
            </p:extLst>
          </p:nvPr>
        </p:nvGraphicFramePr>
        <p:xfrm>
          <a:off x="247606" y="3583716"/>
          <a:ext cx="4041220" cy="679577"/>
        </p:xfrm>
        <a:graphic>
          <a:graphicData uri="http://schemas.openxmlformats.org/drawingml/2006/table">
            <a:tbl>
              <a:tblPr firstRow="1" bandRow="1">
                <a:tableStyleId>{5C22544A-7EE6-4342-B048-85BDC9FD1C3A}</a:tableStyleId>
              </a:tblPr>
              <a:tblGrid>
                <a:gridCol w="727264">
                  <a:extLst>
                    <a:ext uri="{9D8B030D-6E8A-4147-A177-3AD203B41FA5}">
                      <a16:colId xmlns:a16="http://schemas.microsoft.com/office/drawing/2014/main" val="1759611791"/>
                    </a:ext>
                  </a:extLst>
                </a:gridCol>
                <a:gridCol w="559138">
                  <a:extLst>
                    <a:ext uri="{9D8B030D-6E8A-4147-A177-3AD203B41FA5}">
                      <a16:colId xmlns:a16="http://schemas.microsoft.com/office/drawing/2014/main" val="1827134424"/>
                    </a:ext>
                  </a:extLst>
                </a:gridCol>
                <a:gridCol w="472762">
                  <a:extLst>
                    <a:ext uri="{9D8B030D-6E8A-4147-A177-3AD203B41FA5}">
                      <a16:colId xmlns:a16="http://schemas.microsoft.com/office/drawing/2014/main" val="4001937622"/>
                    </a:ext>
                  </a:extLst>
                </a:gridCol>
                <a:gridCol w="861459">
                  <a:extLst>
                    <a:ext uri="{9D8B030D-6E8A-4147-A177-3AD203B41FA5}">
                      <a16:colId xmlns:a16="http://schemas.microsoft.com/office/drawing/2014/main" val="1381535205"/>
                    </a:ext>
                  </a:extLst>
                </a:gridCol>
                <a:gridCol w="861459">
                  <a:extLst>
                    <a:ext uri="{9D8B030D-6E8A-4147-A177-3AD203B41FA5}">
                      <a16:colId xmlns:a16="http://schemas.microsoft.com/office/drawing/2014/main" val="805598641"/>
                    </a:ext>
                  </a:extLst>
                </a:gridCol>
                <a:gridCol w="559138">
                  <a:extLst>
                    <a:ext uri="{9D8B030D-6E8A-4147-A177-3AD203B41FA5}">
                      <a16:colId xmlns:a16="http://schemas.microsoft.com/office/drawing/2014/main" val="3961908146"/>
                    </a:ext>
                  </a:extLst>
                </a:gridCol>
              </a:tblGrid>
              <a:tr h="213306">
                <a:tc>
                  <a:txBody>
                    <a:bodyPr/>
                    <a:lstStyle/>
                    <a:p>
                      <a:pPr marL="0" marR="0">
                        <a:lnSpc>
                          <a:spcPct val="107000"/>
                        </a:lnSpc>
                        <a:spcBef>
                          <a:spcPts val="0"/>
                        </a:spcBef>
                        <a:spcAft>
                          <a:spcPts val="800"/>
                        </a:spcAft>
                      </a:pPr>
                      <a:r>
                        <a:rPr lang="en-US" sz="1000" dirty="0">
                          <a:effectLst/>
                        </a:rPr>
                        <a:t>Service IP</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1000" dirty="0">
                          <a:effectLst/>
                        </a:rPr>
                        <a:t>Port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1000" dirty="0">
                          <a:effectLst/>
                        </a:rPr>
                        <a:t>ID</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1000" dirty="0">
                          <a:effectLst/>
                        </a:rPr>
                        <a:t>Endpoint ID</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1000" dirty="0">
                          <a:effectLst/>
                        </a:rPr>
                        <a:t>Endpoint IP</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1000" dirty="0">
                          <a:effectLst/>
                        </a:rPr>
                        <a:t>Port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81353787"/>
                  </a:ext>
                </a:extLst>
              </a:tr>
              <a:tr h="186465">
                <a:tc>
                  <a:txBody>
                    <a:bodyPr/>
                    <a:lstStyle/>
                    <a:p>
                      <a:pPr>
                        <a:lnSpc>
                          <a:spcPct val="107000"/>
                        </a:lnSpc>
                      </a:pPr>
                      <a:r>
                        <a:rPr lang="en-US" sz="800" dirty="0">
                          <a:solidFill>
                            <a:srgbClr val="C00000"/>
                          </a:solidFill>
                        </a:rPr>
                        <a:t>10.107.72.75</a:t>
                      </a:r>
                      <a:endParaRPr lang="en-US" sz="800" dirty="0">
                        <a:solidFill>
                          <a:srgbClr val="C00000"/>
                        </a:solidFill>
                        <a:effectLst/>
                        <a:latin typeface="Calibri" panose="020F0502020204030204" pitchFamily="34" charset="0"/>
                        <a:cs typeface="Arial" panose="020B0604020202020204" pitchFamily="34" charset="0"/>
                      </a:endParaRPr>
                    </a:p>
                  </a:txBody>
                  <a:tcPr/>
                </a:tc>
                <a:tc>
                  <a:txBody>
                    <a:bodyPr/>
                    <a:lstStyle/>
                    <a:p>
                      <a:pPr>
                        <a:lnSpc>
                          <a:spcPct val="107000"/>
                        </a:lnSpc>
                      </a:pPr>
                      <a:r>
                        <a:rPr lang="en-US" sz="800" dirty="0">
                          <a:solidFill>
                            <a:srgbClr val="C00000"/>
                          </a:solidFill>
                          <a:effectLst/>
                        </a:rPr>
                        <a:t>8080</a:t>
                      </a:r>
                      <a:endParaRPr lang="en-US" sz="800" dirty="0">
                        <a:solidFill>
                          <a:srgbClr val="C00000"/>
                        </a:solidFill>
                        <a:effectLst/>
                        <a:latin typeface="Calibri" panose="020F0502020204030204" pitchFamily="34" charset="0"/>
                        <a:cs typeface="Arial" panose="020B0604020202020204" pitchFamily="34" charset="0"/>
                      </a:endParaRPr>
                    </a:p>
                  </a:txBody>
                  <a:tcPr/>
                </a:tc>
                <a:tc>
                  <a:txBody>
                    <a:bodyPr/>
                    <a:lstStyle/>
                    <a:p>
                      <a:pPr>
                        <a:lnSpc>
                          <a:spcPct val="107000"/>
                        </a:lnSpc>
                      </a:pPr>
                      <a:r>
                        <a:rPr lang="en-US" sz="800" dirty="0">
                          <a:solidFill>
                            <a:srgbClr val="C00000"/>
                          </a:solidFill>
                          <a:effectLst/>
                        </a:rPr>
                        <a:t>1</a:t>
                      </a:r>
                      <a:endParaRPr lang="en-US" sz="800" dirty="0">
                        <a:solidFill>
                          <a:srgbClr val="C00000"/>
                        </a:solidFill>
                        <a:effectLst/>
                        <a:latin typeface="Calibri" panose="020F0502020204030204" pitchFamily="34" charset="0"/>
                        <a:cs typeface="Arial" panose="020B0604020202020204" pitchFamily="34" charset="0"/>
                      </a:endParaRPr>
                    </a:p>
                  </a:txBody>
                  <a:tcPr/>
                </a:tc>
                <a:tc>
                  <a:txBody>
                    <a:bodyPr/>
                    <a:lstStyle/>
                    <a:p>
                      <a:pPr>
                        <a:lnSpc>
                          <a:spcPct val="107000"/>
                        </a:lnSpc>
                      </a:pPr>
                      <a:r>
                        <a:rPr lang="en-US" sz="800" dirty="0">
                          <a:solidFill>
                            <a:srgbClr val="C00000"/>
                          </a:solidFill>
                          <a:effectLst/>
                        </a:rPr>
                        <a:t>4</a:t>
                      </a:r>
                      <a:endParaRPr lang="en-US" sz="800" dirty="0">
                        <a:solidFill>
                          <a:srgbClr val="C00000"/>
                        </a:solidFill>
                        <a:effectLst/>
                        <a:latin typeface="Calibri" panose="020F0502020204030204" pitchFamily="34" charset="0"/>
                        <a:cs typeface="Arial" panose="020B0604020202020204" pitchFamily="34" charset="0"/>
                      </a:endParaRPr>
                    </a:p>
                  </a:txBody>
                  <a:tcPr/>
                </a:tc>
                <a:tc>
                  <a:txBody>
                    <a:bodyPr/>
                    <a:lstStyle/>
                    <a:p>
                      <a:pPr>
                        <a:lnSpc>
                          <a:spcPct val="107000"/>
                        </a:lnSpc>
                      </a:pPr>
                      <a:r>
                        <a:rPr lang="en-US" sz="800" dirty="0">
                          <a:solidFill>
                            <a:srgbClr val="C00000"/>
                          </a:solidFill>
                          <a:effectLst/>
                        </a:rPr>
                        <a:t>10.0.1.183</a:t>
                      </a:r>
                      <a:endParaRPr lang="en-US" sz="800" dirty="0">
                        <a:solidFill>
                          <a:srgbClr val="C00000"/>
                        </a:solidFill>
                        <a:effectLst/>
                        <a:latin typeface="Calibri" panose="020F0502020204030204" pitchFamily="34" charset="0"/>
                        <a:cs typeface="Arial" panose="020B0604020202020204" pitchFamily="34" charset="0"/>
                      </a:endParaRPr>
                    </a:p>
                  </a:txBody>
                  <a:tcPr/>
                </a:tc>
                <a:tc>
                  <a:txBody>
                    <a:bodyPr/>
                    <a:lstStyle/>
                    <a:p>
                      <a:pPr>
                        <a:lnSpc>
                          <a:spcPct val="107000"/>
                        </a:lnSpc>
                      </a:pPr>
                      <a:r>
                        <a:rPr lang="en-US" sz="800" dirty="0">
                          <a:solidFill>
                            <a:srgbClr val="C00000"/>
                          </a:solidFill>
                          <a:effectLst/>
                        </a:rPr>
                        <a:t>8080</a:t>
                      </a:r>
                      <a:endParaRPr lang="en-US" sz="800" dirty="0">
                        <a:solidFill>
                          <a:srgbClr val="C00000"/>
                        </a:solidFill>
                        <a:effectLst/>
                        <a:latin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86409288"/>
                  </a:ext>
                </a:extLst>
              </a:tr>
              <a:tr h="186465">
                <a:tc>
                  <a:txBody>
                    <a:bodyPr/>
                    <a:lstStyle/>
                    <a:p>
                      <a:pPr>
                        <a:lnSpc>
                          <a:spcPct val="107000"/>
                        </a:lnSpc>
                      </a:pPr>
                      <a:r>
                        <a:rPr lang="en-US" sz="800" dirty="0">
                          <a:solidFill>
                            <a:srgbClr val="C00000"/>
                          </a:solidFill>
                        </a:rPr>
                        <a:t>10.107.72.75</a:t>
                      </a:r>
                      <a:endParaRPr lang="en-US" sz="800" dirty="0">
                        <a:solidFill>
                          <a:srgbClr val="C00000"/>
                        </a:solidFill>
                        <a:effectLst/>
                        <a:latin typeface="Calibri" panose="020F0502020204030204" pitchFamily="34" charset="0"/>
                        <a:cs typeface="Arial" panose="020B0604020202020204" pitchFamily="34" charset="0"/>
                      </a:endParaRPr>
                    </a:p>
                  </a:txBody>
                  <a:tcPr/>
                </a:tc>
                <a:tc>
                  <a:txBody>
                    <a:bodyPr/>
                    <a:lstStyle/>
                    <a:p>
                      <a:pPr>
                        <a:lnSpc>
                          <a:spcPct val="107000"/>
                        </a:lnSpc>
                      </a:pPr>
                      <a:r>
                        <a:rPr lang="en-US" sz="800" dirty="0">
                          <a:solidFill>
                            <a:srgbClr val="C00000"/>
                          </a:solidFill>
                          <a:effectLst/>
                        </a:rPr>
                        <a:t>8080</a:t>
                      </a:r>
                      <a:endParaRPr lang="en-US" sz="800" dirty="0">
                        <a:solidFill>
                          <a:srgbClr val="C00000"/>
                        </a:solidFill>
                        <a:effectLst/>
                        <a:latin typeface="Calibri" panose="020F0502020204030204" pitchFamily="34" charset="0"/>
                        <a:cs typeface="Arial" panose="020B0604020202020204" pitchFamily="34" charset="0"/>
                      </a:endParaRPr>
                    </a:p>
                  </a:txBody>
                  <a:tcPr/>
                </a:tc>
                <a:tc>
                  <a:txBody>
                    <a:bodyPr/>
                    <a:lstStyle/>
                    <a:p>
                      <a:pPr>
                        <a:lnSpc>
                          <a:spcPct val="107000"/>
                        </a:lnSpc>
                      </a:pPr>
                      <a:r>
                        <a:rPr lang="en-US" sz="800" dirty="0">
                          <a:solidFill>
                            <a:srgbClr val="C00000"/>
                          </a:solidFill>
                          <a:effectLst/>
                          <a:latin typeface="Calibri" panose="020F0502020204030204" pitchFamily="34" charset="0"/>
                          <a:cs typeface="Arial" panose="020B0604020202020204" pitchFamily="34" charset="0"/>
                        </a:rPr>
                        <a:t>1</a:t>
                      </a:r>
                    </a:p>
                  </a:txBody>
                  <a:tcPr/>
                </a:tc>
                <a:tc>
                  <a:txBody>
                    <a:bodyPr/>
                    <a:lstStyle/>
                    <a:p>
                      <a:pPr>
                        <a:lnSpc>
                          <a:spcPct val="107000"/>
                        </a:lnSpc>
                      </a:pPr>
                      <a:r>
                        <a:rPr lang="en-US" sz="800" dirty="0">
                          <a:solidFill>
                            <a:srgbClr val="C00000"/>
                          </a:solidFill>
                          <a:effectLst/>
                        </a:rPr>
                        <a:t>5</a:t>
                      </a:r>
                      <a:endParaRPr lang="en-US" sz="800" dirty="0">
                        <a:solidFill>
                          <a:srgbClr val="C00000"/>
                        </a:solidFill>
                        <a:effectLst/>
                        <a:latin typeface="Calibri" panose="020F0502020204030204" pitchFamily="34" charset="0"/>
                        <a:cs typeface="Arial" panose="020B0604020202020204" pitchFamily="34" charset="0"/>
                      </a:endParaRPr>
                    </a:p>
                  </a:txBody>
                  <a:tcPr/>
                </a:tc>
                <a:tc>
                  <a:txBody>
                    <a:bodyPr/>
                    <a:lstStyle/>
                    <a:p>
                      <a:pPr>
                        <a:lnSpc>
                          <a:spcPct val="107000"/>
                        </a:lnSpc>
                      </a:pPr>
                      <a:r>
                        <a:rPr lang="en-US" sz="800" dirty="0">
                          <a:solidFill>
                            <a:srgbClr val="C00000"/>
                          </a:solidFill>
                          <a:effectLst/>
                        </a:rPr>
                        <a:t>10.0.1.184</a:t>
                      </a:r>
                      <a:endParaRPr lang="en-US" sz="800" dirty="0">
                        <a:solidFill>
                          <a:srgbClr val="C00000"/>
                        </a:solidFill>
                        <a:effectLst/>
                        <a:latin typeface="Calibri" panose="020F0502020204030204" pitchFamily="34" charset="0"/>
                        <a:cs typeface="Arial" panose="020B0604020202020204" pitchFamily="34" charset="0"/>
                      </a:endParaRPr>
                    </a:p>
                  </a:txBody>
                  <a:tcPr/>
                </a:tc>
                <a:tc>
                  <a:txBody>
                    <a:bodyPr/>
                    <a:lstStyle/>
                    <a:p>
                      <a:pPr>
                        <a:lnSpc>
                          <a:spcPct val="107000"/>
                        </a:lnSpc>
                      </a:pPr>
                      <a:r>
                        <a:rPr lang="en-US" sz="800" dirty="0">
                          <a:solidFill>
                            <a:srgbClr val="C00000"/>
                          </a:solidFill>
                          <a:effectLst/>
                        </a:rPr>
                        <a:t>8080</a:t>
                      </a:r>
                      <a:endParaRPr lang="en-US" sz="800" dirty="0">
                        <a:solidFill>
                          <a:srgbClr val="C00000"/>
                        </a:solidFill>
                        <a:effectLst/>
                        <a:latin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871634870"/>
                  </a:ext>
                </a:extLst>
              </a:tr>
            </a:tbl>
          </a:graphicData>
        </a:graphic>
      </p:graphicFrame>
      <p:sp>
        <p:nvSpPr>
          <p:cNvPr id="276" name="Rectangle: Rounded Corners 275">
            <a:extLst>
              <a:ext uri="{FF2B5EF4-FFF2-40B4-BE49-F238E27FC236}">
                <a16:creationId xmlns:a16="http://schemas.microsoft.com/office/drawing/2014/main" id="{3FBB03A1-771B-4BC5-AFED-ACABA1830E45}"/>
              </a:ext>
            </a:extLst>
          </p:cNvPr>
          <p:cNvSpPr/>
          <p:nvPr/>
        </p:nvSpPr>
        <p:spPr>
          <a:xfrm>
            <a:off x="4495438" y="3363538"/>
            <a:ext cx="4614733" cy="938002"/>
          </a:xfrm>
          <a:prstGeom prst="roundRect">
            <a:avLst/>
          </a:prstGeom>
          <a:solidFill>
            <a:srgbClr val="FFC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TextBox 276">
            <a:extLst>
              <a:ext uri="{FF2B5EF4-FFF2-40B4-BE49-F238E27FC236}">
                <a16:creationId xmlns:a16="http://schemas.microsoft.com/office/drawing/2014/main" id="{6B8ADA0D-1E35-4E49-9C8F-9707729FFDF1}"/>
              </a:ext>
            </a:extLst>
          </p:cNvPr>
          <p:cNvSpPr txBox="1"/>
          <p:nvPr/>
        </p:nvSpPr>
        <p:spPr>
          <a:xfrm>
            <a:off x="5982329" y="3350933"/>
            <a:ext cx="1820160" cy="246221"/>
          </a:xfrm>
          <a:prstGeom prst="rect">
            <a:avLst/>
          </a:prstGeom>
          <a:noFill/>
        </p:spPr>
        <p:txBody>
          <a:bodyPr wrap="square" rtlCol="0">
            <a:spAutoFit/>
          </a:bodyPr>
          <a:lstStyle/>
          <a:p>
            <a:r>
              <a:rPr lang="en-US" sz="1000" dirty="0"/>
              <a:t>eBPF Conn Track Map </a:t>
            </a:r>
          </a:p>
        </p:txBody>
      </p:sp>
      <p:graphicFrame>
        <p:nvGraphicFramePr>
          <p:cNvPr id="281" name="Table 280">
            <a:extLst>
              <a:ext uri="{FF2B5EF4-FFF2-40B4-BE49-F238E27FC236}">
                <a16:creationId xmlns:a16="http://schemas.microsoft.com/office/drawing/2014/main" id="{3ABC6E91-572F-44B3-893D-CE6ADD7C7314}"/>
              </a:ext>
            </a:extLst>
          </p:cNvPr>
          <p:cNvGraphicFramePr>
            <a:graphicFrameLocks noGrp="1"/>
          </p:cNvGraphicFramePr>
          <p:nvPr>
            <p:extLst>
              <p:ext uri="{D42A27DB-BD31-4B8C-83A1-F6EECF244321}">
                <p14:modId xmlns:p14="http://schemas.microsoft.com/office/powerpoint/2010/main" val="3151318982"/>
              </p:ext>
            </p:extLst>
          </p:nvPr>
        </p:nvGraphicFramePr>
        <p:xfrm>
          <a:off x="4675623" y="3572287"/>
          <a:ext cx="4396492" cy="715964"/>
        </p:xfrm>
        <a:graphic>
          <a:graphicData uri="http://schemas.openxmlformats.org/drawingml/2006/table">
            <a:tbl>
              <a:tblPr firstRow="1" bandRow="1">
                <a:tableStyleId>{5C22544A-7EE6-4342-B048-85BDC9FD1C3A}</a:tableStyleId>
              </a:tblPr>
              <a:tblGrid>
                <a:gridCol w="683755">
                  <a:extLst>
                    <a:ext uri="{9D8B030D-6E8A-4147-A177-3AD203B41FA5}">
                      <a16:colId xmlns:a16="http://schemas.microsoft.com/office/drawing/2014/main" val="3117335067"/>
                    </a:ext>
                  </a:extLst>
                </a:gridCol>
                <a:gridCol w="658637">
                  <a:extLst>
                    <a:ext uri="{9D8B030D-6E8A-4147-A177-3AD203B41FA5}">
                      <a16:colId xmlns:a16="http://schemas.microsoft.com/office/drawing/2014/main" val="1190287251"/>
                    </a:ext>
                  </a:extLst>
                </a:gridCol>
                <a:gridCol w="715474">
                  <a:extLst>
                    <a:ext uri="{9D8B030D-6E8A-4147-A177-3AD203B41FA5}">
                      <a16:colId xmlns:a16="http://schemas.microsoft.com/office/drawing/2014/main" val="1768889867"/>
                    </a:ext>
                  </a:extLst>
                </a:gridCol>
                <a:gridCol w="639556">
                  <a:extLst>
                    <a:ext uri="{9D8B030D-6E8A-4147-A177-3AD203B41FA5}">
                      <a16:colId xmlns:a16="http://schemas.microsoft.com/office/drawing/2014/main" val="1909060346"/>
                    </a:ext>
                  </a:extLst>
                </a:gridCol>
                <a:gridCol w="477430">
                  <a:extLst>
                    <a:ext uri="{9D8B030D-6E8A-4147-A177-3AD203B41FA5}">
                      <a16:colId xmlns:a16="http://schemas.microsoft.com/office/drawing/2014/main" val="2467260029"/>
                    </a:ext>
                  </a:extLst>
                </a:gridCol>
                <a:gridCol w="691855">
                  <a:extLst>
                    <a:ext uri="{9D8B030D-6E8A-4147-A177-3AD203B41FA5}">
                      <a16:colId xmlns:a16="http://schemas.microsoft.com/office/drawing/2014/main" val="1732926987"/>
                    </a:ext>
                  </a:extLst>
                </a:gridCol>
                <a:gridCol w="529785">
                  <a:extLst>
                    <a:ext uri="{9D8B030D-6E8A-4147-A177-3AD203B41FA5}">
                      <a16:colId xmlns:a16="http://schemas.microsoft.com/office/drawing/2014/main" val="3956838691"/>
                    </a:ext>
                  </a:extLst>
                </a:gridCol>
              </a:tblGrid>
              <a:tr h="275948">
                <a:tc>
                  <a:txBody>
                    <a:bodyPr/>
                    <a:lstStyle/>
                    <a:p>
                      <a:pPr marL="0" marR="0">
                        <a:lnSpc>
                          <a:spcPct val="107000"/>
                        </a:lnSpc>
                        <a:spcBef>
                          <a:spcPts val="0"/>
                        </a:spcBef>
                        <a:spcAft>
                          <a:spcPts val="800"/>
                        </a:spcAft>
                      </a:pPr>
                      <a:r>
                        <a:rPr lang="en-US" sz="700" dirty="0">
                          <a:effectLst/>
                        </a:rPr>
                        <a:t>Source IP</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Source Port</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err="1">
                          <a:effectLst/>
                        </a:rPr>
                        <a:t>Dest</a:t>
                      </a:r>
                      <a:r>
                        <a:rPr lang="en-US" sz="700" dirty="0">
                          <a:effectLst/>
                        </a:rPr>
                        <a:t> IP</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err="1">
                          <a:effectLst/>
                        </a:rPr>
                        <a:t>Dest</a:t>
                      </a:r>
                      <a:r>
                        <a:rPr lang="en-US" sz="700" dirty="0">
                          <a:effectLst/>
                        </a:rPr>
                        <a:t> Port</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a:effectLst/>
                        </a:rPr>
                        <a:t>Type</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Endpoint ID</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Service ID</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194716322"/>
                  </a:ext>
                </a:extLst>
              </a:tr>
              <a:tr h="175856">
                <a:tc>
                  <a:txBody>
                    <a:bodyPr/>
                    <a:lstStyle/>
                    <a:p>
                      <a:pPr marL="0" marR="0">
                        <a:lnSpc>
                          <a:spcPct val="107000"/>
                        </a:lnSpc>
                        <a:spcBef>
                          <a:spcPts val="0"/>
                        </a:spcBef>
                        <a:spcAft>
                          <a:spcPts val="800"/>
                        </a:spcAft>
                      </a:pPr>
                      <a:r>
                        <a:rPr lang="en-US" sz="700" dirty="0">
                          <a:effectLst/>
                        </a:rPr>
                        <a:t>10.0.0.247</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4321</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700" dirty="0">
                          <a:effectLst/>
                        </a:rPr>
                        <a:t>10.107.72.75</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8080</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SVC</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4</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4177194695"/>
                  </a:ext>
                </a:extLst>
              </a:tr>
              <a:tr h="175856">
                <a:tc>
                  <a:txBody>
                    <a:bodyPr/>
                    <a:lstStyle/>
                    <a:p>
                      <a:pPr marL="0" marR="0">
                        <a:lnSpc>
                          <a:spcPct val="107000"/>
                        </a:lnSpc>
                        <a:spcBef>
                          <a:spcPts val="0"/>
                        </a:spcBef>
                        <a:spcAft>
                          <a:spcPts val="800"/>
                        </a:spcAft>
                      </a:pPr>
                      <a:r>
                        <a:rPr lang="en-US" sz="700" dirty="0">
                          <a:effectLst/>
                        </a:rPr>
                        <a:t>10.0.0.247</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a:effectLst/>
                        </a:rPr>
                        <a:t>4321</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10.0.1.183</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8080</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Egress</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1</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619947439"/>
                  </a:ext>
                </a:extLst>
              </a:tr>
            </a:tbl>
          </a:graphicData>
        </a:graphic>
      </p:graphicFrame>
      <p:sp>
        <p:nvSpPr>
          <p:cNvPr id="111" name="TextBox 110">
            <a:extLst>
              <a:ext uri="{FF2B5EF4-FFF2-40B4-BE49-F238E27FC236}">
                <a16:creationId xmlns:a16="http://schemas.microsoft.com/office/drawing/2014/main" id="{0D87DC19-39F2-48C7-9116-F5B16A1F509C}"/>
              </a:ext>
            </a:extLst>
          </p:cNvPr>
          <p:cNvSpPr txBox="1"/>
          <p:nvPr/>
        </p:nvSpPr>
        <p:spPr>
          <a:xfrm>
            <a:off x="887705" y="357551"/>
            <a:ext cx="536755" cy="276999"/>
          </a:xfrm>
          <a:prstGeom prst="rect">
            <a:avLst/>
          </a:prstGeom>
          <a:noFill/>
        </p:spPr>
        <p:txBody>
          <a:bodyPr wrap="square" rtlCol="0">
            <a:spAutoFit/>
          </a:bodyPr>
          <a:lstStyle/>
          <a:p>
            <a:r>
              <a:rPr lang="en-US" sz="1200" b="1" dirty="0">
                <a:solidFill>
                  <a:schemeClr val="bg1"/>
                </a:solidFill>
              </a:rPr>
              <a:t>POD</a:t>
            </a:r>
          </a:p>
        </p:txBody>
      </p:sp>
      <p:sp>
        <p:nvSpPr>
          <p:cNvPr id="142" name="TextBox 141">
            <a:extLst>
              <a:ext uri="{FF2B5EF4-FFF2-40B4-BE49-F238E27FC236}">
                <a16:creationId xmlns:a16="http://schemas.microsoft.com/office/drawing/2014/main" id="{F790A034-E190-4B47-AAA6-0D117CAA5B4E}"/>
              </a:ext>
            </a:extLst>
          </p:cNvPr>
          <p:cNvSpPr txBox="1"/>
          <p:nvPr/>
        </p:nvSpPr>
        <p:spPr>
          <a:xfrm>
            <a:off x="7915280" y="377534"/>
            <a:ext cx="536755" cy="276999"/>
          </a:xfrm>
          <a:prstGeom prst="rect">
            <a:avLst/>
          </a:prstGeom>
          <a:noFill/>
        </p:spPr>
        <p:txBody>
          <a:bodyPr wrap="square" rtlCol="0">
            <a:spAutoFit/>
          </a:bodyPr>
          <a:lstStyle/>
          <a:p>
            <a:r>
              <a:rPr lang="en-US" sz="1200" b="1" dirty="0">
                <a:solidFill>
                  <a:schemeClr val="bg1"/>
                </a:solidFill>
              </a:rPr>
              <a:t>POD</a:t>
            </a:r>
          </a:p>
        </p:txBody>
      </p:sp>
      <p:sp>
        <p:nvSpPr>
          <p:cNvPr id="148" name="TextBox 147">
            <a:extLst>
              <a:ext uri="{FF2B5EF4-FFF2-40B4-BE49-F238E27FC236}">
                <a16:creationId xmlns:a16="http://schemas.microsoft.com/office/drawing/2014/main" id="{74AA31A8-5E36-45F7-9B34-1CB974257C23}"/>
              </a:ext>
            </a:extLst>
          </p:cNvPr>
          <p:cNvSpPr txBox="1"/>
          <p:nvPr/>
        </p:nvSpPr>
        <p:spPr>
          <a:xfrm>
            <a:off x="6045665" y="370716"/>
            <a:ext cx="536755" cy="276999"/>
          </a:xfrm>
          <a:prstGeom prst="rect">
            <a:avLst/>
          </a:prstGeom>
          <a:noFill/>
        </p:spPr>
        <p:txBody>
          <a:bodyPr wrap="square" rtlCol="0">
            <a:spAutoFit/>
          </a:bodyPr>
          <a:lstStyle/>
          <a:p>
            <a:r>
              <a:rPr lang="en-US" sz="1200" b="1" dirty="0">
                <a:solidFill>
                  <a:schemeClr val="bg1"/>
                </a:solidFill>
              </a:rPr>
              <a:t>POD</a:t>
            </a:r>
          </a:p>
        </p:txBody>
      </p:sp>
      <p:cxnSp>
        <p:nvCxnSpPr>
          <p:cNvPr id="149" name="Straight Arrow Connector 148">
            <a:extLst>
              <a:ext uri="{FF2B5EF4-FFF2-40B4-BE49-F238E27FC236}">
                <a16:creationId xmlns:a16="http://schemas.microsoft.com/office/drawing/2014/main" id="{154BB990-483C-4B8E-BACA-95AC27D5C7F5}"/>
              </a:ext>
            </a:extLst>
          </p:cNvPr>
          <p:cNvCxnSpPr>
            <a:cxnSpLocks/>
          </p:cNvCxnSpPr>
          <p:nvPr/>
        </p:nvCxnSpPr>
        <p:spPr>
          <a:xfrm flipH="1">
            <a:off x="8542330" y="1469386"/>
            <a:ext cx="1" cy="248996"/>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4C646F88-2334-4C18-9030-0A3E09E12FB8}"/>
              </a:ext>
            </a:extLst>
          </p:cNvPr>
          <p:cNvCxnSpPr>
            <a:cxnSpLocks/>
          </p:cNvCxnSpPr>
          <p:nvPr/>
        </p:nvCxnSpPr>
        <p:spPr>
          <a:xfrm>
            <a:off x="8502093" y="1896644"/>
            <a:ext cx="0" cy="1848269"/>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21717B90-81BA-4CEA-87D4-97824B43B462}"/>
              </a:ext>
            </a:extLst>
          </p:cNvPr>
          <p:cNvCxnSpPr>
            <a:cxnSpLocks/>
          </p:cNvCxnSpPr>
          <p:nvPr/>
        </p:nvCxnSpPr>
        <p:spPr>
          <a:xfrm>
            <a:off x="8542330" y="3972060"/>
            <a:ext cx="0" cy="432150"/>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A536B640-A4F9-426F-B337-BC90DB95D766}"/>
              </a:ext>
            </a:extLst>
          </p:cNvPr>
          <p:cNvCxnSpPr>
            <a:cxnSpLocks/>
          </p:cNvCxnSpPr>
          <p:nvPr/>
        </p:nvCxnSpPr>
        <p:spPr>
          <a:xfrm flipH="1">
            <a:off x="2878189" y="4404210"/>
            <a:ext cx="5349280" cy="0"/>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4C391650-D10E-4A96-A0F6-4C2AD6C199C8}"/>
              </a:ext>
            </a:extLst>
          </p:cNvPr>
          <p:cNvCxnSpPr>
            <a:cxnSpLocks/>
          </p:cNvCxnSpPr>
          <p:nvPr/>
        </p:nvCxnSpPr>
        <p:spPr>
          <a:xfrm flipV="1">
            <a:off x="2886809" y="3983899"/>
            <a:ext cx="0" cy="432150"/>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29325E94-A5FD-447E-897A-DB417B0E57DD}"/>
              </a:ext>
            </a:extLst>
          </p:cNvPr>
          <p:cNvCxnSpPr>
            <a:cxnSpLocks/>
          </p:cNvCxnSpPr>
          <p:nvPr/>
        </p:nvCxnSpPr>
        <p:spPr>
          <a:xfrm flipH="1" flipV="1">
            <a:off x="1702992" y="1884967"/>
            <a:ext cx="1307849" cy="1987561"/>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A7C5C23A-1E8C-44D0-BDF8-422A79B9C3D5}"/>
              </a:ext>
            </a:extLst>
          </p:cNvPr>
          <p:cNvCxnSpPr>
            <a:cxnSpLocks/>
          </p:cNvCxnSpPr>
          <p:nvPr/>
        </p:nvCxnSpPr>
        <p:spPr>
          <a:xfrm flipH="1" flipV="1">
            <a:off x="1534294" y="1456660"/>
            <a:ext cx="3308" cy="242229"/>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sp>
        <p:nvSpPr>
          <p:cNvPr id="156" name="Rectangle: Rounded Corners 155">
            <a:extLst>
              <a:ext uri="{FF2B5EF4-FFF2-40B4-BE49-F238E27FC236}">
                <a16:creationId xmlns:a16="http://schemas.microsoft.com/office/drawing/2014/main" id="{BD2373B7-2219-45D0-90FB-B959D7CF70D8}"/>
              </a:ext>
            </a:extLst>
          </p:cNvPr>
          <p:cNvSpPr/>
          <p:nvPr/>
        </p:nvSpPr>
        <p:spPr>
          <a:xfrm>
            <a:off x="2123502" y="1447521"/>
            <a:ext cx="1609739" cy="818819"/>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TextBox 156">
            <a:extLst>
              <a:ext uri="{FF2B5EF4-FFF2-40B4-BE49-F238E27FC236}">
                <a16:creationId xmlns:a16="http://schemas.microsoft.com/office/drawing/2014/main" id="{0856703E-4AA9-4CAA-8B7F-9617AB8B4737}"/>
              </a:ext>
            </a:extLst>
          </p:cNvPr>
          <p:cNvSpPr txBox="1"/>
          <p:nvPr/>
        </p:nvSpPr>
        <p:spPr>
          <a:xfrm>
            <a:off x="2117032" y="1566009"/>
            <a:ext cx="1456392" cy="415498"/>
          </a:xfrm>
          <a:prstGeom prst="rect">
            <a:avLst/>
          </a:prstGeom>
          <a:noFill/>
        </p:spPr>
        <p:txBody>
          <a:bodyPr wrap="square" rtlCol="0">
            <a:spAutoFit/>
          </a:bodyPr>
          <a:lstStyle/>
          <a:p>
            <a:r>
              <a:rPr lang="en-US" sz="700" b="1" dirty="0">
                <a:solidFill>
                  <a:schemeClr val="bg1"/>
                </a:solidFill>
              </a:rPr>
              <a:t>Source: </a:t>
            </a:r>
            <a:r>
              <a:rPr lang="en-US" sz="700" dirty="0">
                <a:solidFill>
                  <a:schemeClr val="bg1"/>
                </a:solidFill>
              </a:rPr>
              <a:t>10.0.0.247</a:t>
            </a:r>
          </a:p>
          <a:p>
            <a:r>
              <a:rPr lang="en-US" sz="700" b="1" dirty="0">
                <a:solidFill>
                  <a:schemeClr val="bg1"/>
                </a:solidFill>
              </a:rPr>
              <a:t>Destination:</a:t>
            </a:r>
            <a:r>
              <a:rPr lang="en-US" sz="700" dirty="0">
                <a:solidFill>
                  <a:schemeClr val="bg1"/>
                </a:solidFill>
              </a:rPr>
              <a:t> 10.107.72.75</a:t>
            </a:r>
          </a:p>
          <a:p>
            <a:r>
              <a:rPr lang="en-US" sz="700" b="1" dirty="0">
                <a:solidFill>
                  <a:schemeClr val="bg1"/>
                </a:solidFill>
              </a:rPr>
              <a:t>Port: 8080</a:t>
            </a:r>
          </a:p>
        </p:txBody>
      </p:sp>
      <p:sp>
        <p:nvSpPr>
          <p:cNvPr id="158" name="Rectangle: Rounded Corners 157">
            <a:extLst>
              <a:ext uri="{FF2B5EF4-FFF2-40B4-BE49-F238E27FC236}">
                <a16:creationId xmlns:a16="http://schemas.microsoft.com/office/drawing/2014/main" id="{9CF34BDC-9721-493C-A706-EC4FB54158FE}"/>
              </a:ext>
            </a:extLst>
          </p:cNvPr>
          <p:cNvSpPr/>
          <p:nvPr/>
        </p:nvSpPr>
        <p:spPr>
          <a:xfrm>
            <a:off x="2257654" y="2011164"/>
            <a:ext cx="1361947" cy="184667"/>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TextBox 158">
            <a:extLst>
              <a:ext uri="{FF2B5EF4-FFF2-40B4-BE49-F238E27FC236}">
                <a16:creationId xmlns:a16="http://schemas.microsoft.com/office/drawing/2014/main" id="{40769AFB-CC74-44AF-8014-0C0922BA02B7}"/>
              </a:ext>
            </a:extLst>
          </p:cNvPr>
          <p:cNvSpPr txBox="1"/>
          <p:nvPr/>
        </p:nvSpPr>
        <p:spPr>
          <a:xfrm>
            <a:off x="2553945" y="1972780"/>
            <a:ext cx="990483" cy="215444"/>
          </a:xfrm>
          <a:prstGeom prst="rect">
            <a:avLst/>
          </a:prstGeom>
          <a:noFill/>
        </p:spPr>
        <p:txBody>
          <a:bodyPr wrap="square" rtlCol="0">
            <a:spAutoFit/>
          </a:bodyPr>
          <a:lstStyle/>
          <a:p>
            <a:r>
              <a:rPr lang="en-US" sz="800" b="1" dirty="0">
                <a:solidFill>
                  <a:schemeClr val="bg1"/>
                </a:solidFill>
              </a:rPr>
              <a:t>Payload: Request</a:t>
            </a:r>
          </a:p>
        </p:txBody>
      </p:sp>
      <p:sp>
        <p:nvSpPr>
          <p:cNvPr id="160" name="TextBox 159">
            <a:extLst>
              <a:ext uri="{FF2B5EF4-FFF2-40B4-BE49-F238E27FC236}">
                <a16:creationId xmlns:a16="http://schemas.microsoft.com/office/drawing/2014/main" id="{08496C6D-C557-4EC7-9D5D-F669266EBC15}"/>
              </a:ext>
            </a:extLst>
          </p:cNvPr>
          <p:cNvSpPr txBox="1"/>
          <p:nvPr/>
        </p:nvSpPr>
        <p:spPr>
          <a:xfrm>
            <a:off x="2512630" y="1435839"/>
            <a:ext cx="972821" cy="215444"/>
          </a:xfrm>
          <a:prstGeom prst="rect">
            <a:avLst/>
          </a:prstGeom>
          <a:noFill/>
        </p:spPr>
        <p:txBody>
          <a:bodyPr wrap="square" rtlCol="0">
            <a:spAutoFit/>
          </a:bodyPr>
          <a:lstStyle/>
          <a:p>
            <a:r>
              <a:rPr lang="en-US" sz="800" b="1" dirty="0">
                <a:solidFill>
                  <a:schemeClr val="bg1"/>
                </a:solidFill>
              </a:rPr>
              <a:t>IP Packet</a:t>
            </a:r>
          </a:p>
        </p:txBody>
      </p:sp>
      <p:cxnSp>
        <p:nvCxnSpPr>
          <p:cNvPr id="31" name="Straight Arrow Connector 30">
            <a:extLst>
              <a:ext uri="{FF2B5EF4-FFF2-40B4-BE49-F238E27FC236}">
                <a16:creationId xmlns:a16="http://schemas.microsoft.com/office/drawing/2014/main" id="{6AE6BA27-7419-4786-8785-7515BC62E8F0}"/>
              </a:ext>
            </a:extLst>
          </p:cNvPr>
          <p:cNvCxnSpPr>
            <a:endCxn id="129" idx="3"/>
          </p:cNvCxnSpPr>
          <p:nvPr/>
        </p:nvCxnSpPr>
        <p:spPr>
          <a:xfrm flipH="1" flipV="1">
            <a:off x="1774432" y="1369688"/>
            <a:ext cx="341398" cy="300354"/>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BF2A1F2-5120-491F-8547-05B3A0966D3A}"/>
              </a:ext>
            </a:extLst>
          </p:cNvPr>
          <p:cNvCxnSpPr>
            <a:cxnSpLocks/>
          </p:cNvCxnSpPr>
          <p:nvPr/>
        </p:nvCxnSpPr>
        <p:spPr>
          <a:xfrm>
            <a:off x="2870769" y="1236263"/>
            <a:ext cx="0" cy="152705"/>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448A5EDC-EA8C-402E-9CF3-C500100FDE83}"/>
              </a:ext>
            </a:extLst>
          </p:cNvPr>
          <p:cNvSpPr txBox="1"/>
          <p:nvPr/>
        </p:nvSpPr>
        <p:spPr>
          <a:xfrm>
            <a:off x="2192226" y="3692547"/>
            <a:ext cx="417125" cy="215444"/>
          </a:xfrm>
          <a:prstGeom prst="rect">
            <a:avLst/>
          </a:prstGeom>
          <a:noFill/>
        </p:spPr>
        <p:txBody>
          <a:bodyPr wrap="square" rtlCol="0">
            <a:spAutoFit/>
          </a:bodyPr>
          <a:lstStyle/>
          <a:p>
            <a:r>
              <a:rPr lang="en-US" sz="800" dirty="0">
                <a:solidFill>
                  <a:schemeClr val="bg1"/>
                </a:solidFill>
              </a:rPr>
              <a:t>eth0</a:t>
            </a:r>
          </a:p>
        </p:txBody>
      </p:sp>
      <p:sp>
        <p:nvSpPr>
          <p:cNvPr id="162" name="TextBox 161">
            <a:extLst>
              <a:ext uri="{FF2B5EF4-FFF2-40B4-BE49-F238E27FC236}">
                <a16:creationId xmlns:a16="http://schemas.microsoft.com/office/drawing/2014/main" id="{89F7985B-77A2-4BEF-A450-491ED1A9345C}"/>
              </a:ext>
            </a:extLst>
          </p:cNvPr>
          <p:cNvSpPr txBox="1"/>
          <p:nvPr/>
        </p:nvSpPr>
        <p:spPr>
          <a:xfrm>
            <a:off x="1856466" y="3788400"/>
            <a:ext cx="829167" cy="215444"/>
          </a:xfrm>
          <a:prstGeom prst="rect">
            <a:avLst/>
          </a:prstGeom>
          <a:noFill/>
        </p:spPr>
        <p:txBody>
          <a:bodyPr wrap="square" rtlCol="0">
            <a:spAutoFit/>
          </a:bodyPr>
          <a:lstStyle/>
          <a:p>
            <a:r>
              <a:rPr lang="en-US" sz="800" dirty="0">
                <a:solidFill>
                  <a:schemeClr val="bg1"/>
                </a:solidFill>
              </a:rPr>
              <a:t>192.168.0.45</a:t>
            </a:r>
          </a:p>
        </p:txBody>
      </p:sp>
      <p:sp>
        <p:nvSpPr>
          <p:cNvPr id="45" name="Arrow: Down 44">
            <a:extLst>
              <a:ext uri="{FF2B5EF4-FFF2-40B4-BE49-F238E27FC236}">
                <a16:creationId xmlns:a16="http://schemas.microsoft.com/office/drawing/2014/main" id="{FCDB9E41-FADD-48D5-BFC4-55321DED0CCF}"/>
              </a:ext>
            </a:extLst>
          </p:cNvPr>
          <p:cNvSpPr/>
          <p:nvPr/>
        </p:nvSpPr>
        <p:spPr>
          <a:xfrm>
            <a:off x="576178" y="2971110"/>
            <a:ext cx="53140" cy="378395"/>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a:extLst>
              <a:ext uri="{FF2B5EF4-FFF2-40B4-BE49-F238E27FC236}">
                <a16:creationId xmlns:a16="http://schemas.microsoft.com/office/drawing/2014/main" id="{4DF4DF07-1844-42DA-A536-3AB22ED6D97D}"/>
              </a:ext>
            </a:extLst>
          </p:cNvPr>
          <p:cNvSpPr txBox="1"/>
          <p:nvPr/>
        </p:nvSpPr>
        <p:spPr>
          <a:xfrm>
            <a:off x="2115149" y="1568781"/>
            <a:ext cx="1456392" cy="415498"/>
          </a:xfrm>
          <a:prstGeom prst="rect">
            <a:avLst/>
          </a:prstGeom>
          <a:noFill/>
        </p:spPr>
        <p:txBody>
          <a:bodyPr wrap="square" rtlCol="0">
            <a:spAutoFit/>
          </a:bodyPr>
          <a:lstStyle/>
          <a:p>
            <a:r>
              <a:rPr lang="en-US" sz="700" b="1" dirty="0">
                <a:solidFill>
                  <a:schemeClr val="bg1"/>
                </a:solidFill>
              </a:rPr>
              <a:t>Source: </a:t>
            </a:r>
            <a:r>
              <a:rPr lang="en-US" sz="700" dirty="0">
                <a:solidFill>
                  <a:schemeClr val="bg1"/>
                </a:solidFill>
              </a:rPr>
              <a:t>10.0.0.247</a:t>
            </a:r>
          </a:p>
          <a:p>
            <a:r>
              <a:rPr lang="en-US" sz="700" b="1" dirty="0">
                <a:solidFill>
                  <a:schemeClr val="bg1"/>
                </a:solidFill>
              </a:rPr>
              <a:t>Destination:</a:t>
            </a:r>
            <a:endParaRPr lang="en-US" sz="700" dirty="0">
              <a:solidFill>
                <a:schemeClr val="bg1"/>
              </a:solidFill>
            </a:endParaRPr>
          </a:p>
          <a:p>
            <a:r>
              <a:rPr lang="en-US" sz="700" b="1" dirty="0">
                <a:solidFill>
                  <a:schemeClr val="bg1"/>
                </a:solidFill>
              </a:rPr>
              <a:t>Port: 8080</a:t>
            </a:r>
          </a:p>
        </p:txBody>
      </p:sp>
      <p:sp>
        <p:nvSpPr>
          <p:cNvPr id="49" name="TextBox 48">
            <a:extLst>
              <a:ext uri="{FF2B5EF4-FFF2-40B4-BE49-F238E27FC236}">
                <a16:creationId xmlns:a16="http://schemas.microsoft.com/office/drawing/2014/main" id="{78CD26BB-52AF-4EBF-BC33-6210726C7D69}"/>
              </a:ext>
            </a:extLst>
          </p:cNvPr>
          <p:cNvSpPr txBox="1"/>
          <p:nvPr/>
        </p:nvSpPr>
        <p:spPr>
          <a:xfrm>
            <a:off x="2589716" y="1676502"/>
            <a:ext cx="568435" cy="200055"/>
          </a:xfrm>
          <a:prstGeom prst="rect">
            <a:avLst/>
          </a:prstGeom>
          <a:noFill/>
        </p:spPr>
        <p:txBody>
          <a:bodyPr wrap="square" rtlCol="0">
            <a:spAutoFit/>
          </a:bodyPr>
          <a:lstStyle/>
          <a:p>
            <a:r>
              <a:rPr lang="en-US" sz="700" dirty="0">
                <a:solidFill>
                  <a:schemeClr val="bg1"/>
                </a:solidFill>
              </a:rPr>
              <a:t>10.0.1.183</a:t>
            </a:r>
            <a:endParaRPr lang="en-US" sz="700" dirty="0"/>
          </a:p>
        </p:txBody>
      </p:sp>
      <p:cxnSp>
        <p:nvCxnSpPr>
          <p:cNvPr id="52" name="Straight Arrow Connector 51">
            <a:extLst>
              <a:ext uri="{FF2B5EF4-FFF2-40B4-BE49-F238E27FC236}">
                <a16:creationId xmlns:a16="http://schemas.microsoft.com/office/drawing/2014/main" id="{043DB394-256E-4146-A1E9-3124BE3A1188}"/>
              </a:ext>
            </a:extLst>
          </p:cNvPr>
          <p:cNvCxnSpPr>
            <a:cxnSpLocks/>
          </p:cNvCxnSpPr>
          <p:nvPr/>
        </p:nvCxnSpPr>
        <p:spPr>
          <a:xfrm flipH="1" flipV="1">
            <a:off x="2763524" y="1814356"/>
            <a:ext cx="450455" cy="1998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003C244B-5CD5-4E8A-BE6F-9E12015B3FE6}"/>
              </a:ext>
            </a:extLst>
          </p:cNvPr>
          <p:cNvGrpSpPr/>
          <p:nvPr/>
        </p:nvGrpSpPr>
        <p:grpSpPr>
          <a:xfrm>
            <a:off x="3362384" y="3195689"/>
            <a:ext cx="1618092" cy="830501"/>
            <a:chOff x="4022843" y="1588239"/>
            <a:chExt cx="1618092" cy="830501"/>
          </a:xfrm>
        </p:grpSpPr>
        <p:sp>
          <p:nvSpPr>
            <p:cNvPr id="171" name="Rectangle: Rounded Corners 170">
              <a:extLst>
                <a:ext uri="{FF2B5EF4-FFF2-40B4-BE49-F238E27FC236}">
                  <a16:creationId xmlns:a16="http://schemas.microsoft.com/office/drawing/2014/main" id="{D28F8B3D-FB21-4205-B8EC-6D4A530739A1}"/>
                </a:ext>
              </a:extLst>
            </p:cNvPr>
            <p:cNvSpPr/>
            <p:nvPr/>
          </p:nvSpPr>
          <p:spPr>
            <a:xfrm>
              <a:off x="4031196" y="1599921"/>
              <a:ext cx="1609739" cy="818819"/>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Rounded Corners 171">
              <a:extLst>
                <a:ext uri="{FF2B5EF4-FFF2-40B4-BE49-F238E27FC236}">
                  <a16:creationId xmlns:a16="http://schemas.microsoft.com/office/drawing/2014/main" id="{022C04AF-8E9A-4B8B-929E-29B562955EC0}"/>
                </a:ext>
              </a:extLst>
            </p:cNvPr>
            <p:cNvSpPr/>
            <p:nvPr/>
          </p:nvSpPr>
          <p:spPr>
            <a:xfrm>
              <a:off x="4165348" y="2163564"/>
              <a:ext cx="1361947" cy="184667"/>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TextBox 172">
              <a:extLst>
                <a:ext uri="{FF2B5EF4-FFF2-40B4-BE49-F238E27FC236}">
                  <a16:creationId xmlns:a16="http://schemas.microsoft.com/office/drawing/2014/main" id="{967F7034-8708-4FFE-974A-F426A26A5169}"/>
                </a:ext>
              </a:extLst>
            </p:cNvPr>
            <p:cNvSpPr txBox="1"/>
            <p:nvPr/>
          </p:nvSpPr>
          <p:spPr>
            <a:xfrm>
              <a:off x="4461640" y="2125180"/>
              <a:ext cx="1127848" cy="215444"/>
            </a:xfrm>
            <a:prstGeom prst="rect">
              <a:avLst/>
            </a:prstGeom>
            <a:noFill/>
          </p:spPr>
          <p:txBody>
            <a:bodyPr wrap="square" rtlCol="0">
              <a:spAutoFit/>
            </a:bodyPr>
            <a:lstStyle/>
            <a:p>
              <a:r>
                <a:rPr lang="en-US" sz="800" b="1" dirty="0">
                  <a:solidFill>
                    <a:schemeClr val="bg1"/>
                  </a:solidFill>
                </a:rPr>
                <a:t>Payload: Request</a:t>
              </a:r>
            </a:p>
          </p:txBody>
        </p:sp>
        <p:sp>
          <p:nvSpPr>
            <p:cNvPr id="174" name="TextBox 173">
              <a:extLst>
                <a:ext uri="{FF2B5EF4-FFF2-40B4-BE49-F238E27FC236}">
                  <a16:creationId xmlns:a16="http://schemas.microsoft.com/office/drawing/2014/main" id="{7DD7D7EF-E426-49DE-802B-AF2A7F3069EE}"/>
                </a:ext>
              </a:extLst>
            </p:cNvPr>
            <p:cNvSpPr txBox="1"/>
            <p:nvPr/>
          </p:nvSpPr>
          <p:spPr>
            <a:xfrm>
              <a:off x="4420324" y="1588239"/>
              <a:ext cx="972821" cy="215444"/>
            </a:xfrm>
            <a:prstGeom prst="rect">
              <a:avLst/>
            </a:prstGeom>
            <a:noFill/>
          </p:spPr>
          <p:txBody>
            <a:bodyPr wrap="square" rtlCol="0">
              <a:spAutoFit/>
            </a:bodyPr>
            <a:lstStyle/>
            <a:p>
              <a:r>
                <a:rPr lang="en-US" sz="800" b="1" dirty="0">
                  <a:solidFill>
                    <a:schemeClr val="bg1"/>
                  </a:solidFill>
                </a:rPr>
                <a:t>IP Packet</a:t>
              </a:r>
            </a:p>
          </p:txBody>
        </p:sp>
        <p:sp>
          <p:nvSpPr>
            <p:cNvPr id="175" name="TextBox 174">
              <a:extLst>
                <a:ext uri="{FF2B5EF4-FFF2-40B4-BE49-F238E27FC236}">
                  <a16:creationId xmlns:a16="http://schemas.microsoft.com/office/drawing/2014/main" id="{D4CE1D56-E700-4821-A1D3-270B507D8D49}"/>
                </a:ext>
              </a:extLst>
            </p:cNvPr>
            <p:cNvSpPr txBox="1"/>
            <p:nvPr/>
          </p:nvSpPr>
          <p:spPr>
            <a:xfrm>
              <a:off x="4022843" y="1721181"/>
              <a:ext cx="1456392" cy="415498"/>
            </a:xfrm>
            <a:prstGeom prst="rect">
              <a:avLst/>
            </a:prstGeom>
            <a:noFill/>
          </p:spPr>
          <p:txBody>
            <a:bodyPr wrap="square" rtlCol="0">
              <a:spAutoFit/>
            </a:bodyPr>
            <a:lstStyle/>
            <a:p>
              <a:r>
                <a:rPr lang="en-US" sz="700" b="1" dirty="0">
                  <a:solidFill>
                    <a:schemeClr val="bg1"/>
                  </a:solidFill>
                </a:rPr>
                <a:t>Source: </a:t>
              </a:r>
              <a:r>
                <a:rPr lang="en-US" sz="700" dirty="0">
                  <a:solidFill>
                    <a:schemeClr val="bg1"/>
                  </a:solidFill>
                </a:rPr>
                <a:t>10.0.0.247</a:t>
              </a:r>
            </a:p>
            <a:p>
              <a:r>
                <a:rPr lang="en-US" sz="700" b="1" dirty="0">
                  <a:solidFill>
                    <a:schemeClr val="bg1"/>
                  </a:solidFill>
                </a:rPr>
                <a:t>Destination:</a:t>
              </a:r>
              <a:endParaRPr lang="en-US" sz="700" dirty="0">
                <a:solidFill>
                  <a:schemeClr val="bg1"/>
                </a:solidFill>
              </a:endParaRPr>
            </a:p>
            <a:p>
              <a:r>
                <a:rPr lang="en-US" sz="700" b="1" dirty="0">
                  <a:solidFill>
                    <a:schemeClr val="bg1"/>
                  </a:solidFill>
                </a:rPr>
                <a:t>Port: 8080</a:t>
              </a:r>
            </a:p>
          </p:txBody>
        </p:sp>
        <p:sp>
          <p:nvSpPr>
            <p:cNvPr id="176" name="TextBox 175">
              <a:extLst>
                <a:ext uri="{FF2B5EF4-FFF2-40B4-BE49-F238E27FC236}">
                  <a16:creationId xmlns:a16="http://schemas.microsoft.com/office/drawing/2014/main" id="{B3A2FA43-72A8-407A-AE35-86A361593057}"/>
                </a:ext>
              </a:extLst>
            </p:cNvPr>
            <p:cNvSpPr txBox="1"/>
            <p:nvPr/>
          </p:nvSpPr>
          <p:spPr>
            <a:xfrm>
              <a:off x="4497410" y="1828902"/>
              <a:ext cx="568435" cy="200055"/>
            </a:xfrm>
            <a:prstGeom prst="rect">
              <a:avLst/>
            </a:prstGeom>
            <a:noFill/>
          </p:spPr>
          <p:txBody>
            <a:bodyPr wrap="square" rtlCol="0">
              <a:spAutoFit/>
            </a:bodyPr>
            <a:lstStyle/>
            <a:p>
              <a:r>
                <a:rPr lang="en-US" sz="700" dirty="0">
                  <a:solidFill>
                    <a:schemeClr val="bg1"/>
                  </a:solidFill>
                </a:rPr>
                <a:t>10.0.1.183</a:t>
              </a:r>
              <a:endParaRPr lang="en-US" sz="700" dirty="0"/>
            </a:p>
          </p:txBody>
        </p:sp>
      </p:grpSp>
      <p:grpSp>
        <p:nvGrpSpPr>
          <p:cNvPr id="177" name="Group 176">
            <a:extLst>
              <a:ext uri="{FF2B5EF4-FFF2-40B4-BE49-F238E27FC236}">
                <a16:creationId xmlns:a16="http://schemas.microsoft.com/office/drawing/2014/main" id="{620B8E50-788F-47CE-B980-E7F9D42A2B73}"/>
              </a:ext>
            </a:extLst>
          </p:cNvPr>
          <p:cNvGrpSpPr/>
          <p:nvPr/>
        </p:nvGrpSpPr>
        <p:grpSpPr>
          <a:xfrm>
            <a:off x="3336199" y="2332634"/>
            <a:ext cx="1618092" cy="830501"/>
            <a:chOff x="4022843" y="1588239"/>
            <a:chExt cx="1618092" cy="830501"/>
          </a:xfrm>
        </p:grpSpPr>
        <p:sp>
          <p:nvSpPr>
            <p:cNvPr id="178" name="Rectangle: Rounded Corners 177">
              <a:extLst>
                <a:ext uri="{FF2B5EF4-FFF2-40B4-BE49-F238E27FC236}">
                  <a16:creationId xmlns:a16="http://schemas.microsoft.com/office/drawing/2014/main" id="{30C7EB2B-02CD-426B-9AE6-CC0C14D4452C}"/>
                </a:ext>
              </a:extLst>
            </p:cNvPr>
            <p:cNvSpPr/>
            <p:nvPr/>
          </p:nvSpPr>
          <p:spPr>
            <a:xfrm>
              <a:off x="4031196" y="1599921"/>
              <a:ext cx="1609739" cy="818819"/>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Rectangle: Rounded Corners 178">
              <a:extLst>
                <a:ext uri="{FF2B5EF4-FFF2-40B4-BE49-F238E27FC236}">
                  <a16:creationId xmlns:a16="http://schemas.microsoft.com/office/drawing/2014/main" id="{A3A3F91D-B698-4873-A26C-A6CE17DB9745}"/>
                </a:ext>
              </a:extLst>
            </p:cNvPr>
            <p:cNvSpPr/>
            <p:nvPr/>
          </p:nvSpPr>
          <p:spPr>
            <a:xfrm>
              <a:off x="4165348" y="2163564"/>
              <a:ext cx="1361947" cy="184667"/>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TextBox 179">
              <a:extLst>
                <a:ext uri="{FF2B5EF4-FFF2-40B4-BE49-F238E27FC236}">
                  <a16:creationId xmlns:a16="http://schemas.microsoft.com/office/drawing/2014/main" id="{9F440579-5F23-4BC9-B8C6-B7A2180E867F}"/>
                </a:ext>
              </a:extLst>
            </p:cNvPr>
            <p:cNvSpPr txBox="1"/>
            <p:nvPr/>
          </p:nvSpPr>
          <p:spPr>
            <a:xfrm>
              <a:off x="4461640" y="2125180"/>
              <a:ext cx="1124288" cy="215444"/>
            </a:xfrm>
            <a:prstGeom prst="rect">
              <a:avLst/>
            </a:prstGeom>
            <a:noFill/>
          </p:spPr>
          <p:txBody>
            <a:bodyPr wrap="square" rtlCol="0">
              <a:spAutoFit/>
            </a:bodyPr>
            <a:lstStyle/>
            <a:p>
              <a:r>
                <a:rPr lang="en-US" sz="800" b="1" dirty="0">
                  <a:solidFill>
                    <a:schemeClr val="bg1"/>
                  </a:solidFill>
                </a:rPr>
                <a:t>Payload: Request</a:t>
              </a:r>
            </a:p>
          </p:txBody>
        </p:sp>
        <p:sp>
          <p:nvSpPr>
            <p:cNvPr id="181" name="TextBox 180">
              <a:extLst>
                <a:ext uri="{FF2B5EF4-FFF2-40B4-BE49-F238E27FC236}">
                  <a16:creationId xmlns:a16="http://schemas.microsoft.com/office/drawing/2014/main" id="{EEFA7A15-0481-4428-9C65-3087F33D77D3}"/>
                </a:ext>
              </a:extLst>
            </p:cNvPr>
            <p:cNvSpPr txBox="1"/>
            <p:nvPr/>
          </p:nvSpPr>
          <p:spPr>
            <a:xfrm>
              <a:off x="4420324" y="1588239"/>
              <a:ext cx="972821" cy="215444"/>
            </a:xfrm>
            <a:prstGeom prst="rect">
              <a:avLst/>
            </a:prstGeom>
            <a:noFill/>
          </p:spPr>
          <p:txBody>
            <a:bodyPr wrap="square" rtlCol="0">
              <a:spAutoFit/>
            </a:bodyPr>
            <a:lstStyle/>
            <a:p>
              <a:r>
                <a:rPr lang="en-US" sz="800" b="1" dirty="0">
                  <a:solidFill>
                    <a:schemeClr val="bg1"/>
                  </a:solidFill>
                </a:rPr>
                <a:t>IP Packet</a:t>
              </a:r>
            </a:p>
          </p:txBody>
        </p:sp>
        <p:sp>
          <p:nvSpPr>
            <p:cNvPr id="182" name="TextBox 181">
              <a:extLst>
                <a:ext uri="{FF2B5EF4-FFF2-40B4-BE49-F238E27FC236}">
                  <a16:creationId xmlns:a16="http://schemas.microsoft.com/office/drawing/2014/main" id="{A5476843-8F0B-4360-9277-461CC379EE16}"/>
                </a:ext>
              </a:extLst>
            </p:cNvPr>
            <p:cNvSpPr txBox="1"/>
            <p:nvPr/>
          </p:nvSpPr>
          <p:spPr>
            <a:xfrm>
              <a:off x="4022843" y="1721181"/>
              <a:ext cx="1456392" cy="415498"/>
            </a:xfrm>
            <a:prstGeom prst="rect">
              <a:avLst/>
            </a:prstGeom>
            <a:noFill/>
          </p:spPr>
          <p:txBody>
            <a:bodyPr wrap="square" rtlCol="0">
              <a:spAutoFit/>
            </a:bodyPr>
            <a:lstStyle/>
            <a:p>
              <a:r>
                <a:rPr lang="en-US" sz="700" b="1" dirty="0">
                  <a:solidFill>
                    <a:schemeClr val="bg1"/>
                  </a:solidFill>
                </a:rPr>
                <a:t>Source: </a:t>
              </a:r>
              <a:r>
                <a:rPr lang="en-US" sz="700" dirty="0">
                  <a:solidFill>
                    <a:schemeClr val="bg1"/>
                  </a:solidFill>
                </a:rPr>
                <a:t>10.0.0.247</a:t>
              </a:r>
            </a:p>
            <a:p>
              <a:r>
                <a:rPr lang="en-US" sz="700" b="1" dirty="0">
                  <a:solidFill>
                    <a:schemeClr val="bg1"/>
                  </a:solidFill>
                </a:rPr>
                <a:t>Destination:</a:t>
              </a:r>
              <a:endParaRPr lang="en-US" sz="700" dirty="0">
                <a:solidFill>
                  <a:schemeClr val="bg1"/>
                </a:solidFill>
              </a:endParaRPr>
            </a:p>
            <a:p>
              <a:r>
                <a:rPr lang="en-US" sz="700" b="1" dirty="0">
                  <a:solidFill>
                    <a:schemeClr val="bg1"/>
                  </a:solidFill>
                </a:rPr>
                <a:t>Port: 8080</a:t>
              </a:r>
            </a:p>
          </p:txBody>
        </p:sp>
        <p:sp>
          <p:nvSpPr>
            <p:cNvPr id="183" name="TextBox 182">
              <a:extLst>
                <a:ext uri="{FF2B5EF4-FFF2-40B4-BE49-F238E27FC236}">
                  <a16:creationId xmlns:a16="http://schemas.microsoft.com/office/drawing/2014/main" id="{21B7F24D-C574-4834-99B1-2B9C9A4AFF86}"/>
                </a:ext>
              </a:extLst>
            </p:cNvPr>
            <p:cNvSpPr txBox="1"/>
            <p:nvPr/>
          </p:nvSpPr>
          <p:spPr>
            <a:xfrm>
              <a:off x="4497410" y="1828902"/>
              <a:ext cx="568435" cy="200055"/>
            </a:xfrm>
            <a:prstGeom prst="rect">
              <a:avLst/>
            </a:prstGeom>
            <a:noFill/>
          </p:spPr>
          <p:txBody>
            <a:bodyPr wrap="square" rtlCol="0">
              <a:spAutoFit/>
            </a:bodyPr>
            <a:lstStyle/>
            <a:p>
              <a:r>
                <a:rPr lang="en-US" sz="700" dirty="0">
                  <a:solidFill>
                    <a:schemeClr val="bg1"/>
                  </a:solidFill>
                </a:rPr>
                <a:t>10.0.1.183</a:t>
              </a:r>
              <a:endParaRPr lang="en-US" sz="700" dirty="0"/>
            </a:p>
          </p:txBody>
        </p:sp>
      </p:grpSp>
      <p:grpSp>
        <p:nvGrpSpPr>
          <p:cNvPr id="184" name="Group 183">
            <a:extLst>
              <a:ext uri="{FF2B5EF4-FFF2-40B4-BE49-F238E27FC236}">
                <a16:creationId xmlns:a16="http://schemas.microsoft.com/office/drawing/2014/main" id="{0911019A-698B-4EBA-8D94-D795C3F546CD}"/>
              </a:ext>
            </a:extLst>
          </p:cNvPr>
          <p:cNvGrpSpPr/>
          <p:nvPr/>
        </p:nvGrpSpPr>
        <p:grpSpPr>
          <a:xfrm>
            <a:off x="6135204" y="3541548"/>
            <a:ext cx="1618092" cy="830501"/>
            <a:chOff x="4022843" y="1588239"/>
            <a:chExt cx="1618092" cy="830501"/>
          </a:xfrm>
        </p:grpSpPr>
        <p:sp>
          <p:nvSpPr>
            <p:cNvPr id="185" name="Rectangle: Rounded Corners 184">
              <a:extLst>
                <a:ext uri="{FF2B5EF4-FFF2-40B4-BE49-F238E27FC236}">
                  <a16:creationId xmlns:a16="http://schemas.microsoft.com/office/drawing/2014/main" id="{0037F031-CB71-442A-839F-CA8BB839DCE8}"/>
                </a:ext>
              </a:extLst>
            </p:cNvPr>
            <p:cNvSpPr/>
            <p:nvPr/>
          </p:nvSpPr>
          <p:spPr>
            <a:xfrm>
              <a:off x="4031196" y="1599921"/>
              <a:ext cx="1609739" cy="818819"/>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Rectangle: Rounded Corners 185">
              <a:extLst>
                <a:ext uri="{FF2B5EF4-FFF2-40B4-BE49-F238E27FC236}">
                  <a16:creationId xmlns:a16="http://schemas.microsoft.com/office/drawing/2014/main" id="{17B642C7-8525-4966-92A1-27FF1580DCA4}"/>
                </a:ext>
              </a:extLst>
            </p:cNvPr>
            <p:cNvSpPr/>
            <p:nvPr/>
          </p:nvSpPr>
          <p:spPr>
            <a:xfrm>
              <a:off x="4165348" y="2163564"/>
              <a:ext cx="1361947" cy="184667"/>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8DE5CF2D-49E9-4439-87B2-73D9110D5ED8}"/>
                </a:ext>
              </a:extLst>
            </p:cNvPr>
            <p:cNvSpPr txBox="1"/>
            <p:nvPr/>
          </p:nvSpPr>
          <p:spPr>
            <a:xfrm>
              <a:off x="4461639" y="2125180"/>
              <a:ext cx="922439" cy="215444"/>
            </a:xfrm>
            <a:prstGeom prst="rect">
              <a:avLst/>
            </a:prstGeom>
            <a:noFill/>
          </p:spPr>
          <p:txBody>
            <a:bodyPr wrap="square" rtlCol="0">
              <a:spAutoFit/>
            </a:bodyPr>
            <a:lstStyle/>
            <a:p>
              <a:r>
                <a:rPr lang="en-US" sz="800" b="1" dirty="0">
                  <a:solidFill>
                    <a:schemeClr val="bg1"/>
                  </a:solidFill>
                </a:rPr>
                <a:t>Payload: Request</a:t>
              </a:r>
            </a:p>
          </p:txBody>
        </p:sp>
        <p:sp>
          <p:nvSpPr>
            <p:cNvPr id="188" name="TextBox 187">
              <a:extLst>
                <a:ext uri="{FF2B5EF4-FFF2-40B4-BE49-F238E27FC236}">
                  <a16:creationId xmlns:a16="http://schemas.microsoft.com/office/drawing/2014/main" id="{87C55BD2-A1AF-401D-83BE-413193ACB06D}"/>
                </a:ext>
              </a:extLst>
            </p:cNvPr>
            <p:cNvSpPr txBox="1"/>
            <p:nvPr/>
          </p:nvSpPr>
          <p:spPr>
            <a:xfrm>
              <a:off x="4420324" y="1588239"/>
              <a:ext cx="972821" cy="215444"/>
            </a:xfrm>
            <a:prstGeom prst="rect">
              <a:avLst/>
            </a:prstGeom>
            <a:noFill/>
          </p:spPr>
          <p:txBody>
            <a:bodyPr wrap="square" rtlCol="0">
              <a:spAutoFit/>
            </a:bodyPr>
            <a:lstStyle/>
            <a:p>
              <a:r>
                <a:rPr lang="en-US" sz="800" b="1" dirty="0">
                  <a:solidFill>
                    <a:schemeClr val="bg1"/>
                  </a:solidFill>
                </a:rPr>
                <a:t>IP Packet</a:t>
              </a:r>
            </a:p>
          </p:txBody>
        </p:sp>
        <p:sp>
          <p:nvSpPr>
            <p:cNvPr id="189" name="TextBox 188">
              <a:extLst>
                <a:ext uri="{FF2B5EF4-FFF2-40B4-BE49-F238E27FC236}">
                  <a16:creationId xmlns:a16="http://schemas.microsoft.com/office/drawing/2014/main" id="{D3210E3F-0834-4C20-9FBB-012200301DF0}"/>
                </a:ext>
              </a:extLst>
            </p:cNvPr>
            <p:cNvSpPr txBox="1"/>
            <p:nvPr/>
          </p:nvSpPr>
          <p:spPr>
            <a:xfrm>
              <a:off x="4022843" y="1721181"/>
              <a:ext cx="1456392" cy="415498"/>
            </a:xfrm>
            <a:prstGeom prst="rect">
              <a:avLst/>
            </a:prstGeom>
            <a:noFill/>
          </p:spPr>
          <p:txBody>
            <a:bodyPr wrap="square" rtlCol="0">
              <a:spAutoFit/>
            </a:bodyPr>
            <a:lstStyle/>
            <a:p>
              <a:r>
                <a:rPr lang="en-US" sz="700" b="1" dirty="0">
                  <a:solidFill>
                    <a:schemeClr val="bg1"/>
                  </a:solidFill>
                </a:rPr>
                <a:t>Source: </a:t>
              </a:r>
              <a:r>
                <a:rPr lang="en-US" sz="700" dirty="0">
                  <a:solidFill>
                    <a:schemeClr val="bg1"/>
                  </a:solidFill>
                </a:rPr>
                <a:t>10.0.0.247</a:t>
              </a:r>
            </a:p>
            <a:p>
              <a:r>
                <a:rPr lang="en-US" sz="700" b="1" dirty="0">
                  <a:solidFill>
                    <a:schemeClr val="bg1"/>
                  </a:solidFill>
                </a:rPr>
                <a:t>Destination:</a:t>
              </a:r>
              <a:endParaRPr lang="en-US" sz="700" dirty="0">
                <a:solidFill>
                  <a:schemeClr val="bg1"/>
                </a:solidFill>
              </a:endParaRPr>
            </a:p>
            <a:p>
              <a:r>
                <a:rPr lang="en-US" sz="700" b="1" dirty="0">
                  <a:solidFill>
                    <a:schemeClr val="bg1"/>
                  </a:solidFill>
                </a:rPr>
                <a:t>Port: 8080</a:t>
              </a:r>
            </a:p>
          </p:txBody>
        </p:sp>
        <p:sp>
          <p:nvSpPr>
            <p:cNvPr id="190" name="TextBox 189">
              <a:extLst>
                <a:ext uri="{FF2B5EF4-FFF2-40B4-BE49-F238E27FC236}">
                  <a16:creationId xmlns:a16="http://schemas.microsoft.com/office/drawing/2014/main" id="{FA134E03-9FF6-4E1A-ABA6-F6E4F2C8331D}"/>
                </a:ext>
              </a:extLst>
            </p:cNvPr>
            <p:cNvSpPr txBox="1"/>
            <p:nvPr/>
          </p:nvSpPr>
          <p:spPr>
            <a:xfrm>
              <a:off x="4497410" y="1828902"/>
              <a:ext cx="568435" cy="200055"/>
            </a:xfrm>
            <a:prstGeom prst="rect">
              <a:avLst/>
            </a:prstGeom>
            <a:noFill/>
          </p:spPr>
          <p:txBody>
            <a:bodyPr wrap="square" rtlCol="0">
              <a:spAutoFit/>
            </a:bodyPr>
            <a:lstStyle/>
            <a:p>
              <a:r>
                <a:rPr lang="en-US" sz="700" dirty="0">
                  <a:solidFill>
                    <a:schemeClr val="bg1"/>
                  </a:solidFill>
                </a:rPr>
                <a:t>10.0.1.183</a:t>
              </a:r>
              <a:endParaRPr lang="en-US" sz="700" dirty="0"/>
            </a:p>
          </p:txBody>
        </p:sp>
      </p:grpSp>
      <p:grpSp>
        <p:nvGrpSpPr>
          <p:cNvPr id="191" name="Group 190">
            <a:extLst>
              <a:ext uri="{FF2B5EF4-FFF2-40B4-BE49-F238E27FC236}">
                <a16:creationId xmlns:a16="http://schemas.microsoft.com/office/drawing/2014/main" id="{B411773D-66F2-4DEF-9D44-3584FBC7708F}"/>
              </a:ext>
            </a:extLst>
          </p:cNvPr>
          <p:cNvGrpSpPr/>
          <p:nvPr/>
        </p:nvGrpSpPr>
        <p:grpSpPr>
          <a:xfrm>
            <a:off x="6642098" y="1613784"/>
            <a:ext cx="1618092" cy="830501"/>
            <a:chOff x="4022843" y="1588239"/>
            <a:chExt cx="1618092" cy="830501"/>
          </a:xfrm>
        </p:grpSpPr>
        <p:sp>
          <p:nvSpPr>
            <p:cNvPr id="192" name="Rectangle: Rounded Corners 191">
              <a:extLst>
                <a:ext uri="{FF2B5EF4-FFF2-40B4-BE49-F238E27FC236}">
                  <a16:creationId xmlns:a16="http://schemas.microsoft.com/office/drawing/2014/main" id="{3B585CB3-3E94-4986-9B87-1D2D649434B1}"/>
                </a:ext>
              </a:extLst>
            </p:cNvPr>
            <p:cNvSpPr/>
            <p:nvPr/>
          </p:nvSpPr>
          <p:spPr>
            <a:xfrm>
              <a:off x="4031196" y="1599921"/>
              <a:ext cx="1609739" cy="818819"/>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Rectangle: Rounded Corners 192">
              <a:extLst>
                <a:ext uri="{FF2B5EF4-FFF2-40B4-BE49-F238E27FC236}">
                  <a16:creationId xmlns:a16="http://schemas.microsoft.com/office/drawing/2014/main" id="{1E9F2D14-20D0-4FCD-937D-6579310ABA60}"/>
                </a:ext>
              </a:extLst>
            </p:cNvPr>
            <p:cNvSpPr/>
            <p:nvPr/>
          </p:nvSpPr>
          <p:spPr>
            <a:xfrm>
              <a:off x="4165348" y="2163564"/>
              <a:ext cx="1361947" cy="184667"/>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TextBox 193">
              <a:extLst>
                <a:ext uri="{FF2B5EF4-FFF2-40B4-BE49-F238E27FC236}">
                  <a16:creationId xmlns:a16="http://schemas.microsoft.com/office/drawing/2014/main" id="{065940B7-56CB-4BF6-96AA-A9FC6A1D66F3}"/>
                </a:ext>
              </a:extLst>
            </p:cNvPr>
            <p:cNvSpPr txBox="1"/>
            <p:nvPr/>
          </p:nvSpPr>
          <p:spPr>
            <a:xfrm>
              <a:off x="4461639" y="2125180"/>
              <a:ext cx="963839" cy="215444"/>
            </a:xfrm>
            <a:prstGeom prst="rect">
              <a:avLst/>
            </a:prstGeom>
            <a:noFill/>
          </p:spPr>
          <p:txBody>
            <a:bodyPr wrap="square" rtlCol="0">
              <a:spAutoFit/>
            </a:bodyPr>
            <a:lstStyle/>
            <a:p>
              <a:r>
                <a:rPr lang="en-US" sz="800" b="1" dirty="0">
                  <a:solidFill>
                    <a:schemeClr val="bg1"/>
                  </a:solidFill>
                </a:rPr>
                <a:t>Payload: Request</a:t>
              </a:r>
            </a:p>
          </p:txBody>
        </p:sp>
        <p:sp>
          <p:nvSpPr>
            <p:cNvPr id="198" name="TextBox 197">
              <a:extLst>
                <a:ext uri="{FF2B5EF4-FFF2-40B4-BE49-F238E27FC236}">
                  <a16:creationId xmlns:a16="http://schemas.microsoft.com/office/drawing/2014/main" id="{88E44D83-88A3-4FF4-A995-05D5A54C7F0C}"/>
                </a:ext>
              </a:extLst>
            </p:cNvPr>
            <p:cNvSpPr txBox="1"/>
            <p:nvPr/>
          </p:nvSpPr>
          <p:spPr>
            <a:xfrm>
              <a:off x="4420324" y="1588239"/>
              <a:ext cx="972821" cy="215444"/>
            </a:xfrm>
            <a:prstGeom prst="rect">
              <a:avLst/>
            </a:prstGeom>
            <a:noFill/>
          </p:spPr>
          <p:txBody>
            <a:bodyPr wrap="square" rtlCol="0">
              <a:spAutoFit/>
            </a:bodyPr>
            <a:lstStyle/>
            <a:p>
              <a:r>
                <a:rPr lang="en-US" sz="800" b="1" dirty="0">
                  <a:solidFill>
                    <a:schemeClr val="bg1"/>
                  </a:solidFill>
                </a:rPr>
                <a:t>IP Packet</a:t>
              </a:r>
            </a:p>
          </p:txBody>
        </p:sp>
        <p:sp>
          <p:nvSpPr>
            <p:cNvPr id="199" name="TextBox 198">
              <a:extLst>
                <a:ext uri="{FF2B5EF4-FFF2-40B4-BE49-F238E27FC236}">
                  <a16:creationId xmlns:a16="http://schemas.microsoft.com/office/drawing/2014/main" id="{8C12C4C5-122E-4BBA-9CE3-784BA07A091B}"/>
                </a:ext>
              </a:extLst>
            </p:cNvPr>
            <p:cNvSpPr txBox="1"/>
            <p:nvPr/>
          </p:nvSpPr>
          <p:spPr>
            <a:xfrm>
              <a:off x="4022843" y="1721181"/>
              <a:ext cx="1456392" cy="415498"/>
            </a:xfrm>
            <a:prstGeom prst="rect">
              <a:avLst/>
            </a:prstGeom>
            <a:noFill/>
          </p:spPr>
          <p:txBody>
            <a:bodyPr wrap="square" rtlCol="0">
              <a:spAutoFit/>
            </a:bodyPr>
            <a:lstStyle/>
            <a:p>
              <a:r>
                <a:rPr lang="en-US" sz="700" b="1" dirty="0">
                  <a:solidFill>
                    <a:schemeClr val="bg1"/>
                  </a:solidFill>
                </a:rPr>
                <a:t>Source: </a:t>
              </a:r>
              <a:r>
                <a:rPr lang="en-US" sz="700" dirty="0">
                  <a:solidFill>
                    <a:schemeClr val="bg1"/>
                  </a:solidFill>
                </a:rPr>
                <a:t>10.0.0.247</a:t>
              </a:r>
            </a:p>
            <a:p>
              <a:r>
                <a:rPr lang="en-US" sz="700" b="1" dirty="0">
                  <a:solidFill>
                    <a:schemeClr val="bg1"/>
                  </a:solidFill>
                </a:rPr>
                <a:t>Destination:</a:t>
              </a:r>
              <a:endParaRPr lang="en-US" sz="700" dirty="0">
                <a:solidFill>
                  <a:schemeClr val="bg1"/>
                </a:solidFill>
              </a:endParaRPr>
            </a:p>
            <a:p>
              <a:r>
                <a:rPr lang="en-US" sz="700" b="1" dirty="0">
                  <a:solidFill>
                    <a:schemeClr val="bg1"/>
                  </a:solidFill>
                </a:rPr>
                <a:t>Port: 8080</a:t>
              </a:r>
            </a:p>
          </p:txBody>
        </p:sp>
        <p:sp>
          <p:nvSpPr>
            <p:cNvPr id="200" name="TextBox 199">
              <a:extLst>
                <a:ext uri="{FF2B5EF4-FFF2-40B4-BE49-F238E27FC236}">
                  <a16:creationId xmlns:a16="http://schemas.microsoft.com/office/drawing/2014/main" id="{A9715B77-7B88-4E2D-85FF-E93D5C8EDC8D}"/>
                </a:ext>
              </a:extLst>
            </p:cNvPr>
            <p:cNvSpPr txBox="1"/>
            <p:nvPr/>
          </p:nvSpPr>
          <p:spPr>
            <a:xfrm>
              <a:off x="4497410" y="1828902"/>
              <a:ext cx="568435" cy="200055"/>
            </a:xfrm>
            <a:prstGeom prst="rect">
              <a:avLst/>
            </a:prstGeom>
            <a:noFill/>
          </p:spPr>
          <p:txBody>
            <a:bodyPr wrap="square" rtlCol="0">
              <a:spAutoFit/>
            </a:bodyPr>
            <a:lstStyle/>
            <a:p>
              <a:r>
                <a:rPr lang="en-US" sz="700" dirty="0">
                  <a:solidFill>
                    <a:schemeClr val="bg1"/>
                  </a:solidFill>
                </a:rPr>
                <a:t>10.0.1.183</a:t>
              </a:r>
              <a:endParaRPr lang="en-US" sz="700" dirty="0"/>
            </a:p>
          </p:txBody>
        </p:sp>
      </p:grpSp>
      <p:grpSp>
        <p:nvGrpSpPr>
          <p:cNvPr id="202" name="Group 201">
            <a:extLst>
              <a:ext uri="{FF2B5EF4-FFF2-40B4-BE49-F238E27FC236}">
                <a16:creationId xmlns:a16="http://schemas.microsoft.com/office/drawing/2014/main" id="{2CF653E7-13BE-412B-B7C8-7FE05FA57423}"/>
              </a:ext>
            </a:extLst>
          </p:cNvPr>
          <p:cNvGrpSpPr/>
          <p:nvPr/>
        </p:nvGrpSpPr>
        <p:grpSpPr>
          <a:xfrm>
            <a:off x="7236455" y="461642"/>
            <a:ext cx="1618092" cy="830501"/>
            <a:chOff x="4022843" y="1588239"/>
            <a:chExt cx="1618092" cy="830501"/>
          </a:xfrm>
        </p:grpSpPr>
        <p:sp>
          <p:nvSpPr>
            <p:cNvPr id="203" name="Rectangle: Rounded Corners 202">
              <a:extLst>
                <a:ext uri="{FF2B5EF4-FFF2-40B4-BE49-F238E27FC236}">
                  <a16:creationId xmlns:a16="http://schemas.microsoft.com/office/drawing/2014/main" id="{05A2B3E3-82C9-4A1C-8FE8-7BB1474FD563}"/>
                </a:ext>
              </a:extLst>
            </p:cNvPr>
            <p:cNvSpPr/>
            <p:nvPr/>
          </p:nvSpPr>
          <p:spPr>
            <a:xfrm>
              <a:off x="4031196" y="1599921"/>
              <a:ext cx="1609739" cy="818819"/>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Rectangle: Rounded Corners 203">
              <a:extLst>
                <a:ext uri="{FF2B5EF4-FFF2-40B4-BE49-F238E27FC236}">
                  <a16:creationId xmlns:a16="http://schemas.microsoft.com/office/drawing/2014/main" id="{21CA8B22-FC8C-4383-8C3F-F026F44B3479}"/>
                </a:ext>
              </a:extLst>
            </p:cNvPr>
            <p:cNvSpPr/>
            <p:nvPr/>
          </p:nvSpPr>
          <p:spPr>
            <a:xfrm>
              <a:off x="4165348" y="2163564"/>
              <a:ext cx="1361947" cy="184667"/>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TextBox 204">
              <a:extLst>
                <a:ext uri="{FF2B5EF4-FFF2-40B4-BE49-F238E27FC236}">
                  <a16:creationId xmlns:a16="http://schemas.microsoft.com/office/drawing/2014/main" id="{0FFD6FE0-5E3E-4B66-BB23-D2489DDEBFA4}"/>
                </a:ext>
              </a:extLst>
            </p:cNvPr>
            <p:cNvSpPr txBox="1"/>
            <p:nvPr/>
          </p:nvSpPr>
          <p:spPr>
            <a:xfrm>
              <a:off x="4461640" y="2125180"/>
              <a:ext cx="972820" cy="215444"/>
            </a:xfrm>
            <a:prstGeom prst="rect">
              <a:avLst/>
            </a:prstGeom>
            <a:noFill/>
          </p:spPr>
          <p:txBody>
            <a:bodyPr wrap="square" rtlCol="0">
              <a:spAutoFit/>
            </a:bodyPr>
            <a:lstStyle/>
            <a:p>
              <a:r>
                <a:rPr lang="en-US" sz="800" b="1" dirty="0">
                  <a:solidFill>
                    <a:schemeClr val="bg1"/>
                  </a:solidFill>
                </a:rPr>
                <a:t>Payload: Request</a:t>
              </a:r>
            </a:p>
          </p:txBody>
        </p:sp>
        <p:sp>
          <p:nvSpPr>
            <p:cNvPr id="207" name="TextBox 206">
              <a:extLst>
                <a:ext uri="{FF2B5EF4-FFF2-40B4-BE49-F238E27FC236}">
                  <a16:creationId xmlns:a16="http://schemas.microsoft.com/office/drawing/2014/main" id="{BDFA3F7D-FF5D-4E2A-9153-0EE95F76E71B}"/>
                </a:ext>
              </a:extLst>
            </p:cNvPr>
            <p:cNvSpPr txBox="1"/>
            <p:nvPr/>
          </p:nvSpPr>
          <p:spPr>
            <a:xfrm>
              <a:off x="4420324" y="1588239"/>
              <a:ext cx="972821" cy="215444"/>
            </a:xfrm>
            <a:prstGeom prst="rect">
              <a:avLst/>
            </a:prstGeom>
            <a:noFill/>
          </p:spPr>
          <p:txBody>
            <a:bodyPr wrap="square" rtlCol="0">
              <a:spAutoFit/>
            </a:bodyPr>
            <a:lstStyle/>
            <a:p>
              <a:r>
                <a:rPr lang="en-US" sz="800" b="1" dirty="0">
                  <a:solidFill>
                    <a:schemeClr val="bg1"/>
                  </a:solidFill>
                </a:rPr>
                <a:t>IP Packet</a:t>
              </a:r>
            </a:p>
          </p:txBody>
        </p:sp>
        <p:sp>
          <p:nvSpPr>
            <p:cNvPr id="208" name="TextBox 207">
              <a:extLst>
                <a:ext uri="{FF2B5EF4-FFF2-40B4-BE49-F238E27FC236}">
                  <a16:creationId xmlns:a16="http://schemas.microsoft.com/office/drawing/2014/main" id="{D2BB3CFF-1B55-4838-B3B1-0EBE07FB79C2}"/>
                </a:ext>
              </a:extLst>
            </p:cNvPr>
            <p:cNvSpPr txBox="1"/>
            <p:nvPr/>
          </p:nvSpPr>
          <p:spPr>
            <a:xfrm>
              <a:off x="4022843" y="1721181"/>
              <a:ext cx="1456392" cy="415498"/>
            </a:xfrm>
            <a:prstGeom prst="rect">
              <a:avLst/>
            </a:prstGeom>
            <a:noFill/>
          </p:spPr>
          <p:txBody>
            <a:bodyPr wrap="square" rtlCol="0">
              <a:spAutoFit/>
            </a:bodyPr>
            <a:lstStyle/>
            <a:p>
              <a:r>
                <a:rPr lang="en-US" sz="700" b="1" dirty="0">
                  <a:solidFill>
                    <a:schemeClr val="bg1"/>
                  </a:solidFill>
                </a:rPr>
                <a:t>Source: </a:t>
              </a:r>
              <a:r>
                <a:rPr lang="en-US" sz="700" dirty="0">
                  <a:solidFill>
                    <a:schemeClr val="bg1"/>
                  </a:solidFill>
                </a:rPr>
                <a:t>10.0.0.247</a:t>
              </a:r>
            </a:p>
            <a:p>
              <a:r>
                <a:rPr lang="en-US" sz="700" b="1" dirty="0">
                  <a:solidFill>
                    <a:schemeClr val="bg1"/>
                  </a:solidFill>
                </a:rPr>
                <a:t>Destination:</a:t>
              </a:r>
              <a:endParaRPr lang="en-US" sz="700" dirty="0">
                <a:solidFill>
                  <a:schemeClr val="bg1"/>
                </a:solidFill>
              </a:endParaRPr>
            </a:p>
            <a:p>
              <a:r>
                <a:rPr lang="en-US" sz="700" b="1" dirty="0">
                  <a:solidFill>
                    <a:schemeClr val="bg1"/>
                  </a:solidFill>
                </a:rPr>
                <a:t>Port: 8080</a:t>
              </a:r>
            </a:p>
          </p:txBody>
        </p:sp>
        <p:sp>
          <p:nvSpPr>
            <p:cNvPr id="212" name="TextBox 211">
              <a:extLst>
                <a:ext uri="{FF2B5EF4-FFF2-40B4-BE49-F238E27FC236}">
                  <a16:creationId xmlns:a16="http://schemas.microsoft.com/office/drawing/2014/main" id="{B33C8366-E5B3-461D-AA86-040EDE453A52}"/>
                </a:ext>
              </a:extLst>
            </p:cNvPr>
            <p:cNvSpPr txBox="1"/>
            <p:nvPr/>
          </p:nvSpPr>
          <p:spPr>
            <a:xfrm>
              <a:off x="4497410" y="1828902"/>
              <a:ext cx="568435" cy="200055"/>
            </a:xfrm>
            <a:prstGeom prst="rect">
              <a:avLst/>
            </a:prstGeom>
            <a:noFill/>
          </p:spPr>
          <p:txBody>
            <a:bodyPr wrap="square" rtlCol="0">
              <a:spAutoFit/>
            </a:bodyPr>
            <a:lstStyle/>
            <a:p>
              <a:r>
                <a:rPr lang="en-US" sz="700" dirty="0">
                  <a:solidFill>
                    <a:schemeClr val="bg1"/>
                  </a:solidFill>
                </a:rPr>
                <a:t>10.0.1.183</a:t>
              </a:r>
              <a:endParaRPr lang="en-US" sz="700" dirty="0"/>
            </a:p>
          </p:txBody>
        </p:sp>
      </p:grpSp>
      <p:grpSp>
        <p:nvGrpSpPr>
          <p:cNvPr id="213" name="Group 212">
            <a:extLst>
              <a:ext uri="{FF2B5EF4-FFF2-40B4-BE49-F238E27FC236}">
                <a16:creationId xmlns:a16="http://schemas.microsoft.com/office/drawing/2014/main" id="{616F1CB9-67A0-405C-AB57-29216E1B4E32}"/>
              </a:ext>
            </a:extLst>
          </p:cNvPr>
          <p:cNvGrpSpPr/>
          <p:nvPr/>
        </p:nvGrpSpPr>
        <p:grpSpPr>
          <a:xfrm>
            <a:off x="7240631" y="434670"/>
            <a:ext cx="1618092" cy="830501"/>
            <a:chOff x="4022843" y="1588239"/>
            <a:chExt cx="1618092" cy="830501"/>
          </a:xfrm>
        </p:grpSpPr>
        <p:sp>
          <p:nvSpPr>
            <p:cNvPr id="214" name="Rectangle: Rounded Corners 213">
              <a:extLst>
                <a:ext uri="{FF2B5EF4-FFF2-40B4-BE49-F238E27FC236}">
                  <a16:creationId xmlns:a16="http://schemas.microsoft.com/office/drawing/2014/main" id="{77FCD4F5-EC95-4B34-B998-36E74C3D0D41}"/>
                </a:ext>
              </a:extLst>
            </p:cNvPr>
            <p:cNvSpPr/>
            <p:nvPr/>
          </p:nvSpPr>
          <p:spPr>
            <a:xfrm>
              <a:off x="4031196" y="1599921"/>
              <a:ext cx="1609739" cy="818819"/>
            </a:xfrm>
            <a:prstGeom prst="roundRect">
              <a:avLst/>
            </a:prstGeom>
            <a:solidFill>
              <a:srgbClr val="00B05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Rectangle: Rounded Corners 214">
              <a:extLst>
                <a:ext uri="{FF2B5EF4-FFF2-40B4-BE49-F238E27FC236}">
                  <a16:creationId xmlns:a16="http://schemas.microsoft.com/office/drawing/2014/main" id="{CFBEA68D-ED94-4F2C-B02C-11D4280A667F}"/>
                </a:ext>
              </a:extLst>
            </p:cNvPr>
            <p:cNvSpPr/>
            <p:nvPr/>
          </p:nvSpPr>
          <p:spPr>
            <a:xfrm>
              <a:off x="4165348" y="2163564"/>
              <a:ext cx="1361947" cy="184667"/>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TextBox 215">
              <a:extLst>
                <a:ext uri="{FF2B5EF4-FFF2-40B4-BE49-F238E27FC236}">
                  <a16:creationId xmlns:a16="http://schemas.microsoft.com/office/drawing/2014/main" id="{3DDD9146-FC19-4FDC-9F91-8D8B9A43589A}"/>
                </a:ext>
              </a:extLst>
            </p:cNvPr>
            <p:cNvSpPr txBox="1"/>
            <p:nvPr/>
          </p:nvSpPr>
          <p:spPr>
            <a:xfrm>
              <a:off x="4461639" y="2125180"/>
              <a:ext cx="1179295" cy="215444"/>
            </a:xfrm>
            <a:prstGeom prst="rect">
              <a:avLst/>
            </a:prstGeom>
            <a:noFill/>
          </p:spPr>
          <p:txBody>
            <a:bodyPr wrap="square" rtlCol="0">
              <a:spAutoFit/>
            </a:bodyPr>
            <a:lstStyle/>
            <a:p>
              <a:r>
                <a:rPr lang="en-US" sz="800" b="1" dirty="0">
                  <a:solidFill>
                    <a:schemeClr val="bg1"/>
                  </a:solidFill>
                </a:rPr>
                <a:t>Payload: Response</a:t>
              </a:r>
            </a:p>
          </p:txBody>
        </p:sp>
        <p:sp>
          <p:nvSpPr>
            <p:cNvPr id="217" name="TextBox 216">
              <a:extLst>
                <a:ext uri="{FF2B5EF4-FFF2-40B4-BE49-F238E27FC236}">
                  <a16:creationId xmlns:a16="http://schemas.microsoft.com/office/drawing/2014/main" id="{A5F63008-8175-47F5-A1AD-82C2F9B931A9}"/>
                </a:ext>
              </a:extLst>
            </p:cNvPr>
            <p:cNvSpPr txBox="1"/>
            <p:nvPr/>
          </p:nvSpPr>
          <p:spPr>
            <a:xfrm>
              <a:off x="4420324" y="1588239"/>
              <a:ext cx="972821" cy="215444"/>
            </a:xfrm>
            <a:prstGeom prst="rect">
              <a:avLst/>
            </a:prstGeom>
            <a:noFill/>
          </p:spPr>
          <p:txBody>
            <a:bodyPr wrap="square" rtlCol="0">
              <a:spAutoFit/>
            </a:bodyPr>
            <a:lstStyle/>
            <a:p>
              <a:r>
                <a:rPr lang="en-US" sz="800" b="1" dirty="0">
                  <a:solidFill>
                    <a:schemeClr val="bg1"/>
                  </a:solidFill>
                </a:rPr>
                <a:t>IP Packet</a:t>
              </a:r>
            </a:p>
          </p:txBody>
        </p:sp>
        <p:sp>
          <p:nvSpPr>
            <p:cNvPr id="219" name="TextBox 218">
              <a:extLst>
                <a:ext uri="{FF2B5EF4-FFF2-40B4-BE49-F238E27FC236}">
                  <a16:creationId xmlns:a16="http://schemas.microsoft.com/office/drawing/2014/main" id="{C1BAFC9E-DD37-41F7-B2EB-2982D1BC0039}"/>
                </a:ext>
              </a:extLst>
            </p:cNvPr>
            <p:cNvSpPr txBox="1"/>
            <p:nvPr/>
          </p:nvSpPr>
          <p:spPr>
            <a:xfrm>
              <a:off x="4022843" y="1721181"/>
              <a:ext cx="1456392" cy="415498"/>
            </a:xfrm>
            <a:prstGeom prst="rect">
              <a:avLst/>
            </a:prstGeom>
            <a:noFill/>
          </p:spPr>
          <p:txBody>
            <a:bodyPr wrap="square" rtlCol="0">
              <a:spAutoFit/>
            </a:bodyPr>
            <a:lstStyle/>
            <a:p>
              <a:r>
                <a:rPr lang="en-US" sz="700" b="1" dirty="0">
                  <a:solidFill>
                    <a:schemeClr val="bg1"/>
                  </a:solidFill>
                </a:rPr>
                <a:t>Source: 10.0.1.184</a:t>
              </a:r>
              <a:endParaRPr lang="en-US" sz="700" dirty="0">
                <a:solidFill>
                  <a:schemeClr val="bg1"/>
                </a:solidFill>
              </a:endParaRPr>
            </a:p>
            <a:p>
              <a:r>
                <a:rPr lang="en-US" sz="700" b="1" dirty="0">
                  <a:solidFill>
                    <a:schemeClr val="bg1"/>
                  </a:solidFill>
                </a:rPr>
                <a:t>Destination:</a:t>
              </a:r>
              <a:endParaRPr lang="en-US" sz="700" dirty="0">
                <a:solidFill>
                  <a:schemeClr val="bg1"/>
                </a:solidFill>
              </a:endParaRPr>
            </a:p>
            <a:p>
              <a:r>
                <a:rPr lang="en-US" sz="700" b="1" dirty="0">
                  <a:solidFill>
                    <a:schemeClr val="bg1"/>
                  </a:solidFill>
                </a:rPr>
                <a:t>Port: 8080</a:t>
              </a:r>
            </a:p>
          </p:txBody>
        </p:sp>
        <p:sp>
          <p:nvSpPr>
            <p:cNvPr id="221" name="TextBox 220">
              <a:extLst>
                <a:ext uri="{FF2B5EF4-FFF2-40B4-BE49-F238E27FC236}">
                  <a16:creationId xmlns:a16="http://schemas.microsoft.com/office/drawing/2014/main" id="{BBE06C7C-D1A1-461B-A94F-39A033211640}"/>
                </a:ext>
              </a:extLst>
            </p:cNvPr>
            <p:cNvSpPr txBox="1"/>
            <p:nvPr/>
          </p:nvSpPr>
          <p:spPr>
            <a:xfrm>
              <a:off x="4517338" y="1821696"/>
              <a:ext cx="568435" cy="200055"/>
            </a:xfrm>
            <a:prstGeom prst="rect">
              <a:avLst/>
            </a:prstGeom>
            <a:noFill/>
          </p:spPr>
          <p:txBody>
            <a:bodyPr wrap="square" rtlCol="0">
              <a:spAutoFit/>
            </a:bodyPr>
            <a:lstStyle/>
            <a:p>
              <a:r>
                <a:rPr lang="en-US" sz="700" dirty="0">
                  <a:solidFill>
                    <a:schemeClr val="bg1"/>
                  </a:solidFill>
                </a:rPr>
                <a:t>10.0.0.247 </a:t>
              </a:r>
            </a:p>
          </p:txBody>
        </p:sp>
      </p:grpSp>
      <p:grpSp>
        <p:nvGrpSpPr>
          <p:cNvPr id="222" name="Group 221">
            <a:extLst>
              <a:ext uri="{FF2B5EF4-FFF2-40B4-BE49-F238E27FC236}">
                <a16:creationId xmlns:a16="http://schemas.microsoft.com/office/drawing/2014/main" id="{16D426DF-3490-463A-A2D2-E24612EA448F}"/>
              </a:ext>
            </a:extLst>
          </p:cNvPr>
          <p:cNvGrpSpPr/>
          <p:nvPr/>
        </p:nvGrpSpPr>
        <p:grpSpPr>
          <a:xfrm>
            <a:off x="6667118" y="1598730"/>
            <a:ext cx="1618092" cy="830501"/>
            <a:chOff x="4022843" y="1588239"/>
            <a:chExt cx="1618092" cy="830501"/>
          </a:xfrm>
        </p:grpSpPr>
        <p:sp>
          <p:nvSpPr>
            <p:cNvPr id="223" name="Rectangle: Rounded Corners 222">
              <a:extLst>
                <a:ext uri="{FF2B5EF4-FFF2-40B4-BE49-F238E27FC236}">
                  <a16:creationId xmlns:a16="http://schemas.microsoft.com/office/drawing/2014/main" id="{14F4C30A-F1A5-441A-94D4-776FD262A905}"/>
                </a:ext>
              </a:extLst>
            </p:cNvPr>
            <p:cNvSpPr/>
            <p:nvPr/>
          </p:nvSpPr>
          <p:spPr>
            <a:xfrm>
              <a:off x="4031196" y="1599921"/>
              <a:ext cx="1609739" cy="818819"/>
            </a:xfrm>
            <a:prstGeom prst="roundRect">
              <a:avLst/>
            </a:prstGeom>
            <a:solidFill>
              <a:srgbClr val="00B05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Rectangle: Rounded Corners 223">
              <a:extLst>
                <a:ext uri="{FF2B5EF4-FFF2-40B4-BE49-F238E27FC236}">
                  <a16:creationId xmlns:a16="http://schemas.microsoft.com/office/drawing/2014/main" id="{23522017-A452-48F1-9E14-0D7106127E6F}"/>
                </a:ext>
              </a:extLst>
            </p:cNvPr>
            <p:cNvSpPr/>
            <p:nvPr/>
          </p:nvSpPr>
          <p:spPr>
            <a:xfrm>
              <a:off x="4165348" y="2163564"/>
              <a:ext cx="1361947" cy="184667"/>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TextBox 224">
              <a:extLst>
                <a:ext uri="{FF2B5EF4-FFF2-40B4-BE49-F238E27FC236}">
                  <a16:creationId xmlns:a16="http://schemas.microsoft.com/office/drawing/2014/main" id="{099A8C39-54F3-499D-B605-55023832EEFF}"/>
                </a:ext>
              </a:extLst>
            </p:cNvPr>
            <p:cNvSpPr txBox="1"/>
            <p:nvPr/>
          </p:nvSpPr>
          <p:spPr>
            <a:xfrm>
              <a:off x="4461639" y="2125180"/>
              <a:ext cx="1179295" cy="215444"/>
            </a:xfrm>
            <a:prstGeom prst="rect">
              <a:avLst/>
            </a:prstGeom>
            <a:noFill/>
          </p:spPr>
          <p:txBody>
            <a:bodyPr wrap="square" rtlCol="0">
              <a:spAutoFit/>
            </a:bodyPr>
            <a:lstStyle/>
            <a:p>
              <a:r>
                <a:rPr lang="en-US" sz="800" b="1" dirty="0">
                  <a:solidFill>
                    <a:schemeClr val="bg1"/>
                  </a:solidFill>
                </a:rPr>
                <a:t>Payload: Response</a:t>
              </a:r>
            </a:p>
          </p:txBody>
        </p:sp>
        <p:sp>
          <p:nvSpPr>
            <p:cNvPr id="227" name="TextBox 226">
              <a:extLst>
                <a:ext uri="{FF2B5EF4-FFF2-40B4-BE49-F238E27FC236}">
                  <a16:creationId xmlns:a16="http://schemas.microsoft.com/office/drawing/2014/main" id="{78472459-18EC-48C4-A0A9-524B231DAB54}"/>
                </a:ext>
              </a:extLst>
            </p:cNvPr>
            <p:cNvSpPr txBox="1"/>
            <p:nvPr/>
          </p:nvSpPr>
          <p:spPr>
            <a:xfrm>
              <a:off x="4420324" y="1588239"/>
              <a:ext cx="972821" cy="215444"/>
            </a:xfrm>
            <a:prstGeom prst="rect">
              <a:avLst/>
            </a:prstGeom>
            <a:noFill/>
          </p:spPr>
          <p:txBody>
            <a:bodyPr wrap="square" rtlCol="0">
              <a:spAutoFit/>
            </a:bodyPr>
            <a:lstStyle/>
            <a:p>
              <a:r>
                <a:rPr lang="en-US" sz="800" b="1" dirty="0">
                  <a:solidFill>
                    <a:schemeClr val="bg1"/>
                  </a:solidFill>
                </a:rPr>
                <a:t>IP Packet</a:t>
              </a:r>
            </a:p>
          </p:txBody>
        </p:sp>
        <p:sp>
          <p:nvSpPr>
            <p:cNvPr id="229" name="TextBox 228">
              <a:extLst>
                <a:ext uri="{FF2B5EF4-FFF2-40B4-BE49-F238E27FC236}">
                  <a16:creationId xmlns:a16="http://schemas.microsoft.com/office/drawing/2014/main" id="{A9EC8E0E-3488-48E0-B665-0E86040288EE}"/>
                </a:ext>
              </a:extLst>
            </p:cNvPr>
            <p:cNvSpPr txBox="1"/>
            <p:nvPr/>
          </p:nvSpPr>
          <p:spPr>
            <a:xfrm>
              <a:off x="4022843" y="1721181"/>
              <a:ext cx="1456392" cy="415498"/>
            </a:xfrm>
            <a:prstGeom prst="rect">
              <a:avLst/>
            </a:prstGeom>
            <a:noFill/>
          </p:spPr>
          <p:txBody>
            <a:bodyPr wrap="square" rtlCol="0">
              <a:spAutoFit/>
            </a:bodyPr>
            <a:lstStyle/>
            <a:p>
              <a:r>
                <a:rPr lang="en-US" sz="700" b="1" dirty="0">
                  <a:solidFill>
                    <a:schemeClr val="bg1"/>
                  </a:solidFill>
                </a:rPr>
                <a:t>Source: 10.0.1.184</a:t>
              </a:r>
              <a:endParaRPr lang="en-US" sz="700" dirty="0">
                <a:solidFill>
                  <a:schemeClr val="bg1"/>
                </a:solidFill>
              </a:endParaRPr>
            </a:p>
            <a:p>
              <a:r>
                <a:rPr lang="en-US" sz="700" b="1" dirty="0">
                  <a:solidFill>
                    <a:schemeClr val="bg1"/>
                  </a:solidFill>
                </a:rPr>
                <a:t>Destination:</a:t>
              </a:r>
              <a:endParaRPr lang="en-US" sz="700" dirty="0">
                <a:solidFill>
                  <a:schemeClr val="bg1"/>
                </a:solidFill>
              </a:endParaRPr>
            </a:p>
            <a:p>
              <a:r>
                <a:rPr lang="en-US" sz="700" b="1" dirty="0">
                  <a:solidFill>
                    <a:schemeClr val="bg1"/>
                  </a:solidFill>
                </a:rPr>
                <a:t>Port: 8080</a:t>
              </a:r>
            </a:p>
          </p:txBody>
        </p:sp>
        <p:sp>
          <p:nvSpPr>
            <p:cNvPr id="231" name="TextBox 230">
              <a:extLst>
                <a:ext uri="{FF2B5EF4-FFF2-40B4-BE49-F238E27FC236}">
                  <a16:creationId xmlns:a16="http://schemas.microsoft.com/office/drawing/2014/main" id="{CC5DB3CD-E72E-413E-A2CC-0ED00E211997}"/>
                </a:ext>
              </a:extLst>
            </p:cNvPr>
            <p:cNvSpPr txBox="1"/>
            <p:nvPr/>
          </p:nvSpPr>
          <p:spPr>
            <a:xfrm>
              <a:off x="4517338" y="1821696"/>
              <a:ext cx="568435" cy="200055"/>
            </a:xfrm>
            <a:prstGeom prst="rect">
              <a:avLst/>
            </a:prstGeom>
            <a:noFill/>
          </p:spPr>
          <p:txBody>
            <a:bodyPr wrap="square" rtlCol="0">
              <a:spAutoFit/>
            </a:bodyPr>
            <a:lstStyle/>
            <a:p>
              <a:r>
                <a:rPr lang="en-US" sz="700" dirty="0">
                  <a:solidFill>
                    <a:schemeClr val="bg1"/>
                  </a:solidFill>
                </a:rPr>
                <a:t>10.0.0.247 </a:t>
              </a:r>
            </a:p>
          </p:txBody>
        </p:sp>
      </p:grpSp>
      <p:grpSp>
        <p:nvGrpSpPr>
          <p:cNvPr id="232" name="Group 231">
            <a:extLst>
              <a:ext uri="{FF2B5EF4-FFF2-40B4-BE49-F238E27FC236}">
                <a16:creationId xmlns:a16="http://schemas.microsoft.com/office/drawing/2014/main" id="{5357A0E0-3DD1-46B1-8C20-848E7503A5C2}"/>
              </a:ext>
            </a:extLst>
          </p:cNvPr>
          <p:cNvGrpSpPr/>
          <p:nvPr/>
        </p:nvGrpSpPr>
        <p:grpSpPr>
          <a:xfrm>
            <a:off x="6181429" y="3532716"/>
            <a:ext cx="1618092" cy="830501"/>
            <a:chOff x="4022843" y="1588239"/>
            <a:chExt cx="1618092" cy="830501"/>
          </a:xfrm>
        </p:grpSpPr>
        <p:sp>
          <p:nvSpPr>
            <p:cNvPr id="233" name="Rectangle: Rounded Corners 232">
              <a:extLst>
                <a:ext uri="{FF2B5EF4-FFF2-40B4-BE49-F238E27FC236}">
                  <a16:creationId xmlns:a16="http://schemas.microsoft.com/office/drawing/2014/main" id="{4E4386F5-EE9E-49FC-8CB0-5B51B2E560A2}"/>
                </a:ext>
              </a:extLst>
            </p:cNvPr>
            <p:cNvSpPr/>
            <p:nvPr/>
          </p:nvSpPr>
          <p:spPr>
            <a:xfrm>
              <a:off x="4031196" y="1599921"/>
              <a:ext cx="1609739" cy="818819"/>
            </a:xfrm>
            <a:prstGeom prst="roundRect">
              <a:avLst/>
            </a:prstGeom>
            <a:solidFill>
              <a:srgbClr val="00B05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Rectangle: Rounded Corners 235">
              <a:extLst>
                <a:ext uri="{FF2B5EF4-FFF2-40B4-BE49-F238E27FC236}">
                  <a16:creationId xmlns:a16="http://schemas.microsoft.com/office/drawing/2014/main" id="{210D567E-6019-4706-AF03-29D03BD289A9}"/>
                </a:ext>
              </a:extLst>
            </p:cNvPr>
            <p:cNvSpPr/>
            <p:nvPr/>
          </p:nvSpPr>
          <p:spPr>
            <a:xfrm>
              <a:off x="4165348" y="2163564"/>
              <a:ext cx="1361947" cy="184667"/>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TextBox 236">
              <a:extLst>
                <a:ext uri="{FF2B5EF4-FFF2-40B4-BE49-F238E27FC236}">
                  <a16:creationId xmlns:a16="http://schemas.microsoft.com/office/drawing/2014/main" id="{68948363-18A3-404D-A8C4-D2D82897FD07}"/>
                </a:ext>
              </a:extLst>
            </p:cNvPr>
            <p:cNvSpPr txBox="1"/>
            <p:nvPr/>
          </p:nvSpPr>
          <p:spPr>
            <a:xfrm>
              <a:off x="4461639" y="2125180"/>
              <a:ext cx="1179295" cy="215444"/>
            </a:xfrm>
            <a:prstGeom prst="rect">
              <a:avLst/>
            </a:prstGeom>
            <a:noFill/>
          </p:spPr>
          <p:txBody>
            <a:bodyPr wrap="square" rtlCol="0">
              <a:spAutoFit/>
            </a:bodyPr>
            <a:lstStyle/>
            <a:p>
              <a:r>
                <a:rPr lang="en-US" sz="800" b="1" dirty="0">
                  <a:solidFill>
                    <a:schemeClr val="bg1"/>
                  </a:solidFill>
                </a:rPr>
                <a:t>Payload: Response</a:t>
              </a:r>
            </a:p>
          </p:txBody>
        </p:sp>
        <p:sp>
          <p:nvSpPr>
            <p:cNvPr id="239" name="TextBox 238">
              <a:extLst>
                <a:ext uri="{FF2B5EF4-FFF2-40B4-BE49-F238E27FC236}">
                  <a16:creationId xmlns:a16="http://schemas.microsoft.com/office/drawing/2014/main" id="{336A6F2A-D068-405B-BF16-D4D99343C56B}"/>
                </a:ext>
              </a:extLst>
            </p:cNvPr>
            <p:cNvSpPr txBox="1"/>
            <p:nvPr/>
          </p:nvSpPr>
          <p:spPr>
            <a:xfrm>
              <a:off x="4420324" y="1588239"/>
              <a:ext cx="972821" cy="215444"/>
            </a:xfrm>
            <a:prstGeom prst="rect">
              <a:avLst/>
            </a:prstGeom>
            <a:noFill/>
          </p:spPr>
          <p:txBody>
            <a:bodyPr wrap="square" rtlCol="0">
              <a:spAutoFit/>
            </a:bodyPr>
            <a:lstStyle/>
            <a:p>
              <a:r>
                <a:rPr lang="en-US" sz="800" b="1" dirty="0">
                  <a:solidFill>
                    <a:schemeClr val="bg1"/>
                  </a:solidFill>
                </a:rPr>
                <a:t>IP Packet</a:t>
              </a:r>
            </a:p>
          </p:txBody>
        </p:sp>
        <p:sp>
          <p:nvSpPr>
            <p:cNvPr id="240" name="TextBox 239">
              <a:extLst>
                <a:ext uri="{FF2B5EF4-FFF2-40B4-BE49-F238E27FC236}">
                  <a16:creationId xmlns:a16="http://schemas.microsoft.com/office/drawing/2014/main" id="{B3E2180A-8C39-42BE-80D9-8A9BDF99A004}"/>
                </a:ext>
              </a:extLst>
            </p:cNvPr>
            <p:cNvSpPr txBox="1"/>
            <p:nvPr/>
          </p:nvSpPr>
          <p:spPr>
            <a:xfrm>
              <a:off x="4022843" y="1721181"/>
              <a:ext cx="1456392" cy="415498"/>
            </a:xfrm>
            <a:prstGeom prst="rect">
              <a:avLst/>
            </a:prstGeom>
            <a:noFill/>
          </p:spPr>
          <p:txBody>
            <a:bodyPr wrap="square" rtlCol="0">
              <a:spAutoFit/>
            </a:bodyPr>
            <a:lstStyle/>
            <a:p>
              <a:r>
                <a:rPr lang="en-US" sz="700" b="1" dirty="0">
                  <a:solidFill>
                    <a:schemeClr val="bg1"/>
                  </a:solidFill>
                </a:rPr>
                <a:t>Source: 10.0.1.184</a:t>
              </a:r>
              <a:endParaRPr lang="en-US" sz="700" dirty="0">
                <a:solidFill>
                  <a:schemeClr val="bg1"/>
                </a:solidFill>
              </a:endParaRPr>
            </a:p>
            <a:p>
              <a:r>
                <a:rPr lang="en-US" sz="700" b="1" dirty="0">
                  <a:solidFill>
                    <a:schemeClr val="bg1"/>
                  </a:solidFill>
                </a:rPr>
                <a:t>Destination:</a:t>
              </a:r>
              <a:endParaRPr lang="en-US" sz="700" dirty="0">
                <a:solidFill>
                  <a:schemeClr val="bg1"/>
                </a:solidFill>
              </a:endParaRPr>
            </a:p>
            <a:p>
              <a:r>
                <a:rPr lang="en-US" sz="700" b="1" dirty="0">
                  <a:solidFill>
                    <a:schemeClr val="bg1"/>
                  </a:solidFill>
                </a:rPr>
                <a:t>Port: 8080</a:t>
              </a:r>
            </a:p>
          </p:txBody>
        </p:sp>
        <p:sp>
          <p:nvSpPr>
            <p:cNvPr id="241" name="TextBox 240">
              <a:extLst>
                <a:ext uri="{FF2B5EF4-FFF2-40B4-BE49-F238E27FC236}">
                  <a16:creationId xmlns:a16="http://schemas.microsoft.com/office/drawing/2014/main" id="{82F1038F-DC39-4C37-BF4D-5D346E3E87B5}"/>
                </a:ext>
              </a:extLst>
            </p:cNvPr>
            <p:cNvSpPr txBox="1"/>
            <p:nvPr/>
          </p:nvSpPr>
          <p:spPr>
            <a:xfrm>
              <a:off x="4517338" y="1821696"/>
              <a:ext cx="568435" cy="200055"/>
            </a:xfrm>
            <a:prstGeom prst="rect">
              <a:avLst/>
            </a:prstGeom>
            <a:noFill/>
          </p:spPr>
          <p:txBody>
            <a:bodyPr wrap="square" rtlCol="0">
              <a:spAutoFit/>
            </a:bodyPr>
            <a:lstStyle/>
            <a:p>
              <a:r>
                <a:rPr lang="en-US" sz="700" dirty="0">
                  <a:solidFill>
                    <a:schemeClr val="bg1"/>
                  </a:solidFill>
                </a:rPr>
                <a:t>10.0.0.247 </a:t>
              </a:r>
            </a:p>
          </p:txBody>
        </p:sp>
      </p:grpSp>
      <p:grpSp>
        <p:nvGrpSpPr>
          <p:cNvPr id="242" name="Group 241">
            <a:extLst>
              <a:ext uri="{FF2B5EF4-FFF2-40B4-BE49-F238E27FC236}">
                <a16:creationId xmlns:a16="http://schemas.microsoft.com/office/drawing/2014/main" id="{70CBB7B5-DABB-4A05-B63D-A59714D31A9A}"/>
              </a:ext>
            </a:extLst>
          </p:cNvPr>
          <p:cNvGrpSpPr/>
          <p:nvPr/>
        </p:nvGrpSpPr>
        <p:grpSpPr>
          <a:xfrm>
            <a:off x="3336199" y="2496328"/>
            <a:ext cx="1618092" cy="830501"/>
            <a:chOff x="4022843" y="1588239"/>
            <a:chExt cx="1618092" cy="830501"/>
          </a:xfrm>
        </p:grpSpPr>
        <p:sp>
          <p:nvSpPr>
            <p:cNvPr id="243" name="Rectangle: Rounded Corners 242">
              <a:extLst>
                <a:ext uri="{FF2B5EF4-FFF2-40B4-BE49-F238E27FC236}">
                  <a16:creationId xmlns:a16="http://schemas.microsoft.com/office/drawing/2014/main" id="{4A91DD38-E1E9-426F-895E-07ADB24D2891}"/>
                </a:ext>
              </a:extLst>
            </p:cNvPr>
            <p:cNvSpPr/>
            <p:nvPr/>
          </p:nvSpPr>
          <p:spPr>
            <a:xfrm>
              <a:off x="4031196" y="1599921"/>
              <a:ext cx="1609739" cy="818819"/>
            </a:xfrm>
            <a:prstGeom prst="roundRect">
              <a:avLst/>
            </a:prstGeom>
            <a:solidFill>
              <a:srgbClr val="00B05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4" name="Rectangle: Rounded Corners 243">
              <a:extLst>
                <a:ext uri="{FF2B5EF4-FFF2-40B4-BE49-F238E27FC236}">
                  <a16:creationId xmlns:a16="http://schemas.microsoft.com/office/drawing/2014/main" id="{273DFE00-372E-499C-A8C4-E7AF8A52B110}"/>
                </a:ext>
              </a:extLst>
            </p:cNvPr>
            <p:cNvSpPr/>
            <p:nvPr/>
          </p:nvSpPr>
          <p:spPr>
            <a:xfrm>
              <a:off x="4165348" y="2163564"/>
              <a:ext cx="1361947" cy="184667"/>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5" name="TextBox 244">
              <a:extLst>
                <a:ext uri="{FF2B5EF4-FFF2-40B4-BE49-F238E27FC236}">
                  <a16:creationId xmlns:a16="http://schemas.microsoft.com/office/drawing/2014/main" id="{B1EEE72B-5798-4272-A36A-84C060E1D787}"/>
                </a:ext>
              </a:extLst>
            </p:cNvPr>
            <p:cNvSpPr txBox="1"/>
            <p:nvPr/>
          </p:nvSpPr>
          <p:spPr>
            <a:xfrm>
              <a:off x="4461639" y="2125180"/>
              <a:ext cx="1179295" cy="215444"/>
            </a:xfrm>
            <a:prstGeom prst="rect">
              <a:avLst/>
            </a:prstGeom>
            <a:noFill/>
          </p:spPr>
          <p:txBody>
            <a:bodyPr wrap="square" rtlCol="0">
              <a:spAutoFit/>
            </a:bodyPr>
            <a:lstStyle/>
            <a:p>
              <a:r>
                <a:rPr lang="en-US" sz="800" b="1" dirty="0">
                  <a:solidFill>
                    <a:schemeClr val="bg1"/>
                  </a:solidFill>
                </a:rPr>
                <a:t>Payload: Response</a:t>
              </a:r>
            </a:p>
          </p:txBody>
        </p:sp>
        <p:sp>
          <p:nvSpPr>
            <p:cNvPr id="246" name="TextBox 245">
              <a:extLst>
                <a:ext uri="{FF2B5EF4-FFF2-40B4-BE49-F238E27FC236}">
                  <a16:creationId xmlns:a16="http://schemas.microsoft.com/office/drawing/2014/main" id="{14DA8CDA-DAA8-4EF1-9B66-D9257839F466}"/>
                </a:ext>
              </a:extLst>
            </p:cNvPr>
            <p:cNvSpPr txBox="1"/>
            <p:nvPr/>
          </p:nvSpPr>
          <p:spPr>
            <a:xfrm>
              <a:off x="4420324" y="1588239"/>
              <a:ext cx="972821" cy="215444"/>
            </a:xfrm>
            <a:prstGeom prst="rect">
              <a:avLst/>
            </a:prstGeom>
            <a:noFill/>
          </p:spPr>
          <p:txBody>
            <a:bodyPr wrap="square" rtlCol="0">
              <a:spAutoFit/>
            </a:bodyPr>
            <a:lstStyle/>
            <a:p>
              <a:r>
                <a:rPr lang="en-US" sz="800" b="1" dirty="0">
                  <a:solidFill>
                    <a:schemeClr val="bg1"/>
                  </a:solidFill>
                </a:rPr>
                <a:t>IP Packet</a:t>
              </a:r>
            </a:p>
          </p:txBody>
        </p:sp>
        <p:sp>
          <p:nvSpPr>
            <p:cNvPr id="247" name="TextBox 246">
              <a:extLst>
                <a:ext uri="{FF2B5EF4-FFF2-40B4-BE49-F238E27FC236}">
                  <a16:creationId xmlns:a16="http://schemas.microsoft.com/office/drawing/2014/main" id="{EB52C0F8-FCB1-4D19-88DC-D71A2665A427}"/>
                </a:ext>
              </a:extLst>
            </p:cNvPr>
            <p:cNvSpPr txBox="1"/>
            <p:nvPr/>
          </p:nvSpPr>
          <p:spPr>
            <a:xfrm>
              <a:off x="4022843" y="1721181"/>
              <a:ext cx="1456392" cy="415498"/>
            </a:xfrm>
            <a:prstGeom prst="rect">
              <a:avLst/>
            </a:prstGeom>
            <a:noFill/>
          </p:spPr>
          <p:txBody>
            <a:bodyPr wrap="square" rtlCol="0">
              <a:spAutoFit/>
            </a:bodyPr>
            <a:lstStyle/>
            <a:p>
              <a:r>
                <a:rPr lang="en-US" sz="700" b="1" dirty="0">
                  <a:solidFill>
                    <a:schemeClr val="bg1"/>
                  </a:solidFill>
                </a:rPr>
                <a:t>Source: 10.0.1.184</a:t>
              </a:r>
              <a:endParaRPr lang="en-US" sz="700" dirty="0">
                <a:solidFill>
                  <a:schemeClr val="bg1"/>
                </a:solidFill>
              </a:endParaRPr>
            </a:p>
            <a:p>
              <a:r>
                <a:rPr lang="en-US" sz="700" b="1" dirty="0">
                  <a:solidFill>
                    <a:schemeClr val="bg1"/>
                  </a:solidFill>
                </a:rPr>
                <a:t>Destination:</a:t>
              </a:r>
              <a:endParaRPr lang="en-US" sz="700" dirty="0">
                <a:solidFill>
                  <a:schemeClr val="bg1"/>
                </a:solidFill>
              </a:endParaRPr>
            </a:p>
            <a:p>
              <a:r>
                <a:rPr lang="en-US" sz="700" b="1" dirty="0">
                  <a:solidFill>
                    <a:schemeClr val="bg1"/>
                  </a:solidFill>
                </a:rPr>
                <a:t>Port: 8080</a:t>
              </a:r>
            </a:p>
          </p:txBody>
        </p:sp>
        <p:sp>
          <p:nvSpPr>
            <p:cNvPr id="248" name="TextBox 247">
              <a:extLst>
                <a:ext uri="{FF2B5EF4-FFF2-40B4-BE49-F238E27FC236}">
                  <a16:creationId xmlns:a16="http://schemas.microsoft.com/office/drawing/2014/main" id="{7E912EC8-0A40-4ACC-88DE-50570BBB2F5B}"/>
                </a:ext>
              </a:extLst>
            </p:cNvPr>
            <p:cNvSpPr txBox="1"/>
            <p:nvPr/>
          </p:nvSpPr>
          <p:spPr>
            <a:xfrm>
              <a:off x="4517338" y="1821696"/>
              <a:ext cx="568435" cy="200055"/>
            </a:xfrm>
            <a:prstGeom prst="rect">
              <a:avLst/>
            </a:prstGeom>
            <a:noFill/>
          </p:spPr>
          <p:txBody>
            <a:bodyPr wrap="square" rtlCol="0">
              <a:spAutoFit/>
            </a:bodyPr>
            <a:lstStyle/>
            <a:p>
              <a:r>
                <a:rPr lang="en-US" sz="700" dirty="0">
                  <a:solidFill>
                    <a:schemeClr val="bg1"/>
                  </a:solidFill>
                </a:rPr>
                <a:t>10.0.0.247 </a:t>
              </a:r>
            </a:p>
          </p:txBody>
        </p:sp>
      </p:grpSp>
      <p:grpSp>
        <p:nvGrpSpPr>
          <p:cNvPr id="262" name="Group 261">
            <a:extLst>
              <a:ext uri="{FF2B5EF4-FFF2-40B4-BE49-F238E27FC236}">
                <a16:creationId xmlns:a16="http://schemas.microsoft.com/office/drawing/2014/main" id="{280A1F05-0482-425D-9746-63DA832EFBE4}"/>
              </a:ext>
            </a:extLst>
          </p:cNvPr>
          <p:cNvGrpSpPr/>
          <p:nvPr/>
        </p:nvGrpSpPr>
        <p:grpSpPr>
          <a:xfrm>
            <a:off x="283748" y="537891"/>
            <a:ext cx="1618092" cy="830501"/>
            <a:chOff x="4022843" y="1588239"/>
            <a:chExt cx="1618092" cy="830501"/>
          </a:xfrm>
        </p:grpSpPr>
        <p:sp>
          <p:nvSpPr>
            <p:cNvPr id="263" name="Rectangle: Rounded Corners 262">
              <a:extLst>
                <a:ext uri="{FF2B5EF4-FFF2-40B4-BE49-F238E27FC236}">
                  <a16:creationId xmlns:a16="http://schemas.microsoft.com/office/drawing/2014/main" id="{96A0D4AB-AF79-4F8E-A965-9A23153DBFB2}"/>
                </a:ext>
              </a:extLst>
            </p:cNvPr>
            <p:cNvSpPr/>
            <p:nvPr/>
          </p:nvSpPr>
          <p:spPr>
            <a:xfrm>
              <a:off x="4031196" y="1599921"/>
              <a:ext cx="1609739" cy="818819"/>
            </a:xfrm>
            <a:prstGeom prst="roundRect">
              <a:avLst/>
            </a:prstGeom>
            <a:solidFill>
              <a:srgbClr val="00B05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4" name="Rectangle: Rounded Corners 263">
              <a:extLst>
                <a:ext uri="{FF2B5EF4-FFF2-40B4-BE49-F238E27FC236}">
                  <a16:creationId xmlns:a16="http://schemas.microsoft.com/office/drawing/2014/main" id="{BD9538BA-5150-4AC5-823F-451466CFF8FB}"/>
                </a:ext>
              </a:extLst>
            </p:cNvPr>
            <p:cNvSpPr/>
            <p:nvPr/>
          </p:nvSpPr>
          <p:spPr>
            <a:xfrm>
              <a:off x="4165348" y="2163564"/>
              <a:ext cx="1361947" cy="184667"/>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TextBox 264">
              <a:extLst>
                <a:ext uri="{FF2B5EF4-FFF2-40B4-BE49-F238E27FC236}">
                  <a16:creationId xmlns:a16="http://schemas.microsoft.com/office/drawing/2014/main" id="{3C7C9665-715E-4A09-A248-203FDEC39512}"/>
                </a:ext>
              </a:extLst>
            </p:cNvPr>
            <p:cNvSpPr txBox="1"/>
            <p:nvPr/>
          </p:nvSpPr>
          <p:spPr>
            <a:xfrm>
              <a:off x="4461639" y="2125180"/>
              <a:ext cx="1179295" cy="215444"/>
            </a:xfrm>
            <a:prstGeom prst="rect">
              <a:avLst/>
            </a:prstGeom>
            <a:noFill/>
          </p:spPr>
          <p:txBody>
            <a:bodyPr wrap="square" rtlCol="0">
              <a:spAutoFit/>
            </a:bodyPr>
            <a:lstStyle/>
            <a:p>
              <a:r>
                <a:rPr lang="en-US" sz="800" b="1" dirty="0">
                  <a:solidFill>
                    <a:schemeClr val="bg1"/>
                  </a:solidFill>
                </a:rPr>
                <a:t>Payload: Response</a:t>
              </a:r>
            </a:p>
          </p:txBody>
        </p:sp>
        <p:sp>
          <p:nvSpPr>
            <p:cNvPr id="266" name="TextBox 265">
              <a:extLst>
                <a:ext uri="{FF2B5EF4-FFF2-40B4-BE49-F238E27FC236}">
                  <a16:creationId xmlns:a16="http://schemas.microsoft.com/office/drawing/2014/main" id="{0ED44229-B44C-4A02-9E3B-C78A8D23065B}"/>
                </a:ext>
              </a:extLst>
            </p:cNvPr>
            <p:cNvSpPr txBox="1"/>
            <p:nvPr/>
          </p:nvSpPr>
          <p:spPr>
            <a:xfrm>
              <a:off x="4420324" y="1588239"/>
              <a:ext cx="972821" cy="215444"/>
            </a:xfrm>
            <a:prstGeom prst="rect">
              <a:avLst/>
            </a:prstGeom>
            <a:noFill/>
          </p:spPr>
          <p:txBody>
            <a:bodyPr wrap="square" rtlCol="0">
              <a:spAutoFit/>
            </a:bodyPr>
            <a:lstStyle/>
            <a:p>
              <a:r>
                <a:rPr lang="en-US" sz="800" b="1" dirty="0">
                  <a:solidFill>
                    <a:schemeClr val="bg1"/>
                  </a:solidFill>
                </a:rPr>
                <a:t>IP Packet</a:t>
              </a:r>
            </a:p>
          </p:txBody>
        </p:sp>
        <p:sp>
          <p:nvSpPr>
            <p:cNvPr id="267" name="TextBox 266">
              <a:extLst>
                <a:ext uri="{FF2B5EF4-FFF2-40B4-BE49-F238E27FC236}">
                  <a16:creationId xmlns:a16="http://schemas.microsoft.com/office/drawing/2014/main" id="{9F09D007-E27F-4903-950A-9B7CDE7FD64F}"/>
                </a:ext>
              </a:extLst>
            </p:cNvPr>
            <p:cNvSpPr txBox="1"/>
            <p:nvPr/>
          </p:nvSpPr>
          <p:spPr>
            <a:xfrm>
              <a:off x="4022843" y="1721181"/>
              <a:ext cx="1456392" cy="415498"/>
            </a:xfrm>
            <a:prstGeom prst="rect">
              <a:avLst/>
            </a:prstGeom>
            <a:noFill/>
          </p:spPr>
          <p:txBody>
            <a:bodyPr wrap="square" rtlCol="0">
              <a:spAutoFit/>
            </a:bodyPr>
            <a:lstStyle/>
            <a:p>
              <a:r>
                <a:rPr lang="en-US" sz="700" b="1" dirty="0">
                  <a:solidFill>
                    <a:schemeClr val="bg1"/>
                  </a:solidFill>
                </a:rPr>
                <a:t>Source: 10.0.1.184</a:t>
              </a:r>
              <a:endParaRPr lang="en-US" sz="700" dirty="0">
                <a:solidFill>
                  <a:schemeClr val="bg1"/>
                </a:solidFill>
              </a:endParaRPr>
            </a:p>
            <a:p>
              <a:r>
                <a:rPr lang="en-US" sz="700" b="1" dirty="0">
                  <a:solidFill>
                    <a:schemeClr val="bg1"/>
                  </a:solidFill>
                </a:rPr>
                <a:t>Destination:</a:t>
              </a:r>
              <a:endParaRPr lang="en-US" sz="700" dirty="0">
                <a:solidFill>
                  <a:schemeClr val="bg1"/>
                </a:solidFill>
              </a:endParaRPr>
            </a:p>
            <a:p>
              <a:r>
                <a:rPr lang="en-US" sz="700" b="1" dirty="0">
                  <a:solidFill>
                    <a:schemeClr val="bg1"/>
                  </a:solidFill>
                </a:rPr>
                <a:t>Port: 8080</a:t>
              </a:r>
            </a:p>
          </p:txBody>
        </p:sp>
        <p:sp>
          <p:nvSpPr>
            <p:cNvPr id="268" name="TextBox 267">
              <a:extLst>
                <a:ext uri="{FF2B5EF4-FFF2-40B4-BE49-F238E27FC236}">
                  <a16:creationId xmlns:a16="http://schemas.microsoft.com/office/drawing/2014/main" id="{87B04A4E-E4B8-46D5-93EF-C79B3097DA64}"/>
                </a:ext>
              </a:extLst>
            </p:cNvPr>
            <p:cNvSpPr txBox="1"/>
            <p:nvPr/>
          </p:nvSpPr>
          <p:spPr>
            <a:xfrm>
              <a:off x="4517338" y="1821696"/>
              <a:ext cx="568435" cy="200055"/>
            </a:xfrm>
            <a:prstGeom prst="rect">
              <a:avLst/>
            </a:prstGeom>
            <a:noFill/>
          </p:spPr>
          <p:txBody>
            <a:bodyPr wrap="square" rtlCol="0">
              <a:spAutoFit/>
            </a:bodyPr>
            <a:lstStyle/>
            <a:p>
              <a:r>
                <a:rPr lang="en-US" sz="700" dirty="0">
                  <a:solidFill>
                    <a:schemeClr val="bg1"/>
                  </a:solidFill>
                </a:rPr>
                <a:t>10.0.0.247 </a:t>
              </a:r>
            </a:p>
          </p:txBody>
        </p:sp>
      </p:grpSp>
      <p:sp>
        <p:nvSpPr>
          <p:cNvPr id="57" name="TextBox 56">
            <a:extLst>
              <a:ext uri="{FF2B5EF4-FFF2-40B4-BE49-F238E27FC236}">
                <a16:creationId xmlns:a16="http://schemas.microsoft.com/office/drawing/2014/main" id="{2AE4132D-9D47-4782-B377-F874A69D6232}"/>
              </a:ext>
            </a:extLst>
          </p:cNvPr>
          <p:cNvSpPr txBox="1"/>
          <p:nvPr/>
        </p:nvSpPr>
        <p:spPr>
          <a:xfrm>
            <a:off x="2185224" y="707004"/>
            <a:ext cx="1661459" cy="369332"/>
          </a:xfrm>
          <a:prstGeom prst="rect">
            <a:avLst/>
          </a:prstGeom>
          <a:noFill/>
        </p:spPr>
        <p:txBody>
          <a:bodyPr wrap="square" rtlCol="0">
            <a:spAutoFit/>
          </a:bodyPr>
          <a:lstStyle/>
          <a:p>
            <a:r>
              <a:rPr lang="en-US" sz="600" dirty="0">
                <a:solidFill>
                  <a:schemeClr val="bg1"/>
                </a:solidFill>
              </a:rPr>
              <a:t>Hello, world!</a:t>
            </a:r>
          </a:p>
          <a:p>
            <a:r>
              <a:rPr lang="en-US" sz="600" dirty="0">
                <a:solidFill>
                  <a:schemeClr val="bg1"/>
                </a:solidFill>
              </a:rPr>
              <a:t>Version: 1.0.0</a:t>
            </a:r>
          </a:p>
          <a:p>
            <a:r>
              <a:rPr lang="en-US" sz="600" dirty="0">
                <a:solidFill>
                  <a:schemeClr val="bg1"/>
                </a:solidFill>
              </a:rPr>
              <a:t>Hostname: hello-world-57fbf88c7-xv75x</a:t>
            </a:r>
          </a:p>
        </p:txBody>
      </p:sp>
      <p:sp>
        <p:nvSpPr>
          <p:cNvPr id="273" name="Rectangle: Rounded Corners 272">
            <a:extLst>
              <a:ext uri="{FF2B5EF4-FFF2-40B4-BE49-F238E27FC236}">
                <a16:creationId xmlns:a16="http://schemas.microsoft.com/office/drawing/2014/main" id="{BC9C89E7-CBDD-4F9A-BF7D-31FF6C1BFA40}"/>
              </a:ext>
            </a:extLst>
          </p:cNvPr>
          <p:cNvSpPr/>
          <p:nvPr/>
        </p:nvSpPr>
        <p:spPr>
          <a:xfrm>
            <a:off x="143555" y="3347880"/>
            <a:ext cx="4728348" cy="938002"/>
          </a:xfrm>
          <a:prstGeom prst="roundRect">
            <a:avLst/>
          </a:prstGeom>
          <a:solidFill>
            <a:srgbClr val="FFC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4" name="TextBox 273">
            <a:extLst>
              <a:ext uri="{FF2B5EF4-FFF2-40B4-BE49-F238E27FC236}">
                <a16:creationId xmlns:a16="http://schemas.microsoft.com/office/drawing/2014/main" id="{90B92650-935D-42E8-97C1-2963C4E326DA}"/>
              </a:ext>
            </a:extLst>
          </p:cNvPr>
          <p:cNvSpPr txBox="1"/>
          <p:nvPr/>
        </p:nvSpPr>
        <p:spPr>
          <a:xfrm>
            <a:off x="1649729" y="3335275"/>
            <a:ext cx="1820160" cy="246221"/>
          </a:xfrm>
          <a:prstGeom prst="rect">
            <a:avLst/>
          </a:prstGeom>
          <a:noFill/>
        </p:spPr>
        <p:txBody>
          <a:bodyPr wrap="square" rtlCol="0">
            <a:spAutoFit/>
          </a:bodyPr>
          <a:lstStyle/>
          <a:p>
            <a:r>
              <a:rPr lang="en-US" sz="1000" dirty="0"/>
              <a:t>eBPF Conn Track Map </a:t>
            </a:r>
          </a:p>
        </p:txBody>
      </p:sp>
      <p:graphicFrame>
        <p:nvGraphicFramePr>
          <p:cNvPr id="275" name="Table 274">
            <a:extLst>
              <a:ext uri="{FF2B5EF4-FFF2-40B4-BE49-F238E27FC236}">
                <a16:creationId xmlns:a16="http://schemas.microsoft.com/office/drawing/2014/main" id="{D624B441-EF38-4D71-BAFF-807DDC24ADEE}"/>
              </a:ext>
            </a:extLst>
          </p:cNvPr>
          <p:cNvGraphicFramePr>
            <a:graphicFrameLocks noGrp="1"/>
          </p:cNvGraphicFramePr>
          <p:nvPr>
            <p:extLst>
              <p:ext uri="{D42A27DB-BD31-4B8C-83A1-F6EECF244321}">
                <p14:modId xmlns:p14="http://schemas.microsoft.com/office/powerpoint/2010/main" val="2322539358"/>
              </p:ext>
            </p:extLst>
          </p:nvPr>
        </p:nvGraphicFramePr>
        <p:xfrm>
          <a:off x="305060" y="3556476"/>
          <a:ext cx="4396492" cy="677142"/>
        </p:xfrm>
        <a:graphic>
          <a:graphicData uri="http://schemas.openxmlformats.org/drawingml/2006/table">
            <a:tbl>
              <a:tblPr firstRow="1" bandRow="1">
                <a:tableStyleId>{5C22544A-7EE6-4342-B048-85BDC9FD1C3A}</a:tableStyleId>
              </a:tblPr>
              <a:tblGrid>
                <a:gridCol w="683755">
                  <a:extLst>
                    <a:ext uri="{9D8B030D-6E8A-4147-A177-3AD203B41FA5}">
                      <a16:colId xmlns:a16="http://schemas.microsoft.com/office/drawing/2014/main" val="3117335067"/>
                    </a:ext>
                  </a:extLst>
                </a:gridCol>
                <a:gridCol w="658637">
                  <a:extLst>
                    <a:ext uri="{9D8B030D-6E8A-4147-A177-3AD203B41FA5}">
                      <a16:colId xmlns:a16="http://schemas.microsoft.com/office/drawing/2014/main" val="1190287251"/>
                    </a:ext>
                  </a:extLst>
                </a:gridCol>
                <a:gridCol w="715474">
                  <a:extLst>
                    <a:ext uri="{9D8B030D-6E8A-4147-A177-3AD203B41FA5}">
                      <a16:colId xmlns:a16="http://schemas.microsoft.com/office/drawing/2014/main" val="1768889867"/>
                    </a:ext>
                  </a:extLst>
                </a:gridCol>
                <a:gridCol w="639556">
                  <a:extLst>
                    <a:ext uri="{9D8B030D-6E8A-4147-A177-3AD203B41FA5}">
                      <a16:colId xmlns:a16="http://schemas.microsoft.com/office/drawing/2014/main" val="1909060346"/>
                    </a:ext>
                  </a:extLst>
                </a:gridCol>
                <a:gridCol w="477430">
                  <a:extLst>
                    <a:ext uri="{9D8B030D-6E8A-4147-A177-3AD203B41FA5}">
                      <a16:colId xmlns:a16="http://schemas.microsoft.com/office/drawing/2014/main" val="2467260029"/>
                    </a:ext>
                  </a:extLst>
                </a:gridCol>
                <a:gridCol w="633973">
                  <a:extLst>
                    <a:ext uri="{9D8B030D-6E8A-4147-A177-3AD203B41FA5}">
                      <a16:colId xmlns:a16="http://schemas.microsoft.com/office/drawing/2014/main" val="1732926987"/>
                    </a:ext>
                  </a:extLst>
                </a:gridCol>
                <a:gridCol w="587667">
                  <a:extLst>
                    <a:ext uri="{9D8B030D-6E8A-4147-A177-3AD203B41FA5}">
                      <a16:colId xmlns:a16="http://schemas.microsoft.com/office/drawing/2014/main" val="3956838691"/>
                    </a:ext>
                  </a:extLst>
                </a:gridCol>
              </a:tblGrid>
              <a:tr h="275948">
                <a:tc>
                  <a:txBody>
                    <a:bodyPr/>
                    <a:lstStyle/>
                    <a:p>
                      <a:pPr marL="0" marR="0">
                        <a:lnSpc>
                          <a:spcPct val="107000"/>
                        </a:lnSpc>
                        <a:spcBef>
                          <a:spcPts val="0"/>
                        </a:spcBef>
                        <a:spcAft>
                          <a:spcPts val="800"/>
                        </a:spcAft>
                      </a:pPr>
                      <a:r>
                        <a:rPr lang="en-US" sz="700" dirty="0">
                          <a:effectLst/>
                        </a:rPr>
                        <a:t>Source IP</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a:effectLst/>
                        </a:rPr>
                        <a:t>Source Port</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err="1">
                          <a:effectLst/>
                        </a:rPr>
                        <a:t>Dest</a:t>
                      </a:r>
                      <a:r>
                        <a:rPr lang="en-US" sz="700" dirty="0">
                          <a:effectLst/>
                        </a:rPr>
                        <a:t> IP</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err="1">
                          <a:effectLst/>
                        </a:rPr>
                        <a:t>Dest</a:t>
                      </a:r>
                      <a:r>
                        <a:rPr lang="en-US" sz="700" dirty="0">
                          <a:effectLst/>
                        </a:rPr>
                        <a:t> Port</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a:effectLst/>
                        </a:rPr>
                        <a:t>Type</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Endpoint ID</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Service ID</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194716322"/>
                  </a:ext>
                </a:extLst>
              </a:tr>
              <a:tr h="175856">
                <a:tc>
                  <a:txBody>
                    <a:bodyPr/>
                    <a:lstStyle/>
                    <a:p>
                      <a:pPr marL="0" marR="0">
                        <a:lnSpc>
                          <a:spcPct val="107000"/>
                        </a:lnSpc>
                        <a:spcBef>
                          <a:spcPts val="0"/>
                        </a:spcBef>
                        <a:spcAft>
                          <a:spcPts val="800"/>
                        </a:spcAft>
                      </a:pPr>
                      <a:r>
                        <a:rPr lang="en-US" sz="700" dirty="0">
                          <a:effectLst/>
                        </a:rPr>
                        <a:t>10.0.0.247</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a:effectLst/>
                        </a:rPr>
                        <a:t>4321</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700" dirty="0">
                          <a:effectLst/>
                        </a:rPr>
                        <a:t>10.107.72.75</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8080</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SVC</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4</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4177194695"/>
                  </a:ext>
                </a:extLst>
              </a:tr>
              <a:tr h="175856">
                <a:tc>
                  <a:txBody>
                    <a:bodyPr/>
                    <a:lstStyle/>
                    <a:p>
                      <a:pPr marL="0" marR="0">
                        <a:lnSpc>
                          <a:spcPct val="107000"/>
                        </a:lnSpc>
                        <a:spcBef>
                          <a:spcPts val="0"/>
                        </a:spcBef>
                        <a:spcAft>
                          <a:spcPts val="800"/>
                        </a:spcAft>
                      </a:pPr>
                      <a:r>
                        <a:rPr lang="en-US" sz="700" dirty="0">
                          <a:effectLst/>
                        </a:rPr>
                        <a:t>10.0.0.247</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a:effectLst/>
                        </a:rPr>
                        <a:t>4321</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10.0.1.183</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8080</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Egress</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1</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619947439"/>
                  </a:ext>
                </a:extLst>
              </a:tr>
            </a:tbl>
          </a:graphicData>
        </a:graphic>
      </p:graphicFrame>
      <p:grpSp>
        <p:nvGrpSpPr>
          <p:cNvPr id="68" name="Group 67">
            <a:extLst>
              <a:ext uri="{FF2B5EF4-FFF2-40B4-BE49-F238E27FC236}">
                <a16:creationId xmlns:a16="http://schemas.microsoft.com/office/drawing/2014/main" id="{32809EB9-7691-46FA-B6F0-76143001DFE6}"/>
              </a:ext>
            </a:extLst>
          </p:cNvPr>
          <p:cNvGrpSpPr/>
          <p:nvPr/>
        </p:nvGrpSpPr>
        <p:grpSpPr>
          <a:xfrm>
            <a:off x="3338284" y="2507305"/>
            <a:ext cx="1618092" cy="830501"/>
            <a:chOff x="4923384" y="2662471"/>
            <a:chExt cx="1618092" cy="830501"/>
          </a:xfrm>
        </p:grpSpPr>
        <p:grpSp>
          <p:nvGrpSpPr>
            <p:cNvPr id="61" name="Group 60">
              <a:extLst>
                <a:ext uri="{FF2B5EF4-FFF2-40B4-BE49-F238E27FC236}">
                  <a16:creationId xmlns:a16="http://schemas.microsoft.com/office/drawing/2014/main" id="{85F4839B-8187-4A4C-B7BA-5508D92C655A}"/>
                </a:ext>
              </a:extLst>
            </p:cNvPr>
            <p:cNvGrpSpPr/>
            <p:nvPr/>
          </p:nvGrpSpPr>
          <p:grpSpPr>
            <a:xfrm>
              <a:off x="4923384" y="2662471"/>
              <a:ext cx="1618092" cy="830501"/>
              <a:chOff x="4923384" y="2662471"/>
              <a:chExt cx="1618092" cy="830501"/>
            </a:xfrm>
          </p:grpSpPr>
          <p:sp>
            <p:nvSpPr>
              <p:cNvPr id="280" name="Rectangle: Rounded Corners 279">
                <a:extLst>
                  <a:ext uri="{FF2B5EF4-FFF2-40B4-BE49-F238E27FC236}">
                    <a16:creationId xmlns:a16="http://schemas.microsoft.com/office/drawing/2014/main" id="{1F6C77C7-E23D-4A89-970F-F4E768E56226}"/>
                  </a:ext>
                </a:extLst>
              </p:cNvPr>
              <p:cNvSpPr/>
              <p:nvPr/>
            </p:nvSpPr>
            <p:spPr>
              <a:xfrm>
                <a:off x="4931737" y="2674153"/>
                <a:ext cx="1609739" cy="818819"/>
              </a:xfrm>
              <a:prstGeom prst="roundRect">
                <a:avLst/>
              </a:prstGeom>
              <a:solidFill>
                <a:srgbClr val="00B05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2" name="Rectangle: Rounded Corners 281">
                <a:extLst>
                  <a:ext uri="{FF2B5EF4-FFF2-40B4-BE49-F238E27FC236}">
                    <a16:creationId xmlns:a16="http://schemas.microsoft.com/office/drawing/2014/main" id="{A47E4C3A-0197-403E-9E5B-8928FE43B220}"/>
                  </a:ext>
                </a:extLst>
              </p:cNvPr>
              <p:cNvSpPr/>
              <p:nvPr/>
            </p:nvSpPr>
            <p:spPr>
              <a:xfrm>
                <a:off x="5065889" y="3237796"/>
                <a:ext cx="1361947" cy="184667"/>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TextBox 282">
                <a:extLst>
                  <a:ext uri="{FF2B5EF4-FFF2-40B4-BE49-F238E27FC236}">
                    <a16:creationId xmlns:a16="http://schemas.microsoft.com/office/drawing/2014/main" id="{64084C25-7AF8-48F3-B82C-040F99FA54F7}"/>
                  </a:ext>
                </a:extLst>
              </p:cNvPr>
              <p:cNvSpPr txBox="1"/>
              <p:nvPr/>
            </p:nvSpPr>
            <p:spPr>
              <a:xfrm>
                <a:off x="5362180" y="3199412"/>
                <a:ext cx="1179295" cy="215444"/>
              </a:xfrm>
              <a:prstGeom prst="rect">
                <a:avLst/>
              </a:prstGeom>
              <a:noFill/>
            </p:spPr>
            <p:txBody>
              <a:bodyPr wrap="square" rtlCol="0">
                <a:spAutoFit/>
              </a:bodyPr>
              <a:lstStyle/>
              <a:p>
                <a:r>
                  <a:rPr lang="en-US" sz="800" b="1" dirty="0">
                    <a:solidFill>
                      <a:schemeClr val="bg1"/>
                    </a:solidFill>
                  </a:rPr>
                  <a:t>Payload: Response</a:t>
                </a:r>
              </a:p>
            </p:txBody>
          </p:sp>
          <p:sp>
            <p:nvSpPr>
              <p:cNvPr id="284" name="TextBox 283">
                <a:extLst>
                  <a:ext uri="{FF2B5EF4-FFF2-40B4-BE49-F238E27FC236}">
                    <a16:creationId xmlns:a16="http://schemas.microsoft.com/office/drawing/2014/main" id="{B8C52041-8858-4599-A632-8749A288733C}"/>
                  </a:ext>
                </a:extLst>
              </p:cNvPr>
              <p:cNvSpPr txBox="1"/>
              <p:nvPr/>
            </p:nvSpPr>
            <p:spPr>
              <a:xfrm>
                <a:off x="5320865" y="2662471"/>
                <a:ext cx="972821" cy="215444"/>
              </a:xfrm>
              <a:prstGeom prst="rect">
                <a:avLst/>
              </a:prstGeom>
              <a:noFill/>
            </p:spPr>
            <p:txBody>
              <a:bodyPr wrap="square" rtlCol="0">
                <a:spAutoFit/>
              </a:bodyPr>
              <a:lstStyle/>
              <a:p>
                <a:r>
                  <a:rPr lang="en-US" sz="800" b="1" dirty="0">
                    <a:solidFill>
                      <a:schemeClr val="bg1"/>
                    </a:solidFill>
                  </a:rPr>
                  <a:t>IP Packet</a:t>
                </a:r>
              </a:p>
            </p:txBody>
          </p:sp>
          <p:sp>
            <p:nvSpPr>
              <p:cNvPr id="285" name="TextBox 284">
                <a:extLst>
                  <a:ext uri="{FF2B5EF4-FFF2-40B4-BE49-F238E27FC236}">
                    <a16:creationId xmlns:a16="http://schemas.microsoft.com/office/drawing/2014/main" id="{96E1C81F-72CD-4081-8715-D5384D0AC8A7}"/>
                  </a:ext>
                </a:extLst>
              </p:cNvPr>
              <p:cNvSpPr txBox="1"/>
              <p:nvPr/>
            </p:nvSpPr>
            <p:spPr>
              <a:xfrm>
                <a:off x="4923384" y="2795413"/>
                <a:ext cx="1456392" cy="415498"/>
              </a:xfrm>
              <a:prstGeom prst="rect">
                <a:avLst/>
              </a:prstGeom>
              <a:noFill/>
            </p:spPr>
            <p:txBody>
              <a:bodyPr wrap="square" rtlCol="0">
                <a:spAutoFit/>
              </a:bodyPr>
              <a:lstStyle/>
              <a:p>
                <a:r>
                  <a:rPr lang="en-US" sz="700" b="1" dirty="0">
                    <a:solidFill>
                      <a:schemeClr val="bg1"/>
                    </a:solidFill>
                  </a:rPr>
                  <a:t>Source: </a:t>
                </a:r>
                <a:endParaRPr lang="en-US" sz="700" dirty="0">
                  <a:solidFill>
                    <a:schemeClr val="bg1"/>
                  </a:solidFill>
                </a:endParaRPr>
              </a:p>
              <a:p>
                <a:r>
                  <a:rPr lang="en-US" sz="700" b="1" dirty="0">
                    <a:solidFill>
                      <a:schemeClr val="bg1"/>
                    </a:solidFill>
                  </a:rPr>
                  <a:t>Destination:</a:t>
                </a:r>
                <a:endParaRPr lang="en-US" sz="700" dirty="0">
                  <a:solidFill>
                    <a:schemeClr val="bg1"/>
                  </a:solidFill>
                </a:endParaRPr>
              </a:p>
              <a:p>
                <a:r>
                  <a:rPr lang="en-US" sz="700" b="1" dirty="0">
                    <a:solidFill>
                      <a:schemeClr val="bg1"/>
                    </a:solidFill>
                  </a:rPr>
                  <a:t>Port: 8080</a:t>
                </a:r>
              </a:p>
            </p:txBody>
          </p:sp>
        </p:grpSp>
        <p:sp>
          <p:nvSpPr>
            <p:cNvPr id="286" name="TextBox 285">
              <a:extLst>
                <a:ext uri="{FF2B5EF4-FFF2-40B4-BE49-F238E27FC236}">
                  <a16:creationId xmlns:a16="http://schemas.microsoft.com/office/drawing/2014/main" id="{48DD503F-B804-4E49-A67E-4489810370EB}"/>
                </a:ext>
              </a:extLst>
            </p:cNvPr>
            <p:cNvSpPr txBox="1"/>
            <p:nvPr/>
          </p:nvSpPr>
          <p:spPr>
            <a:xfrm>
              <a:off x="5417879" y="2895928"/>
              <a:ext cx="568435" cy="200055"/>
            </a:xfrm>
            <a:prstGeom prst="rect">
              <a:avLst/>
            </a:prstGeom>
            <a:noFill/>
          </p:spPr>
          <p:txBody>
            <a:bodyPr wrap="square" rtlCol="0">
              <a:spAutoFit/>
            </a:bodyPr>
            <a:lstStyle/>
            <a:p>
              <a:r>
                <a:rPr lang="en-US" sz="700" dirty="0">
                  <a:solidFill>
                    <a:schemeClr val="bg1"/>
                  </a:solidFill>
                </a:rPr>
                <a:t>10.0.0.247 </a:t>
              </a:r>
            </a:p>
          </p:txBody>
        </p:sp>
      </p:grpSp>
      <p:sp>
        <p:nvSpPr>
          <p:cNvPr id="69" name="TextBox 68">
            <a:extLst>
              <a:ext uri="{FF2B5EF4-FFF2-40B4-BE49-F238E27FC236}">
                <a16:creationId xmlns:a16="http://schemas.microsoft.com/office/drawing/2014/main" id="{397F1A9D-7754-42CD-8F6C-D9CA15FDBCE7}"/>
              </a:ext>
            </a:extLst>
          </p:cNvPr>
          <p:cNvSpPr txBox="1"/>
          <p:nvPr/>
        </p:nvSpPr>
        <p:spPr>
          <a:xfrm>
            <a:off x="3624345" y="2652509"/>
            <a:ext cx="681606" cy="200055"/>
          </a:xfrm>
          <a:prstGeom prst="rect">
            <a:avLst/>
          </a:prstGeom>
          <a:noFill/>
        </p:spPr>
        <p:txBody>
          <a:bodyPr wrap="square" rtlCol="0">
            <a:spAutoFit/>
          </a:bodyPr>
          <a:lstStyle/>
          <a:p>
            <a:r>
              <a:rPr lang="en-US" sz="700" dirty="0">
                <a:solidFill>
                  <a:schemeClr val="bg1"/>
                </a:solidFill>
              </a:rPr>
              <a:t>10.107.72.75</a:t>
            </a:r>
          </a:p>
        </p:txBody>
      </p:sp>
      <p:cxnSp>
        <p:nvCxnSpPr>
          <p:cNvPr id="72" name="Straight Arrow Connector 71">
            <a:extLst>
              <a:ext uri="{FF2B5EF4-FFF2-40B4-BE49-F238E27FC236}">
                <a16:creationId xmlns:a16="http://schemas.microsoft.com/office/drawing/2014/main" id="{39985AFA-90DD-4624-84A5-57A903D99D53}"/>
              </a:ext>
            </a:extLst>
          </p:cNvPr>
          <p:cNvCxnSpPr>
            <a:cxnSpLocks/>
          </p:cNvCxnSpPr>
          <p:nvPr/>
        </p:nvCxnSpPr>
        <p:spPr>
          <a:xfrm flipV="1">
            <a:off x="1945131" y="2807190"/>
            <a:ext cx="1855045" cy="11408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Speech Bubble: Oval 85">
            <a:extLst>
              <a:ext uri="{FF2B5EF4-FFF2-40B4-BE49-F238E27FC236}">
                <a16:creationId xmlns:a16="http://schemas.microsoft.com/office/drawing/2014/main" id="{9CBA2EC9-7A37-43FF-9EC3-6F98B918294D}"/>
              </a:ext>
            </a:extLst>
          </p:cNvPr>
          <p:cNvSpPr/>
          <p:nvPr/>
        </p:nvSpPr>
        <p:spPr>
          <a:xfrm>
            <a:off x="839906" y="1971345"/>
            <a:ext cx="907478" cy="600113"/>
          </a:xfrm>
          <a:prstGeom prst="wedgeEllipse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EFF0F3C-EA64-45FD-9E59-F7528E65F59D}"/>
              </a:ext>
            </a:extLst>
          </p:cNvPr>
          <p:cNvSpPr txBox="1"/>
          <p:nvPr/>
        </p:nvSpPr>
        <p:spPr>
          <a:xfrm>
            <a:off x="977228" y="2006062"/>
            <a:ext cx="736433" cy="523220"/>
          </a:xfrm>
          <a:prstGeom prst="rect">
            <a:avLst/>
          </a:prstGeom>
          <a:noFill/>
        </p:spPr>
        <p:txBody>
          <a:bodyPr wrap="square" rtlCol="0">
            <a:spAutoFit/>
          </a:bodyPr>
          <a:lstStyle/>
          <a:p>
            <a:r>
              <a:rPr lang="en-US" sz="700" dirty="0">
                <a:solidFill>
                  <a:schemeClr val="bg1"/>
                </a:solidFill>
              </a:rPr>
              <a:t>Do we already have an established connection?</a:t>
            </a:r>
          </a:p>
        </p:txBody>
      </p:sp>
      <p:sp>
        <p:nvSpPr>
          <p:cNvPr id="88" name="Speech Bubble: Oval 87">
            <a:extLst>
              <a:ext uri="{FF2B5EF4-FFF2-40B4-BE49-F238E27FC236}">
                <a16:creationId xmlns:a16="http://schemas.microsoft.com/office/drawing/2014/main" id="{D04BC725-A3F9-4794-B1F6-81D0BAFC853A}"/>
              </a:ext>
            </a:extLst>
          </p:cNvPr>
          <p:cNvSpPr/>
          <p:nvPr/>
        </p:nvSpPr>
        <p:spPr>
          <a:xfrm>
            <a:off x="1396499" y="2000692"/>
            <a:ext cx="851771" cy="584389"/>
          </a:xfrm>
          <a:prstGeom prst="wedgeEllipse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EBF8DAC3-C942-44EA-AA70-9506E671BBDA}"/>
              </a:ext>
            </a:extLst>
          </p:cNvPr>
          <p:cNvSpPr txBox="1"/>
          <p:nvPr/>
        </p:nvSpPr>
        <p:spPr>
          <a:xfrm>
            <a:off x="1403330" y="2049309"/>
            <a:ext cx="873568" cy="415498"/>
          </a:xfrm>
          <a:prstGeom prst="rect">
            <a:avLst/>
          </a:prstGeom>
          <a:noFill/>
        </p:spPr>
        <p:txBody>
          <a:bodyPr wrap="square" rtlCol="0">
            <a:spAutoFit/>
          </a:bodyPr>
          <a:lstStyle/>
          <a:p>
            <a:r>
              <a:rPr lang="en-US" sz="700" dirty="0">
                <a:solidFill>
                  <a:schemeClr val="bg1"/>
                </a:solidFill>
              </a:rPr>
              <a:t>IP to ID Mapping</a:t>
            </a:r>
          </a:p>
          <a:p>
            <a:r>
              <a:rPr lang="en-US" sz="700" dirty="0">
                <a:solidFill>
                  <a:schemeClr val="bg1"/>
                </a:solidFill>
              </a:rPr>
              <a:t>IP: 10.0.0.247</a:t>
            </a:r>
          </a:p>
          <a:p>
            <a:r>
              <a:rPr lang="en-US" sz="700" dirty="0">
                <a:solidFill>
                  <a:schemeClr val="bg1"/>
                </a:solidFill>
              </a:rPr>
              <a:t>ID: 848 </a:t>
            </a:r>
          </a:p>
        </p:txBody>
      </p:sp>
      <p:sp>
        <p:nvSpPr>
          <p:cNvPr id="90" name="Speech Bubble: Oval 89">
            <a:extLst>
              <a:ext uri="{FF2B5EF4-FFF2-40B4-BE49-F238E27FC236}">
                <a16:creationId xmlns:a16="http://schemas.microsoft.com/office/drawing/2014/main" id="{AD3C8E36-EC0C-410B-B546-9CE41502E0D0}"/>
              </a:ext>
            </a:extLst>
          </p:cNvPr>
          <p:cNvSpPr/>
          <p:nvPr/>
        </p:nvSpPr>
        <p:spPr>
          <a:xfrm>
            <a:off x="2229844" y="2017897"/>
            <a:ext cx="779378" cy="580648"/>
          </a:xfrm>
          <a:prstGeom prst="wedgeEllipse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C1C33920-63C0-42B9-994C-56B0B4C00A70}"/>
              </a:ext>
            </a:extLst>
          </p:cNvPr>
          <p:cNvSpPr txBox="1"/>
          <p:nvPr/>
        </p:nvSpPr>
        <p:spPr>
          <a:xfrm>
            <a:off x="2338364" y="2043500"/>
            <a:ext cx="742806" cy="415498"/>
          </a:xfrm>
          <a:prstGeom prst="rect">
            <a:avLst/>
          </a:prstGeom>
          <a:noFill/>
        </p:spPr>
        <p:txBody>
          <a:bodyPr wrap="square" rtlCol="0">
            <a:spAutoFit/>
          </a:bodyPr>
          <a:lstStyle/>
          <a:p>
            <a:r>
              <a:rPr lang="en-US" sz="700" dirty="0">
                <a:solidFill>
                  <a:schemeClr val="bg1"/>
                </a:solidFill>
              </a:rPr>
              <a:t>Is ID 848 allowed on port 8080? </a:t>
            </a:r>
          </a:p>
        </p:txBody>
      </p:sp>
      <p:sp>
        <p:nvSpPr>
          <p:cNvPr id="249" name="TextBox 248">
            <a:extLst>
              <a:ext uri="{FF2B5EF4-FFF2-40B4-BE49-F238E27FC236}">
                <a16:creationId xmlns:a16="http://schemas.microsoft.com/office/drawing/2014/main" id="{19839D5D-D4A7-44AA-A377-9961FDF95B79}"/>
              </a:ext>
            </a:extLst>
          </p:cNvPr>
          <p:cNvSpPr txBox="1"/>
          <p:nvPr/>
        </p:nvSpPr>
        <p:spPr>
          <a:xfrm>
            <a:off x="2843345" y="-94952"/>
            <a:ext cx="3806107" cy="338554"/>
          </a:xfrm>
          <a:prstGeom prst="rect">
            <a:avLst/>
          </a:prstGeom>
          <a:noFill/>
        </p:spPr>
        <p:txBody>
          <a:bodyPr wrap="square" rtlCol="0">
            <a:spAutoFit/>
          </a:bodyPr>
          <a:lstStyle/>
          <a:p>
            <a:r>
              <a:rPr lang="en-US" sz="1600" dirty="0">
                <a:solidFill>
                  <a:schemeClr val="bg1"/>
                </a:solidFill>
              </a:rPr>
              <a:t>Service Load Balancing and </a:t>
            </a:r>
            <a:r>
              <a:rPr lang="en-US" sz="1600" dirty="0" err="1">
                <a:solidFill>
                  <a:schemeClr val="bg1"/>
                </a:solidFill>
              </a:rPr>
              <a:t>eBPF</a:t>
            </a:r>
            <a:r>
              <a:rPr lang="en-US" sz="1600" dirty="0">
                <a:solidFill>
                  <a:schemeClr val="bg1"/>
                </a:solidFill>
              </a:rPr>
              <a:t> (Part 2)</a:t>
            </a:r>
          </a:p>
        </p:txBody>
      </p:sp>
    </p:spTree>
    <p:extLst>
      <p:ext uri="{BB962C8B-B14F-4D97-AF65-F5344CB8AC3E}">
        <p14:creationId xmlns:p14="http://schemas.microsoft.com/office/powerpoint/2010/main" val="40556721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1000"/>
                                        <p:tgtEl>
                                          <p:spTgt spid="161"/>
                                        </p:tgtEl>
                                      </p:cBhvr>
                                    </p:animEffect>
                                    <p:anim calcmode="lin" valueType="num">
                                      <p:cBhvr>
                                        <p:cTn id="13" dur="1000" fill="hold"/>
                                        <p:tgtEl>
                                          <p:spTgt spid="161"/>
                                        </p:tgtEl>
                                        <p:attrNameLst>
                                          <p:attrName>ppt_x</p:attrName>
                                        </p:attrNameLst>
                                      </p:cBhvr>
                                      <p:tavLst>
                                        <p:tav tm="0">
                                          <p:val>
                                            <p:strVal val="#ppt_x"/>
                                          </p:val>
                                        </p:tav>
                                        <p:tav tm="100000">
                                          <p:val>
                                            <p:strVal val="#ppt_x"/>
                                          </p:val>
                                        </p:tav>
                                      </p:tavLst>
                                    </p:anim>
                                    <p:anim calcmode="lin" valueType="num">
                                      <p:cBhvr>
                                        <p:cTn id="14" dur="1000" fill="hold"/>
                                        <p:tgtEl>
                                          <p:spTgt spid="16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1000"/>
                                        <p:tgtEl>
                                          <p:spTgt spid="162"/>
                                        </p:tgtEl>
                                      </p:cBhvr>
                                    </p:animEffect>
                                    <p:anim calcmode="lin" valueType="num">
                                      <p:cBhvr>
                                        <p:cTn id="18" dur="1000" fill="hold"/>
                                        <p:tgtEl>
                                          <p:spTgt spid="162"/>
                                        </p:tgtEl>
                                        <p:attrNameLst>
                                          <p:attrName>ppt_x</p:attrName>
                                        </p:attrNameLst>
                                      </p:cBhvr>
                                      <p:tavLst>
                                        <p:tav tm="0">
                                          <p:val>
                                            <p:strVal val="#ppt_x"/>
                                          </p:val>
                                        </p:tav>
                                        <p:tav tm="100000">
                                          <p:val>
                                            <p:strVal val="#ppt_x"/>
                                          </p:val>
                                        </p:tav>
                                      </p:tavLst>
                                    </p:anim>
                                    <p:anim calcmode="lin" valueType="num">
                                      <p:cBhvr>
                                        <p:cTn id="19" dur="1000" fill="hold"/>
                                        <p:tgtEl>
                                          <p:spTgt spid="16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20"/>
                                        </p:tgtEl>
                                        <p:attrNameLst>
                                          <p:attrName>style.visibility</p:attrName>
                                        </p:attrNameLst>
                                      </p:cBhvr>
                                      <p:to>
                                        <p:strVal val="visible"/>
                                      </p:to>
                                    </p:set>
                                    <p:animEffect transition="in" filter="fade">
                                      <p:cBhvr>
                                        <p:cTn id="42" dur="1000"/>
                                        <p:tgtEl>
                                          <p:spTgt spid="220"/>
                                        </p:tgtEl>
                                      </p:cBhvr>
                                    </p:animEffect>
                                    <p:anim calcmode="lin" valueType="num">
                                      <p:cBhvr>
                                        <p:cTn id="43" dur="1000" fill="hold"/>
                                        <p:tgtEl>
                                          <p:spTgt spid="220"/>
                                        </p:tgtEl>
                                        <p:attrNameLst>
                                          <p:attrName>ppt_x</p:attrName>
                                        </p:attrNameLst>
                                      </p:cBhvr>
                                      <p:tavLst>
                                        <p:tav tm="0">
                                          <p:val>
                                            <p:strVal val="#ppt_x"/>
                                          </p:val>
                                        </p:tav>
                                        <p:tav tm="100000">
                                          <p:val>
                                            <p:strVal val="#ppt_x"/>
                                          </p:val>
                                        </p:tav>
                                      </p:tavLst>
                                    </p:anim>
                                    <p:anim calcmode="lin" valueType="num">
                                      <p:cBhvr>
                                        <p:cTn id="44" dur="1000" fill="hold"/>
                                        <p:tgtEl>
                                          <p:spTgt spid="220"/>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28"/>
                                        </p:tgtEl>
                                        <p:attrNameLst>
                                          <p:attrName>style.visibility</p:attrName>
                                        </p:attrNameLst>
                                      </p:cBhvr>
                                      <p:to>
                                        <p:strVal val="visible"/>
                                      </p:to>
                                    </p:set>
                                    <p:animEffect transition="in" filter="fade">
                                      <p:cBhvr>
                                        <p:cTn id="47" dur="1000"/>
                                        <p:tgtEl>
                                          <p:spTgt spid="228"/>
                                        </p:tgtEl>
                                      </p:cBhvr>
                                    </p:animEffect>
                                    <p:anim calcmode="lin" valueType="num">
                                      <p:cBhvr>
                                        <p:cTn id="48" dur="1000" fill="hold"/>
                                        <p:tgtEl>
                                          <p:spTgt spid="228"/>
                                        </p:tgtEl>
                                        <p:attrNameLst>
                                          <p:attrName>ppt_x</p:attrName>
                                        </p:attrNameLst>
                                      </p:cBhvr>
                                      <p:tavLst>
                                        <p:tav tm="0">
                                          <p:val>
                                            <p:strVal val="#ppt_x"/>
                                          </p:val>
                                        </p:tav>
                                        <p:tav tm="100000">
                                          <p:val>
                                            <p:strVal val="#ppt_x"/>
                                          </p:val>
                                        </p:tav>
                                      </p:tavLst>
                                    </p:anim>
                                    <p:anim calcmode="lin" valueType="num">
                                      <p:cBhvr>
                                        <p:cTn id="49" dur="1000" fill="hold"/>
                                        <p:tgtEl>
                                          <p:spTgt spid="22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26"/>
                                        </p:tgtEl>
                                        <p:attrNameLst>
                                          <p:attrName>style.visibility</p:attrName>
                                        </p:attrNameLst>
                                      </p:cBhvr>
                                      <p:to>
                                        <p:strVal val="visible"/>
                                      </p:to>
                                    </p:set>
                                    <p:animEffect transition="in" filter="fade">
                                      <p:cBhvr>
                                        <p:cTn id="52" dur="1000"/>
                                        <p:tgtEl>
                                          <p:spTgt spid="226"/>
                                        </p:tgtEl>
                                      </p:cBhvr>
                                    </p:animEffect>
                                    <p:anim calcmode="lin" valueType="num">
                                      <p:cBhvr>
                                        <p:cTn id="53" dur="1000" fill="hold"/>
                                        <p:tgtEl>
                                          <p:spTgt spid="226"/>
                                        </p:tgtEl>
                                        <p:attrNameLst>
                                          <p:attrName>ppt_x</p:attrName>
                                        </p:attrNameLst>
                                      </p:cBhvr>
                                      <p:tavLst>
                                        <p:tav tm="0">
                                          <p:val>
                                            <p:strVal val="#ppt_x"/>
                                          </p:val>
                                        </p:tav>
                                        <p:tav tm="100000">
                                          <p:val>
                                            <p:strVal val="#ppt_x"/>
                                          </p:val>
                                        </p:tav>
                                      </p:tavLst>
                                    </p:anim>
                                    <p:anim calcmode="lin" valueType="num">
                                      <p:cBhvr>
                                        <p:cTn id="54" dur="1000" fill="hold"/>
                                        <p:tgtEl>
                                          <p:spTgt spid="22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02"/>
                                        </p:tgtEl>
                                        <p:attrNameLst>
                                          <p:attrName>style.visibility</p:attrName>
                                        </p:attrNameLst>
                                      </p:cBhvr>
                                      <p:to>
                                        <p:strVal val="visible"/>
                                      </p:to>
                                    </p:set>
                                    <p:animEffect transition="in" filter="fade">
                                      <p:cBhvr>
                                        <p:cTn id="57" dur="1000"/>
                                        <p:tgtEl>
                                          <p:spTgt spid="102"/>
                                        </p:tgtEl>
                                      </p:cBhvr>
                                    </p:animEffect>
                                    <p:anim calcmode="lin" valueType="num">
                                      <p:cBhvr>
                                        <p:cTn id="58" dur="1000" fill="hold"/>
                                        <p:tgtEl>
                                          <p:spTgt spid="102"/>
                                        </p:tgtEl>
                                        <p:attrNameLst>
                                          <p:attrName>ppt_x</p:attrName>
                                        </p:attrNameLst>
                                      </p:cBhvr>
                                      <p:tavLst>
                                        <p:tav tm="0">
                                          <p:val>
                                            <p:strVal val="#ppt_x"/>
                                          </p:val>
                                        </p:tav>
                                        <p:tav tm="100000">
                                          <p:val>
                                            <p:strVal val="#ppt_x"/>
                                          </p:val>
                                        </p:tav>
                                      </p:tavLst>
                                    </p:anim>
                                    <p:anim calcmode="lin" valueType="num">
                                      <p:cBhvr>
                                        <p:cTn id="59" dur="1000" fill="hold"/>
                                        <p:tgtEl>
                                          <p:spTgt spid="102"/>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03"/>
                                        </p:tgtEl>
                                        <p:attrNameLst>
                                          <p:attrName>style.visibility</p:attrName>
                                        </p:attrNameLst>
                                      </p:cBhvr>
                                      <p:to>
                                        <p:strVal val="visible"/>
                                      </p:to>
                                    </p:set>
                                    <p:animEffect transition="in" filter="fade">
                                      <p:cBhvr>
                                        <p:cTn id="62" dur="1000"/>
                                        <p:tgtEl>
                                          <p:spTgt spid="103"/>
                                        </p:tgtEl>
                                      </p:cBhvr>
                                    </p:animEffect>
                                    <p:anim calcmode="lin" valueType="num">
                                      <p:cBhvr>
                                        <p:cTn id="63" dur="1000" fill="hold"/>
                                        <p:tgtEl>
                                          <p:spTgt spid="103"/>
                                        </p:tgtEl>
                                        <p:attrNameLst>
                                          <p:attrName>ppt_x</p:attrName>
                                        </p:attrNameLst>
                                      </p:cBhvr>
                                      <p:tavLst>
                                        <p:tav tm="0">
                                          <p:val>
                                            <p:strVal val="#ppt_x"/>
                                          </p:val>
                                        </p:tav>
                                        <p:tav tm="100000">
                                          <p:val>
                                            <p:strVal val="#ppt_x"/>
                                          </p:val>
                                        </p:tav>
                                      </p:tavLst>
                                    </p:anim>
                                    <p:anim calcmode="lin" valueType="num">
                                      <p:cBhvr>
                                        <p:cTn id="64" dur="1000" fill="hold"/>
                                        <p:tgtEl>
                                          <p:spTgt spid="10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11"/>
                                        </p:tgtEl>
                                        <p:attrNameLst>
                                          <p:attrName>style.visibility</p:attrName>
                                        </p:attrNameLst>
                                      </p:cBhvr>
                                      <p:to>
                                        <p:strVal val="visible"/>
                                      </p:to>
                                    </p:set>
                                    <p:animEffect transition="in" filter="fade">
                                      <p:cBhvr>
                                        <p:cTn id="67" dur="1000"/>
                                        <p:tgtEl>
                                          <p:spTgt spid="111"/>
                                        </p:tgtEl>
                                      </p:cBhvr>
                                    </p:animEffect>
                                    <p:anim calcmode="lin" valueType="num">
                                      <p:cBhvr>
                                        <p:cTn id="68" dur="1000" fill="hold"/>
                                        <p:tgtEl>
                                          <p:spTgt spid="111"/>
                                        </p:tgtEl>
                                        <p:attrNameLst>
                                          <p:attrName>ppt_x</p:attrName>
                                        </p:attrNameLst>
                                      </p:cBhvr>
                                      <p:tavLst>
                                        <p:tav tm="0">
                                          <p:val>
                                            <p:strVal val="#ppt_x"/>
                                          </p:val>
                                        </p:tav>
                                        <p:tav tm="100000">
                                          <p:val>
                                            <p:strVal val="#ppt_x"/>
                                          </p:val>
                                        </p:tav>
                                      </p:tavLst>
                                    </p:anim>
                                    <p:anim calcmode="lin" valueType="num">
                                      <p:cBhvr>
                                        <p:cTn id="69" dur="1000" fill="hold"/>
                                        <p:tgtEl>
                                          <p:spTgt spid="11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48"/>
                                        </p:tgtEl>
                                        <p:attrNameLst>
                                          <p:attrName>style.visibility</p:attrName>
                                        </p:attrNameLst>
                                      </p:cBhvr>
                                      <p:to>
                                        <p:strVal val="visible"/>
                                      </p:to>
                                    </p:set>
                                    <p:animEffect transition="in" filter="fade">
                                      <p:cBhvr>
                                        <p:cTn id="72" dur="1000"/>
                                        <p:tgtEl>
                                          <p:spTgt spid="148"/>
                                        </p:tgtEl>
                                      </p:cBhvr>
                                    </p:animEffect>
                                    <p:anim calcmode="lin" valueType="num">
                                      <p:cBhvr>
                                        <p:cTn id="73" dur="1000" fill="hold"/>
                                        <p:tgtEl>
                                          <p:spTgt spid="148"/>
                                        </p:tgtEl>
                                        <p:attrNameLst>
                                          <p:attrName>ppt_x</p:attrName>
                                        </p:attrNameLst>
                                      </p:cBhvr>
                                      <p:tavLst>
                                        <p:tav tm="0">
                                          <p:val>
                                            <p:strVal val="#ppt_x"/>
                                          </p:val>
                                        </p:tav>
                                        <p:tav tm="100000">
                                          <p:val>
                                            <p:strVal val="#ppt_x"/>
                                          </p:val>
                                        </p:tav>
                                      </p:tavLst>
                                    </p:anim>
                                    <p:anim calcmode="lin" valueType="num">
                                      <p:cBhvr>
                                        <p:cTn id="74" dur="1000" fill="hold"/>
                                        <p:tgtEl>
                                          <p:spTgt spid="148"/>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42"/>
                                        </p:tgtEl>
                                        <p:attrNameLst>
                                          <p:attrName>style.visibility</p:attrName>
                                        </p:attrNameLst>
                                      </p:cBhvr>
                                      <p:to>
                                        <p:strVal val="visible"/>
                                      </p:to>
                                    </p:set>
                                    <p:animEffect transition="in" filter="fade">
                                      <p:cBhvr>
                                        <p:cTn id="77" dur="1000"/>
                                        <p:tgtEl>
                                          <p:spTgt spid="142"/>
                                        </p:tgtEl>
                                      </p:cBhvr>
                                    </p:animEffect>
                                    <p:anim calcmode="lin" valueType="num">
                                      <p:cBhvr>
                                        <p:cTn id="78" dur="1000" fill="hold"/>
                                        <p:tgtEl>
                                          <p:spTgt spid="142"/>
                                        </p:tgtEl>
                                        <p:attrNameLst>
                                          <p:attrName>ppt_x</p:attrName>
                                        </p:attrNameLst>
                                      </p:cBhvr>
                                      <p:tavLst>
                                        <p:tav tm="0">
                                          <p:val>
                                            <p:strVal val="#ppt_x"/>
                                          </p:val>
                                        </p:tav>
                                        <p:tav tm="100000">
                                          <p:val>
                                            <p:strVal val="#ppt_x"/>
                                          </p:val>
                                        </p:tav>
                                      </p:tavLst>
                                    </p:anim>
                                    <p:anim calcmode="lin" valueType="num">
                                      <p:cBhvr>
                                        <p:cTn id="79" dur="1000" fill="hold"/>
                                        <p:tgtEl>
                                          <p:spTgt spid="14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73"/>
                                        </p:tgtEl>
                                        <p:attrNameLst>
                                          <p:attrName>style.visibility</p:attrName>
                                        </p:attrNameLst>
                                      </p:cBhvr>
                                      <p:to>
                                        <p:strVal val="visible"/>
                                      </p:to>
                                    </p:set>
                                    <p:animEffect transition="in" filter="fade">
                                      <p:cBhvr>
                                        <p:cTn id="82" dur="1000"/>
                                        <p:tgtEl>
                                          <p:spTgt spid="73"/>
                                        </p:tgtEl>
                                      </p:cBhvr>
                                    </p:animEffect>
                                    <p:anim calcmode="lin" valueType="num">
                                      <p:cBhvr>
                                        <p:cTn id="83" dur="1000" fill="hold"/>
                                        <p:tgtEl>
                                          <p:spTgt spid="73"/>
                                        </p:tgtEl>
                                        <p:attrNameLst>
                                          <p:attrName>ppt_x</p:attrName>
                                        </p:attrNameLst>
                                      </p:cBhvr>
                                      <p:tavLst>
                                        <p:tav tm="0">
                                          <p:val>
                                            <p:strVal val="#ppt_x"/>
                                          </p:val>
                                        </p:tav>
                                        <p:tav tm="100000">
                                          <p:val>
                                            <p:strVal val="#ppt_x"/>
                                          </p:val>
                                        </p:tav>
                                      </p:tavLst>
                                    </p:anim>
                                    <p:anim calcmode="lin" valueType="num">
                                      <p:cBhvr>
                                        <p:cTn id="84"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143"/>
                                        </p:tgtEl>
                                        <p:attrNameLst>
                                          <p:attrName>style.visibility</p:attrName>
                                        </p:attrNameLst>
                                      </p:cBhvr>
                                      <p:to>
                                        <p:strVal val="visible"/>
                                      </p:to>
                                    </p:set>
                                    <p:animEffect transition="in" filter="fade">
                                      <p:cBhvr>
                                        <p:cTn id="89" dur="500"/>
                                        <p:tgtEl>
                                          <p:spTgt spid="143"/>
                                        </p:tgtEl>
                                      </p:cBhvr>
                                    </p:animEffect>
                                  </p:childTnLst>
                                </p:cTn>
                              </p:par>
                            </p:childTnLst>
                          </p:cTn>
                        </p:par>
                        <p:par>
                          <p:cTn id="90" fill="hold">
                            <p:stCondLst>
                              <p:cond delay="500"/>
                            </p:stCondLst>
                            <p:childTnLst>
                              <p:par>
                                <p:cTn id="91" presetID="26" presetClass="emph" presetSubtype="0" fill="hold" nodeType="afterEffect">
                                  <p:stCondLst>
                                    <p:cond delay="0"/>
                                  </p:stCondLst>
                                  <p:childTnLst>
                                    <p:animEffect transition="out" filter="fade">
                                      <p:cBhvr>
                                        <p:cTn id="92" dur="500" tmFilter="0, 0; .2, .5; .8, .5; 1, 0"/>
                                        <p:tgtEl>
                                          <p:spTgt spid="143"/>
                                        </p:tgtEl>
                                      </p:cBhvr>
                                    </p:animEffect>
                                    <p:animScale>
                                      <p:cBhvr>
                                        <p:cTn id="93" dur="250" autoRev="1" fill="hold"/>
                                        <p:tgtEl>
                                          <p:spTgt spid="143"/>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50"/>
                                        </p:tgtEl>
                                        <p:attrNameLst>
                                          <p:attrName>style.visibility</p:attrName>
                                        </p:attrNameLst>
                                      </p:cBhvr>
                                      <p:to>
                                        <p:strVal val="visible"/>
                                      </p:to>
                                    </p:set>
                                    <p:animEffect transition="in" filter="fade">
                                      <p:cBhvr>
                                        <p:cTn id="98" dur="500"/>
                                        <p:tgtEl>
                                          <p:spTgt spid="50"/>
                                        </p:tgtEl>
                                      </p:cBhvr>
                                    </p:animEffect>
                                  </p:childTnLst>
                                </p:cTn>
                              </p:par>
                            </p:childTnLst>
                          </p:cTn>
                        </p:par>
                        <p:par>
                          <p:cTn id="99" fill="hold">
                            <p:stCondLst>
                              <p:cond delay="500"/>
                            </p:stCondLst>
                            <p:childTnLst>
                              <p:par>
                                <p:cTn id="100" presetID="10" presetClass="entr" presetSubtype="0" fill="hold" grpId="0" nodeType="afterEffect">
                                  <p:stCondLst>
                                    <p:cond delay="0"/>
                                  </p:stCondLst>
                                  <p:childTnLst>
                                    <p:set>
                                      <p:cBhvr>
                                        <p:cTn id="101" dur="1" fill="hold">
                                          <p:stCondLst>
                                            <p:cond delay="0"/>
                                          </p:stCondLst>
                                        </p:cTn>
                                        <p:tgtEl>
                                          <p:spTgt spid="118"/>
                                        </p:tgtEl>
                                        <p:attrNameLst>
                                          <p:attrName>style.visibility</p:attrName>
                                        </p:attrNameLst>
                                      </p:cBhvr>
                                      <p:to>
                                        <p:strVal val="visible"/>
                                      </p:to>
                                    </p:set>
                                    <p:animEffect transition="in" filter="fade">
                                      <p:cBhvr>
                                        <p:cTn id="102" dur="500"/>
                                        <p:tgtEl>
                                          <p:spTgt spid="11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95"/>
                                        </p:tgtEl>
                                        <p:attrNameLst>
                                          <p:attrName>style.visibility</p:attrName>
                                        </p:attrNameLst>
                                      </p:cBhvr>
                                      <p:to>
                                        <p:strVal val="visible"/>
                                      </p:to>
                                    </p:set>
                                    <p:animEffect transition="in" filter="fade">
                                      <p:cBhvr>
                                        <p:cTn id="105" dur="500"/>
                                        <p:tgtEl>
                                          <p:spTgt spid="195"/>
                                        </p:tgtEl>
                                      </p:cBhvr>
                                    </p:animEffect>
                                  </p:childTnLst>
                                </p:cTn>
                              </p:par>
                            </p:childTnLst>
                          </p:cTn>
                        </p:par>
                        <p:par>
                          <p:cTn id="106" fill="hold">
                            <p:stCondLst>
                              <p:cond delay="2000"/>
                            </p:stCondLst>
                            <p:childTnLst>
                              <p:par>
                                <p:cTn id="107" presetID="1" presetClass="entr" presetSubtype="0" fill="hold" nodeType="afterEffect">
                                  <p:stCondLst>
                                    <p:cond delay="0"/>
                                  </p:stCondLst>
                                  <p:iterate type="lt">
                                    <p:tmAbs val="100"/>
                                  </p:iterate>
                                  <p:childTnLst>
                                    <p:set>
                                      <p:cBhvr>
                                        <p:cTn id="108" dur="1" fill="hold">
                                          <p:stCondLst>
                                            <p:cond delay="0"/>
                                          </p:stCondLst>
                                        </p:cTn>
                                        <p:tgtEl>
                                          <p:spTgt spid="119">
                                            <p:txEl>
                                              <p:pRg st="0" end="0"/>
                                            </p:txEl>
                                          </p:spTgt>
                                        </p:tgtEl>
                                        <p:attrNameLst>
                                          <p:attrName>style.visibility</p:attrName>
                                        </p:attrNameLst>
                                      </p:cBhvr>
                                      <p:to>
                                        <p:strVal val="visible"/>
                                      </p:to>
                                    </p:set>
                                  </p:childTnLst>
                                </p:cTn>
                              </p:par>
                            </p:childTnLst>
                          </p:cTn>
                        </p:par>
                        <p:par>
                          <p:cTn id="109" fill="hold">
                            <p:stCondLst>
                              <p:cond delay="4701"/>
                            </p:stCondLst>
                            <p:childTnLst>
                              <p:par>
                                <p:cTn id="110" presetID="10" presetClass="entr" presetSubtype="0" fill="hold" nodeType="after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fade">
                                      <p:cBhvr>
                                        <p:cTn id="112" dur="500"/>
                                        <p:tgtEl>
                                          <p:spTgt spid="37"/>
                                        </p:tgtEl>
                                      </p:cBhvr>
                                    </p:animEffect>
                                  </p:childTnLst>
                                </p:cTn>
                              </p:par>
                            </p:childTnLst>
                          </p:cTn>
                        </p:par>
                        <p:par>
                          <p:cTn id="113" fill="hold">
                            <p:stCondLst>
                              <p:cond delay="5201"/>
                            </p:stCondLst>
                            <p:childTnLst>
                              <p:par>
                                <p:cTn id="114" presetID="26" presetClass="emph" presetSubtype="0" fill="hold" nodeType="afterEffect">
                                  <p:stCondLst>
                                    <p:cond delay="0"/>
                                  </p:stCondLst>
                                  <p:childTnLst>
                                    <p:animEffect transition="out" filter="fade">
                                      <p:cBhvr>
                                        <p:cTn id="115" dur="500" tmFilter="0, 0; .2, .5; .8, .5; 1, 0"/>
                                        <p:tgtEl>
                                          <p:spTgt spid="37"/>
                                        </p:tgtEl>
                                      </p:cBhvr>
                                    </p:animEffect>
                                    <p:animScale>
                                      <p:cBhvr>
                                        <p:cTn id="116" dur="250" autoRev="1" fill="hold"/>
                                        <p:tgtEl>
                                          <p:spTgt spid="37"/>
                                        </p:tgtEl>
                                      </p:cBhvr>
                                      <p:by x="105000" y="105000"/>
                                    </p:animScale>
                                  </p:childTnLst>
                                </p:cTn>
                              </p:par>
                            </p:childTnLst>
                          </p:cTn>
                        </p:par>
                        <p:par>
                          <p:cTn id="117" fill="hold">
                            <p:stCondLst>
                              <p:cond delay="5701"/>
                            </p:stCondLst>
                            <p:childTnLst>
                              <p:par>
                                <p:cTn id="118" presetID="10" presetClass="entr" presetSubtype="0" fill="hold" grpId="0" nodeType="afterEffect">
                                  <p:stCondLst>
                                    <p:cond delay="0"/>
                                  </p:stCondLst>
                                  <p:childTnLst>
                                    <p:set>
                                      <p:cBhvr>
                                        <p:cTn id="119" dur="1" fill="hold">
                                          <p:stCondLst>
                                            <p:cond delay="0"/>
                                          </p:stCondLst>
                                        </p:cTn>
                                        <p:tgtEl>
                                          <p:spTgt spid="156"/>
                                        </p:tgtEl>
                                        <p:attrNameLst>
                                          <p:attrName>style.visibility</p:attrName>
                                        </p:attrNameLst>
                                      </p:cBhvr>
                                      <p:to>
                                        <p:strVal val="visible"/>
                                      </p:to>
                                    </p:set>
                                    <p:animEffect transition="in" filter="fade">
                                      <p:cBhvr>
                                        <p:cTn id="120" dur="500"/>
                                        <p:tgtEl>
                                          <p:spTgt spid="156"/>
                                        </p:tgtEl>
                                      </p:cBhvr>
                                    </p:animEffect>
                                  </p:childTnLst>
                                </p:cTn>
                              </p:par>
                            </p:childTnLst>
                          </p:cTn>
                        </p:par>
                        <p:par>
                          <p:cTn id="121" fill="hold">
                            <p:stCondLst>
                              <p:cond delay="6201"/>
                            </p:stCondLst>
                            <p:childTnLst>
                              <p:par>
                                <p:cTn id="122" presetID="26" presetClass="emph" presetSubtype="0" fill="hold" grpId="1" nodeType="afterEffect">
                                  <p:stCondLst>
                                    <p:cond delay="0"/>
                                  </p:stCondLst>
                                  <p:childTnLst>
                                    <p:animEffect transition="out" filter="fade">
                                      <p:cBhvr>
                                        <p:cTn id="123" dur="500" tmFilter="0, 0; .2, .5; .8, .5; 1, 0"/>
                                        <p:tgtEl>
                                          <p:spTgt spid="156"/>
                                        </p:tgtEl>
                                      </p:cBhvr>
                                    </p:animEffect>
                                    <p:animScale>
                                      <p:cBhvr>
                                        <p:cTn id="124" dur="250" autoRev="1" fill="hold"/>
                                        <p:tgtEl>
                                          <p:spTgt spid="156"/>
                                        </p:tgtEl>
                                      </p:cBhvr>
                                      <p:by x="105000" y="105000"/>
                                    </p:animScale>
                                  </p:childTnLst>
                                </p:cTn>
                              </p:par>
                              <p:par>
                                <p:cTn id="125" presetID="10" presetClass="entr" presetSubtype="0" fill="hold" grpId="0" nodeType="withEffect">
                                  <p:stCondLst>
                                    <p:cond delay="0"/>
                                  </p:stCondLst>
                                  <p:childTnLst>
                                    <p:set>
                                      <p:cBhvr>
                                        <p:cTn id="126" dur="1" fill="hold">
                                          <p:stCondLst>
                                            <p:cond delay="0"/>
                                          </p:stCondLst>
                                        </p:cTn>
                                        <p:tgtEl>
                                          <p:spTgt spid="160"/>
                                        </p:tgtEl>
                                        <p:attrNameLst>
                                          <p:attrName>style.visibility</p:attrName>
                                        </p:attrNameLst>
                                      </p:cBhvr>
                                      <p:to>
                                        <p:strVal val="visible"/>
                                      </p:to>
                                    </p:set>
                                    <p:animEffect transition="in" filter="fade">
                                      <p:cBhvr>
                                        <p:cTn id="127" dur="500"/>
                                        <p:tgtEl>
                                          <p:spTgt spid="160"/>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57"/>
                                        </p:tgtEl>
                                        <p:attrNameLst>
                                          <p:attrName>style.visibility</p:attrName>
                                        </p:attrNameLst>
                                      </p:cBhvr>
                                      <p:to>
                                        <p:strVal val="visible"/>
                                      </p:to>
                                    </p:set>
                                    <p:animEffect transition="in" filter="fade">
                                      <p:cBhvr>
                                        <p:cTn id="130" dur="500"/>
                                        <p:tgtEl>
                                          <p:spTgt spid="157"/>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59"/>
                                        </p:tgtEl>
                                        <p:attrNameLst>
                                          <p:attrName>style.visibility</p:attrName>
                                        </p:attrNameLst>
                                      </p:cBhvr>
                                      <p:to>
                                        <p:strVal val="visible"/>
                                      </p:to>
                                    </p:set>
                                    <p:animEffect transition="in" filter="fade">
                                      <p:cBhvr>
                                        <p:cTn id="133" dur="500"/>
                                        <p:tgtEl>
                                          <p:spTgt spid="159"/>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58"/>
                                        </p:tgtEl>
                                        <p:attrNameLst>
                                          <p:attrName>style.visibility</p:attrName>
                                        </p:attrNameLst>
                                      </p:cBhvr>
                                      <p:to>
                                        <p:strVal val="visible"/>
                                      </p:to>
                                    </p:set>
                                    <p:animEffect transition="in" filter="fade">
                                      <p:cBhvr>
                                        <p:cTn id="136" dur="500"/>
                                        <p:tgtEl>
                                          <p:spTgt spid="158"/>
                                        </p:tgtEl>
                                      </p:cBhvr>
                                    </p:animEffect>
                                  </p:childTnLst>
                                </p:cTn>
                              </p:par>
                              <p:par>
                                <p:cTn id="137" presetID="26" presetClass="emph" presetSubtype="0" fill="hold" grpId="1" nodeType="withEffect">
                                  <p:stCondLst>
                                    <p:cond delay="0"/>
                                  </p:stCondLst>
                                  <p:childTnLst>
                                    <p:animEffect transition="out" filter="fade">
                                      <p:cBhvr>
                                        <p:cTn id="138" dur="500" tmFilter="0, 0; .2, .5; .8, .5; 1, 0"/>
                                        <p:tgtEl>
                                          <p:spTgt spid="158"/>
                                        </p:tgtEl>
                                      </p:cBhvr>
                                    </p:animEffect>
                                    <p:animScale>
                                      <p:cBhvr>
                                        <p:cTn id="139" dur="250" autoRev="1" fill="hold"/>
                                        <p:tgtEl>
                                          <p:spTgt spid="158"/>
                                        </p:tgtEl>
                                      </p:cBhvr>
                                      <p:by x="105000" y="105000"/>
                                    </p:animScale>
                                  </p:childTnLst>
                                </p:cTn>
                              </p:par>
                              <p:par>
                                <p:cTn id="140" presetID="26" presetClass="emph" presetSubtype="0" fill="hold" grpId="1" nodeType="withEffect">
                                  <p:stCondLst>
                                    <p:cond delay="0"/>
                                  </p:stCondLst>
                                  <p:childTnLst>
                                    <p:animEffect transition="out" filter="fade">
                                      <p:cBhvr>
                                        <p:cTn id="141" dur="500" tmFilter="0, 0; .2, .5; .8, .5; 1, 0"/>
                                        <p:tgtEl>
                                          <p:spTgt spid="160"/>
                                        </p:tgtEl>
                                      </p:cBhvr>
                                    </p:animEffect>
                                    <p:animScale>
                                      <p:cBhvr>
                                        <p:cTn id="142" dur="250" autoRev="1" fill="hold"/>
                                        <p:tgtEl>
                                          <p:spTgt spid="160"/>
                                        </p:tgtEl>
                                      </p:cBhvr>
                                      <p:by x="105000" y="105000"/>
                                    </p:animScale>
                                  </p:childTnLst>
                                </p:cTn>
                              </p:par>
                              <p:par>
                                <p:cTn id="143" presetID="26" presetClass="emph" presetSubtype="0" fill="hold" grpId="1" nodeType="withEffect">
                                  <p:stCondLst>
                                    <p:cond delay="0"/>
                                  </p:stCondLst>
                                  <p:childTnLst>
                                    <p:animEffect transition="out" filter="fade">
                                      <p:cBhvr>
                                        <p:cTn id="144" dur="500" tmFilter="0, 0; .2, .5; .8, .5; 1, 0"/>
                                        <p:tgtEl>
                                          <p:spTgt spid="157"/>
                                        </p:tgtEl>
                                      </p:cBhvr>
                                    </p:animEffect>
                                    <p:animScale>
                                      <p:cBhvr>
                                        <p:cTn id="145" dur="250" autoRev="1" fill="hold"/>
                                        <p:tgtEl>
                                          <p:spTgt spid="157"/>
                                        </p:tgtEl>
                                      </p:cBhvr>
                                      <p:by x="105000" y="105000"/>
                                    </p:animScale>
                                  </p:childTnLst>
                                </p:cTn>
                              </p:par>
                              <p:par>
                                <p:cTn id="146" presetID="26" presetClass="emph" presetSubtype="0" fill="hold" grpId="1" nodeType="withEffect">
                                  <p:stCondLst>
                                    <p:cond delay="0"/>
                                  </p:stCondLst>
                                  <p:childTnLst>
                                    <p:animEffect transition="out" filter="fade">
                                      <p:cBhvr>
                                        <p:cTn id="147" dur="500" tmFilter="0, 0; .2, .5; .8, .5; 1, 0"/>
                                        <p:tgtEl>
                                          <p:spTgt spid="159"/>
                                        </p:tgtEl>
                                      </p:cBhvr>
                                    </p:animEffect>
                                    <p:animScale>
                                      <p:cBhvr>
                                        <p:cTn id="148" dur="250" autoRev="1" fill="hold"/>
                                        <p:tgtEl>
                                          <p:spTgt spid="159"/>
                                        </p:tgtEl>
                                      </p:cBhvr>
                                      <p:by x="105000" y="105000"/>
                                    </p:animScale>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31"/>
                                        </p:tgtEl>
                                        <p:attrNameLst>
                                          <p:attrName>style.visibility</p:attrName>
                                        </p:attrNameLst>
                                      </p:cBhvr>
                                      <p:to>
                                        <p:strVal val="visible"/>
                                      </p:to>
                                    </p:set>
                                    <p:animEffect transition="in" filter="fade">
                                      <p:cBhvr>
                                        <p:cTn id="153" dur="500"/>
                                        <p:tgtEl>
                                          <p:spTgt spid="31"/>
                                        </p:tgtEl>
                                      </p:cBhvr>
                                    </p:animEffect>
                                  </p:childTnLst>
                                </p:cTn>
                              </p:par>
                            </p:childTnLst>
                          </p:cTn>
                        </p:par>
                        <p:par>
                          <p:cTn id="154" fill="hold">
                            <p:stCondLst>
                              <p:cond delay="500"/>
                            </p:stCondLst>
                            <p:childTnLst>
                              <p:par>
                                <p:cTn id="155" presetID="26" presetClass="emph" presetSubtype="0" fill="hold" nodeType="afterEffect">
                                  <p:stCondLst>
                                    <p:cond delay="0"/>
                                  </p:stCondLst>
                                  <p:childTnLst>
                                    <p:animEffect transition="out" filter="fade">
                                      <p:cBhvr>
                                        <p:cTn id="156" dur="500" tmFilter="0, 0; .2, .5; .8, .5; 1, 0"/>
                                        <p:tgtEl>
                                          <p:spTgt spid="31"/>
                                        </p:tgtEl>
                                      </p:cBhvr>
                                    </p:animEffect>
                                    <p:animScale>
                                      <p:cBhvr>
                                        <p:cTn id="157" dur="250" autoRev="1" fill="hold"/>
                                        <p:tgtEl>
                                          <p:spTgt spid="31"/>
                                        </p:tgtEl>
                                      </p:cBhvr>
                                      <p:by x="105000" y="105000"/>
                                    </p:animScale>
                                  </p:childTnLst>
                                </p:cTn>
                              </p:par>
                            </p:childTnLst>
                          </p:cTn>
                        </p:par>
                        <p:par>
                          <p:cTn id="158" fill="hold">
                            <p:stCondLst>
                              <p:cond delay="1000"/>
                            </p:stCondLst>
                            <p:childTnLst>
                              <p:par>
                                <p:cTn id="159" presetID="10" presetClass="entr" presetSubtype="0" fill="hold" nodeType="afterEffect">
                                  <p:stCondLst>
                                    <p:cond delay="0"/>
                                  </p:stCondLst>
                                  <p:childTnLst>
                                    <p:set>
                                      <p:cBhvr>
                                        <p:cTn id="160" dur="1" fill="hold">
                                          <p:stCondLst>
                                            <p:cond delay="0"/>
                                          </p:stCondLst>
                                        </p:cTn>
                                        <p:tgtEl>
                                          <p:spTgt spid="56"/>
                                        </p:tgtEl>
                                        <p:attrNameLst>
                                          <p:attrName>style.visibility</p:attrName>
                                        </p:attrNameLst>
                                      </p:cBhvr>
                                      <p:to>
                                        <p:strVal val="visible"/>
                                      </p:to>
                                    </p:set>
                                    <p:animEffect transition="in" filter="fade">
                                      <p:cBhvr>
                                        <p:cTn id="161" dur="500"/>
                                        <p:tgtEl>
                                          <p:spTgt spid="56"/>
                                        </p:tgtEl>
                                      </p:cBhvr>
                                    </p:animEffect>
                                  </p:childTnLst>
                                </p:cTn>
                              </p:par>
                            </p:childTnLst>
                          </p:cTn>
                        </p:par>
                        <p:par>
                          <p:cTn id="162" fill="hold">
                            <p:stCondLst>
                              <p:cond delay="1500"/>
                            </p:stCondLst>
                            <p:childTnLst>
                              <p:par>
                                <p:cTn id="163" presetID="26" presetClass="emph" presetSubtype="0" fill="hold" nodeType="afterEffect">
                                  <p:stCondLst>
                                    <p:cond delay="0"/>
                                  </p:stCondLst>
                                  <p:childTnLst>
                                    <p:animEffect transition="out" filter="fade">
                                      <p:cBhvr>
                                        <p:cTn id="164" dur="500" tmFilter="0, 0; .2, .5; .8, .5; 1, 0"/>
                                        <p:tgtEl>
                                          <p:spTgt spid="56"/>
                                        </p:tgtEl>
                                      </p:cBhvr>
                                    </p:animEffect>
                                    <p:animScale>
                                      <p:cBhvr>
                                        <p:cTn id="165" dur="250" autoRev="1" fill="hold"/>
                                        <p:tgtEl>
                                          <p:spTgt spid="56"/>
                                        </p:tgtEl>
                                      </p:cBhvr>
                                      <p:by x="105000" y="105000"/>
                                    </p:animScale>
                                  </p:childTnLst>
                                </p:cTn>
                              </p:par>
                            </p:childTnLst>
                          </p:cTn>
                        </p:par>
                        <p:par>
                          <p:cTn id="166" fill="hold">
                            <p:stCondLst>
                              <p:cond delay="2000"/>
                            </p:stCondLst>
                            <p:childTnLst>
                              <p:par>
                                <p:cTn id="167" presetID="10" presetClass="entr" presetSubtype="0" fill="hold" nodeType="afterEffect">
                                  <p:stCondLst>
                                    <p:cond delay="0"/>
                                  </p:stCondLst>
                                  <p:childTnLst>
                                    <p:set>
                                      <p:cBhvr>
                                        <p:cTn id="168" dur="1" fill="hold">
                                          <p:stCondLst>
                                            <p:cond delay="0"/>
                                          </p:stCondLst>
                                        </p:cTn>
                                        <p:tgtEl>
                                          <p:spTgt spid="196"/>
                                        </p:tgtEl>
                                        <p:attrNameLst>
                                          <p:attrName>style.visibility</p:attrName>
                                        </p:attrNameLst>
                                      </p:cBhvr>
                                      <p:to>
                                        <p:strVal val="visible"/>
                                      </p:to>
                                    </p:set>
                                    <p:animEffect transition="in" filter="fade">
                                      <p:cBhvr>
                                        <p:cTn id="169" dur="500"/>
                                        <p:tgtEl>
                                          <p:spTgt spid="196"/>
                                        </p:tgtEl>
                                      </p:cBhvr>
                                    </p:animEffect>
                                  </p:childTnLst>
                                </p:cTn>
                              </p:par>
                            </p:childTnLst>
                          </p:cTn>
                        </p:par>
                        <p:par>
                          <p:cTn id="170" fill="hold">
                            <p:stCondLst>
                              <p:cond delay="2500"/>
                            </p:stCondLst>
                            <p:childTnLst>
                              <p:par>
                                <p:cTn id="171" presetID="26" presetClass="emph" presetSubtype="0" fill="hold" nodeType="afterEffect">
                                  <p:stCondLst>
                                    <p:cond delay="0"/>
                                  </p:stCondLst>
                                  <p:childTnLst>
                                    <p:animEffect transition="out" filter="fade">
                                      <p:cBhvr>
                                        <p:cTn id="172" dur="500" tmFilter="0, 0; .2, .5; .8, .5; 1, 0"/>
                                        <p:tgtEl>
                                          <p:spTgt spid="196"/>
                                        </p:tgtEl>
                                      </p:cBhvr>
                                    </p:animEffect>
                                    <p:animScale>
                                      <p:cBhvr>
                                        <p:cTn id="173" dur="250" autoRev="1" fill="hold"/>
                                        <p:tgtEl>
                                          <p:spTgt spid="196"/>
                                        </p:tgtEl>
                                      </p:cBhvr>
                                      <p:by x="105000" y="105000"/>
                                    </p:animScale>
                                  </p:childTnLst>
                                </p:cTn>
                              </p:par>
                            </p:childTnLst>
                          </p:cTn>
                        </p:par>
                        <p:par>
                          <p:cTn id="174" fill="hold">
                            <p:stCondLst>
                              <p:cond delay="3000"/>
                            </p:stCondLst>
                            <p:childTnLst>
                              <p:par>
                                <p:cTn id="175" presetID="1" presetClass="entr" presetSubtype="0" fill="hold" grpId="0" nodeType="afterEffect">
                                  <p:stCondLst>
                                    <p:cond delay="0"/>
                                  </p:stCondLst>
                                  <p:childTnLst>
                                    <p:set>
                                      <p:cBhvr>
                                        <p:cTn id="176" dur="1" fill="hold">
                                          <p:stCondLst>
                                            <p:cond delay="0"/>
                                          </p:stCondLst>
                                        </p:cTn>
                                        <p:tgtEl>
                                          <p:spTgt spid="28"/>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25"/>
                                        </p:tgtEl>
                                        <p:attrNameLst>
                                          <p:attrName>style.visibility</p:attrName>
                                        </p:attrNameLst>
                                      </p:cBhvr>
                                      <p:to>
                                        <p:strVal val="visible"/>
                                      </p:to>
                                    </p:set>
                                  </p:childTnLst>
                                </p:cTn>
                              </p:par>
                            </p:childTnLst>
                          </p:cTn>
                        </p:par>
                        <p:par>
                          <p:cTn id="179" fill="hold">
                            <p:stCondLst>
                              <p:cond delay="3000"/>
                            </p:stCondLst>
                            <p:childTnLst>
                              <p:par>
                                <p:cTn id="180" presetID="26" presetClass="emph" presetSubtype="0" fill="hold" grpId="1" nodeType="afterEffect">
                                  <p:stCondLst>
                                    <p:cond delay="0"/>
                                  </p:stCondLst>
                                  <p:childTnLst>
                                    <p:animEffect transition="out" filter="fade">
                                      <p:cBhvr>
                                        <p:cTn id="181" dur="500" tmFilter="0, 0; .2, .5; .8, .5; 1, 0"/>
                                        <p:tgtEl>
                                          <p:spTgt spid="28"/>
                                        </p:tgtEl>
                                      </p:cBhvr>
                                    </p:animEffect>
                                    <p:animScale>
                                      <p:cBhvr>
                                        <p:cTn id="182" dur="250" autoRev="1" fill="hold"/>
                                        <p:tgtEl>
                                          <p:spTgt spid="28"/>
                                        </p:tgtEl>
                                      </p:cBhvr>
                                      <p:by x="105000" y="105000"/>
                                    </p:animScale>
                                  </p:childTnLst>
                                </p:cTn>
                              </p:par>
                            </p:childTnLst>
                          </p:cTn>
                        </p:par>
                        <p:par>
                          <p:cTn id="183" fill="hold">
                            <p:stCondLst>
                              <p:cond delay="3500"/>
                            </p:stCondLst>
                            <p:childTnLst>
                              <p:par>
                                <p:cTn id="184" presetID="26" presetClass="emph" presetSubtype="0" fill="hold" grpId="1" nodeType="afterEffect">
                                  <p:stCondLst>
                                    <p:cond delay="0"/>
                                  </p:stCondLst>
                                  <p:childTnLst>
                                    <p:animEffect transition="out" filter="fade">
                                      <p:cBhvr>
                                        <p:cTn id="185" dur="500" tmFilter="0, 0; .2, .5; .8, .5; 1, 0"/>
                                        <p:tgtEl>
                                          <p:spTgt spid="125"/>
                                        </p:tgtEl>
                                      </p:cBhvr>
                                    </p:animEffect>
                                    <p:animScale>
                                      <p:cBhvr>
                                        <p:cTn id="186" dur="250" autoRev="1" fill="hold"/>
                                        <p:tgtEl>
                                          <p:spTgt spid="125"/>
                                        </p:tgtEl>
                                      </p:cBhvr>
                                      <p:by x="105000" y="105000"/>
                                    </p:animScale>
                                  </p:childTnLst>
                                </p:cTn>
                              </p:par>
                            </p:childTnLst>
                          </p:cTn>
                        </p:par>
                        <p:par>
                          <p:cTn id="187" fill="hold">
                            <p:stCondLst>
                              <p:cond delay="4000"/>
                            </p:stCondLst>
                            <p:childTnLst>
                              <p:par>
                                <p:cTn id="188" presetID="10" presetClass="entr" presetSubtype="0" fill="hold" nodeType="afterEffect">
                                  <p:stCondLst>
                                    <p:cond delay="0"/>
                                  </p:stCondLst>
                                  <p:childTnLst>
                                    <p:set>
                                      <p:cBhvr>
                                        <p:cTn id="189" dur="1" fill="hold">
                                          <p:stCondLst>
                                            <p:cond delay="0"/>
                                          </p:stCondLst>
                                        </p:cTn>
                                        <p:tgtEl>
                                          <p:spTgt spid="19"/>
                                        </p:tgtEl>
                                        <p:attrNameLst>
                                          <p:attrName>style.visibility</p:attrName>
                                        </p:attrNameLst>
                                      </p:cBhvr>
                                      <p:to>
                                        <p:strVal val="visible"/>
                                      </p:to>
                                    </p:set>
                                    <p:animEffect transition="in" filter="fade">
                                      <p:cBhvr>
                                        <p:cTn id="190" dur="500"/>
                                        <p:tgtEl>
                                          <p:spTgt spid="19"/>
                                        </p:tgtEl>
                                      </p:cBhvr>
                                    </p:animEffect>
                                  </p:childTnLst>
                                </p:cTn>
                              </p:par>
                            </p:childTnLst>
                          </p:cTn>
                        </p:par>
                        <p:par>
                          <p:cTn id="191" fill="hold">
                            <p:stCondLst>
                              <p:cond delay="4500"/>
                            </p:stCondLst>
                            <p:childTnLst>
                              <p:par>
                                <p:cTn id="192" presetID="26" presetClass="emph" presetSubtype="0" fill="hold" nodeType="afterEffect">
                                  <p:stCondLst>
                                    <p:cond delay="0"/>
                                  </p:stCondLst>
                                  <p:childTnLst>
                                    <p:animEffect transition="out" filter="fade">
                                      <p:cBhvr>
                                        <p:cTn id="193" dur="500" tmFilter="0, 0; .2, .5; .8, .5; 1, 0"/>
                                        <p:tgtEl>
                                          <p:spTgt spid="19"/>
                                        </p:tgtEl>
                                      </p:cBhvr>
                                    </p:animEffect>
                                    <p:animScale>
                                      <p:cBhvr>
                                        <p:cTn id="194" dur="250" autoRev="1" fill="hold"/>
                                        <p:tgtEl>
                                          <p:spTgt spid="19"/>
                                        </p:tgtEl>
                                      </p:cBhvr>
                                      <p:by x="105000" y="105000"/>
                                    </p:animScale>
                                  </p:childTnLst>
                                </p:cTn>
                              </p:par>
                            </p:childTnLst>
                          </p:cTn>
                        </p:par>
                        <p:par>
                          <p:cTn id="195" fill="hold">
                            <p:stCondLst>
                              <p:cond delay="5000"/>
                            </p:stCondLst>
                            <p:childTnLst>
                              <p:par>
                                <p:cTn id="196" presetID="10" presetClass="entr" presetSubtype="0" fill="hold" nodeType="afterEffect">
                                  <p:stCondLst>
                                    <p:cond delay="0"/>
                                  </p:stCondLst>
                                  <p:childTnLst>
                                    <p:set>
                                      <p:cBhvr>
                                        <p:cTn id="197" dur="1" fill="hold">
                                          <p:stCondLst>
                                            <p:cond delay="0"/>
                                          </p:stCondLst>
                                        </p:cTn>
                                        <p:tgtEl>
                                          <p:spTgt spid="20"/>
                                        </p:tgtEl>
                                        <p:attrNameLst>
                                          <p:attrName>style.visibility</p:attrName>
                                        </p:attrNameLst>
                                      </p:cBhvr>
                                      <p:to>
                                        <p:strVal val="visible"/>
                                      </p:to>
                                    </p:set>
                                    <p:animEffect transition="in" filter="fade">
                                      <p:cBhvr>
                                        <p:cTn id="198" dur="500"/>
                                        <p:tgtEl>
                                          <p:spTgt spid="20"/>
                                        </p:tgtEl>
                                      </p:cBhvr>
                                    </p:animEffect>
                                  </p:childTnLst>
                                </p:cTn>
                              </p:par>
                            </p:childTnLst>
                          </p:cTn>
                        </p:par>
                        <p:par>
                          <p:cTn id="199" fill="hold">
                            <p:stCondLst>
                              <p:cond delay="5500"/>
                            </p:stCondLst>
                            <p:childTnLst>
                              <p:par>
                                <p:cTn id="200" presetID="26" presetClass="emph" presetSubtype="0" fill="hold" nodeType="afterEffect">
                                  <p:stCondLst>
                                    <p:cond delay="0"/>
                                  </p:stCondLst>
                                  <p:childTnLst>
                                    <p:animEffect transition="out" filter="fade">
                                      <p:cBhvr>
                                        <p:cTn id="201" dur="500" tmFilter="0, 0; .2, .5; .8, .5; 1, 0"/>
                                        <p:tgtEl>
                                          <p:spTgt spid="20"/>
                                        </p:tgtEl>
                                      </p:cBhvr>
                                    </p:animEffect>
                                    <p:animScale>
                                      <p:cBhvr>
                                        <p:cTn id="202" dur="250" autoRev="1" fill="hold"/>
                                        <p:tgtEl>
                                          <p:spTgt spid="20"/>
                                        </p:tgtEl>
                                      </p:cBhvr>
                                      <p:by x="105000" y="105000"/>
                                    </p:animScale>
                                  </p:childTnLst>
                                </p:cTn>
                              </p:par>
                            </p:childTnLst>
                          </p:cTn>
                        </p:par>
                        <p:par>
                          <p:cTn id="203" fill="hold">
                            <p:stCondLst>
                              <p:cond delay="6000"/>
                            </p:stCondLst>
                            <p:childTnLst>
                              <p:par>
                                <p:cTn id="204" presetID="10" presetClass="entr" presetSubtype="0" fill="hold" nodeType="afterEffect">
                                  <p:stCondLst>
                                    <p:cond delay="0"/>
                                  </p:stCondLst>
                                  <p:childTnLst>
                                    <p:set>
                                      <p:cBhvr>
                                        <p:cTn id="205" dur="1" fill="hold">
                                          <p:stCondLst>
                                            <p:cond delay="0"/>
                                          </p:stCondLst>
                                        </p:cTn>
                                        <p:tgtEl>
                                          <p:spTgt spid="22"/>
                                        </p:tgtEl>
                                        <p:attrNameLst>
                                          <p:attrName>style.visibility</p:attrName>
                                        </p:attrNameLst>
                                      </p:cBhvr>
                                      <p:to>
                                        <p:strVal val="visible"/>
                                      </p:to>
                                    </p:set>
                                    <p:animEffect transition="in" filter="fade">
                                      <p:cBhvr>
                                        <p:cTn id="206" dur="500"/>
                                        <p:tgtEl>
                                          <p:spTgt spid="22"/>
                                        </p:tgtEl>
                                      </p:cBhvr>
                                    </p:animEffect>
                                  </p:childTnLst>
                                </p:cTn>
                              </p:par>
                            </p:childTnLst>
                          </p:cTn>
                        </p:par>
                        <p:par>
                          <p:cTn id="207" fill="hold">
                            <p:stCondLst>
                              <p:cond delay="6500"/>
                            </p:stCondLst>
                            <p:childTnLst>
                              <p:par>
                                <p:cTn id="208" presetID="26" presetClass="emph" presetSubtype="0" fill="hold" nodeType="afterEffect">
                                  <p:stCondLst>
                                    <p:cond delay="0"/>
                                  </p:stCondLst>
                                  <p:childTnLst>
                                    <p:animEffect transition="out" filter="fade">
                                      <p:cBhvr>
                                        <p:cTn id="209" dur="500" tmFilter="0, 0; .2, .5; .8, .5; 1, 0"/>
                                        <p:tgtEl>
                                          <p:spTgt spid="22"/>
                                        </p:tgtEl>
                                      </p:cBhvr>
                                    </p:animEffect>
                                    <p:animScale>
                                      <p:cBhvr>
                                        <p:cTn id="210" dur="250" autoRev="1" fill="hold"/>
                                        <p:tgtEl>
                                          <p:spTgt spid="22"/>
                                        </p:tgtEl>
                                      </p:cBhvr>
                                      <p:by x="105000" y="105000"/>
                                    </p:animScale>
                                  </p:childTnLst>
                                </p:cTn>
                              </p:par>
                            </p:childTnLst>
                          </p:cTn>
                        </p:par>
                        <p:par>
                          <p:cTn id="211" fill="hold">
                            <p:stCondLst>
                              <p:cond delay="7000"/>
                            </p:stCondLst>
                            <p:childTnLst>
                              <p:par>
                                <p:cTn id="212" presetID="10" presetClass="entr" presetSubtype="0" fill="hold" nodeType="afterEffect">
                                  <p:stCondLst>
                                    <p:cond delay="0"/>
                                  </p:stCondLst>
                                  <p:childTnLst>
                                    <p:set>
                                      <p:cBhvr>
                                        <p:cTn id="213" dur="1" fill="hold">
                                          <p:stCondLst>
                                            <p:cond delay="0"/>
                                          </p:stCondLst>
                                        </p:cTn>
                                        <p:tgtEl>
                                          <p:spTgt spid="24"/>
                                        </p:tgtEl>
                                        <p:attrNameLst>
                                          <p:attrName>style.visibility</p:attrName>
                                        </p:attrNameLst>
                                      </p:cBhvr>
                                      <p:to>
                                        <p:strVal val="visible"/>
                                      </p:to>
                                    </p:set>
                                    <p:animEffect transition="in" filter="fade">
                                      <p:cBhvr>
                                        <p:cTn id="214" dur="500"/>
                                        <p:tgtEl>
                                          <p:spTgt spid="24"/>
                                        </p:tgtEl>
                                      </p:cBhvr>
                                    </p:animEffect>
                                  </p:childTnLst>
                                </p:cTn>
                              </p:par>
                            </p:childTnLst>
                          </p:cTn>
                        </p:par>
                        <p:par>
                          <p:cTn id="215" fill="hold">
                            <p:stCondLst>
                              <p:cond delay="7500"/>
                            </p:stCondLst>
                            <p:childTnLst>
                              <p:par>
                                <p:cTn id="216" presetID="26" presetClass="emph" presetSubtype="0" fill="hold" nodeType="afterEffect">
                                  <p:stCondLst>
                                    <p:cond delay="0"/>
                                  </p:stCondLst>
                                  <p:childTnLst>
                                    <p:animEffect transition="out" filter="fade">
                                      <p:cBhvr>
                                        <p:cTn id="217" dur="500" tmFilter="0, 0; .2, .5; .8, .5; 1, 0"/>
                                        <p:tgtEl>
                                          <p:spTgt spid="24"/>
                                        </p:tgtEl>
                                      </p:cBhvr>
                                    </p:animEffect>
                                    <p:animScale>
                                      <p:cBhvr>
                                        <p:cTn id="218" dur="250" autoRev="1" fill="hold"/>
                                        <p:tgtEl>
                                          <p:spTgt spid="24"/>
                                        </p:tgtEl>
                                      </p:cBhvr>
                                      <p:by x="105000" y="105000"/>
                                    </p:animScale>
                                  </p:childTnLst>
                                </p:cTn>
                              </p:par>
                            </p:childTnLst>
                          </p:cTn>
                        </p:par>
                        <p:par>
                          <p:cTn id="219" fill="hold">
                            <p:stCondLst>
                              <p:cond delay="8000"/>
                            </p:stCondLst>
                            <p:childTnLst>
                              <p:par>
                                <p:cTn id="220" presetID="10" presetClass="entr" presetSubtype="0" fill="hold" nodeType="afterEffect">
                                  <p:stCondLst>
                                    <p:cond delay="0"/>
                                  </p:stCondLst>
                                  <p:childTnLst>
                                    <p:set>
                                      <p:cBhvr>
                                        <p:cTn id="221" dur="1" fill="hold">
                                          <p:stCondLst>
                                            <p:cond delay="0"/>
                                          </p:stCondLst>
                                        </p:cTn>
                                        <p:tgtEl>
                                          <p:spTgt spid="25"/>
                                        </p:tgtEl>
                                        <p:attrNameLst>
                                          <p:attrName>style.visibility</p:attrName>
                                        </p:attrNameLst>
                                      </p:cBhvr>
                                      <p:to>
                                        <p:strVal val="visible"/>
                                      </p:to>
                                    </p:set>
                                    <p:animEffect transition="in" filter="fade">
                                      <p:cBhvr>
                                        <p:cTn id="222" dur="500"/>
                                        <p:tgtEl>
                                          <p:spTgt spid="25"/>
                                        </p:tgtEl>
                                      </p:cBhvr>
                                    </p:animEffect>
                                  </p:childTnLst>
                                </p:cTn>
                              </p:par>
                            </p:childTnLst>
                          </p:cTn>
                        </p:par>
                        <p:par>
                          <p:cTn id="223" fill="hold">
                            <p:stCondLst>
                              <p:cond delay="8500"/>
                            </p:stCondLst>
                            <p:childTnLst>
                              <p:par>
                                <p:cTn id="224" presetID="26" presetClass="emph" presetSubtype="0" fill="hold" nodeType="afterEffect">
                                  <p:stCondLst>
                                    <p:cond delay="0"/>
                                  </p:stCondLst>
                                  <p:childTnLst>
                                    <p:animEffect transition="out" filter="fade">
                                      <p:cBhvr>
                                        <p:cTn id="225" dur="500" tmFilter="0, 0; .2, .5; .8, .5; 1, 0"/>
                                        <p:tgtEl>
                                          <p:spTgt spid="25"/>
                                        </p:tgtEl>
                                      </p:cBhvr>
                                    </p:animEffect>
                                    <p:animScale>
                                      <p:cBhvr>
                                        <p:cTn id="226" dur="250" autoRev="1" fill="hold"/>
                                        <p:tgtEl>
                                          <p:spTgt spid="25"/>
                                        </p:tgtEl>
                                      </p:cBhvr>
                                      <p:by x="105000" y="105000"/>
                                    </p:animScale>
                                  </p:childTnLst>
                                </p:cTn>
                              </p:par>
                            </p:childTnLst>
                          </p:cTn>
                        </p:par>
                      </p:childTnLst>
                    </p:cTn>
                  </p:par>
                  <p:par>
                    <p:cTn id="227" fill="hold">
                      <p:stCondLst>
                        <p:cond delay="indefinite"/>
                      </p:stCondLst>
                      <p:childTnLst>
                        <p:par>
                          <p:cTn id="228" fill="hold">
                            <p:stCondLst>
                              <p:cond delay="0"/>
                            </p:stCondLst>
                            <p:childTnLst>
                              <p:par>
                                <p:cTn id="229" presetID="26" presetClass="emph" presetSubtype="0" fill="hold" nodeType="clickEffect">
                                  <p:stCondLst>
                                    <p:cond delay="0"/>
                                  </p:stCondLst>
                                  <p:childTnLst>
                                    <p:animEffect transition="out" filter="fade">
                                      <p:cBhvr>
                                        <p:cTn id="230" dur="500" tmFilter="0, 0; .2, .5; .8, .5; 1, 0"/>
                                        <p:tgtEl>
                                          <p:spTgt spid="19"/>
                                        </p:tgtEl>
                                      </p:cBhvr>
                                    </p:animEffect>
                                    <p:animScale>
                                      <p:cBhvr>
                                        <p:cTn id="231" dur="250" autoRev="1" fill="hold"/>
                                        <p:tgtEl>
                                          <p:spTgt spid="19"/>
                                        </p:tgtEl>
                                      </p:cBhvr>
                                      <p:by x="105000" y="105000"/>
                                    </p:animScale>
                                  </p:childTnLst>
                                </p:cTn>
                              </p:par>
                            </p:childTnLst>
                          </p:cTn>
                        </p:par>
                        <p:par>
                          <p:cTn id="232" fill="hold">
                            <p:stCondLst>
                              <p:cond delay="500"/>
                            </p:stCondLst>
                            <p:childTnLst>
                              <p:par>
                                <p:cTn id="233" presetID="10" presetClass="entr" presetSubtype="0" fill="hold" grpId="0" nodeType="afterEffect">
                                  <p:stCondLst>
                                    <p:cond delay="0"/>
                                  </p:stCondLst>
                                  <p:childTnLst>
                                    <p:set>
                                      <p:cBhvr>
                                        <p:cTn id="234" dur="1" fill="hold">
                                          <p:stCondLst>
                                            <p:cond delay="0"/>
                                          </p:stCondLst>
                                        </p:cTn>
                                        <p:tgtEl>
                                          <p:spTgt spid="45"/>
                                        </p:tgtEl>
                                        <p:attrNameLst>
                                          <p:attrName>style.visibility</p:attrName>
                                        </p:attrNameLst>
                                      </p:cBhvr>
                                      <p:to>
                                        <p:strVal val="visible"/>
                                      </p:to>
                                    </p:set>
                                    <p:animEffect transition="in" filter="fade">
                                      <p:cBhvr>
                                        <p:cTn id="235" dur="500"/>
                                        <p:tgtEl>
                                          <p:spTgt spid="45"/>
                                        </p:tgtEl>
                                      </p:cBhvr>
                                    </p:animEffect>
                                  </p:childTnLst>
                                </p:cTn>
                              </p:par>
                            </p:childTnLst>
                          </p:cTn>
                        </p:par>
                        <p:par>
                          <p:cTn id="236" fill="hold">
                            <p:stCondLst>
                              <p:cond delay="1000"/>
                            </p:stCondLst>
                            <p:childTnLst>
                              <p:par>
                                <p:cTn id="237" presetID="26" presetClass="emph" presetSubtype="0" fill="hold" grpId="1" nodeType="afterEffect">
                                  <p:stCondLst>
                                    <p:cond delay="0"/>
                                  </p:stCondLst>
                                  <p:childTnLst>
                                    <p:animEffect transition="out" filter="fade">
                                      <p:cBhvr>
                                        <p:cTn id="238" dur="500" tmFilter="0, 0; .2, .5; .8, .5; 1, 0"/>
                                        <p:tgtEl>
                                          <p:spTgt spid="45"/>
                                        </p:tgtEl>
                                      </p:cBhvr>
                                    </p:animEffect>
                                    <p:animScale>
                                      <p:cBhvr>
                                        <p:cTn id="239" dur="250" autoRev="1" fill="hold"/>
                                        <p:tgtEl>
                                          <p:spTgt spid="45"/>
                                        </p:tgtEl>
                                      </p:cBhvr>
                                      <p:by x="105000" y="105000"/>
                                    </p:animScale>
                                  </p:childTnLst>
                                </p:cTn>
                              </p:par>
                            </p:childTnLst>
                          </p:cTn>
                        </p:par>
                        <p:par>
                          <p:cTn id="240" fill="hold">
                            <p:stCondLst>
                              <p:cond delay="1500"/>
                            </p:stCondLst>
                            <p:childTnLst>
                              <p:par>
                                <p:cTn id="241" presetID="10" presetClass="entr" presetSubtype="0" fill="hold" nodeType="afterEffect">
                                  <p:stCondLst>
                                    <p:cond delay="0"/>
                                  </p:stCondLst>
                                  <p:childTnLst>
                                    <p:set>
                                      <p:cBhvr>
                                        <p:cTn id="242" dur="1" fill="hold">
                                          <p:stCondLst>
                                            <p:cond delay="0"/>
                                          </p:stCondLst>
                                        </p:cTn>
                                        <p:tgtEl>
                                          <p:spTgt spid="272"/>
                                        </p:tgtEl>
                                        <p:attrNameLst>
                                          <p:attrName>style.visibility</p:attrName>
                                        </p:attrNameLst>
                                      </p:cBhvr>
                                      <p:to>
                                        <p:strVal val="visible"/>
                                      </p:to>
                                    </p:set>
                                    <p:animEffect transition="in" filter="fade">
                                      <p:cBhvr>
                                        <p:cTn id="243" dur="500"/>
                                        <p:tgtEl>
                                          <p:spTgt spid="272"/>
                                        </p:tgtEl>
                                      </p:cBhvr>
                                    </p:animEffect>
                                  </p:childTnLst>
                                </p:cTn>
                              </p:par>
                              <p:par>
                                <p:cTn id="244" presetID="10" presetClass="entr" presetSubtype="0" fill="hold" nodeType="withEffect">
                                  <p:stCondLst>
                                    <p:cond delay="0"/>
                                  </p:stCondLst>
                                  <p:childTnLst>
                                    <p:set>
                                      <p:cBhvr>
                                        <p:cTn id="245" dur="1" fill="hold">
                                          <p:stCondLst>
                                            <p:cond delay="0"/>
                                          </p:stCondLst>
                                        </p:cTn>
                                        <p:tgtEl>
                                          <p:spTgt spid="271"/>
                                        </p:tgtEl>
                                        <p:attrNameLst>
                                          <p:attrName>style.visibility</p:attrName>
                                        </p:attrNameLst>
                                      </p:cBhvr>
                                      <p:to>
                                        <p:strVal val="visible"/>
                                      </p:to>
                                    </p:set>
                                    <p:animEffect transition="in" filter="fade">
                                      <p:cBhvr>
                                        <p:cTn id="246" dur="500"/>
                                        <p:tgtEl>
                                          <p:spTgt spid="271"/>
                                        </p:tgtEl>
                                      </p:cBhvr>
                                    </p:animEffect>
                                  </p:childTnLst>
                                </p:cTn>
                              </p:par>
                              <p:par>
                                <p:cTn id="247" presetID="1" presetClass="exit" presetSubtype="0" fill="hold" grpId="1" nodeType="withEffect">
                                  <p:stCondLst>
                                    <p:cond delay="0"/>
                                  </p:stCondLst>
                                  <p:childTnLst>
                                    <p:set>
                                      <p:cBhvr>
                                        <p:cTn id="248" dur="1" fill="hold">
                                          <p:stCondLst>
                                            <p:cond delay="0"/>
                                          </p:stCondLst>
                                        </p:cTn>
                                        <p:tgtEl>
                                          <p:spTgt spid="161"/>
                                        </p:tgtEl>
                                        <p:attrNameLst>
                                          <p:attrName>style.visibility</p:attrName>
                                        </p:attrNameLst>
                                      </p:cBhvr>
                                      <p:to>
                                        <p:strVal val="hidden"/>
                                      </p:to>
                                    </p:set>
                                  </p:childTnLst>
                                </p:cTn>
                              </p:par>
                              <p:par>
                                <p:cTn id="249" presetID="1" presetClass="exit" presetSubtype="0" fill="hold" grpId="1" nodeType="withEffect">
                                  <p:stCondLst>
                                    <p:cond delay="0"/>
                                  </p:stCondLst>
                                  <p:childTnLst>
                                    <p:set>
                                      <p:cBhvr>
                                        <p:cTn id="250" dur="1" fill="hold">
                                          <p:stCondLst>
                                            <p:cond delay="0"/>
                                          </p:stCondLst>
                                        </p:cTn>
                                        <p:tgtEl>
                                          <p:spTgt spid="162"/>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0" presetClass="entr" presetSubtype="0" fill="hold" nodeType="clickEffect">
                                  <p:stCondLst>
                                    <p:cond delay="0"/>
                                  </p:stCondLst>
                                  <p:childTnLst>
                                    <p:set>
                                      <p:cBhvr>
                                        <p:cTn id="254" dur="1" fill="hold">
                                          <p:stCondLst>
                                            <p:cond delay="0"/>
                                          </p:stCondLst>
                                        </p:cTn>
                                        <p:tgtEl>
                                          <p:spTgt spid="52"/>
                                        </p:tgtEl>
                                        <p:attrNameLst>
                                          <p:attrName>style.visibility</p:attrName>
                                        </p:attrNameLst>
                                      </p:cBhvr>
                                      <p:to>
                                        <p:strVal val="visible"/>
                                      </p:to>
                                    </p:set>
                                    <p:animEffect transition="in" filter="fade">
                                      <p:cBhvr>
                                        <p:cTn id="255" dur="500"/>
                                        <p:tgtEl>
                                          <p:spTgt spid="52"/>
                                        </p:tgtEl>
                                      </p:cBhvr>
                                    </p:animEffect>
                                  </p:childTnLst>
                                </p:cTn>
                              </p:par>
                            </p:childTnLst>
                          </p:cTn>
                        </p:par>
                        <p:par>
                          <p:cTn id="256" fill="hold">
                            <p:stCondLst>
                              <p:cond delay="500"/>
                            </p:stCondLst>
                            <p:childTnLst>
                              <p:par>
                                <p:cTn id="257" presetID="26" presetClass="emph" presetSubtype="0" fill="hold" nodeType="afterEffect">
                                  <p:stCondLst>
                                    <p:cond delay="0"/>
                                  </p:stCondLst>
                                  <p:childTnLst>
                                    <p:animEffect transition="out" filter="fade">
                                      <p:cBhvr>
                                        <p:cTn id="258" dur="500" tmFilter="0, 0; .2, .5; .8, .5; 1, 0"/>
                                        <p:tgtEl>
                                          <p:spTgt spid="52"/>
                                        </p:tgtEl>
                                      </p:cBhvr>
                                    </p:animEffect>
                                    <p:animScale>
                                      <p:cBhvr>
                                        <p:cTn id="259" dur="250" autoRev="1" fill="hold"/>
                                        <p:tgtEl>
                                          <p:spTgt spid="52"/>
                                        </p:tgtEl>
                                      </p:cBhvr>
                                      <p:by x="105000" y="105000"/>
                                    </p:animScale>
                                  </p:childTnLst>
                                </p:cTn>
                              </p:par>
                            </p:childTnLst>
                          </p:cTn>
                        </p:par>
                        <p:par>
                          <p:cTn id="260" fill="hold">
                            <p:stCondLst>
                              <p:cond delay="1000"/>
                            </p:stCondLst>
                            <p:childTnLst>
                              <p:par>
                                <p:cTn id="261" presetID="1" presetClass="exit" presetSubtype="0" fill="hold" grpId="2" nodeType="afterEffect">
                                  <p:stCondLst>
                                    <p:cond delay="0"/>
                                  </p:stCondLst>
                                  <p:childTnLst>
                                    <p:set>
                                      <p:cBhvr>
                                        <p:cTn id="262" dur="1" fill="hold">
                                          <p:stCondLst>
                                            <p:cond delay="0"/>
                                          </p:stCondLst>
                                        </p:cTn>
                                        <p:tgtEl>
                                          <p:spTgt spid="157"/>
                                        </p:tgtEl>
                                        <p:attrNameLst>
                                          <p:attrName>style.visibility</p:attrName>
                                        </p:attrNameLst>
                                      </p:cBhvr>
                                      <p:to>
                                        <p:strVal val="hidden"/>
                                      </p:to>
                                    </p:set>
                                  </p:childTnLst>
                                </p:cTn>
                              </p:par>
                              <p:par>
                                <p:cTn id="263" presetID="1" presetClass="entr" presetSubtype="0" fill="hold" grpId="1" nodeType="withEffect">
                                  <p:stCondLst>
                                    <p:cond delay="0"/>
                                  </p:stCondLst>
                                  <p:childTnLst>
                                    <p:set>
                                      <p:cBhvr>
                                        <p:cTn id="264" dur="1" fill="hold">
                                          <p:stCondLst>
                                            <p:cond delay="0"/>
                                          </p:stCondLst>
                                        </p:cTn>
                                        <p:tgtEl>
                                          <p:spTgt spid="163"/>
                                        </p:tgtEl>
                                        <p:attrNameLst>
                                          <p:attrName>style.visibility</p:attrName>
                                        </p:attrNameLst>
                                      </p:cBhvr>
                                      <p:to>
                                        <p:strVal val="visible"/>
                                      </p:to>
                                    </p:set>
                                  </p:childTnLst>
                                </p:cTn>
                              </p:par>
                              <p:par>
                                <p:cTn id="265" presetID="1" presetClass="entr" presetSubtype="0" fill="hold" nodeType="withEffect">
                                  <p:stCondLst>
                                    <p:cond delay="0"/>
                                  </p:stCondLst>
                                  <p:iterate type="lt">
                                    <p:tmAbs val="100"/>
                                  </p:iterate>
                                  <p:childTnLst>
                                    <p:set>
                                      <p:cBhvr>
                                        <p:cTn id="266" dur="1" fill="hold">
                                          <p:stCondLst>
                                            <p:cond delay="0"/>
                                          </p:stCondLst>
                                        </p:cTn>
                                        <p:tgtEl>
                                          <p:spTgt spid="49">
                                            <p:txEl>
                                              <p:pRg st="0" end="0"/>
                                            </p:txEl>
                                          </p:spTgt>
                                        </p:tgtEl>
                                        <p:attrNameLst>
                                          <p:attrName>style.visibility</p:attrName>
                                        </p:attrNameLst>
                                      </p:cBhvr>
                                      <p:to>
                                        <p:strVal val="visible"/>
                                      </p:to>
                                    </p:set>
                                  </p:childTnLst>
                                </p:cTn>
                              </p:par>
                            </p:childTnLst>
                          </p:cTn>
                        </p:par>
                        <p:par>
                          <p:cTn id="267" fill="hold">
                            <p:stCondLst>
                              <p:cond delay="1901"/>
                            </p:stCondLst>
                            <p:childTnLst>
                              <p:par>
                                <p:cTn id="268" presetID="10" presetClass="entr" presetSubtype="0" fill="hold" grpId="1" nodeType="afterEffect">
                                  <p:stCondLst>
                                    <p:cond delay="0"/>
                                  </p:stCondLst>
                                  <p:childTnLst>
                                    <p:set>
                                      <p:cBhvr>
                                        <p:cTn id="269" dur="1" fill="hold">
                                          <p:stCondLst>
                                            <p:cond delay="0"/>
                                          </p:stCondLst>
                                        </p:cTn>
                                        <p:tgtEl>
                                          <p:spTgt spid="277"/>
                                        </p:tgtEl>
                                        <p:attrNameLst>
                                          <p:attrName>style.visibility</p:attrName>
                                        </p:attrNameLst>
                                      </p:cBhvr>
                                      <p:to>
                                        <p:strVal val="visible"/>
                                      </p:to>
                                    </p:set>
                                    <p:animEffect transition="in" filter="fade">
                                      <p:cBhvr>
                                        <p:cTn id="270" dur="500"/>
                                        <p:tgtEl>
                                          <p:spTgt spid="277"/>
                                        </p:tgtEl>
                                      </p:cBhvr>
                                    </p:animEffect>
                                  </p:childTnLst>
                                </p:cTn>
                              </p:par>
                              <p:par>
                                <p:cTn id="271" presetID="10" presetClass="entr" presetSubtype="0" fill="hold" nodeType="withEffect">
                                  <p:stCondLst>
                                    <p:cond delay="0"/>
                                  </p:stCondLst>
                                  <p:childTnLst>
                                    <p:set>
                                      <p:cBhvr>
                                        <p:cTn id="272" dur="1" fill="hold">
                                          <p:stCondLst>
                                            <p:cond delay="0"/>
                                          </p:stCondLst>
                                        </p:cTn>
                                        <p:tgtEl>
                                          <p:spTgt spid="281"/>
                                        </p:tgtEl>
                                        <p:attrNameLst>
                                          <p:attrName>style.visibility</p:attrName>
                                        </p:attrNameLst>
                                      </p:cBhvr>
                                      <p:to>
                                        <p:strVal val="visible"/>
                                      </p:to>
                                    </p:set>
                                    <p:animEffect transition="in" filter="fade">
                                      <p:cBhvr>
                                        <p:cTn id="273" dur="500"/>
                                        <p:tgtEl>
                                          <p:spTgt spid="281"/>
                                        </p:tgtEl>
                                      </p:cBhvr>
                                    </p:animEffect>
                                  </p:childTnLst>
                                </p:cTn>
                              </p:par>
                              <p:par>
                                <p:cTn id="274" presetID="10" presetClass="entr" presetSubtype="0" fill="hold" grpId="1" nodeType="withEffect">
                                  <p:stCondLst>
                                    <p:cond delay="0"/>
                                  </p:stCondLst>
                                  <p:childTnLst>
                                    <p:set>
                                      <p:cBhvr>
                                        <p:cTn id="275" dur="1" fill="hold">
                                          <p:stCondLst>
                                            <p:cond delay="0"/>
                                          </p:stCondLst>
                                        </p:cTn>
                                        <p:tgtEl>
                                          <p:spTgt spid="276"/>
                                        </p:tgtEl>
                                        <p:attrNameLst>
                                          <p:attrName>style.visibility</p:attrName>
                                        </p:attrNameLst>
                                      </p:cBhvr>
                                      <p:to>
                                        <p:strVal val="visible"/>
                                      </p:to>
                                    </p:set>
                                    <p:animEffect transition="in" filter="fade">
                                      <p:cBhvr>
                                        <p:cTn id="276" dur="500"/>
                                        <p:tgtEl>
                                          <p:spTgt spid="276"/>
                                        </p:tgtEl>
                                      </p:cBhvr>
                                    </p:animEffect>
                                  </p:childTnLst>
                                </p:cTn>
                              </p:par>
                              <p:par>
                                <p:cTn id="277" presetID="26" presetClass="emph" presetSubtype="0" fill="hold" nodeType="withEffect">
                                  <p:stCondLst>
                                    <p:cond delay="0"/>
                                  </p:stCondLst>
                                  <p:childTnLst>
                                    <p:animEffect transition="out" filter="fade">
                                      <p:cBhvr>
                                        <p:cTn id="278" dur="500" tmFilter="0, 0; .2, .5; .8, .5; 1, 0"/>
                                        <p:tgtEl>
                                          <p:spTgt spid="281"/>
                                        </p:tgtEl>
                                      </p:cBhvr>
                                    </p:animEffect>
                                    <p:animScale>
                                      <p:cBhvr>
                                        <p:cTn id="279" dur="250" autoRev="1" fill="hold"/>
                                        <p:tgtEl>
                                          <p:spTgt spid="281"/>
                                        </p:tgtEl>
                                      </p:cBhvr>
                                      <p:by x="105000" y="105000"/>
                                    </p:animScale>
                                  </p:childTnLst>
                                </p:cTn>
                              </p:par>
                              <p:par>
                                <p:cTn id="280" presetID="26" presetClass="emph" presetSubtype="0" fill="hold" grpId="2" nodeType="withEffect">
                                  <p:stCondLst>
                                    <p:cond delay="0"/>
                                  </p:stCondLst>
                                  <p:childTnLst>
                                    <p:animEffect transition="out" filter="fade">
                                      <p:cBhvr>
                                        <p:cTn id="281" dur="500" tmFilter="0, 0; .2, .5; .8, .5; 1, 0"/>
                                        <p:tgtEl>
                                          <p:spTgt spid="276"/>
                                        </p:tgtEl>
                                      </p:cBhvr>
                                    </p:animEffect>
                                    <p:animScale>
                                      <p:cBhvr>
                                        <p:cTn id="282" dur="250" autoRev="1" fill="hold"/>
                                        <p:tgtEl>
                                          <p:spTgt spid="276"/>
                                        </p:tgtEl>
                                      </p:cBhvr>
                                      <p:by x="105000" y="105000"/>
                                    </p:animScale>
                                  </p:childTnLst>
                                </p:cTn>
                              </p:par>
                              <p:par>
                                <p:cTn id="283" presetID="26" presetClass="emph" presetSubtype="0" fill="hold" grpId="2" nodeType="withEffect">
                                  <p:stCondLst>
                                    <p:cond delay="0"/>
                                  </p:stCondLst>
                                  <p:childTnLst>
                                    <p:animEffect transition="out" filter="fade">
                                      <p:cBhvr>
                                        <p:cTn id="284" dur="500" tmFilter="0, 0; .2, .5; .8, .5; 1, 0"/>
                                        <p:tgtEl>
                                          <p:spTgt spid="277"/>
                                        </p:tgtEl>
                                      </p:cBhvr>
                                    </p:animEffect>
                                    <p:animScale>
                                      <p:cBhvr>
                                        <p:cTn id="285" dur="250" autoRev="1" fill="hold"/>
                                        <p:tgtEl>
                                          <p:spTgt spid="277"/>
                                        </p:tgtEl>
                                      </p:cBhvr>
                                      <p:by x="105000" y="105000"/>
                                    </p:animScale>
                                  </p:childTnLst>
                                </p:cTn>
                              </p:par>
                            </p:childTnLst>
                          </p:cTn>
                        </p:par>
                      </p:childTnLst>
                    </p:cTn>
                  </p:par>
                  <p:par>
                    <p:cTn id="286" fill="hold">
                      <p:stCondLst>
                        <p:cond delay="indefinite"/>
                      </p:stCondLst>
                      <p:childTnLst>
                        <p:par>
                          <p:cTn id="287" fill="hold">
                            <p:stCondLst>
                              <p:cond delay="0"/>
                            </p:stCondLst>
                            <p:childTnLst>
                              <p:par>
                                <p:cTn id="288" presetID="1" presetClass="exit" presetSubtype="0" fill="hold" nodeType="clickEffect">
                                  <p:stCondLst>
                                    <p:cond delay="0"/>
                                  </p:stCondLst>
                                  <p:childTnLst>
                                    <p:set>
                                      <p:cBhvr>
                                        <p:cTn id="289" dur="1" fill="hold">
                                          <p:stCondLst>
                                            <p:cond delay="0"/>
                                          </p:stCondLst>
                                        </p:cTn>
                                        <p:tgtEl>
                                          <p:spTgt spid="52"/>
                                        </p:tgtEl>
                                        <p:attrNameLst>
                                          <p:attrName>style.visibility</p:attrName>
                                        </p:attrNameLst>
                                      </p:cBhvr>
                                      <p:to>
                                        <p:strVal val="hidden"/>
                                      </p:to>
                                    </p:set>
                                  </p:childTnLst>
                                </p:cTn>
                              </p:par>
                              <p:par>
                                <p:cTn id="290" presetID="1" presetClass="exit" presetSubtype="0" fill="hold" grpId="0" nodeType="withEffect">
                                  <p:stCondLst>
                                    <p:cond delay="0"/>
                                  </p:stCondLst>
                                  <p:childTnLst>
                                    <p:set>
                                      <p:cBhvr>
                                        <p:cTn id="291" dur="1" fill="hold">
                                          <p:stCondLst>
                                            <p:cond delay="0"/>
                                          </p:stCondLst>
                                        </p:cTn>
                                        <p:tgtEl>
                                          <p:spTgt spid="277"/>
                                        </p:tgtEl>
                                        <p:attrNameLst>
                                          <p:attrName>style.visibility</p:attrName>
                                        </p:attrNameLst>
                                      </p:cBhvr>
                                      <p:to>
                                        <p:strVal val="hidden"/>
                                      </p:to>
                                    </p:set>
                                  </p:childTnLst>
                                </p:cTn>
                              </p:par>
                              <p:par>
                                <p:cTn id="292" presetID="1" presetClass="exit" presetSubtype="0" fill="hold" nodeType="withEffect">
                                  <p:stCondLst>
                                    <p:cond delay="0"/>
                                  </p:stCondLst>
                                  <p:childTnLst>
                                    <p:set>
                                      <p:cBhvr>
                                        <p:cTn id="293" dur="1" fill="hold">
                                          <p:stCondLst>
                                            <p:cond delay="0"/>
                                          </p:stCondLst>
                                        </p:cTn>
                                        <p:tgtEl>
                                          <p:spTgt spid="281"/>
                                        </p:tgtEl>
                                        <p:attrNameLst>
                                          <p:attrName>style.visibility</p:attrName>
                                        </p:attrNameLst>
                                      </p:cBhvr>
                                      <p:to>
                                        <p:strVal val="hidden"/>
                                      </p:to>
                                    </p:set>
                                  </p:childTnLst>
                                </p:cTn>
                              </p:par>
                              <p:par>
                                <p:cTn id="294" presetID="1" presetClass="exit" presetSubtype="0" fill="hold" grpId="0" nodeType="withEffect">
                                  <p:stCondLst>
                                    <p:cond delay="0"/>
                                  </p:stCondLst>
                                  <p:childTnLst>
                                    <p:set>
                                      <p:cBhvr>
                                        <p:cTn id="295" dur="1" fill="hold">
                                          <p:stCondLst>
                                            <p:cond delay="0"/>
                                          </p:stCondLst>
                                        </p:cTn>
                                        <p:tgtEl>
                                          <p:spTgt spid="276"/>
                                        </p:tgtEl>
                                        <p:attrNameLst>
                                          <p:attrName>style.visibility</p:attrName>
                                        </p:attrNameLst>
                                      </p:cBhvr>
                                      <p:to>
                                        <p:strVal val="hidden"/>
                                      </p:to>
                                    </p:set>
                                  </p:childTnLst>
                                </p:cTn>
                              </p:par>
                              <p:par>
                                <p:cTn id="296" presetID="1" presetClass="entr" presetSubtype="0" fill="hold" grpId="2" nodeType="withEffect">
                                  <p:stCondLst>
                                    <p:cond delay="0"/>
                                  </p:stCondLst>
                                  <p:childTnLst>
                                    <p:set>
                                      <p:cBhvr>
                                        <p:cTn id="297" dur="1" fill="hold">
                                          <p:stCondLst>
                                            <p:cond delay="0"/>
                                          </p:stCondLst>
                                        </p:cTn>
                                        <p:tgtEl>
                                          <p:spTgt spid="161"/>
                                        </p:tgtEl>
                                        <p:attrNameLst>
                                          <p:attrName>style.visibility</p:attrName>
                                        </p:attrNameLst>
                                      </p:cBhvr>
                                      <p:to>
                                        <p:strVal val="visible"/>
                                      </p:to>
                                    </p:set>
                                  </p:childTnLst>
                                </p:cTn>
                              </p:par>
                              <p:par>
                                <p:cTn id="298" presetID="1" presetClass="entr" presetSubtype="0" fill="hold" grpId="2" nodeType="withEffect">
                                  <p:stCondLst>
                                    <p:cond delay="0"/>
                                  </p:stCondLst>
                                  <p:childTnLst>
                                    <p:set>
                                      <p:cBhvr>
                                        <p:cTn id="299" dur="1" fill="hold">
                                          <p:stCondLst>
                                            <p:cond delay="0"/>
                                          </p:stCondLst>
                                        </p:cTn>
                                        <p:tgtEl>
                                          <p:spTgt spid="162"/>
                                        </p:tgtEl>
                                        <p:attrNameLst>
                                          <p:attrName>style.visibility</p:attrName>
                                        </p:attrNameLst>
                                      </p:cBhvr>
                                      <p:to>
                                        <p:strVal val="visible"/>
                                      </p:to>
                                    </p:set>
                                  </p:childTnLst>
                                </p:cTn>
                              </p:par>
                            </p:childTnLst>
                          </p:cTn>
                        </p:par>
                        <p:par>
                          <p:cTn id="300" fill="hold">
                            <p:stCondLst>
                              <p:cond delay="0"/>
                            </p:stCondLst>
                            <p:childTnLst>
                              <p:par>
                                <p:cTn id="301" presetID="1" presetClass="exit" presetSubtype="0" fill="hold" grpId="2" nodeType="afterEffect">
                                  <p:stCondLst>
                                    <p:cond delay="0"/>
                                  </p:stCondLst>
                                  <p:childTnLst>
                                    <p:set>
                                      <p:cBhvr>
                                        <p:cTn id="302" dur="1" fill="hold">
                                          <p:stCondLst>
                                            <p:cond delay="0"/>
                                          </p:stCondLst>
                                        </p:cTn>
                                        <p:tgtEl>
                                          <p:spTgt spid="45"/>
                                        </p:tgtEl>
                                        <p:attrNameLst>
                                          <p:attrName>style.visibility</p:attrName>
                                        </p:attrNameLst>
                                      </p:cBhvr>
                                      <p:to>
                                        <p:strVal val="hidden"/>
                                      </p:to>
                                    </p:set>
                                  </p:childTnLst>
                                </p:cTn>
                              </p:par>
                              <p:par>
                                <p:cTn id="303" presetID="1" presetClass="exit" presetSubtype="0" fill="hold" nodeType="withEffect">
                                  <p:stCondLst>
                                    <p:cond delay="0"/>
                                  </p:stCondLst>
                                  <p:childTnLst>
                                    <p:set>
                                      <p:cBhvr>
                                        <p:cTn id="304" dur="1" fill="hold">
                                          <p:stCondLst>
                                            <p:cond delay="0"/>
                                          </p:stCondLst>
                                        </p:cTn>
                                        <p:tgtEl>
                                          <p:spTgt spid="272"/>
                                        </p:tgtEl>
                                        <p:attrNameLst>
                                          <p:attrName>style.visibility</p:attrName>
                                        </p:attrNameLst>
                                      </p:cBhvr>
                                      <p:to>
                                        <p:strVal val="hidden"/>
                                      </p:to>
                                    </p:set>
                                  </p:childTnLst>
                                </p:cTn>
                              </p:par>
                              <p:par>
                                <p:cTn id="305" presetID="1" presetClass="exit" presetSubtype="0" fill="hold" nodeType="withEffect">
                                  <p:stCondLst>
                                    <p:cond delay="0"/>
                                  </p:stCondLst>
                                  <p:childTnLst>
                                    <p:set>
                                      <p:cBhvr>
                                        <p:cTn id="306" dur="1" fill="hold">
                                          <p:stCondLst>
                                            <p:cond delay="0"/>
                                          </p:stCondLst>
                                        </p:cTn>
                                        <p:tgtEl>
                                          <p:spTgt spid="271"/>
                                        </p:tgtEl>
                                        <p:attrNameLst>
                                          <p:attrName>style.visibility</p:attrName>
                                        </p:attrNameLst>
                                      </p:cBhvr>
                                      <p:to>
                                        <p:strVal val="hidden"/>
                                      </p:to>
                                    </p:set>
                                  </p:childTnLst>
                                </p:cTn>
                              </p:par>
                              <p:par>
                                <p:cTn id="307" presetID="10" presetClass="entr" presetSubtype="0" fill="hold" nodeType="withEffect">
                                  <p:stCondLst>
                                    <p:cond delay="0"/>
                                  </p:stCondLst>
                                  <p:childTnLst>
                                    <p:set>
                                      <p:cBhvr>
                                        <p:cTn id="308" dur="1" fill="hold">
                                          <p:stCondLst>
                                            <p:cond delay="0"/>
                                          </p:stCondLst>
                                        </p:cTn>
                                        <p:tgtEl>
                                          <p:spTgt spid="206"/>
                                        </p:tgtEl>
                                        <p:attrNameLst>
                                          <p:attrName>style.visibility</p:attrName>
                                        </p:attrNameLst>
                                      </p:cBhvr>
                                      <p:to>
                                        <p:strVal val="visible"/>
                                      </p:to>
                                    </p:set>
                                    <p:animEffect transition="in" filter="fade">
                                      <p:cBhvr>
                                        <p:cTn id="309" dur="500"/>
                                        <p:tgtEl>
                                          <p:spTgt spid="206"/>
                                        </p:tgtEl>
                                      </p:cBhvr>
                                    </p:animEffect>
                                  </p:childTnLst>
                                </p:cTn>
                              </p:par>
                            </p:childTnLst>
                          </p:cTn>
                        </p:par>
                        <p:par>
                          <p:cTn id="310" fill="hold">
                            <p:stCondLst>
                              <p:cond delay="500"/>
                            </p:stCondLst>
                            <p:childTnLst>
                              <p:par>
                                <p:cTn id="311" presetID="26" presetClass="emph" presetSubtype="0" fill="hold" nodeType="afterEffect">
                                  <p:stCondLst>
                                    <p:cond delay="0"/>
                                  </p:stCondLst>
                                  <p:childTnLst>
                                    <p:animEffect transition="out" filter="fade">
                                      <p:cBhvr>
                                        <p:cTn id="312" dur="500" tmFilter="0, 0; .2, .5; .8, .5; 1, 0"/>
                                        <p:tgtEl>
                                          <p:spTgt spid="206"/>
                                        </p:tgtEl>
                                      </p:cBhvr>
                                    </p:animEffect>
                                    <p:animScale>
                                      <p:cBhvr>
                                        <p:cTn id="313" dur="250" autoRev="1" fill="hold"/>
                                        <p:tgtEl>
                                          <p:spTgt spid="206"/>
                                        </p:tgtEl>
                                      </p:cBhvr>
                                      <p:by x="105000" y="105000"/>
                                    </p:animScale>
                                  </p:childTnLst>
                                </p:cTn>
                              </p:par>
                            </p:childTnLst>
                          </p:cTn>
                        </p:par>
                        <p:par>
                          <p:cTn id="314" fill="hold">
                            <p:stCondLst>
                              <p:cond delay="1000"/>
                            </p:stCondLst>
                            <p:childTnLst>
                              <p:par>
                                <p:cTn id="315" presetID="26" presetClass="emph" presetSubtype="0" fill="hold" nodeType="afterEffect">
                                  <p:stCondLst>
                                    <p:cond delay="0"/>
                                  </p:stCondLst>
                                  <p:childTnLst>
                                    <p:animEffect transition="out" filter="fade">
                                      <p:cBhvr>
                                        <p:cTn id="316" dur="500" tmFilter="0, 0; .2, .5; .8, .5; 1, 0"/>
                                        <p:tgtEl>
                                          <p:spTgt spid="20"/>
                                        </p:tgtEl>
                                      </p:cBhvr>
                                    </p:animEffect>
                                    <p:animScale>
                                      <p:cBhvr>
                                        <p:cTn id="317" dur="250" autoRev="1" fill="hold"/>
                                        <p:tgtEl>
                                          <p:spTgt spid="20"/>
                                        </p:tgtEl>
                                      </p:cBhvr>
                                      <p:by x="105000" y="105000"/>
                                    </p:animScale>
                                  </p:childTnLst>
                                </p:cTn>
                              </p:par>
                              <p:par>
                                <p:cTn id="318" presetID="1" presetClass="exit" presetSubtype="0" fill="hold" grpId="3" nodeType="withEffect">
                                  <p:stCondLst>
                                    <p:cond delay="0"/>
                                  </p:stCondLst>
                                  <p:childTnLst>
                                    <p:set>
                                      <p:cBhvr>
                                        <p:cTn id="319" dur="1" fill="hold">
                                          <p:stCondLst>
                                            <p:cond delay="0"/>
                                          </p:stCondLst>
                                        </p:cTn>
                                        <p:tgtEl>
                                          <p:spTgt spid="161"/>
                                        </p:tgtEl>
                                        <p:attrNameLst>
                                          <p:attrName>style.visibility</p:attrName>
                                        </p:attrNameLst>
                                      </p:cBhvr>
                                      <p:to>
                                        <p:strVal val="hidden"/>
                                      </p:to>
                                    </p:set>
                                  </p:childTnLst>
                                </p:cTn>
                              </p:par>
                              <p:par>
                                <p:cTn id="320" presetID="1" presetClass="exit" presetSubtype="0" fill="hold" grpId="3" nodeType="withEffect">
                                  <p:stCondLst>
                                    <p:cond delay="0"/>
                                  </p:stCondLst>
                                  <p:childTnLst>
                                    <p:set>
                                      <p:cBhvr>
                                        <p:cTn id="321" dur="1" fill="hold">
                                          <p:stCondLst>
                                            <p:cond delay="0"/>
                                          </p:stCondLst>
                                        </p:cTn>
                                        <p:tgtEl>
                                          <p:spTgt spid="162"/>
                                        </p:tgtEl>
                                        <p:attrNameLst>
                                          <p:attrName>style.visibility</p:attrName>
                                        </p:attrNameLst>
                                      </p:cBhvr>
                                      <p:to>
                                        <p:strVal val="hidden"/>
                                      </p:to>
                                    </p:set>
                                  </p:childTnLst>
                                </p:cTn>
                              </p:par>
                              <p:par>
                                <p:cTn id="322" presetID="1" presetClass="entr" presetSubtype="0" fill="hold" grpId="4" nodeType="withEffect">
                                  <p:stCondLst>
                                    <p:cond delay="0"/>
                                  </p:stCondLst>
                                  <p:childTnLst>
                                    <p:set>
                                      <p:cBhvr>
                                        <p:cTn id="323" dur="1" fill="hold">
                                          <p:stCondLst>
                                            <p:cond delay="0"/>
                                          </p:stCondLst>
                                        </p:cTn>
                                        <p:tgtEl>
                                          <p:spTgt spid="161"/>
                                        </p:tgtEl>
                                        <p:attrNameLst>
                                          <p:attrName>style.visibility</p:attrName>
                                        </p:attrNameLst>
                                      </p:cBhvr>
                                      <p:to>
                                        <p:strVal val="visible"/>
                                      </p:to>
                                    </p:set>
                                  </p:childTnLst>
                                </p:cTn>
                              </p:par>
                              <p:par>
                                <p:cTn id="324" presetID="1" presetClass="entr" presetSubtype="0" fill="hold" grpId="4" nodeType="withEffect">
                                  <p:stCondLst>
                                    <p:cond delay="0"/>
                                  </p:stCondLst>
                                  <p:childTnLst>
                                    <p:set>
                                      <p:cBhvr>
                                        <p:cTn id="325" dur="1" fill="hold">
                                          <p:stCondLst>
                                            <p:cond delay="0"/>
                                          </p:stCondLst>
                                        </p:cTn>
                                        <p:tgtEl>
                                          <p:spTgt spid="162"/>
                                        </p:tgtEl>
                                        <p:attrNameLst>
                                          <p:attrName>style.visibility</p:attrName>
                                        </p:attrNameLst>
                                      </p:cBhvr>
                                      <p:to>
                                        <p:strVal val="visible"/>
                                      </p:to>
                                    </p:set>
                                  </p:childTnLst>
                                </p:cTn>
                              </p:par>
                            </p:childTnLst>
                          </p:cTn>
                        </p:par>
                        <p:par>
                          <p:cTn id="326" fill="hold">
                            <p:stCondLst>
                              <p:cond delay="1500"/>
                            </p:stCondLst>
                            <p:childTnLst>
                              <p:par>
                                <p:cTn id="327" presetID="10" presetClass="entr" presetSubtype="0" fill="hold" grpId="0" nodeType="afterEffect">
                                  <p:stCondLst>
                                    <p:cond delay="0"/>
                                  </p:stCondLst>
                                  <p:childTnLst>
                                    <p:set>
                                      <p:cBhvr>
                                        <p:cTn id="328" dur="1" fill="hold">
                                          <p:stCondLst>
                                            <p:cond delay="0"/>
                                          </p:stCondLst>
                                        </p:cTn>
                                        <p:tgtEl>
                                          <p:spTgt spid="87"/>
                                        </p:tgtEl>
                                        <p:attrNameLst>
                                          <p:attrName>style.visibility</p:attrName>
                                        </p:attrNameLst>
                                      </p:cBhvr>
                                      <p:to>
                                        <p:strVal val="visible"/>
                                      </p:to>
                                    </p:set>
                                    <p:animEffect transition="in" filter="fade">
                                      <p:cBhvr>
                                        <p:cTn id="329" dur="500"/>
                                        <p:tgtEl>
                                          <p:spTgt spid="87"/>
                                        </p:tgtEl>
                                      </p:cBhvr>
                                    </p:animEffect>
                                  </p:childTnLst>
                                </p:cTn>
                              </p:par>
                              <p:par>
                                <p:cTn id="330" presetID="10" presetClass="entr" presetSubtype="0" fill="hold" grpId="0" nodeType="withEffect">
                                  <p:stCondLst>
                                    <p:cond delay="0"/>
                                  </p:stCondLst>
                                  <p:childTnLst>
                                    <p:set>
                                      <p:cBhvr>
                                        <p:cTn id="331" dur="1" fill="hold">
                                          <p:stCondLst>
                                            <p:cond delay="0"/>
                                          </p:stCondLst>
                                        </p:cTn>
                                        <p:tgtEl>
                                          <p:spTgt spid="86"/>
                                        </p:tgtEl>
                                        <p:attrNameLst>
                                          <p:attrName>style.visibility</p:attrName>
                                        </p:attrNameLst>
                                      </p:cBhvr>
                                      <p:to>
                                        <p:strVal val="visible"/>
                                      </p:to>
                                    </p:set>
                                    <p:animEffect transition="in" filter="fade">
                                      <p:cBhvr>
                                        <p:cTn id="332" dur="500"/>
                                        <p:tgtEl>
                                          <p:spTgt spid="86"/>
                                        </p:tgtEl>
                                      </p:cBhvr>
                                    </p:animEffect>
                                  </p:childTnLst>
                                </p:cTn>
                              </p:par>
                              <p:par>
                                <p:cTn id="333" presetID="26" presetClass="emph" presetSubtype="0" fill="hold" grpId="1" nodeType="withEffect">
                                  <p:stCondLst>
                                    <p:cond delay="0"/>
                                  </p:stCondLst>
                                  <p:childTnLst>
                                    <p:animEffect transition="out" filter="fade">
                                      <p:cBhvr>
                                        <p:cTn id="334" dur="500" tmFilter="0, 0; .2, .5; .8, .5; 1, 0"/>
                                        <p:tgtEl>
                                          <p:spTgt spid="87"/>
                                        </p:tgtEl>
                                      </p:cBhvr>
                                    </p:animEffect>
                                    <p:animScale>
                                      <p:cBhvr>
                                        <p:cTn id="335" dur="250" autoRev="1" fill="hold"/>
                                        <p:tgtEl>
                                          <p:spTgt spid="87"/>
                                        </p:tgtEl>
                                      </p:cBhvr>
                                      <p:by x="105000" y="105000"/>
                                    </p:animScale>
                                  </p:childTnLst>
                                </p:cTn>
                              </p:par>
                              <p:par>
                                <p:cTn id="336" presetID="26" presetClass="emph" presetSubtype="0" fill="hold" grpId="1" nodeType="withEffect">
                                  <p:stCondLst>
                                    <p:cond delay="0"/>
                                  </p:stCondLst>
                                  <p:childTnLst>
                                    <p:animEffect transition="out" filter="fade">
                                      <p:cBhvr>
                                        <p:cTn id="337" dur="500" tmFilter="0, 0; .2, .5; .8, .5; 1, 0"/>
                                        <p:tgtEl>
                                          <p:spTgt spid="86"/>
                                        </p:tgtEl>
                                      </p:cBhvr>
                                    </p:animEffect>
                                    <p:animScale>
                                      <p:cBhvr>
                                        <p:cTn id="338" dur="250" autoRev="1" fill="hold"/>
                                        <p:tgtEl>
                                          <p:spTgt spid="86"/>
                                        </p:tgtEl>
                                      </p:cBhvr>
                                      <p:by x="105000" y="105000"/>
                                    </p:animScale>
                                  </p:childTnLst>
                                </p:cTn>
                              </p:par>
                            </p:childTnLst>
                          </p:cTn>
                        </p:par>
                      </p:childTnLst>
                    </p:cTn>
                  </p:par>
                  <p:par>
                    <p:cTn id="339" fill="hold">
                      <p:stCondLst>
                        <p:cond delay="indefinite"/>
                      </p:stCondLst>
                      <p:childTnLst>
                        <p:par>
                          <p:cTn id="340" fill="hold">
                            <p:stCondLst>
                              <p:cond delay="0"/>
                            </p:stCondLst>
                            <p:childTnLst>
                              <p:par>
                                <p:cTn id="341" presetID="1" presetClass="exit" presetSubtype="0" fill="hold" grpId="2" nodeType="clickEffect">
                                  <p:stCondLst>
                                    <p:cond delay="0"/>
                                  </p:stCondLst>
                                  <p:childTnLst>
                                    <p:set>
                                      <p:cBhvr>
                                        <p:cTn id="342" dur="1" fill="hold">
                                          <p:stCondLst>
                                            <p:cond delay="0"/>
                                          </p:stCondLst>
                                        </p:cTn>
                                        <p:tgtEl>
                                          <p:spTgt spid="87"/>
                                        </p:tgtEl>
                                        <p:attrNameLst>
                                          <p:attrName>style.visibility</p:attrName>
                                        </p:attrNameLst>
                                      </p:cBhvr>
                                      <p:to>
                                        <p:strVal val="hidden"/>
                                      </p:to>
                                    </p:set>
                                  </p:childTnLst>
                                </p:cTn>
                              </p:par>
                              <p:par>
                                <p:cTn id="343" presetID="1" presetClass="exit" presetSubtype="0" fill="hold" grpId="2" nodeType="withEffect">
                                  <p:stCondLst>
                                    <p:cond delay="0"/>
                                  </p:stCondLst>
                                  <p:childTnLst>
                                    <p:set>
                                      <p:cBhvr>
                                        <p:cTn id="344" dur="1" fill="hold">
                                          <p:stCondLst>
                                            <p:cond delay="0"/>
                                          </p:stCondLst>
                                        </p:cTn>
                                        <p:tgtEl>
                                          <p:spTgt spid="86"/>
                                        </p:tgtEl>
                                        <p:attrNameLst>
                                          <p:attrName>style.visibility</p:attrName>
                                        </p:attrNameLst>
                                      </p:cBhvr>
                                      <p:to>
                                        <p:strVal val="hidden"/>
                                      </p:to>
                                    </p:set>
                                  </p:childTnLst>
                                </p:cTn>
                              </p:par>
                              <p:par>
                                <p:cTn id="345" presetID="10" presetClass="entr" presetSubtype="0" fill="hold" nodeType="withEffect">
                                  <p:stCondLst>
                                    <p:cond delay="0"/>
                                  </p:stCondLst>
                                  <p:childTnLst>
                                    <p:set>
                                      <p:cBhvr>
                                        <p:cTn id="346" dur="1" fill="hold">
                                          <p:stCondLst>
                                            <p:cond delay="0"/>
                                          </p:stCondLst>
                                        </p:cTn>
                                        <p:tgtEl>
                                          <p:spTgt spid="209"/>
                                        </p:tgtEl>
                                        <p:attrNameLst>
                                          <p:attrName>style.visibility</p:attrName>
                                        </p:attrNameLst>
                                      </p:cBhvr>
                                      <p:to>
                                        <p:strVal val="visible"/>
                                      </p:to>
                                    </p:set>
                                    <p:animEffect transition="in" filter="fade">
                                      <p:cBhvr>
                                        <p:cTn id="347" dur="500"/>
                                        <p:tgtEl>
                                          <p:spTgt spid="209"/>
                                        </p:tgtEl>
                                      </p:cBhvr>
                                    </p:animEffect>
                                  </p:childTnLst>
                                </p:cTn>
                              </p:par>
                            </p:childTnLst>
                          </p:cTn>
                        </p:par>
                        <p:par>
                          <p:cTn id="348" fill="hold">
                            <p:stCondLst>
                              <p:cond delay="500"/>
                            </p:stCondLst>
                            <p:childTnLst>
                              <p:par>
                                <p:cTn id="349" presetID="26" presetClass="emph" presetSubtype="0" fill="hold" nodeType="afterEffect">
                                  <p:stCondLst>
                                    <p:cond delay="0"/>
                                  </p:stCondLst>
                                  <p:childTnLst>
                                    <p:animEffect transition="out" filter="fade">
                                      <p:cBhvr>
                                        <p:cTn id="350" dur="500" tmFilter="0, 0; .2, .5; .8, .5; 1, 0"/>
                                        <p:tgtEl>
                                          <p:spTgt spid="209"/>
                                        </p:tgtEl>
                                      </p:cBhvr>
                                    </p:animEffect>
                                    <p:animScale>
                                      <p:cBhvr>
                                        <p:cTn id="351" dur="250" autoRev="1" fill="hold"/>
                                        <p:tgtEl>
                                          <p:spTgt spid="209"/>
                                        </p:tgtEl>
                                      </p:cBhvr>
                                      <p:by x="105000" y="105000"/>
                                    </p:animScale>
                                  </p:childTnLst>
                                </p:cTn>
                              </p:par>
                            </p:childTnLst>
                          </p:cTn>
                        </p:par>
                        <p:par>
                          <p:cTn id="352" fill="hold">
                            <p:stCondLst>
                              <p:cond delay="1000"/>
                            </p:stCondLst>
                            <p:childTnLst>
                              <p:par>
                                <p:cTn id="353" presetID="26" presetClass="emph" presetSubtype="0" fill="hold" nodeType="afterEffect">
                                  <p:stCondLst>
                                    <p:cond delay="0"/>
                                  </p:stCondLst>
                                  <p:childTnLst>
                                    <p:animEffect transition="out" filter="fade">
                                      <p:cBhvr>
                                        <p:cTn id="354" dur="500" tmFilter="0, 0; .2, .5; .8, .5; 1, 0"/>
                                        <p:tgtEl>
                                          <p:spTgt spid="22"/>
                                        </p:tgtEl>
                                      </p:cBhvr>
                                    </p:animEffect>
                                    <p:animScale>
                                      <p:cBhvr>
                                        <p:cTn id="355" dur="250" autoRev="1" fill="hold"/>
                                        <p:tgtEl>
                                          <p:spTgt spid="22"/>
                                        </p:tgtEl>
                                      </p:cBhvr>
                                      <p:by x="105000" y="105000"/>
                                    </p:animScale>
                                  </p:childTnLst>
                                </p:cTn>
                              </p:par>
                            </p:childTnLst>
                          </p:cTn>
                        </p:par>
                        <p:par>
                          <p:cTn id="356" fill="hold">
                            <p:stCondLst>
                              <p:cond delay="1500"/>
                            </p:stCondLst>
                            <p:childTnLst>
                              <p:par>
                                <p:cTn id="357" presetID="10" presetClass="entr" presetSubtype="0" fill="hold" grpId="0" nodeType="afterEffect">
                                  <p:stCondLst>
                                    <p:cond delay="0"/>
                                  </p:stCondLst>
                                  <p:childTnLst>
                                    <p:set>
                                      <p:cBhvr>
                                        <p:cTn id="358" dur="1" fill="hold">
                                          <p:stCondLst>
                                            <p:cond delay="0"/>
                                          </p:stCondLst>
                                        </p:cTn>
                                        <p:tgtEl>
                                          <p:spTgt spid="89"/>
                                        </p:tgtEl>
                                        <p:attrNameLst>
                                          <p:attrName>style.visibility</p:attrName>
                                        </p:attrNameLst>
                                      </p:cBhvr>
                                      <p:to>
                                        <p:strVal val="visible"/>
                                      </p:to>
                                    </p:set>
                                    <p:animEffect transition="in" filter="fade">
                                      <p:cBhvr>
                                        <p:cTn id="359" dur="500"/>
                                        <p:tgtEl>
                                          <p:spTgt spid="89"/>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88"/>
                                        </p:tgtEl>
                                        <p:attrNameLst>
                                          <p:attrName>style.visibility</p:attrName>
                                        </p:attrNameLst>
                                      </p:cBhvr>
                                      <p:to>
                                        <p:strVal val="visible"/>
                                      </p:to>
                                    </p:set>
                                    <p:animEffect transition="in" filter="fade">
                                      <p:cBhvr>
                                        <p:cTn id="362" dur="500"/>
                                        <p:tgtEl>
                                          <p:spTgt spid="88"/>
                                        </p:tgtEl>
                                      </p:cBhvr>
                                    </p:animEffect>
                                  </p:childTnLst>
                                </p:cTn>
                              </p:par>
                              <p:par>
                                <p:cTn id="363" presetID="26" presetClass="emph" presetSubtype="0" fill="hold" grpId="1" nodeType="withEffect">
                                  <p:stCondLst>
                                    <p:cond delay="0"/>
                                  </p:stCondLst>
                                  <p:childTnLst>
                                    <p:animEffect transition="out" filter="fade">
                                      <p:cBhvr>
                                        <p:cTn id="364" dur="500" tmFilter="0, 0; .2, .5; .8, .5; 1, 0"/>
                                        <p:tgtEl>
                                          <p:spTgt spid="89"/>
                                        </p:tgtEl>
                                      </p:cBhvr>
                                    </p:animEffect>
                                    <p:animScale>
                                      <p:cBhvr>
                                        <p:cTn id="365" dur="250" autoRev="1" fill="hold"/>
                                        <p:tgtEl>
                                          <p:spTgt spid="89"/>
                                        </p:tgtEl>
                                      </p:cBhvr>
                                      <p:by x="105000" y="105000"/>
                                    </p:animScale>
                                  </p:childTnLst>
                                </p:cTn>
                              </p:par>
                              <p:par>
                                <p:cTn id="366" presetID="26" presetClass="emph" presetSubtype="0" fill="hold" grpId="1" nodeType="withEffect">
                                  <p:stCondLst>
                                    <p:cond delay="0"/>
                                  </p:stCondLst>
                                  <p:childTnLst>
                                    <p:animEffect transition="out" filter="fade">
                                      <p:cBhvr>
                                        <p:cTn id="367" dur="500" tmFilter="0, 0; .2, .5; .8, .5; 1, 0"/>
                                        <p:tgtEl>
                                          <p:spTgt spid="88"/>
                                        </p:tgtEl>
                                      </p:cBhvr>
                                    </p:animEffect>
                                    <p:animScale>
                                      <p:cBhvr>
                                        <p:cTn id="368" dur="250" autoRev="1" fill="hold"/>
                                        <p:tgtEl>
                                          <p:spTgt spid="88"/>
                                        </p:tgtEl>
                                      </p:cBhvr>
                                      <p:by x="105000" y="105000"/>
                                    </p:animScale>
                                  </p:childTnLst>
                                </p:cTn>
                              </p:par>
                            </p:childTnLst>
                          </p:cTn>
                        </p:par>
                      </p:childTnLst>
                    </p:cTn>
                  </p:par>
                  <p:par>
                    <p:cTn id="369" fill="hold">
                      <p:stCondLst>
                        <p:cond delay="indefinite"/>
                      </p:stCondLst>
                      <p:childTnLst>
                        <p:par>
                          <p:cTn id="370" fill="hold">
                            <p:stCondLst>
                              <p:cond delay="0"/>
                            </p:stCondLst>
                            <p:childTnLst>
                              <p:par>
                                <p:cTn id="371" presetID="10" presetClass="entr" presetSubtype="0" fill="hold" nodeType="clickEffect">
                                  <p:stCondLst>
                                    <p:cond delay="0"/>
                                  </p:stCondLst>
                                  <p:childTnLst>
                                    <p:set>
                                      <p:cBhvr>
                                        <p:cTn id="372" dur="1" fill="hold">
                                          <p:stCondLst>
                                            <p:cond delay="0"/>
                                          </p:stCondLst>
                                        </p:cTn>
                                        <p:tgtEl>
                                          <p:spTgt spid="210"/>
                                        </p:tgtEl>
                                        <p:attrNameLst>
                                          <p:attrName>style.visibility</p:attrName>
                                        </p:attrNameLst>
                                      </p:cBhvr>
                                      <p:to>
                                        <p:strVal val="visible"/>
                                      </p:to>
                                    </p:set>
                                    <p:animEffect transition="in" filter="fade">
                                      <p:cBhvr>
                                        <p:cTn id="373" dur="500"/>
                                        <p:tgtEl>
                                          <p:spTgt spid="210"/>
                                        </p:tgtEl>
                                      </p:cBhvr>
                                    </p:animEffect>
                                  </p:childTnLst>
                                </p:cTn>
                              </p:par>
                            </p:childTnLst>
                          </p:cTn>
                        </p:par>
                        <p:par>
                          <p:cTn id="374" fill="hold">
                            <p:stCondLst>
                              <p:cond delay="500"/>
                            </p:stCondLst>
                            <p:childTnLst>
                              <p:par>
                                <p:cTn id="375" presetID="26" presetClass="emph" presetSubtype="0" fill="hold" nodeType="afterEffect">
                                  <p:stCondLst>
                                    <p:cond delay="0"/>
                                  </p:stCondLst>
                                  <p:childTnLst>
                                    <p:animEffect transition="out" filter="fade">
                                      <p:cBhvr>
                                        <p:cTn id="376" dur="500" tmFilter="0, 0; .2, .5; .8, .5; 1, 0"/>
                                        <p:tgtEl>
                                          <p:spTgt spid="210"/>
                                        </p:tgtEl>
                                      </p:cBhvr>
                                    </p:animEffect>
                                    <p:animScale>
                                      <p:cBhvr>
                                        <p:cTn id="377" dur="250" autoRev="1" fill="hold"/>
                                        <p:tgtEl>
                                          <p:spTgt spid="210"/>
                                        </p:tgtEl>
                                      </p:cBhvr>
                                      <p:by x="105000" y="105000"/>
                                    </p:animScale>
                                  </p:childTnLst>
                                </p:cTn>
                              </p:par>
                            </p:childTnLst>
                          </p:cTn>
                        </p:par>
                        <p:par>
                          <p:cTn id="378" fill="hold">
                            <p:stCondLst>
                              <p:cond delay="1000"/>
                            </p:stCondLst>
                            <p:childTnLst>
                              <p:par>
                                <p:cTn id="379" presetID="26" presetClass="emph" presetSubtype="0" fill="hold" nodeType="afterEffect">
                                  <p:stCondLst>
                                    <p:cond delay="0"/>
                                  </p:stCondLst>
                                  <p:childTnLst>
                                    <p:animEffect transition="out" filter="fade">
                                      <p:cBhvr>
                                        <p:cTn id="380" dur="500" tmFilter="0, 0; .2, .5; .8, .5; 1, 0"/>
                                        <p:tgtEl>
                                          <p:spTgt spid="24"/>
                                        </p:tgtEl>
                                      </p:cBhvr>
                                    </p:animEffect>
                                    <p:animScale>
                                      <p:cBhvr>
                                        <p:cTn id="381" dur="250" autoRev="1" fill="hold"/>
                                        <p:tgtEl>
                                          <p:spTgt spid="24"/>
                                        </p:tgtEl>
                                      </p:cBhvr>
                                      <p:by x="105000" y="105000"/>
                                    </p:animScale>
                                  </p:childTnLst>
                                </p:cTn>
                              </p:par>
                            </p:childTnLst>
                          </p:cTn>
                        </p:par>
                        <p:par>
                          <p:cTn id="382" fill="hold">
                            <p:stCondLst>
                              <p:cond delay="1500"/>
                            </p:stCondLst>
                            <p:childTnLst>
                              <p:par>
                                <p:cTn id="383" presetID="10" presetClass="entr" presetSubtype="0" fill="hold" grpId="0" nodeType="afterEffect">
                                  <p:stCondLst>
                                    <p:cond delay="0"/>
                                  </p:stCondLst>
                                  <p:childTnLst>
                                    <p:set>
                                      <p:cBhvr>
                                        <p:cTn id="384" dur="1" fill="hold">
                                          <p:stCondLst>
                                            <p:cond delay="0"/>
                                          </p:stCondLst>
                                        </p:cTn>
                                        <p:tgtEl>
                                          <p:spTgt spid="91"/>
                                        </p:tgtEl>
                                        <p:attrNameLst>
                                          <p:attrName>style.visibility</p:attrName>
                                        </p:attrNameLst>
                                      </p:cBhvr>
                                      <p:to>
                                        <p:strVal val="visible"/>
                                      </p:to>
                                    </p:set>
                                    <p:animEffect transition="in" filter="fade">
                                      <p:cBhvr>
                                        <p:cTn id="385" dur="500"/>
                                        <p:tgtEl>
                                          <p:spTgt spid="91"/>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90"/>
                                        </p:tgtEl>
                                        <p:attrNameLst>
                                          <p:attrName>style.visibility</p:attrName>
                                        </p:attrNameLst>
                                      </p:cBhvr>
                                      <p:to>
                                        <p:strVal val="visible"/>
                                      </p:to>
                                    </p:set>
                                    <p:animEffect transition="in" filter="fade">
                                      <p:cBhvr>
                                        <p:cTn id="388" dur="500"/>
                                        <p:tgtEl>
                                          <p:spTgt spid="90"/>
                                        </p:tgtEl>
                                      </p:cBhvr>
                                    </p:animEffect>
                                  </p:childTnLst>
                                </p:cTn>
                              </p:par>
                              <p:par>
                                <p:cTn id="389" presetID="26" presetClass="emph" presetSubtype="0" fill="hold" grpId="1" nodeType="withEffect">
                                  <p:stCondLst>
                                    <p:cond delay="0"/>
                                  </p:stCondLst>
                                  <p:childTnLst>
                                    <p:animEffect transition="out" filter="fade">
                                      <p:cBhvr>
                                        <p:cTn id="390" dur="500" tmFilter="0, 0; .2, .5; .8, .5; 1, 0"/>
                                        <p:tgtEl>
                                          <p:spTgt spid="91"/>
                                        </p:tgtEl>
                                      </p:cBhvr>
                                    </p:animEffect>
                                    <p:animScale>
                                      <p:cBhvr>
                                        <p:cTn id="391" dur="250" autoRev="1" fill="hold"/>
                                        <p:tgtEl>
                                          <p:spTgt spid="91"/>
                                        </p:tgtEl>
                                      </p:cBhvr>
                                      <p:by x="105000" y="105000"/>
                                    </p:animScale>
                                  </p:childTnLst>
                                </p:cTn>
                              </p:par>
                              <p:par>
                                <p:cTn id="392" presetID="26" presetClass="emph" presetSubtype="0" fill="hold" grpId="1" nodeType="withEffect">
                                  <p:stCondLst>
                                    <p:cond delay="0"/>
                                  </p:stCondLst>
                                  <p:childTnLst>
                                    <p:animEffect transition="out" filter="fade">
                                      <p:cBhvr>
                                        <p:cTn id="393" dur="500" tmFilter="0, 0; .2, .5; .8, .5; 1, 0"/>
                                        <p:tgtEl>
                                          <p:spTgt spid="90"/>
                                        </p:tgtEl>
                                      </p:cBhvr>
                                    </p:animEffect>
                                    <p:animScale>
                                      <p:cBhvr>
                                        <p:cTn id="394" dur="250" autoRev="1" fill="hold"/>
                                        <p:tgtEl>
                                          <p:spTgt spid="90"/>
                                        </p:tgtEl>
                                      </p:cBhvr>
                                      <p:by x="105000" y="105000"/>
                                    </p:animScale>
                                  </p:childTnLst>
                                </p:cTn>
                              </p:par>
                            </p:childTnLst>
                          </p:cTn>
                        </p:par>
                      </p:childTnLst>
                    </p:cTn>
                  </p:par>
                  <p:par>
                    <p:cTn id="395" fill="hold">
                      <p:stCondLst>
                        <p:cond delay="indefinite"/>
                      </p:stCondLst>
                      <p:childTnLst>
                        <p:par>
                          <p:cTn id="396" fill="hold">
                            <p:stCondLst>
                              <p:cond delay="0"/>
                            </p:stCondLst>
                            <p:childTnLst>
                              <p:par>
                                <p:cTn id="397" presetID="1" presetClass="exit" presetSubtype="0" fill="hold" grpId="2" nodeType="clickEffect">
                                  <p:stCondLst>
                                    <p:cond delay="0"/>
                                  </p:stCondLst>
                                  <p:childTnLst>
                                    <p:set>
                                      <p:cBhvr>
                                        <p:cTn id="398" dur="1" fill="hold">
                                          <p:stCondLst>
                                            <p:cond delay="0"/>
                                          </p:stCondLst>
                                        </p:cTn>
                                        <p:tgtEl>
                                          <p:spTgt spid="89"/>
                                        </p:tgtEl>
                                        <p:attrNameLst>
                                          <p:attrName>style.visibility</p:attrName>
                                        </p:attrNameLst>
                                      </p:cBhvr>
                                      <p:to>
                                        <p:strVal val="hidden"/>
                                      </p:to>
                                    </p:set>
                                  </p:childTnLst>
                                </p:cTn>
                              </p:par>
                              <p:par>
                                <p:cTn id="399" presetID="1" presetClass="exit" presetSubtype="0" fill="hold" grpId="2" nodeType="withEffect">
                                  <p:stCondLst>
                                    <p:cond delay="0"/>
                                  </p:stCondLst>
                                  <p:childTnLst>
                                    <p:set>
                                      <p:cBhvr>
                                        <p:cTn id="400" dur="1" fill="hold">
                                          <p:stCondLst>
                                            <p:cond delay="0"/>
                                          </p:stCondLst>
                                        </p:cTn>
                                        <p:tgtEl>
                                          <p:spTgt spid="88"/>
                                        </p:tgtEl>
                                        <p:attrNameLst>
                                          <p:attrName>style.visibility</p:attrName>
                                        </p:attrNameLst>
                                      </p:cBhvr>
                                      <p:to>
                                        <p:strVal val="hidden"/>
                                      </p:to>
                                    </p:set>
                                  </p:childTnLst>
                                </p:cTn>
                              </p:par>
                              <p:par>
                                <p:cTn id="401" presetID="1" presetClass="exit" presetSubtype="0" fill="hold" grpId="2" nodeType="withEffect">
                                  <p:stCondLst>
                                    <p:cond delay="0"/>
                                  </p:stCondLst>
                                  <p:childTnLst>
                                    <p:set>
                                      <p:cBhvr>
                                        <p:cTn id="402" dur="1" fill="hold">
                                          <p:stCondLst>
                                            <p:cond delay="0"/>
                                          </p:stCondLst>
                                        </p:cTn>
                                        <p:tgtEl>
                                          <p:spTgt spid="91"/>
                                        </p:tgtEl>
                                        <p:attrNameLst>
                                          <p:attrName>style.visibility</p:attrName>
                                        </p:attrNameLst>
                                      </p:cBhvr>
                                      <p:to>
                                        <p:strVal val="hidden"/>
                                      </p:to>
                                    </p:set>
                                  </p:childTnLst>
                                </p:cTn>
                              </p:par>
                              <p:par>
                                <p:cTn id="403" presetID="1" presetClass="exit" presetSubtype="0" fill="hold" grpId="2" nodeType="withEffect">
                                  <p:stCondLst>
                                    <p:cond delay="0"/>
                                  </p:stCondLst>
                                  <p:childTnLst>
                                    <p:set>
                                      <p:cBhvr>
                                        <p:cTn id="404" dur="1" fill="hold">
                                          <p:stCondLst>
                                            <p:cond delay="0"/>
                                          </p:stCondLst>
                                        </p:cTn>
                                        <p:tgtEl>
                                          <p:spTgt spid="90"/>
                                        </p:tgtEl>
                                        <p:attrNameLst>
                                          <p:attrName>style.visibility</p:attrName>
                                        </p:attrNameLst>
                                      </p:cBhvr>
                                      <p:to>
                                        <p:strVal val="hidden"/>
                                      </p:to>
                                    </p:set>
                                  </p:childTnLst>
                                </p:cTn>
                              </p:par>
                              <p:par>
                                <p:cTn id="405" presetID="10" presetClass="entr" presetSubtype="0" fill="hold" nodeType="withEffect">
                                  <p:stCondLst>
                                    <p:cond delay="0"/>
                                  </p:stCondLst>
                                  <p:childTnLst>
                                    <p:set>
                                      <p:cBhvr>
                                        <p:cTn id="406" dur="1" fill="hold">
                                          <p:stCondLst>
                                            <p:cond delay="0"/>
                                          </p:stCondLst>
                                        </p:cTn>
                                        <p:tgtEl>
                                          <p:spTgt spid="211"/>
                                        </p:tgtEl>
                                        <p:attrNameLst>
                                          <p:attrName>style.visibility</p:attrName>
                                        </p:attrNameLst>
                                      </p:cBhvr>
                                      <p:to>
                                        <p:strVal val="visible"/>
                                      </p:to>
                                    </p:set>
                                    <p:animEffect transition="in" filter="fade">
                                      <p:cBhvr>
                                        <p:cTn id="407" dur="500"/>
                                        <p:tgtEl>
                                          <p:spTgt spid="211"/>
                                        </p:tgtEl>
                                      </p:cBhvr>
                                    </p:animEffect>
                                  </p:childTnLst>
                                </p:cTn>
                              </p:par>
                            </p:childTnLst>
                          </p:cTn>
                        </p:par>
                        <p:par>
                          <p:cTn id="408" fill="hold">
                            <p:stCondLst>
                              <p:cond delay="500"/>
                            </p:stCondLst>
                            <p:childTnLst>
                              <p:par>
                                <p:cTn id="409" presetID="26" presetClass="emph" presetSubtype="0" fill="hold" nodeType="afterEffect">
                                  <p:stCondLst>
                                    <p:cond delay="0"/>
                                  </p:stCondLst>
                                  <p:childTnLst>
                                    <p:animEffect transition="out" filter="fade">
                                      <p:cBhvr>
                                        <p:cTn id="410" dur="500" tmFilter="0, 0; .2, .5; .8, .5; 1, 0"/>
                                        <p:tgtEl>
                                          <p:spTgt spid="211"/>
                                        </p:tgtEl>
                                      </p:cBhvr>
                                    </p:animEffect>
                                    <p:animScale>
                                      <p:cBhvr>
                                        <p:cTn id="411" dur="250" autoRev="1" fill="hold"/>
                                        <p:tgtEl>
                                          <p:spTgt spid="211"/>
                                        </p:tgtEl>
                                      </p:cBhvr>
                                      <p:by x="105000" y="105000"/>
                                    </p:animScale>
                                  </p:childTnLst>
                                </p:cTn>
                              </p:par>
                            </p:childTnLst>
                          </p:cTn>
                        </p:par>
                        <p:par>
                          <p:cTn id="412" fill="hold">
                            <p:stCondLst>
                              <p:cond delay="1000"/>
                            </p:stCondLst>
                            <p:childTnLst>
                              <p:par>
                                <p:cTn id="413" presetID="10" presetClass="entr" presetSubtype="0" fill="hold" nodeType="afterEffect">
                                  <p:stCondLst>
                                    <p:cond delay="0"/>
                                  </p:stCondLst>
                                  <p:childTnLst>
                                    <p:set>
                                      <p:cBhvr>
                                        <p:cTn id="414" dur="1" fill="hold">
                                          <p:stCondLst>
                                            <p:cond delay="0"/>
                                          </p:stCondLst>
                                        </p:cTn>
                                        <p:tgtEl>
                                          <p:spTgt spid="218"/>
                                        </p:tgtEl>
                                        <p:attrNameLst>
                                          <p:attrName>style.visibility</p:attrName>
                                        </p:attrNameLst>
                                      </p:cBhvr>
                                      <p:to>
                                        <p:strVal val="visible"/>
                                      </p:to>
                                    </p:set>
                                    <p:animEffect transition="in" filter="fade">
                                      <p:cBhvr>
                                        <p:cTn id="415" dur="500"/>
                                        <p:tgtEl>
                                          <p:spTgt spid="218"/>
                                        </p:tgtEl>
                                      </p:cBhvr>
                                    </p:animEffect>
                                  </p:childTnLst>
                                </p:cTn>
                              </p:par>
                            </p:childTnLst>
                          </p:cTn>
                        </p:par>
                        <p:par>
                          <p:cTn id="416" fill="hold">
                            <p:stCondLst>
                              <p:cond delay="1500"/>
                            </p:stCondLst>
                            <p:childTnLst>
                              <p:par>
                                <p:cTn id="417" presetID="26" presetClass="emph" presetSubtype="0" fill="hold" nodeType="afterEffect">
                                  <p:stCondLst>
                                    <p:cond delay="0"/>
                                  </p:stCondLst>
                                  <p:childTnLst>
                                    <p:animEffect transition="out" filter="fade">
                                      <p:cBhvr>
                                        <p:cTn id="418" dur="500" tmFilter="0, 0; .2, .5; .8, .5; 1, 0"/>
                                        <p:tgtEl>
                                          <p:spTgt spid="218"/>
                                        </p:tgtEl>
                                      </p:cBhvr>
                                    </p:animEffect>
                                    <p:animScale>
                                      <p:cBhvr>
                                        <p:cTn id="419" dur="250" autoRev="1" fill="hold"/>
                                        <p:tgtEl>
                                          <p:spTgt spid="218"/>
                                        </p:tgtEl>
                                      </p:cBhvr>
                                      <p:by x="105000" y="105000"/>
                                    </p:animScale>
                                  </p:childTnLst>
                                </p:cTn>
                              </p:par>
                              <p:par>
                                <p:cTn id="420" presetID="1" presetClass="exit" presetSubtype="0" fill="hold" grpId="2" nodeType="withEffect">
                                  <p:stCondLst>
                                    <p:cond delay="0"/>
                                  </p:stCondLst>
                                  <p:childTnLst>
                                    <p:set>
                                      <p:cBhvr>
                                        <p:cTn id="421" dur="1" fill="hold">
                                          <p:stCondLst>
                                            <p:cond delay="0"/>
                                          </p:stCondLst>
                                        </p:cTn>
                                        <p:tgtEl>
                                          <p:spTgt spid="156"/>
                                        </p:tgtEl>
                                        <p:attrNameLst>
                                          <p:attrName>style.visibility</p:attrName>
                                        </p:attrNameLst>
                                      </p:cBhvr>
                                      <p:to>
                                        <p:strVal val="hidden"/>
                                      </p:to>
                                    </p:set>
                                  </p:childTnLst>
                                </p:cTn>
                              </p:par>
                              <p:par>
                                <p:cTn id="422" presetID="1" presetClass="exit" presetSubtype="0" fill="hold" grpId="2" nodeType="withEffect">
                                  <p:stCondLst>
                                    <p:cond delay="0"/>
                                  </p:stCondLst>
                                  <p:childTnLst>
                                    <p:set>
                                      <p:cBhvr>
                                        <p:cTn id="423" dur="1" fill="hold">
                                          <p:stCondLst>
                                            <p:cond delay="0"/>
                                          </p:stCondLst>
                                        </p:cTn>
                                        <p:tgtEl>
                                          <p:spTgt spid="160"/>
                                        </p:tgtEl>
                                        <p:attrNameLst>
                                          <p:attrName>style.visibility</p:attrName>
                                        </p:attrNameLst>
                                      </p:cBhvr>
                                      <p:to>
                                        <p:strVal val="hidden"/>
                                      </p:to>
                                    </p:set>
                                  </p:childTnLst>
                                </p:cTn>
                              </p:par>
                              <p:par>
                                <p:cTn id="424" presetID="1" presetClass="exit" presetSubtype="0" fill="hold" grpId="2" nodeType="withEffect">
                                  <p:stCondLst>
                                    <p:cond delay="0"/>
                                  </p:stCondLst>
                                  <p:childTnLst>
                                    <p:set>
                                      <p:cBhvr>
                                        <p:cTn id="425" dur="1" fill="hold">
                                          <p:stCondLst>
                                            <p:cond delay="0"/>
                                          </p:stCondLst>
                                        </p:cTn>
                                        <p:tgtEl>
                                          <p:spTgt spid="159"/>
                                        </p:tgtEl>
                                        <p:attrNameLst>
                                          <p:attrName>style.visibility</p:attrName>
                                        </p:attrNameLst>
                                      </p:cBhvr>
                                      <p:to>
                                        <p:strVal val="hidden"/>
                                      </p:to>
                                    </p:set>
                                  </p:childTnLst>
                                </p:cTn>
                              </p:par>
                              <p:par>
                                <p:cTn id="426" presetID="1" presetClass="exit" presetSubtype="0" fill="hold" grpId="2" nodeType="withEffect">
                                  <p:stCondLst>
                                    <p:cond delay="0"/>
                                  </p:stCondLst>
                                  <p:childTnLst>
                                    <p:set>
                                      <p:cBhvr>
                                        <p:cTn id="427" dur="1" fill="hold">
                                          <p:stCondLst>
                                            <p:cond delay="0"/>
                                          </p:stCondLst>
                                        </p:cTn>
                                        <p:tgtEl>
                                          <p:spTgt spid="158"/>
                                        </p:tgtEl>
                                        <p:attrNameLst>
                                          <p:attrName>style.visibility</p:attrName>
                                        </p:attrNameLst>
                                      </p:cBhvr>
                                      <p:to>
                                        <p:strVal val="hidden"/>
                                      </p:to>
                                    </p:set>
                                  </p:childTnLst>
                                </p:cTn>
                              </p:par>
                              <p:par>
                                <p:cTn id="428" presetID="1" presetClass="exit" presetSubtype="0" fill="hold" grpId="2" nodeType="withEffect">
                                  <p:stCondLst>
                                    <p:cond delay="0"/>
                                  </p:stCondLst>
                                  <p:childTnLst>
                                    <p:set>
                                      <p:cBhvr>
                                        <p:cTn id="429" dur="1" fill="hold">
                                          <p:stCondLst>
                                            <p:cond delay="0"/>
                                          </p:stCondLst>
                                        </p:cTn>
                                        <p:tgtEl>
                                          <p:spTgt spid="163"/>
                                        </p:tgtEl>
                                        <p:attrNameLst>
                                          <p:attrName>style.visibility</p:attrName>
                                        </p:attrNameLst>
                                      </p:cBhvr>
                                      <p:to>
                                        <p:strVal val="hidden"/>
                                      </p:to>
                                    </p:set>
                                  </p:childTnLst>
                                </p:cTn>
                              </p:par>
                              <p:par>
                                <p:cTn id="430" presetID="1" presetClass="exit" presetSubtype="0" fill="hold" grpId="0" nodeType="withEffect">
                                  <p:stCondLst>
                                    <p:cond delay="0"/>
                                  </p:stCondLst>
                                  <p:iterate type="lt">
                                    <p:tmAbs val="0"/>
                                  </p:iterate>
                                  <p:childTnLst>
                                    <p:set>
                                      <p:cBhvr>
                                        <p:cTn id="431" dur="1" fill="hold">
                                          <p:stCondLst>
                                            <p:cond delay="0"/>
                                          </p:stCondLst>
                                        </p:cTn>
                                        <p:tgtEl>
                                          <p:spTgt spid="49">
                                            <p:txEl>
                                              <p:pRg st="0" end="0"/>
                                            </p:txEl>
                                          </p:spTgt>
                                        </p:tgtEl>
                                        <p:attrNameLst>
                                          <p:attrName>style.visibility</p:attrName>
                                        </p:attrNameLst>
                                      </p:cBhvr>
                                      <p:to>
                                        <p:strVal val="hidden"/>
                                      </p:to>
                                    </p:set>
                                  </p:childTnLst>
                                </p:cTn>
                              </p:par>
                              <p:par>
                                <p:cTn id="432" presetID="1" presetClass="exit" presetSubtype="0" fill="hold" nodeType="withEffect">
                                  <p:stCondLst>
                                    <p:cond delay="0"/>
                                  </p:stCondLst>
                                  <p:childTnLst>
                                    <p:set>
                                      <p:cBhvr>
                                        <p:cTn id="433" dur="1" fill="hold">
                                          <p:stCondLst>
                                            <p:cond delay="0"/>
                                          </p:stCondLst>
                                        </p:cTn>
                                        <p:tgtEl>
                                          <p:spTgt spid="50"/>
                                        </p:tgtEl>
                                        <p:attrNameLst>
                                          <p:attrName>style.visibility</p:attrName>
                                        </p:attrNameLst>
                                      </p:cBhvr>
                                      <p:to>
                                        <p:strVal val="hidden"/>
                                      </p:to>
                                    </p:set>
                                  </p:childTnLst>
                                </p:cTn>
                              </p:par>
                              <p:par>
                                <p:cTn id="434" presetID="1" presetClass="exit" presetSubtype="0" fill="hold" nodeType="withEffect">
                                  <p:stCondLst>
                                    <p:cond delay="0"/>
                                  </p:stCondLst>
                                  <p:childTnLst>
                                    <p:set>
                                      <p:cBhvr>
                                        <p:cTn id="435" dur="1" fill="hold">
                                          <p:stCondLst>
                                            <p:cond delay="0"/>
                                          </p:stCondLst>
                                        </p:cTn>
                                        <p:tgtEl>
                                          <p:spTgt spid="37"/>
                                        </p:tgtEl>
                                        <p:attrNameLst>
                                          <p:attrName>style.visibility</p:attrName>
                                        </p:attrNameLst>
                                      </p:cBhvr>
                                      <p:to>
                                        <p:strVal val="hidden"/>
                                      </p:to>
                                    </p:set>
                                  </p:childTnLst>
                                </p:cTn>
                              </p:par>
                              <p:par>
                                <p:cTn id="436" presetID="1" presetClass="exit" presetSubtype="0" fill="hold" nodeType="withEffect">
                                  <p:stCondLst>
                                    <p:cond delay="0"/>
                                  </p:stCondLst>
                                  <p:childTnLst>
                                    <p:set>
                                      <p:cBhvr>
                                        <p:cTn id="437" dur="1" fill="hold">
                                          <p:stCondLst>
                                            <p:cond delay="0"/>
                                          </p:stCondLst>
                                        </p:cTn>
                                        <p:tgtEl>
                                          <p:spTgt spid="31"/>
                                        </p:tgtEl>
                                        <p:attrNameLst>
                                          <p:attrName>style.visibility</p:attrName>
                                        </p:attrNameLst>
                                      </p:cBhvr>
                                      <p:to>
                                        <p:strVal val="hidden"/>
                                      </p:to>
                                    </p:set>
                                  </p:childTnLst>
                                </p:cTn>
                              </p:par>
                            </p:childTnLst>
                          </p:cTn>
                        </p:par>
                        <p:par>
                          <p:cTn id="438" fill="hold">
                            <p:stCondLst>
                              <p:cond delay="2000"/>
                            </p:stCondLst>
                            <p:childTnLst>
                              <p:par>
                                <p:cTn id="439" presetID="10" presetClass="entr" presetSubtype="0" fill="hold" nodeType="afterEffect">
                                  <p:stCondLst>
                                    <p:cond delay="0"/>
                                  </p:stCondLst>
                                  <p:childTnLst>
                                    <p:set>
                                      <p:cBhvr>
                                        <p:cTn id="440" dur="1" fill="hold">
                                          <p:stCondLst>
                                            <p:cond delay="0"/>
                                          </p:stCondLst>
                                        </p:cTn>
                                        <p:tgtEl>
                                          <p:spTgt spid="177"/>
                                        </p:tgtEl>
                                        <p:attrNameLst>
                                          <p:attrName>style.visibility</p:attrName>
                                        </p:attrNameLst>
                                      </p:cBhvr>
                                      <p:to>
                                        <p:strVal val="visible"/>
                                      </p:to>
                                    </p:set>
                                    <p:animEffect transition="in" filter="fade">
                                      <p:cBhvr>
                                        <p:cTn id="441" dur="500"/>
                                        <p:tgtEl>
                                          <p:spTgt spid="177"/>
                                        </p:tgtEl>
                                      </p:cBhvr>
                                    </p:animEffect>
                                  </p:childTnLst>
                                </p:cTn>
                              </p:par>
                            </p:childTnLst>
                          </p:cTn>
                        </p:par>
                        <p:par>
                          <p:cTn id="442" fill="hold">
                            <p:stCondLst>
                              <p:cond delay="2500"/>
                            </p:stCondLst>
                            <p:childTnLst>
                              <p:par>
                                <p:cTn id="443" presetID="1" presetClass="exit" presetSubtype="0" fill="hold" nodeType="afterEffect">
                                  <p:stCondLst>
                                    <p:cond delay="0"/>
                                  </p:stCondLst>
                                  <p:childTnLst>
                                    <p:set>
                                      <p:cBhvr>
                                        <p:cTn id="444" dur="1" fill="hold">
                                          <p:stCondLst>
                                            <p:cond delay="0"/>
                                          </p:stCondLst>
                                        </p:cTn>
                                        <p:tgtEl>
                                          <p:spTgt spid="177"/>
                                        </p:tgtEl>
                                        <p:attrNameLst>
                                          <p:attrName>style.visibility</p:attrName>
                                        </p:attrNameLst>
                                      </p:cBhvr>
                                      <p:to>
                                        <p:strVal val="hidden"/>
                                      </p:to>
                                    </p:set>
                                  </p:childTnLst>
                                </p:cTn>
                              </p:par>
                            </p:childTnLst>
                          </p:cTn>
                        </p:par>
                        <p:par>
                          <p:cTn id="445" fill="hold">
                            <p:stCondLst>
                              <p:cond delay="2500"/>
                            </p:stCondLst>
                            <p:childTnLst>
                              <p:par>
                                <p:cTn id="446" presetID="10" presetClass="entr" presetSubtype="0" fill="hold" nodeType="afterEffect">
                                  <p:stCondLst>
                                    <p:cond delay="0"/>
                                  </p:stCondLst>
                                  <p:childTnLst>
                                    <p:set>
                                      <p:cBhvr>
                                        <p:cTn id="447" dur="1" fill="hold">
                                          <p:stCondLst>
                                            <p:cond delay="0"/>
                                          </p:stCondLst>
                                        </p:cTn>
                                        <p:tgtEl>
                                          <p:spTgt spid="55"/>
                                        </p:tgtEl>
                                        <p:attrNameLst>
                                          <p:attrName>style.visibility</p:attrName>
                                        </p:attrNameLst>
                                      </p:cBhvr>
                                      <p:to>
                                        <p:strVal val="visible"/>
                                      </p:to>
                                    </p:set>
                                    <p:animEffect transition="in" filter="fade">
                                      <p:cBhvr>
                                        <p:cTn id="448" dur="500"/>
                                        <p:tgtEl>
                                          <p:spTgt spid="55"/>
                                        </p:tgtEl>
                                      </p:cBhvr>
                                    </p:animEffect>
                                  </p:childTnLst>
                                </p:cTn>
                              </p:par>
                            </p:childTnLst>
                          </p:cTn>
                        </p:par>
                      </p:childTnLst>
                    </p:cTn>
                  </p:par>
                  <p:par>
                    <p:cTn id="449" fill="hold">
                      <p:stCondLst>
                        <p:cond delay="indefinite"/>
                      </p:stCondLst>
                      <p:childTnLst>
                        <p:par>
                          <p:cTn id="450" fill="hold">
                            <p:stCondLst>
                              <p:cond delay="0"/>
                            </p:stCondLst>
                            <p:childTnLst>
                              <p:par>
                                <p:cTn id="451" presetID="10" presetClass="entr" presetSubtype="0" fill="hold" grpId="0" nodeType="clickEffect">
                                  <p:stCondLst>
                                    <p:cond delay="0"/>
                                  </p:stCondLst>
                                  <p:childTnLst>
                                    <p:set>
                                      <p:cBhvr>
                                        <p:cTn id="452" dur="1" fill="hold">
                                          <p:stCondLst>
                                            <p:cond delay="0"/>
                                          </p:stCondLst>
                                        </p:cTn>
                                        <p:tgtEl>
                                          <p:spTgt spid="256"/>
                                        </p:tgtEl>
                                        <p:attrNameLst>
                                          <p:attrName>style.visibility</p:attrName>
                                        </p:attrNameLst>
                                      </p:cBhvr>
                                      <p:to>
                                        <p:strVal val="visible"/>
                                      </p:to>
                                    </p:set>
                                    <p:animEffect transition="in" filter="fade">
                                      <p:cBhvr>
                                        <p:cTn id="453" dur="500"/>
                                        <p:tgtEl>
                                          <p:spTgt spid="256"/>
                                        </p:tgtEl>
                                      </p:cBhvr>
                                    </p:animEffect>
                                  </p:childTnLst>
                                </p:cTn>
                              </p:par>
                              <p:par>
                                <p:cTn id="454" presetID="26" presetClass="emph" presetSubtype="0" fill="hold" grpId="1" nodeType="withEffect">
                                  <p:stCondLst>
                                    <p:cond delay="0"/>
                                  </p:stCondLst>
                                  <p:childTnLst>
                                    <p:animEffect transition="out" filter="fade">
                                      <p:cBhvr>
                                        <p:cTn id="455" dur="500" tmFilter="0, 0; .2, .5; .8, .5; 1, 0"/>
                                        <p:tgtEl>
                                          <p:spTgt spid="256"/>
                                        </p:tgtEl>
                                      </p:cBhvr>
                                    </p:animEffect>
                                    <p:animScale>
                                      <p:cBhvr>
                                        <p:cTn id="456" dur="250" autoRev="1" fill="hold"/>
                                        <p:tgtEl>
                                          <p:spTgt spid="256"/>
                                        </p:tgtEl>
                                      </p:cBhvr>
                                      <p:by x="105000" y="105000"/>
                                    </p:animScale>
                                  </p:childTnLst>
                                </p:cTn>
                              </p:par>
                              <p:par>
                                <p:cTn id="457" presetID="10" presetClass="entr" presetSubtype="0" fill="hold" grpId="0" nodeType="withEffect">
                                  <p:stCondLst>
                                    <p:cond delay="0"/>
                                  </p:stCondLst>
                                  <p:childTnLst>
                                    <p:set>
                                      <p:cBhvr>
                                        <p:cTn id="458" dur="1" fill="hold">
                                          <p:stCondLst>
                                            <p:cond delay="0"/>
                                          </p:stCondLst>
                                        </p:cTn>
                                        <p:tgtEl>
                                          <p:spTgt spid="259"/>
                                        </p:tgtEl>
                                        <p:attrNameLst>
                                          <p:attrName>style.visibility</p:attrName>
                                        </p:attrNameLst>
                                      </p:cBhvr>
                                      <p:to>
                                        <p:strVal val="visible"/>
                                      </p:to>
                                    </p:set>
                                    <p:animEffect transition="in" filter="fade">
                                      <p:cBhvr>
                                        <p:cTn id="459" dur="500"/>
                                        <p:tgtEl>
                                          <p:spTgt spid="259"/>
                                        </p:tgtEl>
                                      </p:cBhvr>
                                    </p:animEffect>
                                  </p:childTnLst>
                                </p:cTn>
                              </p:par>
                              <p:par>
                                <p:cTn id="460" presetID="10" presetClass="entr" presetSubtype="0" fill="hold" grpId="0" nodeType="withEffect">
                                  <p:stCondLst>
                                    <p:cond delay="0"/>
                                  </p:stCondLst>
                                  <p:childTnLst>
                                    <p:set>
                                      <p:cBhvr>
                                        <p:cTn id="461" dur="1" fill="hold">
                                          <p:stCondLst>
                                            <p:cond delay="0"/>
                                          </p:stCondLst>
                                        </p:cTn>
                                        <p:tgtEl>
                                          <p:spTgt spid="257"/>
                                        </p:tgtEl>
                                        <p:attrNameLst>
                                          <p:attrName>style.visibility</p:attrName>
                                        </p:attrNameLst>
                                      </p:cBhvr>
                                      <p:to>
                                        <p:strVal val="visible"/>
                                      </p:to>
                                    </p:set>
                                    <p:animEffect transition="in" filter="fade">
                                      <p:cBhvr>
                                        <p:cTn id="462" dur="500"/>
                                        <p:tgtEl>
                                          <p:spTgt spid="257"/>
                                        </p:tgtEl>
                                      </p:cBhvr>
                                    </p:animEffect>
                                  </p:childTnLst>
                                </p:cTn>
                              </p:par>
                              <p:par>
                                <p:cTn id="463" presetID="10" presetClass="entr" presetSubtype="0" fill="hold" grpId="0" nodeType="withEffect">
                                  <p:stCondLst>
                                    <p:cond delay="0"/>
                                  </p:stCondLst>
                                  <p:childTnLst>
                                    <p:set>
                                      <p:cBhvr>
                                        <p:cTn id="464" dur="1" fill="hold">
                                          <p:stCondLst>
                                            <p:cond delay="0"/>
                                          </p:stCondLst>
                                        </p:cTn>
                                        <p:tgtEl>
                                          <p:spTgt spid="258"/>
                                        </p:tgtEl>
                                        <p:attrNameLst>
                                          <p:attrName>style.visibility</p:attrName>
                                        </p:attrNameLst>
                                      </p:cBhvr>
                                      <p:to>
                                        <p:strVal val="visible"/>
                                      </p:to>
                                    </p:set>
                                    <p:animEffect transition="in" filter="fade">
                                      <p:cBhvr>
                                        <p:cTn id="465" dur="500"/>
                                        <p:tgtEl>
                                          <p:spTgt spid="258"/>
                                        </p:tgtEl>
                                      </p:cBhvr>
                                    </p:animEffect>
                                  </p:childTnLst>
                                </p:cTn>
                              </p:par>
                              <p:par>
                                <p:cTn id="466" presetID="26" presetClass="emph" presetSubtype="0" fill="hold" grpId="1" nodeType="withEffect">
                                  <p:stCondLst>
                                    <p:cond delay="0"/>
                                  </p:stCondLst>
                                  <p:childTnLst>
                                    <p:animEffect transition="out" filter="fade">
                                      <p:cBhvr>
                                        <p:cTn id="467" dur="500" tmFilter="0, 0; .2, .5; .8, .5; 1, 0"/>
                                        <p:tgtEl>
                                          <p:spTgt spid="258"/>
                                        </p:tgtEl>
                                      </p:cBhvr>
                                    </p:animEffect>
                                    <p:animScale>
                                      <p:cBhvr>
                                        <p:cTn id="468" dur="250" autoRev="1" fill="hold"/>
                                        <p:tgtEl>
                                          <p:spTgt spid="258"/>
                                        </p:tgtEl>
                                      </p:cBhvr>
                                      <p:by x="105000" y="105000"/>
                                    </p:animScale>
                                  </p:childTnLst>
                                </p:cTn>
                              </p:par>
                              <p:par>
                                <p:cTn id="469" presetID="26" presetClass="emph" presetSubtype="0" fill="hold" grpId="1" nodeType="withEffect">
                                  <p:stCondLst>
                                    <p:cond delay="0"/>
                                  </p:stCondLst>
                                  <p:childTnLst>
                                    <p:animEffect transition="out" filter="fade">
                                      <p:cBhvr>
                                        <p:cTn id="470" dur="500" tmFilter="0, 0; .2, .5; .8, .5; 1, 0"/>
                                        <p:tgtEl>
                                          <p:spTgt spid="259"/>
                                        </p:tgtEl>
                                      </p:cBhvr>
                                    </p:animEffect>
                                    <p:animScale>
                                      <p:cBhvr>
                                        <p:cTn id="471" dur="250" autoRev="1" fill="hold"/>
                                        <p:tgtEl>
                                          <p:spTgt spid="259"/>
                                        </p:tgtEl>
                                      </p:cBhvr>
                                      <p:by x="105000" y="105000"/>
                                    </p:animScale>
                                  </p:childTnLst>
                                </p:cTn>
                              </p:par>
                              <p:par>
                                <p:cTn id="472" presetID="26" presetClass="emph" presetSubtype="0" fill="hold" grpId="1" nodeType="withEffect">
                                  <p:stCondLst>
                                    <p:cond delay="0"/>
                                  </p:stCondLst>
                                  <p:childTnLst>
                                    <p:animEffect transition="out" filter="fade">
                                      <p:cBhvr>
                                        <p:cTn id="473" dur="500" tmFilter="0, 0; .2, .5; .8, .5; 1, 0"/>
                                        <p:tgtEl>
                                          <p:spTgt spid="257"/>
                                        </p:tgtEl>
                                      </p:cBhvr>
                                    </p:animEffect>
                                    <p:animScale>
                                      <p:cBhvr>
                                        <p:cTn id="474" dur="250" autoRev="1" fill="hold"/>
                                        <p:tgtEl>
                                          <p:spTgt spid="257"/>
                                        </p:tgtEl>
                                      </p:cBhvr>
                                      <p:by x="105000" y="105000"/>
                                    </p:animScale>
                                  </p:childTnLst>
                                </p:cTn>
                              </p:par>
                            </p:childTnLst>
                          </p:cTn>
                        </p:par>
                      </p:childTnLst>
                    </p:cTn>
                  </p:par>
                  <p:par>
                    <p:cTn id="475" fill="hold">
                      <p:stCondLst>
                        <p:cond delay="indefinite"/>
                      </p:stCondLst>
                      <p:childTnLst>
                        <p:par>
                          <p:cTn id="476" fill="hold">
                            <p:stCondLst>
                              <p:cond delay="0"/>
                            </p:stCondLst>
                            <p:childTnLst>
                              <p:par>
                                <p:cTn id="477" presetID="1" presetClass="exit" presetSubtype="0" fill="hold" nodeType="clickEffect">
                                  <p:stCondLst>
                                    <p:cond delay="0"/>
                                  </p:stCondLst>
                                  <p:childTnLst>
                                    <p:set>
                                      <p:cBhvr>
                                        <p:cTn id="478" dur="1" fill="hold">
                                          <p:stCondLst>
                                            <p:cond delay="0"/>
                                          </p:stCondLst>
                                        </p:cTn>
                                        <p:tgtEl>
                                          <p:spTgt spid="55"/>
                                        </p:tgtEl>
                                        <p:attrNameLst>
                                          <p:attrName>style.visibility</p:attrName>
                                        </p:attrNameLst>
                                      </p:cBhvr>
                                      <p:to>
                                        <p:strVal val="hidden"/>
                                      </p:to>
                                    </p:set>
                                  </p:childTnLst>
                                </p:cTn>
                              </p:par>
                              <p:par>
                                <p:cTn id="479" presetID="10" presetClass="entr" presetSubtype="0" fill="hold" nodeType="withEffect">
                                  <p:stCondLst>
                                    <p:cond delay="0"/>
                                  </p:stCondLst>
                                  <p:childTnLst>
                                    <p:set>
                                      <p:cBhvr>
                                        <p:cTn id="480" dur="1" fill="hold">
                                          <p:stCondLst>
                                            <p:cond delay="0"/>
                                          </p:stCondLst>
                                        </p:cTn>
                                        <p:tgtEl>
                                          <p:spTgt spid="230"/>
                                        </p:tgtEl>
                                        <p:attrNameLst>
                                          <p:attrName>style.visibility</p:attrName>
                                        </p:attrNameLst>
                                      </p:cBhvr>
                                      <p:to>
                                        <p:strVal val="visible"/>
                                      </p:to>
                                    </p:set>
                                    <p:animEffect transition="in" filter="fade">
                                      <p:cBhvr>
                                        <p:cTn id="481" dur="500"/>
                                        <p:tgtEl>
                                          <p:spTgt spid="230"/>
                                        </p:tgtEl>
                                      </p:cBhvr>
                                    </p:animEffect>
                                  </p:childTnLst>
                                </p:cTn>
                              </p:par>
                            </p:childTnLst>
                          </p:cTn>
                        </p:par>
                        <p:par>
                          <p:cTn id="482" fill="hold">
                            <p:stCondLst>
                              <p:cond delay="500"/>
                            </p:stCondLst>
                            <p:childTnLst>
                              <p:par>
                                <p:cTn id="483" presetID="26" presetClass="emph" presetSubtype="0" fill="hold" nodeType="afterEffect">
                                  <p:stCondLst>
                                    <p:cond delay="0"/>
                                  </p:stCondLst>
                                  <p:childTnLst>
                                    <p:animEffect transition="out" filter="fade">
                                      <p:cBhvr>
                                        <p:cTn id="484" dur="500" tmFilter="0, 0; .2, .5; .8, .5; 1, 0"/>
                                        <p:tgtEl>
                                          <p:spTgt spid="230"/>
                                        </p:tgtEl>
                                      </p:cBhvr>
                                    </p:animEffect>
                                    <p:animScale>
                                      <p:cBhvr>
                                        <p:cTn id="485" dur="250" autoRev="1" fill="hold"/>
                                        <p:tgtEl>
                                          <p:spTgt spid="230"/>
                                        </p:tgtEl>
                                      </p:cBhvr>
                                      <p:by x="105000" y="105000"/>
                                    </p:animScale>
                                  </p:childTnLst>
                                </p:cTn>
                              </p:par>
                              <p:par>
                                <p:cTn id="486" presetID="10" presetClass="entr" presetSubtype="0" fill="hold" nodeType="withEffect">
                                  <p:stCondLst>
                                    <p:cond delay="0"/>
                                  </p:stCondLst>
                                  <p:childTnLst>
                                    <p:set>
                                      <p:cBhvr>
                                        <p:cTn id="487" dur="1" fill="hold">
                                          <p:stCondLst>
                                            <p:cond delay="0"/>
                                          </p:stCondLst>
                                        </p:cTn>
                                        <p:tgtEl>
                                          <p:spTgt spid="184"/>
                                        </p:tgtEl>
                                        <p:attrNameLst>
                                          <p:attrName>style.visibility</p:attrName>
                                        </p:attrNameLst>
                                      </p:cBhvr>
                                      <p:to>
                                        <p:strVal val="visible"/>
                                      </p:to>
                                    </p:set>
                                    <p:animEffect transition="in" filter="fade">
                                      <p:cBhvr>
                                        <p:cTn id="488" dur="500"/>
                                        <p:tgtEl>
                                          <p:spTgt spid="184"/>
                                        </p:tgtEl>
                                      </p:cBhvr>
                                    </p:animEffect>
                                  </p:childTnLst>
                                </p:cTn>
                              </p:par>
                            </p:childTnLst>
                          </p:cTn>
                        </p:par>
                        <p:par>
                          <p:cTn id="489" fill="hold">
                            <p:stCondLst>
                              <p:cond delay="1000"/>
                            </p:stCondLst>
                            <p:childTnLst>
                              <p:par>
                                <p:cTn id="490" presetID="10" presetClass="entr" presetSubtype="0" fill="hold" nodeType="afterEffect">
                                  <p:stCondLst>
                                    <p:cond delay="0"/>
                                  </p:stCondLst>
                                  <p:childTnLst>
                                    <p:set>
                                      <p:cBhvr>
                                        <p:cTn id="491" dur="1" fill="hold">
                                          <p:stCondLst>
                                            <p:cond delay="0"/>
                                          </p:stCondLst>
                                        </p:cTn>
                                        <p:tgtEl>
                                          <p:spTgt spid="234"/>
                                        </p:tgtEl>
                                        <p:attrNameLst>
                                          <p:attrName>style.visibility</p:attrName>
                                        </p:attrNameLst>
                                      </p:cBhvr>
                                      <p:to>
                                        <p:strVal val="visible"/>
                                      </p:to>
                                    </p:set>
                                    <p:animEffect transition="in" filter="fade">
                                      <p:cBhvr>
                                        <p:cTn id="492" dur="500"/>
                                        <p:tgtEl>
                                          <p:spTgt spid="234"/>
                                        </p:tgtEl>
                                      </p:cBhvr>
                                    </p:animEffect>
                                  </p:childTnLst>
                                </p:cTn>
                              </p:par>
                            </p:childTnLst>
                          </p:cTn>
                        </p:par>
                        <p:par>
                          <p:cTn id="493" fill="hold">
                            <p:stCondLst>
                              <p:cond delay="1500"/>
                            </p:stCondLst>
                            <p:childTnLst>
                              <p:par>
                                <p:cTn id="494" presetID="26" presetClass="emph" presetSubtype="0" fill="hold" nodeType="afterEffect">
                                  <p:stCondLst>
                                    <p:cond delay="0"/>
                                  </p:stCondLst>
                                  <p:childTnLst>
                                    <p:animEffect transition="out" filter="fade">
                                      <p:cBhvr>
                                        <p:cTn id="495" dur="500" tmFilter="0, 0; .2, .5; .8, .5; 1, 0"/>
                                        <p:tgtEl>
                                          <p:spTgt spid="234"/>
                                        </p:tgtEl>
                                      </p:cBhvr>
                                    </p:animEffect>
                                    <p:animScale>
                                      <p:cBhvr>
                                        <p:cTn id="496" dur="250" autoRev="1" fill="hold"/>
                                        <p:tgtEl>
                                          <p:spTgt spid="234"/>
                                        </p:tgtEl>
                                      </p:cBhvr>
                                      <p:by x="105000" y="105000"/>
                                    </p:animScale>
                                  </p:childTnLst>
                                </p:cTn>
                              </p:par>
                            </p:childTnLst>
                          </p:cTn>
                        </p:par>
                        <p:par>
                          <p:cTn id="497" fill="hold">
                            <p:stCondLst>
                              <p:cond delay="2000"/>
                            </p:stCondLst>
                            <p:childTnLst>
                              <p:par>
                                <p:cTn id="498" presetID="10" presetClass="entr" presetSubtype="0" fill="hold" nodeType="afterEffect">
                                  <p:stCondLst>
                                    <p:cond delay="0"/>
                                  </p:stCondLst>
                                  <p:childTnLst>
                                    <p:set>
                                      <p:cBhvr>
                                        <p:cTn id="499" dur="1" fill="hold">
                                          <p:stCondLst>
                                            <p:cond delay="0"/>
                                          </p:stCondLst>
                                        </p:cTn>
                                        <p:tgtEl>
                                          <p:spTgt spid="235"/>
                                        </p:tgtEl>
                                        <p:attrNameLst>
                                          <p:attrName>style.visibility</p:attrName>
                                        </p:attrNameLst>
                                      </p:cBhvr>
                                      <p:to>
                                        <p:strVal val="visible"/>
                                      </p:to>
                                    </p:set>
                                    <p:animEffect transition="in" filter="fade">
                                      <p:cBhvr>
                                        <p:cTn id="500" dur="500"/>
                                        <p:tgtEl>
                                          <p:spTgt spid="235"/>
                                        </p:tgtEl>
                                      </p:cBhvr>
                                    </p:animEffect>
                                  </p:childTnLst>
                                </p:cTn>
                              </p:par>
                            </p:childTnLst>
                          </p:cTn>
                        </p:par>
                        <p:par>
                          <p:cTn id="501" fill="hold">
                            <p:stCondLst>
                              <p:cond delay="2500"/>
                            </p:stCondLst>
                            <p:childTnLst>
                              <p:par>
                                <p:cTn id="502" presetID="26" presetClass="emph" presetSubtype="0" fill="hold" nodeType="afterEffect">
                                  <p:stCondLst>
                                    <p:cond delay="0"/>
                                  </p:stCondLst>
                                  <p:childTnLst>
                                    <p:animEffect transition="out" filter="fade">
                                      <p:cBhvr>
                                        <p:cTn id="503" dur="500" tmFilter="0, 0; .2, .5; .8, .5; 1, 0"/>
                                        <p:tgtEl>
                                          <p:spTgt spid="235"/>
                                        </p:tgtEl>
                                      </p:cBhvr>
                                    </p:animEffect>
                                    <p:animScale>
                                      <p:cBhvr>
                                        <p:cTn id="504" dur="250" autoRev="1" fill="hold"/>
                                        <p:tgtEl>
                                          <p:spTgt spid="235"/>
                                        </p:tgtEl>
                                      </p:cBhvr>
                                      <p:by x="105000" y="105000"/>
                                    </p:animScale>
                                  </p:childTnLst>
                                </p:cTn>
                              </p:par>
                              <p:par>
                                <p:cTn id="505" presetID="1" presetClass="exit" presetSubtype="0" fill="hold" nodeType="withEffect">
                                  <p:stCondLst>
                                    <p:cond delay="0"/>
                                  </p:stCondLst>
                                  <p:childTnLst>
                                    <p:set>
                                      <p:cBhvr>
                                        <p:cTn id="506" dur="1" fill="hold">
                                          <p:stCondLst>
                                            <p:cond delay="0"/>
                                          </p:stCondLst>
                                        </p:cTn>
                                        <p:tgtEl>
                                          <p:spTgt spid="184"/>
                                        </p:tgtEl>
                                        <p:attrNameLst>
                                          <p:attrName>style.visibility</p:attrName>
                                        </p:attrNameLst>
                                      </p:cBhvr>
                                      <p:to>
                                        <p:strVal val="hidden"/>
                                      </p:to>
                                    </p:set>
                                  </p:childTnLst>
                                </p:cTn>
                              </p:par>
                            </p:childTnLst>
                          </p:cTn>
                        </p:par>
                        <p:par>
                          <p:cTn id="507" fill="hold">
                            <p:stCondLst>
                              <p:cond delay="3000"/>
                            </p:stCondLst>
                            <p:childTnLst>
                              <p:par>
                                <p:cTn id="508" presetID="10" presetClass="entr" presetSubtype="0" fill="hold" nodeType="afterEffect">
                                  <p:stCondLst>
                                    <p:cond delay="0"/>
                                  </p:stCondLst>
                                  <p:childTnLst>
                                    <p:set>
                                      <p:cBhvr>
                                        <p:cTn id="509" dur="1" fill="hold">
                                          <p:stCondLst>
                                            <p:cond delay="0"/>
                                          </p:stCondLst>
                                        </p:cTn>
                                        <p:tgtEl>
                                          <p:spTgt spid="191"/>
                                        </p:tgtEl>
                                        <p:attrNameLst>
                                          <p:attrName>style.visibility</p:attrName>
                                        </p:attrNameLst>
                                      </p:cBhvr>
                                      <p:to>
                                        <p:strVal val="visible"/>
                                      </p:to>
                                    </p:set>
                                    <p:animEffect transition="in" filter="fade">
                                      <p:cBhvr>
                                        <p:cTn id="510" dur="500"/>
                                        <p:tgtEl>
                                          <p:spTgt spid="191"/>
                                        </p:tgtEl>
                                      </p:cBhvr>
                                    </p:animEffect>
                                  </p:childTnLst>
                                </p:cTn>
                              </p:par>
                            </p:childTnLst>
                          </p:cTn>
                        </p:par>
                        <p:par>
                          <p:cTn id="511" fill="hold">
                            <p:stCondLst>
                              <p:cond delay="3500"/>
                            </p:stCondLst>
                            <p:childTnLst>
                              <p:par>
                                <p:cTn id="512" presetID="10" presetClass="entr" presetSubtype="0" fill="hold" nodeType="afterEffect">
                                  <p:stCondLst>
                                    <p:cond delay="0"/>
                                  </p:stCondLst>
                                  <p:childTnLst>
                                    <p:set>
                                      <p:cBhvr>
                                        <p:cTn id="513" dur="1" fill="hold">
                                          <p:stCondLst>
                                            <p:cond delay="0"/>
                                          </p:stCondLst>
                                        </p:cTn>
                                        <p:tgtEl>
                                          <p:spTgt spid="238"/>
                                        </p:tgtEl>
                                        <p:attrNameLst>
                                          <p:attrName>style.visibility</p:attrName>
                                        </p:attrNameLst>
                                      </p:cBhvr>
                                      <p:to>
                                        <p:strVal val="visible"/>
                                      </p:to>
                                    </p:set>
                                    <p:animEffect transition="in" filter="fade">
                                      <p:cBhvr>
                                        <p:cTn id="514" dur="500"/>
                                        <p:tgtEl>
                                          <p:spTgt spid="238"/>
                                        </p:tgtEl>
                                      </p:cBhvr>
                                    </p:animEffect>
                                  </p:childTnLst>
                                </p:cTn>
                              </p:par>
                            </p:childTnLst>
                          </p:cTn>
                        </p:par>
                        <p:par>
                          <p:cTn id="515" fill="hold">
                            <p:stCondLst>
                              <p:cond delay="4000"/>
                            </p:stCondLst>
                            <p:childTnLst>
                              <p:par>
                                <p:cTn id="516" presetID="26" presetClass="emph" presetSubtype="0" fill="hold" nodeType="afterEffect">
                                  <p:stCondLst>
                                    <p:cond delay="0"/>
                                  </p:stCondLst>
                                  <p:childTnLst>
                                    <p:animEffect transition="out" filter="fade">
                                      <p:cBhvr>
                                        <p:cTn id="517" dur="500" tmFilter="0, 0; .2, .5; .8, .5; 1, 0"/>
                                        <p:tgtEl>
                                          <p:spTgt spid="238"/>
                                        </p:tgtEl>
                                      </p:cBhvr>
                                    </p:animEffect>
                                    <p:animScale>
                                      <p:cBhvr>
                                        <p:cTn id="518" dur="250" autoRev="1" fill="hold"/>
                                        <p:tgtEl>
                                          <p:spTgt spid="238"/>
                                        </p:tgtEl>
                                      </p:cBhvr>
                                      <p:by x="105000" y="105000"/>
                                    </p:animScale>
                                  </p:childTnLst>
                                </p:cTn>
                              </p:par>
                            </p:childTnLst>
                          </p:cTn>
                        </p:par>
                        <p:par>
                          <p:cTn id="519" fill="hold">
                            <p:stCondLst>
                              <p:cond delay="4500"/>
                            </p:stCondLst>
                            <p:childTnLst>
                              <p:par>
                                <p:cTn id="520" presetID="1" presetClass="exit" presetSubtype="0" fill="hold" nodeType="afterEffect">
                                  <p:stCondLst>
                                    <p:cond delay="0"/>
                                  </p:stCondLst>
                                  <p:childTnLst>
                                    <p:set>
                                      <p:cBhvr>
                                        <p:cTn id="521" dur="1" fill="hold">
                                          <p:stCondLst>
                                            <p:cond delay="0"/>
                                          </p:stCondLst>
                                        </p:cTn>
                                        <p:tgtEl>
                                          <p:spTgt spid="191"/>
                                        </p:tgtEl>
                                        <p:attrNameLst>
                                          <p:attrName>style.visibility</p:attrName>
                                        </p:attrNameLst>
                                      </p:cBhvr>
                                      <p:to>
                                        <p:strVal val="hidden"/>
                                      </p:to>
                                    </p:set>
                                  </p:childTnLst>
                                </p:cTn>
                              </p:par>
                            </p:childTnLst>
                          </p:cTn>
                        </p:par>
                        <p:par>
                          <p:cTn id="522" fill="hold">
                            <p:stCondLst>
                              <p:cond delay="4500"/>
                            </p:stCondLst>
                            <p:childTnLst>
                              <p:par>
                                <p:cTn id="523" presetID="10" presetClass="entr" presetSubtype="0" fill="hold" nodeType="afterEffect">
                                  <p:stCondLst>
                                    <p:cond delay="0"/>
                                  </p:stCondLst>
                                  <p:childTnLst>
                                    <p:set>
                                      <p:cBhvr>
                                        <p:cTn id="524" dur="1" fill="hold">
                                          <p:stCondLst>
                                            <p:cond delay="0"/>
                                          </p:stCondLst>
                                        </p:cTn>
                                        <p:tgtEl>
                                          <p:spTgt spid="250"/>
                                        </p:tgtEl>
                                        <p:attrNameLst>
                                          <p:attrName>style.visibility</p:attrName>
                                        </p:attrNameLst>
                                      </p:cBhvr>
                                      <p:to>
                                        <p:strVal val="visible"/>
                                      </p:to>
                                    </p:set>
                                    <p:animEffect transition="in" filter="fade">
                                      <p:cBhvr>
                                        <p:cTn id="525" dur="500"/>
                                        <p:tgtEl>
                                          <p:spTgt spid="250"/>
                                        </p:tgtEl>
                                      </p:cBhvr>
                                    </p:animEffect>
                                  </p:childTnLst>
                                </p:cTn>
                              </p:par>
                            </p:childTnLst>
                          </p:cTn>
                        </p:par>
                        <p:par>
                          <p:cTn id="526" fill="hold">
                            <p:stCondLst>
                              <p:cond delay="5000"/>
                            </p:stCondLst>
                            <p:childTnLst>
                              <p:par>
                                <p:cTn id="527" presetID="26" presetClass="emph" presetSubtype="0" fill="hold" nodeType="afterEffect">
                                  <p:stCondLst>
                                    <p:cond delay="0"/>
                                  </p:stCondLst>
                                  <p:childTnLst>
                                    <p:animEffect transition="out" filter="fade">
                                      <p:cBhvr>
                                        <p:cTn id="528" dur="500" tmFilter="0, 0; .2, .5; .8, .5; 1, 0"/>
                                        <p:tgtEl>
                                          <p:spTgt spid="250"/>
                                        </p:tgtEl>
                                      </p:cBhvr>
                                    </p:animEffect>
                                    <p:animScale>
                                      <p:cBhvr>
                                        <p:cTn id="529" dur="250" autoRev="1" fill="hold"/>
                                        <p:tgtEl>
                                          <p:spTgt spid="250"/>
                                        </p:tgtEl>
                                      </p:cBhvr>
                                      <p:by x="105000" y="105000"/>
                                    </p:animScale>
                                  </p:childTnLst>
                                </p:cTn>
                              </p:par>
                              <p:par>
                                <p:cTn id="530" presetID="10" presetClass="entr" presetSubtype="0" fill="hold" nodeType="withEffect">
                                  <p:stCondLst>
                                    <p:cond delay="0"/>
                                  </p:stCondLst>
                                  <p:childTnLst>
                                    <p:set>
                                      <p:cBhvr>
                                        <p:cTn id="531" dur="1" fill="hold">
                                          <p:stCondLst>
                                            <p:cond delay="0"/>
                                          </p:stCondLst>
                                        </p:cTn>
                                        <p:tgtEl>
                                          <p:spTgt spid="202"/>
                                        </p:tgtEl>
                                        <p:attrNameLst>
                                          <p:attrName>style.visibility</p:attrName>
                                        </p:attrNameLst>
                                      </p:cBhvr>
                                      <p:to>
                                        <p:strVal val="visible"/>
                                      </p:to>
                                    </p:set>
                                    <p:animEffect transition="in" filter="fade">
                                      <p:cBhvr>
                                        <p:cTn id="532" dur="500"/>
                                        <p:tgtEl>
                                          <p:spTgt spid="202"/>
                                        </p:tgtEl>
                                      </p:cBhvr>
                                    </p:animEffec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202"/>
                                        </p:tgtEl>
                                        <p:attrNameLst>
                                          <p:attrName>style.visibility</p:attrName>
                                        </p:attrNameLst>
                                      </p:cBhvr>
                                      <p:to>
                                        <p:strVal val="hidden"/>
                                      </p:to>
                                    </p:set>
                                  </p:childTnLst>
                                </p:cTn>
                              </p:par>
                            </p:childTnLst>
                          </p:cTn>
                        </p:par>
                        <p:par>
                          <p:cTn id="537" fill="hold">
                            <p:stCondLst>
                              <p:cond delay="0"/>
                            </p:stCondLst>
                            <p:childTnLst>
                              <p:par>
                                <p:cTn id="538" presetID="10" presetClass="entr" presetSubtype="0" fill="hold" nodeType="afterEffect">
                                  <p:stCondLst>
                                    <p:cond delay="0"/>
                                  </p:stCondLst>
                                  <p:childTnLst>
                                    <p:set>
                                      <p:cBhvr>
                                        <p:cTn id="539" dur="1" fill="hold">
                                          <p:stCondLst>
                                            <p:cond delay="0"/>
                                          </p:stCondLst>
                                        </p:cTn>
                                        <p:tgtEl>
                                          <p:spTgt spid="213"/>
                                        </p:tgtEl>
                                        <p:attrNameLst>
                                          <p:attrName>style.visibility</p:attrName>
                                        </p:attrNameLst>
                                      </p:cBhvr>
                                      <p:to>
                                        <p:strVal val="visible"/>
                                      </p:to>
                                    </p:set>
                                    <p:animEffect transition="in" filter="fade">
                                      <p:cBhvr>
                                        <p:cTn id="540" dur="500"/>
                                        <p:tgtEl>
                                          <p:spTgt spid="213"/>
                                        </p:tgtEl>
                                      </p:cBhvr>
                                    </p:animEffect>
                                  </p:childTnLst>
                                </p:cTn>
                              </p:par>
                            </p:childTnLst>
                          </p:cTn>
                        </p:par>
                        <p:par>
                          <p:cTn id="541" fill="hold">
                            <p:stCondLst>
                              <p:cond delay="500"/>
                            </p:stCondLst>
                            <p:childTnLst>
                              <p:par>
                                <p:cTn id="542" presetID="26" presetClass="emph" presetSubtype="0" fill="hold" nodeType="afterEffect">
                                  <p:stCondLst>
                                    <p:cond delay="0"/>
                                  </p:stCondLst>
                                  <p:childTnLst>
                                    <p:animEffect transition="out" filter="fade">
                                      <p:cBhvr>
                                        <p:cTn id="543" dur="500" tmFilter="0, 0; .2, .5; .8, .5; 1, 0"/>
                                        <p:tgtEl>
                                          <p:spTgt spid="213"/>
                                        </p:tgtEl>
                                      </p:cBhvr>
                                    </p:animEffect>
                                    <p:animScale>
                                      <p:cBhvr>
                                        <p:cTn id="544" dur="250" autoRev="1" fill="hold"/>
                                        <p:tgtEl>
                                          <p:spTgt spid="213"/>
                                        </p:tgtEl>
                                      </p:cBhvr>
                                      <p:by x="105000" y="105000"/>
                                    </p:animScale>
                                  </p:childTnLst>
                                </p:cTn>
                              </p:par>
                            </p:childTnLst>
                          </p:cTn>
                        </p:par>
                      </p:childTnLst>
                    </p:cTn>
                  </p:par>
                  <p:par>
                    <p:cTn id="545" fill="hold">
                      <p:stCondLst>
                        <p:cond delay="indefinite"/>
                      </p:stCondLst>
                      <p:childTnLst>
                        <p:par>
                          <p:cTn id="546" fill="hold">
                            <p:stCondLst>
                              <p:cond delay="0"/>
                            </p:stCondLst>
                            <p:childTnLst>
                              <p:par>
                                <p:cTn id="547" presetID="1" presetClass="exit" presetSubtype="0" fill="hold" nodeType="clickEffect">
                                  <p:stCondLst>
                                    <p:cond delay="0"/>
                                  </p:stCondLst>
                                  <p:childTnLst>
                                    <p:set>
                                      <p:cBhvr>
                                        <p:cTn id="548" dur="1" fill="hold">
                                          <p:stCondLst>
                                            <p:cond delay="0"/>
                                          </p:stCondLst>
                                        </p:cTn>
                                        <p:tgtEl>
                                          <p:spTgt spid="56"/>
                                        </p:tgtEl>
                                        <p:attrNameLst>
                                          <p:attrName>style.visibility</p:attrName>
                                        </p:attrNameLst>
                                      </p:cBhvr>
                                      <p:to>
                                        <p:strVal val="hidden"/>
                                      </p:to>
                                    </p:set>
                                  </p:childTnLst>
                                </p:cTn>
                              </p:par>
                              <p:par>
                                <p:cTn id="549" presetID="1" presetClass="exit" presetSubtype="0" fill="hold" nodeType="withEffect">
                                  <p:stCondLst>
                                    <p:cond delay="0"/>
                                  </p:stCondLst>
                                  <p:childTnLst>
                                    <p:set>
                                      <p:cBhvr>
                                        <p:cTn id="550" dur="1" fill="hold">
                                          <p:stCondLst>
                                            <p:cond delay="0"/>
                                          </p:stCondLst>
                                        </p:cTn>
                                        <p:tgtEl>
                                          <p:spTgt spid="196"/>
                                        </p:tgtEl>
                                        <p:attrNameLst>
                                          <p:attrName>style.visibility</p:attrName>
                                        </p:attrNameLst>
                                      </p:cBhvr>
                                      <p:to>
                                        <p:strVal val="hidden"/>
                                      </p:to>
                                    </p:set>
                                  </p:childTnLst>
                                </p:cTn>
                              </p:par>
                              <p:par>
                                <p:cTn id="551" presetID="1" presetClass="exit" presetSubtype="0" fill="hold" nodeType="withEffect">
                                  <p:stCondLst>
                                    <p:cond delay="0"/>
                                  </p:stCondLst>
                                  <p:childTnLst>
                                    <p:set>
                                      <p:cBhvr>
                                        <p:cTn id="552" dur="1" fill="hold">
                                          <p:stCondLst>
                                            <p:cond delay="0"/>
                                          </p:stCondLst>
                                        </p:cTn>
                                        <p:tgtEl>
                                          <p:spTgt spid="206"/>
                                        </p:tgtEl>
                                        <p:attrNameLst>
                                          <p:attrName>style.visibility</p:attrName>
                                        </p:attrNameLst>
                                      </p:cBhvr>
                                      <p:to>
                                        <p:strVal val="hidden"/>
                                      </p:to>
                                    </p:set>
                                  </p:childTnLst>
                                </p:cTn>
                              </p:par>
                              <p:par>
                                <p:cTn id="553" presetID="1" presetClass="exit" presetSubtype="0" fill="hold" nodeType="withEffect">
                                  <p:stCondLst>
                                    <p:cond delay="0"/>
                                  </p:stCondLst>
                                  <p:childTnLst>
                                    <p:set>
                                      <p:cBhvr>
                                        <p:cTn id="554" dur="1" fill="hold">
                                          <p:stCondLst>
                                            <p:cond delay="0"/>
                                          </p:stCondLst>
                                        </p:cTn>
                                        <p:tgtEl>
                                          <p:spTgt spid="209"/>
                                        </p:tgtEl>
                                        <p:attrNameLst>
                                          <p:attrName>style.visibility</p:attrName>
                                        </p:attrNameLst>
                                      </p:cBhvr>
                                      <p:to>
                                        <p:strVal val="hidden"/>
                                      </p:to>
                                    </p:set>
                                  </p:childTnLst>
                                </p:cTn>
                              </p:par>
                              <p:par>
                                <p:cTn id="555" presetID="1" presetClass="exit" presetSubtype="0" fill="hold" nodeType="withEffect">
                                  <p:stCondLst>
                                    <p:cond delay="0"/>
                                  </p:stCondLst>
                                  <p:childTnLst>
                                    <p:set>
                                      <p:cBhvr>
                                        <p:cTn id="556" dur="1" fill="hold">
                                          <p:stCondLst>
                                            <p:cond delay="0"/>
                                          </p:stCondLst>
                                        </p:cTn>
                                        <p:tgtEl>
                                          <p:spTgt spid="210"/>
                                        </p:tgtEl>
                                        <p:attrNameLst>
                                          <p:attrName>style.visibility</p:attrName>
                                        </p:attrNameLst>
                                      </p:cBhvr>
                                      <p:to>
                                        <p:strVal val="hidden"/>
                                      </p:to>
                                    </p:set>
                                  </p:childTnLst>
                                </p:cTn>
                              </p:par>
                              <p:par>
                                <p:cTn id="557" presetID="1" presetClass="exit" presetSubtype="0" fill="hold" nodeType="withEffect">
                                  <p:stCondLst>
                                    <p:cond delay="0"/>
                                  </p:stCondLst>
                                  <p:childTnLst>
                                    <p:set>
                                      <p:cBhvr>
                                        <p:cTn id="558" dur="1" fill="hold">
                                          <p:stCondLst>
                                            <p:cond delay="0"/>
                                          </p:stCondLst>
                                        </p:cTn>
                                        <p:tgtEl>
                                          <p:spTgt spid="211"/>
                                        </p:tgtEl>
                                        <p:attrNameLst>
                                          <p:attrName>style.visibility</p:attrName>
                                        </p:attrNameLst>
                                      </p:cBhvr>
                                      <p:to>
                                        <p:strVal val="hidden"/>
                                      </p:to>
                                    </p:set>
                                  </p:childTnLst>
                                </p:cTn>
                              </p:par>
                              <p:par>
                                <p:cTn id="559" presetID="1" presetClass="exit" presetSubtype="0" fill="hold" nodeType="withEffect">
                                  <p:stCondLst>
                                    <p:cond delay="0"/>
                                  </p:stCondLst>
                                  <p:childTnLst>
                                    <p:set>
                                      <p:cBhvr>
                                        <p:cTn id="560" dur="1" fill="hold">
                                          <p:stCondLst>
                                            <p:cond delay="0"/>
                                          </p:stCondLst>
                                        </p:cTn>
                                        <p:tgtEl>
                                          <p:spTgt spid="218"/>
                                        </p:tgtEl>
                                        <p:attrNameLst>
                                          <p:attrName>style.visibility</p:attrName>
                                        </p:attrNameLst>
                                      </p:cBhvr>
                                      <p:to>
                                        <p:strVal val="hidden"/>
                                      </p:to>
                                    </p:set>
                                  </p:childTnLst>
                                </p:cTn>
                              </p:par>
                              <p:par>
                                <p:cTn id="561" presetID="1" presetClass="exit" presetSubtype="0" fill="hold" nodeType="withEffect">
                                  <p:stCondLst>
                                    <p:cond delay="0"/>
                                  </p:stCondLst>
                                  <p:childTnLst>
                                    <p:set>
                                      <p:cBhvr>
                                        <p:cTn id="562" dur="1" fill="hold">
                                          <p:stCondLst>
                                            <p:cond delay="0"/>
                                          </p:stCondLst>
                                        </p:cTn>
                                        <p:tgtEl>
                                          <p:spTgt spid="234"/>
                                        </p:tgtEl>
                                        <p:attrNameLst>
                                          <p:attrName>style.visibility</p:attrName>
                                        </p:attrNameLst>
                                      </p:cBhvr>
                                      <p:to>
                                        <p:strVal val="hidden"/>
                                      </p:to>
                                    </p:set>
                                  </p:childTnLst>
                                </p:cTn>
                              </p:par>
                              <p:par>
                                <p:cTn id="563" presetID="1" presetClass="exit" presetSubtype="0" fill="hold" nodeType="withEffect">
                                  <p:stCondLst>
                                    <p:cond delay="0"/>
                                  </p:stCondLst>
                                  <p:childTnLst>
                                    <p:set>
                                      <p:cBhvr>
                                        <p:cTn id="564" dur="1" fill="hold">
                                          <p:stCondLst>
                                            <p:cond delay="0"/>
                                          </p:stCondLst>
                                        </p:cTn>
                                        <p:tgtEl>
                                          <p:spTgt spid="235"/>
                                        </p:tgtEl>
                                        <p:attrNameLst>
                                          <p:attrName>style.visibility</p:attrName>
                                        </p:attrNameLst>
                                      </p:cBhvr>
                                      <p:to>
                                        <p:strVal val="hidden"/>
                                      </p:to>
                                    </p:set>
                                  </p:childTnLst>
                                </p:cTn>
                              </p:par>
                              <p:par>
                                <p:cTn id="565" presetID="1" presetClass="exit" presetSubtype="0" fill="hold" nodeType="withEffect">
                                  <p:stCondLst>
                                    <p:cond delay="0"/>
                                  </p:stCondLst>
                                  <p:childTnLst>
                                    <p:set>
                                      <p:cBhvr>
                                        <p:cTn id="566" dur="1" fill="hold">
                                          <p:stCondLst>
                                            <p:cond delay="0"/>
                                          </p:stCondLst>
                                        </p:cTn>
                                        <p:tgtEl>
                                          <p:spTgt spid="238"/>
                                        </p:tgtEl>
                                        <p:attrNameLst>
                                          <p:attrName>style.visibility</p:attrName>
                                        </p:attrNameLst>
                                      </p:cBhvr>
                                      <p:to>
                                        <p:strVal val="hidden"/>
                                      </p:to>
                                    </p:set>
                                  </p:childTnLst>
                                </p:cTn>
                              </p:par>
                              <p:par>
                                <p:cTn id="567" presetID="1" presetClass="exit" presetSubtype="0" fill="hold" nodeType="withEffect">
                                  <p:stCondLst>
                                    <p:cond delay="0"/>
                                  </p:stCondLst>
                                  <p:childTnLst>
                                    <p:set>
                                      <p:cBhvr>
                                        <p:cTn id="568" dur="1" fill="hold">
                                          <p:stCondLst>
                                            <p:cond delay="0"/>
                                          </p:stCondLst>
                                        </p:cTn>
                                        <p:tgtEl>
                                          <p:spTgt spid="250"/>
                                        </p:tgtEl>
                                        <p:attrNameLst>
                                          <p:attrName>style.visibility</p:attrName>
                                        </p:attrNameLst>
                                      </p:cBhvr>
                                      <p:to>
                                        <p:strVal val="hidden"/>
                                      </p:to>
                                    </p:set>
                                  </p:childTnLst>
                                </p:cTn>
                              </p:par>
                              <p:par>
                                <p:cTn id="569" presetID="1" presetClass="exit" presetSubtype="0" fill="hold" nodeType="withEffect">
                                  <p:stCondLst>
                                    <p:cond delay="0"/>
                                  </p:stCondLst>
                                  <p:childTnLst>
                                    <p:set>
                                      <p:cBhvr>
                                        <p:cTn id="570" dur="1" fill="hold">
                                          <p:stCondLst>
                                            <p:cond delay="0"/>
                                          </p:stCondLst>
                                        </p:cTn>
                                        <p:tgtEl>
                                          <p:spTgt spid="230"/>
                                        </p:tgtEl>
                                        <p:attrNameLst>
                                          <p:attrName>style.visibility</p:attrName>
                                        </p:attrNameLst>
                                      </p:cBhvr>
                                      <p:to>
                                        <p:strVal val="hidden"/>
                                      </p:to>
                                    </p:set>
                                  </p:childTnLst>
                                </p:cTn>
                              </p:par>
                            </p:childTnLst>
                          </p:cTn>
                        </p:par>
                        <p:par>
                          <p:cTn id="571" fill="hold">
                            <p:stCondLst>
                              <p:cond delay="0"/>
                            </p:stCondLst>
                            <p:childTnLst>
                              <p:par>
                                <p:cTn id="572" presetID="10" presetClass="entr" presetSubtype="0" fill="hold" nodeType="afterEffect">
                                  <p:stCondLst>
                                    <p:cond delay="0"/>
                                  </p:stCondLst>
                                  <p:childTnLst>
                                    <p:set>
                                      <p:cBhvr>
                                        <p:cTn id="573" dur="1" fill="hold">
                                          <p:stCondLst>
                                            <p:cond delay="0"/>
                                          </p:stCondLst>
                                        </p:cTn>
                                        <p:tgtEl>
                                          <p:spTgt spid="149"/>
                                        </p:tgtEl>
                                        <p:attrNameLst>
                                          <p:attrName>style.visibility</p:attrName>
                                        </p:attrNameLst>
                                      </p:cBhvr>
                                      <p:to>
                                        <p:strVal val="visible"/>
                                      </p:to>
                                    </p:set>
                                    <p:animEffect transition="in" filter="fade">
                                      <p:cBhvr>
                                        <p:cTn id="574" dur="500"/>
                                        <p:tgtEl>
                                          <p:spTgt spid="149"/>
                                        </p:tgtEl>
                                      </p:cBhvr>
                                    </p:animEffect>
                                  </p:childTnLst>
                                </p:cTn>
                              </p:par>
                            </p:childTnLst>
                          </p:cTn>
                        </p:par>
                        <p:par>
                          <p:cTn id="575" fill="hold">
                            <p:stCondLst>
                              <p:cond delay="500"/>
                            </p:stCondLst>
                            <p:childTnLst>
                              <p:par>
                                <p:cTn id="576" presetID="26" presetClass="emph" presetSubtype="0" fill="hold" nodeType="afterEffect">
                                  <p:stCondLst>
                                    <p:cond delay="0"/>
                                  </p:stCondLst>
                                  <p:childTnLst>
                                    <p:animEffect transition="out" filter="fade">
                                      <p:cBhvr>
                                        <p:cTn id="577" dur="500" tmFilter="0, 0; .2, .5; .8, .5; 1, 0"/>
                                        <p:tgtEl>
                                          <p:spTgt spid="149"/>
                                        </p:tgtEl>
                                      </p:cBhvr>
                                    </p:animEffect>
                                    <p:animScale>
                                      <p:cBhvr>
                                        <p:cTn id="578" dur="250" autoRev="1" fill="hold"/>
                                        <p:tgtEl>
                                          <p:spTgt spid="149"/>
                                        </p:tgtEl>
                                      </p:cBhvr>
                                      <p:by x="105000" y="105000"/>
                                    </p:animScale>
                                  </p:childTnLst>
                                </p:cTn>
                              </p:par>
                            </p:childTnLst>
                          </p:cTn>
                        </p:par>
                        <p:par>
                          <p:cTn id="579" fill="hold">
                            <p:stCondLst>
                              <p:cond delay="1000"/>
                            </p:stCondLst>
                            <p:childTnLst>
                              <p:par>
                                <p:cTn id="580" presetID="10" presetClass="entr" presetSubtype="0" fill="hold" nodeType="afterEffect">
                                  <p:stCondLst>
                                    <p:cond delay="0"/>
                                  </p:stCondLst>
                                  <p:childTnLst>
                                    <p:set>
                                      <p:cBhvr>
                                        <p:cTn id="581" dur="1" fill="hold">
                                          <p:stCondLst>
                                            <p:cond delay="0"/>
                                          </p:stCondLst>
                                        </p:cTn>
                                        <p:tgtEl>
                                          <p:spTgt spid="150"/>
                                        </p:tgtEl>
                                        <p:attrNameLst>
                                          <p:attrName>style.visibility</p:attrName>
                                        </p:attrNameLst>
                                      </p:cBhvr>
                                      <p:to>
                                        <p:strVal val="visible"/>
                                      </p:to>
                                    </p:set>
                                    <p:animEffect transition="in" filter="fade">
                                      <p:cBhvr>
                                        <p:cTn id="582" dur="500"/>
                                        <p:tgtEl>
                                          <p:spTgt spid="150"/>
                                        </p:tgtEl>
                                      </p:cBhvr>
                                    </p:animEffect>
                                  </p:childTnLst>
                                </p:cTn>
                              </p:par>
                            </p:childTnLst>
                          </p:cTn>
                        </p:par>
                        <p:par>
                          <p:cTn id="583" fill="hold">
                            <p:stCondLst>
                              <p:cond delay="1500"/>
                            </p:stCondLst>
                            <p:childTnLst>
                              <p:par>
                                <p:cTn id="584" presetID="26" presetClass="emph" presetSubtype="0" fill="hold" nodeType="afterEffect">
                                  <p:stCondLst>
                                    <p:cond delay="0"/>
                                  </p:stCondLst>
                                  <p:childTnLst>
                                    <p:animEffect transition="out" filter="fade">
                                      <p:cBhvr>
                                        <p:cTn id="585" dur="500" tmFilter="0, 0; .2, .5; .8, .5; 1, 0"/>
                                        <p:tgtEl>
                                          <p:spTgt spid="150"/>
                                        </p:tgtEl>
                                      </p:cBhvr>
                                    </p:animEffect>
                                    <p:animScale>
                                      <p:cBhvr>
                                        <p:cTn id="586" dur="250" autoRev="1" fill="hold"/>
                                        <p:tgtEl>
                                          <p:spTgt spid="150"/>
                                        </p:tgtEl>
                                      </p:cBhvr>
                                      <p:by x="105000" y="105000"/>
                                    </p:animScale>
                                  </p:childTnLst>
                                </p:cTn>
                              </p:par>
                            </p:childTnLst>
                          </p:cTn>
                        </p:par>
                        <p:par>
                          <p:cTn id="587" fill="hold">
                            <p:stCondLst>
                              <p:cond delay="2000"/>
                            </p:stCondLst>
                            <p:childTnLst>
                              <p:par>
                                <p:cTn id="588" presetID="1" presetClass="exit" presetSubtype="0" fill="hold" nodeType="afterEffect">
                                  <p:stCondLst>
                                    <p:cond delay="0"/>
                                  </p:stCondLst>
                                  <p:childTnLst>
                                    <p:set>
                                      <p:cBhvr>
                                        <p:cTn id="589" dur="1" fill="hold">
                                          <p:stCondLst>
                                            <p:cond delay="0"/>
                                          </p:stCondLst>
                                        </p:cTn>
                                        <p:tgtEl>
                                          <p:spTgt spid="213"/>
                                        </p:tgtEl>
                                        <p:attrNameLst>
                                          <p:attrName>style.visibility</p:attrName>
                                        </p:attrNameLst>
                                      </p:cBhvr>
                                      <p:to>
                                        <p:strVal val="hidden"/>
                                      </p:to>
                                    </p:set>
                                  </p:childTnLst>
                                </p:cTn>
                              </p:par>
                              <p:par>
                                <p:cTn id="590" presetID="10" presetClass="entr" presetSubtype="0" fill="hold" nodeType="withEffect">
                                  <p:stCondLst>
                                    <p:cond delay="0"/>
                                  </p:stCondLst>
                                  <p:childTnLst>
                                    <p:set>
                                      <p:cBhvr>
                                        <p:cTn id="591" dur="1" fill="hold">
                                          <p:stCondLst>
                                            <p:cond delay="0"/>
                                          </p:stCondLst>
                                        </p:cTn>
                                        <p:tgtEl>
                                          <p:spTgt spid="222"/>
                                        </p:tgtEl>
                                        <p:attrNameLst>
                                          <p:attrName>style.visibility</p:attrName>
                                        </p:attrNameLst>
                                      </p:cBhvr>
                                      <p:to>
                                        <p:strVal val="visible"/>
                                      </p:to>
                                    </p:set>
                                    <p:animEffect transition="in" filter="fade">
                                      <p:cBhvr>
                                        <p:cTn id="592" dur="500"/>
                                        <p:tgtEl>
                                          <p:spTgt spid="222"/>
                                        </p:tgtEl>
                                      </p:cBhvr>
                                    </p:animEffect>
                                  </p:childTnLst>
                                </p:cTn>
                              </p:par>
                            </p:childTnLst>
                          </p:cTn>
                        </p:par>
                        <p:par>
                          <p:cTn id="593" fill="hold">
                            <p:stCondLst>
                              <p:cond delay="2500"/>
                            </p:stCondLst>
                            <p:childTnLst>
                              <p:par>
                                <p:cTn id="594" presetID="10" presetClass="entr" presetSubtype="0" fill="hold" nodeType="afterEffect">
                                  <p:stCondLst>
                                    <p:cond delay="0"/>
                                  </p:stCondLst>
                                  <p:childTnLst>
                                    <p:set>
                                      <p:cBhvr>
                                        <p:cTn id="595" dur="1" fill="hold">
                                          <p:stCondLst>
                                            <p:cond delay="0"/>
                                          </p:stCondLst>
                                        </p:cTn>
                                        <p:tgtEl>
                                          <p:spTgt spid="151"/>
                                        </p:tgtEl>
                                        <p:attrNameLst>
                                          <p:attrName>style.visibility</p:attrName>
                                        </p:attrNameLst>
                                      </p:cBhvr>
                                      <p:to>
                                        <p:strVal val="visible"/>
                                      </p:to>
                                    </p:set>
                                    <p:animEffect transition="in" filter="fade">
                                      <p:cBhvr>
                                        <p:cTn id="596" dur="500"/>
                                        <p:tgtEl>
                                          <p:spTgt spid="151"/>
                                        </p:tgtEl>
                                      </p:cBhvr>
                                    </p:animEffect>
                                  </p:childTnLst>
                                </p:cTn>
                              </p:par>
                            </p:childTnLst>
                          </p:cTn>
                        </p:par>
                        <p:par>
                          <p:cTn id="597" fill="hold">
                            <p:stCondLst>
                              <p:cond delay="3000"/>
                            </p:stCondLst>
                            <p:childTnLst>
                              <p:par>
                                <p:cTn id="598" presetID="26" presetClass="emph" presetSubtype="0" fill="hold" nodeType="afterEffect">
                                  <p:stCondLst>
                                    <p:cond delay="0"/>
                                  </p:stCondLst>
                                  <p:childTnLst>
                                    <p:animEffect transition="out" filter="fade">
                                      <p:cBhvr>
                                        <p:cTn id="599" dur="500" tmFilter="0, 0; .2, .5; .8, .5; 1, 0"/>
                                        <p:tgtEl>
                                          <p:spTgt spid="151"/>
                                        </p:tgtEl>
                                      </p:cBhvr>
                                    </p:animEffect>
                                    <p:animScale>
                                      <p:cBhvr>
                                        <p:cTn id="600" dur="250" autoRev="1" fill="hold"/>
                                        <p:tgtEl>
                                          <p:spTgt spid="151"/>
                                        </p:tgtEl>
                                      </p:cBhvr>
                                      <p:by x="105000" y="105000"/>
                                    </p:animScale>
                                  </p:childTnLst>
                                </p:cTn>
                              </p:par>
                            </p:childTnLst>
                          </p:cTn>
                        </p:par>
                        <p:par>
                          <p:cTn id="601" fill="hold">
                            <p:stCondLst>
                              <p:cond delay="3500"/>
                            </p:stCondLst>
                            <p:childTnLst>
                              <p:par>
                                <p:cTn id="602" presetID="1" presetClass="exit" presetSubtype="0" fill="hold" nodeType="afterEffect">
                                  <p:stCondLst>
                                    <p:cond delay="0"/>
                                  </p:stCondLst>
                                  <p:childTnLst>
                                    <p:set>
                                      <p:cBhvr>
                                        <p:cTn id="603" dur="1" fill="hold">
                                          <p:stCondLst>
                                            <p:cond delay="0"/>
                                          </p:stCondLst>
                                        </p:cTn>
                                        <p:tgtEl>
                                          <p:spTgt spid="222"/>
                                        </p:tgtEl>
                                        <p:attrNameLst>
                                          <p:attrName>style.visibility</p:attrName>
                                        </p:attrNameLst>
                                      </p:cBhvr>
                                      <p:to>
                                        <p:strVal val="hidden"/>
                                      </p:to>
                                    </p:set>
                                  </p:childTnLst>
                                </p:cTn>
                              </p:par>
                              <p:par>
                                <p:cTn id="604" presetID="10" presetClass="entr" presetSubtype="0" fill="hold" nodeType="withEffect">
                                  <p:stCondLst>
                                    <p:cond delay="0"/>
                                  </p:stCondLst>
                                  <p:childTnLst>
                                    <p:set>
                                      <p:cBhvr>
                                        <p:cTn id="605" dur="1" fill="hold">
                                          <p:stCondLst>
                                            <p:cond delay="0"/>
                                          </p:stCondLst>
                                        </p:cTn>
                                        <p:tgtEl>
                                          <p:spTgt spid="152"/>
                                        </p:tgtEl>
                                        <p:attrNameLst>
                                          <p:attrName>style.visibility</p:attrName>
                                        </p:attrNameLst>
                                      </p:cBhvr>
                                      <p:to>
                                        <p:strVal val="visible"/>
                                      </p:to>
                                    </p:set>
                                    <p:animEffect transition="in" filter="fade">
                                      <p:cBhvr>
                                        <p:cTn id="606" dur="500"/>
                                        <p:tgtEl>
                                          <p:spTgt spid="152"/>
                                        </p:tgtEl>
                                      </p:cBhvr>
                                    </p:animEffect>
                                  </p:childTnLst>
                                </p:cTn>
                              </p:par>
                            </p:childTnLst>
                          </p:cTn>
                        </p:par>
                        <p:par>
                          <p:cTn id="607" fill="hold">
                            <p:stCondLst>
                              <p:cond delay="4000"/>
                            </p:stCondLst>
                            <p:childTnLst>
                              <p:par>
                                <p:cTn id="608" presetID="26" presetClass="emph" presetSubtype="0" fill="hold" nodeType="afterEffect">
                                  <p:stCondLst>
                                    <p:cond delay="0"/>
                                  </p:stCondLst>
                                  <p:childTnLst>
                                    <p:animEffect transition="out" filter="fade">
                                      <p:cBhvr>
                                        <p:cTn id="609" dur="500" tmFilter="0, 0; .2, .5; .8, .5; 1, 0"/>
                                        <p:tgtEl>
                                          <p:spTgt spid="152"/>
                                        </p:tgtEl>
                                      </p:cBhvr>
                                    </p:animEffect>
                                    <p:animScale>
                                      <p:cBhvr>
                                        <p:cTn id="610" dur="250" autoRev="1" fill="hold"/>
                                        <p:tgtEl>
                                          <p:spTgt spid="152"/>
                                        </p:tgtEl>
                                      </p:cBhvr>
                                      <p:by x="105000" y="105000"/>
                                    </p:animScale>
                                  </p:childTnLst>
                                </p:cTn>
                              </p:par>
                              <p:par>
                                <p:cTn id="611" presetID="10" presetClass="entr" presetSubtype="0" fill="hold" nodeType="withEffect">
                                  <p:stCondLst>
                                    <p:cond delay="0"/>
                                  </p:stCondLst>
                                  <p:childTnLst>
                                    <p:set>
                                      <p:cBhvr>
                                        <p:cTn id="612" dur="1" fill="hold">
                                          <p:stCondLst>
                                            <p:cond delay="0"/>
                                          </p:stCondLst>
                                        </p:cTn>
                                        <p:tgtEl>
                                          <p:spTgt spid="232"/>
                                        </p:tgtEl>
                                        <p:attrNameLst>
                                          <p:attrName>style.visibility</p:attrName>
                                        </p:attrNameLst>
                                      </p:cBhvr>
                                      <p:to>
                                        <p:strVal val="visible"/>
                                      </p:to>
                                    </p:set>
                                    <p:animEffect transition="in" filter="fade">
                                      <p:cBhvr>
                                        <p:cTn id="613" dur="500"/>
                                        <p:tgtEl>
                                          <p:spTgt spid="232"/>
                                        </p:tgtEl>
                                      </p:cBhvr>
                                    </p:animEffect>
                                  </p:childTnLst>
                                </p:cTn>
                              </p:par>
                            </p:childTnLst>
                          </p:cTn>
                        </p:par>
                        <p:par>
                          <p:cTn id="614" fill="hold">
                            <p:stCondLst>
                              <p:cond delay="4500"/>
                            </p:stCondLst>
                            <p:childTnLst>
                              <p:par>
                                <p:cTn id="615" presetID="10" presetClass="entr" presetSubtype="0" fill="hold" nodeType="afterEffect">
                                  <p:stCondLst>
                                    <p:cond delay="0"/>
                                  </p:stCondLst>
                                  <p:childTnLst>
                                    <p:set>
                                      <p:cBhvr>
                                        <p:cTn id="616" dur="1" fill="hold">
                                          <p:stCondLst>
                                            <p:cond delay="0"/>
                                          </p:stCondLst>
                                        </p:cTn>
                                        <p:tgtEl>
                                          <p:spTgt spid="153"/>
                                        </p:tgtEl>
                                        <p:attrNameLst>
                                          <p:attrName>style.visibility</p:attrName>
                                        </p:attrNameLst>
                                      </p:cBhvr>
                                      <p:to>
                                        <p:strVal val="visible"/>
                                      </p:to>
                                    </p:set>
                                    <p:animEffect transition="in" filter="fade">
                                      <p:cBhvr>
                                        <p:cTn id="617" dur="500"/>
                                        <p:tgtEl>
                                          <p:spTgt spid="153"/>
                                        </p:tgtEl>
                                      </p:cBhvr>
                                    </p:animEffect>
                                  </p:childTnLst>
                                </p:cTn>
                              </p:par>
                            </p:childTnLst>
                          </p:cTn>
                        </p:par>
                        <p:par>
                          <p:cTn id="618" fill="hold">
                            <p:stCondLst>
                              <p:cond delay="5000"/>
                            </p:stCondLst>
                            <p:childTnLst>
                              <p:par>
                                <p:cTn id="619" presetID="26" presetClass="emph" presetSubtype="0" fill="hold" nodeType="afterEffect">
                                  <p:stCondLst>
                                    <p:cond delay="0"/>
                                  </p:stCondLst>
                                  <p:childTnLst>
                                    <p:animEffect transition="out" filter="fade">
                                      <p:cBhvr>
                                        <p:cTn id="620" dur="500" tmFilter="0, 0; .2, .5; .8, .5; 1, 0"/>
                                        <p:tgtEl>
                                          <p:spTgt spid="153"/>
                                        </p:tgtEl>
                                      </p:cBhvr>
                                    </p:animEffect>
                                    <p:animScale>
                                      <p:cBhvr>
                                        <p:cTn id="621" dur="250" autoRev="1" fill="hold"/>
                                        <p:tgtEl>
                                          <p:spTgt spid="153"/>
                                        </p:tgtEl>
                                      </p:cBhvr>
                                      <p:by x="105000" y="105000"/>
                                    </p:animScale>
                                  </p:childTnLst>
                                </p:cTn>
                              </p:par>
                              <p:par>
                                <p:cTn id="622" presetID="1" presetClass="exit" presetSubtype="0" fill="hold" nodeType="withEffect">
                                  <p:stCondLst>
                                    <p:cond delay="0"/>
                                  </p:stCondLst>
                                  <p:childTnLst>
                                    <p:set>
                                      <p:cBhvr>
                                        <p:cTn id="623" dur="1" fill="hold">
                                          <p:stCondLst>
                                            <p:cond delay="0"/>
                                          </p:stCondLst>
                                        </p:cTn>
                                        <p:tgtEl>
                                          <p:spTgt spid="232"/>
                                        </p:tgtEl>
                                        <p:attrNameLst>
                                          <p:attrName>style.visibility</p:attrName>
                                        </p:attrNameLst>
                                      </p:cBhvr>
                                      <p:to>
                                        <p:strVal val="hidden"/>
                                      </p:to>
                                    </p:set>
                                  </p:childTnLst>
                                </p:cTn>
                              </p:par>
                              <p:par>
                                <p:cTn id="624" presetID="10" presetClass="entr" presetSubtype="0" fill="hold" nodeType="withEffect">
                                  <p:stCondLst>
                                    <p:cond delay="0"/>
                                  </p:stCondLst>
                                  <p:childTnLst>
                                    <p:set>
                                      <p:cBhvr>
                                        <p:cTn id="625" dur="1" fill="hold">
                                          <p:stCondLst>
                                            <p:cond delay="0"/>
                                          </p:stCondLst>
                                        </p:cTn>
                                        <p:tgtEl>
                                          <p:spTgt spid="242"/>
                                        </p:tgtEl>
                                        <p:attrNameLst>
                                          <p:attrName>style.visibility</p:attrName>
                                        </p:attrNameLst>
                                      </p:cBhvr>
                                      <p:to>
                                        <p:strVal val="visible"/>
                                      </p:to>
                                    </p:set>
                                    <p:animEffect transition="in" filter="fade">
                                      <p:cBhvr>
                                        <p:cTn id="626" dur="500"/>
                                        <p:tgtEl>
                                          <p:spTgt spid="242"/>
                                        </p:tgtEl>
                                      </p:cBhvr>
                                    </p:animEffect>
                                  </p:childTnLst>
                                </p:cTn>
                              </p:par>
                            </p:childTnLst>
                          </p:cTn>
                        </p:par>
                      </p:childTnLst>
                    </p:cTn>
                  </p:par>
                  <p:par>
                    <p:cTn id="627" fill="hold">
                      <p:stCondLst>
                        <p:cond delay="indefinite"/>
                      </p:stCondLst>
                      <p:childTnLst>
                        <p:par>
                          <p:cTn id="628" fill="hold">
                            <p:stCondLst>
                              <p:cond delay="0"/>
                            </p:stCondLst>
                            <p:childTnLst>
                              <p:par>
                                <p:cTn id="629" presetID="10" presetClass="entr" presetSubtype="0" fill="hold" grpId="1" nodeType="clickEffect">
                                  <p:stCondLst>
                                    <p:cond delay="0"/>
                                  </p:stCondLst>
                                  <p:childTnLst>
                                    <p:set>
                                      <p:cBhvr>
                                        <p:cTn id="630" dur="1" fill="hold">
                                          <p:stCondLst>
                                            <p:cond delay="0"/>
                                          </p:stCondLst>
                                        </p:cTn>
                                        <p:tgtEl>
                                          <p:spTgt spid="274"/>
                                        </p:tgtEl>
                                        <p:attrNameLst>
                                          <p:attrName>style.visibility</p:attrName>
                                        </p:attrNameLst>
                                      </p:cBhvr>
                                      <p:to>
                                        <p:strVal val="visible"/>
                                      </p:to>
                                    </p:set>
                                    <p:animEffect transition="in" filter="fade">
                                      <p:cBhvr>
                                        <p:cTn id="631" dur="500"/>
                                        <p:tgtEl>
                                          <p:spTgt spid="274"/>
                                        </p:tgtEl>
                                      </p:cBhvr>
                                    </p:animEffect>
                                  </p:childTnLst>
                                </p:cTn>
                              </p:par>
                              <p:par>
                                <p:cTn id="632" presetID="10" presetClass="entr" presetSubtype="0" fill="hold" nodeType="withEffect">
                                  <p:stCondLst>
                                    <p:cond delay="0"/>
                                  </p:stCondLst>
                                  <p:childTnLst>
                                    <p:set>
                                      <p:cBhvr>
                                        <p:cTn id="633" dur="1" fill="hold">
                                          <p:stCondLst>
                                            <p:cond delay="0"/>
                                          </p:stCondLst>
                                        </p:cTn>
                                        <p:tgtEl>
                                          <p:spTgt spid="275"/>
                                        </p:tgtEl>
                                        <p:attrNameLst>
                                          <p:attrName>style.visibility</p:attrName>
                                        </p:attrNameLst>
                                      </p:cBhvr>
                                      <p:to>
                                        <p:strVal val="visible"/>
                                      </p:to>
                                    </p:set>
                                    <p:animEffect transition="in" filter="fade">
                                      <p:cBhvr>
                                        <p:cTn id="634" dur="500"/>
                                        <p:tgtEl>
                                          <p:spTgt spid="275"/>
                                        </p:tgtEl>
                                      </p:cBhvr>
                                    </p:animEffect>
                                  </p:childTnLst>
                                </p:cTn>
                              </p:par>
                              <p:par>
                                <p:cTn id="635" presetID="10" presetClass="entr" presetSubtype="0" fill="hold" grpId="1" nodeType="withEffect">
                                  <p:stCondLst>
                                    <p:cond delay="0"/>
                                  </p:stCondLst>
                                  <p:childTnLst>
                                    <p:set>
                                      <p:cBhvr>
                                        <p:cTn id="636" dur="1" fill="hold">
                                          <p:stCondLst>
                                            <p:cond delay="0"/>
                                          </p:stCondLst>
                                        </p:cTn>
                                        <p:tgtEl>
                                          <p:spTgt spid="273"/>
                                        </p:tgtEl>
                                        <p:attrNameLst>
                                          <p:attrName>style.visibility</p:attrName>
                                        </p:attrNameLst>
                                      </p:cBhvr>
                                      <p:to>
                                        <p:strVal val="visible"/>
                                      </p:to>
                                    </p:set>
                                    <p:animEffect transition="in" filter="fade">
                                      <p:cBhvr>
                                        <p:cTn id="637" dur="500"/>
                                        <p:tgtEl>
                                          <p:spTgt spid="273"/>
                                        </p:tgtEl>
                                      </p:cBhvr>
                                    </p:animEffect>
                                  </p:childTnLst>
                                </p:cTn>
                              </p:par>
                            </p:childTnLst>
                          </p:cTn>
                        </p:par>
                      </p:childTnLst>
                    </p:cTn>
                  </p:par>
                  <p:par>
                    <p:cTn id="638" fill="hold">
                      <p:stCondLst>
                        <p:cond delay="indefinite"/>
                      </p:stCondLst>
                      <p:childTnLst>
                        <p:par>
                          <p:cTn id="639" fill="hold">
                            <p:stCondLst>
                              <p:cond delay="0"/>
                            </p:stCondLst>
                            <p:childTnLst>
                              <p:par>
                                <p:cTn id="640" presetID="10" presetClass="entr" presetSubtype="0" fill="hold" nodeType="clickEffect">
                                  <p:stCondLst>
                                    <p:cond delay="0"/>
                                  </p:stCondLst>
                                  <p:childTnLst>
                                    <p:set>
                                      <p:cBhvr>
                                        <p:cTn id="641" dur="1" fill="hold">
                                          <p:stCondLst>
                                            <p:cond delay="0"/>
                                          </p:stCondLst>
                                        </p:cTn>
                                        <p:tgtEl>
                                          <p:spTgt spid="72"/>
                                        </p:tgtEl>
                                        <p:attrNameLst>
                                          <p:attrName>style.visibility</p:attrName>
                                        </p:attrNameLst>
                                      </p:cBhvr>
                                      <p:to>
                                        <p:strVal val="visible"/>
                                      </p:to>
                                    </p:set>
                                    <p:animEffect transition="in" filter="fade">
                                      <p:cBhvr>
                                        <p:cTn id="642" dur="500"/>
                                        <p:tgtEl>
                                          <p:spTgt spid="72"/>
                                        </p:tgtEl>
                                      </p:cBhvr>
                                    </p:animEffect>
                                  </p:childTnLst>
                                </p:cTn>
                              </p:par>
                            </p:childTnLst>
                          </p:cTn>
                        </p:par>
                        <p:par>
                          <p:cTn id="643" fill="hold">
                            <p:stCondLst>
                              <p:cond delay="500"/>
                            </p:stCondLst>
                            <p:childTnLst>
                              <p:par>
                                <p:cTn id="644" presetID="26" presetClass="emph" presetSubtype="0" fill="hold" nodeType="afterEffect">
                                  <p:stCondLst>
                                    <p:cond delay="0"/>
                                  </p:stCondLst>
                                  <p:childTnLst>
                                    <p:animEffect transition="out" filter="fade">
                                      <p:cBhvr>
                                        <p:cTn id="645" dur="500" tmFilter="0, 0; .2, .5; .8, .5; 1, 0"/>
                                        <p:tgtEl>
                                          <p:spTgt spid="72"/>
                                        </p:tgtEl>
                                      </p:cBhvr>
                                    </p:animEffect>
                                    <p:animScale>
                                      <p:cBhvr>
                                        <p:cTn id="646" dur="250" autoRev="1" fill="hold"/>
                                        <p:tgtEl>
                                          <p:spTgt spid="72"/>
                                        </p:tgtEl>
                                      </p:cBhvr>
                                      <p:by x="105000" y="105000"/>
                                    </p:animScale>
                                  </p:childTnLst>
                                </p:cTn>
                              </p:par>
                            </p:childTnLst>
                          </p:cTn>
                        </p:par>
                        <p:par>
                          <p:cTn id="647" fill="hold">
                            <p:stCondLst>
                              <p:cond delay="1000"/>
                            </p:stCondLst>
                            <p:childTnLst>
                              <p:par>
                                <p:cTn id="648" presetID="1" presetClass="entr" presetSubtype="0" fill="hold" nodeType="afterEffect">
                                  <p:stCondLst>
                                    <p:cond delay="0"/>
                                  </p:stCondLst>
                                  <p:childTnLst>
                                    <p:set>
                                      <p:cBhvr>
                                        <p:cTn id="649" dur="1" fill="hold">
                                          <p:stCondLst>
                                            <p:cond delay="0"/>
                                          </p:stCondLst>
                                        </p:cTn>
                                        <p:tgtEl>
                                          <p:spTgt spid="68"/>
                                        </p:tgtEl>
                                        <p:attrNameLst>
                                          <p:attrName>style.visibility</p:attrName>
                                        </p:attrNameLst>
                                      </p:cBhvr>
                                      <p:to>
                                        <p:strVal val="visible"/>
                                      </p:to>
                                    </p:set>
                                  </p:childTnLst>
                                </p:cTn>
                              </p:par>
                              <p:par>
                                <p:cTn id="650" presetID="1" presetClass="entr" presetSubtype="0" fill="hold" nodeType="withEffect">
                                  <p:stCondLst>
                                    <p:cond delay="0"/>
                                  </p:stCondLst>
                                  <p:iterate type="lt">
                                    <p:tmAbs val="100"/>
                                  </p:iterate>
                                  <p:childTnLst>
                                    <p:set>
                                      <p:cBhvr>
                                        <p:cTn id="651"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par>
                    <p:cTn id="652" fill="hold">
                      <p:stCondLst>
                        <p:cond delay="indefinite"/>
                      </p:stCondLst>
                      <p:childTnLst>
                        <p:par>
                          <p:cTn id="653" fill="hold">
                            <p:stCondLst>
                              <p:cond delay="0"/>
                            </p:stCondLst>
                            <p:childTnLst>
                              <p:par>
                                <p:cTn id="654" presetID="1" presetClass="exit" presetSubtype="0" fill="hold" nodeType="clickEffect">
                                  <p:stCondLst>
                                    <p:cond delay="0"/>
                                  </p:stCondLst>
                                  <p:childTnLst>
                                    <p:set>
                                      <p:cBhvr>
                                        <p:cTn id="655" dur="1" fill="hold">
                                          <p:stCondLst>
                                            <p:cond delay="0"/>
                                          </p:stCondLst>
                                        </p:cTn>
                                        <p:tgtEl>
                                          <p:spTgt spid="242"/>
                                        </p:tgtEl>
                                        <p:attrNameLst>
                                          <p:attrName>style.visibility</p:attrName>
                                        </p:attrNameLst>
                                      </p:cBhvr>
                                      <p:to>
                                        <p:strVal val="hidden"/>
                                      </p:to>
                                    </p:set>
                                  </p:childTnLst>
                                </p:cTn>
                              </p:par>
                              <p:par>
                                <p:cTn id="656" presetID="1" presetClass="exit" presetSubtype="0" fill="hold" nodeType="withEffect">
                                  <p:stCondLst>
                                    <p:cond delay="0"/>
                                  </p:stCondLst>
                                  <p:childTnLst>
                                    <p:set>
                                      <p:cBhvr>
                                        <p:cTn id="657" dur="1" fill="hold">
                                          <p:stCondLst>
                                            <p:cond delay="0"/>
                                          </p:stCondLst>
                                        </p:cTn>
                                        <p:tgtEl>
                                          <p:spTgt spid="72"/>
                                        </p:tgtEl>
                                        <p:attrNameLst>
                                          <p:attrName>style.visibility</p:attrName>
                                        </p:attrNameLst>
                                      </p:cBhvr>
                                      <p:to>
                                        <p:strVal val="hidden"/>
                                      </p:to>
                                    </p:set>
                                  </p:childTnLst>
                                </p:cTn>
                              </p:par>
                              <p:par>
                                <p:cTn id="658" presetID="1" presetClass="exit" presetSubtype="0" fill="hold" nodeType="withEffect">
                                  <p:stCondLst>
                                    <p:cond delay="0"/>
                                  </p:stCondLst>
                                  <p:childTnLst>
                                    <p:set>
                                      <p:cBhvr>
                                        <p:cTn id="659" dur="1" fill="hold">
                                          <p:stCondLst>
                                            <p:cond delay="0"/>
                                          </p:stCondLst>
                                        </p:cTn>
                                        <p:tgtEl>
                                          <p:spTgt spid="68"/>
                                        </p:tgtEl>
                                        <p:attrNameLst>
                                          <p:attrName>style.visibility</p:attrName>
                                        </p:attrNameLst>
                                      </p:cBhvr>
                                      <p:to>
                                        <p:strVal val="hidden"/>
                                      </p:to>
                                    </p:set>
                                  </p:childTnLst>
                                </p:cTn>
                              </p:par>
                              <p:par>
                                <p:cTn id="660" presetID="1" presetClass="exit" presetSubtype="0" fill="hold" grpId="0" nodeType="withEffect">
                                  <p:stCondLst>
                                    <p:cond delay="0"/>
                                  </p:stCondLst>
                                  <p:iterate type="lt">
                                    <p:tmAbs val="0"/>
                                  </p:iterate>
                                  <p:childTnLst>
                                    <p:set>
                                      <p:cBhvr>
                                        <p:cTn id="661" dur="1" fill="hold">
                                          <p:stCondLst>
                                            <p:cond delay="0"/>
                                          </p:stCondLst>
                                        </p:cTn>
                                        <p:tgtEl>
                                          <p:spTgt spid="69">
                                            <p:txEl>
                                              <p:pRg st="0" end="0"/>
                                            </p:txEl>
                                          </p:spTgt>
                                        </p:tgtEl>
                                        <p:attrNameLst>
                                          <p:attrName>style.visibility</p:attrName>
                                        </p:attrNameLst>
                                      </p:cBhvr>
                                      <p:to>
                                        <p:strVal val="hidden"/>
                                      </p:to>
                                    </p:set>
                                  </p:childTnLst>
                                </p:cTn>
                              </p:par>
                              <p:par>
                                <p:cTn id="662" presetID="1" presetClass="exit" presetSubtype="0" fill="hold" grpId="0" nodeType="withEffect">
                                  <p:stCondLst>
                                    <p:cond delay="0"/>
                                  </p:stCondLst>
                                  <p:childTnLst>
                                    <p:set>
                                      <p:cBhvr>
                                        <p:cTn id="663" dur="1" fill="hold">
                                          <p:stCondLst>
                                            <p:cond delay="0"/>
                                          </p:stCondLst>
                                        </p:cTn>
                                        <p:tgtEl>
                                          <p:spTgt spid="274"/>
                                        </p:tgtEl>
                                        <p:attrNameLst>
                                          <p:attrName>style.visibility</p:attrName>
                                        </p:attrNameLst>
                                      </p:cBhvr>
                                      <p:to>
                                        <p:strVal val="hidden"/>
                                      </p:to>
                                    </p:set>
                                  </p:childTnLst>
                                </p:cTn>
                              </p:par>
                              <p:par>
                                <p:cTn id="664" presetID="1" presetClass="exit" presetSubtype="0" fill="hold" nodeType="withEffect">
                                  <p:stCondLst>
                                    <p:cond delay="0"/>
                                  </p:stCondLst>
                                  <p:childTnLst>
                                    <p:set>
                                      <p:cBhvr>
                                        <p:cTn id="665" dur="1" fill="hold">
                                          <p:stCondLst>
                                            <p:cond delay="0"/>
                                          </p:stCondLst>
                                        </p:cTn>
                                        <p:tgtEl>
                                          <p:spTgt spid="275"/>
                                        </p:tgtEl>
                                        <p:attrNameLst>
                                          <p:attrName>style.visibility</p:attrName>
                                        </p:attrNameLst>
                                      </p:cBhvr>
                                      <p:to>
                                        <p:strVal val="hidden"/>
                                      </p:to>
                                    </p:set>
                                  </p:childTnLst>
                                </p:cTn>
                              </p:par>
                              <p:par>
                                <p:cTn id="666" presetID="1" presetClass="exit" presetSubtype="0" fill="hold" grpId="0" nodeType="withEffect">
                                  <p:stCondLst>
                                    <p:cond delay="0"/>
                                  </p:stCondLst>
                                  <p:childTnLst>
                                    <p:set>
                                      <p:cBhvr>
                                        <p:cTn id="667" dur="1" fill="hold">
                                          <p:stCondLst>
                                            <p:cond delay="0"/>
                                          </p:stCondLst>
                                        </p:cTn>
                                        <p:tgtEl>
                                          <p:spTgt spid="273"/>
                                        </p:tgtEl>
                                        <p:attrNameLst>
                                          <p:attrName>style.visibility</p:attrName>
                                        </p:attrNameLst>
                                      </p:cBhvr>
                                      <p:to>
                                        <p:strVal val="hidden"/>
                                      </p:to>
                                    </p:set>
                                  </p:childTnLst>
                                </p:cTn>
                              </p:par>
                            </p:childTnLst>
                          </p:cTn>
                        </p:par>
                        <p:par>
                          <p:cTn id="668" fill="hold">
                            <p:stCondLst>
                              <p:cond delay="0"/>
                            </p:stCondLst>
                            <p:childTnLst>
                              <p:par>
                                <p:cTn id="669" presetID="10" presetClass="entr" presetSubtype="0" fill="hold" nodeType="afterEffect">
                                  <p:stCondLst>
                                    <p:cond delay="0"/>
                                  </p:stCondLst>
                                  <p:childTnLst>
                                    <p:set>
                                      <p:cBhvr>
                                        <p:cTn id="670" dur="1" fill="hold">
                                          <p:stCondLst>
                                            <p:cond delay="0"/>
                                          </p:stCondLst>
                                        </p:cTn>
                                        <p:tgtEl>
                                          <p:spTgt spid="154"/>
                                        </p:tgtEl>
                                        <p:attrNameLst>
                                          <p:attrName>style.visibility</p:attrName>
                                        </p:attrNameLst>
                                      </p:cBhvr>
                                      <p:to>
                                        <p:strVal val="visible"/>
                                      </p:to>
                                    </p:set>
                                    <p:animEffect transition="in" filter="fade">
                                      <p:cBhvr>
                                        <p:cTn id="671" dur="500"/>
                                        <p:tgtEl>
                                          <p:spTgt spid="154"/>
                                        </p:tgtEl>
                                      </p:cBhvr>
                                    </p:animEffect>
                                  </p:childTnLst>
                                </p:cTn>
                              </p:par>
                            </p:childTnLst>
                          </p:cTn>
                        </p:par>
                        <p:par>
                          <p:cTn id="672" fill="hold">
                            <p:stCondLst>
                              <p:cond delay="500"/>
                            </p:stCondLst>
                            <p:childTnLst>
                              <p:par>
                                <p:cTn id="673" presetID="26" presetClass="emph" presetSubtype="0" fill="hold" nodeType="afterEffect">
                                  <p:stCondLst>
                                    <p:cond delay="0"/>
                                  </p:stCondLst>
                                  <p:childTnLst>
                                    <p:animEffect transition="out" filter="fade">
                                      <p:cBhvr>
                                        <p:cTn id="674" dur="500" tmFilter="0, 0; .2, .5; .8, .5; 1, 0"/>
                                        <p:tgtEl>
                                          <p:spTgt spid="154"/>
                                        </p:tgtEl>
                                      </p:cBhvr>
                                    </p:animEffect>
                                    <p:animScale>
                                      <p:cBhvr>
                                        <p:cTn id="675" dur="250" autoRev="1" fill="hold"/>
                                        <p:tgtEl>
                                          <p:spTgt spid="154"/>
                                        </p:tgtEl>
                                      </p:cBhvr>
                                      <p:by x="105000" y="105000"/>
                                    </p:animScale>
                                  </p:childTnLst>
                                </p:cTn>
                              </p:par>
                            </p:childTnLst>
                          </p:cTn>
                        </p:par>
                        <p:par>
                          <p:cTn id="676" fill="hold">
                            <p:stCondLst>
                              <p:cond delay="1000"/>
                            </p:stCondLst>
                            <p:childTnLst>
                              <p:par>
                                <p:cTn id="677" presetID="10" presetClass="entr" presetSubtype="0" fill="hold" nodeType="afterEffect">
                                  <p:stCondLst>
                                    <p:cond delay="0"/>
                                  </p:stCondLst>
                                  <p:childTnLst>
                                    <p:set>
                                      <p:cBhvr>
                                        <p:cTn id="678" dur="1" fill="hold">
                                          <p:stCondLst>
                                            <p:cond delay="0"/>
                                          </p:stCondLst>
                                        </p:cTn>
                                        <p:tgtEl>
                                          <p:spTgt spid="155"/>
                                        </p:tgtEl>
                                        <p:attrNameLst>
                                          <p:attrName>style.visibility</p:attrName>
                                        </p:attrNameLst>
                                      </p:cBhvr>
                                      <p:to>
                                        <p:strVal val="visible"/>
                                      </p:to>
                                    </p:set>
                                    <p:animEffect transition="in" filter="fade">
                                      <p:cBhvr>
                                        <p:cTn id="679" dur="500"/>
                                        <p:tgtEl>
                                          <p:spTgt spid="155"/>
                                        </p:tgtEl>
                                      </p:cBhvr>
                                    </p:animEffect>
                                  </p:childTnLst>
                                </p:cTn>
                              </p:par>
                            </p:childTnLst>
                          </p:cTn>
                        </p:par>
                        <p:par>
                          <p:cTn id="680" fill="hold">
                            <p:stCondLst>
                              <p:cond delay="1500"/>
                            </p:stCondLst>
                            <p:childTnLst>
                              <p:par>
                                <p:cTn id="681" presetID="26" presetClass="emph" presetSubtype="0" fill="hold" nodeType="afterEffect">
                                  <p:stCondLst>
                                    <p:cond delay="0"/>
                                  </p:stCondLst>
                                  <p:childTnLst>
                                    <p:animEffect transition="out" filter="fade">
                                      <p:cBhvr>
                                        <p:cTn id="682" dur="500" tmFilter="0, 0; .2, .5; .8, .5; 1, 0"/>
                                        <p:tgtEl>
                                          <p:spTgt spid="155"/>
                                        </p:tgtEl>
                                      </p:cBhvr>
                                    </p:animEffect>
                                    <p:animScale>
                                      <p:cBhvr>
                                        <p:cTn id="683" dur="250" autoRev="1" fill="hold"/>
                                        <p:tgtEl>
                                          <p:spTgt spid="155"/>
                                        </p:tgtEl>
                                      </p:cBhvr>
                                      <p:by x="105000" y="105000"/>
                                    </p:animScale>
                                  </p:childTnLst>
                                </p:cTn>
                              </p:par>
                              <p:par>
                                <p:cTn id="684" presetID="10" presetClass="entr" presetSubtype="0" fill="hold" nodeType="withEffect">
                                  <p:stCondLst>
                                    <p:cond delay="0"/>
                                  </p:stCondLst>
                                  <p:childTnLst>
                                    <p:set>
                                      <p:cBhvr>
                                        <p:cTn id="685" dur="1" fill="hold">
                                          <p:stCondLst>
                                            <p:cond delay="0"/>
                                          </p:stCondLst>
                                        </p:cTn>
                                        <p:tgtEl>
                                          <p:spTgt spid="262"/>
                                        </p:tgtEl>
                                        <p:attrNameLst>
                                          <p:attrName>style.visibility</p:attrName>
                                        </p:attrNameLst>
                                      </p:cBhvr>
                                      <p:to>
                                        <p:strVal val="visible"/>
                                      </p:to>
                                    </p:set>
                                    <p:animEffect transition="in" filter="fade">
                                      <p:cBhvr>
                                        <p:cTn id="686" dur="500"/>
                                        <p:tgtEl>
                                          <p:spTgt spid="262"/>
                                        </p:tgtEl>
                                      </p:cBhvr>
                                    </p:animEffect>
                                  </p:childTnLst>
                                </p:cTn>
                              </p:par>
                            </p:childTnLst>
                          </p:cTn>
                        </p:par>
                        <p:par>
                          <p:cTn id="687" fill="hold">
                            <p:stCondLst>
                              <p:cond delay="2000"/>
                            </p:stCondLst>
                            <p:childTnLst>
                              <p:par>
                                <p:cTn id="688" presetID="10" presetClass="entr" presetSubtype="0" fill="hold" nodeType="afterEffect">
                                  <p:stCondLst>
                                    <p:cond delay="0"/>
                                  </p:stCondLst>
                                  <p:childTnLst>
                                    <p:set>
                                      <p:cBhvr>
                                        <p:cTn id="689" dur="1" fill="hold">
                                          <p:stCondLst>
                                            <p:cond delay="0"/>
                                          </p:stCondLst>
                                        </p:cTn>
                                        <p:tgtEl>
                                          <p:spTgt spid="50"/>
                                        </p:tgtEl>
                                        <p:attrNameLst>
                                          <p:attrName>style.visibility</p:attrName>
                                        </p:attrNameLst>
                                      </p:cBhvr>
                                      <p:to>
                                        <p:strVal val="visible"/>
                                      </p:to>
                                    </p:set>
                                    <p:animEffect transition="in" filter="fade">
                                      <p:cBhvr>
                                        <p:cTn id="690" dur="500"/>
                                        <p:tgtEl>
                                          <p:spTgt spid="50"/>
                                        </p:tgtEl>
                                      </p:cBhvr>
                                    </p:animEffect>
                                  </p:childTnLst>
                                </p:cTn>
                              </p:par>
                            </p:childTnLst>
                          </p:cTn>
                        </p:par>
                        <p:par>
                          <p:cTn id="691" fill="hold">
                            <p:stCondLst>
                              <p:cond delay="2500"/>
                            </p:stCondLst>
                            <p:childTnLst>
                              <p:par>
                                <p:cTn id="692" presetID="26" presetClass="emph" presetSubtype="0" fill="hold" nodeType="afterEffect">
                                  <p:stCondLst>
                                    <p:cond delay="0"/>
                                  </p:stCondLst>
                                  <p:childTnLst>
                                    <p:animEffect transition="out" filter="fade">
                                      <p:cBhvr>
                                        <p:cTn id="693" dur="500" tmFilter="0, 0; .2, .5; .8, .5; 1, 0"/>
                                        <p:tgtEl>
                                          <p:spTgt spid="50"/>
                                        </p:tgtEl>
                                      </p:cBhvr>
                                    </p:animEffect>
                                    <p:animScale>
                                      <p:cBhvr>
                                        <p:cTn id="694" dur="250" autoRev="1" fill="hold"/>
                                        <p:tgtEl>
                                          <p:spTgt spid="50"/>
                                        </p:tgtEl>
                                      </p:cBhvr>
                                      <p:by x="105000" y="105000"/>
                                    </p:animScale>
                                  </p:childTnLst>
                                </p:cTn>
                              </p:par>
                            </p:childTnLst>
                          </p:cTn>
                        </p:par>
                        <p:par>
                          <p:cTn id="695" fill="hold">
                            <p:stCondLst>
                              <p:cond delay="3000"/>
                            </p:stCondLst>
                            <p:childTnLst>
                              <p:par>
                                <p:cTn id="696" presetID="10" presetClass="entr" presetSubtype="0" fill="hold" grpId="0" nodeType="afterEffect">
                                  <p:stCondLst>
                                    <p:cond delay="0"/>
                                  </p:stCondLst>
                                  <p:childTnLst>
                                    <p:set>
                                      <p:cBhvr>
                                        <p:cTn id="697" dur="1" fill="hold">
                                          <p:stCondLst>
                                            <p:cond delay="0"/>
                                          </p:stCondLst>
                                        </p:cTn>
                                        <p:tgtEl>
                                          <p:spTgt spid="57"/>
                                        </p:tgtEl>
                                        <p:attrNameLst>
                                          <p:attrName>style.visibility</p:attrName>
                                        </p:attrNameLst>
                                      </p:cBhvr>
                                      <p:to>
                                        <p:strVal val="visible"/>
                                      </p:to>
                                    </p:set>
                                    <p:animEffect transition="in" filter="fade">
                                      <p:cBhvr>
                                        <p:cTn id="698" dur="500"/>
                                        <p:tgtEl>
                                          <p:spTgt spid="57"/>
                                        </p:tgtEl>
                                      </p:cBhvr>
                                    </p:animEffect>
                                  </p:childTnLst>
                                </p:cTn>
                              </p:par>
                            </p:childTnLst>
                          </p:cTn>
                        </p:par>
                        <p:par>
                          <p:cTn id="699" fill="hold">
                            <p:stCondLst>
                              <p:cond delay="3500"/>
                            </p:stCondLst>
                            <p:childTnLst>
                              <p:par>
                                <p:cTn id="700" presetID="26" presetClass="emph" presetSubtype="0" fill="hold" grpId="1" nodeType="afterEffect">
                                  <p:stCondLst>
                                    <p:cond delay="0"/>
                                  </p:stCondLst>
                                  <p:childTnLst>
                                    <p:animEffect transition="out" filter="fade">
                                      <p:cBhvr>
                                        <p:cTn id="701" dur="500" tmFilter="0, 0; .2, .5; .8, .5; 1, 0"/>
                                        <p:tgtEl>
                                          <p:spTgt spid="57"/>
                                        </p:tgtEl>
                                      </p:cBhvr>
                                    </p:animEffect>
                                    <p:animScale>
                                      <p:cBhvr>
                                        <p:cTn id="702" dur="250" autoRev="1" fill="hold"/>
                                        <p:tgtEl>
                                          <p:spTgt spid="57"/>
                                        </p:tgtEl>
                                      </p:cBhvr>
                                      <p:by x="105000" y="105000"/>
                                    </p:animScale>
                                  </p:childTnLst>
                                </p:cTn>
                              </p:par>
                            </p:childTnLst>
                          </p:cTn>
                        </p:par>
                      </p:childTnLst>
                    </p:cTn>
                  </p:par>
                  <p:par>
                    <p:cTn id="703" fill="hold">
                      <p:stCondLst>
                        <p:cond delay="indefinite"/>
                      </p:stCondLst>
                      <p:childTnLst>
                        <p:par>
                          <p:cTn id="704" fill="hold">
                            <p:stCondLst>
                              <p:cond delay="0"/>
                            </p:stCondLst>
                            <p:childTnLst>
                              <p:par>
                                <p:cTn id="705" presetID="1" presetClass="exit" presetSubtype="0" fill="hold" nodeType="clickEffect">
                                  <p:stCondLst>
                                    <p:cond delay="0"/>
                                  </p:stCondLst>
                                  <p:childTnLst>
                                    <p:set>
                                      <p:cBhvr>
                                        <p:cTn id="706" dur="1" fill="hold">
                                          <p:stCondLst>
                                            <p:cond delay="0"/>
                                          </p:stCondLst>
                                        </p:cTn>
                                        <p:tgtEl>
                                          <p:spTgt spid="262"/>
                                        </p:tgtEl>
                                        <p:attrNameLst>
                                          <p:attrName>style.visibility</p:attrName>
                                        </p:attrNameLst>
                                      </p:cBhvr>
                                      <p:to>
                                        <p:strVal val="hidden"/>
                                      </p:to>
                                    </p:set>
                                  </p:childTnLst>
                                </p:cTn>
                              </p:par>
                            </p:childTnLst>
                          </p:cTn>
                        </p:par>
                      </p:childTnLst>
                    </p:cTn>
                  </p:par>
                  <p:par>
                    <p:cTn id="707" fill="hold">
                      <p:stCondLst>
                        <p:cond delay="indefinite"/>
                      </p:stCondLst>
                      <p:childTnLst>
                        <p:par>
                          <p:cTn id="708" fill="hold">
                            <p:stCondLst>
                              <p:cond delay="0"/>
                            </p:stCondLst>
                            <p:childTnLst>
                              <p:par>
                                <p:cTn id="709" presetID="1" presetClass="exit" presetSubtype="0" fill="hold" nodeType="clickEffect">
                                  <p:stCondLst>
                                    <p:cond delay="0"/>
                                  </p:stCondLst>
                                  <p:childTnLst>
                                    <p:set>
                                      <p:cBhvr>
                                        <p:cTn id="710" dur="1" fill="hold">
                                          <p:stCondLst>
                                            <p:cond delay="0"/>
                                          </p:stCondLst>
                                        </p:cTn>
                                        <p:tgtEl>
                                          <p:spTgt spid="155"/>
                                        </p:tgtEl>
                                        <p:attrNameLst>
                                          <p:attrName>style.visibility</p:attrName>
                                        </p:attrNameLst>
                                      </p:cBhvr>
                                      <p:to>
                                        <p:strVal val="hidden"/>
                                      </p:to>
                                    </p:set>
                                  </p:childTnLst>
                                </p:cTn>
                              </p:par>
                            </p:childTnLst>
                          </p:cTn>
                        </p:par>
                      </p:childTnLst>
                    </p:cTn>
                  </p:par>
                  <p:par>
                    <p:cTn id="711" fill="hold">
                      <p:stCondLst>
                        <p:cond delay="indefinite"/>
                      </p:stCondLst>
                      <p:childTnLst>
                        <p:par>
                          <p:cTn id="712" fill="hold">
                            <p:stCondLst>
                              <p:cond delay="0"/>
                            </p:stCondLst>
                            <p:childTnLst>
                              <p:par>
                                <p:cTn id="713" presetID="1" presetClass="exit" presetSubtype="0" fill="hold" grpId="0" nodeType="clickEffect">
                                  <p:stCondLst>
                                    <p:cond delay="0"/>
                                  </p:stCondLst>
                                  <p:childTnLst>
                                    <p:set>
                                      <p:cBhvr>
                                        <p:cTn id="714" dur="1" fill="hold">
                                          <p:stCondLst>
                                            <p:cond delay="0"/>
                                          </p:stCondLst>
                                        </p:cTn>
                                        <p:tgtEl>
                                          <p:spTgt spid="163"/>
                                        </p:tgtEl>
                                        <p:attrNameLst>
                                          <p:attrName>style.visibility</p:attrName>
                                        </p:attrNameLst>
                                      </p:cBhvr>
                                      <p:to>
                                        <p:strVal val="hidden"/>
                                      </p:to>
                                    </p:set>
                                  </p:childTnLst>
                                </p:cTn>
                              </p:par>
                            </p:childTnLst>
                          </p:cTn>
                        </p:par>
                      </p:childTnLst>
                    </p:cTn>
                  </p:par>
                  <p:par>
                    <p:cTn id="715" fill="hold">
                      <p:stCondLst>
                        <p:cond delay="indefinite"/>
                      </p:stCondLst>
                      <p:childTnLst>
                        <p:par>
                          <p:cTn id="716" fill="hold">
                            <p:stCondLst>
                              <p:cond delay="0"/>
                            </p:stCondLst>
                            <p:childTnLst>
                              <p:par>
                                <p:cTn id="717" presetID="1" presetClass="exit" presetSubtype="0" fill="hold" nodeType="clickEffect">
                                  <p:stCondLst>
                                    <p:cond delay="0"/>
                                  </p:stCondLst>
                                  <p:childTnLst>
                                    <p:set>
                                      <p:cBhvr>
                                        <p:cTn id="718" dur="1" fill="hold">
                                          <p:stCondLst>
                                            <p:cond delay="0"/>
                                          </p:stCondLst>
                                        </p:cTn>
                                        <p:tgtEl>
                                          <p:spTgt spid="2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02" grpId="0" animBg="1"/>
      <p:bldP spid="103" grpId="0"/>
      <p:bldP spid="73" grpId="0"/>
      <p:bldP spid="125" grpId="0" animBg="1"/>
      <p:bldP spid="125" grpId="1" animBg="1"/>
      <p:bldP spid="28" grpId="0"/>
      <p:bldP spid="28" grpId="1"/>
      <p:bldP spid="195" grpId="0"/>
      <p:bldP spid="256" grpId="0" animBg="1"/>
      <p:bldP spid="256" grpId="1" animBg="1"/>
      <p:bldP spid="257" grpId="0"/>
      <p:bldP spid="257" grpId="1"/>
      <p:bldP spid="258" grpId="0" animBg="1"/>
      <p:bldP spid="258" grpId="1" animBg="1"/>
      <p:bldP spid="259" grpId="0"/>
      <p:bldP spid="259" grpId="1"/>
      <p:bldP spid="276" grpId="0" animBg="1"/>
      <p:bldP spid="276" grpId="1" animBg="1"/>
      <p:bldP spid="276" grpId="2" animBg="1"/>
      <p:bldP spid="277" grpId="0"/>
      <p:bldP spid="277" grpId="1"/>
      <p:bldP spid="277" grpId="2"/>
      <p:bldP spid="111" grpId="0"/>
      <p:bldP spid="142" grpId="0"/>
      <p:bldP spid="148" grpId="0"/>
      <p:bldP spid="156" grpId="0" animBg="1"/>
      <p:bldP spid="156" grpId="1" animBg="1"/>
      <p:bldP spid="156" grpId="2" animBg="1"/>
      <p:bldP spid="157" grpId="0"/>
      <p:bldP spid="157" grpId="1"/>
      <p:bldP spid="157" grpId="2"/>
      <p:bldP spid="158" grpId="0" animBg="1"/>
      <p:bldP spid="158" grpId="1" animBg="1"/>
      <p:bldP spid="158" grpId="2" animBg="1"/>
      <p:bldP spid="159" grpId="0"/>
      <p:bldP spid="159" grpId="1"/>
      <p:bldP spid="159" grpId="2"/>
      <p:bldP spid="160" grpId="0"/>
      <p:bldP spid="160" grpId="1"/>
      <p:bldP spid="160" grpId="2"/>
      <p:bldP spid="161" grpId="0"/>
      <p:bldP spid="161" grpId="1"/>
      <p:bldP spid="161" grpId="2"/>
      <p:bldP spid="161" grpId="3"/>
      <p:bldP spid="161" grpId="4"/>
      <p:bldP spid="162" grpId="0"/>
      <p:bldP spid="162" grpId="1"/>
      <p:bldP spid="162" grpId="2"/>
      <p:bldP spid="162" grpId="3"/>
      <p:bldP spid="162" grpId="4"/>
      <p:bldP spid="45" grpId="0" animBg="1"/>
      <p:bldP spid="45" grpId="1" animBg="1"/>
      <p:bldP spid="45" grpId="2" animBg="1"/>
      <p:bldP spid="163" grpId="0"/>
      <p:bldP spid="163" grpId="1"/>
      <p:bldP spid="163" grpId="2"/>
      <p:bldP spid="49" grpId="0" build="allAtOnce"/>
      <p:bldP spid="57" grpId="0"/>
      <p:bldP spid="57" grpId="1"/>
      <p:bldP spid="273" grpId="0" animBg="1"/>
      <p:bldP spid="273" grpId="1" animBg="1"/>
      <p:bldP spid="274" grpId="0"/>
      <p:bldP spid="274" grpId="1"/>
      <p:bldP spid="69" grpId="0" build="allAtOnce"/>
      <p:bldP spid="86" grpId="0" animBg="1"/>
      <p:bldP spid="86" grpId="1" animBg="1"/>
      <p:bldP spid="86" grpId="2" animBg="1"/>
      <p:bldP spid="87" grpId="0"/>
      <p:bldP spid="87" grpId="1"/>
      <p:bldP spid="87" grpId="2"/>
      <p:bldP spid="88" grpId="0" animBg="1"/>
      <p:bldP spid="88" grpId="1" animBg="1"/>
      <p:bldP spid="88" grpId="2" animBg="1"/>
      <p:bldP spid="89" grpId="0"/>
      <p:bldP spid="89" grpId="1"/>
      <p:bldP spid="89" grpId="2"/>
      <p:bldP spid="90" grpId="0" animBg="1"/>
      <p:bldP spid="90" grpId="1" animBg="1"/>
      <p:bldP spid="90" grpId="2" animBg="1"/>
      <p:bldP spid="91" grpId="0"/>
      <p:bldP spid="91" grpId="1"/>
      <p:bldP spid="91" grpId="2"/>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287370</TotalTime>
  <Words>2569</Words>
  <Application>Microsoft Office PowerPoint</Application>
  <PresentationFormat>On-screen Show (16:9)</PresentationFormat>
  <Paragraphs>566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helvetica</vt:lpstr>
      <vt:lpstr>inherit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Garsha Rostami</cp:lastModifiedBy>
  <cp:revision>1400</cp:revision>
  <dcterms:created xsi:type="dcterms:W3CDTF">2013-08-21T19:17:07Z</dcterms:created>
  <dcterms:modified xsi:type="dcterms:W3CDTF">2023-12-24T01:18:57Z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