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3" r:id="rId9"/>
    <p:sldId id="269" r:id="rId10"/>
    <p:sldId id="270" r:id="rId11"/>
    <p:sldId id="271" r:id="rId12"/>
    <p:sldId id="272" r:id="rId13"/>
    <p:sldId id="279" r:id="rId14"/>
    <p:sldId id="278" r:id="rId15"/>
    <p:sldId id="280" r:id="rId16"/>
    <p:sldId id="26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72733-450E-4918-8A70-D8B5F22D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983F8A-4F6B-4CD1-B723-105EA1E5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8C61CD-E220-4806-BB13-B12476AC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86BEB-8CFE-4E5B-B051-808F2F93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C35C7-2931-434A-BD3C-8651FB7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6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02885-5BCD-47FB-A158-1C2CD2D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6DEEB5-E8DF-4BFF-8E88-CFCB3CCD5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550-CB37-4E3B-8A2B-58ED1C3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D52A29-95AA-4915-A797-76D77B91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AC43D4-62E3-4505-A1EA-6C32882F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7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89E7AB-F6D8-4538-88EC-C118F85A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92A5A2-409A-40F3-8A24-48EB5159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EE741-D11D-4E7B-B400-16AED66C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A9BD56-21B9-4F76-80FC-AB359AAF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6F6870-72BE-47A0-930E-205C91B3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5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3ABF7-C17D-462B-8EA8-5253A29B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330C1-BECA-4236-8C47-81527491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29C98-105A-4728-87D5-B805A687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2BC4B-78CD-4D42-8A74-DB8183A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CBD4D-84D9-43C1-918A-C87293CE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9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C147B-8C2D-45C0-94E8-B8C4697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8632F-A7B4-4461-809F-432F91B7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ACEAD5-922C-47AD-8637-BEBC19F4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289FAD-C5FA-4E38-8704-7991F446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210DF-54AE-4776-8BB7-9BA2EC1E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65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E4AB8-8747-4E2D-A213-631EFE5B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4682C5-A734-4419-8495-C8F641B75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4C23D7-D2DB-4B78-A5F2-3970E62F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6180D8-27FC-42C8-9ADA-FD9F2E54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5BBF3B-22AE-4052-8B0E-2E59735F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DA1B2B-53B8-4D94-A904-607B5B9F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96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9FA07-62B7-423A-9AC5-3C6D3E15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B2F85B-3C30-43F2-A075-9B69D002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E2057D-A512-4953-AF07-6B6203DF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C25EA4-8F57-4696-BEC5-47EC34054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4D2954-4935-408C-8274-51CB5ED09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AFA460-CCAA-4A94-AA91-E0845547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FF3059-9036-4313-AC5E-81A35FC1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E46165-3F49-4638-8D8F-07BF4981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82EA1D-438E-4712-A4EF-B6C4AD0A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7277EF-3C78-4591-A40C-F06292D1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28FBF2-F1B9-4287-AE9C-3985CD5A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5D8DCA-F883-49AF-8156-83639042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29AC03-895F-4013-BF9D-5F0BDFFA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E7CAB0-DB67-4AA6-943B-8D3523B3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C9BD3B-EF35-4E04-BE2A-A333E62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4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C9E11-75F9-43FA-8858-9469E0AB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364C8-43A4-483D-93A1-5809291D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AF383A-840B-4526-B5E4-7C98FF6F1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2E4D76-33D3-4A64-A617-FB5C314E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0596FE-BE09-4E88-8D2B-1C554377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413BD7-9F4B-46A3-B564-19798247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65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F2069-2EB3-4AA6-B940-44303D7B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EBA5AA-F85F-4D2D-A3FB-1FB2E23A3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8E7FA-5384-4710-9DD3-AAF7EC1C0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EF1529-A3A1-4494-9E56-1B2D6E5D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305F2D-8161-4F39-A9B5-CE017148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33028B-E7FE-4323-8C51-1DC33C63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43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F59EEB-F0C1-48B2-9843-63EAAC7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017F33-728E-49E3-AA42-A82360D4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8A07D3-961E-477A-A32F-39C9B32BB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C3BA8-0E08-4C9F-A81E-AF2A892CEA3C}" type="datetimeFigureOut">
              <a:rPr lang="zh-TW" altLang="en-US" smtClean="0"/>
              <a:t>2018/6/9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98117-BCD0-4D41-8463-53E373CBF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6CAEF-DCDC-4FC0-A040-615E355D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5C34-AD3E-43CA-8938-06F5DA5743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93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85FF6-B0A1-43EF-A45A-8CC61DB20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Reinforcement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00CEF3-2399-45E2-B79B-702C01EC7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Ren Bo Hu</a:t>
            </a:r>
          </a:p>
          <a:p>
            <a:r>
              <a:rPr lang="en-US" altLang="zh-TW" dirty="0"/>
              <a:t>2018.06.12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11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Step.2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EC268-0DDE-4E62-9F6E-261D4E52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Choose action @Training</a:t>
            </a:r>
          </a:p>
          <a:p>
            <a:endParaRPr lang="en-US" altLang="zh-TW" sz="2000" dirty="0"/>
          </a:p>
          <a:p>
            <a:r>
              <a:rPr lang="en-US" altLang="zh-TW" sz="2000" dirty="0"/>
              <a:t>90% choose the best reward’s action</a:t>
            </a:r>
          </a:p>
          <a:p>
            <a:r>
              <a:rPr lang="en-US" altLang="zh-TW" sz="2000" dirty="0"/>
              <a:t>10% random choose action</a:t>
            </a:r>
          </a:p>
          <a:p>
            <a:endParaRPr lang="en-US" altLang="zh-TW" sz="2000" dirty="0"/>
          </a:p>
          <a:p>
            <a:r>
              <a:rPr lang="en-US" altLang="zh-TW" sz="2000" dirty="0"/>
              <a:t>Winner get reward*(9-step)</a:t>
            </a:r>
          </a:p>
          <a:p>
            <a:r>
              <a:rPr lang="en-US" altLang="zh-TW" sz="2000" dirty="0"/>
              <a:t>Loser get reward*(9-step)*(-1)</a:t>
            </a:r>
          </a:p>
        </p:txBody>
      </p:sp>
    </p:spTree>
    <p:extLst>
      <p:ext uri="{BB962C8B-B14F-4D97-AF65-F5344CB8AC3E}">
        <p14:creationId xmlns:p14="http://schemas.microsoft.com/office/powerpoint/2010/main" val="238156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Step.3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EC268-0DDE-4E62-9F6E-261D4E52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Training Neural Network</a:t>
            </a:r>
          </a:p>
          <a:p>
            <a:endParaRPr lang="en-US" altLang="zh-TW" sz="2000" dirty="0"/>
          </a:p>
          <a:p>
            <a:r>
              <a:rPr lang="en-US" altLang="zh-TW" sz="2000" dirty="0"/>
              <a:t>Store the data=[</a:t>
            </a:r>
            <a:r>
              <a:rPr lang="en-US" altLang="zh-TW" sz="2000" dirty="0" err="1"/>
              <a:t>state,action,reward</a:t>
            </a:r>
            <a:r>
              <a:rPr lang="en-US" altLang="zh-TW" sz="2000" dirty="0"/>
              <a:t>]</a:t>
            </a:r>
          </a:p>
          <a:p>
            <a:r>
              <a:rPr lang="en-US" altLang="zh-TW" sz="2000" dirty="0"/>
              <a:t>Train after store every 200 data</a:t>
            </a:r>
          </a:p>
          <a:p>
            <a:endParaRPr lang="en-US" altLang="zh-TW" sz="2000" dirty="0"/>
          </a:p>
          <a:p>
            <a:r>
              <a:rPr lang="en-US" altLang="zh-TW" sz="2000" dirty="0"/>
              <a:t>Try to minimum the cost = (actual reward – reward from neural network)</a:t>
            </a:r>
            <a:r>
              <a:rPr lang="en-US" altLang="zh-TW" sz="2000" baseline="30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			or (reward from old neural network– reward from new neural network)</a:t>
            </a:r>
            <a:r>
              <a:rPr lang="en-US" altLang="zh-TW" sz="2000" baseline="30000" dirty="0"/>
              <a:t>2</a:t>
            </a:r>
          </a:p>
          <a:p>
            <a:pPr marL="0" indent="0">
              <a:buNone/>
            </a:pPr>
            <a:endParaRPr lang="en-US" altLang="zh-TW" sz="2000" baseline="30000" dirty="0"/>
          </a:p>
          <a:p>
            <a:pPr marL="0" indent="0">
              <a:buNone/>
            </a:pPr>
            <a:endParaRPr lang="en-US" altLang="zh-TW" sz="2000" baseline="30000" dirty="0"/>
          </a:p>
          <a:p>
            <a:r>
              <a:rPr lang="en-US" altLang="zh-TW" sz="2000" dirty="0"/>
              <a:t>Copy new net’s weight to old one every 100 data</a:t>
            </a:r>
          </a:p>
          <a:p>
            <a:pPr marL="0" indent="0">
              <a:buNone/>
            </a:pPr>
            <a:endParaRPr lang="en-US" altLang="zh-TW" sz="16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2911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Step.4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EC268-0DDE-4E62-9F6E-261D4E52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Play with others</a:t>
            </a:r>
          </a:p>
          <a:p>
            <a:endParaRPr lang="en-US" altLang="zh-TW" sz="2000" dirty="0"/>
          </a:p>
          <a:p>
            <a:r>
              <a:rPr lang="en-US" altLang="zh-TW" sz="2000" dirty="0"/>
              <a:t>Black(use the network before)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White(just random pick the action)</a:t>
            </a:r>
          </a:p>
          <a:p>
            <a:endParaRPr lang="en-US" altLang="zh-TW" sz="2000" dirty="0"/>
          </a:p>
          <a:p>
            <a:r>
              <a:rPr lang="en-US" altLang="zh-TW" sz="2000" dirty="0"/>
              <a:t>Use winning percentage to judge the performance of the learning</a:t>
            </a:r>
          </a:p>
          <a:p>
            <a:endParaRPr lang="en-US" altLang="zh-TW" sz="2000" dirty="0"/>
          </a:p>
          <a:p>
            <a:r>
              <a:rPr lang="en-US" altLang="zh-TW" sz="2000" dirty="0"/>
              <a:t>Winning percentage of black will be about 60% if always let black one goes first</a:t>
            </a:r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1C64715E-26F7-4188-9C85-1CCB231F7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5"/>
          <a:stretch/>
        </p:blipFill>
        <p:spPr>
          <a:xfrm>
            <a:off x="8426484" y="1091682"/>
            <a:ext cx="3414064" cy="2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Result</a:t>
            </a:r>
            <a:endParaRPr lang="zh-TW" altLang="en-US" sz="3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537E7D-4108-418E-B8B9-21FA7D814C82}"/>
              </a:ext>
            </a:extLst>
          </p:cNvPr>
          <p:cNvSpPr txBox="1"/>
          <p:nvPr/>
        </p:nvSpPr>
        <p:spPr>
          <a:xfrm>
            <a:off x="838200" y="612354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Learning rate =	0.000003			            0.00001 			       0.00005 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CEE992-FB21-4EFF-A3E0-4F8BEE6C23D1}"/>
              </a:ext>
            </a:extLst>
          </p:cNvPr>
          <p:cNvSpPr txBox="1"/>
          <p:nvPr/>
        </p:nvSpPr>
        <p:spPr>
          <a:xfrm>
            <a:off x="838200" y="308078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Learning rate =		0.0000005			            0.000001</a:t>
            </a:r>
            <a:endParaRPr lang="zh-TW" altLang="en-US" dirty="0"/>
          </a:p>
        </p:txBody>
      </p:sp>
      <p:pic>
        <p:nvPicPr>
          <p:cNvPr id="9" name="圖片 8" descr="一張含有 螢幕擷取畫面 的圖片&#10;&#10;描述是以高可信度產生">
            <a:extLst>
              <a:ext uri="{FF2B5EF4-FFF2-40B4-BE49-F238E27FC236}">
                <a16:creationId xmlns:a16="http://schemas.microsoft.com/office/drawing/2014/main" id="{FCC5E043-4D92-4F72-B3FC-C067E836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27" y="907000"/>
            <a:ext cx="2966392" cy="2173784"/>
          </a:xfrm>
          <a:prstGeom prst="rect">
            <a:avLst/>
          </a:prstGeom>
        </p:spPr>
      </p:pic>
      <p:pic>
        <p:nvPicPr>
          <p:cNvPr id="12" name="內容版面配置區 11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F790584-FCAF-4AC6-9134-A59DFEB4A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70" y="3831902"/>
            <a:ext cx="3001031" cy="21991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06A0D94-1529-4D9C-8E5B-0BDA9F4CC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538" y="835183"/>
            <a:ext cx="3063642" cy="224560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54EC1AC-13E3-44FA-B76D-6450E6253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226" y="3786219"/>
            <a:ext cx="3139538" cy="224485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1694829-16B0-4901-BCFE-3CDA7DD52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489" y="3737687"/>
            <a:ext cx="3235311" cy="23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Result</a:t>
            </a:r>
            <a:endParaRPr lang="zh-TW" altLang="en-US" sz="36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537E7D-4108-418E-B8B9-21FA7D814C82}"/>
              </a:ext>
            </a:extLst>
          </p:cNvPr>
          <p:cNvSpPr txBox="1"/>
          <p:nvPr/>
        </p:nvSpPr>
        <p:spPr>
          <a:xfrm>
            <a:off x="838200" y="612354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Learning rate =	0.000003			            0.00001 			       0.00005  </a:t>
            </a:r>
            <a:endParaRPr lang="zh-TW" altLang="en-US" dirty="0"/>
          </a:p>
        </p:txBody>
      </p:sp>
      <p:pic>
        <p:nvPicPr>
          <p:cNvPr id="6" name="內容版面配置區 6" descr="一張含有 文字 的圖片&#10;&#10;描述是以非常高的可信度產生">
            <a:extLst>
              <a:ext uri="{FF2B5EF4-FFF2-40B4-BE49-F238E27FC236}">
                <a16:creationId xmlns:a16="http://schemas.microsoft.com/office/drawing/2014/main" id="{F2B6C180-6750-43E2-83DA-9927EE1EE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22" y="3831903"/>
            <a:ext cx="2928457" cy="2127707"/>
          </a:xfrm>
        </p:spPr>
      </p:pic>
      <p:pic>
        <p:nvPicPr>
          <p:cNvPr id="4" name="圖片 3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3E8FB6D3-46B6-4397-ADFB-B9D6B534F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92" y="3831902"/>
            <a:ext cx="2890326" cy="21277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F8F6E7-A3B6-4580-8D4B-0EEE04AF1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231" y="3831903"/>
            <a:ext cx="3121785" cy="22159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ECEE992-FB21-4EFF-A3E0-4F8BEE6C23D1}"/>
              </a:ext>
            </a:extLst>
          </p:cNvPr>
          <p:cNvSpPr txBox="1"/>
          <p:nvPr/>
        </p:nvSpPr>
        <p:spPr>
          <a:xfrm>
            <a:off x="838200" y="308078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Learning rate =		0.0000005			            0.000001</a:t>
            </a:r>
            <a:endParaRPr lang="zh-TW" altLang="en-US" dirty="0"/>
          </a:p>
        </p:txBody>
      </p:sp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74DD946B-8586-4680-B51D-8F8999245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26" y="808692"/>
            <a:ext cx="3210566" cy="22720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1E3835F-218D-4C6B-AC5D-D4E40FD83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662" y="477680"/>
            <a:ext cx="3579740" cy="25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Future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EC268-0DDE-4E62-9F6E-261D4E52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Try different module of Neural Network / Cost function</a:t>
            </a:r>
          </a:p>
          <a:p>
            <a:endParaRPr lang="en-US" altLang="zh-TW" sz="2000" dirty="0"/>
          </a:p>
          <a:p>
            <a:r>
              <a:rPr lang="en-US" altLang="zh-TW" sz="2000" dirty="0"/>
              <a:t>Play with human and learn from it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Do not need to try any possible</a:t>
            </a:r>
          </a:p>
          <a:p>
            <a:endParaRPr lang="en-US" altLang="zh-TW" sz="2000" dirty="0"/>
          </a:p>
          <a:p>
            <a:r>
              <a:rPr lang="en-US" altLang="zh-TW" sz="2000" dirty="0"/>
              <a:t>AlphaGo / AlphaGo Zero / AlphaGo Master(Monte Carlo tree search)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65377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0E9C9-5B86-434F-B450-2F2AC7DD5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E4FDCA-6758-43C8-9ABA-059F38850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D66F903A-FE74-4ED5-B549-1F42CA08A2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1" b="115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E5F10E-CC90-4B27-B5D5-0490B2D0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Origin</a:t>
            </a:r>
            <a:endParaRPr lang="zh-TW" altLang="en-US" sz="36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288C43-73B6-4844-9B26-283CC02E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353762" cy="2754086"/>
          </a:xfrm>
        </p:spPr>
        <p:txBody>
          <a:bodyPr anchor="t">
            <a:normAutofit/>
          </a:bodyPr>
          <a:lstStyle/>
          <a:p>
            <a:r>
              <a:rPr lang="en-US" altLang="zh-TW" sz="2000" dirty="0"/>
              <a:t>How do we learn?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Action → Reward</a:t>
            </a:r>
            <a:r>
              <a:rPr lang="en-US" altLang="zh-TW" sz="2000" dirty="0"/>
              <a:t> → </a:t>
            </a:r>
            <a:r>
              <a:rPr lang="en-US" sz="2000" dirty="0"/>
              <a:t>Learn</a:t>
            </a:r>
            <a:r>
              <a:rPr lang="en-US" altLang="zh-TW" sz="2000" dirty="0"/>
              <a:t> → Action…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Reinforcement Learning</a:t>
            </a:r>
          </a:p>
          <a:p>
            <a:r>
              <a:rPr lang="en-US" sz="2000" dirty="0"/>
              <a:t>Q-Learning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871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9BCEBC91-5CAB-4BB8-8824-291A412005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" b="1025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E5F10E-CC90-4B27-B5D5-0490B2D0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Board game</a:t>
            </a:r>
            <a:endParaRPr lang="zh-TW" altLang="en-US" sz="36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288C43-73B6-4844-9B26-283CC02E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en-US" altLang="zh-TW" sz="2000" dirty="0"/>
              <a:t>Easy to get state</a:t>
            </a:r>
          </a:p>
          <a:p>
            <a:r>
              <a:rPr lang="en-US" altLang="zh-TW" sz="2000" dirty="0"/>
              <a:t>Easy to get reward</a:t>
            </a:r>
          </a:p>
          <a:p>
            <a:endParaRPr lang="en-US" sz="2000" dirty="0"/>
          </a:p>
          <a:p>
            <a:r>
              <a:rPr lang="en-US" sz="2000" dirty="0"/>
              <a:t>Take Tic Tac Toe as an example</a:t>
            </a:r>
          </a:p>
          <a:p>
            <a:pPr lvl="1"/>
            <a:r>
              <a:rPr lang="en-US" sz="1600" dirty="0" err="1"/>
              <a:t>Samll</a:t>
            </a:r>
            <a:r>
              <a:rPr lang="en-US" sz="1600" dirty="0"/>
              <a:t> Board(3*3)</a:t>
            </a:r>
          </a:p>
          <a:p>
            <a:pPr lvl="1"/>
            <a:r>
              <a:rPr lang="en-US" sz="1600" dirty="0"/>
              <a:t>No much possible state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344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5F10E-CC90-4B27-B5D5-0490B2D0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Q-Learning</a:t>
            </a:r>
            <a:endParaRPr lang="zh-TW" altLang="en-US" sz="36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288C43-73B6-4844-9B26-283CC02E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Initialize Q(</a:t>
            </a:r>
            <a:r>
              <a:rPr lang="en-US" sz="2000" dirty="0" err="1"/>
              <a:t>s,a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Initialize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Choose action at this state(by Q(</a:t>
            </a:r>
            <a:r>
              <a:rPr lang="en-US" altLang="zh-TW" sz="2000" dirty="0" err="1"/>
              <a:t>s,a</a:t>
            </a:r>
            <a:r>
              <a:rPr lang="en-US" altLang="zh-TW" sz="2000" dirty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Take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Get reward and </a:t>
            </a:r>
            <a:r>
              <a:rPr lang="en-US" altLang="zh-TW" sz="2000" dirty="0" err="1"/>
              <a:t>next_state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Update Q(</a:t>
            </a:r>
            <a:r>
              <a:rPr lang="en-US" altLang="zh-TW" sz="2000" dirty="0" err="1"/>
              <a:t>s,a</a:t>
            </a:r>
            <a:r>
              <a:rPr lang="en-US" altLang="zh-TW" sz="2000" dirty="0"/>
              <a:t>) = reward + gamma*Max{Q(</a:t>
            </a:r>
            <a:r>
              <a:rPr lang="en-US" altLang="zh-TW" sz="2000" dirty="0" err="1"/>
              <a:t>next_state</a:t>
            </a:r>
            <a:r>
              <a:rPr lang="en-US" altLang="zh-TW" sz="2000" dirty="0"/>
              <a:t>,)}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If done </a:t>
            </a:r>
            <a:r>
              <a:rPr lang="en-US" altLang="zh-TW" sz="2000" dirty="0" err="1"/>
              <a:t>Goto</a:t>
            </a:r>
            <a:r>
              <a:rPr lang="en-US" altLang="zh-TW" sz="2000" dirty="0"/>
              <a:t> 2.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/>
              <a:t>Goto</a:t>
            </a:r>
            <a:r>
              <a:rPr lang="en-US" altLang="zh-TW" sz="2000" dirty="0"/>
              <a:t> 3.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155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Question. How many state do we have?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EC268-0DDE-4E62-9F6E-261D4E52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255168 different kinds of state (from </a:t>
            </a:r>
            <a:r>
              <a:rPr lang="en-US" altLang="zh-TW" sz="2000" dirty="0" err="1"/>
              <a:t>wikipedia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Every state have 9 kinds of action</a:t>
            </a:r>
          </a:p>
          <a:p>
            <a:endParaRPr lang="en-US" altLang="zh-TW" sz="2000" dirty="0"/>
          </a:p>
          <a:p>
            <a:r>
              <a:rPr lang="en-US" altLang="zh-TW" sz="2000" dirty="0"/>
              <a:t>We have to use about 10MB of disk space to keep our Q table</a:t>
            </a:r>
          </a:p>
          <a:p>
            <a:endParaRPr lang="en-US" altLang="zh-TW" sz="2000" dirty="0"/>
          </a:p>
          <a:p>
            <a:r>
              <a:rPr lang="en-US" altLang="zh-TW" sz="2000" dirty="0"/>
              <a:t>How about Go?</a:t>
            </a:r>
          </a:p>
          <a:p>
            <a:r>
              <a:rPr lang="en-US" altLang="zh-TW" sz="2000" dirty="0"/>
              <a:t>3</a:t>
            </a:r>
            <a:r>
              <a:rPr lang="en-US" altLang="zh-TW" sz="2000" baseline="30000" dirty="0"/>
              <a:t>361</a:t>
            </a:r>
            <a:r>
              <a:rPr lang="en-US" altLang="zh-TW" sz="2000" dirty="0"/>
              <a:t> different kinds of state(board size = 19*19) ≈ 1.7 * 10</a:t>
            </a:r>
            <a:r>
              <a:rPr lang="en-US" altLang="zh-TW" sz="2000" baseline="30000" dirty="0"/>
              <a:t>172</a:t>
            </a:r>
          </a:p>
          <a:p>
            <a:endParaRPr lang="en-US" altLang="zh-TW" sz="2000" dirty="0"/>
          </a:p>
          <a:p>
            <a:r>
              <a:rPr lang="en-US" altLang="zh-TW" sz="2000" dirty="0"/>
              <a:t>Google </a:t>
            </a:r>
            <a:r>
              <a:rPr lang="en-US" altLang="zh-TW" sz="2000" dirty="0" err="1"/>
              <a:t>DeepMine</a:t>
            </a:r>
            <a:r>
              <a:rPr lang="en-US" altLang="zh-TW" sz="2000" dirty="0"/>
              <a:t>  publish in Nature on 26th February 2015 (Atari 2600)</a:t>
            </a:r>
          </a:p>
        </p:txBody>
      </p:sp>
    </p:spTree>
    <p:extLst>
      <p:ext uri="{BB962C8B-B14F-4D97-AF65-F5344CB8AC3E}">
        <p14:creationId xmlns:p14="http://schemas.microsoft.com/office/powerpoint/2010/main" val="221972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85FF6-B0A1-43EF-A45A-8CC61DB20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DQN</a:t>
            </a:r>
            <a:br>
              <a:rPr lang="en-US" altLang="zh-TW" b="1" dirty="0"/>
            </a:br>
            <a:r>
              <a:rPr lang="en-US" altLang="zh-TW" b="1" dirty="0"/>
              <a:t>Deep Reinforcement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00CEF3-2399-45E2-B79B-702C01EC7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Ren Bo Hu</a:t>
            </a:r>
          </a:p>
          <a:p>
            <a:r>
              <a:rPr lang="en-US" altLang="zh-TW" dirty="0"/>
              <a:t>2018.06.12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7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Different between RL and DQN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EC268-0DDE-4E62-9F6E-261D4E52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Q(</a:t>
            </a:r>
            <a:r>
              <a:rPr lang="en-US" altLang="zh-TW" sz="2000" dirty="0" err="1"/>
              <a:t>s,a</a:t>
            </a:r>
            <a:r>
              <a:rPr lang="en-US" altLang="zh-TW" sz="2000" dirty="0"/>
              <a:t>) become Deep Neural Networks</a:t>
            </a:r>
          </a:p>
          <a:p>
            <a:pPr lvl="1"/>
            <a:r>
              <a:rPr lang="en-US" altLang="zh-TW" sz="1600" dirty="0"/>
              <a:t>Input: Now state</a:t>
            </a:r>
          </a:p>
          <a:p>
            <a:pPr lvl="1"/>
            <a:r>
              <a:rPr lang="en-US" altLang="zh-TW" sz="1600" dirty="0"/>
              <a:t>Output: Every action you take, how many reward you will get</a:t>
            </a:r>
          </a:p>
          <a:p>
            <a:endParaRPr lang="en-US" altLang="zh-TW" sz="2000" dirty="0"/>
          </a:p>
          <a:p>
            <a:r>
              <a:rPr lang="en-US" altLang="zh-TW" sz="2000" dirty="0"/>
              <a:t>Memory</a:t>
            </a:r>
          </a:p>
          <a:p>
            <a:pPr lvl="1"/>
            <a:r>
              <a:rPr lang="en-US" altLang="zh-TW" sz="1600" dirty="0"/>
              <a:t>You can remember what you have done before.</a:t>
            </a:r>
          </a:p>
          <a:p>
            <a:pPr lvl="1"/>
            <a:endParaRPr lang="en-US" altLang="zh-TW" sz="1600" dirty="0"/>
          </a:p>
          <a:p>
            <a:r>
              <a:rPr lang="en-US" altLang="zh-TW" sz="2000" dirty="0"/>
              <a:t>Another Deep Neural Networks</a:t>
            </a:r>
          </a:p>
          <a:p>
            <a:pPr lvl="1"/>
            <a:r>
              <a:rPr lang="en-US" altLang="zh-TW" sz="1600" dirty="0"/>
              <a:t>To cut off the connection between each data</a:t>
            </a:r>
          </a:p>
          <a:p>
            <a:pPr lvl="1"/>
            <a:r>
              <a:rPr lang="en-US" altLang="zh-TW" sz="1600" dirty="0"/>
              <a:t>Also represent out old neuron</a:t>
            </a:r>
          </a:p>
        </p:txBody>
      </p:sp>
    </p:spTree>
    <p:extLst>
      <p:ext uri="{BB962C8B-B14F-4D97-AF65-F5344CB8AC3E}">
        <p14:creationId xmlns:p14="http://schemas.microsoft.com/office/powerpoint/2010/main" val="1323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85FF6-B0A1-43EF-A45A-8CC61DB20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Tic Tac Toe 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00CEF3-2399-45E2-B79B-702C01EC7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92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3A681-BF69-4DB2-B7EA-16011712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Step.1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EC268-0DDE-4E62-9F6E-261D4E52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Creat</a:t>
            </a:r>
            <a:r>
              <a:rPr lang="en-US" altLang="zh-TW" sz="2000" dirty="0"/>
              <a:t> two Neural Networks</a:t>
            </a:r>
          </a:p>
          <a:p>
            <a:endParaRPr lang="en-US" altLang="zh-TW" sz="2000" dirty="0"/>
          </a:p>
          <a:p>
            <a:r>
              <a:rPr lang="en-US" altLang="zh-TW" sz="2000" dirty="0"/>
              <a:t>Complete connection</a:t>
            </a:r>
          </a:p>
          <a:p>
            <a:r>
              <a:rPr lang="en-US" altLang="zh-TW" sz="2000" dirty="0"/>
              <a:t>Input: [None,9] State</a:t>
            </a:r>
          </a:p>
          <a:p>
            <a:r>
              <a:rPr lang="en-US" altLang="zh-TW" sz="2000" dirty="0"/>
              <a:t>Hidden: [None,52]</a:t>
            </a:r>
          </a:p>
          <a:p>
            <a:r>
              <a:rPr lang="en-US" altLang="zh-TW" sz="2000" dirty="0"/>
              <a:t>Output: [None,9] Reward</a:t>
            </a:r>
          </a:p>
          <a:p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74548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453</Words>
  <Application>Microsoft Office PowerPoint</Application>
  <PresentationFormat>寬螢幕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Reinforcement Learning</vt:lpstr>
      <vt:lpstr>Origin</vt:lpstr>
      <vt:lpstr>Board game</vt:lpstr>
      <vt:lpstr>Q-Learning</vt:lpstr>
      <vt:lpstr>Question. How many state do we have?</vt:lpstr>
      <vt:lpstr>DQN Deep Reinforcement Learning</vt:lpstr>
      <vt:lpstr>Different between RL and DQN</vt:lpstr>
      <vt:lpstr>Tic Tac Toe </vt:lpstr>
      <vt:lpstr>Step.1</vt:lpstr>
      <vt:lpstr>Step.2</vt:lpstr>
      <vt:lpstr>Step.3</vt:lpstr>
      <vt:lpstr>Step.4</vt:lpstr>
      <vt:lpstr>Result</vt:lpstr>
      <vt:lpstr>Result</vt:lpstr>
      <vt:lpstr>Future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RenBo Hu</dc:creator>
  <cp:lastModifiedBy>RenBo Hu</cp:lastModifiedBy>
  <cp:revision>54</cp:revision>
  <dcterms:created xsi:type="dcterms:W3CDTF">2018-05-07T10:57:28Z</dcterms:created>
  <dcterms:modified xsi:type="dcterms:W3CDTF">2018-06-09T16:49:34Z</dcterms:modified>
</cp:coreProperties>
</file>