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89" r:id="rId10"/>
    <p:sldId id="290" r:id="rId11"/>
    <p:sldId id="268" r:id="rId12"/>
    <p:sldId id="291" r:id="rId13"/>
    <p:sldId id="292" r:id="rId14"/>
    <p:sldId id="269" r:id="rId15"/>
    <p:sldId id="272" r:id="rId16"/>
    <p:sldId id="270" r:id="rId17"/>
    <p:sldId id="271" r:id="rId18"/>
    <p:sldId id="273" r:id="rId19"/>
    <p:sldId id="274" r:id="rId20"/>
    <p:sldId id="276" r:id="rId21"/>
    <p:sldId id="275" r:id="rId22"/>
    <p:sldId id="281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88" r:id="rId38"/>
    <p:sldId id="259" r:id="rId39"/>
    <p:sldId id="260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88F-1938-428E-A825-9DB7F5743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64E1E-139C-4338-86C1-8D336DB83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B1D0-769B-4CA2-A0E5-959F54E4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5069-65C7-4628-8ABC-FFB88199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7493-9B46-4DF6-AC02-F64AA033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052-67D2-4A50-9F61-C16A67EF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4D7A0-0A91-46B9-9B2D-200645F7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1782-819B-409A-B108-0DE6C665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EABB-834C-4506-8813-89BACECE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2440-8AA8-4172-8EC7-DCCE9018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80884-3194-498E-87BD-23C239CD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86632-00E1-4201-9872-06CA0867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3EFA-C542-4F25-8770-F459C6FA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5244-9DE3-41BB-B342-98CFD9F5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1C20-14F4-4C4F-AB28-B5EA6E61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54BD-F8A4-4505-844B-41A411DE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DB3A-8525-4AD6-8E10-36F588C3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EEBF-45B1-40DE-84D5-F635DF24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F9AB-3BC4-42D0-A3AA-D1CA7987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3FA6-D7C8-47C5-9222-21D9375B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709-148A-4F23-BFE8-FB782021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673C6-3A6C-4CED-AF81-2FA50FBC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CC82-001A-4588-91EC-E5F17702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F744-D207-44A3-B2C5-654341C5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E915-720A-40AD-8EEB-1C48EDA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E1AA-F3C2-4B29-9CE2-F60822DC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7BFF-9151-4101-8F09-9EB7696A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8E254-40CE-4B76-B675-F7D0EAFD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9E70-C241-4914-998A-AE46CE7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3D84-4C84-4534-86EB-E638EBF1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B806-4D78-43A4-B000-9A1699AD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EBC-B986-4E39-BF2D-1B2BBFB6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87F4-BB97-432A-8671-F19F0E23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60AEF-8DFD-4CC8-8023-C69EA1C4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71543-57FD-4F05-8C77-8DD8B858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A4966-E87C-4881-AF99-7E095434F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E574D-8BC0-4906-9AAD-DF755814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D566B-2576-45B5-A8B6-C6AF10D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54443-75C6-46F9-965E-BD51BFF9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705E-4437-4639-8BD3-DFCEDB2E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A5B44-6EB7-47E9-9861-A6EC1A41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3D175-A506-4CC3-A5ED-F0172F1F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52E4A-FA0B-4943-A174-CD29084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E8D9B-F6FD-4F2F-84A9-AE0BA150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10CC-AAF3-43CB-8C2B-C8172170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EAD8-4978-4B3D-8D3C-805AED66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EB84-E18A-4665-BD88-20A491BD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83FC-B5C0-4987-96ED-36E4C75E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CCC04-CDA9-439B-BDAD-CC40A6DE1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F150-0424-4F99-80C9-6DD7CD36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179C0-D181-4DDC-A8E4-F88A817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E1F50-42FC-4979-B1DE-AAD1F2FA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1A9F-281D-4382-8140-24B3392F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30883-2437-4A2D-A034-2A9E87E17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16DB-8A7A-41C4-9A59-185FC70EC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1A62-361F-4884-BB50-6FA718F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75EBB-BDD0-41FE-A9E3-3A7325F8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9E4D6-C59B-4CFF-991B-66A8C109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631AD-929E-4D9E-BBAC-3FB8B72D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0C66-D531-48D0-8F8A-9169ED32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E21F-EC80-44D3-9FAA-A723F106E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84E8-C32E-4640-9120-A54180BD562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9742-C0C0-47F2-AF49-C409919D9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6173-A14E-4C7D-BBC6-C2BFC8169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8E08-59E0-4D87-AEF2-634D6907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CS 354 </a:t>
            </a:r>
          </a:p>
          <a:p>
            <a:pPr algn="ctr"/>
            <a:r>
              <a:rPr lang="en-US" sz="4400" dirty="0"/>
              <a:t>Machine Organization and Programming</a:t>
            </a:r>
          </a:p>
          <a:p>
            <a:pPr algn="ctr"/>
            <a:r>
              <a:rPr lang="en-US" sz="3200" dirty="0"/>
              <a:t>Lecture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FDAC0-A65E-45E7-B136-BF7B4E3A01EE}"/>
              </a:ext>
            </a:extLst>
          </p:cNvPr>
          <p:cNvSpPr txBox="1"/>
          <p:nvPr/>
        </p:nvSpPr>
        <p:spPr>
          <a:xfrm>
            <a:off x="1442905" y="4277266"/>
            <a:ext cx="3338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Michael Doescher</a:t>
            </a:r>
          </a:p>
          <a:p>
            <a:r>
              <a:rPr lang="en-US" sz="2800" dirty="0"/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109381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How Computers Work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Programs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Word Processing, Web Browsing, C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Systems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OS (Windows, Linux), Drivers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CPU, Memory, Disk</a:t>
            </a:r>
          </a:p>
        </p:txBody>
      </p:sp>
    </p:spTree>
    <p:extLst>
      <p:ext uri="{BB962C8B-B14F-4D97-AF65-F5344CB8AC3E}">
        <p14:creationId xmlns:p14="http://schemas.microsoft.com/office/powerpoint/2010/main" val="323174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73019" y="587144"/>
            <a:ext cx="10366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3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73019" y="587144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Von Neumann Architecture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112CA-7DB4-485B-BE09-46F1D102143E}"/>
              </a:ext>
            </a:extLst>
          </p:cNvPr>
          <p:cNvSpPr/>
          <p:nvPr/>
        </p:nvSpPr>
        <p:spPr>
          <a:xfrm>
            <a:off x="5274906" y="2174033"/>
            <a:ext cx="2401077" cy="3610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9DE7C-2C3A-4E7B-83E6-70CF76C4244A}"/>
              </a:ext>
            </a:extLst>
          </p:cNvPr>
          <p:cNvSpPr/>
          <p:nvPr/>
        </p:nvSpPr>
        <p:spPr>
          <a:xfrm>
            <a:off x="5453743" y="2457062"/>
            <a:ext cx="2058955" cy="1102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77473-60EC-4ADF-B03F-8F3FF655B2CF}"/>
              </a:ext>
            </a:extLst>
          </p:cNvPr>
          <p:cNvSpPr/>
          <p:nvPr/>
        </p:nvSpPr>
        <p:spPr>
          <a:xfrm>
            <a:off x="5442858" y="4121021"/>
            <a:ext cx="2058955" cy="11025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35178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73019" y="587144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Von Neumann Architecture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112CA-7DB4-485B-BE09-46F1D102143E}"/>
              </a:ext>
            </a:extLst>
          </p:cNvPr>
          <p:cNvSpPr/>
          <p:nvPr/>
        </p:nvSpPr>
        <p:spPr>
          <a:xfrm>
            <a:off x="5274906" y="2174033"/>
            <a:ext cx="2401077" cy="3610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9DE7C-2C3A-4E7B-83E6-70CF76C4244A}"/>
              </a:ext>
            </a:extLst>
          </p:cNvPr>
          <p:cNvSpPr/>
          <p:nvPr/>
        </p:nvSpPr>
        <p:spPr>
          <a:xfrm>
            <a:off x="5453743" y="2457062"/>
            <a:ext cx="2058955" cy="1102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77473-60EC-4ADF-B03F-8F3FF655B2CF}"/>
              </a:ext>
            </a:extLst>
          </p:cNvPr>
          <p:cNvSpPr/>
          <p:nvPr/>
        </p:nvSpPr>
        <p:spPr>
          <a:xfrm>
            <a:off x="5442858" y="4121021"/>
            <a:ext cx="2058955" cy="11025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57731-8D8B-4B69-930A-0662145209AF}"/>
              </a:ext>
            </a:extLst>
          </p:cNvPr>
          <p:cNvSpPr/>
          <p:nvPr/>
        </p:nvSpPr>
        <p:spPr>
          <a:xfrm>
            <a:off x="2949252" y="3197290"/>
            <a:ext cx="1388706" cy="11025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06270-8D58-458F-93DF-80B02C4DE55E}"/>
              </a:ext>
            </a:extLst>
          </p:cNvPr>
          <p:cNvSpPr/>
          <p:nvPr/>
        </p:nvSpPr>
        <p:spPr>
          <a:xfrm>
            <a:off x="8643647" y="3250661"/>
            <a:ext cx="1388706" cy="11025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C361C4-7696-428B-82E7-DBAC1B372C5E}"/>
              </a:ext>
            </a:extLst>
          </p:cNvPr>
          <p:cNvSpPr/>
          <p:nvPr/>
        </p:nvSpPr>
        <p:spPr>
          <a:xfrm>
            <a:off x="4337958" y="3559629"/>
            <a:ext cx="952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8F0D79C-7C7A-4EA9-B570-A6F17BBBD4AA}"/>
              </a:ext>
            </a:extLst>
          </p:cNvPr>
          <p:cNvSpPr/>
          <p:nvPr/>
        </p:nvSpPr>
        <p:spPr>
          <a:xfrm>
            <a:off x="7691147" y="3559629"/>
            <a:ext cx="952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Where is </a:t>
            </a:r>
            <a:r>
              <a:rPr lang="en-US" sz="4400" dirty="0" err="1"/>
              <a:t>sum.c</a:t>
            </a:r>
            <a:r>
              <a:rPr lang="en-US" sz="4400" dirty="0"/>
              <a:t> stored?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851918"/>
            <a:ext cx="2329543" cy="1556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1236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4456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Where is </a:t>
            </a:r>
            <a:r>
              <a:rPr lang="en-US" sz="4400" dirty="0" err="1"/>
              <a:t>sum.c</a:t>
            </a:r>
            <a:r>
              <a:rPr lang="en-US" sz="4400" dirty="0"/>
              <a:t> stored?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1236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4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Compiling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DC953-D276-4DEE-BFCD-DFFFDE9C663A}"/>
              </a:ext>
            </a:extLst>
          </p:cNvPr>
          <p:cNvSpPr/>
          <p:nvPr/>
        </p:nvSpPr>
        <p:spPr>
          <a:xfrm>
            <a:off x="4808375" y="2174030"/>
            <a:ext cx="1782147" cy="3610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Compiler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gcc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2E0B2-6E10-41EF-8A4F-1D8A72F74DD9}"/>
              </a:ext>
            </a:extLst>
          </p:cNvPr>
          <p:cNvSpPr/>
          <p:nvPr/>
        </p:nvSpPr>
        <p:spPr>
          <a:xfrm>
            <a:off x="8539064" y="2174031"/>
            <a:ext cx="1782147" cy="3610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28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8FF5103-BC1F-4D33-A5E4-FEC525D4CCA0}"/>
              </a:ext>
            </a:extLst>
          </p:cNvPr>
          <p:cNvSpPr/>
          <p:nvPr/>
        </p:nvSpPr>
        <p:spPr>
          <a:xfrm>
            <a:off x="3116424" y="36016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84A426-174E-4986-AE89-EE1E468D59FA}"/>
              </a:ext>
            </a:extLst>
          </p:cNvPr>
          <p:cNvSpPr/>
          <p:nvPr/>
        </p:nvSpPr>
        <p:spPr>
          <a:xfrm>
            <a:off x="7075589" y="34377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DC953-D276-4DEE-BFCD-DFFFDE9C663A}"/>
              </a:ext>
            </a:extLst>
          </p:cNvPr>
          <p:cNvSpPr/>
          <p:nvPr/>
        </p:nvSpPr>
        <p:spPr>
          <a:xfrm>
            <a:off x="4808375" y="2174030"/>
            <a:ext cx="1782147" cy="3610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Compiler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gcc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2E0B2-6E10-41EF-8A4F-1D8A72F74DD9}"/>
              </a:ext>
            </a:extLst>
          </p:cNvPr>
          <p:cNvSpPr/>
          <p:nvPr/>
        </p:nvSpPr>
        <p:spPr>
          <a:xfrm>
            <a:off x="8539064" y="2174031"/>
            <a:ext cx="1782147" cy="3610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28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8FF5103-BC1F-4D33-A5E4-FEC525D4CCA0}"/>
              </a:ext>
            </a:extLst>
          </p:cNvPr>
          <p:cNvSpPr/>
          <p:nvPr/>
        </p:nvSpPr>
        <p:spPr>
          <a:xfrm>
            <a:off x="3116424" y="36016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84A426-174E-4986-AE89-EE1E468D59FA}"/>
              </a:ext>
            </a:extLst>
          </p:cNvPr>
          <p:cNvSpPr/>
          <p:nvPr/>
        </p:nvSpPr>
        <p:spPr>
          <a:xfrm>
            <a:off x="7075589" y="34377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F00FF-17E6-460F-86C9-6FE7EF61684B}"/>
              </a:ext>
            </a:extLst>
          </p:cNvPr>
          <p:cNvSpPr txBox="1"/>
          <p:nvPr/>
        </p:nvSpPr>
        <p:spPr>
          <a:xfrm>
            <a:off x="827155" y="1614196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43B12-4A9F-45D8-BCC3-C0828E1FC5B6}"/>
              </a:ext>
            </a:extLst>
          </p:cNvPr>
          <p:cNvSpPr txBox="1"/>
          <p:nvPr/>
        </p:nvSpPr>
        <p:spPr>
          <a:xfrm>
            <a:off x="8539064" y="1250700"/>
            <a:ext cx="151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</a:t>
            </a:r>
          </a:p>
          <a:p>
            <a:r>
              <a:rPr lang="en-US" dirty="0"/>
              <a:t>Object File</a:t>
            </a:r>
          </a:p>
          <a:p>
            <a:r>
              <a:rPr lang="en-US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657E3-4AE7-49CC-BBFB-274CA5AB6AC1}"/>
              </a:ext>
            </a:extLst>
          </p:cNvPr>
          <p:cNvSpPr txBox="1"/>
          <p:nvPr/>
        </p:nvSpPr>
        <p:spPr>
          <a:xfrm>
            <a:off x="4808375" y="1335548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</a:t>
            </a:r>
            <a:r>
              <a:rPr lang="en-US" dirty="0"/>
              <a:t>NU </a:t>
            </a:r>
            <a:r>
              <a:rPr lang="en-US" u="sng" dirty="0"/>
              <a:t>C</a:t>
            </a:r>
            <a:r>
              <a:rPr lang="en-US" dirty="0"/>
              <a:t> </a:t>
            </a:r>
            <a:r>
              <a:rPr lang="en-US" u="sng" dirty="0"/>
              <a:t>C</a:t>
            </a:r>
            <a:r>
              <a:rPr lang="en-US" dirty="0"/>
              <a:t>ompiler</a:t>
            </a:r>
          </a:p>
          <a:p>
            <a:pPr algn="ctr"/>
            <a:r>
              <a:rPr lang="en-US" sz="1400" u="sng" dirty="0"/>
              <a:t>(G</a:t>
            </a:r>
            <a:r>
              <a:rPr lang="en-US" sz="1400" dirty="0"/>
              <a:t>NU </a:t>
            </a:r>
            <a:r>
              <a:rPr lang="en-US" sz="1400" u="sng" dirty="0"/>
              <a:t>N</a:t>
            </a:r>
            <a:r>
              <a:rPr lang="en-US" sz="1400" dirty="0"/>
              <a:t>ot </a:t>
            </a:r>
            <a:r>
              <a:rPr lang="en-US" sz="1400" u="sng" dirty="0"/>
              <a:t>U</a:t>
            </a:r>
            <a:r>
              <a:rPr lang="en-US" sz="1400" dirty="0"/>
              <a:t>nix)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6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Where is sum stored?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1236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5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Where is sum stored?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1236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93F13-8B3E-44DD-954B-03F907E915B5}"/>
              </a:ext>
            </a:extLst>
          </p:cNvPr>
          <p:cNvSpPr/>
          <p:nvPr/>
        </p:nvSpPr>
        <p:spPr>
          <a:xfrm>
            <a:off x="7074157" y="4562671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12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</p:spTree>
    <p:extLst>
      <p:ext uri="{BB962C8B-B14F-4D97-AF65-F5344CB8AC3E}">
        <p14:creationId xmlns:p14="http://schemas.microsoft.com/office/powerpoint/2010/main" val="2758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CS 354 </a:t>
            </a:r>
          </a:p>
          <a:p>
            <a:pPr algn="ctr"/>
            <a:r>
              <a:rPr lang="en-US" sz="4400" dirty="0"/>
              <a:t>Machine Organization and Programming</a:t>
            </a:r>
          </a:p>
          <a:p>
            <a:pPr algn="ctr"/>
            <a:r>
              <a:rPr lang="en-US" sz="3200" dirty="0"/>
              <a:t>Lecture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FDAC0-A65E-45E7-B136-BF7B4E3A01EE}"/>
              </a:ext>
            </a:extLst>
          </p:cNvPr>
          <p:cNvSpPr txBox="1"/>
          <p:nvPr/>
        </p:nvSpPr>
        <p:spPr>
          <a:xfrm>
            <a:off x="1442905" y="3899762"/>
            <a:ext cx="4446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Course Logistics</a:t>
            </a:r>
          </a:p>
          <a:p>
            <a:r>
              <a:rPr lang="en-US" sz="2800" dirty="0"/>
              <a:t>How Computers Work</a:t>
            </a:r>
          </a:p>
          <a:p>
            <a:r>
              <a:rPr lang="en-US" sz="2800" dirty="0"/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520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Where is sum stored?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1236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93F13-8B3E-44DD-954B-03F907E915B5}"/>
              </a:ext>
            </a:extLst>
          </p:cNvPr>
          <p:cNvSpPr/>
          <p:nvPr/>
        </p:nvSpPr>
        <p:spPr>
          <a:xfrm>
            <a:off x="7074157" y="4562671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12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6C8DA1-E433-459E-87C4-C2CEAE1C0738}"/>
              </a:ext>
            </a:extLst>
          </p:cNvPr>
          <p:cNvCxnSpPr/>
          <p:nvPr/>
        </p:nvCxnSpPr>
        <p:spPr>
          <a:xfrm>
            <a:off x="3312367" y="4226767"/>
            <a:ext cx="7707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23C389-EE97-4997-9B8E-7BF4D051341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604657" y="3933873"/>
            <a:ext cx="0" cy="29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8B3B2-84D3-428D-AC45-717333373EB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263743" y="3933872"/>
            <a:ext cx="0" cy="292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6B9EDC-0133-408B-A008-790FEE133D9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34200" y="4226767"/>
            <a:ext cx="0" cy="25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2E5EFA-C163-4CD4-9660-82E5DFA661CB}"/>
              </a:ext>
            </a:extLst>
          </p:cNvPr>
          <p:cNvSpPr txBox="1"/>
          <p:nvPr/>
        </p:nvSpPr>
        <p:spPr>
          <a:xfrm>
            <a:off x="3717088" y="4353775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  <a:p>
            <a:r>
              <a:rPr lang="en-US" dirty="0"/>
              <a:t>Interconnects</a:t>
            </a:r>
          </a:p>
        </p:txBody>
      </p:sp>
    </p:spTree>
    <p:extLst>
      <p:ext uri="{BB962C8B-B14F-4D97-AF65-F5344CB8AC3E}">
        <p14:creationId xmlns:p14="http://schemas.microsoft.com/office/powerpoint/2010/main" val="218764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&gt;&gt;&gt; ./sum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1236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93F13-8B3E-44DD-954B-03F907E915B5}"/>
              </a:ext>
            </a:extLst>
          </p:cNvPr>
          <p:cNvSpPr/>
          <p:nvPr/>
        </p:nvSpPr>
        <p:spPr>
          <a:xfrm>
            <a:off x="7074157" y="4562671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12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49C2C-DFFB-402E-9A38-34319ED80943}"/>
              </a:ext>
            </a:extLst>
          </p:cNvPr>
          <p:cNvSpPr/>
          <p:nvPr/>
        </p:nvSpPr>
        <p:spPr>
          <a:xfrm>
            <a:off x="8280914" y="2528473"/>
            <a:ext cx="802435" cy="830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Code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5D1A7-63C3-4925-9163-F94A4931DE3F}"/>
              </a:ext>
            </a:extLst>
          </p:cNvPr>
          <p:cNvSpPr/>
          <p:nvPr/>
        </p:nvSpPr>
        <p:spPr>
          <a:xfrm>
            <a:off x="9375706" y="2343807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Data</a:t>
            </a:r>
          </a:p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07763-5312-499D-865C-19BD0634B541}"/>
              </a:ext>
            </a:extLst>
          </p:cNvPr>
          <p:cNvSpPr/>
          <p:nvPr/>
        </p:nvSpPr>
        <p:spPr>
          <a:xfrm>
            <a:off x="9731829" y="2723244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4EEC8-CADC-4BAB-ACA9-817001839A06}"/>
              </a:ext>
            </a:extLst>
          </p:cNvPr>
          <p:cNvSpPr/>
          <p:nvPr/>
        </p:nvSpPr>
        <p:spPr>
          <a:xfrm>
            <a:off x="9731827" y="303413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BBD76-86E2-483C-90D2-73844F2FECCC}"/>
              </a:ext>
            </a:extLst>
          </p:cNvPr>
          <p:cNvSpPr/>
          <p:nvPr/>
        </p:nvSpPr>
        <p:spPr>
          <a:xfrm>
            <a:off x="9731828" y="338060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0FB34-0C9D-4820-AA4E-0FB6AC2E5F5E}"/>
              </a:ext>
            </a:extLst>
          </p:cNvPr>
          <p:cNvCxnSpPr/>
          <p:nvPr/>
        </p:nvCxnSpPr>
        <p:spPr>
          <a:xfrm>
            <a:off x="3312367" y="4226767"/>
            <a:ext cx="7707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430C4D-06F9-41F3-B4C7-31FC583217AF}"/>
              </a:ext>
            </a:extLst>
          </p:cNvPr>
          <p:cNvCxnSpPr>
            <a:cxnSpLocks/>
          </p:cNvCxnSpPr>
          <p:nvPr/>
        </p:nvCxnSpPr>
        <p:spPr>
          <a:xfrm>
            <a:off x="4604657" y="3933873"/>
            <a:ext cx="0" cy="29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7DA66F-6A61-45D3-BF6C-F8288ECF016D}"/>
              </a:ext>
            </a:extLst>
          </p:cNvPr>
          <p:cNvCxnSpPr>
            <a:cxnSpLocks/>
          </p:cNvCxnSpPr>
          <p:nvPr/>
        </p:nvCxnSpPr>
        <p:spPr>
          <a:xfrm>
            <a:off x="9263743" y="3933872"/>
            <a:ext cx="0" cy="292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0CE22D-267E-4587-AB63-BE9632CF4AEE}"/>
              </a:ext>
            </a:extLst>
          </p:cNvPr>
          <p:cNvCxnSpPr>
            <a:cxnSpLocks/>
          </p:cNvCxnSpPr>
          <p:nvPr/>
        </p:nvCxnSpPr>
        <p:spPr>
          <a:xfrm>
            <a:off x="6934200" y="4226767"/>
            <a:ext cx="0" cy="25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2D08D5-2A47-45D8-B841-89C12D53A22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098971" y="3933872"/>
            <a:ext cx="690466" cy="151080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A96A8-95B3-4978-9BE2-5CBE88555517}"/>
              </a:ext>
            </a:extLst>
          </p:cNvPr>
          <p:cNvSpPr txBox="1"/>
          <p:nvPr/>
        </p:nvSpPr>
        <p:spPr>
          <a:xfrm>
            <a:off x="8682131" y="4777273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Loader</a:t>
            </a:r>
          </a:p>
        </p:txBody>
      </p:sp>
    </p:spTree>
    <p:extLst>
      <p:ext uri="{BB962C8B-B14F-4D97-AF65-F5344CB8AC3E}">
        <p14:creationId xmlns:p14="http://schemas.microsoft.com/office/powerpoint/2010/main" val="246577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&gt;&gt;&gt; ./sum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1236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93F13-8B3E-44DD-954B-03F907E915B5}"/>
              </a:ext>
            </a:extLst>
          </p:cNvPr>
          <p:cNvSpPr/>
          <p:nvPr/>
        </p:nvSpPr>
        <p:spPr>
          <a:xfrm>
            <a:off x="7074157" y="4562671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12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49C2C-DFFB-402E-9A38-34319ED80943}"/>
              </a:ext>
            </a:extLst>
          </p:cNvPr>
          <p:cNvSpPr/>
          <p:nvPr/>
        </p:nvSpPr>
        <p:spPr>
          <a:xfrm>
            <a:off x="8280914" y="2528473"/>
            <a:ext cx="802435" cy="830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Code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5D1A7-63C3-4925-9163-F94A4931DE3F}"/>
              </a:ext>
            </a:extLst>
          </p:cNvPr>
          <p:cNvSpPr/>
          <p:nvPr/>
        </p:nvSpPr>
        <p:spPr>
          <a:xfrm>
            <a:off x="9375706" y="2343807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Data</a:t>
            </a:r>
          </a:p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07763-5312-499D-865C-19BD0634B541}"/>
              </a:ext>
            </a:extLst>
          </p:cNvPr>
          <p:cNvSpPr/>
          <p:nvPr/>
        </p:nvSpPr>
        <p:spPr>
          <a:xfrm>
            <a:off x="9731829" y="2723244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4EEC8-CADC-4BAB-ACA9-817001839A06}"/>
              </a:ext>
            </a:extLst>
          </p:cNvPr>
          <p:cNvSpPr/>
          <p:nvPr/>
        </p:nvSpPr>
        <p:spPr>
          <a:xfrm>
            <a:off x="9731827" y="303413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BBD76-86E2-483C-90D2-73844F2FECCC}"/>
              </a:ext>
            </a:extLst>
          </p:cNvPr>
          <p:cNvSpPr/>
          <p:nvPr/>
        </p:nvSpPr>
        <p:spPr>
          <a:xfrm>
            <a:off x="9731828" y="338060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0FB34-0C9D-4820-AA4E-0FB6AC2E5F5E}"/>
              </a:ext>
            </a:extLst>
          </p:cNvPr>
          <p:cNvCxnSpPr/>
          <p:nvPr/>
        </p:nvCxnSpPr>
        <p:spPr>
          <a:xfrm>
            <a:off x="3312367" y="4226767"/>
            <a:ext cx="7707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430C4D-06F9-41F3-B4C7-31FC583217AF}"/>
              </a:ext>
            </a:extLst>
          </p:cNvPr>
          <p:cNvCxnSpPr>
            <a:cxnSpLocks/>
          </p:cNvCxnSpPr>
          <p:nvPr/>
        </p:nvCxnSpPr>
        <p:spPr>
          <a:xfrm>
            <a:off x="4604657" y="3933873"/>
            <a:ext cx="0" cy="29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7DA66F-6A61-45D3-BF6C-F8288ECF016D}"/>
              </a:ext>
            </a:extLst>
          </p:cNvPr>
          <p:cNvCxnSpPr>
            <a:cxnSpLocks/>
          </p:cNvCxnSpPr>
          <p:nvPr/>
        </p:nvCxnSpPr>
        <p:spPr>
          <a:xfrm>
            <a:off x="9263743" y="3933872"/>
            <a:ext cx="0" cy="292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0CE22D-267E-4587-AB63-BE9632CF4AEE}"/>
              </a:ext>
            </a:extLst>
          </p:cNvPr>
          <p:cNvCxnSpPr>
            <a:cxnSpLocks/>
          </p:cNvCxnSpPr>
          <p:nvPr/>
        </p:nvCxnSpPr>
        <p:spPr>
          <a:xfrm>
            <a:off x="6934200" y="4226767"/>
            <a:ext cx="0" cy="25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2D08D5-2A47-45D8-B841-89C12D53A22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098971" y="3933872"/>
            <a:ext cx="690466" cy="151080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A96A8-95B3-4978-9BE2-5CBE88555517}"/>
              </a:ext>
            </a:extLst>
          </p:cNvPr>
          <p:cNvSpPr txBox="1"/>
          <p:nvPr/>
        </p:nvSpPr>
        <p:spPr>
          <a:xfrm>
            <a:off x="8682131" y="4777272"/>
            <a:ext cx="1870791" cy="1754326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Loader </a:t>
            </a:r>
          </a:p>
          <a:p>
            <a:r>
              <a:rPr lang="en-US" dirty="0"/>
              <a:t>This is a program that is run by the CPU to move code and data into memory</a:t>
            </a:r>
          </a:p>
        </p:txBody>
      </p:sp>
    </p:spTree>
    <p:extLst>
      <p:ext uri="{BB962C8B-B14F-4D97-AF65-F5344CB8AC3E}">
        <p14:creationId xmlns:p14="http://schemas.microsoft.com/office/powerpoint/2010/main" val="273485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&gt;&gt;&gt; ./sum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Reg 1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Reg 2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Reg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02851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- 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93F13-8B3E-44DD-954B-03F907E915B5}"/>
              </a:ext>
            </a:extLst>
          </p:cNvPr>
          <p:cNvSpPr/>
          <p:nvPr/>
        </p:nvSpPr>
        <p:spPr>
          <a:xfrm>
            <a:off x="7074157" y="4562671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12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49C2C-DFFB-402E-9A38-34319ED80943}"/>
              </a:ext>
            </a:extLst>
          </p:cNvPr>
          <p:cNvSpPr/>
          <p:nvPr/>
        </p:nvSpPr>
        <p:spPr>
          <a:xfrm>
            <a:off x="8280914" y="2528473"/>
            <a:ext cx="802435" cy="830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Code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5D1A7-63C3-4925-9163-F94A4931DE3F}"/>
              </a:ext>
            </a:extLst>
          </p:cNvPr>
          <p:cNvSpPr/>
          <p:nvPr/>
        </p:nvSpPr>
        <p:spPr>
          <a:xfrm>
            <a:off x="9375706" y="2343807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Data</a:t>
            </a:r>
          </a:p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07763-5312-499D-865C-19BD0634B541}"/>
              </a:ext>
            </a:extLst>
          </p:cNvPr>
          <p:cNvSpPr/>
          <p:nvPr/>
        </p:nvSpPr>
        <p:spPr>
          <a:xfrm>
            <a:off x="9731829" y="2723244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4EEC8-CADC-4BAB-ACA9-817001839A06}"/>
              </a:ext>
            </a:extLst>
          </p:cNvPr>
          <p:cNvSpPr/>
          <p:nvPr/>
        </p:nvSpPr>
        <p:spPr>
          <a:xfrm>
            <a:off x="9731827" y="303413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BBD76-86E2-483C-90D2-73844F2FECCC}"/>
              </a:ext>
            </a:extLst>
          </p:cNvPr>
          <p:cNvSpPr/>
          <p:nvPr/>
        </p:nvSpPr>
        <p:spPr>
          <a:xfrm>
            <a:off x="9731828" y="338060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0FB34-0C9D-4820-AA4E-0FB6AC2E5F5E}"/>
              </a:ext>
            </a:extLst>
          </p:cNvPr>
          <p:cNvCxnSpPr/>
          <p:nvPr/>
        </p:nvCxnSpPr>
        <p:spPr>
          <a:xfrm>
            <a:off x="3312367" y="4226767"/>
            <a:ext cx="7707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430C4D-06F9-41F3-B4C7-31FC583217AF}"/>
              </a:ext>
            </a:extLst>
          </p:cNvPr>
          <p:cNvCxnSpPr>
            <a:cxnSpLocks/>
          </p:cNvCxnSpPr>
          <p:nvPr/>
        </p:nvCxnSpPr>
        <p:spPr>
          <a:xfrm>
            <a:off x="4604657" y="3933873"/>
            <a:ext cx="0" cy="29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7DA66F-6A61-45D3-BF6C-F8288ECF016D}"/>
              </a:ext>
            </a:extLst>
          </p:cNvPr>
          <p:cNvCxnSpPr>
            <a:cxnSpLocks/>
          </p:cNvCxnSpPr>
          <p:nvPr/>
        </p:nvCxnSpPr>
        <p:spPr>
          <a:xfrm>
            <a:off x="9263743" y="3933872"/>
            <a:ext cx="0" cy="292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0CE22D-267E-4587-AB63-BE9632CF4AEE}"/>
              </a:ext>
            </a:extLst>
          </p:cNvPr>
          <p:cNvCxnSpPr>
            <a:cxnSpLocks/>
          </p:cNvCxnSpPr>
          <p:nvPr/>
        </p:nvCxnSpPr>
        <p:spPr>
          <a:xfrm>
            <a:off x="6934200" y="4226767"/>
            <a:ext cx="0" cy="25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2D08D5-2A47-45D8-B841-89C12D53A22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098971" y="3933872"/>
            <a:ext cx="690466" cy="151080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A96A8-95B3-4978-9BE2-5CBE88555517}"/>
              </a:ext>
            </a:extLst>
          </p:cNvPr>
          <p:cNvSpPr txBox="1"/>
          <p:nvPr/>
        </p:nvSpPr>
        <p:spPr>
          <a:xfrm>
            <a:off x="8682131" y="4777273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249CA-8954-47DE-A23D-28BCDF1C9DA8}"/>
              </a:ext>
            </a:extLst>
          </p:cNvPr>
          <p:cNvSpPr/>
          <p:nvPr/>
        </p:nvSpPr>
        <p:spPr>
          <a:xfrm>
            <a:off x="4074364" y="2420274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508BA3-B0A6-4ACD-9230-778F2D703D9B}"/>
              </a:ext>
            </a:extLst>
          </p:cNvPr>
          <p:cNvSpPr/>
          <p:nvPr/>
        </p:nvSpPr>
        <p:spPr>
          <a:xfrm>
            <a:off x="4074364" y="2858134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D77196-A4BE-4225-BD6F-4FCC3ED3F055}"/>
              </a:ext>
            </a:extLst>
          </p:cNvPr>
          <p:cNvSpPr/>
          <p:nvPr/>
        </p:nvSpPr>
        <p:spPr>
          <a:xfrm>
            <a:off x="4074364" y="3281965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9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&gt;&gt;&gt; ./sum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Reg 1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Reg 2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Reg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02851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- 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93F13-8B3E-44DD-954B-03F907E915B5}"/>
              </a:ext>
            </a:extLst>
          </p:cNvPr>
          <p:cNvSpPr/>
          <p:nvPr/>
        </p:nvSpPr>
        <p:spPr>
          <a:xfrm>
            <a:off x="7074157" y="4562671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12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49C2C-DFFB-402E-9A38-34319ED80943}"/>
              </a:ext>
            </a:extLst>
          </p:cNvPr>
          <p:cNvSpPr/>
          <p:nvPr/>
        </p:nvSpPr>
        <p:spPr>
          <a:xfrm>
            <a:off x="8280914" y="2528473"/>
            <a:ext cx="802435" cy="830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Code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5D1A7-63C3-4925-9163-F94A4931DE3F}"/>
              </a:ext>
            </a:extLst>
          </p:cNvPr>
          <p:cNvSpPr/>
          <p:nvPr/>
        </p:nvSpPr>
        <p:spPr>
          <a:xfrm>
            <a:off x="9375706" y="2343807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Data</a:t>
            </a:r>
          </a:p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07763-5312-499D-865C-19BD0634B541}"/>
              </a:ext>
            </a:extLst>
          </p:cNvPr>
          <p:cNvSpPr/>
          <p:nvPr/>
        </p:nvSpPr>
        <p:spPr>
          <a:xfrm>
            <a:off x="9731829" y="2723244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4EEC8-CADC-4BAB-ACA9-817001839A06}"/>
              </a:ext>
            </a:extLst>
          </p:cNvPr>
          <p:cNvSpPr/>
          <p:nvPr/>
        </p:nvSpPr>
        <p:spPr>
          <a:xfrm>
            <a:off x="9731827" y="303413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BBD76-86E2-483C-90D2-73844F2FECCC}"/>
              </a:ext>
            </a:extLst>
          </p:cNvPr>
          <p:cNvSpPr/>
          <p:nvPr/>
        </p:nvSpPr>
        <p:spPr>
          <a:xfrm>
            <a:off x="9731828" y="338060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0FB34-0C9D-4820-AA4E-0FB6AC2E5F5E}"/>
              </a:ext>
            </a:extLst>
          </p:cNvPr>
          <p:cNvCxnSpPr/>
          <p:nvPr/>
        </p:nvCxnSpPr>
        <p:spPr>
          <a:xfrm>
            <a:off x="3312367" y="4226767"/>
            <a:ext cx="7707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430C4D-06F9-41F3-B4C7-31FC583217AF}"/>
              </a:ext>
            </a:extLst>
          </p:cNvPr>
          <p:cNvCxnSpPr>
            <a:cxnSpLocks/>
          </p:cNvCxnSpPr>
          <p:nvPr/>
        </p:nvCxnSpPr>
        <p:spPr>
          <a:xfrm>
            <a:off x="4604657" y="3933873"/>
            <a:ext cx="0" cy="29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7DA66F-6A61-45D3-BF6C-F8288ECF016D}"/>
              </a:ext>
            </a:extLst>
          </p:cNvPr>
          <p:cNvCxnSpPr>
            <a:cxnSpLocks/>
          </p:cNvCxnSpPr>
          <p:nvPr/>
        </p:nvCxnSpPr>
        <p:spPr>
          <a:xfrm>
            <a:off x="9263743" y="3933872"/>
            <a:ext cx="0" cy="292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0CE22D-267E-4587-AB63-BE9632CF4AEE}"/>
              </a:ext>
            </a:extLst>
          </p:cNvPr>
          <p:cNvCxnSpPr>
            <a:cxnSpLocks/>
          </p:cNvCxnSpPr>
          <p:nvPr/>
        </p:nvCxnSpPr>
        <p:spPr>
          <a:xfrm>
            <a:off x="6934200" y="4226767"/>
            <a:ext cx="0" cy="25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2D08D5-2A47-45D8-B841-89C12D53A22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098971" y="3933872"/>
            <a:ext cx="690466" cy="151080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A96A8-95B3-4978-9BE2-5CBE88555517}"/>
              </a:ext>
            </a:extLst>
          </p:cNvPr>
          <p:cNvSpPr txBox="1"/>
          <p:nvPr/>
        </p:nvSpPr>
        <p:spPr>
          <a:xfrm>
            <a:off x="8682131" y="4777273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249CA-8954-47DE-A23D-28BCDF1C9DA8}"/>
              </a:ext>
            </a:extLst>
          </p:cNvPr>
          <p:cNvSpPr/>
          <p:nvPr/>
        </p:nvSpPr>
        <p:spPr>
          <a:xfrm>
            <a:off x="4074364" y="2420274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    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508BA3-B0A6-4ACD-9230-778F2D703D9B}"/>
              </a:ext>
            </a:extLst>
          </p:cNvPr>
          <p:cNvSpPr/>
          <p:nvPr/>
        </p:nvSpPr>
        <p:spPr>
          <a:xfrm>
            <a:off x="4074364" y="2858134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D77196-A4BE-4225-BD6F-4FCC3ED3F055}"/>
              </a:ext>
            </a:extLst>
          </p:cNvPr>
          <p:cNvSpPr/>
          <p:nvPr/>
        </p:nvSpPr>
        <p:spPr>
          <a:xfrm>
            <a:off x="4074364" y="3281965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F7726C2-E96B-4146-829A-84B6BD91596B}"/>
              </a:ext>
            </a:extLst>
          </p:cNvPr>
          <p:cNvCxnSpPr>
            <a:cxnSpLocks/>
            <a:stCxn id="14" idx="0"/>
            <a:endCxn id="23" idx="3"/>
          </p:cNvCxnSpPr>
          <p:nvPr/>
        </p:nvCxnSpPr>
        <p:spPr>
          <a:xfrm rot="16200000" flipV="1">
            <a:off x="7550418" y="364550"/>
            <a:ext cx="188932" cy="4528455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CC3748-4825-458B-BB9D-E4E8C475FC5C}"/>
              </a:ext>
            </a:extLst>
          </p:cNvPr>
          <p:cNvSpPr txBox="1"/>
          <p:nvPr/>
        </p:nvSpPr>
        <p:spPr>
          <a:xfrm>
            <a:off x="6278720" y="2099664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C5FBDC-32E6-416E-A633-D0971F2683FF}"/>
              </a:ext>
            </a:extLst>
          </p:cNvPr>
          <p:cNvSpPr/>
          <p:nvPr/>
        </p:nvSpPr>
        <p:spPr>
          <a:xfrm>
            <a:off x="615820" y="4404049"/>
            <a:ext cx="1380931" cy="3732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&gt;&gt;&gt; ./sum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Reg 1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Reg 2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Reg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02851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- 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93F13-8B3E-44DD-954B-03F907E915B5}"/>
              </a:ext>
            </a:extLst>
          </p:cNvPr>
          <p:cNvSpPr/>
          <p:nvPr/>
        </p:nvSpPr>
        <p:spPr>
          <a:xfrm>
            <a:off x="7074157" y="4562671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12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49C2C-DFFB-402E-9A38-34319ED80943}"/>
              </a:ext>
            </a:extLst>
          </p:cNvPr>
          <p:cNvSpPr/>
          <p:nvPr/>
        </p:nvSpPr>
        <p:spPr>
          <a:xfrm>
            <a:off x="8280914" y="2528473"/>
            <a:ext cx="802435" cy="830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Code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5D1A7-63C3-4925-9163-F94A4931DE3F}"/>
              </a:ext>
            </a:extLst>
          </p:cNvPr>
          <p:cNvSpPr/>
          <p:nvPr/>
        </p:nvSpPr>
        <p:spPr>
          <a:xfrm>
            <a:off x="9375706" y="2343807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Data</a:t>
            </a:r>
          </a:p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07763-5312-499D-865C-19BD0634B541}"/>
              </a:ext>
            </a:extLst>
          </p:cNvPr>
          <p:cNvSpPr/>
          <p:nvPr/>
        </p:nvSpPr>
        <p:spPr>
          <a:xfrm>
            <a:off x="9731829" y="2723244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4EEC8-CADC-4BAB-ACA9-817001839A06}"/>
              </a:ext>
            </a:extLst>
          </p:cNvPr>
          <p:cNvSpPr/>
          <p:nvPr/>
        </p:nvSpPr>
        <p:spPr>
          <a:xfrm>
            <a:off x="9731827" y="303413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BBD76-86E2-483C-90D2-73844F2FECCC}"/>
              </a:ext>
            </a:extLst>
          </p:cNvPr>
          <p:cNvSpPr/>
          <p:nvPr/>
        </p:nvSpPr>
        <p:spPr>
          <a:xfrm>
            <a:off x="9731828" y="338060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0FB34-0C9D-4820-AA4E-0FB6AC2E5F5E}"/>
              </a:ext>
            </a:extLst>
          </p:cNvPr>
          <p:cNvCxnSpPr/>
          <p:nvPr/>
        </p:nvCxnSpPr>
        <p:spPr>
          <a:xfrm>
            <a:off x="3312367" y="4226767"/>
            <a:ext cx="7707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430C4D-06F9-41F3-B4C7-31FC583217AF}"/>
              </a:ext>
            </a:extLst>
          </p:cNvPr>
          <p:cNvCxnSpPr>
            <a:cxnSpLocks/>
          </p:cNvCxnSpPr>
          <p:nvPr/>
        </p:nvCxnSpPr>
        <p:spPr>
          <a:xfrm>
            <a:off x="4604657" y="3933873"/>
            <a:ext cx="0" cy="29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7DA66F-6A61-45D3-BF6C-F8288ECF016D}"/>
              </a:ext>
            </a:extLst>
          </p:cNvPr>
          <p:cNvCxnSpPr>
            <a:cxnSpLocks/>
          </p:cNvCxnSpPr>
          <p:nvPr/>
        </p:nvCxnSpPr>
        <p:spPr>
          <a:xfrm>
            <a:off x="9263743" y="3933872"/>
            <a:ext cx="0" cy="292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0CE22D-267E-4587-AB63-BE9632CF4AEE}"/>
              </a:ext>
            </a:extLst>
          </p:cNvPr>
          <p:cNvCxnSpPr>
            <a:cxnSpLocks/>
          </p:cNvCxnSpPr>
          <p:nvPr/>
        </p:nvCxnSpPr>
        <p:spPr>
          <a:xfrm>
            <a:off x="6934200" y="4226767"/>
            <a:ext cx="0" cy="25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2D08D5-2A47-45D8-B841-89C12D53A22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098971" y="3933872"/>
            <a:ext cx="690466" cy="151080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A96A8-95B3-4978-9BE2-5CBE88555517}"/>
              </a:ext>
            </a:extLst>
          </p:cNvPr>
          <p:cNvSpPr txBox="1"/>
          <p:nvPr/>
        </p:nvSpPr>
        <p:spPr>
          <a:xfrm>
            <a:off x="6278720" y="2099664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249CA-8954-47DE-A23D-28BCDF1C9DA8}"/>
              </a:ext>
            </a:extLst>
          </p:cNvPr>
          <p:cNvSpPr/>
          <p:nvPr/>
        </p:nvSpPr>
        <p:spPr>
          <a:xfrm>
            <a:off x="4074364" y="2420274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    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508BA3-B0A6-4ACD-9230-778F2D703D9B}"/>
              </a:ext>
            </a:extLst>
          </p:cNvPr>
          <p:cNvSpPr/>
          <p:nvPr/>
        </p:nvSpPr>
        <p:spPr>
          <a:xfrm>
            <a:off x="4074364" y="2858134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    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D77196-A4BE-4225-BD6F-4FCC3ED3F055}"/>
              </a:ext>
            </a:extLst>
          </p:cNvPr>
          <p:cNvSpPr/>
          <p:nvPr/>
        </p:nvSpPr>
        <p:spPr>
          <a:xfrm>
            <a:off x="4074364" y="3281965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F7726C2-E96B-4146-829A-84B6BD91596B}"/>
              </a:ext>
            </a:extLst>
          </p:cNvPr>
          <p:cNvCxnSpPr>
            <a:cxnSpLocks/>
            <a:stCxn id="14" idx="0"/>
            <a:endCxn id="23" idx="3"/>
          </p:cNvCxnSpPr>
          <p:nvPr/>
        </p:nvCxnSpPr>
        <p:spPr>
          <a:xfrm rot="16200000" flipV="1">
            <a:off x="7550418" y="364550"/>
            <a:ext cx="188932" cy="4528455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DA8817E-DC19-4B8C-9CAB-06D3D4FFF8F2}"/>
              </a:ext>
            </a:extLst>
          </p:cNvPr>
          <p:cNvCxnSpPr>
            <a:cxnSpLocks/>
            <a:stCxn id="15" idx="1"/>
            <a:endCxn id="25" idx="3"/>
          </p:cNvCxnSpPr>
          <p:nvPr/>
        </p:nvCxnSpPr>
        <p:spPr>
          <a:xfrm rot="10800000">
            <a:off x="5380657" y="2972172"/>
            <a:ext cx="4351171" cy="17457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310F6D-3F35-4A7E-BD7B-DBF4D4AD48CE}"/>
              </a:ext>
            </a:extLst>
          </p:cNvPr>
          <p:cNvSpPr txBox="1"/>
          <p:nvPr/>
        </p:nvSpPr>
        <p:spPr>
          <a:xfrm>
            <a:off x="6331600" y="2620465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E002C-9454-41C6-8D10-313B91E67C81}"/>
              </a:ext>
            </a:extLst>
          </p:cNvPr>
          <p:cNvSpPr txBox="1"/>
          <p:nvPr/>
        </p:nvSpPr>
        <p:spPr>
          <a:xfrm>
            <a:off x="8682131" y="4777273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464BD9-D696-434C-B481-2B2011C939DA}"/>
              </a:ext>
            </a:extLst>
          </p:cNvPr>
          <p:cNvSpPr/>
          <p:nvPr/>
        </p:nvSpPr>
        <p:spPr>
          <a:xfrm>
            <a:off x="615820" y="4404049"/>
            <a:ext cx="1380931" cy="3732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063689" y="364760"/>
            <a:ext cx="10366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happens when we run a program?</a:t>
            </a:r>
          </a:p>
          <a:p>
            <a:pPr algn="ctr"/>
            <a:r>
              <a:rPr lang="en-US" sz="4400" dirty="0"/>
              <a:t>&gt;&gt;&gt; ./sum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3BB93-58FB-4BDA-8E4B-2ABB61BE82EA}"/>
              </a:ext>
            </a:extLst>
          </p:cNvPr>
          <p:cNvSpPr/>
          <p:nvPr/>
        </p:nvSpPr>
        <p:spPr>
          <a:xfrm>
            <a:off x="615820" y="2174033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D0DC-3DF6-4E2D-B5BB-3678D0ED8D34}"/>
              </a:ext>
            </a:extLst>
          </p:cNvPr>
          <p:cNvSpPr/>
          <p:nvPr/>
        </p:nvSpPr>
        <p:spPr>
          <a:xfrm>
            <a:off x="3439885" y="2006082"/>
            <a:ext cx="2329543" cy="1927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Reg 1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Reg 2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Reg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80247-A2AC-4B2D-80E3-1FF0A6B5A5EC}"/>
              </a:ext>
            </a:extLst>
          </p:cNvPr>
          <p:cNvSpPr/>
          <p:nvPr/>
        </p:nvSpPr>
        <p:spPr>
          <a:xfrm>
            <a:off x="8098971" y="2006081"/>
            <a:ext cx="2329543" cy="192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D66B-8ECB-4592-8F85-7ED2B6184E15}"/>
              </a:ext>
            </a:extLst>
          </p:cNvPr>
          <p:cNvSpPr/>
          <p:nvPr/>
        </p:nvSpPr>
        <p:spPr>
          <a:xfrm>
            <a:off x="5769428" y="4480783"/>
            <a:ext cx="2329543" cy="1927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D123E-8997-4952-972B-E2F8F3457E4C}"/>
              </a:ext>
            </a:extLst>
          </p:cNvPr>
          <p:cNvSpPr txBox="1"/>
          <p:nvPr/>
        </p:nvSpPr>
        <p:spPr>
          <a:xfrm>
            <a:off x="3610945" y="202851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- 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75A7-377C-4286-B964-FD3EED1A7C32}"/>
              </a:ext>
            </a:extLst>
          </p:cNvPr>
          <p:cNvSpPr txBox="1"/>
          <p:nvPr/>
        </p:nvSpPr>
        <p:spPr>
          <a:xfrm>
            <a:off x="8195385" y="2159141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5FC0-D480-4B29-BC75-C014FC83E1C0}"/>
              </a:ext>
            </a:extLst>
          </p:cNvPr>
          <p:cNvSpPr txBox="1"/>
          <p:nvPr/>
        </p:nvSpPr>
        <p:spPr>
          <a:xfrm>
            <a:off x="5865843" y="6039242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80E7D-1097-460C-B682-CA8BE2CCBC7D}"/>
              </a:ext>
            </a:extLst>
          </p:cNvPr>
          <p:cNvSpPr/>
          <p:nvPr/>
        </p:nvSpPr>
        <p:spPr>
          <a:xfrm>
            <a:off x="6057118" y="4562670"/>
            <a:ext cx="802435" cy="1383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err="1">
                <a:solidFill>
                  <a:schemeClr val="tx1"/>
                </a:solidFill>
              </a:rPr>
              <a:t>sum.c</a:t>
            </a:r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93F13-8B3E-44DD-954B-03F907E915B5}"/>
              </a:ext>
            </a:extLst>
          </p:cNvPr>
          <p:cNvSpPr/>
          <p:nvPr/>
        </p:nvSpPr>
        <p:spPr>
          <a:xfrm>
            <a:off x="7074157" y="4562671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12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49C2C-DFFB-402E-9A38-34319ED80943}"/>
              </a:ext>
            </a:extLst>
          </p:cNvPr>
          <p:cNvSpPr/>
          <p:nvPr/>
        </p:nvSpPr>
        <p:spPr>
          <a:xfrm>
            <a:off x="8280914" y="2528473"/>
            <a:ext cx="802435" cy="830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Code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c = a + b;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5D1A7-63C3-4925-9163-F94A4931DE3F}"/>
              </a:ext>
            </a:extLst>
          </p:cNvPr>
          <p:cNvSpPr/>
          <p:nvPr/>
        </p:nvSpPr>
        <p:spPr>
          <a:xfrm>
            <a:off x="9375706" y="2343807"/>
            <a:ext cx="810209" cy="1383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Data</a:t>
            </a:r>
          </a:p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07763-5312-499D-865C-19BD0634B541}"/>
              </a:ext>
            </a:extLst>
          </p:cNvPr>
          <p:cNvSpPr/>
          <p:nvPr/>
        </p:nvSpPr>
        <p:spPr>
          <a:xfrm>
            <a:off x="9731829" y="2723244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4EEC8-CADC-4BAB-ACA9-817001839A06}"/>
              </a:ext>
            </a:extLst>
          </p:cNvPr>
          <p:cNvSpPr/>
          <p:nvPr/>
        </p:nvSpPr>
        <p:spPr>
          <a:xfrm>
            <a:off x="9731827" y="303413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BBD76-86E2-483C-90D2-73844F2FECCC}"/>
              </a:ext>
            </a:extLst>
          </p:cNvPr>
          <p:cNvSpPr/>
          <p:nvPr/>
        </p:nvSpPr>
        <p:spPr>
          <a:xfrm>
            <a:off x="9731828" y="3380603"/>
            <a:ext cx="354563" cy="225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A0FB34-0C9D-4820-AA4E-0FB6AC2E5F5E}"/>
              </a:ext>
            </a:extLst>
          </p:cNvPr>
          <p:cNvCxnSpPr/>
          <p:nvPr/>
        </p:nvCxnSpPr>
        <p:spPr>
          <a:xfrm>
            <a:off x="3312367" y="4226767"/>
            <a:ext cx="7707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430C4D-06F9-41F3-B4C7-31FC583217AF}"/>
              </a:ext>
            </a:extLst>
          </p:cNvPr>
          <p:cNvCxnSpPr>
            <a:cxnSpLocks/>
          </p:cNvCxnSpPr>
          <p:nvPr/>
        </p:nvCxnSpPr>
        <p:spPr>
          <a:xfrm>
            <a:off x="4604657" y="3933873"/>
            <a:ext cx="0" cy="29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7DA66F-6A61-45D3-BF6C-F8288ECF016D}"/>
              </a:ext>
            </a:extLst>
          </p:cNvPr>
          <p:cNvCxnSpPr>
            <a:cxnSpLocks/>
          </p:cNvCxnSpPr>
          <p:nvPr/>
        </p:nvCxnSpPr>
        <p:spPr>
          <a:xfrm>
            <a:off x="9263743" y="3933872"/>
            <a:ext cx="0" cy="292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0CE22D-267E-4587-AB63-BE9632CF4AEE}"/>
              </a:ext>
            </a:extLst>
          </p:cNvPr>
          <p:cNvCxnSpPr>
            <a:cxnSpLocks/>
          </p:cNvCxnSpPr>
          <p:nvPr/>
        </p:nvCxnSpPr>
        <p:spPr>
          <a:xfrm>
            <a:off x="6934200" y="4226767"/>
            <a:ext cx="0" cy="25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2D08D5-2A47-45D8-B841-89C12D53A22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098971" y="3933872"/>
            <a:ext cx="690466" cy="151080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A96A8-95B3-4978-9BE2-5CBE88555517}"/>
              </a:ext>
            </a:extLst>
          </p:cNvPr>
          <p:cNvSpPr txBox="1"/>
          <p:nvPr/>
        </p:nvSpPr>
        <p:spPr>
          <a:xfrm>
            <a:off x="6278720" y="2099664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249CA-8954-47DE-A23D-28BCDF1C9DA8}"/>
              </a:ext>
            </a:extLst>
          </p:cNvPr>
          <p:cNvSpPr/>
          <p:nvPr/>
        </p:nvSpPr>
        <p:spPr>
          <a:xfrm>
            <a:off x="4074364" y="2420274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    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508BA3-B0A6-4ACD-9230-778F2D703D9B}"/>
              </a:ext>
            </a:extLst>
          </p:cNvPr>
          <p:cNvSpPr/>
          <p:nvPr/>
        </p:nvSpPr>
        <p:spPr>
          <a:xfrm>
            <a:off x="4074364" y="2858134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    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D77196-A4BE-4225-BD6F-4FCC3ED3F055}"/>
              </a:ext>
            </a:extLst>
          </p:cNvPr>
          <p:cNvSpPr/>
          <p:nvPr/>
        </p:nvSpPr>
        <p:spPr>
          <a:xfrm>
            <a:off x="4074364" y="3281965"/>
            <a:ext cx="1306292" cy="22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     3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F7726C2-E96B-4146-829A-84B6BD91596B}"/>
              </a:ext>
            </a:extLst>
          </p:cNvPr>
          <p:cNvCxnSpPr>
            <a:cxnSpLocks/>
            <a:stCxn id="14" idx="0"/>
            <a:endCxn id="23" idx="3"/>
          </p:cNvCxnSpPr>
          <p:nvPr/>
        </p:nvCxnSpPr>
        <p:spPr>
          <a:xfrm rot="16200000" flipV="1">
            <a:off x="7550418" y="364550"/>
            <a:ext cx="188932" cy="4528455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DA8817E-DC19-4B8C-9CAB-06D3D4FFF8F2}"/>
              </a:ext>
            </a:extLst>
          </p:cNvPr>
          <p:cNvCxnSpPr>
            <a:cxnSpLocks/>
            <a:stCxn id="15" idx="1"/>
            <a:endCxn id="25" idx="3"/>
          </p:cNvCxnSpPr>
          <p:nvPr/>
        </p:nvCxnSpPr>
        <p:spPr>
          <a:xfrm rot="10800000">
            <a:off x="5380657" y="2972172"/>
            <a:ext cx="4351171" cy="17457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310F6D-3F35-4A7E-BD7B-DBF4D4AD48CE}"/>
              </a:ext>
            </a:extLst>
          </p:cNvPr>
          <p:cNvSpPr txBox="1"/>
          <p:nvPr/>
        </p:nvSpPr>
        <p:spPr>
          <a:xfrm>
            <a:off x="6331600" y="2620465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E002C-9454-41C6-8D10-313B91E67C81}"/>
              </a:ext>
            </a:extLst>
          </p:cNvPr>
          <p:cNvSpPr txBox="1"/>
          <p:nvPr/>
        </p:nvSpPr>
        <p:spPr>
          <a:xfrm>
            <a:off x="8682131" y="4777273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Loader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722D9D8-6212-43F4-853D-AFEC9EB40CE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380656" y="3396003"/>
            <a:ext cx="4351171" cy="11403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C0BFE9-4658-4BCA-BC15-2DD315BFED56}"/>
              </a:ext>
            </a:extLst>
          </p:cNvPr>
          <p:cNvSpPr txBox="1"/>
          <p:nvPr/>
        </p:nvSpPr>
        <p:spPr>
          <a:xfrm>
            <a:off x="6054404" y="3390383"/>
            <a:ext cx="1161665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Store 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61319F-CAF1-4405-9B3A-BD7BD9F86BAA}"/>
              </a:ext>
            </a:extLst>
          </p:cNvPr>
          <p:cNvSpPr/>
          <p:nvPr/>
        </p:nvSpPr>
        <p:spPr>
          <a:xfrm>
            <a:off x="615820" y="4404049"/>
            <a:ext cx="1380931" cy="3732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3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does the CPU do?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8D65A-1261-428C-889D-E247BFDBCAA1}"/>
              </a:ext>
            </a:extLst>
          </p:cNvPr>
          <p:cNvSpPr/>
          <p:nvPr/>
        </p:nvSpPr>
        <p:spPr>
          <a:xfrm>
            <a:off x="681135" y="1954635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does the CPU do?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Fetch: get the instruction from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8D65A-1261-428C-889D-E247BFDBCAA1}"/>
              </a:ext>
            </a:extLst>
          </p:cNvPr>
          <p:cNvSpPr/>
          <p:nvPr/>
        </p:nvSpPr>
        <p:spPr>
          <a:xfrm>
            <a:off x="681135" y="1954635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1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does the CPU do?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Fetch: get the </a:t>
            </a:r>
            <a:r>
              <a:rPr lang="en-US">
                <a:solidFill>
                  <a:schemeClr val="tx1"/>
                </a:solidFill>
              </a:rPr>
              <a:t>instruction from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Decode: figure out what kind of instruction it 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8D65A-1261-428C-889D-E247BFDBCAA1}"/>
              </a:ext>
            </a:extLst>
          </p:cNvPr>
          <p:cNvSpPr/>
          <p:nvPr/>
        </p:nvSpPr>
        <p:spPr>
          <a:xfrm>
            <a:off x="681135" y="1954635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0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0332DC-9303-4D34-BA7E-3C9D9B05B152}"/>
              </a:ext>
            </a:extLst>
          </p:cNvPr>
          <p:cNvSpPr txBox="1">
            <a:spLocks/>
          </p:cNvSpPr>
          <p:nvPr/>
        </p:nvSpPr>
        <p:spPr>
          <a:xfrm>
            <a:off x="234949" y="673812"/>
            <a:ext cx="5829301" cy="3219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317500">
              <a:buFontTx/>
              <a:buNone/>
            </a:pPr>
            <a:r>
              <a:rPr lang="en-US" altLang="en-US" sz="2600" dirty="0"/>
              <a:t>Mike Doescher</a:t>
            </a:r>
          </a:p>
          <a:p>
            <a:pPr marL="452438" indent="-317500">
              <a:spcBef>
                <a:spcPct val="0"/>
              </a:spcBef>
            </a:pPr>
            <a:r>
              <a:rPr lang="en-US" altLang="en-US" sz="2600" dirty="0"/>
              <a:t>Email: </a:t>
            </a:r>
            <a:r>
              <a:rPr lang="en-US" altLang="en-US" sz="2600" u="sng" dirty="0">
                <a:solidFill>
                  <a:schemeClr val="accent1"/>
                </a:solidFill>
              </a:rPr>
              <a:t>mdoescher@wisc.edu</a:t>
            </a:r>
            <a:endParaRPr lang="en-US" altLang="en-US" sz="2600" dirty="0"/>
          </a:p>
          <a:p>
            <a:pPr marL="452438" indent="-317500">
              <a:spcBef>
                <a:spcPct val="0"/>
              </a:spcBef>
            </a:pPr>
            <a:r>
              <a:rPr lang="en-US" altLang="en-US" sz="2600" dirty="0"/>
              <a:t>Please call me “Mike”</a:t>
            </a:r>
          </a:p>
          <a:p>
            <a:pPr marL="452438" indent="-317500">
              <a:spcBef>
                <a:spcPts val="2300"/>
              </a:spcBef>
              <a:buFontTx/>
              <a:buNone/>
            </a:pPr>
            <a:r>
              <a:rPr lang="en-US" altLang="en-US" sz="2600" dirty="0"/>
              <a:t>Industry and Teaching experience</a:t>
            </a:r>
          </a:p>
          <a:p>
            <a:pPr marL="452438" indent="-317500">
              <a:spcBef>
                <a:spcPct val="0"/>
              </a:spcBef>
            </a:pPr>
            <a:r>
              <a:rPr lang="en-US" altLang="en-US" sz="2600" dirty="0"/>
              <a:t>Naval Research Laboratory</a:t>
            </a:r>
          </a:p>
          <a:p>
            <a:pPr marL="452438" indent="-317500">
              <a:spcBef>
                <a:spcPct val="0"/>
              </a:spcBef>
            </a:pPr>
            <a:r>
              <a:rPr lang="en-US" altLang="en-US" sz="2600" dirty="0"/>
              <a:t>Benedictine College</a:t>
            </a:r>
          </a:p>
          <a:p>
            <a:pPr marL="452438" indent="-317500">
              <a:spcBef>
                <a:spcPct val="0"/>
              </a:spcBef>
            </a:pPr>
            <a:r>
              <a:rPr lang="en-US" altLang="en-US" sz="2600" dirty="0"/>
              <a:t>SciArt Software</a:t>
            </a:r>
          </a:p>
          <a:p>
            <a:pPr marL="452438" indent="-317500">
              <a:spcBef>
                <a:spcPct val="0"/>
              </a:spcBef>
            </a:pPr>
            <a:r>
              <a:rPr lang="en-US" altLang="en-US" sz="2600" dirty="0"/>
              <a:t>UW Madison</a:t>
            </a:r>
          </a:p>
        </p:txBody>
      </p:sp>
      <p:pic>
        <p:nvPicPr>
          <p:cNvPr id="4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E0610522-9188-4C8D-A4DC-D0CF7948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3730171"/>
            <a:ext cx="42672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Image result for chemistry images">
            <a:extLst>
              <a:ext uri="{FF2B5EF4-FFF2-40B4-BE49-F238E27FC236}">
                <a16:creationId xmlns:a16="http://schemas.microsoft.com/office/drawing/2014/main" id="{639D759B-B96F-41DC-B1FC-1B4F54A1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3253500"/>
            <a:ext cx="58293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AD35570F-8501-41E6-9613-5502A4F2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6" y="571175"/>
            <a:ext cx="4270375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95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does the CPU do?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Fetch: get the </a:t>
            </a:r>
            <a:r>
              <a:rPr lang="en-US">
                <a:solidFill>
                  <a:schemeClr val="tx1"/>
                </a:solidFill>
              </a:rPr>
              <a:t>instruction from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Decode: figure out what kind of instruction it 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Execute: run the instruction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8D65A-1261-428C-889D-E247BFDBCAA1}"/>
              </a:ext>
            </a:extLst>
          </p:cNvPr>
          <p:cNvSpPr/>
          <p:nvPr/>
        </p:nvSpPr>
        <p:spPr>
          <a:xfrm>
            <a:off x="681135" y="1954635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0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does the CPU do?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Fetch: get the </a:t>
            </a:r>
            <a:r>
              <a:rPr lang="en-US">
                <a:solidFill>
                  <a:schemeClr val="tx1"/>
                </a:solidFill>
              </a:rPr>
              <a:t>instruction from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Decode: figure out what kind of instruction it 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Execute: run the instruction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8D65A-1261-428C-889D-E247BFDBCAA1}"/>
              </a:ext>
            </a:extLst>
          </p:cNvPr>
          <p:cNvSpPr/>
          <p:nvPr/>
        </p:nvSpPr>
        <p:spPr>
          <a:xfrm>
            <a:off x="681135" y="1954635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20764B2-F30C-4FFB-B079-85B8EB6BEC82}"/>
              </a:ext>
            </a:extLst>
          </p:cNvPr>
          <p:cNvCxnSpPr>
            <a:cxnSpLocks/>
            <a:stCxn id="7" idx="3"/>
            <a:endCxn id="2" idx="3"/>
          </p:cNvCxnSpPr>
          <p:nvPr/>
        </p:nvCxnSpPr>
        <p:spPr>
          <a:xfrm flipV="1">
            <a:off x="8976220" y="2483142"/>
            <a:ext cx="12700" cy="2113145"/>
          </a:xfrm>
          <a:prstGeom prst="curvedConnector3">
            <a:avLst>
              <a:gd name="adj1" fmla="val 767755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61341-BFC7-423A-A20D-FBB6F084CD29}"/>
              </a:ext>
            </a:extLst>
          </p:cNvPr>
          <p:cNvSpPr/>
          <p:nvPr/>
        </p:nvSpPr>
        <p:spPr>
          <a:xfrm>
            <a:off x="10117494" y="2677886"/>
            <a:ext cx="1266371" cy="1389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CPU Loop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8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Build Process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4960490" y="1356585"/>
            <a:ext cx="2773960" cy="59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Preprocessor (CPP)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4960490" y="2794672"/>
            <a:ext cx="2773960" cy="598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Compiler Proper (CC1)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4960490" y="4233640"/>
            <a:ext cx="2773960" cy="598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Assembler (AS)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50B33-44BE-4736-A05F-21169976BB09}"/>
              </a:ext>
            </a:extLst>
          </p:cNvPr>
          <p:cNvSpPr/>
          <p:nvPr/>
        </p:nvSpPr>
        <p:spPr>
          <a:xfrm>
            <a:off x="4960490" y="5672609"/>
            <a:ext cx="2773960" cy="598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Linker (LD)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46453-0298-4FCC-9CDD-BC3135577D39}"/>
              </a:ext>
            </a:extLst>
          </p:cNvPr>
          <p:cNvSpPr/>
          <p:nvPr/>
        </p:nvSpPr>
        <p:spPr>
          <a:xfrm>
            <a:off x="687590" y="1354424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745B955-45FA-48D9-B7BF-35CD8320C71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63282" y="1655610"/>
            <a:ext cx="2497208" cy="96875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E79F03-4BAC-4CF2-BADB-B32DC536B0B9}"/>
              </a:ext>
            </a:extLst>
          </p:cNvPr>
          <p:cNvCxnSpPr/>
          <p:nvPr/>
        </p:nvCxnSpPr>
        <p:spPr>
          <a:xfrm>
            <a:off x="5691673" y="1954635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C3840-5EF2-4C8B-99F5-FE160AAF861C}"/>
              </a:ext>
            </a:extLst>
          </p:cNvPr>
          <p:cNvCxnSpPr/>
          <p:nvPr/>
        </p:nvCxnSpPr>
        <p:spPr>
          <a:xfrm>
            <a:off x="5691673" y="3393603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56ABE-C354-4D54-9540-074335DC81CE}"/>
              </a:ext>
            </a:extLst>
          </p:cNvPr>
          <p:cNvCxnSpPr/>
          <p:nvPr/>
        </p:nvCxnSpPr>
        <p:spPr>
          <a:xfrm>
            <a:off x="5691673" y="4832572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D6ECED-6F23-4D2D-830B-3D85536F45C3}"/>
              </a:ext>
            </a:extLst>
          </p:cNvPr>
          <p:cNvSpPr txBox="1"/>
          <p:nvPr/>
        </p:nvSpPr>
        <p:spPr>
          <a:xfrm>
            <a:off x="2660598" y="1485298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683693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Build Process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4960490" y="1356585"/>
            <a:ext cx="2773960" cy="59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Preprocessor (CPP)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4960490" y="2794672"/>
            <a:ext cx="2773960" cy="598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Compiler Proper (CC1)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4960490" y="4233640"/>
            <a:ext cx="2773960" cy="598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Assembler (AS)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50B33-44BE-4736-A05F-21169976BB09}"/>
              </a:ext>
            </a:extLst>
          </p:cNvPr>
          <p:cNvSpPr/>
          <p:nvPr/>
        </p:nvSpPr>
        <p:spPr>
          <a:xfrm>
            <a:off x="4960490" y="5672609"/>
            <a:ext cx="2773960" cy="598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Linker (LD)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46453-0298-4FCC-9CDD-BC3135577D39}"/>
              </a:ext>
            </a:extLst>
          </p:cNvPr>
          <p:cNvSpPr/>
          <p:nvPr/>
        </p:nvSpPr>
        <p:spPr>
          <a:xfrm>
            <a:off x="687590" y="1354424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745B955-45FA-48D9-B7BF-35CD8320C71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63282" y="1655610"/>
            <a:ext cx="2497208" cy="96875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8E7F72-96D2-4287-8968-FD1271A301FC}"/>
              </a:ext>
            </a:extLst>
          </p:cNvPr>
          <p:cNvSpPr txBox="1"/>
          <p:nvPr/>
        </p:nvSpPr>
        <p:spPr>
          <a:xfrm>
            <a:off x="6223517" y="2139985"/>
            <a:ext cx="338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sum.i</a:t>
            </a:r>
            <a:r>
              <a:rPr lang="en-US" dirty="0"/>
              <a:t>     (preprocessed source file)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E79F03-4BAC-4CF2-BADB-B32DC536B0B9}"/>
              </a:ext>
            </a:extLst>
          </p:cNvPr>
          <p:cNvCxnSpPr/>
          <p:nvPr/>
        </p:nvCxnSpPr>
        <p:spPr>
          <a:xfrm>
            <a:off x="5691673" y="1954635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C3840-5EF2-4C8B-99F5-FE160AAF861C}"/>
              </a:ext>
            </a:extLst>
          </p:cNvPr>
          <p:cNvCxnSpPr/>
          <p:nvPr/>
        </p:nvCxnSpPr>
        <p:spPr>
          <a:xfrm>
            <a:off x="5691673" y="3393603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56ABE-C354-4D54-9540-074335DC81CE}"/>
              </a:ext>
            </a:extLst>
          </p:cNvPr>
          <p:cNvCxnSpPr/>
          <p:nvPr/>
        </p:nvCxnSpPr>
        <p:spPr>
          <a:xfrm>
            <a:off x="5691673" y="4832572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D6ECED-6F23-4D2D-830B-3D85536F45C3}"/>
              </a:ext>
            </a:extLst>
          </p:cNvPr>
          <p:cNvSpPr txBox="1"/>
          <p:nvPr/>
        </p:nvSpPr>
        <p:spPr>
          <a:xfrm>
            <a:off x="2660598" y="1485298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535572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Build Process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4960490" y="1356585"/>
            <a:ext cx="2773960" cy="59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Preprocessor (CPP)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4960490" y="2794672"/>
            <a:ext cx="2773960" cy="598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Compiler Proper (CC1)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4960490" y="4233640"/>
            <a:ext cx="2773960" cy="598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Assembler (AS)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50B33-44BE-4736-A05F-21169976BB09}"/>
              </a:ext>
            </a:extLst>
          </p:cNvPr>
          <p:cNvSpPr/>
          <p:nvPr/>
        </p:nvSpPr>
        <p:spPr>
          <a:xfrm>
            <a:off x="4960490" y="5672609"/>
            <a:ext cx="2773960" cy="598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Linker (LD)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46453-0298-4FCC-9CDD-BC3135577D39}"/>
              </a:ext>
            </a:extLst>
          </p:cNvPr>
          <p:cNvSpPr/>
          <p:nvPr/>
        </p:nvSpPr>
        <p:spPr>
          <a:xfrm>
            <a:off x="687590" y="1354424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745B955-45FA-48D9-B7BF-35CD8320C71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63282" y="1655610"/>
            <a:ext cx="2497208" cy="96875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8E7F72-96D2-4287-8968-FD1271A301FC}"/>
              </a:ext>
            </a:extLst>
          </p:cNvPr>
          <p:cNvSpPr txBox="1"/>
          <p:nvPr/>
        </p:nvSpPr>
        <p:spPr>
          <a:xfrm>
            <a:off x="6223517" y="2139985"/>
            <a:ext cx="338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sum.i</a:t>
            </a:r>
            <a:r>
              <a:rPr lang="en-US" dirty="0"/>
              <a:t>     (preprocessed source file)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E79F03-4BAC-4CF2-BADB-B32DC536B0B9}"/>
              </a:ext>
            </a:extLst>
          </p:cNvPr>
          <p:cNvCxnSpPr/>
          <p:nvPr/>
        </p:nvCxnSpPr>
        <p:spPr>
          <a:xfrm>
            <a:off x="5691673" y="1954635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C3840-5EF2-4C8B-99F5-FE160AAF861C}"/>
              </a:ext>
            </a:extLst>
          </p:cNvPr>
          <p:cNvCxnSpPr/>
          <p:nvPr/>
        </p:nvCxnSpPr>
        <p:spPr>
          <a:xfrm>
            <a:off x="5691673" y="3393603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56ABE-C354-4D54-9540-074335DC81CE}"/>
              </a:ext>
            </a:extLst>
          </p:cNvPr>
          <p:cNvCxnSpPr/>
          <p:nvPr/>
        </p:nvCxnSpPr>
        <p:spPr>
          <a:xfrm>
            <a:off x="5691673" y="4832572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D6ECED-6F23-4D2D-830B-3D85536F45C3}"/>
              </a:ext>
            </a:extLst>
          </p:cNvPr>
          <p:cNvSpPr txBox="1"/>
          <p:nvPr/>
        </p:nvSpPr>
        <p:spPr>
          <a:xfrm>
            <a:off x="2660598" y="1485298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F87F2-120D-4ED9-952F-5F724C5CA9AA}"/>
              </a:ext>
            </a:extLst>
          </p:cNvPr>
          <p:cNvSpPr txBox="1"/>
          <p:nvPr/>
        </p:nvSpPr>
        <p:spPr>
          <a:xfrm>
            <a:off x="6223517" y="357544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sum.s</a:t>
            </a:r>
            <a:r>
              <a:rPr lang="en-US" dirty="0"/>
              <a:t>     (assembly file)</a:t>
            </a:r>
          </a:p>
        </p:txBody>
      </p:sp>
    </p:spTree>
    <p:extLst>
      <p:ext uri="{BB962C8B-B14F-4D97-AF65-F5344CB8AC3E}">
        <p14:creationId xmlns:p14="http://schemas.microsoft.com/office/powerpoint/2010/main" val="342625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Build Process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4960490" y="1356585"/>
            <a:ext cx="2773960" cy="59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Preprocessor (CPP)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4960490" y="2794672"/>
            <a:ext cx="2773960" cy="598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Compiler Proper (CC1)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4960490" y="4233640"/>
            <a:ext cx="2773960" cy="598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Assembler (AS)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50B33-44BE-4736-A05F-21169976BB09}"/>
              </a:ext>
            </a:extLst>
          </p:cNvPr>
          <p:cNvSpPr/>
          <p:nvPr/>
        </p:nvSpPr>
        <p:spPr>
          <a:xfrm>
            <a:off x="4960490" y="5672609"/>
            <a:ext cx="2773960" cy="598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Linker (LD)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46453-0298-4FCC-9CDD-BC3135577D39}"/>
              </a:ext>
            </a:extLst>
          </p:cNvPr>
          <p:cNvSpPr/>
          <p:nvPr/>
        </p:nvSpPr>
        <p:spPr>
          <a:xfrm>
            <a:off x="687590" y="1354424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745B955-45FA-48D9-B7BF-35CD8320C71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63282" y="1655610"/>
            <a:ext cx="2497208" cy="96875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8E7F72-96D2-4287-8968-FD1271A301FC}"/>
              </a:ext>
            </a:extLst>
          </p:cNvPr>
          <p:cNvSpPr txBox="1"/>
          <p:nvPr/>
        </p:nvSpPr>
        <p:spPr>
          <a:xfrm>
            <a:off x="6223517" y="2139985"/>
            <a:ext cx="338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sum.i</a:t>
            </a:r>
            <a:r>
              <a:rPr lang="en-US" dirty="0"/>
              <a:t>     (preprocessed source file)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E79F03-4BAC-4CF2-BADB-B32DC536B0B9}"/>
              </a:ext>
            </a:extLst>
          </p:cNvPr>
          <p:cNvCxnSpPr/>
          <p:nvPr/>
        </p:nvCxnSpPr>
        <p:spPr>
          <a:xfrm>
            <a:off x="5691673" y="1954635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C3840-5EF2-4C8B-99F5-FE160AAF861C}"/>
              </a:ext>
            </a:extLst>
          </p:cNvPr>
          <p:cNvCxnSpPr/>
          <p:nvPr/>
        </p:nvCxnSpPr>
        <p:spPr>
          <a:xfrm>
            <a:off x="5691673" y="3393603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56ABE-C354-4D54-9540-074335DC81CE}"/>
              </a:ext>
            </a:extLst>
          </p:cNvPr>
          <p:cNvCxnSpPr/>
          <p:nvPr/>
        </p:nvCxnSpPr>
        <p:spPr>
          <a:xfrm>
            <a:off x="5691673" y="4832572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D6ECED-6F23-4D2D-830B-3D85536F45C3}"/>
              </a:ext>
            </a:extLst>
          </p:cNvPr>
          <p:cNvSpPr txBox="1"/>
          <p:nvPr/>
        </p:nvSpPr>
        <p:spPr>
          <a:xfrm>
            <a:off x="2660598" y="1485298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F87F2-120D-4ED9-952F-5F724C5CA9AA}"/>
              </a:ext>
            </a:extLst>
          </p:cNvPr>
          <p:cNvSpPr txBox="1"/>
          <p:nvPr/>
        </p:nvSpPr>
        <p:spPr>
          <a:xfrm>
            <a:off x="6223517" y="357544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sum.s</a:t>
            </a:r>
            <a:r>
              <a:rPr lang="en-US" dirty="0"/>
              <a:t>     (assembly file)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8B4BB-8D3D-4C7D-ADFD-E67A77DECE60}"/>
              </a:ext>
            </a:extLst>
          </p:cNvPr>
          <p:cNvSpPr txBox="1"/>
          <p:nvPr/>
        </p:nvSpPr>
        <p:spPr>
          <a:xfrm>
            <a:off x="6223517" y="5012642"/>
            <a:ext cx="319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sum.0     (relocatable object file)</a:t>
            </a:r>
          </a:p>
        </p:txBody>
      </p:sp>
    </p:spTree>
    <p:extLst>
      <p:ext uri="{BB962C8B-B14F-4D97-AF65-F5344CB8AC3E}">
        <p14:creationId xmlns:p14="http://schemas.microsoft.com/office/powerpoint/2010/main" val="120995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Build Process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4960490" y="1356585"/>
            <a:ext cx="2773960" cy="59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Preprocessor (CPP)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4960490" y="2794672"/>
            <a:ext cx="2773960" cy="598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Compiler Proper (CC1)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4960490" y="4233640"/>
            <a:ext cx="2773960" cy="598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Assembler (AS)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50B33-44BE-4736-A05F-21169976BB09}"/>
              </a:ext>
            </a:extLst>
          </p:cNvPr>
          <p:cNvSpPr/>
          <p:nvPr/>
        </p:nvSpPr>
        <p:spPr>
          <a:xfrm>
            <a:off x="4960490" y="5672609"/>
            <a:ext cx="2773960" cy="598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Linker (LD)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46453-0298-4FCC-9CDD-BC3135577D39}"/>
              </a:ext>
            </a:extLst>
          </p:cNvPr>
          <p:cNvSpPr/>
          <p:nvPr/>
        </p:nvSpPr>
        <p:spPr>
          <a:xfrm>
            <a:off x="687590" y="1354424"/>
            <a:ext cx="1782147" cy="3610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err="1">
                <a:solidFill>
                  <a:schemeClr val="tx1"/>
                </a:solidFill>
              </a:rPr>
              <a:t>sum.c</a:t>
            </a:r>
            <a:endParaRPr lang="en-US" sz="2800" u="sng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= 1;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2;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 = a + 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745B955-45FA-48D9-B7BF-35CD8320C71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63282" y="1655610"/>
            <a:ext cx="2497208" cy="96875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8E7F72-96D2-4287-8968-FD1271A301FC}"/>
              </a:ext>
            </a:extLst>
          </p:cNvPr>
          <p:cNvSpPr txBox="1"/>
          <p:nvPr/>
        </p:nvSpPr>
        <p:spPr>
          <a:xfrm>
            <a:off x="6223517" y="2139985"/>
            <a:ext cx="338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sum.i</a:t>
            </a:r>
            <a:r>
              <a:rPr lang="en-US" dirty="0"/>
              <a:t>     (preprocessed source file)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E79F03-4BAC-4CF2-BADB-B32DC536B0B9}"/>
              </a:ext>
            </a:extLst>
          </p:cNvPr>
          <p:cNvCxnSpPr/>
          <p:nvPr/>
        </p:nvCxnSpPr>
        <p:spPr>
          <a:xfrm>
            <a:off x="5691673" y="1954635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C3840-5EF2-4C8B-99F5-FE160AAF861C}"/>
              </a:ext>
            </a:extLst>
          </p:cNvPr>
          <p:cNvCxnSpPr/>
          <p:nvPr/>
        </p:nvCxnSpPr>
        <p:spPr>
          <a:xfrm>
            <a:off x="5691673" y="3393603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56ABE-C354-4D54-9540-074335DC81CE}"/>
              </a:ext>
            </a:extLst>
          </p:cNvPr>
          <p:cNvCxnSpPr/>
          <p:nvPr/>
        </p:nvCxnSpPr>
        <p:spPr>
          <a:xfrm>
            <a:off x="5691673" y="4832572"/>
            <a:ext cx="0" cy="840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D6ECED-6F23-4D2D-830B-3D85536F45C3}"/>
              </a:ext>
            </a:extLst>
          </p:cNvPr>
          <p:cNvSpPr txBox="1"/>
          <p:nvPr/>
        </p:nvSpPr>
        <p:spPr>
          <a:xfrm>
            <a:off x="2660598" y="1485298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F87F2-120D-4ED9-952F-5F724C5CA9AA}"/>
              </a:ext>
            </a:extLst>
          </p:cNvPr>
          <p:cNvSpPr txBox="1"/>
          <p:nvPr/>
        </p:nvSpPr>
        <p:spPr>
          <a:xfrm>
            <a:off x="6223517" y="357544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sum.s</a:t>
            </a:r>
            <a:r>
              <a:rPr lang="en-US" dirty="0"/>
              <a:t>     (assembly file)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8B4BB-8D3D-4C7D-ADFD-E67A77DECE60}"/>
              </a:ext>
            </a:extLst>
          </p:cNvPr>
          <p:cNvSpPr txBox="1"/>
          <p:nvPr/>
        </p:nvSpPr>
        <p:spPr>
          <a:xfrm>
            <a:off x="6223517" y="5012642"/>
            <a:ext cx="319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sum.0     (relocatable object file)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F73D48-83B6-4ACF-8835-5DE4CF4F2C15}"/>
              </a:ext>
            </a:extLst>
          </p:cNvPr>
          <p:cNvSpPr/>
          <p:nvPr/>
        </p:nvSpPr>
        <p:spPr>
          <a:xfrm>
            <a:off x="10339872" y="2794672"/>
            <a:ext cx="1782147" cy="3610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>
                <a:solidFill>
                  <a:schemeClr val="tx1"/>
                </a:solidFill>
              </a:rPr>
              <a:t>sum</a:t>
            </a:r>
          </a:p>
          <a:p>
            <a:r>
              <a:rPr lang="en-US" sz="2800" dirty="0">
                <a:solidFill>
                  <a:schemeClr val="tx1"/>
                </a:solidFill>
              </a:rPr>
              <a:t>0010101010101010101010101000011011100110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27FC18C-1B95-47C2-A70B-95F8399B99B6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7734450" y="4600146"/>
            <a:ext cx="2605422" cy="1371929"/>
          </a:xfrm>
          <a:prstGeom prst="curvedConnector3">
            <a:avLst>
              <a:gd name="adj1" fmla="val 7292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F88F4-42FE-4140-BAD8-51438D409CE2}"/>
              </a:ext>
            </a:extLst>
          </p:cNvPr>
          <p:cNvSpPr txBox="1"/>
          <p:nvPr/>
        </p:nvSpPr>
        <p:spPr>
          <a:xfrm>
            <a:off x="8574943" y="5865682"/>
            <a:ext cx="134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  <a:p>
            <a:r>
              <a:rPr lang="en-US" dirty="0"/>
              <a:t>(executable)</a:t>
            </a:r>
          </a:p>
        </p:txBody>
      </p:sp>
    </p:spTree>
    <p:extLst>
      <p:ext uri="{BB962C8B-B14F-4D97-AF65-F5344CB8AC3E}">
        <p14:creationId xmlns:p14="http://schemas.microsoft.com/office/powerpoint/2010/main" val="2767221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Demo Time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Terminal – Connecting to CSL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Compiling: Guided Learning Activity</a:t>
            </a:r>
          </a:p>
        </p:txBody>
      </p:sp>
    </p:spTree>
    <p:extLst>
      <p:ext uri="{BB962C8B-B14F-4D97-AF65-F5344CB8AC3E}">
        <p14:creationId xmlns:p14="http://schemas.microsoft.com/office/powerpoint/2010/main" val="299651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954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65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Course Overview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Programming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Assembly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463107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87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Course Overview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 Programming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Assembly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Virtual memory, caching, communication and interrupts, Dynamic memory allocation, Intro to OS, _____, _____</a:t>
            </a:r>
          </a:p>
        </p:txBody>
      </p:sp>
    </p:spTree>
    <p:extLst>
      <p:ext uri="{BB962C8B-B14F-4D97-AF65-F5344CB8AC3E}">
        <p14:creationId xmlns:p14="http://schemas.microsoft.com/office/powerpoint/2010/main" val="356442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How Computers Work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5420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How Computers Work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4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How Computers Work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Programs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Word Processing, Web Browsing, C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531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85DE3-C4E1-4F45-B8A0-23A6E9952C95}"/>
              </a:ext>
            </a:extLst>
          </p:cNvPr>
          <p:cNvSpPr txBox="1"/>
          <p:nvPr/>
        </p:nvSpPr>
        <p:spPr>
          <a:xfrm>
            <a:off x="1892916" y="587144"/>
            <a:ext cx="890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How Computers Work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51396-6E26-4FA5-9097-629F30DDBE56}"/>
              </a:ext>
            </a:extLst>
          </p:cNvPr>
          <p:cNvSpPr/>
          <p:nvPr/>
        </p:nvSpPr>
        <p:spPr>
          <a:xfrm>
            <a:off x="3322040" y="1954635"/>
            <a:ext cx="5654180" cy="1057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Programs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Word Processing, Web Browsing, C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2555-0F92-4056-AC8B-1D6C8D15D3B7}"/>
              </a:ext>
            </a:extLst>
          </p:cNvPr>
          <p:cNvSpPr/>
          <p:nvPr/>
        </p:nvSpPr>
        <p:spPr>
          <a:xfrm>
            <a:off x="3322040" y="3010767"/>
            <a:ext cx="5654180" cy="105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Systems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OS (Windows, Linux), Drivers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B474F-C1C2-48B6-B5FB-48CDC1B8C3BD}"/>
              </a:ext>
            </a:extLst>
          </p:cNvPr>
          <p:cNvSpPr/>
          <p:nvPr/>
        </p:nvSpPr>
        <p:spPr>
          <a:xfrm>
            <a:off x="3322040" y="4067780"/>
            <a:ext cx="5654180" cy="105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6689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1590</Words>
  <Application>Microsoft Office PowerPoint</Application>
  <PresentationFormat>Widescreen</PresentationFormat>
  <Paragraphs>548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Doescher</dc:creator>
  <cp:lastModifiedBy>Michael Doescher</cp:lastModifiedBy>
  <cp:revision>9</cp:revision>
  <dcterms:created xsi:type="dcterms:W3CDTF">2020-06-15T10:23:23Z</dcterms:created>
  <dcterms:modified xsi:type="dcterms:W3CDTF">2020-06-15T12:16:40Z</dcterms:modified>
</cp:coreProperties>
</file>