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59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260" r:id="rId24"/>
    <p:sldId id="318" r:id="rId25"/>
    <p:sldId id="319" r:id="rId26"/>
    <p:sldId id="32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788F-1938-428E-A825-9DB7F5743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64E1E-139C-4338-86C1-8D336DB83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FB1D0-769B-4CA2-A0E5-959F54E4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84E8-C32E-4640-9120-A54180BD562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25069-65C7-4628-8ABC-FFB88199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17493-9B46-4DF6-AC02-F64AA033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8E08-59E0-4D87-AEF2-634D6907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2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8052-67D2-4A50-9F61-C16A67EF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4D7A0-0A91-46B9-9B2D-200645F76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81782-819B-409A-B108-0DE6C665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84E8-C32E-4640-9120-A54180BD562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7EABB-834C-4506-8813-89BACECE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72440-8AA8-4172-8EC7-DCCE9018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8E08-59E0-4D87-AEF2-634D6907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8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80884-3194-498E-87BD-23C239CD6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86632-00E1-4201-9872-06CA0867F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73EFA-C542-4F25-8770-F459C6FA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84E8-C32E-4640-9120-A54180BD562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E5244-9DE3-41BB-B342-98CFD9F5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E1C20-14F4-4C4F-AB28-B5EA6E61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8E08-59E0-4D87-AEF2-634D6907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0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54BD-F8A4-4505-844B-41A411DE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6DB3A-8525-4AD6-8E10-36F588C3A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CEEBF-45B1-40DE-84D5-F635DF24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84E8-C32E-4640-9120-A54180BD562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AF9AB-3BC4-42D0-A3AA-D1CA7987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93FA6-D7C8-47C5-9222-21D9375B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8E08-59E0-4D87-AEF2-634D6907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C709-148A-4F23-BFE8-FB782021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673C6-3A6C-4CED-AF81-2FA50FBC7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ACC82-001A-4588-91EC-E5F17702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84E8-C32E-4640-9120-A54180BD562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4F744-D207-44A3-B2C5-654341C5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2E915-720A-40AD-8EEB-1C48EDA5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8E08-59E0-4D87-AEF2-634D6907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3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E1AA-F3C2-4B29-9CE2-F60822DC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97BFF-9151-4101-8F09-9EB7696A7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8E254-40CE-4B76-B675-F7D0EAFD6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69E70-C241-4914-998A-AE46CE7C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84E8-C32E-4640-9120-A54180BD562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43D84-4C84-4534-86EB-E638EBF1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6B806-4D78-43A4-B000-9A1699AD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8E08-59E0-4D87-AEF2-634D6907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EBC-B986-4E39-BF2D-1B2BBFB6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A87F4-BB97-432A-8671-F19F0E23A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60AEF-8DFD-4CC8-8023-C69EA1C4A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E71543-57FD-4F05-8C77-8DD8B858F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A4966-E87C-4881-AF99-7E095434F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DE574D-8BC0-4906-9AAD-DF755814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84E8-C32E-4640-9120-A54180BD562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D566B-2576-45B5-A8B6-C6AF10D4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54443-75C6-46F9-965E-BD51BFF9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8E08-59E0-4D87-AEF2-634D6907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1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705E-4437-4639-8BD3-DFCEDB2E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A5B44-6EB7-47E9-9861-A6EC1A41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84E8-C32E-4640-9120-A54180BD562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3D175-A506-4CC3-A5ED-F0172F1F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52E4A-FA0B-4943-A174-CD29084E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8E08-59E0-4D87-AEF2-634D6907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E8D9B-F6FD-4F2F-84A9-AE0BA150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84E8-C32E-4640-9120-A54180BD562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210CC-AAF3-43CB-8C2B-C8172170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3EAD8-4978-4B3D-8D3C-805AED66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8E08-59E0-4D87-AEF2-634D6907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AEB84-E18A-4665-BD88-20A491BD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83FC-B5C0-4987-96ED-36E4C75E2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CCC04-CDA9-439B-BDAD-CC40A6DE1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5F150-0424-4F99-80C9-6DD7CD36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84E8-C32E-4640-9120-A54180BD562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179C0-D181-4DDC-A8E4-F88A8177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E1F50-42FC-4979-B1DE-AAD1F2FA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8E08-59E0-4D87-AEF2-634D6907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8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1A9F-281D-4382-8140-24B3392F8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30883-2437-4A2D-A034-2A9E87E17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016DB-8A7A-41C4-9A59-185FC70EC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A1A62-361F-4884-BB50-6FA718F1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84E8-C32E-4640-9120-A54180BD562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75EBB-BDD0-41FE-A9E3-3A7325F8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9E4D6-C59B-4CFF-991B-66A8C109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8E08-59E0-4D87-AEF2-634D6907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7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631AD-929E-4D9E-BBAC-3FB8B72DE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50C66-D531-48D0-8F8A-9169ED321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EE21F-EC80-44D3-9FAA-A723F106E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84E8-C32E-4640-9120-A54180BD562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89742-C0C0-47F2-AF49-C409919D9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F6173-A14E-4C7D-BBC6-C2BFC8169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C8E08-59E0-4D87-AEF2-634D6907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5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892916" y="587144"/>
            <a:ext cx="89091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CS 354 </a:t>
            </a:r>
          </a:p>
          <a:p>
            <a:pPr algn="ctr"/>
            <a:r>
              <a:rPr lang="en-US" sz="4400" dirty="0"/>
              <a:t>Machine Organization and Programming</a:t>
            </a:r>
          </a:p>
          <a:p>
            <a:pPr algn="ctr"/>
            <a:r>
              <a:rPr lang="en-US" sz="3200" dirty="0"/>
              <a:t>Lecture 02-A</a:t>
            </a:r>
          </a:p>
          <a:p>
            <a:pPr algn="ctr"/>
            <a:r>
              <a:rPr lang="en-US" sz="3200" dirty="0"/>
              <a:t>Number Systems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FDAC0-A65E-45E7-B136-BF7B4E3A01EE}"/>
              </a:ext>
            </a:extLst>
          </p:cNvPr>
          <p:cNvSpPr txBox="1"/>
          <p:nvPr/>
        </p:nvSpPr>
        <p:spPr>
          <a:xfrm>
            <a:off x="1442905" y="4277266"/>
            <a:ext cx="33388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Michael Doescher</a:t>
            </a:r>
          </a:p>
          <a:p>
            <a:r>
              <a:rPr lang="en-US" sz="2800" dirty="0"/>
              <a:t>Summer 2020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7076BC-7433-4E66-9631-C68734FEF505}"/>
              </a:ext>
            </a:extLst>
          </p:cNvPr>
          <p:cNvSpPr/>
          <p:nvPr/>
        </p:nvSpPr>
        <p:spPr>
          <a:xfrm>
            <a:off x="9110137" y="2755385"/>
            <a:ext cx="1782147" cy="3610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err="1">
                <a:solidFill>
                  <a:schemeClr val="tx1"/>
                </a:solidFill>
              </a:rPr>
              <a:t>sum.c</a:t>
            </a:r>
            <a:endParaRPr lang="en-US" sz="2800" u="sng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660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F9E68D-0173-4BAA-B380-2E48A26246ED}"/>
              </a:ext>
            </a:extLst>
          </p:cNvPr>
          <p:cNvSpPr txBox="1"/>
          <p:nvPr/>
        </p:nvSpPr>
        <p:spPr>
          <a:xfrm>
            <a:off x="1892916" y="587144"/>
            <a:ext cx="8909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Decimal Version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A9A89D-5FB5-41BA-9DA8-1FAB77615AA3}"/>
              </a:ext>
            </a:extLst>
          </p:cNvPr>
          <p:cNvSpPr/>
          <p:nvPr/>
        </p:nvSpPr>
        <p:spPr>
          <a:xfrm>
            <a:off x="3863847" y="2621087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264F6C-6416-4AB2-8C04-AF8CBD9F51D2}"/>
              </a:ext>
            </a:extLst>
          </p:cNvPr>
          <p:cNvSpPr/>
          <p:nvPr/>
        </p:nvSpPr>
        <p:spPr>
          <a:xfrm>
            <a:off x="4277505" y="2621087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3D2D25-BC71-4D4B-AFA7-17375AB12129}"/>
              </a:ext>
            </a:extLst>
          </p:cNvPr>
          <p:cNvSpPr txBox="1"/>
          <p:nvPr/>
        </p:nvSpPr>
        <p:spPr>
          <a:xfrm>
            <a:off x="4224198" y="227629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D09EC3-4220-4B5A-A32A-2B6CA6EF33F8}"/>
              </a:ext>
            </a:extLst>
          </p:cNvPr>
          <p:cNvSpPr txBox="1"/>
          <p:nvPr/>
        </p:nvSpPr>
        <p:spPr>
          <a:xfrm>
            <a:off x="3839156" y="226619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DAB2B2-F4EF-4F83-9F8D-951A54FBF929}"/>
              </a:ext>
            </a:extLst>
          </p:cNvPr>
          <p:cNvCxnSpPr>
            <a:cxnSpLocks/>
          </p:cNvCxnSpPr>
          <p:nvPr/>
        </p:nvCxnSpPr>
        <p:spPr>
          <a:xfrm>
            <a:off x="4691163" y="2857745"/>
            <a:ext cx="5899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26D2956-37C2-4523-A55D-728745E672DE}"/>
              </a:ext>
            </a:extLst>
          </p:cNvPr>
          <p:cNvSpPr txBox="1"/>
          <p:nvPr/>
        </p:nvSpPr>
        <p:spPr>
          <a:xfrm>
            <a:off x="5421086" y="25968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C9AD9-4B7A-408A-82B9-5FA0FE4F05D3}"/>
              </a:ext>
            </a:extLst>
          </p:cNvPr>
          <p:cNvSpPr txBox="1"/>
          <p:nvPr/>
        </p:nvSpPr>
        <p:spPr>
          <a:xfrm>
            <a:off x="7044611" y="2612605"/>
            <a:ext cx="3200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</a:t>
            </a:r>
            <a:r>
              <a:rPr lang="en-US" sz="2800" baseline="-25000" dirty="0"/>
              <a:t>1</a:t>
            </a:r>
            <a:r>
              <a:rPr lang="en-US" sz="2800" dirty="0"/>
              <a:t>*10</a:t>
            </a:r>
            <a:r>
              <a:rPr lang="en-US" sz="2800" baseline="30000" dirty="0"/>
              <a:t>1</a:t>
            </a:r>
            <a:r>
              <a:rPr lang="en-US" sz="2800" dirty="0"/>
              <a:t>  +  d</a:t>
            </a:r>
            <a:r>
              <a:rPr lang="en-US" sz="2800" baseline="-25000" dirty="0"/>
              <a:t>0</a:t>
            </a:r>
            <a:r>
              <a:rPr lang="en-US" sz="2800" dirty="0"/>
              <a:t>*10</a:t>
            </a:r>
            <a:r>
              <a:rPr lang="en-US" sz="2800" baseline="30000" dirty="0"/>
              <a:t>0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295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F9E68D-0173-4BAA-B380-2E48A26246ED}"/>
              </a:ext>
            </a:extLst>
          </p:cNvPr>
          <p:cNvSpPr txBox="1"/>
          <p:nvPr/>
        </p:nvSpPr>
        <p:spPr>
          <a:xfrm>
            <a:off x="1892916" y="587144"/>
            <a:ext cx="8909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How many numbers can we represent using 3 bits?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A9A89D-5FB5-41BA-9DA8-1FAB77615AA3}"/>
              </a:ext>
            </a:extLst>
          </p:cNvPr>
          <p:cNvSpPr/>
          <p:nvPr/>
        </p:nvSpPr>
        <p:spPr>
          <a:xfrm>
            <a:off x="3854516" y="1526809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264F6C-6416-4AB2-8C04-AF8CBD9F51D2}"/>
              </a:ext>
            </a:extLst>
          </p:cNvPr>
          <p:cNvSpPr/>
          <p:nvPr/>
        </p:nvSpPr>
        <p:spPr>
          <a:xfrm>
            <a:off x="4268174" y="1526809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BC8E57-A6B7-48E0-B7CB-42E9AB3D3A6A}"/>
              </a:ext>
            </a:extLst>
          </p:cNvPr>
          <p:cNvSpPr/>
          <p:nvPr/>
        </p:nvSpPr>
        <p:spPr>
          <a:xfrm>
            <a:off x="3854516" y="2183636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35C813-8BD2-498B-99DD-DC97E9C9A827}"/>
              </a:ext>
            </a:extLst>
          </p:cNvPr>
          <p:cNvSpPr/>
          <p:nvPr/>
        </p:nvSpPr>
        <p:spPr>
          <a:xfrm>
            <a:off x="4268174" y="2183636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4EB97-0B87-4742-8BEE-F6F071DA63E4}"/>
              </a:ext>
            </a:extLst>
          </p:cNvPr>
          <p:cNvSpPr/>
          <p:nvPr/>
        </p:nvSpPr>
        <p:spPr>
          <a:xfrm>
            <a:off x="3854516" y="2794776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FFA582-B712-4EE0-A1B2-DF06DD8F980E}"/>
              </a:ext>
            </a:extLst>
          </p:cNvPr>
          <p:cNvSpPr/>
          <p:nvPr/>
        </p:nvSpPr>
        <p:spPr>
          <a:xfrm>
            <a:off x="4269151" y="2794776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8C43E-1986-467D-9E31-D79C8A7A22CE}"/>
              </a:ext>
            </a:extLst>
          </p:cNvPr>
          <p:cNvSpPr/>
          <p:nvPr/>
        </p:nvSpPr>
        <p:spPr>
          <a:xfrm>
            <a:off x="3854516" y="3405916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EC7EEC-8CAA-4D5A-BB95-277F2A86BE6C}"/>
              </a:ext>
            </a:extLst>
          </p:cNvPr>
          <p:cNvSpPr/>
          <p:nvPr/>
        </p:nvSpPr>
        <p:spPr>
          <a:xfrm>
            <a:off x="4268174" y="3405916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3D2D25-BC71-4D4B-AFA7-17375AB12129}"/>
              </a:ext>
            </a:extLst>
          </p:cNvPr>
          <p:cNvSpPr txBox="1"/>
          <p:nvPr/>
        </p:nvSpPr>
        <p:spPr>
          <a:xfrm>
            <a:off x="4214867" y="118202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D09EC3-4220-4B5A-A32A-2B6CA6EF33F8}"/>
              </a:ext>
            </a:extLst>
          </p:cNvPr>
          <p:cNvSpPr txBox="1"/>
          <p:nvPr/>
        </p:nvSpPr>
        <p:spPr>
          <a:xfrm>
            <a:off x="3829825" y="117191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EB458A-998E-4FF8-A898-B4C740D8D04D}"/>
              </a:ext>
            </a:extLst>
          </p:cNvPr>
          <p:cNvSpPr/>
          <p:nvPr/>
        </p:nvSpPr>
        <p:spPr>
          <a:xfrm>
            <a:off x="3415190" y="1526809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8E7C6C-1E57-4606-A68F-8E5D2293496C}"/>
              </a:ext>
            </a:extLst>
          </p:cNvPr>
          <p:cNvSpPr/>
          <p:nvPr/>
        </p:nvSpPr>
        <p:spPr>
          <a:xfrm>
            <a:off x="3415190" y="2183636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927208-7CE7-4E34-8BFC-DE71EF7291AE}"/>
              </a:ext>
            </a:extLst>
          </p:cNvPr>
          <p:cNvSpPr/>
          <p:nvPr/>
        </p:nvSpPr>
        <p:spPr>
          <a:xfrm>
            <a:off x="3415190" y="2794776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61D15B-BA1C-4383-A15D-B9DC00BAD53F}"/>
              </a:ext>
            </a:extLst>
          </p:cNvPr>
          <p:cNvSpPr/>
          <p:nvPr/>
        </p:nvSpPr>
        <p:spPr>
          <a:xfrm>
            <a:off x="3415190" y="3405916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8A4116-6A9E-45F4-960C-358A12B55041}"/>
              </a:ext>
            </a:extLst>
          </p:cNvPr>
          <p:cNvSpPr txBox="1"/>
          <p:nvPr/>
        </p:nvSpPr>
        <p:spPr>
          <a:xfrm>
            <a:off x="3432438" y="1182021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61919A-33E5-4DF8-AFD8-8DFC89D5BB5B}"/>
              </a:ext>
            </a:extLst>
          </p:cNvPr>
          <p:cNvSpPr/>
          <p:nvPr/>
        </p:nvSpPr>
        <p:spPr>
          <a:xfrm>
            <a:off x="3838878" y="4062743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48FD16-ED37-4ADD-B5F9-F825AE1616AA}"/>
              </a:ext>
            </a:extLst>
          </p:cNvPr>
          <p:cNvSpPr/>
          <p:nvPr/>
        </p:nvSpPr>
        <p:spPr>
          <a:xfrm>
            <a:off x="4252536" y="4062743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1322C2-36D9-4333-B0EC-C7B34C65B9CD}"/>
              </a:ext>
            </a:extLst>
          </p:cNvPr>
          <p:cNvSpPr/>
          <p:nvPr/>
        </p:nvSpPr>
        <p:spPr>
          <a:xfrm>
            <a:off x="3838878" y="471957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0AFAB1-38A4-4B74-BD6D-4747C1D04869}"/>
              </a:ext>
            </a:extLst>
          </p:cNvPr>
          <p:cNvSpPr/>
          <p:nvPr/>
        </p:nvSpPr>
        <p:spPr>
          <a:xfrm>
            <a:off x="4252536" y="471957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8F4C29-4C5B-4047-8FF6-40A422E18EC5}"/>
              </a:ext>
            </a:extLst>
          </p:cNvPr>
          <p:cNvSpPr/>
          <p:nvPr/>
        </p:nvSpPr>
        <p:spPr>
          <a:xfrm>
            <a:off x="3838878" y="533071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0BC644-1555-484A-805D-CD2756139054}"/>
              </a:ext>
            </a:extLst>
          </p:cNvPr>
          <p:cNvSpPr/>
          <p:nvPr/>
        </p:nvSpPr>
        <p:spPr>
          <a:xfrm>
            <a:off x="4253513" y="533071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E89A58-A173-4A88-8691-01C1B38B7690}"/>
              </a:ext>
            </a:extLst>
          </p:cNvPr>
          <p:cNvSpPr/>
          <p:nvPr/>
        </p:nvSpPr>
        <p:spPr>
          <a:xfrm>
            <a:off x="3838878" y="594185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29C25F-765B-487D-860B-86C44767EBE7}"/>
              </a:ext>
            </a:extLst>
          </p:cNvPr>
          <p:cNvSpPr/>
          <p:nvPr/>
        </p:nvSpPr>
        <p:spPr>
          <a:xfrm>
            <a:off x="4252536" y="594185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CD31CD-B30A-41EE-A7FA-EF7020D596E6}"/>
              </a:ext>
            </a:extLst>
          </p:cNvPr>
          <p:cNvSpPr/>
          <p:nvPr/>
        </p:nvSpPr>
        <p:spPr>
          <a:xfrm>
            <a:off x="3399552" y="4062743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4A66B7-CBBE-429E-9A75-D28BF9A41B2A}"/>
              </a:ext>
            </a:extLst>
          </p:cNvPr>
          <p:cNvSpPr/>
          <p:nvPr/>
        </p:nvSpPr>
        <p:spPr>
          <a:xfrm>
            <a:off x="3399552" y="471957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3F1E86-C5C5-474C-82D7-673225970D81}"/>
              </a:ext>
            </a:extLst>
          </p:cNvPr>
          <p:cNvSpPr/>
          <p:nvPr/>
        </p:nvSpPr>
        <p:spPr>
          <a:xfrm>
            <a:off x="3399552" y="533071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27D52-EDB5-4F25-A686-89729C30FB14}"/>
              </a:ext>
            </a:extLst>
          </p:cNvPr>
          <p:cNvSpPr/>
          <p:nvPr/>
        </p:nvSpPr>
        <p:spPr>
          <a:xfrm>
            <a:off x="3399552" y="594185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13345A42-9075-43BB-A84A-21F6474262A9}"/>
              </a:ext>
            </a:extLst>
          </p:cNvPr>
          <p:cNvSpPr/>
          <p:nvPr/>
        </p:nvSpPr>
        <p:spPr>
          <a:xfrm>
            <a:off x="4814596" y="1516707"/>
            <a:ext cx="346396" cy="4846771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5A2D2-E345-497F-ACAB-6607BAABA0C2}"/>
              </a:ext>
            </a:extLst>
          </p:cNvPr>
          <p:cNvSpPr txBox="1"/>
          <p:nvPr/>
        </p:nvSpPr>
        <p:spPr>
          <a:xfrm>
            <a:off x="5513139" y="37626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0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F9E68D-0173-4BAA-B380-2E48A26246ED}"/>
              </a:ext>
            </a:extLst>
          </p:cNvPr>
          <p:cNvSpPr txBox="1"/>
          <p:nvPr/>
        </p:nvSpPr>
        <p:spPr>
          <a:xfrm>
            <a:off x="1892916" y="587144"/>
            <a:ext cx="8909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How many numbers can we represent using 3 bits?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A9A89D-5FB5-41BA-9DA8-1FAB77615AA3}"/>
              </a:ext>
            </a:extLst>
          </p:cNvPr>
          <p:cNvSpPr/>
          <p:nvPr/>
        </p:nvSpPr>
        <p:spPr>
          <a:xfrm>
            <a:off x="3854516" y="1526809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264F6C-6416-4AB2-8C04-AF8CBD9F51D2}"/>
              </a:ext>
            </a:extLst>
          </p:cNvPr>
          <p:cNvSpPr/>
          <p:nvPr/>
        </p:nvSpPr>
        <p:spPr>
          <a:xfrm>
            <a:off x="4268174" y="1526809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BC8E57-A6B7-48E0-B7CB-42E9AB3D3A6A}"/>
              </a:ext>
            </a:extLst>
          </p:cNvPr>
          <p:cNvSpPr/>
          <p:nvPr/>
        </p:nvSpPr>
        <p:spPr>
          <a:xfrm>
            <a:off x="3854516" y="2183636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35C813-8BD2-498B-99DD-DC97E9C9A827}"/>
              </a:ext>
            </a:extLst>
          </p:cNvPr>
          <p:cNvSpPr/>
          <p:nvPr/>
        </p:nvSpPr>
        <p:spPr>
          <a:xfrm>
            <a:off x="4268174" y="2183636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4EB97-0B87-4742-8BEE-F6F071DA63E4}"/>
              </a:ext>
            </a:extLst>
          </p:cNvPr>
          <p:cNvSpPr/>
          <p:nvPr/>
        </p:nvSpPr>
        <p:spPr>
          <a:xfrm>
            <a:off x="3854516" y="2794776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FFA582-B712-4EE0-A1B2-DF06DD8F980E}"/>
              </a:ext>
            </a:extLst>
          </p:cNvPr>
          <p:cNvSpPr/>
          <p:nvPr/>
        </p:nvSpPr>
        <p:spPr>
          <a:xfrm>
            <a:off x="4269151" y="2794776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8C43E-1986-467D-9E31-D79C8A7A22CE}"/>
              </a:ext>
            </a:extLst>
          </p:cNvPr>
          <p:cNvSpPr/>
          <p:nvPr/>
        </p:nvSpPr>
        <p:spPr>
          <a:xfrm>
            <a:off x="3854516" y="3405916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EC7EEC-8CAA-4D5A-BB95-277F2A86BE6C}"/>
              </a:ext>
            </a:extLst>
          </p:cNvPr>
          <p:cNvSpPr/>
          <p:nvPr/>
        </p:nvSpPr>
        <p:spPr>
          <a:xfrm>
            <a:off x="4268174" y="3405916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3D2D25-BC71-4D4B-AFA7-17375AB12129}"/>
              </a:ext>
            </a:extLst>
          </p:cNvPr>
          <p:cNvSpPr txBox="1"/>
          <p:nvPr/>
        </p:nvSpPr>
        <p:spPr>
          <a:xfrm>
            <a:off x="4214867" y="118202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D09EC3-4220-4B5A-A32A-2B6CA6EF33F8}"/>
              </a:ext>
            </a:extLst>
          </p:cNvPr>
          <p:cNvSpPr txBox="1"/>
          <p:nvPr/>
        </p:nvSpPr>
        <p:spPr>
          <a:xfrm>
            <a:off x="3829825" y="117191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EB458A-998E-4FF8-A898-B4C740D8D04D}"/>
              </a:ext>
            </a:extLst>
          </p:cNvPr>
          <p:cNvSpPr/>
          <p:nvPr/>
        </p:nvSpPr>
        <p:spPr>
          <a:xfrm>
            <a:off x="3415190" y="1526809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8E7C6C-1E57-4606-A68F-8E5D2293496C}"/>
              </a:ext>
            </a:extLst>
          </p:cNvPr>
          <p:cNvSpPr/>
          <p:nvPr/>
        </p:nvSpPr>
        <p:spPr>
          <a:xfrm>
            <a:off x="3415190" y="2183636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927208-7CE7-4E34-8BFC-DE71EF7291AE}"/>
              </a:ext>
            </a:extLst>
          </p:cNvPr>
          <p:cNvSpPr/>
          <p:nvPr/>
        </p:nvSpPr>
        <p:spPr>
          <a:xfrm>
            <a:off x="3415190" y="2794776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61D15B-BA1C-4383-A15D-B9DC00BAD53F}"/>
              </a:ext>
            </a:extLst>
          </p:cNvPr>
          <p:cNvSpPr/>
          <p:nvPr/>
        </p:nvSpPr>
        <p:spPr>
          <a:xfrm>
            <a:off x="3415190" y="3405916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8A4116-6A9E-45F4-960C-358A12B55041}"/>
              </a:ext>
            </a:extLst>
          </p:cNvPr>
          <p:cNvSpPr txBox="1"/>
          <p:nvPr/>
        </p:nvSpPr>
        <p:spPr>
          <a:xfrm>
            <a:off x="3432438" y="1182021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61919A-33E5-4DF8-AFD8-8DFC89D5BB5B}"/>
              </a:ext>
            </a:extLst>
          </p:cNvPr>
          <p:cNvSpPr/>
          <p:nvPr/>
        </p:nvSpPr>
        <p:spPr>
          <a:xfrm>
            <a:off x="3838878" y="4062743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48FD16-ED37-4ADD-B5F9-F825AE1616AA}"/>
              </a:ext>
            </a:extLst>
          </p:cNvPr>
          <p:cNvSpPr/>
          <p:nvPr/>
        </p:nvSpPr>
        <p:spPr>
          <a:xfrm>
            <a:off x="4252536" y="4062743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1322C2-36D9-4333-B0EC-C7B34C65B9CD}"/>
              </a:ext>
            </a:extLst>
          </p:cNvPr>
          <p:cNvSpPr/>
          <p:nvPr/>
        </p:nvSpPr>
        <p:spPr>
          <a:xfrm>
            <a:off x="3838878" y="471957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0AFAB1-38A4-4B74-BD6D-4747C1D04869}"/>
              </a:ext>
            </a:extLst>
          </p:cNvPr>
          <p:cNvSpPr/>
          <p:nvPr/>
        </p:nvSpPr>
        <p:spPr>
          <a:xfrm>
            <a:off x="4252536" y="471957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8F4C29-4C5B-4047-8FF6-40A422E18EC5}"/>
              </a:ext>
            </a:extLst>
          </p:cNvPr>
          <p:cNvSpPr/>
          <p:nvPr/>
        </p:nvSpPr>
        <p:spPr>
          <a:xfrm>
            <a:off x="3838878" y="533071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0BC644-1555-484A-805D-CD2756139054}"/>
              </a:ext>
            </a:extLst>
          </p:cNvPr>
          <p:cNvSpPr/>
          <p:nvPr/>
        </p:nvSpPr>
        <p:spPr>
          <a:xfrm>
            <a:off x="4253513" y="533071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E89A58-A173-4A88-8691-01C1B38B7690}"/>
              </a:ext>
            </a:extLst>
          </p:cNvPr>
          <p:cNvSpPr/>
          <p:nvPr/>
        </p:nvSpPr>
        <p:spPr>
          <a:xfrm>
            <a:off x="3838878" y="594185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29C25F-765B-487D-860B-86C44767EBE7}"/>
              </a:ext>
            </a:extLst>
          </p:cNvPr>
          <p:cNvSpPr/>
          <p:nvPr/>
        </p:nvSpPr>
        <p:spPr>
          <a:xfrm>
            <a:off x="4252536" y="594185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CD31CD-B30A-41EE-A7FA-EF7020D596E6}"/>
              </a:ext>
            </a:extLst>
          </p:cNvPr>
          <p:cNvSpPr/>
          <p:nvPr/>
        </p:nvSpPr>
        <p:spPr>
          <a:xfrm>
            <a:off x="3399552" y="4062743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4A66B7-CBBE-429E-9A75-D28BF9A41B2A}"/>
              </a:ext>
            </a:extLst>
          </p:cNvPr>
          <p:cNvSpPr/>
          <p:nvPr/>
        </p:nvSpPr>
        <p:spPr>
          <a:xfrm>
            <a:off x="3399552" y="471957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3F1E86-C5C5-474C-82D7-673225970D81}"/>
              </a:ext>
            </a:extLst>
          </p:cNvPr>
          <p:cNvSpPr/>
          <p:nvPr/>
        </p:nvSpPr>
        <p:spPr>
          <a:xfrm>
            <a:off x="3399552" y="533071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27D52-EDB5-4F25-A686-89729C30FB14}"/>
              </a:ext>
            </a:extLst>
          </p:cNvPr>
          <p:cNvSpPr/>
          <p:nvPr/>
        </p:nvSpPr>
        <p:spPr>
          <a:xfrm>
            <a:off x="3399552" y="594185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13345A42-9075-43BB-A84A-21F6474262A9}"/>
              </a:ext>
            </a:extLst>
          </p:cNvPr>
          <p:cNvSpPr/>
          <p:nvPr/>
        </p:nvSpPr>
        <p:spPr>
          <a:xfrm>
            <a:off x="4814596" y="1516707"/>
            <a:ext cx="346396" cy="4846771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5A2D2-E345-497F-ACAB-6607BAABA0C2}"/>
              </a:ext>
            </a:extLst>
          </p:cNvPr>
          <p:cNvSpPr txBox="1"/>
          <p:nvPr/>
        </p:nvSpPr>
        <p:spPr>
          <a:xfrm>
            <a:off x="5513139" y="37626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FC23ED-D0C8-4194-9832-ADEA107BF85F}"/>
              </a:ext>
            </a:extLst>
          </p:cNvPr>
          <p:cNvSpPr/>
          <p:nvPr/>
        </p:nvSpPr>
        <p:spPr>
          <a:xfrm>
            <a:off x="8215022" y="2047583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31647D-EB18-4404-82EE-3335E2E38260}"/>
              </a:ext>
            </a:extLst>
          </p:cNvPr>
          <p:cNvSpPr/>
          <p:nvPr/>
        </p:nvSpPr>
        <p:spPr>
          <a:xfrm>
            <a:off x="8628680" y="2047583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4B2DD9-4A29-424B-B5CF-8F0CB7CBF2ED}"/>
              </a:ext>
            </a:extLst>
          </p:cNvPr>
          <p:cNvSpPr/>
          <p:nvPr/>
        </p:nvSpPr>
        <p:spPr>
          <a:xfrm>
            <a:off x="7775696" y="2047583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A656F-E33E-4281-B6B3-B87123B2754E}"/>
              </a:ext>
            </a:extLst>
          </p:cNvPr>
          <p:cNvSpPr txBox="1"/>
          <p:nvPr/>
        </p:nvSpPr>
        <p:spPr>
          <a:xfrm>
            <a:off x="7775696" y="2700746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* 2 * 2  = 2</a:t>
            </a:r>
            <a:r>
              <a:rPr lang="en-US" baseline="30000" dirty="0"/>
              <a:t>3</a:t>
            </a:r>
            <a:r>
              <a:rPr lang="en-US" dirty="0"/>
              <a:t> = 8</a:t>
            </a:r>
          </a:p>
        </p:txBody>
      </p:sp>
    </p:spTree>
    <p:extLst>
      <p:ext uri="{BB962C8B-B14F-4D97-AF65-F5344CB8AC3E}">
        <p14:creationId xmlns:p14="http://schemas.microsoft.com/office/powerpoint/2010/main" val="22561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F9E68D-0173-4BAA-B380-2E48A26246ED}"/>
              </a:ext>
            </a:extLst>
          </p:cNvPr>
          <p:cNvSpPr txBox="1"/>
          <p:nvPr/>
        </p:nvSpPr>
        <p:spPr>
          <a:xfrm>
            <a:off x="1892916" y="587144"/>
            <a:ext cx="8909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How many numbers can we represent using 3 bits?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A9A89D-5FB5-41BA-9DA8-1FAB77615AA3}"/>
              </a:ext>
            </a:extLst>
          </p:cNvPr>
          <p:cNvSpPr/>
          <p:nvPr/>
        </p:nvSpPr>
        <p:spPr>
          <a:xfrm>
            <a:off x="3854516" y="1526809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264F6C-6416-4AB2-8C04-AF8CBD9F51D2}"/>
              </a:ext>
            </a:extLst>
          </p:cNvPr>
          <p:cNvSpPr/>
          <p:nvPr/>
        </p:nvSpPr>
        <p:spPr>
          <a:xfrm>
            <a:off x="4268174" y="1526809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BC8E57-A6B7-48E0-B7CB-42E9AB3D3A6A}"/>
              </a:ext>
            </a:extLst>
          </p:cNvPr>
          <p:cNvSpPr/>
          <p:nvPr/>
        </p:nvSpPr>
        <p:spPr>
          <a:xfrm>
            <a:off x="3854516" y="2183636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35C813-8BD2-498B-99DD-DC97E9C9A827}"/>
              </a:ext>
            </a:extLst>
          </p:cNvPr>
          <p:cNvSpPr/>
          <p:nvPr/>
        </p:nvSpPr>
        <p:spPr>
          <a:xfrm>
            <a:off x="4268174" y="2183636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4EB97-0B87-4742-8BEE-F6F071DA63E4}"/>
              </a:ext>
            </a:extLst>
          </p:cNvPr>
          <p:cNvSpPr/>
          <p:nvPr/>
        </p:nvSpPr>
        <p:spPr>
          <a:xfrm>
            <a:off x="3854516" y="2794776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FFA582-B712-4EE0-A1B2-DF06DD8F980E}"/>
              </a:ext>
            </a:extLst>
          </p:cNvPr>
          <p:cNvSpPr/>
          <p:nvPr/>
        </p:nvSpPr>
        <p:spPr>
          <a:xfrm>
            <a:off x="4269151" y="2794776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8C43E-1986-467D-9E31-D79C8A7A22CE}"/>
              </a:ext>
            </a:extLst>
          </p:cNvPr>
          <p:cNvSpPr/>
          <p:nvPr/>
        </p:nvSpPr>
        <p:spPr>
          <a:xfrm>
            <a:off x="3854516" y="3405916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EC7EEC-8CAA-4D5A-BB95-277F2A86BE6C}"/>
              </a:ext>
            </a:extLst>
          </p:cNvPr>
          <p:cNvSpPr/>
          <p:nvPr/>
        </p:nvSpPr>
        <p:spPr>
          <a:xfrm>
            <a:off x="4268174" y="3405916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3D2D25-BC71-4D4B-AFA7-17375AB12129}"/>
              </a:ext>
            </a:extLst>
          </p:cNvPr>
          <p:cNvSpPr txBox="1"/>
          <p:nvPr/>
        </p:nvSpPr>
        <p:spPr>
          <a:xfrm>
            <a:off x="4214867" y="118202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D09EC3-4220-4B5A-A32A-2B6CA6EF33F8}"/>
              </a:ext>
            </a:extLst>
          </p:cNvPr>
          <p:cNvSpPr txBox="1"/>
          <p:nvPr/>
        </p:nvSpPr>
        <p:spPr>
          <a:xfrm>
            <a:off x="3829825" y="117191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EB458A-998E-4FF8-A898-B4C740D8D04D}"/>
              </a:ext>
            </a:extLst>
          </p:cNvPr>
          <p:cNvSpPr/>
          <p:nvPr/>
        </p:nvSpPr>
        <p:spPr>
          <a:xfrm>
            <a:off x="3415190" y="1526809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8E7C6C-1E57-4606-A68F-8E5D2293496C}"/>
              </a:ext>
            </a:extLst>
          </p:cNvPr>
          <p:cNvSpPr/>
          <p:nvPr/>
        </p:nvSpPr>
        <p:spPr>
          <a:xfrm>
            <a:off x="3415190" y="2183636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927208-7CE7-4E34-8BFC-DE71EF7291AE}"/>
              </a:ext>
            </a:extLst>
          </p:cNvPr>
          <p:cNvSpPr/>
          <p:nvPr/>
        </p:nvSpPr>
        <p:spPr>
          <a:xfrm>
            <a:off x="3415190" y="2794776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61D15B-BA1C-4383-A15D-B9DC00BAD53F}"/>
              </a:ext>
            </a:extLst>
          </p:cNvPr>
          <p:cNvSpPr/>
          <p:nvPr/>
        </p:nvSpPr>
        <p:spPr>
          <a:xfrm>
            <a:off x="3415190" y="3405916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8A4116-6A9E-45F4-960C-358A12B55041}"/>
              </a:ext>
            </a:extLst>
          </p:cNvPr>
          <p:cNvSpPr txBox="1"/>
          <p:nvPr/>
        </p:nvSpPr>
        <p:spPr>
          <a:xfrm>
            <a:off x="3432438" y="1182021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61919A-33E5-4DF8-AFD8-8DFC89D5BB5B}"/>
              </a:ext>
            </a:extLst>
          </p:cNvPr>
          <p:cNvSpPr/>
          <p:nvPr/>
        </p:nvSpPr>
        <p:spPr>
          <a:xfrm>
            <a:off x="3838878" y="4062743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48FD16-ED37-4ADD-B5F9-F825AE1616AA}"/>
              </a:ext>
            </a:extLst>
          </p:cNvPr>
          <p:cNvSpPr/>
          <p:nvPr/>
        </p:nvSpPr>
        <p:spPr>
          <a:xfrm>
            <a:off x="4252536" y="4062743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1322C2-36D9-4333-B0EC-C7B34C65B9CD}"/>
              </a:ext>
            </a:extLst>
          </p:cNvPr>
          <p:cNvSpPr/>
          <p:nvPr/>
        </p:nvSpPr>
        <p:spPr>
          <a:xfrm>
            <a:off x="3838878" y="471957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0AFAB1-38A4-4B74-BD6D-4747C1D04869}"/>
              </a:ext>
            </a:extLst>
          </p:cNvPr>
          <p:cNvSpPr/>
          <p:nvPr/>
        </p:nvSpPr>
        <p:spPr>
          <a:xfrm>
            <a:off x="4252536" y="471957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8F4C29-4C5B-4047-8FF6-40A422E18EC5}"/>
              </a:ext>
            </a:extLst>
          </p:cNvPr>
          <p:cNvSpPr/>
          <p:nvPr/>
        </p:nvSpPr>
        <p:spPr>
          <a:xfrm>
            <a:off x="3838878" y="533071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0BC644-1555-484A-805D-CD2756139054}"/>
              </a:ext>
            </a:extLst>
          </p:cNvPr>
          <p:cNvSpPr/>
          <p:nvPr/>
        </p:nvSpPr>
        <p:spPr>
          <a:xfrm>
            <a:off x="4253513" y="533071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E89A58-A173-4A88-8691-01C1B38B7690}"/>
              </a:ext>
            </a:extLst>
          </p:cNvPr>
          <p:cNvSpPr/>
          <p:nvPr/>
        </p:nvSpPr>
        <p:spPr>
          <a:xfrm>
            <a:off x="3838878" y="594185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29C25F-765B-487D-860B-86C44767EBE7}"/>
              </a:ext>
            </a:extLst>
          </p:cNvPr>
          <p:cNvSpPr/>
          <p:nvPr/>
        </p:nvSpPr>
        <p:spPr>
          <a:xfrm>
            <a:off x="4252536" y="594185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CD31CD-B30A-41EE-A7FA-EF7020D596E6}"/>
              </a:ext>
            </a:extLst>
          </p:cNvPr>
          <p:cNvSpPr/>
          <p:nvPr/>
        </p:nvSpPr>
        <p:spPr>
          <a:xfrm>
            <a:off x="3399552" y="4062743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4A66B7-CBBE-429E-9A75-D28BF9A41B2A}"/>
              </a:ext>
            </a:extLst>
          </p:cNvPr>
          <p:cNvSpPr/>
          <p:nvPr/>
        </p:nvSpPr>
        <p:spPr>
          <a:xfrm>
            <a:off x="3399552" y="471957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3F1E86-C5C5-474C-82D7-673225970D81}"/>
              </a:ext>
            </a:extLst>
          </p:cNvPr>
          <p:cNvSpPr/>
          <p:nvPr/>
        </p:nvSpPr>
        <p:spPr>
          <a:xfrm>
            <a:off x="3399552" y="533071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27D52-EDB5-4F25-A686-89729C30FB14}"/>
              </a:ext>
            </a:extLst>
          </p:cNvPr>
          <p:cNvSpPr/>
          <p:nvPr/>
        </p:nvSpPr>
        <p:spPr>
          <a:xfrm>
            <a:off x="3399552" y="594185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13345A42-9075-43BB-A84A-21F6474262A9}"/>
              </a:ext>
            </a:extLst>
          </p:cNvPr>
          <p:cNvSpPr/>
          <p:nvPr/>
        </p:nvSpPr>
        <p:spPr>
          <a:xfrm>
            <a:off x="4814596" y="1516707"/>
            <a:ext cx="346396" cy="4846771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5A2D2-E345-497F-ACAB-6607BAABA0C2}"/>
              </a:ext>
            </a:extLst>
          </p:cNvPr>
          <p:cNvSpPr txBox="1"/>
          <p:nvPr/>
        </p:nvSpPr>
        <p:spPr>
          <a:xfrm>
            <a:off x="5513139" y="37626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FC23ED-D0C8-4194-9832-ADEA107BF85F}"/>
              </a:ext>
            </a:extLst>
          </p:cNvPr>
          <p:cNvSpPr/>
          <p:nvPr/>
        </p:nvSpPr>
        <p:spPr>
          <a:xfrm>
            <a:off x="8215022" y="2047583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31647D-EB18-4404-82EE-3335E2E38260}"/>
              </a:ext>
            </a:extLst>
          </p:cNvPr>
          <p:cNvSpPr/>
          <p:nvPr/>
        </p:nvSpPr>
        <p:spPr>
          <a:xfrm>
            <a:off x="8628680" y="2047583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4B2DD9-4A29-424B-B5CF-8F0CB7CBF2ED}"/>
              </a:ext>
            </a:extLst>
          </p:cNvPr>
          <p:cNvSpPr/>
          <p:nvPr/>
        </p:nvSpPr>
        <p:spPr>
          <a:xfrm>
            <a:off x="7775696" y="2047583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A656F-E33E-4281-B6B3-B87123B2754E}"/>
              </a:ext>
            </a:extLst>
          </p:cNvPr>
          <p:cNvSpPr txBox="1"/>
          <p:nvPr/>
        </p:nvSpPr>
        <p:spPr>
          <a:xfrm>
            <a:off x="7775696" y="2700746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* 2 * 2  = 2</a:t>
            </a:r>
            <a:r>
              <a:rPr lang="en-US" baseline="30000" dirty="0"/>
              <a:t>3</a:t>
            </a:r>
            <a:r>
              <a:rPr lang="en-US" dirty="0"/>
              <a:t> = 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95039D-1108-4DFE-A250-5E1A44E665B5}"/>
              </a:ext>
            </a:extLst>
          </p:cNvPr>
          <p:cNvSpPr/>
          <p:nvPr/>
        </p:nvSpPr>
        <p:spPr>
          <a:xfrm>
            <a:off x="8388220" y="471957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B67568-806C-458D-9599-59B388E69329}"/>
              </a:ext>
            </a:extLst>
          </p:cNvPr>
          <p:cNvSpPr/>
          <p:nvPr/>
        </p:nvSpPr>
        <p:spPr>
          <a:xfrm>
            <a:off x="8801878" y="471957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982E61-27C6-43C9-9A4A-891CA146C8A7}"/>
              </a:ext>
            </a:extLst>
          </p:cNvPr>
          <p:cNvSpPr/>
          <p:nvPr/>
        </p:nvSpPr>
        <p:spPr>
          <a:xfrm>
            <a:off x="7948894" y="471957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7F4840-64BE-4D4D-8FF7-9A0D2DD713D9}"/>
              </a:ext>
            </a:extLst>
          </p:cNvPr>
          <p:cNvSpPr txBox="1"/>
          <p:nvPr/>
        </p:nvSpPr>
        <p:spPr>
          <a:xfrm>
            <a:off x="7948894" y="5372733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* 2 * 2 * 2  = 2</a:t>
            </a:r>
            <a:r>
              <a:rPr lang="en-US" baseline="30000" dirty="0"/>
              <a:t>4</a:t>
            </a:r>
            <a:r>
              <a:rPr lang="en-US" dirty="0"/>
              <a:t> = 16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402011-9705-494A-B3BC-7C3185C78BD9}"/>
              </a:ext>
            </a:extLst>
          </p:cNvPr>
          <p:cNvSpPr txBox="1"/>
          <p:nvPr/>
        </p:nvSpPr>
        <p:spPr>
          <a:xfrm>
            <a:off x="4919145" y="3984347"/>
            <a:ext cx="8909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How many with 4 bits?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053B64-FCD0-404B-8016-F6E300F03D60}"/>
              </a:ext>
            </a:extLst>
          </p:cNvPr>
          <p:cNvSpPr/>
          <p:nvPr/>
        </p:nvSpPr>
        <p:spPr>
          <a:xfrm>
            <a:off x="9253838" y="4735641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92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F9E68D-0173-4BAA-B380-2E48A26246ED}"/>
              </a:ext>
            </a:extLst>
          </p:cNvPr>
          <p:cNvSpPr txBox="1"/>
          <p:nvPr/>
        </p:nvSpPr>
        <p:spPr>
          <a:xfrm>
            <a:off x="1892916" y="587144"/>
            <a:ext cx="8909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Representing integers on a 32-bit computer</a:t>
            </a:r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7360D4-BB3F-4CCD-9851-1AD9029A15E5}"/>
              </a:ext>
            </a:extLst>
          </p:cNvPr>
          <p:cNvSpPr/>
          <p:nvPr/>
        </p:nvSpPr>
        <p:spPr>
          <a:xfrm>
            <a:off x="482367" y="1729017"/>
            <a:ext cx="1782147" cy="3610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err="1">
                <a:solidFill>
                  <a:schemeClr val="tx1"/>
                </a:solidFill>
              </a:rPr>
              <a:t>sum.c</a:t>
            </a:r>
            <a:endParaRPr lang="en-US" sz="2800" u="sng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 a = 1;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 b = 2;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 c = a + b;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6BAE2-A50E-4562-B869-6A383CD4FBA1}"/>
              </a:ext>
            </a:extLst>
          </p:cNvPr>
          <p:cNvSpPr txBox="1"/>
          <p:nvPr/>
        </p:nvSpPr>
        <p:spPr>
          <a:xfrm>
            <a:off x="3266658" y="2015412"/>
            <a:ext cx="8663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Integers are typically 4 bytes in C (but this depends on the compiler)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7540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F9E68D-0173-4BAA-B380-2E48A26246ED}"/>
              </a:ext>
            </a:extLst>
          </p:cNvPr>
          <p:cNvSpPr txBox="1"/>
          <p:nvPr/>
        </p:nvSpPr>
        <p:spPr>
          <a:xfrm>
            <a:off x="1892916" y="587144"/>
            <a:ext cx="8909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Representing integers on a 32-bit computer</a:t>
            </a:r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7360D4-BB3F-4CCD-9851-1AD9029A15E5}"/>
              </a:ext>
            </a:extLst>
          </p:cNvPr>
          <p:cNvSpPr/>
          <p:nvPr/>
        </p:nvSpPr>
        <p:spPr>
          <a:xfrm>
            <a:off x="482367" y="1729017"/>
            <a:ext cx="1782147" cy="3610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err="1">
                <a:solidFill>
                  <a:schemeClr val="tx1"/>
                </a:solidFill>
              </a:rPr>
              <a:t>sum.c</a:t>
            </a:r>
            <a:endParaRPr lang="en-US" sz="2800" u="sng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 a = 1;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 b = 2;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 c = a + b;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6BAE2-A50E-4562-B869-6A383CD4FBA1}"/>
              </a:ext>
            </a:extLst>
          </p:cNvPr>
          <p:cNvSpPr txBox="1"/>
          <p:nvPr/>
        </p:nvSpPr>
        <p:spPr>
          <a:xfrm>
            <a:off x="3266658" y="2015412"/>
            <a:ext cx="86636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Integers are typically 4 bytes in C (but this depends on the compiler)</a:t>
            </a:r>
          </a:p>
          <a:p>
            <a:endParaRPr lang="en-US" sz="2400" dirty="0"/>
          </a:p>
          <a:p>
            <a:r>
              <a:rPr lang="en-US" sz="2400" dirty="0"/>
              <a:t>4 bytes = 4 * 8 bits = 32 bits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8580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F9E68D-0173-4BAA-B380-2E48A26246ED}"/>
              </a:ext>
            </a:extLst>
          </p:cNvPr>
          <p:cNvSpPr txBox="1"/>
          <p:nvPr/>
        </p:nvSpPr>
        <p:spPr>
          <a:xfrm>
            <a:off x="1892916" y="587144"/>
            <a:ext cx="8909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Representing integers on a 32-bit computer</a:t>
            </a:r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7360D4-BB3F-4CCD-9851-1AD9029A15E5}"/>
              </a:ext>
            </a:extLst>
          </p:cNvPr>
          <p:cNvSpPr/>
          <p:nvPr/>
        </p:nvSpPr>
        <p:spPr>
          <a:xfrm>
            <a:off x="482367" y="1729017"/>
            <a:ext cx="1782147" cy="3610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err="1">
                <a:solidFill>
                  <a:schemeClr val="tx1"/>
                </a:solidFill>
              </a:rPr>
              <a:t>sum.c</a:t>
            </a:r>
            <a:endParaRPr lang="en-US" sz="2800" u="sng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 a = 1;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 b = 2;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 c = a + b;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6BAE2-A50E-4562-B869-6A383CD4FBA1}"/>
              </a:ext>
            </a:extLst>
          </p:cNvPr>
          <p:cNvSpPr txBox="1"/>
          <p:nvPr/>
        </p:nvSpPr>
        <p:spPr>
          <a:xfrm>
            <a:off x="3266658" y="2015412"/>
            <a:ext cx="86636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Integers are typically 4 bytes in C (but this depends on the compiler)</a:t>
            </a:r>
          </a:p>
          <a:p>
            <a:endParaRPr lang="en-US" sz="2400" dirty="0"/>
          </a:p>
          <a:p>
            <a:r>
              <a:rPr lang="en-US" sz="2400" dirty="0"/>
              <a:t>4 bytes = 4 * 8 bits = 32 bits</a:t>
            </a:r>
          </a:p>
          <a:p>
            <a:endParaRPr lang="en-US" sz="2400" dirty="0"/>
          </a:p>
          <a:p>
            <a:r>
              <a:rPr lang="en-US" sz="2400" dirty="0"/>
              <a:t>10110100 10111001 10101011 10101111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7275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F9E68D-0173-4BAA-B380-2E48A26246ED}"/>
              </a:ext>
            </a:extLst>
          </p:cNvPr>
          <p:cNvSpPr txBox="1"/>
          <p:nvPr/>
        </p:nvSpPr>
        <p:spPr>
          <a:xfrm>
            <a:off x="1892916" y="587144"/>
            <a:ext cx="8909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Representing integers on a 32-bit computer</a:t>
            </a:r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7360D4-BB3F-4CCD-9851-1AD9029A15E5}"/>
              </a:ext>
            </a:extLst>
          </p:cNvPr>
          <p:cNvSpPr/>
          <p:nvPr/>
        </p:nvSpPr>
        <p:spPr>
          <a:xfrm>
            <a:off x="482367" y="1729017"/>
            <a:ext cx="1782147" cy="3610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err="1">
                <a:solidFill>
                  <a:schemeClr val="tx1"/>
                </a:solidFill>
              </a:rPr>
              <a:t>sum.c</a:t>
            </a:r>
            <a:endParaRPr lang="en-US" sz="2800" u="sng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 a = 1;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 b = 2;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 c = a + b;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6BAE2-A50E-4562-B869-6A383CD4FBA1}"/>
              </a:ext>
            </a:extLst>
          </p:cNvPr>
          <p:cNvSpPr txBox="1"/>
          <p:nvPr/>
        </p:nvSpPr>
        <p:spPr>
          <a:xfrm>
            <a:off x="3266658" y="2015412"/>
            <a:ext cx="86636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Integers are typically 4 bytes in C (but this depends on the compiler)</a:t>
            </a:r>
          </a:p>
          <a:p>
            <a:endParaRPr lang="en-US" sz="2400" dirty="0"/>
          </a:p>
          <a:p>
            <a:r>
              <a:rPr lang="en-US" sz="2400" dirty="0"/>
              <a:t>4 bytes = 4 * 8 bits = 32 bits</a:t>
            </a:r>
          </a:p>
          <a:p>
            <a:endParaRPr lang="en-US" sz="2400" dirty="0"/>
          </a:p>
          <a:p>
            <a:r>
              <a:rPr lang="en-US" sz="2400" dirty="0"/>
              <a:t>10110100 10111001 10101011 10101111</a:t>
            </a:r>
          </a:p>
          <a:p>
            <a:endParaRPr lang="en-US" sz="2400" dirty="0"/>
          </a:p>
          <a:p>
            <a:r>
              <a:rPr lang="en-US" sz="2400" dirty="0"/>
              <a:t>That’s a lot of 0s and 1s!!!</a:t>
            </a:r>
          </a:p>
          <a:p>
            <a:endParaRPr lang="en-US" sz="2400" dirty="0"/>
          </a:p>
          <a:p>
            <a:r>
              <a:rPr lang="en-US" sz="2400" dirty="0"/>
              <a:t>Introducing hexadecimal</a:t>
            </a:r>
          </a:p>
        </p:txBody>
      </p:sp>
    </p:spTree>
    <p:extLst>
      <p:ext uri="{BB962C8B-B14F-4D97-AF65-F5344CB8AC3E}">
        <p14:creationId xmlns:p14="http://schemas.microsoft.com/office/powerpoint/2010/main" val="2153936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F9E68D-0173-4BAA-B380-2E48A26246ED}"/>
              </a:ext>
            </a:extLst>
          </p:cNvPr>
          <p:cNvSpPr txBox="1"/>
          <p:nvPr/>
        </p:nvSpPr>
        <p:spPr>
          <a:xfrm>
            <a:off x="1892916" y="587144"/>
            <a:ext cx="8909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Hexadecmial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C2777-170C-478F-BA19-FFE5DEE08240}"/>
              </a:ext>
            </a:extLst>
          </p:cNvPr>
          <p:cNvSpPr txBox="1"/>
          <p:nvPr/>
        </p:nvSpPr>
        <p:spPr>
          <a:xfrm>
            <a:off x="1826040" y="1171919"/>
            <a:ext cx="490512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16 digits</a:t>
            </a:r>
          </a:p>
          <a:p>
            <a:endParaRPr lang="en-US" sz="2400" dirty="0"/>
          </a:p>
          <a:p>
            <a:r>
              <a:rPr lang="en-US" sz="2400" dirty="0"/>
              <a:t>0, 1, 2, 3, 4, 5, 6, 7, 8, 9, A, B, C, D, E, F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8324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F9E68D-0173-4BAA-B380-2E48A26246ED}"/>
              </a:ext>
            </a:extLst>
          </p:cNvPr>
          <p:cNvSpPr txBox="1"/>
          <p:nvPr/>
        </p:nvSpPr>
        <p:spPr>
          <a:xfrm>
            <a:off x="1892916" y="587144"/>
            <a:ext cx="8909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Hexadecmial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C2777-170C-478F-BA19-FFE5DEE08240}"/>
              </a:ext>
            </a:extLst>
          </p:cNvPr>
          <p:cNvSpPr txBox="1"/>
          <p:nvPr/>
        </p:nvSpPr>
        <p:spPr>
          <a:xfrm>
            <a:off x="1826040" y="1171919"/>
            <a:ext cx="904286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16 digits</a:t>
            </a:r>
          </a:p>
          <a:p>
            <a:endParaRPr lang="en-US" sz="2400" dirty="0"/>
          </a:p>
          <a:p>
            <a:r>
              <a:rPr lang="en-US" sz="2400" dirty="0"/>
              <a:t>0, 1, 2, 3, 4, 5, 6, 7, 8, 9, A, B, C, D, E, F</a:t>
            </a:r>
          </a:p>
          <a:p>
            <a:endParaRPr lang="en-US" sz="2400" dirty="0"/>
          </a:p>
          <a:p>
            <a:r>
              <a:rPr lang="en-US" sz="2400" dirty="0"/>
              <a:t>Remember that 4 bits could represent 16 different numbers</a:t>
            </a:r>
          </a:p>
          <a:p>
            <a:endParaRPr lang="en-US" sz="2400" dirty="0"/>
          </a:p>
          <a:p>
            <a:r>
              <a:rPr lang="en-US" sz="2400" dirty="0"/>
              <a:t>So each set of 4 bits in a binary number can map to 1 hexadecimal digit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5208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2DE4A9-0F3C-4618-B9A2-51344051C7B4}"/>
              </a:ext>
            </a:extLst>
          </p:cNvPr>
          <p:cNvSpPr/>
          <p:nvPr/>
        </p:nvSpPr>
        <p:spPr>
          <a:xfrm>
            <a:off x="5922801" y="231481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9E68D-0173-4BAA-B380-2E48A26246ED}"/>
              </a:ext>
            </a:extLst>
          </p:cNvPr>
          <p:cNvSpPr txBox="1"/>
          <p:nvPr/>
        </p:nvSpPr>
        <p:spPr>
          <a:xfrm>
            <a:off x="1892916" y="587144"/>
            <a:ext cx="8909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Bits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0568D-E3F1-424D-B666-6A4EF1CD4D77}"/>
              </a:ext>
            </a:extLst>
          </p:cNvPr>
          <p:cNvSpPr txBox="1"/>
          <p:nvPr/>
        </p:nvSpPr>
        <p:spPr>
          <a:xfrm>
            <a:off x="2518770" y="1604865"/>
            <a:ext cx="7154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bit is a binary digit and can take values of either 0 or 1</a:t>
            </a:r>
          </a:p>
        </p:txBody>
      </p:sp>
    </p:spTree>
    <p:extLst>
      <p:ext uri="{BB962C8B-B14F-4D97-AF65-F5344CB8AC3E}">
        <p14:creationId xmlns:p14="http://schemas.microsoft.com/office/powerpoint/2010/main" val="1270954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F9E68D-0173-4BAA-B380-2E48A26246ED}"/>
              </a:ext>
            </a:extLst>
          </p:cNvPr>
          <p:cNvSpPr txBox="1"/>
          <p:nvPr/>
        </p:nvSpPr>
        <p:spPr>
          <a:xfrm>
            <a:off x="1892916" y="587144"/>
            <a:ext cx="8909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Hexadecmial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C2777-170C-478F-BA19-FFE5DEE08240}"/>
              </a:ext>
            </a:extLst>
          </p:cNvPr>
          <p:cNvSpPr txBox="1"/>
          <p:nvPr/>
        </p:nvSpPr>
        <p:spPr>
          <a:xfrm>
            <a:off x="1826040" y="1171919"/>
            <a:ext cx="90428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16 digits</a:t>
            </a:r>
          </a:p>
          <a:p>
            <a:endParaRPr lang="en-US" sz="2400" dirty="0"/>
          </a:p>
          <a:p>
            <a:r>
              <a:rPr lang="en-US" sz="2400" dirty="0"/>
              <a:t>0, 1, 2, 3, 4, 5, 6, 7, 8, 9, A, B, C, D, E, F</a:t>
            </a:r>
          </a:p>
          <a:p>
            <a:endParaRPr lang="en-US" sz="2400" dirty="0"/>
          </a:p>
          <a:p>
            <a:r>
              <a:rPr lang="en-US" sz="2400" dirty="0"/>
              <a:t>Remember that 4 bits could represent 16 different numbers</a:t>
            </a:r>
          </a:p>
          <a:p>
            <a:endParaRPr lang="en-US" sz="2400" dirty="0"/>
          </a:p>
          <a:p>
            <a:r>
              <a:rPr lang="en-US" sz="2400" dirty="0"/>
              <a:t>So each set of 4 bits in a binary number can map to 1 hexadecimal digit</a:t>
            </a:r>
          </a:p>
          <a:p>
            <a:endParaRPr lang="en-US" sz="2400" dirty="0"/>
          </a:p>
          <a:p>
            <a:r>
              <a:rPr lang="en-US" sz="2400" dirty="0"/>
              <a:t>1011 0100 1011 1001 1010 1011 1010 1111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8112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F9E68D-0173-4BAA-B380-2E48A26246ED}"/>
              </a:ext>
            </a:extLst>
          </p:cNvPr>
          <p:cNvSpPr txBox="1"/>
          <p:nvPr/>
        </p:nvSpPr>
        <p:spPr>
          <a:xfrm>
            <a:off x="1892916" y="587144"/>
            <a:ext cx="8909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Hexadecmial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C2777-170C-478F-BA19-FFE5DEE08240}"/>
              </a:ext>
            </a:extLst>
          </p:cNvPr>
          <p:cNvSpPr txBox="1"/>
          <p:nvPr/>
        </p:nvSpPr>
        <p:spPr>
          <a:xfrm>
            <a:off x="1826040" y="1171919"/>
            <a:ext cx="904286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16 digits</a:t>
            </a:r>
          </a:p>
          <a:p>
            <a:endParaRPr lang="en-US" sz="2400" dirty="0"/>
          </a:p>
          <a:p>
            <a:r>
              <a:rPr lang="en-US" sz="2400" dirty="0"/>
              <a:t>0, 1, 2, 3, 4, 5, 6, 7, 8, 9, A, B, C, D, E, F</a:t>
            </a:r>
          </a:p>
          <a:p>
            <a:endParaRPr lang="en-US" sz="2400" dirty="0"/>
          </a:p>
          <a:p>
            <a:r>
              <a:rPr lang="en-US" sz="2400" dirty="0"/>
              <a:t>Remember that 4 bits could represent 16 different numbers</a:t>
            </a:r>
          </a:p>
          <a:p>
            <a:endParaRPr lang="en-US" sz="2400" dirty="0"/>
          </a:p>
          <a:p>
            <a:r>
              <a:rPr lang="en-US" sz="2400" dirty="0"/>
              <a:t>So each set of 4 bits in a binary number can map to 1 hexadecimal digit</a:t>
            </a:r>
          </a:p>
          <a:p>
            <a:endParaRPr lang="en-US" sz="2400" dirty="0"/>
          </a:p>
          <a:p>
            <a:r>
              <a:rPr lang="en-US" sz="2400" dirty="0"/>
              <a:t>1011 0100 1011 1001 1010 1011 1010 1111</a:t>
            </a:r>
          </a:p>
          <a:p>
            <a:endParaRPr lang="en-US" sz="2400" dirty="0"/>
          </a:p>
          <a:p>
            <a:r>
              <a:rPr lang="en-US" sz="2400" dirty="0"/>
              <a:t>B         4        B       9         A        B         A      F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5097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F9E68D-0173-4BAA-B380-2E48A26246ED}"/>
              </a:ext>
            </a:extLst>
          </p:cNvPr>
          <p:cNvSpPr txBox="1"/>
          <p:nvPr/>
        </p:nvSpPr>
        <p:spPr>
          <a:xfrm>
            <a:off x="1892916" y="587144"/>
            <a:ext cx="8909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Hexadecmial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C2777-170C-478F-BA19-FFE5DEE08240}"/>
              </a:ext>
            </a:extLst>
          </p:cNvPr>
          <p:cNvSpPr txBox="1"/>
          <p:nvPr/>
        </p:nvSpPr>
        <p:spPr>
          <a:xfrm>
            <a:off x="1826040" y="1171919"/>
            <a:ext cx="904286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16 digits</a:t>
            </a:r>
          </a:p>
          <a:p>
            <a:endParaRPr lang="en-US" sz="2400" dirty="0"/>
          </a:p>
          <a:p>
            <a:r>
              <a:rPr lang="en-US" sz="2400" dirty="0"/>
              <a:t>0, 1, 2, 3, 4, 5, 6, 7, 8, 9, A, B, C, D, E, F</a:t>
            </a:r>
          </a:p>
          <a:p>
            <a:endParaRPr lang="en-US" sz="2400" dirty="0"/>
          </a:p>
          <a:p>
            <a:r>
              <a:rPr lang="en-US" sz="2400" dirty="0"/>
              <a:t>Remember that 4 bits could represent 16 different numbers</a:t>
            </a:r>
          </a:p>
          <a:p>
            <a:endParaRPr lang="en-US" sz="2400" dirty="0"/>
          </a:p>
          <a:p>
            <a:r>
              <a:rPr lang="en-US" sz="2400" dirty="0"/>
              <a:t>So each set of 4 bits in a binary number can map to 1 hexadecimal digit</a:t>
            </a:r>
          </a:p>
          <a:p>
            <a:endParaRPr lang="en-US" sz="2400" dirty="0"/>
          </a:p>
          <a:p>
            <a:r>
              <a:rPr lang="en-US" sz="2400" dirty="0"/>
              <a:t>1011 0100 1011 1001 1010 1011 1010 1111</a:t>
            </a:r>
          </a:p>
          <a:p>
            <a:endParaRPr lang="en-US" sz="2400" dirty="0"/>
          </a:p>
          <a:p>
            <a:r>
              <a:rPr lang="en-US" sz="2400" dirty="0"/>
              <a:t>B         4        B       9         A        B         A      F</a:t>
            </a:r>
          </a:p>
          <a:p>
            <a:endParaRPr lang="en-US" sz="2400" dirty="0"/>
          </a:p>
          <a:p>
            <a:r>
              <a:rPr lang="en-US" sz="2400" dirty="0"/>
              <a:t>0xB4B9ABAF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1379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0F42BE-A703-4E60-A910-3725563C385B}"/>
              </a:ext>
            </a:extLst>
          </p:cNvPr>
          <p:cNvSpPr txBox="1"/>
          <p:nvPr/>
        </p:nvSpPr>
        <p:spPr>
          <a:xfrm>
            <a:off x="1892916" y="587144"/>
            <a:ext cx="89091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Demo Time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Mike don’t forget to go demo this in code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Pause the video and follow along at home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0652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0F42BE-A703-4E60-A910-3725563C385B}"/>
              </a:ext>
            </a:extLst>
          </p:cNvPr>
          <p:cNvSpPr txBox="1"/>
          <p:nvPr/>
        </p:nvSpPr>
        <p:spPr>
          <a:xfrm>
            <a:off x="1641446" y="391201"/>
            <a:ext cx="8909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Memory Model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25F73-A0BD-4B5E-9195-9498C88993E8}"/>
              </a:ext>
            </a:extLst>
          </p:cNvPr>
          <p:cNvSpPr/>
          <p:nvPr/>
        </p:nvSpPr>
        <p:spPr>
          <a:xfrm>
            <a:off x="3834882" y="1301620"/>
            <a:ext cx="4142792" cy="326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byte = 8 bits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03CDD8-2A63-4EA8-905B-5C19946F4F15}"/>
              </a:ext>
            </a:extLst>
          </p:cNvPr>
          <p:cNvSpPr/>
          <p:nvPr/>
        </p:nvSpPr>
        <p:spPr>
          <a:xfrm>
            <a:off x="3834882" y="1628752"/>
            <a:ext cx="4142792" cy="326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8C7F74-25D2-46E9-80CF-83A473673E86}"/>
              </a:ext>
            </a:extLst>
          </p:cNvPr>
          <p:cNvSpPr/>
          <p:nvPr/>
        </p:nvSpPr>
        <p:spPr>
          <a:xfrm>
            <a:off x="3834882" y="1955884"/>
            <a:ext cx="4142792" cy="326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A80610-5530-41C0-B50E-16179D068DBC}"/>
              </a:ext>
            </a:extLst>
          </p:cNvPr>
          <p:cNvSpPr/>
          <p:nvPr/>
        </p:nvSpPr>
        <p:spPr>
          <a:xfrm>
            <a:off x="3834882" y="2283016"/>
            <a:ext cx="4142792" cy="326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3BBFAA-2F23-4A7A-AEB9-5F2CDE96A856}"/>
              </a:ext>
            </a:extLst>
          </p:cNvPr>
          <p:cNvSpPr/>
          <p:nvPr/>
        </p:nvSpPr>
        <p:spPr>
          <a:xfrm>
            <a:off x="3834882" y="2610148"/>
            <a:ext cx="4142792" cy="326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0BE798-4BC7-454F-A6D0-C568FECD451F}"/>
              </a:ext>
            </a:extLst>
          </p:cNvPr>
          <p:cNvSpPr/>
          <p:nvPr/>
        </p:nvSpPr>
        <p:spPr>
          <a:xfrm>
            <a:off x="3834882" y="2937280"/>
            <a:ext cx="4142792" cy="326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7380C8-D87B-4852-9486-43E4990E22EA}"/>
              </a:ext>
            </a:extLst>
          </p:cNvPr>
          <p:cNvSpPr/>
          <p:nvPr/>
        </p:nvSpPr>
        <p:spPr>
          <a:xfrm>
            <a:off x="3834882" y="3264412"/>
            <a:ext cx="4142792" cy="326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082972-6521-400D-9D1D-CC243711623F}"/>
              </a:ext>
            </a:extLst>
          </p:cNvPr>
          <p:cNvSpPr/>
          <p:nvPr/>
        </p:nvSpPr>
        <p:spPr>
          <a:xfrm>
            <a:off x="3834882" y="3591544"/>
            <a:ext cx="4142792" cy="326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F1FAFC-D6F8-4020-9893-18A37A078200}"/>
              </a:ext>
            </a:extLst>
          </p:cNvPr>
          <p:cNvSpPr/>
          <p:nvPr/>
        </p:nvSpPr>
        <p:spPr>
          <a:xfrm>
            <a:off x="3834882" y="3918676"/>
            <a:ext cx="4142792" cy="326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D0801C-5B14-410F-A3D7-5C262907DC51}"/>
              </a:ext>
            </a:extLst>
          </p:cNvPr>
          <p:cNvSpPr/>
          <p:nvPr/>
        </p:nvSpPr>
        <p:spPr>
          <a:xfrm>
            <a:off x="3834882" y="4245808"/>
            <a:ext cx="4142792" cy="326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FE3348-BFFA-4497-8275-5DEF9B6ACB63}"/>
              </a:ext>
            </a:extLst>
          </p:cNvPr>
          <p:cNvSpPr/>
          <p:nvPr/>
        </p:nvSpPr>
        <p:spPr>
          <a:xfrm>
            <a:off x="3834882" y="4572940"/>
            <a:ext cx="4142792" cy="326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63C159-7538-4020-B340-7B3DEEDBFD3C}"/>
              </a:ext>
            </a:extLst>
          </p:cNvPr>
          <p:cNvSpPr/>
          <p:nvPr/>
        </p:nvSpPr>
        <p:spPr>
          <a:xfrm>
            <a:off x="3834882" y="4900072"/>
            <a:ext cx="4142792" cy="326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30E935-6ACF-41EB-8842-574DE6DCCDB9}"/>
              </a:ext>
            </a:extLst>
          </p:cNvPr>
          <p:cNvSpPr/>
          <p:nvPr/>
        </p:nvSpPr>
        <p:spPr>
          <a:xfrm>
            <a:off x="3834882" y="5227204"/>
            <a:ext cx="4142792" cy="326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AEA8E2-D850-4C92-B4B0-15160262AF50}"/>
              </a:ext>
            </a:extLst>
          </p:cNvPr>
          <p:cNvSpPr/>
          <p:nvPr/>
        </p:nvSpPr>
        <p:spPr>
          <a:xfrm>
            <a:off x="3834882" y="5554336"/>
            <a:ext cx="4142792" cy="326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216B99-E455-4617-82EC-FC79396A6A98}"/>
              </a:ext>
            </a:extLst>
          </p:cNvPr>
          <p:cNvSpPr/>
          <p:nvPr/>
        </p:nvSpPr>
        <p:spPr>
          <a:xfrm>
            <a:off x="3834882" y="5881468"/>
            <a:ext cx="4142792" cy="326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7FF82A-2257-4271-AB47-EC19439969E8}"/>
              </a:ext>
            </a:extLst>
          </p:cNvPr>
          <p:cNvSpPr/>
          <p:nvPr/>
        </p:nvSpPr>
        <p:spPr>
          <a:xfrm>
            <a:off x="3834882" y="6208597"/>
            <a:ext cx="4142792" cy="326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0F4660-D935-4719-A27F-59ED93D61830}"/>
              </a:ext>
            </a:extLst>
          </p:cNvPr>
          <p:cNvSpPr txBox="1"/>
          <p:nvPr/>
        </p:nvSpPr>
        <p:spPr>
          <a:xfrm>
            <a:off x="3520372" y="1332315"/>
            <a:ext cx="3145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  <a:p>
            <a:r>
              <a:rPr lang="en-US" sz="2000" dirty="0"/>
              <a:t>1</a:t>
            </a:r>
          </a:p>
          <a:p>
            <a:r>
              <a:rPr lang="en-US" sz="2000" dirty="0"/>
              <a:t>2</a:t>
            </a:r>
          </a:p>
          <a:p>
            <a:r>
              <a:rPr lang="en-US" sz="2000" dirty="0"/>
              <a:t>3</a:t>
            </a:r>
          </a:p>
          <a:p>
            <a:r>
              <a:rPr lang="en-US" sz="2000" dirty="0"/>
              <a:t>4</a:t>
            </a:r>
          </a:p>
          <a:p>
            <a:r>
              <a:rPr lang="en-US" sz="2000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6D5190-C4BF-40CB-A66F-8006228E8D69}"/>
              </a:ext>
            </a:extLst>
          </p:cNvPr>
          <p:cNvSpPr txBox="1"/>
          <p:nvPr/>
        </p:nvSpPr>
        <p:spPr>
          <a:xfrm>
            <a:off x="3390530" y="3291140"/>
            <a:ext cx="444352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6</a:t>
            </a:r>
          </a:p>
          <a:p>
            <a:pPr algn="r"/>
            <a:r>
              <a:rPr lang="en-US" sz="2000" dirty="0"/>
              <a:t>7</a:t>
            </a:r>
          </a:p>
          <a:p>
            <a:pPr algn="r"/>
            <a:r>
              <a:rPr lang="en-US" sz="2000" dirty="0"/>
              <a:t>8</a:t>
            </a:r>
          </a:p>
          <a:p>
            <a:pPr algn="r"/>
            <a:r>
              <a:rPr lang="en-US" sz="2000" dirty="0"/>
              <a:t>9</a:t>
            </a:r>
          </a:p>
          <a:p>
            <a:pPr algn="r"/>
            <a:r>
              <a:rPr lang="en-US" sz="2000" dirty="0"/>
              <a:t>10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B6D39B-FB6F-4FFE-A858-50420224ED3D}"/>
              </a:ext>
            </a:extLst>
          </p:cNvPr>
          <p:cNvSpPr txBox="1"/>
          <p:nvPr/>
        </p:nvSpPr>
        <p:spPr>
          <a:xfrm>
            <a:off x="3412709" y="4924752"/>
            <a:ext cx="4443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11</a:t>
            </a:r>
          </a:p>
          <a:p>
            <a:r>
              <a:rPr lang="en-US" sz="2000" dirty="0"/>
              <a:t>12</a:t>
            </a:r>
          </a:p>
          <a:p>
            <a:r>
              <a:rPr lang="en-US" sz="2000" dirty="0"/>
              <a:t>13</a:t>
            </a:r>
          </a:p>
          <a:p>
            <a:r>
              <a:rPr lang="en-US" sz="2000" dirty="0"/>
              <a:t>14</a:t>
            </a:r>
          </a:p>
          <a:p>
            <a:r>
              <a:rPr lang="en-US" sz="2000" dirty="0"/>
              <a:t>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74345F-ACF8-4D50-8876-1D1EA839FC6C}"/>
              </a:ext>
            </a:extLst>
          </p:cNvPr>
          <p:cNvSpPr txBox="1"/>
          <p:nvPr/>
        </p:nvSpPr>
        <p:spPr>
          <a:xfrm>
            <a:off x="634482" y="1548882"/>
            <a:ext cx="2369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small memory holds 16 bytes and therefore needs 16 addresses so we can use 4 bit addresses.</a:t>
            </a:r>
          </a:p>
        </p:txBody>
      </p:sp>
    </p:spTree>
    <p:extLst>
      <p:ext uri="{BB962C8B-B14F-4D97-AF65-F5344CB8AC3E}">
        <p14:creationId xmlns:p14="http://schemas.microsoft.com/office/powerpoint/2010/main" val="4093942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0F42BE-A703-4E60-A910-3725563C385B}"/>
              </a:ext>
            </a:extLst>
          </p:cNvPr>
          <p:cNvSpPr txBox="1"/>
          <p:nvPr/>
        </p:nvSpPr>
        <p:spPr>
          <a:xfrm>
            <a:off x="1641446" y="391201"/>
            <a:ext cx="8909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Memory Model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25F73-A0BD-4B5E-9195-9498C88993E8}"/>
              </a:ext>
            </a:extLst>
          </p:cNvPr>
          <p:cNvSpPr/>
          <p:nvPr/>
        </p:nvSpPr>
        <p:spPr>
          <a:xfrm>
            <a:off x="3834882" y="1301620"/>
            <a:ext cx="4142792" cy="326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byte = 8 bits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03CDD8-2A63-4EA8-905B-5C19946F4F15}"/>
              </a:ext>
            </a:extLst>
          </p:cNvPr>
          <p:cNvSpPr/>
          <p:nvPr/>
        </p:nvSpPr>
        <p:spPr>
          <a:xfrm>
            <a:off x="3834882" y="1628752"/>
            <a:ext cx="4142792" cy="326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8C7F74-25D2-46E9-80CF-83A473673E86}"/>
              </a:ext>
            </a:extLst>
          </p:cNvPr>
          <p:cNvSpPr/>
          <p:nvPr/>
        </p:nvSpPr>
        <p:spPr>
          <a:xfrm>
            <a:off x="3834882" y="1955884"/>
            <a:ext cx="4142792" cy="326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A80610-5530-41C0-B50E-16179D068DBC}"/>
              </a:ext>
            </a:extLst>
          </p:cNvPr>
          <p:cNvSpPr/>
          <p:nvPr/>
        </p:nvSpPr>
        <p:spPr>
          <a:xfrm>
            <a:off x="3834882" y="2283016"/>
            <a:ext cx="4142792" cy="326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3BBFAA-2F23-4A7A-AEB9-5F2CDE96A856}"/>
              </a:ext>
            </a:extLst>
          </p:cNvPr>
          <p:cNvSpPr/>
          <p:nvPr/>
        </p:nvSpPr>
        <p:spPr>
          <a:xfrm>
            <a:off x="3834882" y="2610148"/>
            <a:ext cx="4142792" cy="326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0000 0000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0BE798-4BC7-454F-A6D0-C568FECD451F}"/>
              </a:ext>
            </a:extLst>
          </p:cNvPr>
          <p:cNvSpPr/>
          <p:nvPr/>
        </p:nvSpPr>
        <p:spPr>
          <a:xfrm>
            <a:off x="3834882" y="2937280"/>
            <a:ext cx="4142792" cy="326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0000 0000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7380C8-D87B-4852-9486-43E4990E22EA}"/>
              </a:ext>
            </a:extLst>
          </p:cNvPr>
          <p:cNvSpPr/>
          <p:nvPr/>
        </p:nvSpPr>
        <p:spPr>
          <a:xfrm>
            <a:off x="3834882" y="3264412"/>
            <a:ext cx="4142792" cy="326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0000 0000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082972-6521-400D-9D1D-CC243711623F}"/>
              </a:ext>
            </a:extLst>
          </p:cNvPr>
          <p:cNvSpPr/>
          <p:nvPr/>
        </p:nvSpPr>
        <p:spPr>
          <a:xfrm>
            <a:off x="3834882" y="3591544"/>
            <a:ext cx="4142792" cy="326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0000 1011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F1FAFC-D6F8-4020-9893-18A37A078200}"/>
              </a:ext>
            </a:extLst>
          </p:cNvPr>
          <p:cNvSpPr/>
          <p:nvPr/>
        </p:nvSpPr>
        <p:spPr>
          <a:xfrm>
            <a:off x="3834882" y="3918676"/>
            <a:ext cx="4142792" cy="326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D0801C-5B14-410F-A3D7-5C262907DC51}"/>
              </a:ext>
            </a:extLst>
          </p:cNvPr>
          <p:cNvSpPr/>
          <p:nvPr/>
        </p:nvSpPr>
        <p:spPr>
          <a:xfrm>
            <a:off x="3834882" y="4245808"/>
            <a:ext cx="4142792" cy="326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FE3348-BFFA-4497-8275-5DEF9B6ACB63}"/>
              </a:ext>
            </a:extLst>
          </p:cNvPr>
          <p:cNvSpPr/>
          <p:nvPr/>
        </p:nvSpPr>
        <p:spPr>
          <a:xfrm>
            <a:off x="3834882" y="4572940"/>
            <a:ext cx="4142792" cy="326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63C159-7538-4020-B340-7B3DEEDBFD3C}"/>
              </a:ext>
            </a:extLst>
          </p:cNvPr>
          <p:cNvSpPr/>
          <p:nvPr/>
        </p:nvSpPr>
        <p:spPr>
          <a:xfrm>
            <a:off x="3834882" y="4900072"/>
            <a:ext cx="4142792" cy="326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30E935-6ACF-41EB-8842-574DE6DCCDB9}"/>
              </a:ext>
            </a:extLst>
          </p:cNvPr>
          <p:cNvSpPr/>
          <p:nvPr/>
        </p:nvSpPr>
        <p:spPr>
          <a:xfrm>
            <a:off x="3834882" y="5227204"/>
            <a:ext cx="4142792" cy="326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AEA8E2-D850-4C92-B4B0-15160262AF50}"/>
              </a:ext>
            </a:extLst>
          </p:cNvPr>
          <p:cNvSpPr/>
          <p:nvPr/>
        </p:nvSpPr>
        <p:spPr>
          <a:xfrm>
            <a:off x="3834882" y="5554336"/>
            <a:ext cx="4142792" cy="326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216B99-E455-4617-82EC-FC79396A6A98}"/>
              </a:ext>
            </a:extLst>
          </p:cNvPr>
          <p:cNvSpPr/>
          <p:nvPr/>
        </p:nvSpPr>
        <p:spPr>
          <a:xfrm>
            <a:off x="3834882" y="5881468"/>
            <a:ext cx="4142792" cy="326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7FF82A-2257-4271-AB47-EC19439969E8}"/>
              </a:ext>
            </a:extLst>
          </p:cNvPr>
          <p:cNvSpPr/>
          <p:nvPr/>
        </p:nvSpPr>
        <p:spPr>
          <a:xfrm>
            <a:off x="3834882" y="6208597"/>
            <a:ext cx="4142792" cy="326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0F4660-D935-4719-A27F-59ED93D61830}"/>
              </a:ext>
            </a:extLst>
          </p:cNvPr>
          <p:cNvSpPr txBox="1"/>
          <p:nvPr/>
        </p:nvSpPr>
        <p:spPr>
          <a:xfrm>
            <a:off x="3520372" y="1332315"/>
            <a:ext cx="3145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  <a:p>
            <a:r>
              <a:rPr lang="en-US" sz="2000" dirty="0"/>
              <a:t>1</a:t>
            </a:r>
          </a:p>
          <a:p>
            <a:r>
              <a:rPr lang="en-US" sz="2000" dirty="0"/>
              <a:t>2</a:t>
            </a:r>
          </a:p>
          <a:p>
            <a:r>
              <a:rPr lang="en-US" sz="2000" dirty="0"/>
              <a:t>3</a:t>
            </a:r>
          </a:p>
          <a:p>
            <a:r>
              <a:rPr lang="en-US" sz="2000" dirty="0"/>
              <a:t>4</a:t>
            </a:r>
          </a:p>
          <a:p>
            <a:r>
              <a:rPr lang="en-US" sz="2000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6D5190-C4BF-40CB-A66F-8006228E8D69}"/>
              </a:ext>
            </a:extLst>
          </p:cNvPr>
          <p:cNvSpPr txBox="1"/>
          <p:nvPr/>
        </p:nvSpPr>
        <p:spPr>
          <a:xfrm>
            <a:off x="3390530" y="3291140"/>
            <a:ext cx="444352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6</a:t>
            </a:r>
          </a:p>
          <a:p>
            <a:pPr algn="r"/>
            <a:r>
              <a:rPr lang="en-US" sz="2000" dirty="0"/>
              <a:t>7</a:t>
            </a:r>
          </a:p>
          <a:p>
            <a:pPr algn="r"/>
            <a:r>
              <a:rPr lang="en-US" sz="2000" dirty="0"/>
              <a:t>8</a:t>
            </a:r>
          </a:p>
          <a:p>
            <a:pPr algn="r"/>
            <a:r>
              <a:rPr lang="en-US" sz="2000" dirty="0"/>
              <a:t>9</a:t>
            </a:r>
          </a:p>
          <a:p>
            <a:pPr algn="r"/>
            <a:r>
              <a:rPr lang="en-US" sz="2000" dirty="0"/>
              <a:t>10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B6D39B-FB6F-4FFE-A858-50420224ED3D}"/>
              </a:ext>
            </a:extLst>
          </p:cNvPr>
          <p:cNvSpPr txBox="1"/>
          <p:nvPr/>
        </p:nvSpPr>
        <p:spPr>
          <a:xfrm>
            <a:off x="3412709" y="4924752"/>
            <a:ext cx="4443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11</a:t>
            </a:r>
          </a:p>
          <a:p>
            <a:r>
              <a:rPr lang="en-US" sz="2000" dirty="0"/>
              <a:t>12</a:t>
            </a:r>
          </a:p>
          <a:p>
            <a:r>
              <a:rPr lang="en-US" sz="2000" dirty="0"/>
              <a:t>13</a:t>
            </a:r>
          </a:p>
          <a:p>
            <a:r>
              <a:rPr lang="en-US" sz="2000" dirty="0"/>
              <a:t>14</a:t>
            </a:r>
          </a:p>
          <a:p>
            <a:r>
              <a:rPr lang="en-US" sz="2000" dirty="0"/>
              <a:t>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E96B72-8F48-4D2A-A77C-96988B210B38}"/>
              </a:ext>
            </a:extLst>
          </p:cNvPr>
          <p:cNvSpPr txBox="1"/>
          <p:nvPr/>
        </p:nvSpPr>
        <p:spPr>
          <a:xfrm>
            <a:off x="8500187" y="1566196"/>
            <a:ext cx="2537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store the 4 byte int 0x0000000B at address 4</a:t>
            </a:r>
          </a:p>
          <a:p>
            <a:endParaRPr lang="en-US" dirty="0"/>
          </a:p>
          <a:p>
            <a:r>
              <a:rPr lang="en-US" dirty="0"/>
              <a:t>It actually takes up addresses 4-7</a:t>
            </a:r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36443F-82E7-4D47-96D2-D08DEBC3F2FC}"/>
              </a:ext>
            </a:extLst>
          </p:cNvPr>
          <p:cNvSpPr/>
          <p:nvPr/>
        </p:nvSpPr>
        <p:spPr>
          <a:xfrm>
            <a:off x="3857061" y="2609588"/>
            <a:ext cx="4120613" cy="1306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28474C-08BA-440D-A719-BDAB135D42D1}"/>
              </a:ext>
            </a:extLst>
          </p:cNvPr>
          <p:cNvSpPr txBox="1"/>
          <p:nvPr/>
        </p:nvSpPr>
        <p:spPr>
          <a:xfrm>
            <a:off x="1352939" y="2128126"/>
            <a:ext cx="96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Address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7C1DF4-87AD-4B1A-B514-B8705051AC0D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320213" y="2451292"/>
            <a:ext cx="1281403" cy="3231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682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0F42BE-A703-4E60-A910-3725563C385B}"/>
              </a:ext>
            </a:extLst>
          </p:cNvPr>
          <p:cNvSpPr txBox="1"/>
          <p:nvPr/>
        </p:nvSpPr>
        <p:spPr>
          <a:xfrm>
            <a:off x="1641446" y="391201"/>
            <a:ext cx="89091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What size is the memory available to a program running on a 32-bit machine?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3DCF63-2BC4-4720-B982-26609B037D25}"/>
              </a:ext>
            </a:extLst>
          </p:cNvPr>
          <p:cNvSpPr txBox="1"/>
          <p:nvPr/>
        </p:nvSpPr>
        <p:spPr>
          <a:xfrm>
            <a:off x="2687216" y="2118049"/>
            <a:ext cx="670972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baseline="30000" dirty="0"/>
              <a:t>32</a:t>
            </a:r>
            <a:r>
              <a:rPr lang="en-US" sz="2800" dirty="0"/>
              <a:t> = ???</a:t>
            </a:r>
          </a:p>
          <a:p>
            <a:r>
              <a:rPr lang="en-US" sz="2800" dirty="0"/>
              <a:t>2</a:t>
            </a:r>
            <a:r>
              <a:rPr lang="en-US" sz="2800" baseline="30000" dirty="0"/>
              <a:t>32</a:t>
            </a:r>
            <a:r>
              <a:rPr lang="en-US" sz="2800" dirty="0"/>
              <a:t> = 2</a:t>
            </a:r>
            <a:r>
              <a:rPr lang="en-US" sz="2800" baseline="30000" dirty="0"/>
              <a:t>2</a:t>
            </a:r>
            <a:r>
              <a:rPr lang="en-US" sz="2800" dirty="0"/>
              <a:t> + 2</a:t>
            </a:r>
            <a:r>
              <a:rPr lang="en-US" sz="2800" baseline="30000" dirty="0"/>
              <a:t>30</a:t>
            </a:r>
          </a:p>
          <a:p>
            <a:endParaRPr lang="en-US" sz="2800" dirty="0"/>
          </a:p>
          <a:p>
            <a:r>
              <a:rPr lang="en-US" sz="2800" dirty="0"/>
              <a:t>2</a:t>
            </a:r>
            <a:r>
              <a:rPr lang="en-US" sz="2800" baseline="30000" dirty="0"/>
              <a:t>10</a:t>
            </a:r>
            <a:r>
              <a:rPr lang="en-US" sz="2800" dirty="0"/>
              <a:t> = 1024 = 1KB</a:t>
            </a:r>
          </a:p>
          <a:p>
            <a:r>
              <a:rPr lang="en-US" sz="2800" dirty="0"/>
              <a:t>2</a:t>
            </a:r>
            <a:r>
              <a:rPr lang="en-US" sz="2800" baseline="30000" dirty="0"/>
              <a:t>20 </a:t>
            </a:r>
            <a:r>
              <a:rPr lang="en-US" sz="2800" dirty="0"/>
              <a:t>=              1MB    (roughly 1 million)</a:t>
            </a:r>
          </a:p>
          <a:p>
            <a:r>
              <a:rPr lang="en-US" sz="2800" dirty="0"/>
              <a:t>2</a:t>
            </a:r>
            <a:r>
              <a:rPr lang="en-US" sz="2800" baseline="30000" dirty="0"/>
              <a:t>30</a:t>
            </a:r>
            <a:r>
              <a:rPr lang="en-US" sz="2800" dirty="0"/>
              <a:t> =              1GB    (roughly 1 billion)</a:t>
            </a:r>
          </a:p>
          <a:p>
            <a:endParaRPr lang="en-US" sz="2800" dirty="0"/>
          </a:p>
          <a:p>
            <a:r>
              <a:rPr lang="en-US" sz="2800" dirty="0"/>
              <a:t>2</a:t>
            </a:r>
            <a:r>
              <a:rPr lang="en-US" sz="2800" baseline="30000" dirty="0"/>
              <a:t>32</a:t>
            </a:r>
            <a:r>
              <a:rPr lang="en-US" sz="2800" dirty="0"/>
              <a:t> = 4GB  </a:t>
            </a:r>
          </a:p>
          <a:p>
            <a:endParaRPr lang="en-US" sz="2800" dirty="0"/>
          </a:p>
          <a:p>
            <a:r>
              <a:rPr lang="en-US" sz="2800" dirty="0"/>
              <a:t>Most modern machines are 64-bit machines</a:t>
            </a:r>
          </a:p>
        </p:txBody>
      </p:sp>
    </p:spTree>
    <p:extLst>
      <p:ext uri="{BB962C8B-B14F-4D97-AF65-F5344CB8AC3E}">
        <p14:creationId xmlns:p14="http://schemas.microsoft.com/office/powerpoint/2010/main" val="210103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2DE4A9-0F3C-4618-B9A2-51344051C7B4}"/>
              </a:ext>
            </a:extLst>
          </p:cNvPr>
          <p:cNvSpPr/>
          <p:nvPr/>
        </p:nvSpPr>
        <p:spPr>
          <a:xfrm>
            <a:off x="5922801" y="231481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9E68D-0173-4BAA-B380-2E48A26246ED}"/>
              </a:ext>
            </a:extLst>
          </p:cNvPr>
          <p:cNvSpPr txBox="1"/>
          <p:nvPr/>
        </p:nvSpPr>
        <p:spPr>
          <a:xfrm>
            <a:off x="1892916" y="587144"/>
            <a:ext cx="8909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Bits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0568D-E3F1-424D-B666-6A4EF1CD4D77}"/>
              </a:ext>
            </a:extLst>
          </p:cNvPr>
          <p:cNvSpPr txBox="1"/>
          <p:nvPr/>
        </p:nvSpPr>
        <p:spPr>
          <a:xfrm>
            <a:off x="2518770" y="1604865"/>
            <a:ext cx="7154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bit is a binary digit and can take values of either 0 or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24624-F73E-42F1-BF37-63906CD696FF}"/>
              </a:ext>
            </a:extLst>
          </p:cNvPr>
          <p:cNvSpPr txBox="1"/>
          <p:nvPr/>
        </p:nvSpPr>
        <p:spPr>
          <a:xfrm>
            <a:off x="1892916" y="3637696"/>
            <a:ext cx="8909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Bytes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50118-E094-4A6A-AB4B-E96CBCDE6B7B}"/>
              </a:ext>
            </a:extLst>
          </p:cNvPr>
          <p:cNvSpPr txBox="1"/>
          <p:nvPr/>
        </p:nvSpPr>
        <p:spPr>
          <a:xfrm>
            <a:off x="5293618" y="4426418"/>
            <a:ext cx="1994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byte is 8 bits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A9A89D-5FB5-41BA-9DA8-1FAB77615AA3}"/>
              </a:ext>
            </a:extLst>
          </p:cNvPr>
          <p:cNvSpPr/>
          <p:nvPr/>
        </p:nvSpPr>
        <p:spPr>
          <a:xfrm>
            <a:off x="4367700" y="5369031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264F6C-6416-4AB2-8C04-AF8CBD9F51D2}"/>
              </a:ext>
            </a:extLst>
          </p:cNvPr>
          <p:cNvSpPr/>
          <p:nvPr/>
        </p:nvSpPr>
        <p:spPr>
          <a:xfrm>
            <a:off x="4809349" y="5369031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BC8E57-A6B7-48E0-B7CB-42E9AB3D3A6A}"/>
              </a:ext>
            </a:extLst>
          </p:cNvPr>
          <p:cNvSpPr/>
          <p:nvPr/>
        </p:nvSpPr>
        <p:spPr>
          <a:xfrm>
            <a:off x="5250998" y="5369031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35C813-8BD2-498B-99DD-DC97E9C9A827}"/>
              </a:ext>
            </a:extLst>
          </p:cNvPr>
          <p:cNvSpPr/>
          <p:nvPr/>
        </p:nvSpPr>
        <p:spPr>
          <a:xfrm>
            <a:off x="5692647" y="5369031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4EB97-0B87-4742-8BEE-F6F071DA63E4}"/>
              </a:ext>
            </a:extLst>
          </p:cNvPr>
          <p:cNvSpPr/>
          <p:nvPr/>
        </p:nvSpPr>
        <p:spPr>
          <a:xfrm>
            <a:off x="6117585" y="5369031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FFA582-B712-4EE0-A1B2-DF06DD8F980E}"/>
              </a:ext>
            </a:extLst>
          </p:cNvPr>
          <p:cNvSpPr/>
          <p:nvPr/>
        </p:nvSpPr>
        <p:spPr>
          <a:xfrm>
            <a:off x="6559234" y="5369031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8C43E-1986-467D-9E31-D79C8A7A22CE}"/>
              </a:ext>
            </a:extLst>
          </p:cNvPr>
          <p:cNvSpPr/>
          <p:nvPr/>
        </p:nvSpPr>
        <p:spPr>
          <a:xfrm>
            <a:off x="7000883" y="5369031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EC7EEC-8CAA-4D5A-BB95-277F2A86BE6C}"/>
              </a:ext>
            </a:extLst>
          </p:cNvPr>
          <p:cNvSpPr/>
          <p:nvPr/>
        </p:nvSpPr>
        <p:spPr>
          <a:xfrm>
            <a:off x="7442532" y="5369031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49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2DE4A9-0F3C-4618-B9A2-51344051C7B4}"/>
              </a:ext>
            </a:extLst>
          </p:cNvPr>
          <p:cNvSpPr/>
          <p:nvPr/>
        </p:nvSpPr>
        <p:spPr>
          <a:xfrm>
            <a:off x="5922801" y="231481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9E68D-0173-4BAA-B380-2E48A26246ED}"/>
              </a:ext>
            </a:extLst>
          </p:cNvPr>
          <p:cNvSpPr txBox="1"/>
          <p:nvPr/>
        </p:nvSpPr>
        <p:spPr>
          <a:xfrm>
            <a:off x="1892916" y="587144"/>
            <a:ext cx="8909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Bits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0568D-E3F1-424D-B666-6A4EF1CD4D77}"/>
              </a:ext>
            </a:extLst>
          </p:cNvPr>
          <p:cNvSpPr txBox="1"/>
          <p:nvPr/>
        </p:nvSpPr>
        <p:spPr>
          <a:xfrm>
            <a:off x="2518770" y="1604865"/>
            <a:ext cx="7154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bit is a binary digit and can take values of either 0 or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24624-F73E-42F1-BF37-63906CD696FF}"/>
              </a:ext>
            </a:extLst>
          </p:cNvPr>
          <p:cNvSpPr txBox="1"/>
          <p:nvPr/>
        </p:nvSpPr>
        <p:spPr>
          <a:xfrm>
            <a:off x="1892916" y="3637696"/>
            <a:ext cx="8909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Bytes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50118-E094-4A6A-AB4B-E96CBCDE6B7B}"/>
              </a:ext>
            </a:extLst>
          </p:cNvPr>
          <p:cNvSpPr txBox="1"/>
          <p:nvPr/>
        </p:nvSpPr>
        <p:spPr>
          <a:xfrm>
            <a:off x="5293618" y="4426418"/>
            <a:ext cx="1994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byte is 8 bits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A9A89D-5FB5-41BA-9DA8-1FAB77615AA3}"/>
              </a:ext>
            </a:extLst>
          </p:cNvPr>
          <p:cNvSpPr/>
          <p:nvPr/>
        </p:nvSpPr>
        <p:spPr>
          <a:xfrm>
            <a:off x="4367700" y="5369031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264F6C-6416-4AB2-8C04-AF8CBD9F51D2}"/>
              </a:ext>
            </a:extLst>
          </p:cNvPr>
          <p:cNvSpPr/>
          <p:nvPr/>
        </p:nvSpPr>
        <p:spPr>
          <a:xfrm>
            <a:off x="4809349" y="5369031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BC8E57-A6B7-48E0-B7CB-42E9AB3D3A6A}"/>
              </a:ext>
            </a:extLst>
          </p:cNvPr>
          <p:cNvSpPr/>
          <p:nvPr/>
        </p:nvSpPr>
        <p:spPr>
          <a:xfrm>
            <a:off x="5250998" y="5369031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35C813-8BD2-498B-99DD-DC97E9C9A827}"/>
              </a:ext>
            </a:extLst>
          </p:cNvPr>
          <p:cNvSpPr/>
          <p:nvPr/>
        </p:nvSpPr>
        <p:spPr>
          <a:xfrm>
            <a:off x="5692647" y="5369031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4EB97-0B87-4742-8BEE-F6F071DA63E4}"/>
              </a:ext>
            </a:extLst>
          </p:cNvPr>
          <p:cNvSpPr/>
          <p:nvPr/>
        </p:nvSpPr>
        <p:spPr>
          <a:xfrm>
            <a:off x="6117585" y="5369031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FFA582-B712-4EE0-A1B2-DF06DD8F980E}"/>
              </a:ext>
            </a:extLst>
          </p:cNvPr>
          <p:cNvSpPr/>
          <p:nvPr/>
        </p:nvSpPr>
        <p:spPr>
          <a:xfrm>
            <a:off x="6559234" y="5369031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8C43E-1986-467D-9E31-D79C8A7A22CE}"/>
              </a:ext>
            </a:extLst>
          </p:cNvPr>
          <p:cNvSpPr/>
          <p:nvPr/>
        </p:nvSpPr>
        <p:spPr>
          <a:xfrm>
            <a:off x="7000883" y="5369031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EC7EEC-8CAA-4D5A-BB95-277F2A86BE6C}"/>
              </a:ext>
            </a:extLst>
          </p:cNvPr>
          <p:cNvSpPr/>
          <p:nvPr/>
        </p:nvSpPr>
        <p:spPr>
          <a:xfrm>
            <a:off x="7442532" y="5369031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3D2D25-BC71-4D4B-AFA7-17375AB12129}"/>
              </a:ext>
            </a:extLst>
          </p:cNvPr>
          <p:cNvSpPr txBox="1"/>
          <p:nvPr/>
        </p:nvSpPr>
        <p:spPr>
          <a:xfrm>
            <a:off x="7405023" y="499969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D09EC3-4220-4B5A-A32A-2B6CA6EF33F8}"/>
              </a:ext>
            </a:extLst>
          </p:cNvPr>
          <p:cNvSpPr txBox="1"/>
          <p:nvPr/>
        </p:nvSpPr>
        <p:spPr>
          <a:xfrm>
            <a:off x="6972355" y="499969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97309-CAAF-4128-B3A2-02FB47FCC4C5}"/>
              </a:ext>
            </a:extLst>
          </p:cNvPr>
          <p:cNvSpPr txBox="1"/>
          <p:nvPr/>
        </p:nvSpPr>
        <p:spPr>
          <a:xfrm>
            <a:off x="4372848" y="499624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7946C6-BF2C-4AF5-812A-ADF991E30392}"/>
              </a:ext>
            </a:extLst>
          </p:cNvPr>
          <p:cNvSpPr txBox="1"/>
          <p:nvPr/>
        </p:nvSpPr>
        <p:spPr>
          <a:xfrm>
            <a:off x="6554963" y="499624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3377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2DE4A9-0F3C-4618-B9A2-51344051C7B4}"/>
              </a:ext>
            </a:extLst>
          </p:cNvPr>
          <p:cNvSpPr/>
          <p:nvPr/>
        </p:nvSpPr>
        <p:spPr>
          <a:xfrm>
            <a:off x="5922801" y="2314810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9E68D-0173-4BAA-B380-2E48A26246ED}"/>
              </a:ext>
            </a:extLst>
          </p:cNvPr>
          <p:cNvSpPr txBox="1"/>
          <p:nvPr/>
        </p:nvSpPr>
        <p:spPr>
          <a:xfrm>
            <a:off x="1892916" y="587144"/>
            <a:ext cx="8909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Bits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0568D-E3F1-424D-B666-6A4EF1CD4D77}"/>
              </a:ext>
            </a:extLst>
          </p:cNvPr>
          <p:cNvSpPr txBox="1"/>
          <p:nvPr/>
        </p:nvSpPr>
        <p:spPr>
          <a:xfrm>
            <a:off x="2518770" y="1604865"/>
            <a:ext cx="7154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bit is a binary digit and can take values of either 0 or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24624-F73E-42F1-BF37-63906CD696FF}"/>
              </a:ext>
            </a:extLst>
          </p:cNvPr>
          <p:cNvSpPr txBox="1"/>
          <p:nvPr/>
        </p:nvSpPr>
        <p:spPr>
          <a:xfrm>
            <a:off x="1892916" y="3637696"/>
            <a:ext cx="8909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Bytes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50118-E094-4A6A-AB4B-E96CBCDE6B7B}"/>
              </a:ext>
            </a:extLst>
          </p:cNvPr>
          <p:cNvSpPr txBox="1"/>
          <p:nvPr/>
        </p:nvSpPr>
        <p:spPr>
          <a:xfrm>
            <a:off x="5293618" y="4426418"/>
            <a:ext cx="1994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byte is 8 bits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A9A89D-5FB5-41BA-9DA8-1FAB77615AA3}"/>
              </a:ext>
            </a:extLst>
          </p:cNvPr>
          <p:cNvSpPr/>
          <p:nvPr/>
        </p:nvSpPr>
        <p:spPr>
          <a:xfrm>
            <a:off x="4367700" y="5369031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264F6C-6416-4AB2-8C04-AF8CBD9F51D2}"/>
              </a:ext>
            </a:extLst>
          </p:cNvPr>
          <p:cNvSpPr/>
          <p:nvPr/>
        </p:nvSpPr>
        <p:spPr>
          <a:xfrm>
            <a:off x="4809349" y="5369031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BC8E57-A6B7-48E0-B7CB-42E9AB3D3A6A}"/>
              </a:ext>
            </a:extLst>
          </p:cNvPr>
          <p:cNvSpPr/>
          <p:nvPr/>
        </p:nvSpPr>
        <p:spPr>
          <a:xfrm>
            <a:off x="5250998" y="5369031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35C813-8BD2-498B-99DD-DC97E9C9A827}"/>
              </a:ext>
            </a:extLst>
          </p:cNvPr>
          <p:cNvSpPr/>
          <p:nvPr/>
        </p:nvSpPr>
        <p:spPr>
          <a:xfrm>
            <a:off x="5692647" y="5369031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4EB97-0B87-4742-8BEE-F6F071DA63E4}"/>
              </a:ext>
            </a:extLst>
          </p:cNvPr>
          <p:cNvSpPr/>
          <p:nvPr/>
        </p:nvSpPr>
        <p:spPr>
          <a:xfrm>
            <a:off x="6117585" y="5369031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FFA582-B712-4EE0-A1B2-DF06DD8F980E}"/>
              </a:ext>
            </a:extLst>
          </p:cNvPr>
          <p:cNvSpPr/>
          <p:nvPr/>
        </p:nvSpPr>
        <p:spPr>
          <a:xfrm>
            <a:off x="6559234" y="5369031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8C43E-1986-467D-9E31-D79C8A7A22CE}"/>
              </a:ext>
            </a:extLst>
          </p:cNvPr>
          <p:cNvSpPr/>
          <p:nvPr/>
        </p:nvSpPr>
        <p:spPr>
          <a:xfrm>
            <a:off x="7000883" y="5369031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EC7EEC-8CAA-4D5A-BB95-277F2A86BE6C}"/>
              </a:ext>
            </a:extLst>
          </p:cNvPr>
          <p:cNvSpPr/>
          <p:nvPr/>
        </p:nvSpPr>
        <p:spPr>
          <a:xfrm>
            <a:off x="7442532" y="5369031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3D2D25-BC71-4D4B-AFA7-17375AB12129}"/>
              </a:ext>
            </a:extLst>
          </p:cNvPr>
          <p:cNvSpPr txBox="1"/>
          <p:nvPr/>
        </p:nvSpPr>
        <p:spPr>
          <a:xfrm>
            <a:off x="7405023" y="499969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D09EC3-4220-4B5A-A32A-2B6CA6EF33F8}"/>
              </a:ext>
            </a:extLst>
          </p:cNvPr>
          <p:cNvSpPr txBox="1"/>
          <p:nvPr/>
        </p:nvSpPr>
        <p:spPr>
          <a:xfrm>
            <a:off x="6972355" y="499969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97309-CAAF-4128-B3A2-02FB47FCC4C5}"/>
              </a:ext>
            </a:extLst>
          </p:cNvPr>
          <p:cNvSpPr txBox="1"/>
          <p:nvPr/>
        </p:nvSpPr>
        <p:spPr>
          <a:xfrm>
            <a:off x="4372848" y="499624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7946C6-BF2C-4AF5-812A-ADF991E30392}"/>
              </a:ext>
            </a:extLst>
          </p:cNvPr>
          <p:cNvSpPr txBox="1"/>
          <p:nvPr/>
        </p:nvSpPr>
        <p:spPr>
          <a:xfrm>
            <a:off x="6554963" y="499624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6998F5-041E-4253-9038-DD70AEBD86C6}"/>
              </a:ext>
            </a:extLst>
          </p:cNvPr>
          <p:cNvSpPr txBox="1"/>
          <p:nvPr/>
        </p:nvSpPr>
        <p:spPr>
          <a:xfrm>
            <a:off x="2526833" y="4747584"/>
            <a:ext cx="1203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Significant Bit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68C506-BD1E-4D2A-86DB-C8BC26C81BF6}"/>
              </a:ext>
            </a:extLst>
          </p:cNvPr>
          <p:cNvSpPr txBox="1"/>
          <p:nvPr/>
        </p:nvSpPr>
        <p:spPr>
          <a:xfrm>
            <a:off x="8655515" y="5516638"/>
            <a:ext cx="1203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Least Significant Bit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751B42-66EA-4509-AD5E-93F6D986EFC3}"/>
              </a:ext>
            </a:extLst>
          </p:cNvPr>
          <p:cNvCxnSpPr>
            <a:endCxn id="7" idx="1"/>
          </p:cNvCxnSpPr>
          <p:nvPr/>
        </p:nvCxnSpPr>
        <p:spPr>
          <a:xfrm>
            <a:off x="3787251" y="5209249"/>
            <a:ext cx="580449" cy="420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3F8C90-2C1B-48B0-8AE5-EBD4A6778170}"/>
              </a:ext>
            </a:extLst>
          </p:cNvPr>
          <p:cNvCxnSpPr>
            <a:cxnSpLocks/>
            <a:stCxn id="23" idx="1"/>
            <a:endCxn id="18" idx="3"/>
          </p:cNvCxnSpPr>
          <p:nvPr/>
        </p:nvCxnSpPr>
        <p:spPr>
          <a:xfrm flipH="1" flipV="1">
            <a:off x="7788928" y="5629418"/>
            <a:ext cx="866587" cy="348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80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F9E68D-0173-4BAA-B380-2E48A26246ED}"/>
              </a:ext>
            </a:extLst>
          </p:cNvPr>
          <p:cNvSpPr txBox="1"/>
          <p:nvPr/>
        </p:nvSpPr>
        <p:spPr>
          <a:xfrm>
            <a:off x="1892916" y="587144"/>
            <a:ext cx="8909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How many numbers can we represent using only 2 bits?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223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F9E68D-0173-4BAA-B380-2E48A26246ED}"/>
              </a:ext>
            </a:extLst>
          </p:cNvPr>
          <p:cNvSpPr txBox="1"/>
          <p:nvPr/>
        </p:nvSpPr>
        <p:spPr>
          <a:xfrm>
            <a:off x="1892916" y="587144"/>
            <a:ext cx="8909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How many numbers can we represent using only 2 bits?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A9A89D-5FB5-41BA-9DA8-1FAB77615AA3}"/>
              </a:ext>
            </a:extLst>
          </p:cNvPr>
          <p:cNvSpPr/>
          <p:nvPr/>
        </p:nvSpPr>
        <p:spPr>
          <a:xfrm>
            <a:off x="3863847" y="2621087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264F6C-6416-4AB2-8C04-AF8CBD9F51D2}"/>
              </a:ext>
            </a:extLst>
          </p:cNvPr>
          <p:cNvSpPr/>
          <p:nvPr/>
        </p:nvSpPr>
        <p:spPr>
          <a:xfrm>
            <a:off x="4277505" y="2621087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BC8E57-A6B7-48E0-B7CB-42E9AB3D3A6A}"/>
              </a:ext>
            </a:extLst>
          </p:cNvPr>
          <p:cNvSpPr/>
          <p:nvPr/>
        </p:nvSpPr>
        <p:spPr>
          <a:xfrm>
            <a:off x="3863847" y="3277914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35C813-8BD2-498B-99DD-DC97E9C9A827}"/>
              </a:ext>
            </a:extLst>
          </p:cNvPr>
          <p:cNvSpPr/>
          <p:nvPr/>
        </p:nvSpPr>
        <p:spPr>
          <a:xfrm>
            <a:off x="4277505" y="3277914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4EB97-0B87-4742-8BEE-F6F071DA63E4}"/>
              </a:ext>
            </a:extLst>
          </p:cNvPr>
          <p:cNvSpPr/>
          <p:nvPr/>
        </p:nvSpPr>
        <p:spPr>
          <a:xfrm>
            <a:off x="3863847" y="3889054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FFA582-B712-4EE0-A1B2-DF06DD8F980E}"/>
              </a:ext>
            </a:extLst>
          </p:cNvPr>
          <p:cNvSpPr/>
          <p:nvPr/>
        </p:nvSpPr>
        <p:spPr>
          <a:xfrm>
            <a:off x="4278482" y="3889054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8C43E-1986-467D-9E31-D79C8A7A22CE}"/>
              </a:ext>
            </a:extLst>
          </p:cNvPr>
          <p:cNvSpPr/>
          <p:nvPr/>
        </p:nvSpPr>
        <p:spPr>
          <a:xfrm>
            <a:off x="3863847" y="4500194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EC7EEC-8CAA-4D5A-BB95-277F2A86BE6C}"/>
              </a:ext>
            </a:extLst>
          </p:cNvPr>
          <p:cNvSpPr/>
          <p:nvPr/>
        </p:nvSpPr>
        <p:spPr>
          <a:xfrm>
            <a:off x="4277505" y="4500194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3D2D25-BC71-4D4B-AFA7-17375AB12129}"/>
              </a:ext>
            </a:extLst>
          </p:cNvPr>
          <p:cNvSpPr txBox="1"/>
          <p:nvPr/>
        </p:nvSpPr>
        <p:spPr>
          <a:xfrm>
            <a:off x="4224198" y="227629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D09EC3-4220-4B5A-A32A-2B6CA6EF33F8}"/>
              </a:ext>
            </a:extLst>
          </p:cNvPr>
          <p:cNvSpPr txBox="1"/>
          <p:nvPr/>
        </p:nvSpPr>
        <p:spPr>
          <a:xfrm>
            <a:off x="3839156" y="226619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00262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F9E68D-0173-4BAA-B380-2E48A26246ED}"/>
              </a:ext>
            </a:extLst>
          </p:cNvPr>
          <p:cNvSpPr txBox="1"/>
          <p:nvPr/>
        </p:nvSpPr>
        <p:spPr>
          <a:xfrm>
            <a:off x="1892916" y="587144"/>
            <a:ext cx="8909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How many numbers can we represent using only 2 bits?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A9A89D-5FB5-41BA-9DA8-1FAB77615AA3}"/>
              </a:ext>
            </a:extLst>
          </p:cNvPr>
          <p:cNvSpPr/>
          <p:nvPr/>
        </p:nvSpPr>
        <p:spPr>
          <a:xfrm>
            <a:off x="3863847" y="2621087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264F6C-6416-4AB2-8C04-AF8CBD9F51D2}"/>
              </a:ext>
            </a:extLst>
          </p:cNvPr>
          <p:cNvSpPr/>
          <p:nvPr/>
        </p:nvSpPr>
        <p:spPr>
          <a:xfrm>
            <a:off x="4277505" y="2621087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BC8E57-A6B7-48E0-B7CB-42E9AB3D3A6A}"/>
              </a:ext>
            </a:extLst>
          </p:cNvPr>
          <p:cNvSpPr/>
          <p:nvPr/>
        </p:nvSpPr>
        <p:spPr>
          <a:xfrm>
            <a:off x="3863847" y="3277914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35C813-8BD2-498B-99DD-DC97E9C9A827}"/>
              </a:ext>
            </a:extLst>
          </p:cNvPr>
          <p:cNvSpPr/>
          <p:nvPr/>
        </p:nvSpPr>
        <p:spPr>
          <a:xfrm>
            <a:off x="4277505" y="3277914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4EB97-0B87-4742-8BEE-F6F071DA63E4}"/>
              </a:ext>
            </a:extLst>
          </p:cNvPr>
          <p:cNvSpPr/>
          <p:nvPr/>
        </p:nvSpPr>
        <p:spPr>
          <a:xfrm>
            <a:off x="3863847" y="3889054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FFA582-B712-4EE0-A1B2-DF06DD8F980E}"/>
              </a:ext>
            </a:extLst>
          </p:cNvPr>
          <p:cNvSpPr/>
          <p:nvPr/>
        </p:nvSpPr>
        <p:spPr>
          <a:xfrm>
            <a:off x="4278482" y="3889054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8C43E-1986-467D-9E31-D79C8A7A22CE}"/>
              </a:ext>
            </a:extLst>
          </p:cNvPr>
          <p:cNvSpPr/>
          <p:nvPr/>
        </p:nvSpPr>
        <p:spPr>
          <a:xfrm>
            <a:off x="3863847" y="4500194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EC7EEC-8CAA-4D5A-BB95-277F2A86BE6C}"/>
              </a:ext>
            </a:extLst>
          </p:cNvPr>
          <p:cNvSpPr/>
          <p:nvPr/>
        </p:nvSpPr>
        <p:spPr>
          <a:xfrm>
            <a:off x="4277505" y="4500194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3D2D25-BC71-4D4B-AFA7-17375AB12129}"/>
              </a:ext>
            </a:extLst>
          </p:cNvPr>
          <p:cNvSpPr txBox="1"/>
          <p:nvPr/>
        </p:nvSpPr>
        <p:spPr>
          <a:xfrm>
            <a:off x="4224198" y="227629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D09EC3-4220-4B5A-A32A-2B6CA6EF33F8}"/>
              </a:ext>
            </a:extLst>
          </p:cNvPr>
          <p:cNvSpPr txBox="1"/>
          <p:nvPr/>
        </p:nvSpPr>
        <p:spPr>
          <a:xfrm>
            <a:off x="3839156" y="226619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DAB2B2-F4EF-4F83-9F8D-951A54FBF929}"/>
              </a:ext>
            </a:extLst>
          </p:cNvPr>
          <p:cNvCxnSpPr>
            <a:cxnSpLocks/>
          </p:cNvCxnSpPr>
          <p:nvPr/>
        </p:nvCxnSpPr>
        <p:spPr>
          <a:xfrm>
            <a:off x="4691163" y="2857745"/>
            <a:ext cx="5899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CA5F5D-1A2E-48A1-952E-4F653A672430}"/>
              </a:ext>
            </a:extLst>
          </p:cNvPr>
          <p:cNvCxnSpPr>
            <a:cxnSpLocks/>
          </p:cNvCxnSpPr>
          <p:nvPr/>
        </p:nvCxnSpPr>
        <p:spPr>
          <a:xfrm>
            <a:off x="4691163" y="3534658"/>
            <a:ext cx="5899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BDB0E8-C7B1-47AD-8F5E-887CC1E9C8CD}"/>
              </a:ext>
            </a:extLst>
          </p:cNvPr>
          <p:cNvCxnSpPr>
            <a:cxnSpLocks/>
          </p:cNvCxnSpPr>
          <p:nvPr/>
        </p:nvCxnSpPr>
        <p:spPr>
          <a:xfrm>
            <a:off x="4691163" y="4149441"/>
            <a:ext cx="5899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3F3931-C675-4821-BA46-EDD40ECF09E2}"/>
              </a:ext>
            </a:extLst>
          </p:cNvPr>
          <p:cNvCxnSpPr>
            <a:cxnSpLocks/>
          </p:cNvCxnSpPr>
          <p:nvPr/>
        </p:nvCxnSpPr>
        <p:spPr>
          <a:xfrm>
            <a:off x="4691163" y="4789305"/>
            <a:ext cx="5899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26D2956-37C2-4523-A55D-728745E672DE}"/>
              </a:ext>
            </a:extLst>
          </p:cNvPr>
          <p:cNvSpPr txBox="1"/>
          <p:nvPr/>
        </p:nvSpPr>
        <p:spPr>
          <a:xfrm>
            <a:off x="5421086" y="25968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098682-5258-458E-B8CC-62C3C4B02DA4}"/>
              </a:ext>
            </a:extLst>
          </p:cNvPr>
          <p:cNvSpPr txBox="1"/>
          <p:nvPr/>
        </p:nvSpPr>
        <p:spPr>
          <a:xfrm>
            <a:off x="5421086" y="33038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356842-30B3-4FAA-BDB1-F8A73E0CCAC0}"/>
              </a:ext>
            </a:extLst>
          </p:cNvPr>
          <p:cNvSpPr txBox="1"/>
          <p:nvPr/>
        </p:nvSpPr>
        <p:spPr>
          <a:xfrm>
            <a:off x="5425343" y="391860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FC5FA8-4BDF-4588-92B5-A401F04829A0}"/>
              </a:ext>
            </a:extLst>
          </p:cNvPr>
          <p:cNvSpPr txBox="1"/>
          <p:nvPr/>
        </p:nvSpPr>
        <p:spPr>
          <a:xfrm>
            <a:off x="5421086" y="45765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90063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F9E68D-0173-4BAA-B380-2E48A26246ED}"/>
              </a:ext>
            </a:extLst>
          </p:cNvPr>
          <p:cNvSpPr txBox="1"/>
          <p:nvPr/>
        </p:nvSpPr>
        <p:spPr>
          <a:xfrm>
            <a:off x="1892916" y="587144"/>
            <a:ext cx="8909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How many numbers can we represent using only 2 bits?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A9A89D-5FB5-41BA-9DA8-1FAB77615AA3}"/>
              </a:ext>
            </a:extLst>
          </p:cNvPr>
          <p:cNvSpPr/>
          <p:nvPr/>
        </p:nvSpPr>
        <p:spPr>
          <a:xfrm>
            <a:off x="3863847" y="2621087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264F6C-6416-4AB2-8C04-AF8CBD9F51D2}"/>
              </a:ext>
            </a:extLst>
          </p:cNvPr>
          <p:cNvSpPr/>
          <p:nvPr/>
        </p:nvSpPr>
        <p:spPr>
          <a:xfrm>
            <a:off x="4277505" y="2621087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BC8E57-A6B7-48E0-B7CB-42E9AB3D3A6A}"/>
              </a:ext>
            </a:extLst>
          </p:cNvPr>
          <p:cNvSpPr/>
          <p:nvPr/>
        </p:nvSpPr>
        <p:spPr>
          <a:xfrm>
            <a:off x="3863847" y="3277914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35C813-8BD2-498B-99DD-DC97E9C9A827}"/>
              </a:ext>
            </a:extLst>
          </p:cNvPr>
          <p:cNvSpPr/>
          <p:nvPr/>
        </p:nvSpPr>
        <p:spPr>
          <a:xfrm>
            <a:off x="4277505" y="3277914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4EB97-0B87-4742-8BEE-F6F071DA63E4}"/>
              </a:ext>
            </a:extLst>
          </p:cNvPr>
          <p:cNvSpPr/>
          <p:nvPr/>
        </p:nvSpPr>
        <p:spPr>
          <a:xfrm>
            <a:off x="3863847" y="3889054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FFA582-B712-4EE0-A1B2-DF06DD8F980E}"/>
              </a:ext>
            </a:extLst>
          </p:cNvPr>
          <p:cNvSpPr/>
          <p:nvPr/>
        </p:nvSpPr>
        <p:spPr>
          <a:xfrm>
            <a:off x="4278482" y="3889054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8C43E-1986-467D-9E31-D79C8A7A22CE}"/>
              </a:ext>
            </a:extLst>
          </p:cNvPr>
          <p:cNvSpPr/>
          <p:nvPr/>
        </p:nvSpPr>
        <p:spPr>
          <a:xfrm>
            <a:off x="3863847" y="4500194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EC7EEC-8CAA-4D5A-BB95-277F2A86BE6C}"/>
              </a:ext>
            </a:extLst>
          </p:cNvPr>
          <p:cNvSpPr/>
          <p:nvPr/>
        </p:nvSpPr>
        <p:spPr>
          <a:xfrm>
            <a:off x="4277505" y="4500194"/>
            <a:ext cx="346396" cy="520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3D2D25-BC71-4D4B-AFA7-17375AB12129}"/>
              </a:ext>
            </a:extLst>
          </p:cNvPr>
          <p:cNvSpPr txBox="1"/>
          <p:nvPr/>
        </p:nvSpPr>
        <p:spPr>
          <a:xfrm>
            <a:off x="4224198" y="227629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D09EC3-4220-4B5A-A32A-2B6CA6EF33F8}"/>
              </a:ext>
            </a:extLst>
          </p:cNvPr>
          <p:cNvSpPr txBox="1"/>
          <p:nvPr/>
        </p:nvSpPr>
        <p:spPr>
          <a:xfrm>
            <a:off x="3839156" y="226619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DAB2B2-F4EF-4F83-9F8D-951A54FBF929}"/>
              </a:ext>
            </a:extLst>
          </p:cNvPr>
          <p:cNvCxnSpPr>
            <a:cxnSpLocks/>
          </p:cNvCxnSpPr>
          <p:nvPr/>
        </p:nvCxnSpPr>
        <p:spPr>
          <a:xfrm>
            <a:off x="4691163" y="2857745"/>
            <a:ext cx="5899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CA5F5D-1A2E-48A1-952E-4F653A672430}"/>
              </a:ext>
            </a:extLst>
          </p:cNvPr>
          <p:cNvCxnSpPr>
            <a:cxnSpLocks/>
          </p:cNvCxnSpPr>
          <p:nvPr/>
        </p:nvCxnSpPr>
        <p:spPr>
          <a:xfrm>
            <a:off x="4691163" y="3534658"/>
            <a:ext cx="5899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BDB0E8-C7B1-47AD-8F5E-887CC1E9C8CD}"/>
              </a:ext>
            </a:extLst>
          </p:cNvPr>
          <p:cNvCxnSpPr>
            <a:cxnSpLocks/>
          </p:cNvCxnSpPr>
          <p:nvPr/>
        </p:nvCxnSpPr>
        <p:spPr>
          <a:xfrm>
            <a:off x="4691163" y="4149441"/>
            <a:ext cx="5899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3F3931-C675-4821-BA46-EDD40ECF09E2}"/>
              </a:ext>
            </a:extLst>
          </p:cNvPr>
          <p:cNvCxnSpPr>
            <a:cxnSpLocks/>
          </p:cNvCxnSpPr>
          <p:nvPr/>
        </p:nvCxnSpPr>
        <p:spPr>
          <a:xfrm>
            <a:off x="4691163" y="4789305"/>
            <a:ext cx="5899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26D2956-37C2-4523-A55D-728745E672DE}"/>
              </a:ext>
            </a:extLst>
          </p:cNvPr>
          <p:cNvSpPr txBox="1"/>
          <p:nvPr/>
        </p:nvSpPr>
        <p:spPr>
          <a:xfrm>
            <a:off x="5421086" y="25968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098682-5258-458E-B8CC-62C3C4B02DA4}"/>
              </a:ext>
            </a:extLst>
          </p:cNvPr>
          <p:cNvSpPr txBox="1"/>
          <p:nvPr/>
        </p:nvSpPr>
        <p:spPr>
          <a:xfrm>
            <a:off x="5421086" y="33038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356842-30B3-4FAA-BDB1-F8A73E0CCAC0}"/>
              </a:ext>
            </a:extLst>
          </p:cNvPr>
          <p:cNvSpPr txBox="1"/>
          <p:nvPr/>
        </p:nvSpPr>
        <p:spPr>
          <a:xfrm>
            <a:off x="5425343" y="391860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FC5FA8-4BDF-4588-92B5-A401F04829A0}"/>
              </a:ext>
            </a:extLst>
          </p:cNvPr>
          <p:cNvSpPr txBox="1"/>
          <p:nvPr/>
        </p:nvSpPr>
        <p:spPr>
          <a:xfrm>
            <a:off x="5421086" y="45765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C9AD9-4B7A-408A-82B9-5FA0FE4F05D3}"/>
              </a:ext>
            </a:extLst>
          </p:cNvPr>
          <p:cNvSpPr txBox="1"/>
          <p:nvPr/>
        </p:nvSpPr>
        <p:spPr>
          <a:xfrm>
            <a:off x="7044611" y="2658781"/>
            <a:ext cx="3200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r>
              <a:rPr lang="en-US" sz="2800" baseline="-25000" dirty="0"/>
              <a:t>1</a:t>
            </a:r>
            <a:r>
              <a:rPr lang="en-US" sz="2800" dirty="0"/>
              <a:t>*2</a:t>
            </a:r>
            <a:r>
              <a:rPr lang="en-US" sz="2800" baseline="30000" dirty="0"/>
              <a:t>1</a:t>
            </a:r>
            <a:r>
              <a:rPr lang="en-US" sz="2800" dirty="0"/>
              <a:t>  +  b</a:t>
            </a:r>
            <a:r>
              <a:rPr lang="en-US" sz="2800" baseline="-25000" dirty="0"/>
              <a:t>0</a:t>
            </a:r>
            <a:r>
              <a:rPr lang="en-US" sz="2800" dirty="0"/>
              <a:t>*2</a:t>
            </a:r>
            <a:r>
              <a:rPr lang="en-US" sz="2800" baseline="30000" dirty="0"/>
              <a:t>0</a:t>
            </a:r>
            <a:r>
              <a:rPr lang="en-US" sz="2800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4B761E-9D7C-4A8B-98FD-89CA1061E317}"/>
              </a:ext>
            </a:extLst>
          </p:cNvPr>
          <p:cNvSpPr txBox="1"/>
          <p:nvPr/>
        </p:nvSpPr>
        <p:spPr>
          <a:xfrm>
            <a:off x="7044611" y="4514974"/>
            <a:ext cx="3200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1*2</a:t>
            </a:r>
            <a:r>
              <a:rPr lang="en-US" sz="2800" baseline="30000" dirty="0"/>
              <a:t>1</a:t>
            </a:r>
            <a:r>
              <a:rPr lang="en-US" sz="2800" dirty="0"/>
              <a:t>  +  1*2</a:t>
            </a:r>
            <a:r>
              <a:rPr lang="en-US" sz="2800" baseline="30000" dirty="0"/>
              <a:t>0</a:t>
            </a:r>
            <a:r>
              <a:rPr lang="en-US" sz="2800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540AB8-E093-40BB-B3A3-8B7D6CFA6549}"/>
              </a:ext>
            </a:extLst>
          </p:cNvPr>
          <p:cNvSpPr txBox="1"/>
          <p:nvPr/>
        </p:nvSpPr>
        <p:spPr>
          <a:xfrm>
            <a:off x="7044610" y="5152565"/>
            <a:ext cx="3200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1*2  +  1*1  = 3 </a:t>
            </a:r>
          </a:p>
        </p:txBody>
      </p:sp>
    </p:spTree>
    <p:extLst>
      <p:ext uri="{BB962C8B-B14F-4D97-AF65-F5344CB8AC3E}">
        <p14:creationId xmlns:p14="http://schemas.microsoft.com/office/powerpoint/2010/main" val="383975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1114</Words>
  <Application>Microsoft Office PowerPoint</Application>
  <PresentationFormat>Widescreen</PresentationFormat>
  <Paragraphs>381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Doescher</dc:creator>
  <cp:lastModifiedBy>Michael Doescher</cp:lastModifiedBy>
  <cp:revision>20</cp:revision>
  <dcterms:created xsi:type="dcterms:W3CDTF">2020-06-15T10:23:23Z</dcterms:created>
  <dcterms:modified xsi:type="dcterms:W3CDTF">2020-06-17T17:08:21Z</dcterms:modified>
</cp:coreProperties>
</file>