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5f8567e4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5f8567e4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5f8567e4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5f8567e4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60c8dbcd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60c8dbcd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60c8dbcd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60c8dbcd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5f8567e4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5f8567e4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5f8567e4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5f8567e4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5f8567e4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5f8567e4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f8567e4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5f8567e4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5f8567e4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5f8567e4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f8567e4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5f8567e4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f8567e4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5f8567e4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5f8567e4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5f8567e4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5f8567e4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5f8567e4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5f8567e4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5f8567e4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5f8567e4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5f8567e4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712650" y="1847700"/>
            <a:ext cx="61227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Software Testing and Debugging Presentation</a:t>
            </a:r>
            <a:endParaRPr sz="2000">
              <a:solidFill>
                <a:srgbClr val="1C1E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Brioal Game (</a:t>
            </a:r>
            <a:r>
              <a:rPr lang="zh-C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Gomoku</a:t>
            </a:r>
            <a:r>
              <a:rPr lang="zh-CN" sz="20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>
              <a:solidFill>
                <a:srgbClr val="1C1E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Gary Wu &amp; Zixuan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Mutation Testing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175" y="1668848"/>
            <a:ext cx="6781750" cy="27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746100" y="381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Faults Found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746100" y="906775"/>
            <a:ext cx="7505700" cy="3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CN" sz="1467"/>
              <a:t>Through Blackbox and Whitebox Testing:</a:t>
            </a:r>
            <a:endParaRPr sz="1467"/>
          </a:p>
          <a:p>
            <a:pPr indent="-321804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68"/>
              <a:buAutoNum type="arabicPeriod"/>
            </a:pPr>
            <a:r>
              <a:rPr lang="zh-CN" sz="1467"/>
              <a:t>For Point Class:</a:t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2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AutoNum type="alphaLcPeriod"/>
            </a:pPr>
            <a:r>
              <a:rPr lang="zh-CN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point.x, point.y and point.state to invalid values should raise an exception (no boundary checking)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80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8"/>
              <a:buAutoNum type="arabicPeriod"/>
            </a:pPr>
            <a:r>
              <a:rPr lang="zh-CN" sz="1467"/>
              <a:t>For Calculate Class:</a:t>
            </a:r>
            <a:endParaRPr sz="1467"/>
          </a:p>
          <a:p>
            <a:pPr indent="-31862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18"/>
              <a:buAutoNum type="alphaLcPeriod"/>
            </a:pPr>
            <a:r>
              <a:rPr lang="zh-CN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Point: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29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AutoNum type="romanLcPeriod"/>
            </a:pPr>
            <a:r>
              <a:rPr lang="zh-CN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white point using black instance should return false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29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AutoNum type="romanLcPeriod"/>
            </a:pPr>
            <a:r>
              <a:rPr lang="zh-CN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points with state that’s not 1/-1 should raise exception. But instead it always returns -1 (always return white)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2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18"/>
              <a:buAutoNum type="alphaLcPeriod"/>
            </a:pPr>
            <a:r>
              <a:rPr lang="zh-CN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JudgeWin: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29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AutoNum type="romanLcPeriod"/>
            </a:pPr>
            <a:r>
              <a:rPr lang="zh-CN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stones with invalid state should not return True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29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AutoNum type="romanLcPeriod"/>
            </a:pPr>
            <a:r>
              <a:rPr lang="zh-CN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JudgeWin function does not work as expected because other methods changed the board state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2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AutoNum type="alphaLcPeriod"/>
            </a:pPr>
            <a:r>
              <a:rPr lang="zh-CN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GetNext: Used prob the range method to check whether the generated point is in the board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Faults Found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227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8"/>
              <a:buFont typeface="Arial"/>
              <a:buAutoNum type="arabicPeriod"/>
            </a:pPr>
            <a:r>
              <a:rPr lang="zh-C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PJ:</a:t>
            </a:r>
            <a:endParaRPr sz="13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27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8"/>
              <a:buFont typeface="Arial"/>
              <a:buAutoNum type="alphaLcPeriod"/>
            </a:pPr>
            <a:r>
              <a:rPr lang="zh-C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Several of them, one diagnal is missing, and only one direction is checked</a:t>
            </a:r>
            <a:endParaRPr sz="13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27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8"/>
              <a:buFont typeface="Arial"/>
              <a:buAutoNum type="alphaLcPeriod"/>
            </a:pPr>
            <a:r>
              <a:rPr lang="zh-C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divides the grid to several subgrids, which leads to a problem that if stones are placed in a row but in different subgrids, the algorithm would not be able to detect</a:t>
            </a:r>
            <a:endParaRPr sz="13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27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8"/>
              <a:buFont typeface="Arial"/>
              <a:buAutoNum type="alphaLcPeriod"/>
            </a:pPr>
            <a:r>
              <a:rPr lang="zh-C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algorithm changed the internal state of the board which results in some unreachable statements</a:t>
            </a:r>
            <a:endParaRPr sz="13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27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8"/>
              <a:buFont typeface="Arial"/>
              <a:buAutoNum type="alphaLcPeriod"/>
            </a:pPr>
            <a:r>
              <a:rPr lang="zh-C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algorithm does not restore the state after changing the value</a:t>
            </a:r>
            <a:endParaRPr sz="13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27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8"/>
              <a:buFont typeface="Arial"/>
              <a:buAutoNum type="alphaLcPeriod"/>
            </a:pPr>
            <a:r>
              <a:rPr lang="zh-C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Never checks row 0 and col 0</a:t>
            </a:r>
            <a:endParaRPr sz="13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27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8"/>
              <a:buFont typeface="Arial"/>
              <a:buAutoNum type="alphaLcPeriod"/>
            </a:pPr>
            <a:r>
              <a:rPr lang="zh-CN" sz="13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check a scneario where we have 3 + blank + 1</a:t>
            </a:r>
            <a:endParaRPr sz="13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Lesson Learned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zh-CN" sz="2300"/>
              <a:t>Documentations are important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zh-CN" sz="2300"/>
              <a:t>Check input values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 &amp; Proposed Fixes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Mock Testing For Client/Server class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Change the algorithm for pingjia and judgeWin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819150" y="1860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33925" y="626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733925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This is an open-source Gomoku (Five in a row) game written in </a:t>
            </a:r>
            <a:r>
              <a:rPr b="1" lang="zh-CN" sz="1600"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. The basic rule would be shown as follows: the game is played on a 19 x19 board and there are two players that would take black stones and white stones. The black stone side always goes first and two players alternate turns placing a stone of their color on an empty intersection. The winner is the one who first has 5 stones of his/her color connected horizontally, vertically or diagonally.	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500" y="2849425"/>
            <a:ext cx="4329725" cy="19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Tools Used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740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Times New Roman"/>
                <a:ea typeface="Times New Roman"/>
                <a:cs typeface="Times New Roman"/>
                <a:sym typeface="Times New Roman"/>
              </a:rPr>
              <a:t>Juint 5 For unit &amp; integration testing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3000">
                <a:latin typeface="Times New Roman"/>
                <a:ea typeface="Times New Roman"/>
                <a:cs typeface="Times New Roman"/>
                <a:sym typeface="Times New Roman"/>
              </a:rPr>
              <a:t>Jacoco to generate test report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3000">
                <a:latin typeface="Times New Roman"/>
                <a:ea typeface="Times New Roman"/>
                <a:cs typeface="Times New Roman"/>
                <a:sym typeface="Times New Roman"/>
              </a:rPr>
              <a:t>AssertJ Swing for GUI testing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3000">
                <a:latin typeface="Times New Roman"/>
                <a:ea typeface="Times New Roman"/>
                <a:cs typeface="Times New Roman"/>
                <a:sym typeface="Times New Roman"/>
              </a:rPr>
              <a:t>PIT for mutation testing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300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zh-CN" sz="3000">
                <a:latin typeface="Times New Roman"/>
                <a:ea typeface="Times New Roman"/>
                <a:cs typeface="Times New Roman"/>
                <a:sym typeface="Times New Roman"/>
              </a:rPr>
              <a:t>Mockito</a:t>
            </a:r>
            <a:r>
              <a:rPr lang="zh-CN" sz="3000">
                <a:latin typeface="Times New Roman"/>
                <a:ea typeface="Times New Roman"/>
                <a:cs typeface="Times New Roman"/>
                <a:sym typeface="Times New Roman"/>
              </a:rPr>
              <a:t> for mock testing (future implementation)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Structure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696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615">
                <a:latin typeface="Times New Roman"/>
                <a:ea typeface="Times New Roman"/>
                <a:cs typeface="Times New Roman"/>
                <a:sym typeface="Times New Roman"/>
              </a:rPr>
              <a:t>							 								</a:t>
            </a:r>
            <a:br>
              <a:rPr lang="zh-CN" sz="1615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CN" sz="1615">
                <a:latin typeface="Times New Roman"/>
                <a:ea typeface="Times New Roman"/>
                <a:cs typeface="Times New Roman"/>
                <a:sym typeface="Times New Roman"/>
              </a:rPr>
              <a:t>●  5 classes to render the welcome page for the game 											</a:t>
            </a:r>
            <a:br>
              <a:rPr lang="zh-CN" sz="1615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CN" sz="1615">
                <a:latin typeface="Times New Roman"/>
                <a:ea typeface="Times New Roman"/>
                <a:cs typeface="Times New Roman"/>
                <a:sym typeface="Times New Roman"/>
              </a:rPr>
              <a:t>●  5 classes to handle the user events (such as mouse clicking and update the panel)							 								</a:t>
            </a:r>
            <a:br>
              <a:rPr lang="zh-CN" sz="1615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CN" sz="1615">
                <a:latin typeface="Times New Roman"/>
                <a:ea typeface="Times New Roman"/>
                <a:cs typeface="Times New Roman"/>
                <a:sym typeface="Times New Roman"/>
              </a:rPr>
              <a:t>●  3 classes to set up different panels</a:t>
            </a:r>
            <a:br>
              <a:rPr lang="zh-CN" sz="1615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CN" sz="1615">
                <a:latin typeface="Times New Roman"/>
                <a:ea typeface="Times New Roman"/>
                <a:cs typeface="Times New Roman"/>
                <a:sym typeface="Times New Roman"/>
              </a:rPr>
              <a:t>		 								</a:t>
            </a:r>
            <a:br>
              <a:rPr lang="zh-CN" sz="1615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CN" sz="1615">
                <a:latin typeface="Times New Roman"/>
                <a:ea typeface="Times New Roman"/>
                <a:cs typeface="Times New Roman"/>
                <a:sym typeface="Times New Roman"/>
              </a:rPr>
              <a:t>●  2 classes for utils that would set up the main rule (detect winning) and encapsulate		</a:t>
            </a:r>
            <a:br>
              <a:rPr lang="zh-CN" sz="1615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CN" sz="1615">
                <a:latin typeface="Times New Roman"/>
                <a:ea typeface="Times New Roman"/>
                <a:cs typeface="Times New Roman"/>
                <a:sym typeface="Times New Roman"/>
              </a:rPr>
              <a:t>the properties of a fundamental stone </a:t>
            </a:r>
            <a:br>
              <a:rPr lang="zh-CN" sz="1615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1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758275" y="1929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Live 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GUI testing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File Structure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Button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Panel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Frame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Example: Select Button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Metric: Select Button should be in “selected” state after being clicked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Whitebox &amp; Blackbox Testing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770425" y="1661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Black Box Testing: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EP(White Point, Black Point and Neither)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BA (i &lt; 0, 0 &lt;= i &lt;= 19, i &gt; 19)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EG (Did the developer check both directions? All possibilities?)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White Box Testing: We aimed for 100% branch coverage, but there are several lines in the code that we deemed unreachable.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679213" y="322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Branch Coverage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50" y="1056475"/>
            <a:ext cx="7829025" cy="15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750" y="2462175"/>
            <a:ext cx="8145600" cy="24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975" y="689250"/>
            <a:ext cx="6214374" cy="405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