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notesMasterIdLst>
    <p:notesMasterId r:id="rId16"/>
  </p:notesMasterIdLst>
  <p:sldIdLst>
    <p:sldId id="256" r:id="rId2"/>
    <p:sldId id="257" r:id="rId3"/>
    <p:sldId id="258" r:id="rId4"/>
    <p:sldId id="262" r:id="rId5"/>
    <p:sldId id="260" r:id="rId6"/>
    <p:sldId id="259" r:id="rId7"/>
    <p:sldId id="261" r:id="rId8"/>
    <p:sldId id="268" r:id="rId9"/>
    <p:sldId id="264" r:id="rId10"/>
    <p:sldId id="271" r:id="rId11"/>
    <p:sldId id="265" r:id="rId12"/>
    <p:sldId id="272" r:id="rId13"/>
    <p:sldId id="270"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1394" autoAdjust="0"/>
  </p:normalViewPr>
  <p:slideViewPr>
    <p:cSldViewPr snapToGrid="0">
      <p:cViewPr varScale="1">
        <p:scale>
          <a:sx n="105" d="100"/>
          <a:sy n="105" d="100"/>
        </p:scale>
        <p:origin x="80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D6355-C5A6-4704-95E6-4F836A5C7CED}" type="datetimeFigureOut">
              <a:rPr lang="zh-TW" altLang="en-US" smtClean="0"/>
              <a:t>2024/6/12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93E23-60AF-45FB-9804-D87501DF2BAC}" type="slidenum">
              <a:rPr lang="zh-TW" altLang="en-US" smtClean="0"/>
              <a:t>‹#›</a:t>
            </a:fld>
            <a:endParaRPr lang="zh-TW" altLang="en-US"/>
          </a:p>
        </p:txBody>
      </p:sp>
    </p:spTree>
    <p:extLst>
      <p:ext uri="{BB962C8B-B14F-4D97-AF65-F5344CB8AC3E}">
        <p14:creationId xmlns:p14="http://schemas.microsoft.com/office/powerpoint/2010/main" val="4063856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dirty="0"/>
              <a:t>Capturing Sequence Context:</a:t>
            </a:r>
            <a:r>
              <a:rPr lang="en-US" altLang="zh-TW" dirty="0"/>
              <a:t> Bidirectional LSTMs can capture context information from both directions (forward and backward) in a sequence. This means they can utilize information from both before and after any position in the sequence to predict the output at the current position, thereby better understanding the intrinsic structure of the sequence.</a:t>
            </a:r>
          </a:p>
          <a:p>
            <a:r>
              <a:rPr lang="en-US" altLang="zh-TW" b="1" dirty="0"/>
              <a:t>Reducing Information Loss During Forgetting:</a:t>
            </a:r>
            <a:r>
              <a:rPr lang="en-US" altLang="zh-TW" dirty="0"/>
              <a:t> Traditional unidirectional LSTMs may forget early information in a sequence when processing long sequences, as information needs to be propagated sequentially throughout the entire sequence. Bidirectional LSTMs, by processing from both ends of the sequence simultaneously, mitigate this loss of information.</a:t>
            </a:r>
          </a:p>
          <a:p>
            <a:r>
              <a:rPr lang="en-US" altLang="zh-TW" b="1" dirty="0"/>
              <a:t>Improved Predictive Power:</a:t>
            </a:r>
            <a:r>
              <a:rPr lang="en-US" altLang="zh-TW" dirty="0"/>
              <a:t> Due to their ability to comprehensively understand contextual information within a sequence, bidirectional LSTMs often provide more accurate predictions. This is highly advantageous for many sequence modeling tasks such as language modeling, speech recognition, time series prediction, etc.</a:t>
            </a:r>
          </a:p>
          <a:p>
            <a:r>
              <a:rPr lang="en-US" altLang="zh-TW" b="1" dirty="0"/>
              <a:t>Mitigating Gradient Vanishing Issues:</a:t>
            </a:r>
            <a:r>
              <a:rPr lang="en-US" altLang="zh-TW" dirty="0"/>
              <a:t> Long sequences often suffer from gradient vanishing issues, where distant dependencies cannot be effectively updated during backpropagation, leading to poor parameter updates. Bidirectional LSTMs, by propagating gradients both forward and backward, better handle this gradient vanishing problem, thereby accelerating convergence and improving model performance.</a:t>
            </a:r>
          </a:p>
          <a:p>
            <a:endParaRPr lang="zh-TW" altLang="en-US" dirty="0"/>
          </a:p>
        </p:txBody>
      </p:sp>
      <p:sp>
        <p:nvSpPr>
          <p:cNvPr id="4" name="投影片編號版面配置區 3"/>
          <p:cNvSpPr>
            <a:spLocks noGrp="1"/>
          </p:cNvSpPr>
          <p:nvPr>
            <p:ph type="sldNum" sz="quarter" idx="5"/>
          </p:nvPr>
        </p:nvSpPr>
        <p:spPr/>
        <p:txBody>
          <a:bodyPr/>
          <a:lstStyle/>
          <a:p>
            <a:fld id="{5EA93E23-60AF-45FB-9804-D87501DF2BAC}" type="slidenum">
              <a:rPr lang="zh-TW" altLang="en-US" smtClean="0"/>
              <a:t>7</a:t>
            </a:fld>
            <a:endParaRPr lang="zh-TW" altLang="en-US"/>
          </a:p>
        </p:txBody>
      </p:sp>
    </p:spTree>
    <p:extLst>
      <p:ext uri="{BB962C8B-B14F-4D97-AF65-F5344CB8AC3E}">
        <p14:creationId xmlns:p14="http://schemas.microsoft.com/office/powerpoint/2010/main" val="3372524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dirty="0"/>
              <a:t>Simpler Architecture:</a:t>
            </a:r>
            <a:r>
              <a:rPr lang="en-US" altLang="zh-TW" dirty="0"/>
              <a:t> GRUs have a simpler architecture compared to LSTM networks. They combine the forget and input gates into a single "update gate," reducing the number of parameters and making them easier to train and implement.</a:t>
            </a:r>
          </a:p>
          <a:p>
            <a:r>
              <a:rPr lang="en-US" altLang="zh-TW" b="1" dirty="0"/>
              <a:t>Efficient Training:</a:t>
            </a:r>
            <a:r>
              <a:rPr lang="en-US" altLang="zh-TW" dirty="0"/>
              <a:t> GRUs are generally faster to train compared to LSTM networks due to their simpler structure and fewer parameters. This efficiency makes them well-suited for training on large datasets and in scenarios where computational resources are limited.</a:t>
            </a:r>
          </a:p>
          <a:p>
            <a:r>
              <a:rPr lang="en-US" altLang="zh-TW" b="1" dirty="0"/>
              <a:t>Less Susceptible to Vanishing Gradient Problem:</a:t>
            </a:r>
            <a:r>
              <a:rPr lang="en-US" altLang="zh-TW" dirty="0"/>
              <a:t> GRUs address the vanishing gradient problem more effectively than traditional RNNs. By introducing the reset gate and update gate mechanisms, GRUs can maintain information over longer sequences and mitigate the vanishing gradient problem during training.</a:t>
            </a:r>
          </a:p>
          <a:p>
            <a:r>
              <a:rPr lang="en-US" altLang="zh-TW" b="1" dirty="0"/>
              <a:t>Better Performance on Short Sequences:</a:t>
            </a:r>
            <a:r>
              <a:rPr lang="en-US" altLang="zh-TW" dirty="0"/>
              <a:t> GRUs often outperform traditional RNNs and LSTMs on tasks involving short sequences, such as language modeling, sentiment analysis, and speech recognition. Their ability to capture dependencies over shorter time scales while avoiding overfitting makes them advantageous in these scenarios.</a:t>
            </a:r>
          </a:p>
          <a:p>
            <a:endParaRPr lang="zh-TW" altLang="en-US" dirty="0"/>
          </a:p>
        </p:txBody>
      </p:sp>
      <p:sp>
        <p:nvSpPr>
          <p:cNvPr id="4" name="投影片編號版面配置區 3"/>
          <p:cNvSpPr>
            <a:spLocks noGrp="1"/>
          </p:cNvSpPr>
          <p:nvPr>
            <p:ph type="sldNum" sz="quarter" idx="5"/>
          </p:nvPr>
        </p:nvSpPr>
        <p:spPr/>
        <p:txBody>
          <a:bodyPr/>
          <a:lstStyle/>
          <a:p>
            <a:fld id="{5EA93E23-60AF-45FB-9804-D87501DF2BAC}" type="slidenum">
              <a:rPr lang="zh-TW" altLang="en-US" smtClean="0"/>
              <a:t>9</a:t>
            </a:fld>
            <a:endParaRPr lang="zh-TW" altLang="en-US"/>
          </a:p>
        </p:txBody>
      </p:sp>
    </p:spTree>
    <p:extLst>
      <p:ext uri="{BB962C8B-B14F-4D97-AF65-F5344CB8AC3E}">
        <p14:creationId xmlns:p14="http://schemas.microsoft.com/office/powerpoint/2010/main" val="2431427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dirty="0"/>
              <a:t>Combination of Residual Connections and LSTM Cells:</a:t>
            </a:r>
            <a:r>
              <a:rPr lang="en-US" altLang="zh-TW" dirty="0"/>
              <a:t> RLSTM combines the residual connections from </a:t>
            </a:r>
            <a:r>
              <a:rPr lang="en-US" altLang="zh-TW" dirty="0" err="1"/>
              <a:t>ResNet</a:t>
            </a:r>
            <a:r>
              <a:rPr lang="en-US" altLang="zh-TW" dirty="0"/>
              <a:t> with the Long Short-Term Memory (LSTM) architecture. This integration aims to leverage the benefits of residual connections for alleviating the vanishing gradient problem in deep networks, along with the sequence modeling capabilities of LSTM cells.</a:t>
            </a:r>
          </a:p>
          <a:p>
            <a:r>
              <a:rPr lang="en-US" altLang="zh-TW" b="1" dirty="0"/>
              <a:t>Alleviation of Vanishing Gradient Problem:</a:t>
            </a:r>
            <a:r>
              <a:rPr lang="en-US" altLang="zh-TW" dirty="0"/>
              <a:t> The use of residual connections in RLSTM helps mitigate the vanishing gradient problem, which is a common challenge in training deep neural networks. By providing shortcut connections that enable the direct flow of gradients, RLSTM facilitates more effective gradient propagation during training.</a:t>
            </a:r>
          </a:p>
          <a:p>
            <a:r>
              <a:rPr lang="en-US" altLang="zh-TW" b="1" dirty="0"/>
              <a:t>Efficient Training of Deep Recurrent Networks:</a:t>
            </a:r>
            <a:r>
              <a:rPr lang="en-US" altLang="zh-TW" dirty="0"/>
              <a:t> RLSTM enables the training of deep recurrent neural networks (RNNs) with improved efficiency and convergence properties. The incorporation of residual connections allows for the training of deeper networks without encountering as many issues related to vanishing gradients or optimization difficulties.</a:t>
            </a:r>
          </a:p>
          <a:p>
            <a:endParaRPr lang="zh-TW" altLang="en-US" dirty="0"/>
          </a:p>
        </p:txBody>
      </p:sp>
      <p:sp>
        <p:nvSpPr>
          <p:cNvPr id="4" name="投影片編號版面配置區 3"/>
          <p:cNvSpPr>
            <a:spLocks noGrp="1"/>
          </p:cNvSpPr>
          <p:nvPr>
            <p:ph type="sldNum" sz="quarter" idx="5"/>
          </p:nvPr>
        </p:nvSpPr>
        <p:spPr/>
        <p:txBody>
          <a:bodyPr/>
          <a:lstStyle/>
          <a:p>
            <a:fld id="{5EA93E23-60AF-45FB-9804-D87501DF2BAC}" type="slidenum">
              <a:rPr lang="zh-TW" altLang="en-US" smtClean="0"/>
              <a:t>11</a:t>
            </a:fld>
            <a:endParaRPr lang="zh-TW" altLang="en-US"/>
          </a:p>
        </p:txBody>
      </p:sp>
    </p:spTree>
    <p:extLst>
      <p:ext uri="{BB962C8B-B14F-4D97-AF65-F5344CB8AC3E}">
        <p14:creationId xmlns:p14="http://schemas.microsoft.com/office/powerpoint/2010/main" val="1194367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128661"/>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097280" y="4076058"/>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F0082777-E1AE-487C-9012-74D974290CDD}" type="datetimeFigureOut">
              <a:rPr lang="zh-TW" altLang="en-US" smtClean="0"/>
              <a:t>2024/6/12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387F462-BD64-4FA3-92DE-F1D984016B0E}" type="slidenum">
              <a:rPr lang="zh-TW" altLang="en-US" smtClean="0"/>
              <a:t>‹#›</a:t>
            </a:fld>
            <a:endParaRPr lang="zh-TW" altLang="en-US"/>
          </a:p>
        </p:txBody>
      </p:sp>
      <p:cxnSp>
        <p:nvCxnSpPr>
          <p:cNvPr id="9" name="Straight Connector 8"/>
          <p:cNvCxnSpPr/>
          <p:nvPr/>
        </p:nvCxnSpPr>
        <p:spPr>
          <a:xfrm>
            <a:off x="1158240" y="3920706"/>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51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0082777-E1AE-487C-9012-74D974290CDD}" type="datetimeFigureOut">
              <a:rPr lang="zh-TW" altLang="en-US" smtClean="0"/>
              <a:t>2024/6/12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387F462-BD64-4FA3-92DE-F1D984016B0E}" type="slidenum">
              <a:rPr lang="zh-TW" altLang="en-US" smtClean="0"/>
              <a:t>‹#›</a:t>
            </a:fld>
            <a:endParaRPr lang="zh-TW" altLang="en-US"/>
          </a:p>
        </p:txBody>
      </p:sp>
    </p:spTree>
    <p:extLst>
      <p:ext uri="{BB962C8B-B14F-4D97-AF65-F5344CB8AC3E}">
        <p14:creationId xmlns:p14="http://schemas.microsoft.com/office/powerpoint/2010/main" val="470483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0082777-E1AE-487C-9012-74D974290CDD}" type="datetimeFigureOut">
              <a:rPr lang="zh-TW" altLang="en-US" smtClean="0"/>
              <a:t>2024/6/12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387F462-BD64-4FA3-92DE-F1D984016B0E}" type="slidenum">
              <a:rPr lang="zh-TW" altLang="en-US" smtClean="0"/>
              <a:t>‹#›</a:t>
            </a:fld>
            <a:endParaRPr lang="zh-TW" altLang="en-US"/>
          </a:p>
        </p:txBody>
      </p:sp>
    </p:spTree>
    <p:extLst>
      <p:ext uri="{BB962C8B-B14F-4D97-AF65-F5344CB8AC3E}">
        <p14:creationId xmlns:p14="http://schemas.microsoft.com/office/powerpoint/2010/main" val="1064380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1097280" y="99631"/>
            <a:ext cx="10058400" cy="863396"/>
          </a:xfrm>
        </p:spPr>
        <p:txBody>
          <a:bodyPr/>
          <a:lstStyle>
            <a:lvl1pPr marL="0">
              <a:defRPr/>
            </a:lvl1pPr>
          </a:lstStyle>
          <a:p>
            <a:r>
              <a:rPr lang="zh-TW" altLang="en-US"/>
              <a:t>按一下以編輯母片標題樣式</a:t>
            </a:r>
            <a:endParaRPr lang="en-US" dirty="0"/>
          </a:p>
        </p:txBody>
      </p:sp>
      <p:sp>
        <p:nvSpPr>
          <p:cNvPr id="3" name="Content Placeholder 2"/>
          <p:cNvSpPr>
            <a:spLocks noGrp="1"/>
          </p:cNvSpPr>
          <p:nvPr>
            <p:ph idx="1"/>
          </p:nvPr>
        </p:nvSpPr>
        <p:spPr>
          <a:xfrm>
            <a:off x="1097280" y="1871613"/>
            <a:ext cx="10058400" cy="40233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0082777-E1AE-487C-9012-74D974290CDD}" type="datetimeFigureOut">
              <a:rPr lang="zh-TW" altLang="en-US" smtClean="0"/>
              <a:t>2024/6/12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387F462-BD64-4FA3-92DE-F1D984016B0E}" type="slidenum">
              <a:rPr lang="zh-TW" altLang="en-US" smtClean="0"/>
              <a:t>‹#›</a:t>
            </a:fld>
            <a:endParaRPr lang="zh-TW" altLang="en-US"/>
          </a:p>
        </p:txBody>
      </p:sp>
    </p:spTree>
    <p:extLst>
      <p:ext uri="{BB962C8B-B14F-4D97-AF65-F5344CB8AC3E}">
        <p14:creationId xmlns:p14="http://schemas.microsoft.com/office/powerpoint/2010/main" val="26810267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F0082777-E1AE-487C-9012-74D974290CDD}" type="datetimeFigureOut">
              <a:rPr lang="zh-TW" altLang="en-US" smtClean="0"/>
              <a:t>2024/6/12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387F462-BD64-4FA3-92DE-F1D984016B0E}"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5886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F0082777-E1AE-487C-9012-74D974290CDD}" type="datetimeFigureOut">
              <a:rPr lang="zh-TW" altLang="en-US" smtClean="0"/>
              <a:t>2024/6/12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387F462-BD64-4FA3-92DE-F1D984016B0E}" type="slidenum">
              <a:rPr lang="zh-TW" altLang="en-US" smtClean="0"/>
              <a:t>‹#›</a:t>
            </a:fld>
            <a:endParaRPr lang="zh-TW" altLang="en-US"/>
          </a:p>
        </p:txBody>
      </p:sp>
    </p:spTree>
    <p:extLst>
      <p:ext uri="{BB962C8B-B14F-4D97-AF65-F5344CB8AC3E}">
        <p14:creationId xmlns:p14="http://schemas.microsoft.com/office/powerpoint/2010/main" val="4008505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F0082777-E1AE-487C-9012-74D974290CDD}" type="datetimeFigureOut">
              <a:rPr lang="zh-TW" altLang="en-US" smtClean="0"/>
              <a:t>2024/6/12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9387F462-BD64-4FA3-92DE-F1D984016B0E}" type="slidenum">
              <a:rPr lang="zh-TW" altLang="en-US" smtClean="0"/>
              <a:t>‹#›</a:t>
            </a:fld>
            <a:endParaRPr lang="zh-TW" altLang="en-US"/>
          </a:p>
        </p:txBody>
      </p:sp>
    </p:spTree>
    <p:extLst>
      <p:ext uri="{BB962C8B-B14F-4D97-AF65-F5344CB8AC3E}">
        <p14:creationId xmlns:p14="http://schemas.microsoft.com/office/powerpoint/2010/main" val="9952327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F0082777-E1AE-487C-9012-74D974290CDD}" type="datetimeFigureOut">
              <a:rPr lang="zh-TW" altLang="en-US" smtClean="0"/>
              <a:t>2024/6/12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9387F462-BD64-4FA3-92DE-F1D984016B0E}" type="slidenum">
              <a:rPr lang="zh-TW" altLang="en-US" smtClean="0"/>
              <a:t>‹#›</a:t>
            </a:fld>
            <a:endParaRPr lang="zh-TW" altLang="en-US"/>
          </a:p>
        </p:txBody>
      </p:sp>
    </p:spTree>
    <p:extLst>
      <p:ext uri="{BB962C8B-B14F-4D97-AF65-F5344CB8AC3E}">
        <p14:creationId xmlns:p14="http://schemas.microsoft.com/office/powerpoint/2010/main" val="73192426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0082777-E1AE-487C-9012-74D974290CDD}" type="datetimeFigureOut">
              <a:rPr lang="zh-TW" altLang="en-US" smtClean="0"/>
              <a:t>2024/6/12</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9387F462-BD64-4FA3-92DE-F1D984016B0E}" type="slidenum">
              <a:rPr lang="zh-TW" altLang="en-US" smtClean="0"/>
              <a:t>‹#›</a:t>
            </a:fld>
            <a:endParaRPr lang="zh-TW" altLang="en-US"/>
          </a:p>
        </p:txBody>
      </p:sp>
    </p:spTree>
    <p:extLst>
      <p:ext uri="{BB962C8B-B14F-4D97-AF65-F5344CB8AC3E}">
        <p14:creationId xmlns:p14="http://schemas.microsoft.com/office/powerpoint/2010/main" val="380801033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0082777-E1AE-487C-9012-74D974290CDD}" type="datetimeFigureOut">
              <a:rPr lang="zh-TW" altLang="en-US" smtClean="0"/>
              <a:t>2024/6/12</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387F462-BD64-4FA3-92DE-F1D984016B0E}" type="slidenum">
              <a:rPr lang="zh-TW" altLang="en-US" smtClean="0"/>
              <a:t>‹#›</a:t>
            </a:fld>
            <a:endParaRPr lang="zh-TW" altLang="en-US"/>
          </a:p>
        </p:txBody>
      </p:sp>
    </p:spTree>
    <p:extLst>
      <p:ext uri="{BB962C8B-B14F-4D97-AF65-F5344CB8AC3E}">
        <p14:creationId xmlns:p14="http://schemas.microsoft.com/office/powerpoint/2010/main" val="207993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F0082777-E1AE-487C-9012-74D974290CDD}" type="datetimeFigureOut">
              <a:rPr lang="zh-TW" altLang="en-US" smtClean="0"/>
              <a:t>2024/6/12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387F462-BD64-4FA3-92DE-F1D984016B0E}" type="slidenum">
              <a:rPr lang="zh-TW" altLang="en-US" smtClean="0"/>
              <a:t>‹#›</a:t>
            </a:fld>
            <a:endParaRPr lang="zh-TW" altLang="en-US"/>
          </a:p>
        </p:txBody>
      </p:sp>
    </p:spTree>
    <p:extLst>
      <p:ext uri="{BB962C8B-B14F-4D97-AF65-F5344CB8AC3E}">
        <p14:creationId xmlns:p14="http://schemas.microsoft.com/office/powerpoint/2010/main" val="3093010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138024"/>
            <a:ext cx="10058400" cy="850881"/>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0082777-E1AE-487C-9012-74D974290CDD}" type="datetimeFigureOut">
              <a:rPr lang="zh-TW" altLang="en-US" smtClean="0"/>
              <a:t>2024/6/12</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387F462-BD64-4FA3-92DE-F1D984016B0E}" type="slidenum">
              <a:rPr lang="zh-TW" altLang="en-US" smtClean="0"/>
              <a:t>‹#›</a:t>
            </a:fld>
            <a:endParaRPr lang="zh-TW" altLang="en-US"/>
          </a:p>
        </p:txBody>
      </p:sp>
      <p:cxnSp>
        <p:nvCxnSpPr>
          <p:cNvPr id="10" name="Straight Connector 9"/>
          <p:cNvCxnSpPr/>
          <p:nvPr/>
        </p:nvCxnSpPr>
        <p:spPr>
          <a:xfrm>
            <a:off x="1188720" y="1092383"/>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547652"/>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338371"/>
            <a:ext cx="10058400" cy="1143001"/>
          </a:xfrm>
        </p:spPr>
        <p:txBody>
          <a:bodyPr>
            <a:noAutofit/>
          </a:bodyPr>
          <a:lstStyle/>
          <a:p>
            <a:pPr algn="ctr"/>
            <a:r>
              <a:rPr lang="zh-TW" altLang="en-US" sz="3200" dirty="0"/>
              <a:t>機</a:t>
            </a:r>
            <a:r>
              <a:rPr lang="zh-TW" altLang="en-US" sz="3200" dirty="0" smtClean="0"/>
              <a:t>器學習及應用期末報告</a:t>
            </a:r>
            <a:endParaRPr lang="zh-TW" altLang="en-US" sz="3200" dirty="0"/>
          </a:p>
        </p:txBody>
      </p:sp>
      <p:sp>
        <p:nvSpPr>
          <p:cNvPr id="3" name="Subtitle 2"/>
          <p:cNvSpPr>
            <a:spLocks noGrp="1"/>
          </p:cNvSpPr>
          <p:nvPr>
            <p:ph type="subTitle" idx="1"/>
          </p:nvPr>
        </p:nvSpPr>
        <p:spPr/>
        <p:txBody>
          <a:bodyPr/>
          <a:lstStyle/>
          <a:p>
            <a:r>
              <a:rPr lang="en-US" altLang="zh-TW" dirty="0"/>
              <a:t>Reporter:</a:t>
            </a:r>
            <a:r>
              <a:rPr lang="zh-TW" altLang="en-US" dirty="0"/>
              <a:t>謝佳峻</a:t>
            </a:r>
            <a:endParaRPr lang="en-US" altLang="zh-TW" dirty="0"/>
          </a:p>
          <a:p>
            <a:r>
              <a:rPr lang="en-US" altLang="zh-TW" dirty="0"/>
              <a:t>Student ID:112033640</a:t>
            </a:r>
            <a:endParaRPr lang="zh-TW" altLang="en-US" dirty="0"/>
          </a:p>
        </p:txBody>
      </p:sp>
    </p:spTree>
    <p:extLst>
      <p:ext uri="{BB962C8B-B14F-4D97-AF65-F5344CB8AC3E}">
        <p14:creationId xmlns:p14="http://schemas.microsoft.com/office/powerpoint/2010/main" val="4020344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C41F11-64CD-6DFE-8969-F1DB70ECFA13}"/>
              </a:ext>
            </a:extLst>
          </p:cNvPr>
          <p:cNvSpPr>
            <a:spLocks noGrp="1"/>
          </p:cNvSpPr>
          <p:nvPr>
            <p:ph type="title"/>
          </p:nvPr>
        </p:nvSpPr>
        <p:spPr/>
        <p:txBody>
          <a:bodyPr/>
          <a:lstStyle/>
          <a:p>
            <a:pPr algn="ctr"/>
            <a:r>
              <a:rPr lang="en-US" altLang="zh-TW" dirty="0"/>
              <a:t>Results</a:t>
            </a:r>
            <a:endParaRPr lang="zh-TW" altLang="en-US" dirty="0"/>
          </a:p>
        </p:txBody>
      </p:sp>
      <p:pic>
        <p:nvPicPr>
          <p:cNvPr id="5" name="圖片 4">
            <a:extLst>
              <a:ext uri="{FF2B5EF4-FFF2-40B4-BE49-F238E27FC236}">
                <a16:creationId xmlns:a16="http://schemas.microsoft.com/office/drawing/2014/main" id="{5277B2A9-9E7D-7896-DA6C-157272F4B289}"/>
              </a:ext>
            </a:extLst>
          </p:cNvPr>
          <p:cNvPicPr>
            <a:picLocks noChangeAspect="1"/>
          </p:cNvPicPr>
          <p:nvPr/>
        </p:nvPicPr>
        <p:blipFill rotWithShape="1">
          <a:blip r:embed="rId2">
            <a:extLst>
              <a:ext uri="{28A0092B-C50C-407E-A947-70E740481C1C}">
                <a14:useLocalDpi xmlns:a14="http://schemas.microsoft.com/office/drawing/2010/main" val="0"/>
              </a:ext>
            </a:extLst>
          </a:blip>
          <a:srcRect t="916" b="916"/>
          <a:stretch/>
        </p:blipFill>
        <p:spPr>
          <a:xfrm>
            <a:off x="877497" y="1159662"/>
            <a:ext cx="2872374" cy="2209139"/>
          </a:xfrm>
          <a:prstGeom prst="rect">
            <a:avLst/>
          </a:prstGeom>
        </p:spPr>
      </p:pic>
      <p:pic>
        <p:nvPicPr>
          <p:cNvPr id="7" name="圖片 6">
            <a:extLst>
              <a:ext uri="{FF2B5EF4-FFF2-40B4-BE49-F238E27FC236}">
                <a16:creationId xmlns:a16="http://schemas.microsoft.com/office/drawing/2014/main" id="{E8EE789C-C8E9-B126-A91C-F8DD7CBE2B5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86122" y="1159661"/>
            <a:ext cx="2819755" cy="2209139"/>
          </a:xfrm>
          <a:prstGeom prst="rect">
            <a:avLst/>
          </a:prstGeom>
        </p:spPr>
      </p:pic>
      <p:pic>
        <p:nvPicPr>
          <p:cNvPr id="9" name="圖片 8">
            <a:extLst>
              <a:ext uri="{FF2B5EF4-FFF2-40B4-BE49-F238E27FC236}">
                <a16:creationId xmlns:a16="http://schemas.microsoft.com/office/drawing/2014/main" id="{E9D62D51-3228-C0B8-D569-A41F65456144}"/>
              </a:ext>
            </a:extLst>
          </p:cNvPr>
          <p:cNvPicPr>
            <a:picLocks/>
          </p:cNvPicPr>
          <p:nvPr/>
        </p:nvPicPr>
        <p:blipFill>
          <a:blip r:embed="rId4">
            <a:extLst>
              <a:ext uri="{28A0092B-C50C-407E-A947-70E740481C1C}">
                <a14:useLocalDpi xmlns:a14="http://schemas.microsoft.com/office/drawing/2010/main" val="0"/>
              </a:ext>
            </a:extLst>
          </a:blip>
          <a:srcRect/>
          <a:stretch/>
        </p:blipFill>
        <p:spPr>
          <a:xfrm>
            <a:off x="845593" y="3736588"/>
            <a:ext cx="3096000" cy="2210400"/>
          </a:xfrm>
          <a:prstGeom prst="rect">
            <a:avLst/>
          </a:prstGeom>
        </p:spPr>
      </p:pic>
      <p:pic>
        <p:nvPicPr>
          <p:cNvPr id="13" name="圖片 12">
            <a:extLst>
              <a:ext uri="{FF2B5EF4-FFF2-40B4-BE49-F238E27FC236}">
                <a16:creationId xmlns:a16="http://schemas.microsoft.com/office/drawing/2014/main" id="{AF444CB2-09BF-7844-3758-3B7C4B962E75}"/>
              </a:ext>
            </a:extLst>
          </p:cNvPr>
          <p:cNvPicPr>
            <a:picLocks/>
          </p:cNvPicPr>
          <p:nvPr/>
        </p:nvPicPr>
        <p:blipFill>
          <a:blip r:embed="rId5">
            <a:extLst>
              <a:ext uri="{28A0092B-C50C-407E-A947-70E740481C1C}">
                <a14:useLocalDpi xmlns:a14="http://schemas.microsoft.com/office/drawing/2010/main" val="0"/>
              </a:ext>
            </a:extLst>
          </a:blip>
          <a:srcRect/>
          <a:stretch/>
        </p:blipFill>
        <p:spPr>
          <a:xfrm>
            <a:off x="8459071" y="3736588"/>
            <a:ext cx="3096000" cy="2210400"/>
          </a:xfrm>
          <a:prstGeom prst="rect">
            <a:avLst/>
          </a:prstGeom>
        </p:spPr>
      </p:pic>
      <p:pic>
        <p:nvPicPr>
          <p:cNvPr id="15" name="圖片 14">
            <a:extLst>
              <a:ext uri="{FF2B5EF4-FFF2-40B4-BE49-F238E27FC236}">
                <a16:creationId xmlns:a16="http://schemas.microsoft.com/office/drawing/2014/main" id="{85D9639F-A31B-1B90-3407-919460D36A7D}"/>
              </a:ext>
            </a:extLst>
          </p:cNvPr>
          <p:cNvPicPr>
            <a:picLocks/>
          </p:cNvPicPr>
          <p:nvPr/>
        </p:nvPicPr>
        <p:blipFill>
          <a:blip r:embed="rId6">
            <a:extLst>
              <a:ext uri="{28A0092B-C50C-407E-A947-70E740481C1C}">
                <a14:useLocalDpi xmlns:a14="http://schemas.microsoft.com/office/drawing/2010/main" val="0"/>
              </a:ext>
            </a:extLst>
          </a:blip>
          <a:srcRect/>
          <a:stretch/>
        </p:blipFill>
        <p:spPr>
          <a:xfrm>
            <a:off x="4578480" y="3694969"/>
            <a:ext cx="3096000" cy="2209139"/>
          </a:xfrm>
          <a:prstGeom prst="rect">
            <a:avLst/>
          </a:prstGeom>
        </p:spPr>
      </p:pic>
      <p:graphicFrame>
        <p:nvGraphicFramePr>
          <p:cNvPr id="16" name="表格 15">
            <a:extLst>
              <a:ext uri="{FF2B5EF4-FFF2-40B4-BE49-F238E27FC236}">
                <a16:creationId xmlns:a16="http://schemas.microsoft.com/office/drawing/2014/main" id="{5E6DB2D9-B036-9ED2-C972-73BF8506388F}"/>
              </a:ext>
            </a:extLst>
          </p:cNvPr>
          <p:cNvGraphicFramePr>
            <a:graphicFrameLocks noGrp="1"/>
          </p:cNvGraphicFramePr>
          <p:nvPr>
            <p:extLst>
              <p:ext uri="{D42A27DB-BD31-4B8C-83A1-F6EECF244321}">
                <p14:modId xmlns:p14="http://schemas.microsoft.com/office/powerpoint/2010/main" val="2776083754"/>
              </p:ext>
            </p:extLst>
          </p:nvPr>
        </p:nvGraphicFramePr>
        <p:xfrm>
          <a:off x="8063565" y="1475113"/>
          <a:ext cx="3887012" cy="1752600"/>
        </p:xfrm>
        <a:graphic>
          <a:graphicData uri="http://schemas.openxmlformats.org/drawingml/2006/table">
            <a:tbl>
              <a:tblPr firstRow="1" bandRow="1">
                <a:tableStyleId>{5C22544A-7EE6-4342-B048-85BDC9FD1C3A}</a:tableStyleId>
              </a:tblPr>
              <a:tblGrid>
                <a:gridCol w="971753">
                  <a:extLst>
                    <a:ext uri="{9D8B030D-6E8A-4147-A177-3AD203B41FA5}">
                      <a16:colId xmlns:a16="http://schemas.microsoft.com/office/drawing/2014/main" val="676222689"/>
                    </a:ext>
                  </a:extLst>
                </a:gridCol>
                <a:gridCol w="971753">
                  <a:extLst>
                    <a:ext uri="{9D8B030D-6E8A-4147-A177-3AD203B41FA5}">
                      <a16:colId xmlns:a16="http://schemas.microsoft.com/office/drawing/2014/main" val="921341382"/>
                    </a:ext>
                  </a:extLst>
                </a:gridCol>
                <a:gridCol w="971753">
                  <a:extLst>
                    <a:ext uri="{9D8B030D-6E8A-4147-A177-3AD203B41FA5}">
                      <a16:colId xmlns:a16="http://schemas.microsoft.com/office/drawing/2014/main" val="1758747925"/>
                    </a:ext>
                  </a:extLst>
                </a:gridCol>
                <a:gridCol w="971753">
                  <a:extLst>
                    <a:ext uri="{9D8B030D-6E8A-4147-A177-3AD203B41FA5}">
                      <a16:colId xmlns:a16="http://schemas.microsoft.com/office/drawing/2014/main" val="2962304247"/>
                    </a:ext>
                  </a:extLst>
                </a:gridCol>
              </a:tblGrid>
              <a:tr h="370840">
                <a:tc>
                  <a:txBody>
                    <a:bodyPr/>
                    <a:lstStyle/>
                    <a:p>
                      <a:r>
                        <a:rPr lang="en-US" altLang="zh-TW" sz="1800" b="0" i="0" kern="1200" dirty="0">
                          <a:solidFill>
                            <a:schemeClr val="lt1"/>
                          </a:solidFill>
                          <a:effectLst/>
                          <a:latin typeface="+mn-lt"/>
                          <a:ea typeface="+mn-ea"/>
                          <a:cs typeface="+mn-cs"/>
                        </a:rPr>
                        <a:t>Nodes &amp;Layers</a:t>
                      </a:r>
                    </a:p>
                  </a:txBody>
                  <a:tcPr/>
                </a:tc>
                <a:tc>
                  <a:txBody>
                    <a:bodyPr/>
                    <a:lstStyle/>
                    <a:p>
                      <a:r>
                        <a:rPr lang="en-US" altLang="zh-TW" b="0" dirty="0"/>
                        <a:t>RMSE</a:t>
                      </a:r>
                      <a:endParaRPr lang="zh-TW" altLang="en-US" b="0" dirty="0"/>
                    </a:p>
                  </a:txBody>
                  <a:tcPr/>
                </a:tc>
                <a:tc>
                  <a:txBody>
                    <a:bodyPr/>
                    <a:lstStyle/>
                    <a:p>
                      <a:r>
                        <a:rPr lang="en-US" altLang="zh-TW" b="0" dirty="0"/>
                        <a:t>MAE</a:t>
                      </a:r>
                      <a:endParaRPr lang="zh-TW" altLang="en-US" b="0" dirty="0"/>
                    </a:p>
                  </a:txBody>
                  <a:tcPr/>
                </a:tc>
                <a:tc>
                  <a:txBody>
                    <a:bodyPr/>
                    <a:lstStyle/>
                    <a:p>
                      <a:r>
                        <a:rPr lang="en-US" altLang="zh-TW" b="0" dirty="0"/>
                        <a:t>R</a:t>
                      </a:r>
                      <a:endParaRPr lang="zh-TW" altLang="en-US" b="0" dirty="0"/>
                    </a:p>
                  </a:txBody>
                  <a:tcPr/>
                </a:tc>
                <a:extLst>
                  <a:ext uri="{0D108BD9-81ED-4DB2-BD59-A6C34878D82A}">
                    <a16:rowId xmlns:a16="http://schemas.microsoft.com/office/drawing/2014/main" val="734697547"/>
                  </a:ext>
                </a:extLst>
              </a:tr>
              <a:tr h="370840">
                <a:tc>
                  <a:txBody>
                    <a:bodyPr/>
                    <a:lstStyle/>
                    <a:p>
                      <a:r>
                        <a:rPr lang="en-US" altLang="zh-TW" b="0" dirty="0"/>
                        <a:t>16</a:t>
                      </a:r>
                      <a:r>
                        <a:rPr lang="en-US" altLang="zh-TW" sz="1800" b="0" i="0" kern="1200" dirty="0">
                          <a:solidFill>
                            <a:schemeClr val="dk1"/>
                          </a:solidFill>
                          <a:effectLst/>
                          <a:latin typeface="+mn-lt"/>
                          <a:ea typeface="+mn-ea"/>
                          <a:cs typeface="+mn-cs"/>
                        </a:rPr>
                        <a:t>×3</a:t>
                      </a:r>
                      <a:endParaRPr lang="zh-TW" altLang="en-US" b="0" dirty="0"/>
                    </a:p>
                  </a:txBody>
                  <a:tcPr/>
                </a:tc>
                <a:tc>
                  <a:txBody>
                    <a:bodyPr/>
                    <a:lstStyle/>
                    <a:p>
                      <a:r>
                        <a:rPr lang="en-US" altLang="zh-TW" b="0" dirty="0"/>
                        <a:t>0.058</a:t>
                      </a:r>
                      <a:endParaRPr lang="zh-TW"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t>0.036</a:t>
                      </a:r>
                      <a:endParaRPr lang="zh-TW"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t>0.664</a:t>
                      </a:r>
                      <a:endParaRPr lang="zh-TW" altLang="en-US" b="0" dirty="0"/>
                    </a:p>
                  </a:txBody>
                  <a:tcPr/>
                </a:tc>
                <a:extLst>
                  <a:ext uri="{0D108BD9-81ED-4DB2-BD59-A6C34878D82A}">
                    <a16:rowId xmlns:a16="http://schemas.microsoft.com/office/drawing/2014/main" val="30892805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32×3</a:t>
                      </a:r>
                      <a:endParaRPr lang="zh-TW"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t>0.061</a:t>
                      </a:r>
                      <a:endParaRPr lang="zh-TW"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t>0.040</a:t>
                      </a:r>
                      <a:endParaRPr lang="zh-TW" altLang="en-US" b="0" dirty="0"/>
                    </a:p>
                  </a:txBody>
                  <a:tcPr/>
                </a:tc>
                <a:tc>
                  <a:txBody>
                    <a:bodyPr/>
                    <a:lstStyle/>
                    <a:p>
                      <a:r>
                        <a:rPr lang="en-US" altLang="zh-TW" b="0" dirty="0"/>
                        <a:t>0.616</a:t>
                      </a:r>
                      <a:endParaRPr lang="zh-TW" altLang="en-US" b="0" dirty="0"/>
                    </a:p>
                  </a:txBody>
                  <a:tcPr/>
                </a:tc>
                <a:extLst>
                  <a:ext uri="{0D108BD9-81ED-4DB2-BD59-A6C34878D82A}">
                    <a16:rowId xmlns:a16="http://schemas.microsoft.com/office/drawing/2014/main" val="27432385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16×5</a:t>
                      </a:r>
                      <a:endParaRPr lang="zh-TW" altLang="en-US" b="0" dirty="0"/>
                    </a:p>
                  </a:txBody>
                  <a:tcPr/>
                </a:tc>
                <a:tc>
                  <a:txBody>
                    <a:bodyPr/>
                    <a:lstStyle/>
                    <a:p>
                      <a:r>
                        <a:rPr lang="en-US" altLang="zh-TW" b="0" dirty="0"/>
                        <a:t>0.065</a:t>
                      </a:r>
                      <a:endParaRPr lang="zh-TW" altLang="en-US" b="0" dirty="0"/>
                    </a:p>
                  </a:txBody>
                  <a:tcPr/>
                </a:tc>
                <a:tc>
                  <a:txBody>
                    <a:bodyPr/>
                    <a:lstStyle/>
                    <a:p>
                      <a:r>
                        <a:rPr lang="en-US" altLang="zh-TW" b="0" dirty="0"/>
                        <a:t>0.040</a:t>
                      </a:r>
                      <a:endParaRPr lang="zh-TW" altLang="en-US" b="0" dirty="0"/>
                    </a:p>
                  </a:txBody>
                  <a:tcPr/>
                </a:tc>
                <a:tc>
                  <a:txBody>
                    <a:bodyPr/>
                    <a:lstStyle/>
                    <a:p>
                      <a:r>
                        <a:rPr lang="en-US" altLang="zh-TW" b="0" dirty="0"/>
                        <a:t>0.576</a:t>
                      </a:r>
                      <a:endParaRPr lang="zh-TW" altLang="en-US" b="0" dirty="0"/>
                    </a:p>
                  </a:txBody>
                  <a:tcPr/>
                </a:tc>
                <a:extLst>
                  <a:ext uri="{0D108BD9-81ED-4DB2-BD59-A6C34878D82A}">
                    <a16:rowId xmlns:a16="http://schemas.microsoft.com/office/drawing/2014/main" val="2681848307"/>
                  </a:ext>
                </a:extLst>
              </a:tr>
            </a:tbl>
          </a:graphicData>
        </a:graphic>
      </p:graphicFrame>
      <p:sp>
        <p:nvSpPr>
          <p:cNvPr id="3" name="TextBox 8">
            <a:extLst>
              <a:ext uri="{FF2B5EF4-FFF2-40B4-BE49-F238E27FC236}">
                <a16:creationId xmlns:a16="http://schemas.microsoft.com/office/drawing/2014/main" id="{44E7A84C-8EDA-1E02-5CF4-469F5DE9EDCA}"/>
              </a:ext>
            </a:extLst>
          </p:cNvPr>
          <p:cNvSpPr txBox="1"/>
          <p:nvPr/>
        </p:nvSpPr>
        <p:spPr>
          <a:xfrm>
            <a:off x="765684" y="5946988"/>
            <a:ext cx="3255819" cy="338554"/>
          </a:xfrm>
          <a:prstGeom prst="rect">
            <a:avLst/>
          </a:prstGeom>
          <a:noFill/>
        </p:spPr>
        <p:txBody>
          <a:bodyPr wrap="square" rtlCol="0">
            <a:spAutoFit/>
          </a:bodyPr>
          <a:lstStyle/>
          <a:p>
            <a:pPr algn="ctr"/>
            <a:r>
              <a:rPr lang="en-US" altLang="zh-TW" sz="1600" dirty="0">
                <a:latin typeface="+mj-lt"/>
              </a:rPr>
              <a:t>16x3</a:t>
            </a:r>
            <a:endParaRPr lang="zh-TW" altLang="en-US" sz="1600" dirty="0">
              <a:latin typeface="+mj-lt"/>
            </a:endParaRPr>
          </a:p>
        </p:txBody>
      </p:sp>
      <p:sp>
        <p:nvSpPr>
          <p:cNvPr id="4" name="TextBox 8">
            <a:extLst>
              <a:ext uri="{FF2B5EF4-FFF2-40B4-BE49-F238E27FC236}">
                <a16:creationId xmlns:a16="http://schemas.microsoft.com/office/drawing/2014/main" id="{E36D4CE7-8B55-761C-58E6-C5C781D19D1E}"/>
              </a:ext>
            </a:extLst>
          </p:cNvPr>
          <p:cNvSpPr txBox="1"/>
          <p:nvPr/>
        </p:nvSpPr>
        <p:spPr>
          <a:xfrm>
            <a:off x="4467979" y="5946988"/>
            <a:ext cx="3255819" cy="338554"/>
          </a:xfrm>
          <a:prstGeom prst="rect">
            <a:avLst/>
          </a:prstGeom>
          <a:noFill/>
        </p:spPr>
        <p:txBody>
          <a:bodyPr wrap="square" rtlCol="0">
            <a:spAutoFit/>
          </a:bodyPr>
          <a:lstStyle/>
          <a:p>
            <a:pPr algn="ctr"/>
            <a:r>
              <a:rPr lang="en-US" altLang="zh-TW" sz="1600" dirty="0">
                <a:latin typeface="+mj-lt"/>
              </a:rPr>
              <a:t>32x3</a:t>
            </a:r>
            <a:endParaRPr lang="zh-TW" altLang="en-US" sz="1600" dirty="0">
              <a:latin typeface="+mj-lt"/>
            </a:endParaRPr>
          </a:p>
        </p:txBody>
      </p:sp>
      <p:sp>
        <p:nvSpPr>
          <p:cNvPr id="6" name="TextBox 8">
            <a:extLst>
              <a:ext uri="{FF2B5EF4-FFF2-40B4-BE49-F238E27FC236}">
                <a16:creationId xmlns:a16="http://schemas.microsoft.com/office/drawing/2014/main" id="{A0F0AB13-EA8D-5D20-3BAF-706C1908599C}"/>
              </a:ext>
            </a:extLst>
          </p:cNvPr>
          <p:cNvSpPr txBox="1"/>
          <p:nvPr/>
        </p:nvSpPr>
        <p:spPr>
          <a:xfrm>
            <a:off x="8330093" y="5946988"/>
            <a:ext cx="3255819" cy="338554"/>
          </a:xfrm>
          <a:prstGeom prst="rect">
            <a:avLst/>
          </a:prstGeom>
          <a:noFill/>
        </p:spPr>
        <p:txBody>
          <a:bodyPr wrap="square" rtlCol="0">
            <a:spAutoFit/>
          </a:bodyPr>
          <a:lstStyle/>
          <a:p>
            <a:pPr algn="ctr"/>
            <a:r>
              <a:rPr lang="en-US" altLang="zh-TW" sz="1600" dirty="0">
                <a:latin typeface="+mj-lt"/>
              </a:rPr>
              <a:t>16x5</a:t>
            </a:r>
            <a:endParaRPr lang="zh-TW" altLang="en-US" sz="1600" dirty="0">
              <a:latin typeface="+mj-lt"/>
            </a:endParaRPr>
          </a:p>
        </p:txBody>
      </p:sp>
    </p:spTree>
    <p:extLst>
      <p:ext uri="{BB962C8B-B14F-4D97-AF65-F5344CB8AC3E}">
        <p14:creationId xmlns:p14="http://schemas.microsoft.com/office/powerpoint/2010/main" val="1093175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A6F2A8-A0A9-BCFF-75E6-5A774B6A05EB}"/>
              </a:ext>
            </a:extLst>
          </p:cNvPr>
          <p:cNvSpPr>
            <a:spLocks noGrp="1"/>
          </p:cNvSpPr>
          <p:nvPr>
            <p:ph type="title"/>
          </p:nvPr>
        </p:nvSpPr>
        <p:spPr/>
        <p:txBody>
          <a:bodyPr/>
          <a:lstStyle/>
          <a:p>
            <a:pPr algn="ctr"/>
            <a:r>
              <a:rPr lang="en-US" altLang="zh-TW" dirty="0"/>
              <a:t>Residual LSTM</a:t>
            </a:r>
            <a:endParaRPr lang="zh-TW" altLang="en-US" dirty="0"/>
          </a:p>
        </p:txBody>
      </p:sp>
      <p:pic>
        <p:nvPicPr>
          <p:cNvPr id="5" name="圖片 4">
            <a:extLst>
              <a:ext uri="{FF2B5EF4-FFF2-40B4-BE49-F238E27FC236}">
                <a16:creationId xmlns:a16="http://schemas.microsoft.com/office/drawing/2014/main" id="{9BDE206F-EEC2-6FBC-6DB4-6986EE5A7C26}"/>
              </a:ext>
            </a:extLst>
          </p:cNvPr>
          <p:cNvPicPr>
            <a:picLocks noChangeAspect="1"/>
          </p:cNvPicPr>
          <p:nvPr/>
        </p:nvPicPr>
        <p:blipFill>
          <a:blip r:embed="rId3"/>
          <a:stretch>
            <a:fillRect/>
          </a:stretch>
        </p:blipFill>
        <p:spPr>
          <a:xfrm>
            <a:off x="528116" y="1161651"/>
            <a:ext cx="4518635" cy="3039808"/>
          </a:xfrm>
          <a:prstGeom prst="rect">
            <a:avLst/>
          </a:prstGeom>
        </p:spPr>
      </p:pic>
      <p:sp>
        <p:nvSpPr>
          <p:cNvPr id="8" name="文字方塊 7">
            <a:extLst>
              <a:ext uri="{FF2B5EF4-FFF2-40B4-BE49-F238E27FC236}">
                <a16:creationId xmlns:a16="http://schemas.microsoft.com/office/drawing/2014/main" id="{E6E1DAE1-CCF7-67C9-9199-E75A7A9009BF}"/>
              </a:ext>
            </a:extLst>
          </p:cNvPr>
          <p:cNvSpPr txBox="1"/>
          <p:nvPr/>
        </p:nvSpPr>
        <p:spPr>
          <a:xfrm>
            <a:off x="1178112" y="4396281"/>
            <a:ext cx="7171018" cy="1477328"/>
          </a:xfrm>
          <a:prstGeom prst="rect">
            <a:avLst/>
          </a:prstGeom>
          <a:noFill/>
        </p:spPr>
        <p:txBody>
          <a:bodyPr wrap="square" rtlCol="0">
            <a:spAutoFit/>
          </a:bodyPr>
          <a:lstStyle/>
          <a:p>
            <a:pPr marL="285750" indent="-285750">
              <a:buFont typeface="Arial" panose="020B0604020202020204" pitchFamily="34" charset="0"/>
              <a:buChar char="•"/>
            </a:pPr>
            <a:r>
              <a:rPr lang="en-US" altLang="zh-TW" dirty="0">
                <a:latin typeface="+mj-lt"/>
              </a:rPr>
              <a:t>Combination of Residual Connections and LSTM Cells</a:t>
            </a:r>
          </a:p>
          <a:p>
            <a:pPr marL="285750" indent="-285750">
              <a:buFont typeface="Arial" panose="020B0604020202020204" pitchFamily="34" charset="0"/>
              <a:buChar char="•"/>
            </a:pPr>
            <a:endParaRPr lang="en-US" altLang="zh-TW" dirty="0">
              <a:latin typeface="+mj-lt"/>
            </a:endParaRPr>
          </a:p>
          <a:p>
            <a:pPr marL="285750" indent="-285750">
              <a:buFont typeface="Arial" panose="020B0604020202020204" pitchFamily="34" charset="0"/>
              <a:buChar char="•"/>
            </a:pPr>
            <a:r>
              <a:rPr lang="en-US" altLang="zh-TW" dirty="0">
                <a:latin typeface="+mj-lt"/>
              </a:rPr>
              <a:t>Alleviation of Vanishing Gradient Problem</a:t>
            </a:r>
          </a:p>
          <a:p>
            <a:pPr marL="285750" indent="-285750">
              <a:buFont typeface="Arial" panose="020B0604020202020204" pitchFamily="34" charset="0"/>
              <a:buChar char="•"/>
            </a:pPr>
            <a:endParaRPr lang="en-US" altLang="zh-TW" dirty="0">
              <a:latin typeface="+mj-lt"/>
            </a:endParaRPr>
          </a:p>
          <a:p>
            <a:pPr marL="285750" indent="-285750">
              <a:buFont typeface="Arial" panose="020B0604020202020204" pitchFamily="34" charset="0"/>
              <a:buChar char="•"/>
            </a:pPr>
            <a:r>
              <a:rPr lang="en-US" altLang="zh-TW" dirty="0">
                <a:latin typeface="+mj-lt"/>
              </a:rPr>
              <a:t>Efficient Training of Deep Recurrent Networks</a:t>
            </a:r>
            <a:endParaRPr lang="zh-TW" altLang="en-US" dirty="0">
              <a:latin typeface="+mj-lt"/>
            </a:endParaRPr>
          </a:p>
        </p:txBody>
      </p:sp>
      <p:sp>
        <p:nvSpPr>
          <p:cNvPr id="12" name="文字方塊 11">
            <a:extLst>
              <a:ext uri="{FF2B5EF4-FFF2-40B4-BE49-F238E27FC236}">
                <a16:creationId xmlns:a16="http://schemas.microsoft.com/office/drawing/2014/main" id="{D26B0385-518A-FBF1-9F3E-E3B4D198A621}"/>
              </a:ext>
            </a:extLst>
          </p:cNvPr>
          <p:cNvSpPr txBox="1"/>
          <p:nvPr/>
        </p:nvSpPr>
        <p:spPr>
          <a:xfrm>
            <a:off x="30480" y="6437853"/>
            <a:ext cx="12161520" cy="246221"/>
          </a:xfrm>
          <a:prstGeom prst="rect">
            <a:avLst/>
          </a:prstGeom>
          <a:noFill/>
        </p:spPr>
        <p:txBody>
          <a:bodyPr wrap="square">
            <a:spAutoFit/>
          </a:bodyPr>
          <a:lstStyle/>
          <a:p>
            <a:r>
              <a:rPr lang="en-US" altLang="zh-TW" sz="1000" dirty="0">
                <a:solidFill>
                  <a:schemeClr val="bg1"/>
                </a:solidFill>
                <a:latin typeface="+mj-lt"/>
              </a:rPr>
              <a:t>Kim, </a:t>
            </a:r>
            <a:r>
              <a:rPr lang="en-US" altLang="zh-TW" sz="1000" dirty="0" err="1">
                <a:solidFill>
                  <a:schemeClr val="bg1"/>
                </a:solidFill>
                <a:latin typeface="+mj-lt"/>
              </a:rPr>
              <a:t>Jaeyoung</a:t>
            </a:r>
            <a:r>
              <a:rPr lang="en-US" altLang="zh-TW" sz="1000" dirty="0">
                <a:solidFill>
                  <a:schemeClr val="bg1"/>
                </a:solidFill>
                <a:latin typeface="+mj-lt"/>
              </a:rPr>
              <a:t>, Mostafa El-</a:t>
            </a:r>
            <a:r>
              <a:rPr lang="en-US" altLang="zh-TW" sz="1000" dirty="0" err="1">
                <a:solidFill>
                  <a:schemeClr val="bg1"/>
                </a:solidFill>
                <a:latin typeface="+mj-lt"/>
              </a:rPr>
              <a:t>Khamy</a:t>
            </a:r>
            <a:r>
              <a:rPr lang="en-US" altLang="zh-TW" sz="1000" dirty="0">
                <a:solidFill>
                  <a:schemeClr val="bg1"/>
                </a:solidFill>
                <a:latin typeface="+mj-lt"/>
              </a:rPr>
              <a:t>, and </a:t>
            </a:r>
            <a:r>
              <a:rPr lang="en-US" altLang="zh-TW" sz="1000" dirty="0" err="1">
                <a:solidFill>
                  <a:schemeClr val="bg1"/>
                </a:solidFill>
                <a:latin typeface="+mj-lt"/>
              </a:rPr>
              <a:t>Jungwon</a:t>
            </a:r>
            <a:r>
              <a:rPr lang="en-US" altLang="zh-TW" sz="1000" dirty="0">
                <a:solidFill>
                  <a:schemeClr val="bg1"/>
                </a:solidFill>
                <a:latin typeface="+mj-lt"/>
              </a:rPr>
              <a:t> Lee. "Residual LSTM: Design of a deep recurrent architecture for distant speech recognition." </a:t>
            </a:r>
            <a:r>
              <a:rPr lang="en-US" altLang="zh-TW" sz="1000" dirty="0" err="1">
                <a:solidFill>
                  <a:schemeClr val="bg1"/>
                </a:solidFill>
                <a:latin typeface="+mj-lt"/>
              </a:rPr>
              <a:t>arXiv</a:t>
            </a:r>
            <a:r>
              <a:rPr lang="en-US" altLang="zh-TW" sz="1000" dirty="0">
                <a:solidFill>
                  <a:schemeClr val="bg1"/>
                </a:solidFill>
                <a:latin typeface="+mj-lt"/>
              </a:rPr>
              <a:t> preprint arXiv:1701.03360 (2017)</a:t>
            </a:r>
          </a:p>
        </p:txBody>
      </p:sp>
      <p:pic>
        <p:nvPicPr>
          <p:cNvPr id="18" name="圖片 17">
            <a:extLst>
              <a:ext uri="{FF2B5EF4-FFF2-40B4-BE49-F238E27FC236}">
                <a16:creationId xmlns:a16="http://schemas.microsoft.com/office/drawing/2014/main" id="{BB3704B7-C667-D4DB-20E6-7D826C2E4BCA}"/>
              </a:ext>
            </a:extLst>
          </p:cNvPr>
          <p:cNvPicPr>
            <a:picLocks noChangeAspect="1"/>
          </p:cNvPicPr>
          <p:nvPr/>
        </p:nvPicPr>
        <p:blipFill>
          <a:blip r:embed="rId4"/>
          <a:stretch>
            <a:fillRect/>
          </a:stretch>
        </p:blipFill>
        <p:spPr>
          <a:xfrm>
            <a:off x="6820322" y="1639447"/>
            <a:ext cx="4940125" cy="3829024"/>
          </a:xfrm>
          <a:prstGeom prst="rect">
            <a:avLst/>
          </a:prstGeom>
        </p:spPr>
      </p:pic>
    </p:spTree>
    <p:extLst>
      <p:ext uri="{BB962C8B-B14F-4D97-AF65-F5344CB8AC3E}">
        <p14:creationId xmlns:p14="http://schemas.microsoft.com/office/powerpoint/2010/main" val="374628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C41F11-64CD-6DFE-8969-F1DB70ECFA13}"/>
              </a:ext>
            </a:extLst>
          </p:cNvPr>
          <p:cNvSpPr>
            <a:spLocks noGrp="1"/>
          </p:cNvSpPr>
          <p:nvPr>
            <p:ph type="title"/>
          </p:nvPr>
        </p:nvSpPr>
        <p:spPr/>
        <p:txBody>
          <a:bodyPr/>
          <a:lstStyle/>
          <a:p>
            <a:pPr algn="ctr"/>
            <a:r>
              <a:rPr lang="en-US" altLang="zh-TW" dirty="0"/>
              <a:t>Results</a:t>
            </a:r>
            <a:endParaRPr lang="zh-TW" altLang="en-US" dirty="0"/>
          </a:p>
        </p:txBody>
      </p:sp>
      <p:graphicFrame>
        <p:nvGraphicFramePr>
          <p:cNvPr id="16" name="表格 15">
            <a:extLst>
              <a:ext uri="{FF2B5EF4-FFF2-40B4-BE49-F238E27FC236}">
                <a16:creationId xmlns:a16="http://schemas.microsoft.com/office/drawing/2014/main" id="{5E6DB2D9-B036-9ED2-C972-73BF8506388F}"/>
              </a:ext>
            </a:extLst>
          </p:cNvPr>
          <p:cNvGraphicFramePr>
            <a:graphicFrameLocks noGrp="1"/>
          </p:cNvGraphicFramePr>
          <p:nvPr>
            <p:extLst>
              <p:ext uri="{D42A27DB-BD31-4B8C-83A1-F6EECF244321}">
                <p14:modId xmlns:p14="http://schemas.microsoft.com/office/powerpoint/2010/main" val="2746702711"/>
              </p:ext>
            </p:extLst>
          </p:nvPr>
        </p:nvGraphicFramePr>
        <p:xfrm>
          <a:off x="8063565" y="1475113"/>
          <a:ext cx="3887012" cy="1752600"/>
        </p:xfrm>
        <a:graphic>
          <a:graphicData uri="http://schemas.openxmlformats.org/drawingml/2006/table">
            <a:tbl>
              <a:tblPr firstRow="1" bandRow="1">
                <a:tableStyleId>{5C22544A-7EE6-4342-B048-85BDC9FD1C3A}</a:tableStyleId>
              </a:tblPr>
              <a:tblGrid>
                <a:gridCol w="971753">
                  <a:extLst>
                    <a:ext uri="{9D8B030D-6E8A-4147-A177-3AD203B41FA5}">
                      <a16:colId xmlns:a16="http://schemas.microsoft.com/office/drawing/2014/main" val="676222689"/>
                    </a:ext>
                  </a:extLst>
                </a:gridCol>
                <a:gridCol w="971753">
                  <a:extLst>
                    <a:ext uri="{9D8B030D-6E8A-4147-A177-3AD203B41FA5}">
                      <a16:colId xmlns:a16="http://schemas.microsoft.com/office/drawing/2014/main" val="921341382"/>
                    </a:ext>
                  </a:extLst>
                </a:gridCol>
                <a:gridCol w="971753">
                  <a:extLst>
                    <a:ext uri="{9D8B030D-6E8A-4147-A177-3AD203B41FA5}">
                      <a16:colId xmlns:a16="http://schemas.microsoft.com/office/drawing/2014/main" val="1758747925"/>
                    </a:ext>
                  </a:extLst>
                </a:gridCol>
                <a:gridCol w="971753">
                  <a:extLst>
                    <a:ext uri="{9D8B030D-6E8A-4147-A177-3AD203B41FA5}">
                      <a16:colId xmlns:a16="http://schemas.microsoft.com/office/drawing/2014/main" val="2962304247"/>
                    </a:ext>
                  </a:extLst>
                </a:gridCol>
              </a:tblGrid>
              <a:tr h="370840">
                <a:tc>
                  <a:txBody>
                    <a:bodyPr/>
                    <a:lstStyle/>
                    <a:p>
                      <a:r>
                        <a:rPr lang="en-US" altLang="zh-TW" sz="1800" b="0" i="0" kern="1200" dirty="0">
                          <a:solidFill>
                            <a:schemeClr val="lt1"/>
                          </a:solidFill>
                          <a:effectLst/>
                          <a:latin typeface="+mn-lt"/>
                          <a:ea typeface="+mn-ea"/>
                          <a:cs typeface="+mn-cs"/>
                        </a:rPr>
                        <a:t>Nodes &amp;Layers</a:t>
                      </a:r>
                    </a:p>
                  </a:txBody>
                  <a:tcPr/>
                </a:tc>
                <a:tc>
                  <a:txBody>
                    <a:bodyPr/>
                    <a:lstStyle/>
                    <a:p>
                      <a:r>
                        <a:rPr lang="en-US" altLang="zh-TW" b="0" dirty="0"/>
                        <a:t>RMSE</a:t>
                      </a:r>
                      <a:endParaRPr lang="zh-TW" altLang="en-US" b="0" dirty="0"/>
                    </a:p>
                  </a:txBody>
                  <a:tcPr/>
                </a:tc>
                <a:tc>
                  <a:txBody>
                    <a:bodyPr/>
                    <a:lstStyle/>
                    <a:p>
                      <a:r>
                        <a:rPr lang="en-US" altLang="zh-TW" b="0" dirty="0"/>
                        <a:t>MAE</a:t>
                      </a:r>
                      <a:endParaRPr lang="zh-TW" altLang="en-US" b="0" dirty="0"/>
                    </a:p>
                  </a:txBody>
                  <a:tcPr/>
                </a:tc>
                <a:tc>
                  <a:txBody>
                    <a:bodyPr/>
                    <a:lstStyle/>
                    <a:p>
                      <a:r>
                        <a:rPr lang="en-US" altLang="zh-TW" b="0" dirty="0"/>
                        <a:t>R</a:t>
                      </a:r>
                      <a:endParaRPr lang="zh-TW" altLang="en-US" b="0" dirty="0"/>
                    </a:p>
                  </a:txBody>
                  <a:tcPr/>
                </a:tc>
                <a:extLst>
                  <a:ext uri="{0D108BD9-81ED-4DB2-BD59-A6C34878D82A}">
                    <a16:rowId xmlns:a16="http://schemas.microsoft.com/office/drawing/2014/main" val="734697547"/>
                  </a:ext>
                </a:extLst>
              </a:tr>
              <a:tr h="370840">
                <a:tc>
                  <a:txBody>
                    <a:bodyPr/>
                    <a:lstStyle/>
                    <a:p>
                      <a:r>
                        <a:rPr lang="en-US" altLang="zh-TW" b="0" dirty="0"/>
                        <a:t>16</a:t>
                      </a:r>
                      <a:r>
                        <a:rPr lang="en-US" altLang="zh-TW" sz="1800" b="0" i="0" kern="1200" dirty="0">
                          <a:solidFill>
                            <a:schemeClr val="dk1"/>
                          </a:solidFill>
                          <a:effectLst/>
                          <a:latin typeface="+mn-lt"/>
                          <a:ea typeface="+mn-ea"/>
                          <a:cs typeface="+mn-cs"/>
                        </a:rPr>
                        <a:t>×3</a:t>
                      </a:r>
                      <a:endParaRPr lang="zh-TW" altLang="en-US" b="0" dirty="0"/>
                    </a:p>
                  </a:txBody>
                  <a:tcPr/>
                </a:tc>
                <a:tc>
                  <a:txBody>
                    <a:bodyPr/>
                    <a:lstStyle/>
                    <a:p>
                      <a:r>
                        <a:rPr lang="en-US" altLang="zh-TW" b="0" dirty="0" smtClean="0"/>
                        <a:t>0.071</a:t>
                      </a:r>
                      <a:endParaRPr lang="zh-TW"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smtClean="0"/>
                        <a:t>0.045</a:t>
                      </a:r>
                      <a:endParaRPr lang="zh-TW"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smtClean="0"/>
                        <a:t>0.487</a:t>
                      </a:r>
                      <a:endParaRPr lang="zh-TW" altLang="en-US" b="0" dirty="0"/>
                    </a:p>
                  </a:txBody>
                  <a:tcPr/>
                </a:tc>
                <a:extLst>
                  <a:ext uri="{0D108BD9-81ED-4DB2-BD59-A6C34878D82A}">
                    <a16:rowId xmlns:a16="http://schemas.microsoft.com/office/drawing/2014/main" val="30892805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32×3</a:t>
                      </a:r>
                      <a:endParaRPr lang="zh-TW"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smtClean="0"/>
                        <a:t>0.064</a:t>
                      </a:r>
                      <a:endParaRPr lang="zh-TW"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smtClean="0"/>
                        <a:t>0.039</a:t>
                      </a:r>
                      <a:endParaRPr lang="zh-TW" altLang="en-US" b="0" dirty="0"/>
                    </a:p>
                  </a:txBody>
                  <a:tcPr/>
                </a:tc>
                <a:tc>
                  <a:txBody>
                    <a:bodyPr/>
                    <a:lstStyle/>
                    <a:p>
                      <a:r>
                        <a:rPr lang="en-US" altLang="zh-TW" b="0" dirty="0" smtClean="0"/>
                        <a:t>0.587</a:t>
                      </a:r>
                      <a:endParaRPr lang="zh-TW" altLang="en-US" b="0" dirty="0"/>
                    </a:p>
                  </a:txBody>
                  <a:tcPr/>
                </a:tc>
                <a:extLst>
                  <a:ext uri="{0D108BD9-81ED-4DB2-BD59-A6C34878D82A}">
                    <a16:rowId xmlns:a16="http://schemas.microsoft.com/office/drawing/2014/main" val="27432385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0" i="0" kern="1200" dirty="0" smtClean="0">
                          <a:solidFill>
                            <a:schemeClr val="dk1"/>
                          </a:solidFill>
                          <a:effectLst/>
                          <a:latin typeface="+mn-lt"/>
                          <a:ea typeface="+mn-ea"/>
                          <a:cs typeface="+mn-cs"/>
                        </a:rPr>
                        <a:t>16×5</a:t>
                      </a:r>
                      <a:endParaRPr lang="zh-TW" altLang="en-US" b="0" dirty="0"/>
                    </a:p>
                  </a:txBody>
                  <a:tcPr/>
                </a:tc>
                <a:tc>
                  <a:txBody>
                    <a:bodyPr/>
                    <a:lstStyle/>
                    <a:p>
                      <a:r>
                        <a:rPr lang="en-US" altLang="zh-TW" b="0" dirty="0" smtClean="0"/>
                        <a:t>0.079</a:t>
                      </a:r>
                      <a:endParaRPr lang="zh-TW" altLang="en-US" b="0" dirty="0"/>
                    </a:p>
                  </a:txBody>
                  <a:tcPr/>
                </a:tc>
                <a:tc>
                  <a:txBody>
                    <a:bodyPr/>
                    <a:lstStyle/>
                    <a:p>
                      <a:r>
                        <a:rPr lang="en-US" altLang="zh-TW" b="0" dirty="0" smtClean="0"/>
                        <a:t>0.050</a:t>
                      </a:r>
                      <a:endParaRPr lang="zh-TW" altLang="en-US" b="0" dirty="0"/>
                    </a:p>
                  </a:txBody>
                  <a:tcPr/>
                </a:tc>
                <a:tc>
                  <a:txBody>
                    <a:bodyPr/>
                    <a:lstStyle/>
                    <a:p>
                      <a:r>
                        <a:rPr lang="en-US" altLang="zh-TW" b="0" dirty="0" smtClean="0"/>
                        <a:t>0.366</a:t>
                      </a:r>
                      <a:endParaRPr lang="zh-TW" altLang="en-US" b="0" dirty="0"/>
                    </a:p>
                  </a:txBody>
                  <a:tcPr/>
                </a:tc>
                <a:extLst>
                  <a:ext uri="{0D108BD9-81ED-4DB2-BD59-A6C34878D82A}">
                    <a16:rowId xmlns:a16="http://schemas.microsoft.com/office/drawing/2014/main" val="2681848307"/>
                  </a:ext>
                </a:extLst>
              </a:tr>
            </a:tbl>
          </a:graphicData>
        </a:graphic>
      </p:graphicFrame>
      <p:sp>
        <p:nvSpPr>
          <p:cNvPr id="3" name="TextBox 8">
            <a:extLst>
              <a:ext uri="{FF2B5EF4-FFF2-40B4-BE49-F238E27FC236}">
                <a16:creationId xmlns:a16="http://schemas.microsoft.com/office/drawing/2014/main" id="{5757FA65-FAF9-5D8B-6859-E5B6F83CBA55}"/>
              </a:ext>
            </a:extLst>
          </p:cNvPr>
          <p:cNvSpPr txBox="1"/>
          <p:nvPr/>
        </p:nvSpPr>
        <p:spPr>
          <a:xfrm>
            <a:off x="765684" y="5946988"/>
            <a:ext cx="3255819" cy="338554"/>
          </a:xfrm>
          <a:prstGeom prst="rect">
            <a:avLst/>
          </a:prstGeom>
          <a:noFill/>
        </p:spPr>
        <p:txBody>
          <a:bodyPr wrap="square" rtlCol="0">
            <a:spAutoFit/>
          </a:bodyPr>
          <a:lstStyle/>
          <a:p>
            <a:pPr algn="ctr"/>
            <a:r>
              <a:rPr lang="en-US" altLang="zh-TW" sz="1600" dirty="0">
                <a:latin typeface="+mj-lt"/>
              </a:rPr>
              <a:t>16x3</a:t>
            </a:r>
            <a:endParaRPr lang="zh-TW" altLang="en-US" sz="1600" dirty="0">
              <a:latin typeface="+mj-lt"/>
            </a:endParaRPr>
          </a:p>
        </p:txBody>
      </p:sp>
      <p:sp>
        <p:nvSpPr>
          <p:cNvPr id="4" name="TextBox 8">
            <a:extLst>
              <a:ext uri="{FF2B5EF4-FFF2-40B4-BE49-F238E27FC236}">
                <a16:creationId xmlns:a16="http://schemas.microsoft.com/office/drawing/2014/main" id="{4E43E38A-D9AE-B916-1CD3-B8E239CD4A34}"/>
              </a:ext>
            </a:extLst>
          </p:cNvPr>
          <p:cNvSpPr txBox="1"/>
          <p:nvPr/>
        </p:nvSpPr>
        <p:spPr>
          <a:xfrm>
            <a:off x="4467979" y="5946988"/>
            <a:ext cx="3255819" cy="338554"/>
          </a:xfrm>
          <a:prstGeom prst="rect">
            <a:avLst/>
          </a:prstGeom>
          <a:noFill/>
        </p:spPr>
        <p:txBody>
          <a:bodyPr wrap="square" rtlCol="0">
            <a:spAutoFit/>
          </a:bodyPr>
          <a:lstStyle/>
          <a:p>
            <a:pPr algn="ctr"/>
            <a:r>
              <a:rPr lang="en-US" altLang="zh-TW" sz="1600" dirty="0">
                <a:latin typeface="+mj-lt"/>
              </a:rPr>
              <a:t>32x3</a:t>
            </a:r>
            <a:endParaRPr lang="zh-TW" altLang="en-US" sz="1600" dirty="0">
              <a:latin typeface="+mj-lt"/>
            </a:endParaRPr>
          </a:p>
        </p:txBody>
      </p:sp>
      <p:sp>
        <p:nvSpPr>
          <p:cNvPr id="6" name="TextBox 8">
            <a:extLst>
              <a:ext uri="{FF2B5EF4-FFF2-40B4-BE49-F238E27FC236}">
                <a16:creationId xmlns:a16="http://schemas.microsoft.com/office/drawing/2014/main" id="{3F3F25BF-DC9A-FB82-25E6-028DF12EAA38}"/>
              </a:ext>
            </a:extLst>
          </p:cNvPr>
          <p:cNvSpPr txBox="1"/>
          <p:nvPr/>
        </p:nvSpPr>
        <p:spPr>
          <a:xfrm>
            <a:off x="8330093" y="5946988"/>
            <a:ext cx="3255819" cy="338554"/>
          </a:xfrm>
          <a:prstGeom prst="rect">
            <a:avLst/>
          </a:prstGeom>
          <a:noFill/>
        </p:spPr>
        <p:txBody>
          <a:bodyPr wrap="square" rtlCol="0">
            <a:spAutoFit/>
          </a:bodyPr>
          <a:lstStyle/>
          <a:p>
            <a:pPr algn="ctr"/>
            <a:r>
              <a:rPr lang="en-US" altLang="zh-TW" sz="1600" dirty="0">
                <a:latin typeface="+mj-lt"/>
              </a:rPr>
              <a:t>16x5</a:t>
            </a:r>
            <a:endParaRPr lang="zh-TW" altLang="en-US" sz="1600" dirty="0">
              <a:latin typeface="+mj-lt"/>
            </a:endParaRPr>
          </a:p>
        </p:txBody>
      </p:sp>
      <p:pic>
        <p:nvPicPr>
          <p:cNvPr id="8" name="Picture 7"/>
          <p:cNvPicPr>
            <a:picLocks noChangeAspect="1"/>
          </p:cNvPicPr>
          <p:nvPr/>
        </p:nvPicPr>
        <p:blipFill>
          <a:blip r:embed="rId2"/>
          <a:stretch>
            <a:fillRect/>
          </a:stretch>
        </p:blipFill>
        <p:spPr>
          <a:xfrm>
            <a:off x="4700664" y="1159662"/>
            <a:ext cx="2855115" cy="2209139"/>
          </a:xfrm>
          <a:prstGeom prst="rect">
            <a:avLst/>
          </a:prstGeom>
        </p:spPr>
      </p:pic>
      <p:pic>
        <p:nvPicPr>
          <p:cNvPr id="10" name="Picture 9"/>
          <p:cNvPicPr>
            <a:picLocks noChangeAspect="1"/>
          </p:cNvPicPr>
          <p:nvPr/>
        </p:nvPicPr>
        <p:blipFill>
          <a:blip r:embed="rId3"/>
          <a:stretch>
            <a:fillRect/>
          </a:stretch>
        </p:blipFill>
        <p:spPr>
          <a:xfrm>
            <a:off x="977517" y="1159662"/>
            <a:ext cx="2853819" cy="2208136"/>
          </a:xfrm>
          <a:prstGeom prst="rect">
            <a:avLst/>
          </a:prstGeom>
        </p:spPr>
      </p:pic>
      <p:pic>
        <p:nvPicPr>
          <p:cNvPr id="11" name="Picture 10"/>
          <p:cNvPicPr>
            <a:picLocks/>
          </p:cNvPicPr>
          <p:nvPr/>
        </p:nvPicPr>
        <p:blipFill>
          <a:blip r:embed="rId4"/>
          <a:stretch>
            <a:fillRect/>
          </a:stretch>
        </p:blipFill>
        <p:spPr>
          <a:xfrm>
            <a:off x="856426" y="3734066"/>
            <a:ext cx="3096000" cy="2210400"/>
          </a:xfrm>
          <a:prstGeom prst="rect">
            <a:avLst/>
          </a:prstGeom>
        </p:spPr>
      </p:pic>
      <p:pic>
        <p:nvPicPr>
          <p:cNvPr id="12" name="Picture 11"/>
          <p:cNvPicPr>
            <a:picLocks/>
          </p:cNvPicPr>
          <p:nvPr/>
        </p:nvPicPr>
        <p:blipFill>
          <a:blip r:embed="rId5"/>
          <a:stretch>
            <a:fillRect/>
          </a:stretch>
        </p:blipFill>
        <p:spPr>
          <a:xfrm>
            <a:off x="4578480" y="3734066"/>
            <a:ext cx="3096000" cy="2210400"/>
          </a:xfrm>
          <a:prstGeom prst="rect">
            <a:avLst/>
          </a:prstGeom>
        </p:spPr>
      </p:pic>
      <p:pic>
        <p:nvPicPr>
          <p:cNvPr id="14" name="Picture 13"/>
          <p:cNvPicPr>
            <a:picLocks/>
          </p:cNvPicPr>
          <p:nvPr/>
        </p:nvPicPr>
        <p:blipFill>
          <a:blip r:embed="rId6"/>
          <a:stretch>
            <a:fillRect/>
          </a:stretch>
        </p:blipFill>
        <p:spPr>
          <a:xfrm>
            <a:off x="8459071" y="3734066"/>
            <a:ext cx="3096000" cy="2210400"/>
          </a:xfrm>
          <a:prstGeom prst="rect">
            <a:avLst/>
          </a:prstGeom>
        </p:spPr>
      </p:pic>
    </p:spTree>
    <p:extLst>
      <p:ext uri="{BB962C8B-B14F-4D97-AF65-F5344CB8AC3E}">
        <p14:creationId xmlns:p14="http://schemas.microsoft.com/office/powerpoint/2010/main" val="1827216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33C1D4-772F-2963-A4BA-6EFF2E3E07D1}"/>
              </a:ext>
            </a:extLst>
          </p:cNvPr>
          <p:cNvSpPr>
            <a:spLocks noGrp="1"/>
          </p:cNvSpPr>
          <p:nvPr>
            <p:ph type="title"/>
          </p:nvPr>
        </p:nvSpPr>
        <p:spPr/>
        <p:txBody>
          <a:bodyPr/>
          <a:lstStyle/>
          <a:p>
            <a:pPr algn="ctr"/>
            <a:r>
              <a:rPr lang="en-US" altLang="zh-TW" dirty="0"/>
              <a:t>Comparison Result</a:t>
            </a:r>
            <a:endParaRPr lang="zh-TW" altLang="en-US" dirty="0"/>
          </a:p>
        </p:txBody>
      </p:sp>
      <p:graphicFrame>
        <p:nvGraphicFramePr>
          <p:cNvPr id="4" name="表格 3">
            <a:extLst>
              <a:ext uri="{FF2B5EF4-FFF2-40B4-BE49-F238E27FC236}">
                <a16:creationId xmlns:a16="http://schemas.microsoft.com/office/drawing/2014/main" id="{AFE15291-FCF4-5805-7683-EB70C4D8143C}"/>
              </a:ext>
            </a:extLst>
          </p:cNvPr>
          <p:cNvGraphicFramePr>
            <a:graphicFrameLocks noGrp="1"/>
          </p:cNvGraphicFramePr>
          <p:nvPr>
            <p:extLst>
              <p:ext uri="{D42A27DB-BD31-4B8C-83A1-F6EECF244321}">
                <p14:modId xmlns:p14="http://schemas.microsoft.com/office/powerpoint/2010/main" val="459339754"/>
              </p:ext>
            </p:extLst>
          </p:nvPr>
        </p:nvGraphicFramePr>
        <p:xfrm>
          <a:off x="6574202" y="1283865"/>
          <a:ext cx="3887012" cy="1483360"/>
        </p:xfrm>
        <a:graphic>
          <a:graphicData uri="http://schemas.openxmlformats.org/drawingml/2006/table">
            <a:tbl>
              <a:tblPr firstRow="1" bandRow="1">
                <a:tableStyleId>{5C22544A-7EE6-4342-B048-85BDC9FD1C3A}</a:tableStyleId>
              </a:tblPr>
              <a:tblGrid>
                <a:gridCol w="971753">
                  <a:extLst>
                    <a:ext uri="{9D8B030D-6E8A-4147-A177-3AD203B41FA5}">
                      <a16:colId xmlns:a16="http://schemas.microsoft.com/office/drawing/2014/main" val="676222689"/>
                    </a:ext>
                  </a:extLst>
                </a:gridCol>
                <a:gridCol w="971753">
                  <a:extLst>
                    <a:ext uri="{9D8B030D-6E8A-4147-A177-3AD203B41FA5}">
                      <a16:colId xmlns:a16="http://schemas.microsoft.com/office/drawing/2014/main" val="921341382"/>
                    </a:ext>
                  </a:extLst>
                </a:gridCol>
                <a:gridCol w="971753">
                  <a:extLst>
                    <a:ext uri="{9D8B030D-6E8A-4147-A177-3AD203B41FA5}">
                      <a16:colId xmlns:a16="http://schemas.microsoft.com/office/drawing/2014/main" val="1758747925"/>
                    </a:ext>
                  </a:extLst>
                </a:gridCol>
                <a:gridCol w="971753">
                  <a:extLst>
                    <a:ext uri="{9D8B030D-6E8A-4147-A177-3AD203B41FA5}">
                      <a16:colId xmlns:a16="http://schemas.microsoft.com/office/drawing/2014/main" val="2962304247"/>
                    </a:ext>
                  </a:extLst>
                </a:gridCol>
              </a:tblGrid>
              <a:tr h="370840">
                <a:tc>
                  <a:txBody>
                    <a:bodyPr/>
                    <a:lstStyle/>
                    <a:p>
                      <a:r>
                        <a:rPr lang="en-US" altLang="zh-TW" sz="1800" b="0" i="0" kern="1200" dirty="0">
                          <a:solidFill>
                            <a:schemeClr val="lt1"/>
                          </a:solidFill>
                          <a:effectLst/>
                          <a:latin typeface="+mn-lt"/>
                          <a:ea typeface="+mn-ea"/>
                          <a:cs typeface="+mn-cs"/>
                        </a:rPr>
                        <a:t>Method</a:t>
                      </a:r>
                    </a:p>
                  </a:txBody>
                  <a:tcPr/>
                </a:tc>
                <a:tc>
                  <a:txBody>
                    <a:bodyPr/>
                    <a:lstStyle/>
                    <a:p>
                      <a:r>
                        <a:rPr lang="en-US" altLang="zh-TW" b="0" dirty="0"/>
                        <a:t>RMSE</a:t>
                      </a:r>
                      <a:endParaRPr lang="zh-TW" altLang="en-US" b="0" dirty="0"/>
                    </a:p>
                  </a:txBody>
                  <a:tcPr/>
                </a:tc>
                <a:tc>
                  <a:txBody>
                    <a:bodyPr/>
                    <a:lstStyle/>
                    <a:p>
                      <a:r>
                        <a:rPr lang="en-US" altLang="zh-TW" b="0" dirty="0"/>
                        <a:t>MAE</a:t>
                      </a:r>
                      <a:endParaRPr lang="zh-TW" altLang="en-US" b="0" dirty="0"/>
                    </a:p>
                  </a:txBody>
                  <a:tcPr/>
                </a:tc>
                <a:tc>
                  <a:txBody>
                    <a:bodyPr/>
                    <a:lstStyle/>
                    <a:p>
                      <a:r>
                        <a:rPr lang="en-US" altLang="zh-TW" b="0" dirty="0"/>
                        <a:t>R</a:t>
                      </a:r>
                      <a:endParaRPr lang="zh-TW" altLang="en-US" b="0" dirty="0"/>
                    </a:p>
                  </a:txBody>
                  <a:tcPr/>
                </a:tc>
                <a:extLst>
                  <a:ext uri="{0D108BD9-81ED-4DB2-BD59-A6C34878D82A}">
                    <a16:rowId xmlns:a16="http://schemas.microsoft.com/office/drawing/2014/main" val="734697547"/>
                  </a:ext>
                </a:extLst>
              </a:tr>
              <a:tr h="370840">
                <a:tc>
                  <a:txBody>
                    <a:bodyPr/>
                    <a:lstStyle/>
                    <a:p>
                      <a:r>
                        <a:rPr lang="en-US" altLang="zh-TW" b="0" dirty="0"/>
                        <a:t>BiLSTM</a:t>
                      </a:r>
                      <a:endParaRPr lang="zh-TW"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t>0.061</a:t>
                      </a:r>
                      <a:endParaRPr lang="zh-TW"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t>0.037</a:t>
                      </a:r>
                      <a:endParaRPr lang="zh-TW" altLang="en-US" b="0" dirty="0"/>
                    </a:p>
                  </a:txBody>
                  <a:tcPr/>
                </a:tc>
                <a:tc>
                  <a:txBody>
                    <a:bodyPr/>
                    <a:lstStyle/>
                    <a:p>
                      <a:r>
                        <a:rPr lang="en-US" altLang="zh-TW" b="0" dirty="0"/>
                        <a:t>0.627</a:t>
                      </a:r>
                      <a:endParaRPr lang="zh-TW" altLang="en-US" b="0" dirty="0"/>
                    </a:p>
                  </a:txBody>
                  <a:tcPr/>
                </a:tc>
                <a:extLst>
                  <a:ext uri="{0D108BD9-81ED-4DB2-BD59-A6C34878D82A}">
                    <a16:rowId xmlns:a16="http://schemas.microsoft.com/office/drawing/2014/main" val="30892805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BiGRU</a:t>
                      </a:r>
                      <a:endParaRPr lang="zh-TW" altLang="en-US" b="0" dirty="0"/>
                    </a:p>
                  </a:txBody>
                  <a:tcPr/>
                </a:tc>
                <a:tc>
                  <a:txBody>
                    <a:bodyPr/>
                    <a:lstStyle/>
                    <a:p>
                      <a:r>
                        <a:rPr lang="en-US" altLang="zh-TW" b="0" dirty="0"/>
                        <a:t>0.058</a:t>
                      </a:r>
                      <a:endParaRPr lang="zh-TW"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t>0.036</a:t>
                      </a:r>
                      <a:endParaRPr lang="zh-TW"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t>0.664</a:t>
                      </a:r>
                      <a:endParaRPr lang="zh-TW" altLang="en-US" b="0" dirty="0"/>
                    </a:p>
                  </a:txBody>
                  <a:tcPr/>
                </a:tc>
                <a:extLst>
                  <a:ext uri="{0D108BD9-81ED-4DB2-BD59-A6C34878D82A}">
                    <a16:rowId xmlns:a16="http://schemas.microsoft.com/office/drawing/2014/main" val="27432385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RLSTM</a:t>
                      </a:r>
                      <a:endParaRPr lang="zh-TW"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smtClean="0"/>
                        <a:t>0.064</a:t>
                      </a:r>
                      <a:endParaRPr lang="zh-TW"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smtClean="0"/>
                        <a:t>0.039</a:t>
                      </a:r>
                      <a:endParaRPr lang="zh-TW" altLang="en-US" b="0" dirty="0"/>
                    </a:p>
                  </a:txBody>
                  <a:tcPr/>
                </a:tc>
                <a:tc>
                  <a:txBody>
                    <a:bodyPr/>
                    <a:lstStyle/>
                    <a:p>
                      <a:r>
                        <a:rPr lang="en-US" altLang="zh-TW" b="0" dirty="0" smtClean="0"/>
                        <a:t>0.587</a:t>
                      </a:r>
                      <a:endParaRPr lang="zh-TW" altLang="en-US" b="0" dirty="0"/>
                    </a:p>
                  </a:txBody>
                  <a:tcPr/>
                </a:tc>
                <a:extLst>
                  <a:ext uri="{0D108BD9-81ED-4DB2-BD59-A6C34878D82A}">
                    <a16:rowId xmlns:a16="http://schemas.microsoft.com/office/drawing/2014/main" val="2681848307"/>
                  </a:ext>
                </a:extLst>
              </a:tr>
            </a:tbl>
          </a:graphicData>
        </a:graphic>
      </p:graphicFrame>
      <p:pic>
        <p:nvPicPr>
          <p:cNvPr id="5" name="圖片 4">
            <a:extLst>
              <a:ext uri="{FF2B5EF4-FFF2-40B4-BE49-F238E27FC236}">
                <a16:creationId xmlns:a16="http://schemas.microsoft.com/office/drawing/2014/main" id="{BA13A0F7-A908-E53B-CDDA-60218A4B1801}"/>
              </a:ext>
            </a:extLst>
          </p:cNvPr>
          <p:cNvPicPr>
            <a:picLocks/>
          </p:cNvPicPr>
          <p:nvPr/>
        </p:nvPicPr>
        <p:blipFill>
          <a:blip r:embed="rId2">
            <a:extLst>
              <a:ext uri="{28A0092B-C50C-407E-A947-70E740481C1C}">
                <a14:useLocalDpi xmlns:a14="http://schemas.microsoft.com/office/drawing/2010/main" val="0"/>
              </a:ext>
            </a:extLst>
          </a:blip>
          <a:srcRect/>
          <a:stretch/>
        </p:blipFill>
        <p:spPr>
          <a:xfrm>
            <a:off x="1730786" y="1169138"/>
            <a:ext cx="3096000" cy="2209139"/>
          </a:xfrm>
          <a:prstGeom prst="rect">
            <a:avLst/>
          </a:prstGeom>
        </p:spPr>
      </p:pic>
      <p:pic>
        <p:nvPicPr>
          <p:cNvPr id="6" name="圖片 5">
            <a:extLst>
              <a:ext uri="{FF2B5EF4-FFF2-40B4-BE49-F238E27FC236}">
                <a16:creationId xmlns:a16="http://schemas.microsoft.com/office/drawing/2014/main" id="{249538C2-3985-F79A-25C7-EEA8E99F3987}"/>
              </a:ext>
            </a:extLst>
          </p:cNvPr>
          <p:cNvPicPr>
            <a:picLocks/>
          </p:cNvPicPr>
          <p:nvPr/>
        </p:nvPicPr>
        <p:blipFill>
          <a:blip r:embed="rId3">
            <a:extLst>
              <a:ext uri="{28A0092B-C50C-407E-A947-70E740481C1C}">
                <a14:useLocalDpi xmlns:a14="http://schemas.microsoft.com/office/drawing/2010/main" val="0"/>
              </a:ext>
            </a:extLst>
          </a:blip>
          <a:srcRect/>
          <a:stretch/>
        </p:blipFill>
        <p:spPr>
          <a:xfrm>
            <a:off x="1730786" y="3817471"/>
            <a:ext cx="3096000" cy="2210400"/>
          </a:xfrm>
          <a:prstGeom prst="rect">
            <a:avLst/>
          </a:prstGeom>
        </p:spPr>
      </p:pic>
      <p:sp>
        <p:nvSpPr>
          <p:cNvPr id="8" name="TextBox 8">
            <a:extLst>
              <a:ext uri="{FF2B5EF4-FFF2-40B4-BE49-F238E27FC236}">
                <a16:creationId xmlns:a16="http://schemas.microsoft.com/office/drawing/2014/main" id="{C42DB74F-DF91-46AD-4764-70A2B843DD8B}"/>
              </a:ext>
            </a:extLst>
          </p:cNvPr>
          <p:cNvSpPr txBox="1"/>
          <p:nvPr/>
        </p:nvSpPr>
        <p:spPr>
          <a:xfrm>
            <a:off x="1570967" y="3378277"/>
            <a:ext cx="3255819" cy="338554"/>
          </a:xfrm>
          <a:prstGeom prst="rect">
            <a:avLst/>
          </a:prstGeom>
          <a:noFill/>
        </p:spPr>
        <p:txBody>
          <a:bodyPr wrap="square" rtlCol="0">
            <a:spAutoFit/>
          </a:bodyPr>
          <a:lstStyle/>
          <a:p>
            <a:pPr algn="ctr"/>
            <a:r>
              <a:rPr lang="en-US" altLang="zh-TW" sz="1600" b="0" dirty="0" smtClean="0">
                <a:latin typeface="+mj-lt"/>
              </a:rPr>
              <a:t>Bi-LSTM</a:t>
            </a:r>
            <a:endParaRPr lang="zh-TW" altLang="en-US" sz="1600" dirty="0">
              <a:latin typeface="+mj-lt"/>
            </a:endParaRPr>
          </a:p>
        </p:txBody>
      </p:sp>
      <p:sp>
        <p:nvSpPr>
          <p:cNvPr id="9" name="TextBox 8">
            <a:extLst>
              <a:ext uri="{FF2B5EF4-FFF2-40B4-BE49-F238E27FC236}">
                <a16:creationId xmlns:a16="http://schemas.microsoft.com/office/drawing/2014/main" id="{0AE085DB-E4B3-55D0-36C8-4AFEDC881595}"/>
              </a:ext>
            </a:extLst>
          </p:cNvPr>
          <p:cNvSpPr txBox="1"/>
          <p:nvPr/>
        </p:nvSpPr>
        <p:spPr>
          <a:xfrm>
            <a:off x="1650876" y="6027871"/>
            <a:ext cx="3255819" cy="338554"/>
          </a:xfrm>
          <a:prstGeom prst="rect">
            <a:avLst/>
          </a:prstGeom>
          <a:noFill/>
        </p:spPr>
        <p:txBody>
          <a:bodyPr wrap="square" rtlCol="0">
            <a:spAutoFit/>
          </a:bodyPr>
          <a:lstStyle/>
          <a:p>
            <a:pPr algn="ctr"/>
            <a:r>
              <a:rPr lang="en-US" altLang="zh-TW" sz="1600" b="0" dirty="0" smtClean="0">
                <a:latin typeface="+mj-lt"/>
              </a:rPr>
              <a:t>Bi-GRU</a:t>
            </a:r>
            <a:endParaRPr lang="zh-TW" altLang="en-US" sz="1600" dirty="0">
              <a:latin typeface="+mj-lt"/>
            </a:endParaRPr>
          </a:p>
        </p:txBody>
      </p:sp>
      <p:sp>
        <p:nvSpPr>
          <p:cNvPr id="10" name="TextBox 8">
            <a:extLst>
              <a:ext uri="{FF2B5EF4-FFF2-40B4-BE49-F238E27FC236}">
                <a16:creationId xmlns:a16="http://schemas.microsoft.com/office/drawing/2014/main" id="{C2D8B67C-6FE4-9B91-2404-B2150A447BA0}"/>
              </a:ext>
            </a:extLst>
          </p:cNvPr>
          <p:cNvSpPr txBox="1"/>
          <p:nvPr/>
        </p:nvSpPr>
        <p:spPr>
          <a:xfrm>
            <a:off x="6889798" y="5960702"/>
            <a:ext cx="3255819" cy="338554"/>
          </a:xfrm>
          <a:prstGeom prst="rect">
            <a:avLst/>
          </a:prstGeom>
          <a:noFill/>
        </p:spPr>
        <p:txBody>
          <a:bodyPr wrap="square" rtlCol="0">
            <a:spAutoFit/>
          </a:bodyPr>
          <a:lstStyle/>
          <a:p>
            <a:pPr algn="ctr"/>
            <a:r>
              <a:rPr lang="en-US" altLang="zh-TW" sz="1600" dirty="0" smtClean="0">
                <a:latin typeface="+mj-lt"/>
              </a:rPr>
              <a:t>Residual LSTM</a:t>
            </a:r>
            <a:endParaRPr lang="zh-TW" altLang="en-US" sz="1600" dirty="0">
              <a:latin typeface="+mj-lt"/>
            </a:endParaRPr>
          </a:p>
        </p:txBody>
      </p:sp>
      <p:sp>
        <p:nvSpPr>
          <p:cNvPr id="3" name="Rectangle 2"/>
          <p:cNvSpPr/>
          <p:nvPr/>
        </p:nvSpPr>
        <p:spPr>
          <a:xfrm>
            <a:off x="6574203" y="2013273"/>
            <a:ext cx="3887012" cy="4158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Picture 10"/>
          <p:cNvPicPr>
            <a:picLocks/>
          </p:cNvPicPr>
          <p:nvPr/>
        </p:nvPicPr>
        <p:blipFill>
          <a:blip r:embed="rId4"/>
          <a:stretch>
            <a:fillRect/>
          </a:stretch>
        </p:blipFill>
        <p:spPr>
          <a:xfrm>
            <a:off x="6765961" y="3716831"/>
            <a:ext cx="3096000" cy="2210400"/>
          </a:xfrm>
          <a:prstGeom prst="rect">
            <a:avLst/>
          </a:prstGeom>
        </p:spPr>
      </p:pic>
    </p:spTree>
    <p:extLst>
      <p:ext uri="{BB962C8B-B14F-4D97-AF65-F5344CB8AC3E}">
        <p14:creationId xmlns:p14="http://schemas.microsoft.com/office/powerpoint/2010/main" val="1373904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altLang="zh-TW" sz="6000" dirty="0">
                <a:latin typeface="Tenorite Display" panose="020F0502020204030204" pitchFamily="2" charset="0"/>
              </a:rPr>
              <a:t>“Thank You”</a:t>
            </a:r>
          </a:p>
          <a:p>
            <a:pPr algn="ctr"/>
            <a:r>
              <a:rPr lang="en-US" altLang="zh-TW" sz="4400" dirty="0"/>
              <a:t>for your listening</a:t>
            </a:r>
            <a:endParaRPr lang="zh-TW" altLang="en-US" sz="4400" dirty="0"/>
          </a:p>
        </p:txBody>
      </p:sp>
    </p:spTree>
    <p:extLst>
      <p:ext uri="{BB962C8B-B14F-4D97-AF65-F5344CB8AC3E}">
        <p14:creationId xmlns:p14="http://schemas.microsoft.com/office/powerpoint/2010/main" val="2290790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72B8AC-9CC3-7F74-24D7-C0240DEFD10B}"/>
              </a:ext>
            </a:extLst>
          </p:cNvPr>
          <p:cNvSpPr>
            <a:spLocks noGrp="1"/>
          </p:cNvSpPr>
          <p:nvPr>
            <p:ph type="title"/>
          </p:nvPr>
        </p:nvSpPr>
        <p:spPr/>
        <p:txBody>
          <a:bodyPr>
            <a:normAutofit/>
          </a:bodyPr>
          <a:lstStyle/>
          <a:p>
            <a:pPr algn="ctr"/>
            <a:r>
              <a:rPr lang="en-US" altLang="zh-TW" dirty="0"/>
              <a:t>Air pollution forecasting data</a:t>
            </a:r>
            <a:endParaRPr lang="zh-TW" altLang="en-US" dirty="0"/>
          </a:p>
        </p:txBody>
      </p:sp>
      <p:pic>
        <p:nvPicPr>
          <p:cNvPr id="1026" name="Picture 2" descr="Air Quality Forecast – App Comparison – See The Air">
            <a:extLst>
              <a:ext uri="{FF2B5EF4-FFF2-40B4-BE49-F238E27FC236}">
                <a16:creationId xmlns:a16="http://schemas.microsoft.com/office/drawing/2014/main" id="{B1B45ECC-CA46-E273-965E-896D57535C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44" y="1906267"/>
            <a:ext cx="5425702" cy="3095171"/>
          </a:xfrm>
          <a:prstGeom prst="rect">
            <a:avLst/>
          </a:prstGeom>
          <a:noFill/>
          <a:extLst>
            <a:ext uri="{909E8E84-426E-40DD-AFC4-6F175D3DCCD1}">
              <a14:hiddenFill xmlns:a14="http://schemas.microsoft.com/office/drawing/2010/main">
                <a:solidFill>
                  <a:srgbClr val="FFFFFF"/>
                </a:solidFill>
              </a14:hiddenFill>
            </a:ext>
          </a:extLst>
        </p:spPr>
      </p:pic>
      <p:pic>
        <p:nvPicPr>
          <p:cNvPr id="14" name="圖片 13">
            <a:extLst>
              <a:ext uri="{FF2B5EF4-FFF2-40B4-BE49-F238E27FC236}">
                <a16:creationId xmlns:a16="http://schemas.microsoft.com/office/drawing/2014/main" id="{718E2D9E-B620-AB0A-E5DA-E526EE9300B3}"/>
              </a:ext>
            </a:extLst>
          </p:cNvPr>
          <p:cNvPicPr>
            <a:picLocks noChangeAspect="1"/>
          </p:cNvPicPr>
          <p:nvPr/>
        </p:nvPicPr>
        <p:blipFill rotWithShape="1">
          <a:blip r:embed="rId3"/>
          <a:srcRect l="1550" r="1445"/>
          <a:stretch/>
        </p:blipFill>
        <p:spPr>
          <a:xfrm>
            <a:off x="5901613" y="1856560"/>
            <a:ext cx="6076678" cy="3247283"/>
          </a:xfrm>
          <a:prstGeom prst="rect">
            <a:avLst/>
          </a:prstGeom>
        </p:spPr>
      </p:pic>
      <p:cxnSp>
        <p:nvCxnSpPr>
          <p:cNvPr id="16" name="直線接點 15">
            <a:extLst>
              <a:ext uri="{FF2B5EF4-FFF2-40B4-BE49-F238E27FC236}">
                <a16:creationId xmlns:a16="http://schemas.microsoft.com/office/drawing/2014/main" id="{8D42C3C5-1A43-E1DB-EC47-81A7757A3039}"/>
              </a:ext>
            </a:extLst>
          </p:cNvPr>
          <p:cNvCxnSpPr/>
          <p:nvPr/>
        </p:nvCxnSpPr>
        <p:spPr>
          <a:xfrm>
            <a:off x="5779136" y="1556515"/>
            <a:ext cx="0" cy="440404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TextBox 8">
            <a:extLst>
              <a:ext uri="{FF2B5EF4-FFF2-40B4-BE49-F238E27FC236}">
                <a16:creationId xmlns:a16="http://schemas.microsoft.com/office/drawing/2014/main" id="{BDB625EF-7154-9B7C-8AC5-63390A369AE3}"/>
              </a:ext>
            </a:extLst>
          </p:cNvPr>
          <p:cNvSpPr txBox="1"/>
          <p:nvPr/>
        </p:nvSpPr>
        <p:spPr>
          <a:xfrm>
            <a:off x="1097280" y="5103843"/>
            <a:ext cx="3311556" cy="338554"/>
          </a:xfrm>
          <a:prstGeom prst="rect">
            <a:avLst/>
          </a:prstGeom>
          <a:noFill/>
        </p:spPr>
        <p:txBody>
          <a:bodyPr wrap="square" rtlCol="0">
            <a:spAutoFit/>
          </a:bodyPr>
          <a:lstStyle/>
          <a:p>
            <a:pPr algn="ctr"/>
            <a:r>
              <a:rPr lang="en-US" altLang="zh-TW" sz="1600" dirty="0">
                <a:latin typeface="+mj-lt"/>
              </a:rPr>
              <a:t>Air quality forecast</a:t>
            </a:r>
            <a:endParaRPr lang="zh-TW" altLang="en-US" sz="1600" dirty="0">
              <a:latin typeface="+mj-lt"/>
            </a:endParaRPr>
          </a:p>
        </p:txBody>
      </p:sp>
      <p:sp>
        <p:nvSpPr>
          <p:cNvPr id="18" name="TextBox 8">
            <a:extLst>
              <a:ext uri="{FF2B5EF4-FFF2-40B4-BE49-F238E27FC236}">
                <a16:creationId xmlns:a16="http://schemas.microsoft.com/office/drawing/2014/main" id="{978162F7-26A3-F0DE-550F-D18125F4CA95}"/>
              </a:ext>
            </a:extLst>
          </p:cNvPr>
          <p:cNvSpPr txBox="1"/>
          <p:nvPr/>
        </p:nvSpPr>
        <p:spPr>
          <a:xfrm>
            <a:off x="7284174" y="5103843"/>
            <a:ext cx="3311556" cy="338554"/>
          </a:xfrm>
          <a:prstGeom prst="rect">
            <a:avLst/>
          </a:prstGeom>
          <a:noFill/>
        </p:spPr>
        <p:txBody>
          <a:bodyPr wrap="square" rtlCol="0">
            <a:spAutoFit/>
          </a:bodyPr>
          <a:lstStyle/>
          <a:p>
            <a:pPr algn="ctr"/>
            <a:r>
              <a:rPr lang="en-US" altLang="zh-TW" sz="1600" dirty="0">
                <a:latin typeface="+mj-lt"/>
              </a:rPr>
              <a:t>Training data set</a:t>
            </a:r>
            <a:endParaRPr lang="zh-TW" altLang="en-US" sz="1600" dirty="0">
              <a:latin typeface="+mj-lt"/>
            </a:endParaRPr>
          </a:p>
        </p:txBody>
      </p:sp>
      <p:sp>
        <p:nvSpPr>
          <p:cNvPr id="5" name="文字方塊 4">
            <a:extLst>
              <a:ext uri="{FF2B5EF4-FFF2-40B4-BE49-F238E27FC236}">
                <a16:creationId xmlns:a16="http://schemas.microsoft.com/office/drawing/2014/main" id="{7D2B88A2-F09B-E2AD-BB0D-1DE8BD555267}"/>
              </a:ext>
            </a:extLst>
          </p:cNvPr>
          <p:cNvSpPr txBox="1"/>
          <p:nvPr/>
        </p:nvSpPr>
        <p:spPr>
          <a:xfrm>
            <a:off x="30480" y="6437853"/>
            <a:ext cx="12161520" cy="246221"/>
          </a:xfrm>
          <a:prstGeom prst="rect">
            <a:avLst/>
          </a:prstGeom>
          <a:noFill/>
        </p:spPr>
        <p:txBody>
          <a:bodyPr wrap="square">
            <a:spAutoFit/>
          </a:bodyPr>
          <a:lstStyle/>
          <a:p>
            <a:r>
              <a:rPr lang="en-US" altLang="zh-TW" sz="1000" dirty="0">
                <a:solidFill>
                  <a:schemeClr val="bg1"/>
                </a:solidFill>
              </a:rPr>
              <a:t>https://seetheair.org/2021/07/06/air-quality-forecast-app-comparison/</a:t>
            </a:r>
            <a:endParaRPr lang="zh-TW" altLang="en-US" sz="1000" dirty="0">
              <a:solidFill>
                <a:schemeClr val="bg1"/>
              </a:solidFill>
            </a:endParaRPr>
          </a:p>
        </p:txBody>
      </p:sp>
    </p:spTree>
    <p:extLst>
      <p:ext uri="{BB962C8B-B14F-4D97-AF65-F5344CB8AC3E}">
        <p14:creationId xmlns:p14="http://schemas.microsoft.com/office/powerpoint/2010/main" val="2966513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F642B1-6246-0EC5-0976-E13A426B91CF}"/>
              </a:ext>
            </a:extLst>
          </p:cNvPr>
          <p:cNvSpPr>
            <a:spLocks noGrp="1"/>
          </p:cNvSpPr>
          <p:nvPr>
            <p:ph type="title"/>
          </p:nvPr>
        </p:nvSpPr>
        <p:spPr/>
        <p:txBody>
          <a:bodyPr/>
          <a:lstStyle/>
          <a:p>
            <a:pPr algn="ctr"/>
            <a:r>
              <a:rPr lang="en-US" altLang="zh-TW" dirty="0"/>
              <a:t>Training processing</a:t>
            </a:r>
            <a:endParaRPr lang="zh-TW" altLang="en-US" dirty="0"/>
          </a:p>
        </p:txBody>
      </p:sp>
      <p:grpSp>
        <p:nvGrpSpPr>
          <p:cNvPr id="43" name="群組 42">
            <a:extLst>
              <a:ext uri="{FF2B5EF4-FFF2-40B4-BE49-F238E27FC236}">
                <a16:creationId xmlns:a16="http://schemas.microsoft.com/office/drawing/2014/main" id="{EC277ABD-F347-0BD7-D686-667D065C75DB}"/>
              </a:ext>
            </a:extLst>
          </p:cNvPr>
          <p:cNvGrpSpPr/>
          <p:nvPr/>
        </p:nvGrpSpPr>
        <p:grpSpPr>
          <a:xfrm>
            <a:off x="895927" y="1191491"/>
            <a:ext cx="4382655" cy="4875783"/>
            <a:chOff x="1265382" y="1200728"/>
            <a:chExt cx="4382655" cy="4875783"/>
          </a:xfrm>
        </p:grpSpPr>
        <p:sp>
          <p:nvSpPr>
            <p:cNvPr id="4" name="矩形: 圓角 3">
              <a:extLst>
                <a:ext uri="{FF2B5EF4-FFF2-40B4-BE49-F238E27FC236}">
                  <a16:creationId xmlns:a16="http://schemas.microsoft.com/office/drawing/2014/main" id="{9F2A0DF3-BADE-27D5-4FC8-0836EA0616BF}"/>
                </a:ext>
              </a:extLst>
            </p:cNvPr>
            <p:cNvSpPr/>
            <p:nvPr/>
          </p:nvSpPr>
          <p:spPr>
            <a:xfrm>
              <a:off x="1265382" y="1200728"/>
              <a:ext cx="1791854" cy="7758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t>Air pollution </a:t>
              </a:r>
              <a:r>
                <a:rPr lang="en-US" altLang="zh-TW" dirty="0" err="1"/>
                <a:t>forcecate</a:t>
              </a:r>
              <a:endParaRPr lang="zh-TW" altLang="en-US" dirty="0"/>
            </a:p>
          </p:txBody>
        </p:sp>
        <p:sp>
          <p:nvSpPr>
            <p:cNvPr id="5" name="矩形: 圓角 4">
              <a:extLst>
                <a:ext uri="{FF2B5EF4-FFF2-40B4-BE49-F238E27FC236}">
                  <a16:creationId xmlns:a16="http://schemas.microsoft.com/office/drawing/2014/main" id="{C2024EE1-408F-878D-1312-66E09525E9F3}"/>
                </a:ext>
              </a:extLst>
            </p:cNvPr>
            <p:cNvSpPr/>
            <p:nvPr/>
          </p:nvSpPr>
          <p:spPr>
            <a:xfrm>
              <a:off x="3856183" y="5300656"/>
              <a:ext cx="1791854" cy="7758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t>Compute accuracy</a:t>
              </a:r>
              <a:endParaRPr lang="zh-TW" altLang="en-US" dirty="0"/>
            </a:p>
          </p:txBody>
        </p:sp>
        <p:sp>
          <p:nvSpPr>
            <p:cNvPr id="6" name="矩形 5">
              <a:extLst>
                <a:ext uri="{FF2B5EF4-FFF2-40B4-BE49-F238E27FC236}">
                  <a16:creationId xmlns:a16="http://schemas.microsoft.com/office/drawing/2014/main" id="{E289021F-21D1-E193-CB47-8C09F4A9486F}"/>
                </a:ext>
              </a:extLst>
            </p:cNvPr>
            <p:cNvSpPr/>
            <p:nvPr/>
          </p:nvSpPr>
          <p:spPr>
            <a:xfrm>
              <a:off x="1265382" y="3915812"/>
              <a:ext cx="1791854" cy="7758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t>Data processing</a:t>
              </a:r>
              <a:endParaRPr lang="zh-TW" altLang="en-US" dirty="0"/>
            </a:p>
          </p:txBody>
        </p:sp>
        <p:sp>
          <p:nvSpPr>
            <p:cNvPr id="7" name="矩形 6">
              <a:extLst>
                <a:ext uri="{FF2B5EF4-FFF2-40B4-BE49-F238E27FC236}">
                  <a16:creationId xmlns:a16="http://schemas.microsoft.com/office/drawing/2014/main" id="{0CA6D87A-08A2-8B48-628F-89467BEB6BB7}"/>
                </a:ext>
              </a:extLst>
            </p:cNvPr>
            <p:cNvSpPr/>
            <p:nvPr/>
          </p:nvSpPr>
          <p:spPr>
            <a:xfrm>
              <a:off x="1265382" y="2572226"/>
              <a:ext cx="1791854" cy="7758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t>Data analysis</a:t>
              </a:r>
              <a:endParaRPr lang="zh-TW" altLang="en-US" dirty="0"/>
            </a:p>
          </p:txBody>
        </p:sp>
        <p:sp>
          <p:nvSpPr>
            <p:cNvPr id="8" name="矩形 7">
              <a:extLst>
                <a:ext uri="{FF2B5EF4-FFF2-40B4-BE49-F238E27FC236}">
                  <a16:creationId xmlns:a16="http://schemas.microsoft.com/office/drawing/2014/main" id="{3CC9E98D-6A07-238A-5FC8-3EA6205913BA}"/>
                </a:ext>
              </a:extLst>
            </p:cNvPr>
            <p:cNvSpPr/>
            <p:nvPr/>
          </p:nvSpPr>
          <p:spPr>
            <a:xfrm>
              <a:off x="3856183" y="3915812"/>
              <a:ext cx="1791854" cy="7758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t>Train model</a:t>
              </a:r>
              <a:endParaRPr lang="zh-TW" altLang="en-US" dirty="0"/>
            </a:p>
          </p:txBody>
        </p:sp>
        <p:sp>
          <p:nvSpPr>
            <p:cNvPr id="9" name="矩形 8">
              <a:extLst>
                <a:ext uri="{FF2B5EF4-FFF2-40B4-BE49-F238E27FC236}">
                  <a16:creationId xmlns:a16="http://schemas.microsoft.com/office/drawing/2014/main" id="{F4271089-CBEC-DA86-6294-4AC21BBE493D}"/>
                </a:ext>
              </a:extLst>
            </p:cNvPr>
            <p:cNvSpPr/>
            <p:nvPr/>
          </p:nvSpPr>
          <p:spPr>
            <a:xfrm>
              <a:off x="3856183" y="2572225"/>
              <a:ext cx="1791854" cy="7758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t>Select model</a:t>
              </a:r>
              <a:endParaRPr lang="zh-TW" altLang="en-US" dirty="0"/>
            </a:p>
          </p:txBody>
        </p:sp>
        <p:cxnSp>
          <p:nvCxnSpPr>
            <p:cNvPr id="11" name="直線單箭頭接點 10">
              <a:extLst>
                <a:ext uri="{FF2B5EF4-FFF2-40B4-BE49-F238E27FC236}">
                  <a16:creationId xmlns:a16="http://schemas.microsoft.com/office/drawing/2014/main" id="{2CE526A2-5067-F9B2-4519-EDA93455BA84}"/>
                </a:ext>
              </a:extLst>
            </p:cNvPr>
            <p:cNvCxnSpPr>
              <a:stCxn id="4" idx="2"/>
              <a:endCxn id="7" idx="0"/>
            </p:cNvCxnSpPr>
            <p:nvPr/>
          </p:nvCxnSpPr>
          <p:spPr>
            <a:xfrm>
              <a:off x="2161309" y="1976583"/>
              <a:ext cx="0" cy="5956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直線單箭頭接點 11">
              <a:extLst>
                <a:ext uri="{FF2B5EF4-FFF2-40B4-BE49-F238E27FC236}">
                  <a16:creationId xmlns:a16="http://schemas.microsoft.com/office/drawing/2014/main" id="{32C203F8-FE37-933F-5A3D-8216D74FB749}"/>
                </a:ext>
              </a:extLst>
            </p:cNvPr>
            <p:cNvCxnSpPr>
              <a:cxnSpLocks/>
              <a:stCxn id="7" idx="2"/>
            </p:cNvCxnSpPr>
            <p:nvPr/>
          </p:nvCxnSpPr>
          <p:spPr>
            <a:xfrm>
              <a:off x="2161309" y="3348081"/>
              <a:ext cx="0" cy="56773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直線單箭頭接點 12">
              <a:extLst>
                <a:ext uri="{FF2B5EF4-FFF2-40B4-BE49-F238E27FC236}">
                  <a16:creationId xmlns:a16="http://schemas.microsoft.com/office/drawing/2014/main" id="{96332392-BC15-8BC5-56B7-99B676688A46}"/>
                </a:ext>
              </a:extLst>
            </p:cNvPr>
            <p:cNvCxnSpPr/>
            <p:nvPr/>
          </p:nvCxnSpPr>
          <p:spPr>
            <a:xfrm>
              <a:off x="4793674" y="3327046"/>
              <a:ext cx="0" cy="5956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直線單箭頭接點 13">
              <a:extLst>
                <a:ext uri="{FF2B5EF4-FFF2-40B4-BE49-F238E27FC236}">
                  <a16:creationId xmlns:a16="http://schemas.microsoft.com/office/drawing/2014/main" id="{C7334E24-82D8-3DC4-B249-C2D9B4A7B4DA}"/>
                </a:ext>
              </a:extLst>
            </p:cNvPr>
            <p:cNvCxnSpPr>
              <a:cxnSpLocks/>
              <a:endCxn id="5" idx="0"/>
            </p:cNvCxnSpPr>
            <p:nvPr/>
          </p:nvCxnSpPr>
          <p:spPr>
            <a:xfrm>
              <a:off x="4752110" y="4691667"/>
              <a:ext cx="0" cy="60898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直線接點 16">
              <a:extLst>
                <a:ext uri="{FF2B5EF4-FFF2-40B4-BE49-F238E27FC236}">
                  <a16:creationId xmlns:a16="http://schemas.microsoft.com/office/drawing/2014/main" id="{1F11D05D-2AE1-71CD-5B73-FB0B2AE10266}"/>
                </a:ext>
              </a:extLst>
            </p:cNvPr>
            <p:cNvCxnSpPr>
              <a:stCxn id="6" idx="2"/>
            </p:cNvCxnSpPr>
            <p:nvPr/>
          </p:nvCxnSpPr>
          <p:spPr>
            <a:xfrm>
              <a:off x="2161309" y="4691667"/>
              <a:ext cx="0" cy="4345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4B53DB7C-75E8-39FC-2227-4AD57E5CAD8B}"/>
                </a:ext>
              </a:extLst>
            </p:cNvPr>
            <p:cNvCxnSpPr>
              <a:cxnSpLocks/>
            </p:cNvCxnSpPr>
            <p:nvPr/>
          </p:nvCxnSpPr>
          <p:spPr>
            <a:xfrm>
              <a:off x="2151784" y="5126182"/>
              <a:ext cx="123536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9D16C13-3CC4-AE67-3761-79AF084B954E}"/>
                </a:ext>
              </a:extLst>
            </p:cNvPr>
            <p:cNvCxnSpPr>
              <a:cxnSpLocks/>
            </p:cNvCxnSpPr>
            <p:nvPr/>
          </p:nvCxnSpPr>
          <p:spPr>
            <a:xfrm flipV="1">
              <a:off x="3371273" y="2274404"/>
              <a:ext cx="0" cy="28517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ECA360E1-C4F7-7959-99C3-D9DB237C1F9E}"/>
                </a:ext>
              </a:extLst>
            </p:cNvPr>
            <p:cNvCxnSpPr>
              <a:cxnSpLocks/>
            </p:cNvCxnSpPr>
            <p:nvPr/>
          </p:nvCxnSpPr>
          <p:spPr>
            <a:xfrm flipH="1">
              <a:off x="3353233" y="2273300"/>
              <a:ext cx="1406092" cy="116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CEC4AC5A-6A25-3278-0EE4-A007125A3F7C}"/>
                </a:ext>
              </a:extLst>
            </p:cNvPr>
            <p:cNvCxnSpPr>
              <a:cxnSpLocks/>
              <a:endCxn id="9" idx="0"/>
            </p:cNvCxnSpPr>
            <p:nvPr/>
          </p:nvCxnSpPr>
          <p:spPr>
            <a:xfrm>
              <a:off x="4752110" y="2259930"/>
              <a:ext cx="0" cy="3122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
        <p:nvSpPr>
          <p:cNvPr id="44" name="橢圓 43">
            <a:extLst>
              <a:ext uri="{FF2B5EF4-FFF2-40B4-BE49-F238E27FC236}">
                <a16:creationId xmlns:a16="http://schemas.microsoft.com/office/drawing/2014/main" id="{3D13CDF5-B290-D597-14F5-522061695CAC}"/>
              </a:ext>
            </a:extLst>
          </p:cNvPr>
          <p:cNvSpPr/>
          <p:nvPr/>
        </p:nvSpPr>
        <p:spPr>
          <a:xfrm>
            <a:off x="8566728" y="1967346"/>
            <a:ext cx="1265379" cy="109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t>model</a:t>
            </a:r>
            <a:endParaRPr lang="zh-TW" altLang="en-US" dirty="0"/>
          </a:p>
        </p:txBody>
      </p:sp>
      <p:sp>
        <p:nvSpPr>
          <p:cNvPr id="47" name="矩形: 圓角 46">
            <a:extLst>
              <a:ext uri="{FF2B5EF4-FFF2-40B4-BE49-F238E27FC236}">
                <a16:creationId xmlns:a16="http://schemas.microsoft.com/office/drawing/2014/main" id="{B71890EF-2FA8-C5BB-81AC-51469F0EB82D}"/>
              </a:ext>
            </a:extLst>
          </p:cNvPr>
          <p:cNvSpPr/>
          <p:nvPr/>
        </p:nvSpPr>
        <p:spPr>
          <a:xfrm>
            <a:off x="7484803" y="4029701"/>
            <a:ext cx="965200" cy="9605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err="1"/>
              <a:t>BiLstm</a:t>
            </a:r>
            <a:endParaRPr lang="zh-TW" altLang="en-US" dirty="0"/>
          </a:p>
        </p:txBody>
      </p:sp>
      <p:sp>
        <p:nvSpPr>
          <p:cNvPr id="48" name="矩形: 圓角 47">
            <a:extLst>
              <a:ext uri="{FF2B5EF4-FFF2-40B4-BE49-F238E27FC236}">
                <a16:creationId xmlns:a16="http://schemas.microsoft.com/office/drawing/2014/main" id="{A501C081-DCE2-65B9-C492-A1BAAF778A8D}"/>
              </a:ext>
            </a:extLst>
          </p:cNvPr>
          <p:cNvSpPr/>
          <p:nvPr/>
        </p:nvSpPr>
        <p:spPr>
          <a:xfrm>
            <a:off x="8749568" y="4029701"/>
            <a:ext cx="965200" cy="9605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t>BiGRU</a:t>
            </a:r>
            <a:endParaRPr lang="zh-TW" altLang="en-US" dirty="0"/>
          </a:p>
        </p:txBody>
      </p:sp>
      <p:sp>
        <p:nvSpPr>
          <p:cNvPr id="49" name="矩形: 圓角 48">
            <a:extLst>
              <a:ext uri="{FF2B5EF4-FFF2-40B4-BE49-F238E27FC236}">
                <a16:creationId xmlns:a16="http://schemas.microsoft.com/office/drawing/2014/main" id="{5A123CC8-40E6-110B-01DF-7704741463D1}"/>
              </a:ext>
            </a:extLst>
          </p:cNvPr>
          <p:cNvSpPr/>
          <p:nvPr/>
        </p:nvSpPr>
        <p:spPr>
          <a:xfrm>
            <a:off x="10014333" y="4029701"/>
            <a:ext cx="965200" cy="9605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err="1"/>
              <a:t>RLstm</a:t>
            </a:r>
            <a:endParaRPr lang="zh-TW" altLang="en-US" dirty="0"/>
          </a:p>
        </p:txBody>
      </p:sp>
      <p:cxnSp>
        <p:nvCxnSpPr>
          <p:cNvPr id="52" name="直線單箭頭接點 51">
            <a:extLst>
              <a:ext uri="{FF2B5EF4-FFF2-40B4-BE49-F238E27FC236}">
                <a16:creationId xmlns:a16="http://schemas.microsoft.com/office/drawing/2014/main" id="{105D7315-89F4-E5FF-68EA-9CF55998E8C7}"/>
              </a:ext>
            </a:extLst>
          </p:cNvPr>
          <p:cNvCxnSpPr>
            <a:cxnSpLocks/>
            <a:stCxn id="44" idx="4"/>
            <a:endCxn id="47" idx="0"/>
          </p:cNvCxnSpPr>
          <p:nvPr/>
        </p:nvCxnSpPr>
        <p:spPr>
          <a:xfrm flipH="1">
            <a:off x="7967403" y="3063346"/>
            <a:ext cx="1232015" cy="9663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a:extLst>
              <a:ext uri="{FF2B5EF4-FFF2-40B4-BE49-F238E27FC236}">
                <a16:creationId xmlns:a16="http://schemas.microsoft.com/office/drawing/2014/main" id="{E0718D2C-2A63-12A7-E987-76F686272698}"/>
              </a:ext>
            </a:extLst>
          </p:cNvPr>
          <p:cNvCxnSpPr>
            <a:cxnSpLocks/>
            <a:stCxn id="44" idx="4"/>
            <a:endCxn id="48" idx="0"/>
          </p:cNvCxnSpPr>
          <p:nvPr/>
        </p:nvCxnSpPr>
        <p:spPr>
          <a:xfrm>
            <a:off x="9199418" y="3063346"/>
            <a:ext cx="32750" cy="9663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A5DBAC31-097B-924D-5CB4-25C7D06BCB34}"/>
              </a:ext>
            </a:extLst>
          </p:cNvPr>
          <p:cNvCxnSpPr>
            <a:cxnSpLocks/>
            <a:stCxn id="44" idx="4"/>
            <a:endCxn id="49" idx="0"/>
          </p:cNvCxnSpPr>
          <p:nvPr/>
        </p:nvCxnSpPr>
        <p:spPr>
          <a:xfrm>
            <a:off x="9199418" y="3063346"/>
            <a:ext cx="1297515" cy="9663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874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275234-F469-C7C5-1869-DC80EC335F54}"/>
              </a:ext>
            </a:extLst>
          </p:cNvPr>
          <p:cNvSpPr>
            <a:spLocks noGrp="1"/>
          </p:cNvSpPr>
          <p:nvPr>
            <p:ph type="title"/>
          </p:nvPr>
        </p:nvSpPr>
        <p:spPr/>
        <p:txBody>
          <a:bodyPr/>
          <a:lstStyle/>
          <a:p>
            <a:pPr algn="ctr"/>
            <a:r>
              <a:rPr lang="en-US" altLang="zh-TW" dirty="0"/>
              <a:t>Data analysis</a:t>
            </a:r>
            <a:endParaRPr lang="zh-TW" altLang="en-US" dirty="0"/>
          </a:p>
        </p:txBody>
      </p:sp>
      <p:grpSp>
        <p:nvGrpSpPr>
          <p:cNvPr id="8" name="群組 7">
            <a:extLst>
              <a:ext uri="{FF2B5EF4-FFF2-40B4-BE49-F238E27FC236}">
                <a16:creationId xmlns:a16="http://schemas.microsoft.com/office/drawing/2014/main" id="{2FFB0E9F-B7B6-691F-9585-EB8439FE163A}"/>
              </a:ext>
            </a:extLst>
          </p:cNvPr>
          <p:cNvGrpSpPr/>
          <p:nvPr/>
        </p:nvGrpSpPr>
        <p:grpSpPr>
          <a:xfrm>
            <a:off x="567429" y="1394691"/>
            <a:ext cx="5879553" cy="4592733"/>
            <a:chOff x="715211" y="1209964"/>
            <a:chExt cx="5879553" cy="4592733"/>
          </a:xfrm>
        </p:grpSpPr>
        <p:pic>
          <p:nvPicPr>
            <p:cNvPr id="5" name="圖片 4">
              <a:extLst>
                <a:ext uri="{FF2B5EF4-FFF2-40B4-BE49-F238E27FC236}">
                  <a16:creationId xmlns:a16="http://schemas.microsoft.com/office/drawing/2014/main" id="{2909AAD8-FE13-6BAA-4B68-DD3F9355A217}"/>
                </a:ext>
              </a:extLst>
            </p:cNvPr>
            <p:cNvPicPr>
              <a:picLocks noChangeAspect="1"/>
            </p:cNvPicPr>
            <p:nvPr/>
          </p:nvPicPr>
          <p:blipFill rotWithShape="1">
            <a:blip r:embed="rId2"/>
            <a:srcRect b="31583"/>
            <a:stretch/>
          </p:blipFill>
          <p:spPr>
            <a:xfrm>
              <a:off x="715211" y="1209964"/>
              <a:ext cx="5879553" cy="2346036"/>
            </a:xfrm>
            <a:prstGeom prst="rect">
              <a:avLst/>
            </a:prstGeom>
          </p:spPr>
        </p:pic>
        <p:pic>
          <p:nvPicPr>
            <p:cNvPr id="7" name="圖片 6">
              <a:extLst>
                <a:ext uri="{FF2B5EF4-FFF2-40B4-BE49-F238E27FC236}">
                  <a16:creationId xmlns:a16="http://schemas.microsoft.com/office/drawing/2014/main" id="{3FB43E4F-1A46-226A-C4CE-EF218AD0F880}"/>
                </a:ext>
              </a:extLst>
            </p:cNvPr>
            <p:cNvPicPr>
              <a:picLocks noChangeAspect="1"/>
            </p:cNvPicPr>
            <p:nvPr/>
          </p:nvPicPr>
          <p:blipFill>
            <a:blip r:embed="rId3"/>
            <a:stretch>
              <a:fillRect/>
            </a:stretch>
          </p:blipFill>
          <p:spPr>
            <a:xfrm>
              <a:off x="715211" y="3429001"/>
              <a:ext cx="5879553" cy="2373696"/>
            </a:xfrm>
            <a:prstGeom prst="rect">
              <a:avLst/>
            </a:prstGeom>
          </p:spPr>
        </p:pic>
      </p:grpSp>
      <p:pic>
        <p:nvPicPr>
          <p:cNvPr id="10" name="圖片 9">
            <a:extLst>
              <a:ext uri="{FF2B5EF4-FFF2-40B4-BE49-F238E27FC236}">
                <a16:creationId xmlns:a16="http://schemas.microsoft.com/office/drawing/2014/main" id="{6D51677B-A38D-D4D6-D788-D385DF671B4F}"/>
              </a:ext>
            </a:extLst>
          </p:cNvPr>
          <p:cNvPicPr>
            <a:picLocks noChangeAspect="1"/>
          </p:cNvPicPr>
          <p:nvPr/>
        </p:nvPicPr>
        <p:blipFill>
          <a:blip r:embed="rId4"/>
          <a:stretch>
            <a:fillRect/>
          </a:stretch>
        </p:blipFill>
        <p:spPr>
          <a:xfrm>
            <a:off x="6991927" y="1715629"/>
            <a:ext cx="4868432" cy="3020292"/>
          </a:xfrm>
          <a:prstGeom prst="rect">
            <a:avLst/>
          </a:prstGeom>
        </p:spPr>
      </p:pic>
      <p:sp>
        <p:nvSpPr>
          <p:cNvPr id="11" name="矩形 10">
            <a:extLst>
              <a:ext uri="{FF2B5EF4-FFF2-40B4-BE49-F238E27FC236}">
                <a16:creationId xmlns:a16="http://schemas.microsoft.com/office/drawing/2014/main" id="{2EE9DF38-6E0A-FF5C-00C8-B0D7CD075B5E}"/>
              </a:ext>
            </a:extLst>
          </p:cNvPr>
          <p:cNvSpPr/>
          <p:nvPr/>
        </p:nvSpPr>
        <p:spPr>
          <a:xfrm>
            <a:off x="369455" y="4836366"/>
            <a:ext cx="6077527" cy="119149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A97C53AD-9090-D801-2D71-6C124330139B}"/>
              </a:ext>
            </a:extLst>
          </p:cNvPr>
          <p:cNvSpPr/>
          <p:nvPr/>
        </p:nvSpPr>
        <p:spPr>
          <a:xfrm>
            <a:off x="6991927" y="1597889"/>
            <a:ext cx="4932218" cy="313803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7" name="直線單箭頭接點 26">
            <a:extLst>
              <a:ext uri="{FF2B5EF4-FFF2-40B4-BE49-F238E27FC236}">
                <a16:creationId xmlns:a16="http://schemas.microsoft.com/office/drawing/2014/main" id="{E95799B4-4AEB-1DD3-7CC2-6A2259E39151}"/>
              </a:ext>
            </a:extLst>
          </p:cNvPr>
          <p:cNvCxnSpPr>
            <a:cxnSpLocks/>
          </p:cNvCxnSpPr>
          <p:nvPr/>
        </p:nvCxnSpPr>
        <p:spPr>
          <a:xfrm flipV="1">
            <a:off x="6446982" y="4735921"/>
            <a:ext cx="544945" cy="1004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8">
            <a:extLst>
              <a:ext uri="{FF2B5EF4-FFF2-40B4-BE49-F238E27FC236}">
                <a16:creationId xmlns:a16="http://schemas.microsoft.com/office/drawing/2014/main" id="{07F32CF6-C7F2-1F11-0140-F7A2BD097F80}"/>
              </a:ext>
            </a:extLst>
          </p:cNvPr>
          <p:cNvSpPr txBox="1"/>
          <p:nvPr/>
        </p:nvSpPr>
        <p:spPr>
          <a:xfrm>
            <a:off x="1879295" y="6027857"/>
            <a:ext cx="3255819" cy="338554"/>
          </a:xfrm>
          <a:prstGeom prst="rect">
            <a:avLst/>
          </a:prstGeom>
          <a:noFill/>
        </p:spPr>
        <p:txBody>
          <a:bodyPr wrap="square" rtlCol="0">
            <a:spAutoFit/>
          </a:bodyPr>
          <a:lstStyle/>
          <a:p>
            <a:pPr algn="ctr"/>
            <a:r>
              <a:rPr lang="en-US" altLang="zh-TW" sz="1600" dirty="0">
                <a:latin typeface="+mj-lt"/>
              </a:rPr>
              <a:t>Distribution of Variables</a:t>
            </a:r>
            <a:endParaRPr lang="zh-TW" altLang="en-US" sz="1600" dirty="0">
              <a:latin typeface="+mj-lt"/>
            </a:endParaRPr>
          </a:p>
        </p:txBody>
      </p:sp>
    </p:spTree>
    <p:extLst>
      <p:ext uri="{BB962C8B-B14F-4D97-AF65-F5344CB8AC3E}">
        <p14:creationId xmlns:p14="http://schemas.microsoft.com/office/powerpoint/2010/main" val="1456340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C49DB8-687F-CF58-3C95-669B368928C7}"/>
              </a:ext>
            </a:extLst>
          </p:cNvPr>
          <p:cNvSpPr>
            <a:spLocks noGrp="1"/>
          </p:cNvSpPr>
          <p:nvPr>
            <p:ph type="title"/>
          </p:nvPr>
        </p:nvSpPr>
        <p:spPr/>
        <p:txBody>
          <a:bodyPr/>
          <a:lstStyle/>
          <a:p>
            <a:pPr algn="ctr"/>
            <a:r>
              <a:rPr lang="en-US" altLang="zh-TW" dirty="0"/>
              <a:t>One hot encoding</a:t>
            </a:r>
            <a:endParaRPr lang="zh-TW" altLang="en-US" dirty="0"/>
          </a:p>
        </p:txBody>
      </p:sp>
      <p:graphicFrame>
        <p:nvGraphicFramePr>
          <p:cNvPr id="4" name="表格 3">
            <a:extLst>
              <a:ext uri="{FF2B5EF4-FFF2-40B4-BE49-F238E27FC236}">
                <a16:creationId xmlns:a16="http://schemas.microsoft.com/office/drawing/2014/main" id="{98709ABE-3F44-FFEB-89D2-449538F0F9AB}"/>
              </a:ext>
            </a:extLst>
          </p:cNvPr>
          <p:cNvGraphicFramePr>
            <a:graphicFrameLocks noGrp="1"/>
          </p:cNvGraphicFramePr>
          <p:nvPr>
            <p:extLst>
              <p:ext uri="{D42A27DB-BD31-4B8C-83A1-F6EECF244321}">
                <p14:modId xmlns:p14="http://schemas.microsoft.com/office/powerpoint/2010/main" val="129352990"/>
              </p:ext>
            </p:extLst>
          </p:nvPr>
        </p:nvGraphicFramePr>
        <p:xfrm>
          <a:off x="1191490" y="2945630"/>
          <a:ext cx="1408547" cy="3141325"/>
        </p:xfrm>
        <a:graphic>
          <a:graphicData uri="http://schemas.openxmlformats.org/drawingml/2006/table">
            <a:tbl>
              <a:tblPr firstRow="1" bandRow="1">
                <a:tableStyleId>{5C22544A-7EE6-4342-B048-85BDC9FD1C3A}</a:tableStyleId>
              </a:tblPr>
              <a:tblGrid>
                <a:gridCol w="1408547">
                  <a:extLst>
                    <a:ext uri="{9D8B030D-6E8A-4147-A177-3AD203B41FA5}">
                      <a16:colId xmlns:a16="http://schemas.microsoft.com/office/drawing/2014/main" val="119218808"/>
                    </a:ext>
                  </a:extLst>
                </a:gridCol>
              </a:tblGrid>
              <a:tr h="628265">
                <a:tc>
                  <a:txBody>
                    <a:bodyPr/>
                    <a:lstStyle/>
                    <a:p>
                      <a:pPr algn="ctr"/>
                      <a:r>
                        <a:rPr lang="en-US" altLang="zh-TW" dirty="0"/>
                        <a:t>Wind_dir</a:t>
                      </a:r>
                      <a:endParaRPr lang="zh-TW" altLang="en-US" dirty="0"/>
                    </a:p>
                  </a:txBody>
                  <a:tcPr anchor="ctr">
                    <a:solidFill>
                      <a:schemeClr val="bg2">
                        <a:lumMod val="90000"/>
                      </a:schemeClr>
                    </a:solidFill>
                  </a:tcPr>
                </a:tc>
                <a:extLst>
                  <a:ext uri="{0D108BD9-81ED-4DB2-BD59-A6C34878D82A}">
                    <a16:rowId xmlns:a16="http://schemas.microsoft.com/office/drawing/2014/main" val="1312695055"/>
                  </a:ext>
                </a:extLst>
              </a:tr>
              <a:tr h="628265">
                <a:tc>
                  <a:txBody>
                    <a:bodyPr/>
                    <a:lstStyle/>
                    <a:p>
                      <a:pPr algn="ctr"/>
                      <a:r>
                        <a:rPr lang="en-US" altLang="zh-TW" dirty="0"/>
                        <a:t>SE</a:t>
                      </a:r>
                      <a:endParaRPr lang="zh-TW" altLang="en-US" dirty="0"/>
                    </a:p>
                  </a:txBody>
                  <a:tcPr anchor="ctr">
                    <a:solidFill>
                      <a:schemeClr val="bg1">
                        <a:lumMod val="95000"/>
                      </a:schemeClr>
                    </a:solidFill>
                  </a:tcPr>
                </a:tc>
                <a:extLst>
                  <a:ext uri="{0D108BD9-81ED-4DB2-BD59-A6C34878D82A}">
                    <a16:rowId xmlns:a16="http://schemas.microsoft.com/office/drawing/2014/main" val="1239040513"/>
                  </a:ext>
                </a:extLst>
              </a:tr>
              <a:tr h="628265">
                <a:tc>
                  <a:txBody>
                    <a:bodyPr/>
                    <a:lstStyle/>
                    <a:p>
                      <a:pPr algn="ctr"/>
                      <a:r>
                        <a:rPr lang="en-US" altLang="zh-TW" dirty="0"/>
                        <a:t>NE</a:t>
                      </a:r>
                      <a:endParaRPr lang="zh-TW" altLang="en-US" dirty="0"/>
                    </a:p>
                  </a:txBody>
                  <a:tcPr anchor="ctr">
                    <a:solidFill>
                      <a:schemeClr val="bg1">
                        <a:lumMod val="95000"/>
                      </a:schemeClr>
                    </a:solidFill>
                  </a:tcPr>
                </a:tc>
                <a:extLst>
                  <a:ext uri="{0D108BD9-81ED-4DB2-BD59-A6C34878D82A}">
                    <a16:rowId xmlns:a16="http://schemas.microsoft.com/office/drawing/2014/main" val="1352542806"/>
                  </a:ext>
                </a:extLst>
              </a:tr>
              <a:tr h="628265">
                <a:tc>
                  <a:txBody>
                    <a:bodyPr/>
                    <a:lstStyle/>
                    <a:p>
                      <a:pPr algn="ctr"/>
                      <a:r>
                        <a:rPr lang="en-US" altLang="zh-TW" dirty="0"/>
                        <a:t>NW</a:t>
                      </a:r>
                      <a:endParaRPr lang="zh-TW" altLang="en-US" dirty="0"/>
                    </a:p>
                  </a:txBody>
                  <a:tcPr anchor="ctr">
                    <a:solidFill>
                      <a:schemeClr val="bg1">
                        <a:lumMod val="95000"/>
                      </a:schemeClr>
                    </a:solidFill>
                  </a:tcPr>
                </a:tc>
                <a:extLst>
                  <a:ext uri="{0D108BD9-81ED-4DB2-BD59-A6C34878D82A}">
                    <a16:rowId xmlns:a16="http://schemas.microsoft.com/office/drawing/2014/main" val="2414646625"/>
                  </a:ext>
                </a:extLst>
              </a:tr>
              <a:tr h="628265">
                <a:tc>
                  <a:txBody>
                    <a:bodyPr/>
                    <a:lstStyle/>
                    <a:p>
                      <a:pPr algn="ctr"/>
                      <a:r>
                        <a:rPr lang="en-US" altLang="zh-TW" dirty="0"/>
                        <a:t>SW</a:t>
                      </a:r>
                      <a:endParaRPr lang="zh-TW" altLang="en-US" dirty="0"/>
                    </a:p>
                  </a:txBody>
                  <a:tcPr anchor="ctr">
                    <a:solidFill>
                      <a:schemeClr val="bg1">
                        <a:lumMod val="95000"/>
                      </a:schemeClr>
                    </a:solidFill>
                  </a:tcPr>
                </a:tc>
                <a:extLst>
                  <a:ext uri="{0D108BD9-81ED-4DB2-BD59-A6C34878D82A}">
                    <a16:rowId xmlns:a16="http://schemas.microsoft.com/office/drawing/2014/main" val="4152623541"/>
                  </a:ext>
                </a:extLst>
              </a:tr>
            </a:tbl>
          </a:graphicData>
        </a:graphic>
      </p:graphicFrame>
      <p:graphicFrame>
        <p:nvGraphicFramePr>
          <p:cNvPr id="5" name="表格 4">
            <a:extLst>
              <a:ext uri="{FF2B5EF4-FFF2-40B4-BE49-F238E27FC236}">
                <a16:creationId xmlns:a16="http://schemas.microsoft.com/office/drawing/2014/main" id="{94575E17-8E01-99DB-B180-575F74B4B2DA}"/>
              </a:ext>
            </a:extLst>
          </p:cNvPr>
          <p:cNvGraphicFramePr>
            <a:graphicFrameLocks noGrp="1"/>
          </p:cNvGraphicFramePr>
          <p:nvPr>
            <p:extLst>
              <p:ext uri="{D42A27DB-BD31-4B8C-83A1-F6EECF244321}">
                <p14:modId xmlns:p14="http://schemas.microsoft.com/office/powerpoint/2010/main" val="2344957342"/>
              </p:ext>
            </p:extLst>
          </p:nvPr>
        </p:nvGraphicFramePr>
        <p:xfrm>
          <a:off x="5204689" y="2945630"/>
          <a:ext cx="1408547" cy="3141325"/>
        </p:xfrm>
        <a:graphic>
          <a:graphicData uri="http://schemas.openxmlformats.org/drawingml/2006/table">
            <a:tbl>
              <a:tblPr firstRow="1" bandRow="1">
                <a:tableStyleId>{5C22544A-7EE6-4342-B048-85BDC9FD1C3A}</a:tableStyleId>
              </a:tblPr>
              <a:tblGrid>
                <a:gridCol w="1408547">
                  <a:extLst>
                    <a:ext uri="{9D8B030D-6E8A-4147-A177-3AD203B41FA5}">
                      <a16:colId xmlns:a16="http://schemas.microsoft.com/office/drawing/2014/main" val="119218808"/>
                    </a:ext>
                  </a:extLst>
                </a:gridCol>
              </a:tblGrid>
              <a:tr h="628265">
                <a:tc>
                  <a:txBody>
                    <a:bodyPr/>
                    <a:lstStyle/>
                    <a:p>
                      <a:pPr algn="ctr"/>
                      <a:r>
                        <a:rPr lang="en-US" altLang="zh-TW" dirty="0"/>
                        <a:t>SE</a:t>
                      </a:r>
                      <a:endParaRPr lang="zh-TW" altLang="en-US" dirty="0"/>
                    </a:p>
                  </a:txBody>
                  <a:tcPr anchor="ctr">
                    <a:solidFill>
                      <a:schemeClr val="bg2">
                        <a:lumMod val="90000"/>
                      </a:schemeClr>
                    </a:solidFill>
                  </a:tcPr>
                </a:tc>
                <a:extLst>
                  <a:ext uri="{0D108BD9-81ED-4DB2-BD59-A6C34878D82A}">
                    <a16:rowId xmlns:a16="http://schemas.microsoft.com/office/drawing/2014/main" val="1312695055"/>
                  </a:ext>
                </a:extLst>
              </a:tr>
              <a:tr h="628265">
                <a:tc>
                  <a:txBody>
                    <a:bodyPr/>
                    <a:lstStyle/>
                    <a:p>
                      <a:pPr algn="ctr"/>
                      <a:r>
                        <a:rPr lang="en-US" altLang="zh-TW" dirty="0"/>
                        <a:t>1</a:t>
                      </a:r>
                      <a:endParaRPr lang="zh-TW" altLang="en-US" dirty="0"/>
                    </a:p>
                  </a:txBody>
                  <a:tcPr anchor="ctr">
                    <a:solidFill>
                      <a:schemeClr val="bg1">
                        <a:lumMod val="95000"/>
                      </a:schemeClr>
                    </a:solidFill>
                  </a:tcPr>
                </a:tc>
                <a:extLst>
                  <a:ext uri="{0D108BD9-81ED-4DB2-BD59-A6C34878D82A}">
                    <a16:rowId xmlns:a16="http://schemas.microsoft.com/office/drawing/2014/main" val="1239040513"/>
                  </a:ext>
                </a:extLst>
              </a:tr>
              <a:tr h="628265">
                <a:tc>
                  <a:txBody>
                    <a:bodyPr/>
                    <a:lstStyle/>
                    <a:p>
                      <a:pPr algn="ctr"/>
                      <a:r>
                        <a:rPr lang="en-US" altLang="zh-TW" dirty="0"/>
                        <a:t>0</a:t>
                      </a:r>
                      <a:endParaRPr lang="zh-TW" altLang="en-US" dirty="0"/>
                    </a:p>
                  </a:txBody>
                  <a:tcPr anchor="ctr">
                    <a:solidFill>
                      <a:schemeClr val="bg1">
                        <a:lumMod val="95000"/>
                      </a:schemeClr>
                    </a:solidFill>
                  </a:tcPr>
                </a:tc>
                <a:extLst>
                  <a:ext uri="{0D108BD9-81ED-4DB2-BD59-A6C34878D82A}">
                    <a16:rowId xmlns:a16="http://schemas.microsoft.com/office/drawing/2014/main" val="1352542806"/>
                  </a:ext>
                </a:extLst>
              </a:tr>
              <a:tr h="628265">
                <a:tc>
                  <a:txBody>
                    <a:bodyPr/>
                    <a:lstStyle/>
                    <a:p>
                      <a:pPr algn="ctr"/>
                      <a:r>
                        <a:rPr lang="en-US" altLang="zh-TW" dirty="0"/>
                        <a:t>0</a:t>
                      </a:r>
                      <a:endParaRPr lang="zh-TW" altLang="en-US" dirty="0"/>
                    </a:p>
                  </a:txBody>
                  <a:tcPr anchor="ctr">
                    <a:solidFill>
                      <a:schemeClr val="bg1">
                        <a:lumMod val="95000"/>
                      </a:schemeClr>
                    </a:solidFill>
                  </a:tcPr>
                </a:tc>
                <a:extLst>
                  <a:ext uri="{0D108BD9-81ED-4DB2-BD59-A6C34878D82A}">
                    <a16:rowId xmlns:a16="http://schemas.microsoft.com/office/drawing/2014/main" val="2414646625"/>
                  </a:ext>
                </a:extLst>
              </a:tr>
              <a:tr h="628265">
                <a:tc>
                  <a:txBody>
                    <a:bodyPr/>
                    <a:lstStyle/>
                    <a:p>
                      <a:pPr algn="ctr"/>
                      <a:r>
                        <a:rPr lang="en-US" altLang="zh-TW" dirty="0"/>
                        <a:t>0</a:t>
                      </a:r>
                      <a:endParaRPr lang="zh-TW" altLang="en-US" dirty="0"/>
                    </a:p>
                  </a:txBody>
                  <a:tcPr anchor="ctr">
                    <a:solidFill>
                      <a:schemeClr val="bg1">
                        <a:lumMod val="95000"/>
                      </a:schemeClr>
                    </a:solidFill>
                  </a:tcPr>
                </a:tc>
                <a:extLst>
                  <a:ext uri="{0D108BD9-81ED-4DB2-BD59-A6C34878D82A}">
                    <a16:rowId xmlns:a16="http://schemas.microsoft.com/office/drawing/2014/main" val="1107730037"/>
                  </a:ext>
                </a:extLst>
              </a:tr>
            </a:tbl>
          </a:graphicData>
        </a:graphic>
      </p:graphicFrame>
      <p:graphicFrame>
        <p:nvGraphicFramePr>
          <p:cNvPr id="6" name="表格 5">
            <a:extLst>
              <a:ext uri="{FF2B5EF4-FFF2-40B4-BE49-F238E27FC236}">
                <a16:creationId xmlns:a16="http://schemas.microsoft.com/office/drawing/2014/main" id="{67592ED7-0D17-FDAC-278E-C02A28D4655E}"/>
              </a:ext>
            </a:extLst>
          </p:cNvPr>
          <p:cNvGraphicFramePr>
            <a:graphicFrameLocks noGrp="1"/>
          </p:cNvGraphicFramePr>
          <p:nvPr>
            <p:extLst>
              <p:ext uri="{D42A27DB-BD31-4B8C-83A1-F6EECF244321}">
                <p14:modId xmlns:p14="http://schemas.microsoft.com/office/powerpoint/2010/main" val="2674916914"/>
              </p:ext>
            </p:extLst>
          </p:nvPr>
        </p:nvGraphicFramePr>
        <p:xfrm>
          <a:off x="6868774" y="2945630"/>
          <a:ext cx="1408547" cy="3141325"/>
        </p:xfrm>
        <a:graphic>
          <a:graphicData uri="http://schemas.openxmlformats.org/drawingml/2006/table">
            <a:tbl>
              <a:tblPr firstRow="1" bandRow="1">
                <a:tableStyleId>{5C22544A-7EE6-4342-B048-85BDC9FD1C3A}</a:tableStyleId>
              </a:tblPr>
              <a:tblGrid>
                <a:gridCol w="1408547">
                  <a:extLst>
                    <a:ext uri="{9D8B030D-6E8A-4147-A177-3AD203B41FA5}">
                      <a16:colId xmlns:a16="http://schemas.microsoft.com/office/drawing/2014/main" val="119218808"/>
                    </a:ext>
                  </a:extLst>
                </a:gridCol>
              </a:tblGrid>
              <a:tr h="628265">
                <a:tc>
                  <a:txBody>
                    <a:bodyPr/>
                    <a:lstStyle/>
                    <a:p>
                      <a:pPr algn="ctr"/>
                      <a:r>
                        <a:rPr lang="en-US" altLang="zh-TW" dirty="0"/>
                        <a:t>SW</a:t>
                      </a:r>
                      <a:endParaRPr lang="zh-TW" altLang="en-US" dirty="0"/>
                    </a:p>
                  </a:txBody>
                  <a:tcPr anchor="ctr">
                    <a:solidFill>
                      <a:schemeClr val="bg2">
                        <a:lumMod val="90000"/>
                      </a:schemeClr>
                    </a:solidFill>
                  </a:tcPr>
                </a:tc>
                <a:extLst>
                  <a:ext uri="{0D108BD9-81ED-4DB2-BD59-A6C34878D82A}">
                    <a16:rowId xmlns:a16="http://schemas.microsoft.com/office/drawing/2014/main" val="1312695055"/>
                  </a:ext>
                </a:extLst>
              </a:tr>
              <a:tr h="628265">
                <a:tc>
                  <a:txBody>
                    <a:bodyPr/>
                    <a:lstStyle/>
                    <a:p>
                      <a:pPr algn="ctr"/>
                      <a:r>
                        <a:rPr lang="en-US" altLang="zh-TW" dirty="0"/>
                        <a:t>0</a:t>
                      </a:r>
                      <a:endParaRPr lang="zh-TW" altLang="en-US" dirty="0"/>
                    </a:p>
                  </a:txBody>
                  <a:tcPr anchor="ctr">
                    <a:solidFill>
                      <a:schemeClr val="bg1">
                        <a:lumMod val="95000"/>
                      </a:schemeClr>
                    </a:solidFill>
                  </a:tcPr>
                </a:tc>
                <a:extLst>
                  <a:ext uri="{0D108BD9-81ED-4DB2-BD59-A6C34878D82A}">
                    <a16:rowId xmlns:a16="http://schemas.microsoft.com/office/drawing/2014/main" val="1239040513"/>
                  </a:ext>
                </a:extLst>
              </a:tr>
              <a:tr h="628265">
                <a:tc>
                  <a:txBody>
                    <a:bodyPr/>
                    <a:lstStyle/>
                    <a:p>
                      <a:pPr algn="ctr"/>
                      <a:r>
                        <a:rPr lang="en-US" altLang="zh-TW" dirty="0"/>
                        <a:t>0</a:t>
                      </a:r>
                      <a:endParaRPr lang="zh-TW" altLang="en-US" dirty="0"/>
                    </a:p>
                  </a:txBody>
                  <a:tcPr anchor="ctr">
                    <a:solidFill>
                      <a:schemeClr val="bg1">
                        <a:lumMod val="95000"/>
                      </a:schemeClr>
                    </a:solidFill>
                  </a:tcPr>
                </a:tc>
                <a:extLst>
                  <a:ext uri="{0D108BD9-81ED-4DB2-BD59-A6C34878D82A}">
                    <a16:rowId xmlns:a16="http://schemas.microsoft.com/office/drawing/2014/main" val="1352542806"/>
                  </a:ext>
                </a:extLst>
              </a:tr>
              <a:tr h="628265">
                <a:tc>
                  <a:txBody>
                    <a:bodyPr/>
                    <a:lstStyle/>
                    <a:p>
                      <a:pPr algn="ctr"/>
                      <a:r>
                        <a:rPr lang="en-US" altLang="zh-TW" dirty="0"/>
                        <a:t>0</a:t>
                      </a:r>
                      <a:endParaRPr lang="zh-TW" altLang="en-US" dirty="0"/>
                    </a:p>
                  </a:txBody>
                  <a:tcPr anchor="ctr">
                    <a:solidFill>
                      <a:schemeClr val="bg1">
                        <a:lumMod val="95000"/>
                      </a:schemeClr>
                    </a:solidFill>
                  </a:tcPr>
                </a:tc>
                <a:extLst>
                  <a:ext uri="{0D108BD9-81ED-4DB2-BD59-A6C34878D82A}">
                    <a16:rowId xmlns:a16="http://schemas.microsoft.com/office/drawing/2014/main" val="2414646625"/>
                  </a:ext>
                </a:extLst>
              </a:tr>
              <a:tr h="628265">
                <a:tc>
                  <a:txBody>
                    <a:bodyPr/>
                    <a:lstStyle/>
                    <a:p>
                      <a:pPr algn="ctr"/>
                      <a:r>
                        <a:rPr lang="en-US" altLang="zh-TW" dirty="0"/>
                        <a:t>1</a:t>
                      </a:r>
                      <a:endParaRPr lang="zh-TW" altLang="en-US" dirty="0"/>
                    </a:p>
                  </a:txBody>
                  <a:tcPr anchor="ctr">
                    <a:solidFill>
                      <a:schemeClr val="bg1">
                        <a:lumMod val="95000"/>
                      </a:schemeClr>
                    </a:solidFill>
                  </a:tcPr>
                </a:tc>
                <a:extLst>
                  <a:ext uri="{0D108BD9-81ED-4DB2-BD59-A6C34878D82A}">
                    <a16:rowId xmlns:a16="http://schemas.microsoft.com/office/drawing/2014/main" val="4277032236"/>
                  </a:ext>
                </a:extLst>
              </a:tr>
            </a:tbl>
          </a:graphicData>
        </a:graphic>
      </p:graphicFrame>
      <p:graphicFrame>
        <p:nvGraphicFramePr>
          <p:cNvPr id="7" name="表格 6">
            <a:extLst>
              <a:ext uri="{FF2B5EF4-FFF2-40B4-BE49-F238E27FC236}">
                <a16:creationId xmlns:a16="http://schemas.microsoft.com/office/drawing/2014/main" id="{126E1B97-26B4-F4C4-5E43-B4489A44BF40}"/>
              </a:ext>
            </a:extLst>
          </p:cNvPr>
          <p:cNvGraphicFramePr>
            <a:graphicFrameLocks noGrp="1"/>
          </p:cNvGraphicFramePr>
          <p:nvPr>
            <p:extLst>
              <p:ext uri="{D42A27DB-BD31-4B8C-83A1-F6EECF244321}">
                <p14:modId xmlns:p14="http://schemas.microsoft.com/office/powerpoint/2010/main" val="1945860484"/>
              </p:ext>
            </p:extLst>
          </p:nvPr>
        </p:nvGraphicFramePr>
        <p:xfrm>
          <a:off x="8532859" y="2945630"/>
          <a:ext cx="1408547" cy="3141325"/>
        </p:xfrm>
        <a:graphic>
          <a:graphicData uri="http://schemas.openxmlformats.org/drawingml/2006/table">
            <a:tbl>
              <a:tblPr firstRow="1" bandRow="1">
                <a:tableStyleId>{5C22544A-7EE6-4342-B048-85BDC9FD1C3A}</a:tableStyleId>
              </a:tblPr>
              <a:tblGrid>
                <a:gridCol w="1408547">
                  <a:extLst>
                    <a:ext uri="{9D8B030D-6E8A-4147-A177-3AD203B41FA5}">
                      <a16:colId xmlns:a16="http://schemas.microsoft.com/office/drawing/2014/main" val="119218808"/>
                    </a:ext>
                  </a:extLst>
                </a:gridCol>
              </a:tblGrid>
              <a:tr h="628265">
                <a:tc>
                  <a:txBody>
                    <a:bodyPr/>
                    <a:lstStyle/>
                    <a:p>
                      <a:pPr algn="ctr"/>
                      <a:r>
                        <a:rPr lang="en-US" altLang="zh-TW" dirty="0"/>
                        <a:t>NE</a:t>
                      </a:r>
                      <a:endParaRPr lang="zh-TW" altLang="en-US" dirty="0"/>
                    </a:p>
                  </a:txBody>
                  <a:tcPr anchor="ctr">
                    <a:solidFill>
                      <a:schemeClr val="bg2">
                        <a:lumMod val="90000"/>
                      </a:schemeClr>
                    </a:solidFill>
                  </a:tcPr>
                </a:tc>
                <a:extLst>
                  <a:ext uri="{0D108BD9-81ED-4DB2-BD59-A6C34878D82A}">
                    <a16:rowId xmlns:a16="http://schemas.microsoft.com/office/drawing/2014/main" val="1312695055"/>
                  </a:ext>
                </a:extLst>
              </a:tr>
              <a:tr h="628265">
                <a:tc>
                  <a:txBody>
                    <a:bodyPr/>
                    <a:lstStyle/>
                    <a:p>
                      <a:pPr algn="ctr"/>
                      <a:r>
                        <a:rPr lang="en-US" altLang="zh-TW" dirty="0"/>
                        <a:t>0</a:t>
                      </a:r>
                      <a:endParaRPr lang="zh-TW" altLang="en-US" dirty="0"/>
                    </a:p>
                  </a:txBody>
                  <a:tcPr anchor="ctr">
                    <a:solidFill>
                      <a:schemeClr val="bg1">
                        <a:lumMod val="95000"/>
                      </a:schemeClr>
                    </a:solidFill>
                  </a:tcPr>
                </a:tc>
                <a:extLst>
                  <a:ext uri="{0D108BD9-81ED-4DB2-BD59-A6C34878D82A}">
                    <a16:rowId xmlns:a16="http://schemas.microsoft.com/office/drawing/2014/main" val="1239040513"/>
                  </a:ext>
                </a:extLst>
              </a:tr>
              <a:tr h="628265">
                <a:tc>
                  <a:txBody>
                    <a:bodyPr/>
                    <a:lstStyle/>
                    <a:p>
                      <a:pPr algn="ctr"/>
                      <a:r>
                        <a:rPr lang="en-US" altLang="zh-TW" dirty="0"/>
                        <a:t>1</a:t>
                      </a:r>
                      <a:endParaRPr lang="zh-TW" altLang="en-US" dirty="0"/>
                    </a:p>
                  </a:txBody>
                  <a:tcPr anchor="ctr">
                    <a:solidFill>
                      <a:schemeClr val="bg1">
                        <a:lumMod val="95000"/>
                      </a:schemeClr>
                    </a:solidFill>
                  </a:tcPr>
                </a:tc>
                <a:extLst>
                  <a:ext uri="{0D108BD9-81ED-4DB2-BD59-A6C34878D82A}">
                    <a16:rowId xmlns:a16="http://schemas.microsoft.com/office/drawing/2014/main" val="1352542806"/>
                  </a:ext>
                </a:extLst>
              </a:tr>
              <a:tr h="628265">
                <a:tc>
                  <a:txBody>
                    <a:bodyPr/>
                    <a:lstStyle/>
                    <a:p>
                      <a:pPr algn="ctr"/>
                      <a:r>
                        <a:rPr lang="en-US" altLang="zh-TW" dirty="0"/>
                        <a:t>0</a:t>
                      </a:r>
                      <a:endParaRPr lang="zh-TW" altLang="en-US" dirty="0"/>
                    </a:p>
                  </a:txBody>
                  <a:tcPr anchor="ctr">
                    <a:solidFill>
                      <a:schemeClr val="bg1">
                        <a:lumMod val="95000"/>
                      </a:schemeClr>
                    </a:solidFill>
                  </a:tcPr>
                </a:tc>
                <a:extLst>
                  <a:ext uri="{0D108BD9-81ED-4DB2-BD59-A6C34878D82A}">
                    <a16:rowId xmlns:a16="http://schemas.microsoft.com/office/drawing/2014/main" val="2414646625"/>
                  </a:ext>
                </a:extLst>
              </a:tr>
              <a:tr h="628265">
                <a:tc>
                  <a:txBody>
                    <a:bodyPr/>
                    <a:lstStyle/>
                    <a:p>
                      <a:pPr algn="ctr"/>
                      <a:r>
                        <a:rPr lang="en-US" altLang="zh-TW" dirty="0"/>
                        <a:t>0</a:t>
                      </a:r>
                      <a:endParaRPr lang="zh-TW" altLang="en-US" dirty="0"/>
                    </a:p>
                  </a:txBody>
                  <a:tcPr anchor="ctr">
                    <a:solidFill>
                      <a:schemeClr val="bg1">
                        <a:lumMod val="95000"/>
                      </a:schemeClr>
                    </a:solidFill>
                  </a:tcPr>
                </a:tc>
                <a:extLst>
                  <a:ext uri="{0D108BD9-81ED-4DB2-BD59-A6C34878D82A}">
                    <a16:rowId xmlns:a16="http://schemas.microsoft.com/office/drawing/2014/main" val="1761897934"/>
                  </a:ext>
                </a:extLst>
              </a:tr>
            </a:tbl>
          </a:graphicData>
        </a:graphic>
      </p:graphicFrame>
      <p:graphicFrame>
        <p:nvGraphicFramePr>
          <p:cNvPr id="8" name="表格 7">
            <a:extLst>
              <a:ext uri="{FF2B5EF4-FFF2-40B4-BE49-F238E27FC236}">
                <a16:creationId xmlns:a16="http://schemas.microsoft.com/office/drawing/2014/main" id="{87226659-A035-AC26-12B4-769AC9D6DBAB}"/>
              </a:ext>
            </a:extLst>
          </p:cNvPr>
          <p:cNvGraphicFramePr>
            <a:graphicFrameLocks noGrp="1"/>
          </p:cNvGraphicFramePr>
          <p:nvPr>
            <p:extLst>
              <p:ext uri="{D42A27DB-BD31-4B8C-83A1-F6EECF244321}">
                <p14:modId xmlns:p14="http://schemas.microsoft.com/office/powerpoint/2010/main" val="3745416642"/>
              </p:ext>
            </p:extLst>
          </p:nvPr>
        </p:nvGraphicFramePr>
        <p:xfrm>
          <a:off x="10196943" y="2945630"/>
          <a:ext cx="1408547" cy="3141325"/>
        </p:xfrm>
        <a:graphic>
          <a:graphicData uri="http://schemas.openxmlformats.org/drawingml/2006/table">
            <a:tbl>
              <a:tblPr firstRow="1" bandRow="1">
                <a:tableStyleId>{5C22544A-7EE6-4342-B048-85BDC9FD1C3A}</a:tableStyleId>
              </a:tblPr>
              <a:tblGrid>
                <a:gridCol w="1408547">
                  <a:extLst>
                    <a:ext uri="{9D8B030D-6E8A-4147-A177-3AD203B41FA5}">
                      <a16:colId xmlns:a16="http://schemas.microsoft.com/office/drawing/2014/main" val="119218808"/>
                    </a:ext>
                  </a:extLst>
                </a:gridCol>
              </a:tblGrid>
              <a:tr h="628265">
                <a:tc>
                  <a:txBody>
                    <a:bodyPr/>
                    <a:lstStyle/>
                    <a:p>
                      <a:pPr algn="ctr"/>
                      <a:r>
                        <a:rPr lang="en-US" altLang="zh-TW" dirty="0"/>
                        <a:t>NW</a:t>
                      </a:r>
                      <a:endParaRPr lang="zh-TW" altLang="en-US" dirty="0"/>
                    </a:p>
                  </a:txBody>
                  <a:tcPr anchor="ctr">
                    <a:solidFill>
                      <a:schemeClr val="bg2">
                        <a:lumMod val="90000"/>
                      </a:schemeClr>
                    </a:solidFill>
                  </a:tcPr>
                </a:tc>
                <a:extLst>
                  <a:ext uri="{0D108BD9-81ED-4DB2-BD59-A6C34878D82A}">
                    <a16:rowId xmlns:a16="http://schemas.microsoft.com/office/drawing/2014/main" val="1312695055"/>
                  </a:ext>
                </a:extLst>
              </a:tr>
              <a:tr h="628265">
                <a:tc>
                  <a:txBody>
                    <a:bodyPr/>
                    <a:lstStyle/>
                    <a:p>
                      <a:pPr algn="ctr"/>
                      <a:r>
                        <a:rPr lang="en-US" altLang="zh-TW" dirty="0"/>
                        <a:t>0</a:t>
                      </a:r>
                      <a:endParaRPr lang="zh-TW" altLang="en-US" dirty="0"/>
                    </a:p>
                  </a:txBody>
                  <a:tcPr anchor="ctr">
                    <a:solidFill>
                      <a:schemeClr val="bg1">
                        <a:lumMod val="95000"/>
                      </a:schemeClr>
                    </a:solidFill>
                  </a:tcPr>
                </a:tc>
                <a:extLst>
                  <a:ext uri="{0D108BD9-81ED-4DB2-BD59-A6C34878D82A}">
                    <a16:rowId xmlns:a16="http://schemas.microsoft.com/office/drawing/2014/main" val="1239040513"/>
                  </a:ext>
                </a:extLst>
              </a:tr>
              <a:tr h="628265">
                <a:tc>
                  <a:txBody>
                    <a:bodyPr/>
                    <a:lstStyle/>
                    <a:p>
                      <a:pPr algn="ctr"/>
                      <a:r>
                        <a:rPr lang="en-US" altLang="zh-TW" dirty="0"/>
                        <a:t>0</a:t>
                      </a:r>
                      <a:endParaRPr lang="zh-TW" altLang="en-US" dirty="0"/>
                    </a:p>
                  </a:txBody>
                  <a:tcPr anchor="ctr">
                    <a:solidFill>
                      <a:schemeClr val="bg1">
                        <a:lumMod val="95000"/>
                      </a:schemeClr>
                    </a:solidFill>
                  </a:tcPr>
                </a:tc>
                <a:extLst>
                  <a:ext uri="{0D108BD9-81ED-4DB2-BD59-A6C34878D82A}">
                    <a16:rowId xmlns:a16="http://schemas.microsoft.com/office/drawing/2014/main" val="1352542806"/>
                  </a:ext>
                </a:extLst>
              </a:tr>
              <a:tr h="628265">
                <a:tc>
                  <a:txBody>
                    <a:bodyPr/>
                    <a:lstStyle/>
                    <a:p>
                      <a:pPr algn="ctr"/>
                      <a:r>
                        <a:rPr lang="en-US" altLang="zh-TW" dirty="0"/>
                        <a:t>1</a:t>
                      </a:r>
                      <a:endParaRPr lang="zh-TW" altLang="en-US" dirty="0"/>
                    </a:p>
                  </a:txBody>
                  <a:tcPr anchor="ctr">
                    <a:solidFill>
                      <a:schemeClr val="bg1">
                        <a:lumMod val="95000"/>
                      </a:schemeClr>
                    </a:solidFill>
                  </a:tcPr>
                </a:tc>
                <a:extLst>
                  <a:ext uri="{0D108BD9-81ED-4DB2-BD59-A6C34878D82A}">
                    <a16:rowId xmlns:a16="http://schemas.microsoft.com/office/drawing/2014/main" val="2414646625"/>
                  </a:ext>
                </a:extLst>
              </a:tr>
              <a:tr h="628265">
                <a:tc>
                  <a:txBody>
                    <a:bodyPr/>
                    <a:lstStyle/>
                    <a:p>
                      <a:pPr algn="ctr"/>
                      <a:r>
                        <a:rPr lang="en-US" altLang="zh-TW" dirty="0"/>
                        <a:t>0</a:t>
                      </a:r>
                      <a:endParaRPr lang="zh-TW" altLang="en-US" dirty="0"/>
                    </a:p>
                  </a:txBody>
                  <a:tcPr anchor="ctr">
                    <a:solidFill>
                      <a:schemeClr val="bg1">
                        <a:lumMod val="95000"/>
                      </a:schemeClr>
                    </a:solidFill>
                  </a:tcPr>
                </a:tc>
                <a:extLst>
                  <a:ext uri="{0D108BD9-81ED-4DB2-BD59-A6C34878D82A}">
                    <a16:rowId xmlns:a16="http://schemas.microsoft.com/office/drawing/2014/main" val="2562724206"/>
                  </a:ext>
                </a:extLst>
              </a:tr>
            </a:tbl>
          </a:graphicData>
        </a:graphic>
      </p:graphicFrame>
      <p:sp>
        <p:nvSpPr>
          <p:cNvPr id="9" name="箭號: 向右 8">
            <a:extLst>
              <a:ext uri="{FF2B5EF4-FFF2-40B4-BE49-F238E27FC236}">
                <a16:creationId xmlns:a16="http://schemas.microsoft.com/office/drawing/2014/main" id="{3EAF5449-12D9-6B3B-70CC-AB600D12F712}"/>
              </a:ext>
            </a:extLst>
          </p:cNvPr>
          <p:cNvSpPr/>
          <p:nvPr/>
        </p:nvSpPr>
        <p:spPr>
          <a:xfrm>
            <a:off x="3009514" y="4248726"/>
            <a:ext cx="1939637" cy="5172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TextBox 8">
            <a:extLst>
              <a:ext uri="{FF2B5EF4-FFF2-40B4-BE49-F238E27FC236}">
                <a16:creationId xmlns:a16="http://schemas.microsoft.com/office/drawing/2014/main" id="{340DB3DF-586C-5112-9F06-092AA174A70C}"/>
              </a:ext>
            </a:extLst>
          </p:cNvPr>
          <p:cNvSpPr txBox="1"/>
          <p:nvPr/>
        </p:nvSpPr>
        <p:spPr>
          <a:xfrm>
            <a:off x="2932544" y="3910172"/>
            <a:ext cx="1939638" cy="338554"/>
          </a:xfrm>
          <a:prstGeom prst="rect">
            <a:avLst/>
          </a:prstGeom>
          <a:noFill/>
        </p:spPr>
        <p:txBody>
          <a:bodyPr wrap="square" rtlCol="0">
            <a:spAutoFit/>
          </a:bodyPr>
          <a:lstStyle/>
          <a:p>
            <a:pPr algn="ctr"/>
            <a:r>
              <a:rPr lang="en-US" altLang="zh-TW" sz="1600" dirty="0">
                <a:latin typeface="+mj-lt"/>
              </a:rPr>
              <a:t>One Hot Encoding</a:t>
            </a:r>
            <a:endParaRPr lang="zh-TW" altLang="en-US" sz="1600" dirty="0">
              <a:latin typeface="+mj-lt"/>
            </a:endParaRPr>
          </a:p>
        </p:txBody>
      </p:sp>
      <p:sp>
        <p:nvSpPr>
          <p:cNvPr id="11" name="文字方塊 10">
            <a:extLst>
              <a:ext uri="{FF2B5EF4-FFF2-40B4-BE49-F238E27FC236}">
                <a16:creationId xmlns:a16="http://schemas.microsoft.com/office/drawing/2014/main" id="{0F184EF1-4801-D2E9-3361-F9E9BBE95857}"/>
              </a:ext>
            </a:extLst>
          </p:cNvPr>
          <p:cNvSpPr txBox="1"/>
          <p:nvPr/>
        </p:nvSpPr>
        <p:spPr>
          <a:xfrm>
            <a:off x="1191490" y="1316612"/>
            <a:ext cx="10169237" cy="1292662"/>
          </a:xfrm>
          <a:prstGeom prst="rect">
            <a:avLst/>
          </a:prstGeom>
          <a:noFill/>
        </p:spPr>
        <p:txBody>
          <a:bodyPr wrap="square" rtlCol="0">
            <a:spAutoFit/>
          </a:bodyPr>
          <a:lstStyle/>
          <a:p>
            <a:r>
              <a:rPr lang="en-US" altLang="zh-TW" sz="2400" b="1" dirty="0">
                <a:solidFill>
                  <a:srgbClr val="273239"/>
                </a:solidFill>
                <a:highlight>
                  <a:srgbClr val="FFFFFF"/>
                </a:highlight>
                <a:latin typeface="+mj-lt"/>
              </a:rPr>
              <a:t>Advantage :</a:t>
            </a:r>
          </a:p>
          <a:p>
            <a:pPr marL="285750" indent="-285750">
              <a:buFont typeface="Arial" panose="020B0604020202020204" pitchFamily="34" charset="0"/>
              <a:buChar char="•"/>
            </a:pPr>
            <a:r>
              <a:rPr lang="en-US" altLang="zh-TW" dirty="0">
                <a:solidFill>
                  <a:srgbClr val="273239"/>
                </a:solidFill>
                <a:highlight>
                  <a:srgbClr val="FFFFFF"/>
                </a:highlight>
                <a:latin typeface="+mj-lt"/>
              </a:rPr>
              <a:t>A</a:t>
            </a:r>
            <a:r>
              <a:rPr lang="en-US" altLang="zh-TW" b="0" i="0" dirty="0">
                <a:solidFill>
                  <a:srgbClr val="273239"/>
                </a:solidFill>
                <a:effectLst/>
                <a:highlight>
                  <a:srgbClr val="FFFFFF"/>
                </a:highlight>
                <a:latin typeface="+mj-lt"/>
              </a:rPr>
              <a:t>llows the use of categorical variables in models that require numerical input</a:t>
            </a:r>
          </a:p>
          <a:p>
            <a:pPr marL="285750" indent="-285750">
              <a:buFont typeface="Arial" panose="020B0604020202020204" pitchFamily="34" charset="0"/>
              <a:buChar char="•"/>
            </a:pPr>
            <a:r>
              <a:rPr lang="en-US" altLang="zh-TW" dirty="0">
                <a:solidFill>
                  <a:srgbClr val="273239"/>
                </a:solidFill>
                <a:highlight>
                  <a:srgbClr val="FFFFFF"/>
                </a:highlight>
                <a:latin typeface="+mj-lt"/>
              </a:rPr>
              <a:t>A</a:t>
            </a:r>
            <a:r>
              <a:rPr lang="en-US" altLang="zh-TW" b="0" i="0" dirty="0">
                <a:solidFill>
                  <a:srgbClr val="273239"/>
                </a:solidFill>
                <a:effectLst/>
                <a:highlight>
                  <a:srgbClr val="FFFFFF"/>
                </a:highlight>
                <a:latin typeface="+mj-lt"/>
              </a:rPr>
              <a:t>void the problem of ordinality, which can occur when a categorical variable has a natural ordering (e.g. “small”, “medium”, “large”)</a:t>
            </a:r>
            <a:endParaRPr lang="zh-TW" altLang="en-US" dirty="0">
              <a:latin typeface="+mj-lt"/>
            </a:endParaRPr>
          </a:p>
        </p:txBody>
      </p:sp>
    </p:spTree>
    <p:extLst>
      <p:ext uri="{BB962C8B-B14F-4D97-AF65-F5344CB8AC3E}">
        <p14:creationId xmlns:p14="http://schemas.microsoft.com/office/powerpoint/2010/main" val="1103677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D2D1F7-620E-9253-5DE2-4A3210320DD0}"/>
              </a:ext>
            </a:extLst>
          </p:cNvPr>
          <p:cNvSpPr>
            <a:spLocks noGrp="1"/>
          </p:cNvSpPr>
          <p:nvPr>
            <p:ph type="title"/>
          </p:nvPr>
        </p:nvSpPr>
        <p:spPr/>
        <p:txBody>
          <a:bodyPr/>
          <a:lstStyle/>
          <a:p>
            <a:pPr algn="ctr"/>
            <a:r>
              <a:rPr lang="en-US" altLang="zh-TW" dirty="0"/>
              <a:t>Data windowing</a:t>
            </a:r>
            <a:endParaRPr lang="zh-TW" altLang="en-US" dirty="0"/>
          </a:p>
        </p:txBody>
      </p:sp>
      <p:sp>
        <p:nvSpPr>
          <p:cNvPr id="7" name="文字方塊 6">
            <a:extLst>
              <a:ext uri="{FF2B5EF4-FFF2-40B4-BE49-F238E27FC236}">
                <a16:creationId xmlns:a16="http://schemas.microsoft.com/office/drawing/2014/main" id="{65A26420-CBE0-0761-602C-50A57D7F5843}"/>
              </a:ext>
            </a:extLst>
          </p:cNvPr>
          <p:cNvSpPr txBox="1"/>
          <p:nvPr/>
        </p:nvSpPr>
        <p:spPr>
          <a:xfrm>
            <a:off x="30480" y="6437853"/>
            <a:ext cx="6096000" cy="246221"/>
          </a:xfrm>
          <a:prstGeom prst="rect">
            <a:avLst/>
          </a:prstGeom>
          <a:noFill/>
        </p:spPr>
        <p:txBody>
          <a:bodyPr wrap="square">
            <a:spAutoFit/>
          </a:bodyPr>
          <a:lstStyle/>
          <a:p>
            <a:r>
              <a:rPr lang="en-US" altLang="zh-TW" sz="1000" dirty="0">
                <a:solidFill>
                  <a:schemeClr val="bg1"/>
                </a:solidFill>
                <a:latin typeface="+mj-lt"/>
              </a:rPr>
              <a:t>https://www.linkedin.com/pulse/data-windowing-technique-used-time-series-forecasting-alejandro</a:t>
            </a:r>
          </a:p>
        </p:txBody>
      </p:sp>
      <p:pic>
        <p:nvPicPr>
          <p:cNvPr id="9" name="圖片 8">
            <a:extLst>
              <a:ext uri="{FF2B5EF4-FFF2-40B4-BE49-F238E27FC236}">
                <a16:creationId xmlns:a16="http://schemas.microsoft.com/office/drawing/2014/main" id="{C730EFE1-7AAA-B51A-9A76-2B5D24A881B0}"/>
              </a:ext>
            </a:extLst>
          </p:cNvPr>
          <p:cNvPicPr>
            <a:picLocks noChangeAspect="1"/>
          </p:cNvPicPr>
          <p:nvPr/>
        </p:nvPicPr>
        <p:blipFill>
          <a:blip r:embed="rId2"/>
          <a:stretch>
            <a:fillRect/>
          </a:stretch>
        </p:blipFill>
        <p:spPr>
          <a:xfrm>
            <a:off x="793750" y="1221581"/>
            <a:ext cx="7340599" cy="2970135"/>
          </a:xfrm>
          <a:prstGeom prst="rect">
            <a:avLst/>
          </a:prstGeom>
        </p:spPr>
      </p:pic>
      <p:pic>
        <p:nvPicPr>
          <p:cNvPr id="11" name="圖片 10">
            <a:extLst>
              <a:ext uri="{FF2B5EF4-FFF2-40B4-BE49-F238E27FC236}">
                <a16:creationId xmlns:a16="http://schemas.microsoft.com/office/drawing/2014/main" id="{EB615375-6811-B8BC-DA88-B66214D3A2DD}"/>
              </a:ext>
            </a:extLst>
          </p:cNvPr>
          <p:cNvPicPr>
            <a:picLocks noChangeAspect="1"/>
          </p:cNvPicPr>
          <p:nvPr/>
        </p:nvPicPr>
        <p:blipFill>
          <a:blip r:embed="rId3"/>
          <a:stretch>
            <a:fillRect/>
          </a:stretch>
        </p:blipFill>
        <p:spPr>
          <a:xfrm>
            <a:off x="793751" y="4189661"/>
            <a:ext cx="3619500" cy="1989638"/>
          </a:xfrm>
          <a:prstGeom prst="rect">
            <a:avLst/>
          </a:prstGeom>
        </p:spPr>
      </p:pic>
      <p:pic>
        <p:nvPicPr>
          <p:cNvPr id="13" name="圖片 12">
            <a:extLst>
              <a:ext uri="{FF2B5EF4-FFF2-40B4-BE49-F238E27FC236}">
                <a16:creationId xmlns:a16="http://schemas.microsoft.com/office/drawing/2014/main" id="{9CD492F5-9583-A910-B127-1C6CCCF616ED}"/>
              </a:ext>
            </a:extLst>
          </p:cNvPr>
          <p:cNvPicPr>
            <a:picLocks noChangeAspect="1"/>
          </p:cNvPicPr>
          <p:nvPr/>
        </p:nvPicPr>
        <p:blipFill>
          <a:blip r:embed="rId4"/>
          <a:stretch>
            <a:fillRect/>
          </a:stretch>
        </p:blipFill>
        <p:spPr>
          <a:xfrm>
            <a:off x="4458648" y="4189661"/>
            <a:ext cx="3630303" cy="1989638"/>
          </a:xfrm>
          <a:prstGeom prst="rect">
            <a:avLst/>
          </a:prstGeom>
        </p:spPr>
      </p:pic>
      <p:sp>
        <p:nvSpPr>
          <p:cNvPr id="15" name="文字方塊 14">
            <a:extLst>
              <a:ext uri="{FF2B5EF4-FFF2-40B4-BE49-F238E27FC236}">
                <a16:creationId xmlns:a16="http://schemas.microsoft.com/office/drawing/2014/main" id="{C588A95C-60ED-2859-06B9-22B433744EDC}"/>
              </a:ext>
            </a:extLst>
          </p:cNvPr>
          <p:cNvSpPr txBox="1"/>
          <p:nvPr/>
        </p:nvSpPr>
        <p:spPr>
          <a:xfrm>
            <a:off x="8299450" y="1883539"/>
            <a:ext cx="3683000" cy="3416320"/>
          </a:xfrm>
          <a:prstGeom prst="rect">
            <a:avLst/>
          </a:prstGeom>
          <a:noFill/>
        </p:spPr>
        <p:txBody>
          <a:bodyPr wrap="square" rtlCol="0">
            <a:spAutoFit/>
          </a:bodyPr>
          <a:lstStyle/>
          <a:p>
            <a:r>
              <a:rPr lang="en-US" altLang="zh-TW" dirty="0">
                <a:latin typeface="+mj-lt"/>
              </a:rPr>
              <a:t>Advantage:</a:t>
            </a:r>
          </a:p>
          <a:p>
            <a:endParaRPr lang="en-US" altLang="zh-TW" dirty="0">
              <a:latin typeface="+mj-lt"/>
            </a:endParaRPr>
          </a:p>
          <a:p>
            <a:pPr marL="285750" indent="-285750">
              <a:buFont typeface="Arial" panose="020B0604020202020204" pitchFamily="34" charset="0"/>
              <a:buChar char="•"/>
            </a:pPr>
            <a:r>
              <a:rPr lang="en-US" altLang="zh-TW" dirty="0">
                <a:latin typeface="+mj-lt"/>
              </a:rPr>
              <a:t>Reduction of Edge Effects</a:t>
            </a:r>
          </a:p>
          <a:p>
            <a:pPr marL="285750" indent="-285750">
              <a:buFont typeface="Arial" panose="020B0604020202020204" pitchFamily="34" charset="0"/>
              <a:buChar char="•"/>
            </a:pPr>
            <a:endParaRPr lang="en-US" altLang="zh-TW" dirty="0">
              <a:latin typeface="+mj-lt"/>
            </a:endParaRPr>
          </a:p>
          <a:p>
            <a:pPr marL="285750" indent="-285750">
              <a:buFont typeface="Arial" panose="020B0604020202020204" pitchFamily="34" charset="0"/>
              <a:buChar char="•"/>
            </a:pPr>
            <a:r>
              <a:rPr lang="en-US" altLang="zh-TW" dirty="0">
                <a:latin typeface="+mj-lt"/>
              </a:rPr>
              <a:t>Improvement of Frequency Analysis</a:t>
            </a:r>
          </a:p>
          <a:p>
            <a:pPr marL="285750" indent="-285750">
              <a:buFont typeface="Arial" panose="020B0604020202020204" pitchFamily="34" charset="0"/>
              <a:buChar char="•"/>
            </a:pPr>
            <a:endParaRPr lang="en-US" altLang="zh-TW" dirty="0">
              <a:latin typeface="+mj-lt"/>
            </a:endParaRPr>
          </a:p>
          <a:p>
            <a:pPr marL="285750" indent="-285750">
              <a:buFont typeface="Arial" panose="020B0604020202020204" pitchFamily="34" charset="0"/>
              <a:buChar char="•"/>
            </a:pPr>
            <a:r>
              <a:rPr lang="en-US" altLang="zh-TW" dirty="0">
                <a:latin typeface="+mj-lt"/>
              </a:rPr>
              <a:t>Enhancement of Spectral Resolution</a:t>
            </a:r>
          </a:p>
          <a:p>
            <a:pPr marL="285750" indent="-285750">
              <a:buFont typeface="Arial" panose="020B0604020202020204" pitchFamily="34" charset="0"/>
              <a:buChar char="•"/>
            </a:pPr>
            <a:endParaRPr lang="en-US" altLang="zh-TW" dirty="0">
              <a:latin typeface="+mj-lt"/>
            </a:endParaRPr>
          </a:p>
          <a:p>
            <a:pPr marL="285750" indent="-285750">
              <a:buFont typeface="Arial" panose="020B0604020202020204" pitchFamily="34" charset="0"/>
              <a:buChar char="•"/>
            </a:pPr>
            <a:r>
              <a:rPr lang="en-US" altLang="zh-TW" dirty="0">
                <a:latin typeface="+mj-lt"/>
              </a:rPr>
              <a:t>Enhancement of Signal-to-Noise Ratio (SNR)</a:t>
            </a:r>
            <a:endParaRPr lang="zh-TW" altLang="en-US" dirty="0">
              <a:latin typeface="+mj-lt"/>
            </a:endParaRPr>
          </a:p>
        </p:txBody>
      </p:sp>
    </p:spTree>
    <p:extLst>
      <p:ext uri="{BB962C8B-B14F-4D97-AF65-F5344CB8AC3E}">
        <p14:creationId xmlns:p14="http://schemas.microsoft.com/office/powerpoint/2010/main" val="752831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C50B3D-21E0-5FDE-966E-18E14037F7BD}"/>
              </a:ext>
            </a:extLst>
          </p:cNvPr>
          <p:cNvSpPr>
            <a:spLocks noGrp="1"/>
          </p:cNvSpPr>
          <p:nvPr>
            <p:ph type="title"/>
          </p:nvPr>
        </p:nvSpPr>
        <p:spPr/>
        <p:txBody>
          <a:bodyPr/>
          <a:lstStyle/>
          <a:p>
            <a:pPr algn="ctr"/>
            <a:r>
              <a:rPr lang="en-US" altLang="zh-TW" dirty="0"/>
              <a:t>Bidirectional LSTM </a:t>
            </a:r>
            <a:endParaRPr lang="zh-TW" altLang="en-US" dirty="0"/>
          </a:p>
        </p:txBody>
      </p:sp>
      <p:pic>
        <p:nvPicPr>
          <p:cNvPr id="1026" name="Picture 2" descr="Bidirectional LSTM (BiLSTM) Training System - GM-RKB">
            <a:extLst>
              <a:ext uri="{FF2B5EF4-FFF2-40B4-BE49-F238E27FC236}">
                <a16:creationId xmlns:a16="http://schemas.microsoft.com/office/drawing/2014/main" id="{0AABEEAD-1557-4DA4-003E-379E0638F2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298" y="1155723"/>
            <a:ext cx="4739410" cy="2355077"/>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C405C553-49AB-C6D6-6F48-183CED09F379}"/>
              </a:ext>
            </a:extLst>
          </p:cNvPr>
          <p:cNvSpPr txBox="1"/>
          <p:nvPr/>
        </p:nvSpPr>
        <p:spPr>
          <a:xfrm>
            <a:off x="30480" y="6437853"/>
            <a:ext cx="12161520" cy="246221"/>
          </a:xfrm>
          <a:prstGeom prst="rect">
            <a:avLst/>
          </a:prstGeom>
          <a:noFill/>
        </p:spPr>
        <p:txBody>
          <a:bodyPr wrap="square">
            <a:spAutoFit/>
          </a:bodyPr>
          <a:lstStyle/>
          <a:p>
            <a:r>
              <a:rPr lang="en-US" altLang="zh-TW" sz="1000" dirty="0">
                <a:solidFill>
                  <a:schemeClr val="bg1"/>
                </a:solidFill>
                <a:latin typeface="+mj-lt"/>
              </a:rPr>
              <a:t>https://www.gabormelli.com/RKB/Bidirectional_LSTM_%28BiLSTM%29_Training_System</a:t>
            </a:r>
          </a:p>
        </p:txBody>
      </p:sp>
      <p:sp>
        <p:nvSpPr>
          <p:cNvPr id="5" name="TextBox 8">
            <a:extLst>
              <a:ext uri="{FF2B5EF4-FFF2-40B4-BE49-F238E27FC236}">
                <a16:creationId xmlns:a16="http://schemas.microsoft.com/office/drawing/2014/main" id="{A878DCB6-1C34-BE51-5597-FB193AFD44D6}"/>
              </a:ext>
            </a:extLst>
          </p:cNvPr>
          <p:cNvSpPr txBox="1"/>
          <p:nvPr/>
        </p:nvSpPr>
        <p:spPr>
          <a:xfrm>
            <a:off x="1876734" y="3399103"/>
            <a:ext cx="3255819" cy="338554"/>
          </a:xfrm>
          <a:prstGeom prst="rect">
            <a:avLst/>
          </a:prstGeom>
          <a:noFill/>
        </p:spPr>
        <p:txBody>
          <a:bodyPr wrap="square" rtlCol="0">
            <a:spAutoFit/>
          </a:bodyPr>
          <a:lstStyle/>
          <a:p>
            <a:pPr algn="ctr"/>
            <a:r>
              <a:rPr lang="en-US" altLang="zh-TW" sz="1600" dirty="0">
                <a:latin typeface="+mj-lt"/>
              </a:rPr>
              <a:t>Bidirectional LSTM</a:t>
            </a:r>
            <a:endParaRPr lang="zh-TW" altLang="en-US" sz="1600" dirty="0">
              <a:latin typeface="+mj-lt"/>
            </a:endParaRPr>
          </a:p>
        </p:txBody>
      </p:sp>
      <p:sp>
        <p:nvSpPr>
          <p:cNvPr id="1091" name="TextBox 8">
            <a:extLst>
              <a:ext uri="{FF2B5EF4-FFF2-40B4-BE49-F238E27FC236}">
                <a16:creationId xmlns:a16="http://schemas.microsoft.com/office/drawing/2014/main" id="{0547972D-EB65-4ACD-9A7A-805E6C1C3F1B}"/>
              </a:ext>
            </a:extLst>
          </p:cNvPr>
          <p:cNvSpPr txBox="1"/>
          <p:nvPr/>
        </p:nvSpPr>
        <p:spPr>
          <a:xfrm>
            <a:off x="7059449" y="5842184"/>
            <a:ext cx="3255819" cy="338554"/>
          </a:xfrm>
          <a:prstGeom prst="rect">
            <a:avLst/>
          </a:prstGeom>
          <a:noFill/>
        </p:spPr>
        <p:txBody>
          <a:bodyPr wrap="square" rtlCol="0">
            <a:spAutoFit/>
          </a:bodyPr>
          <a:lstStyle/>
          <a:p>
            <a:pPr algn="ctr"/>
            <a:r>
              <a:rPr lang="en-US" altLang="zh-TW" sz="1600" dirty="0">
                <a:latin typeface="+mj-lt"/>
              </a:rPr>
              <a:t>Muti-BiLSTM</a:t>
            </a:r>
            <a:endParaRPr lang="zh-TW" altLang="en-US" sz="1600" dirty="0">
              <a:latin typeface="+mj-lt"/>
            </a:endParaRPr>
          </a:p>
        </p:txBody>
      </p:sp>
      <p:pic>
        <p:nvPicPr>
          <p:cNvPr id="1093" name="圖片 1092">
            <a:extLst>
              <a:ext uri="{FF2B5EF4-FFF2-40B4-BE49-F238E27FC236}">
                <a16:creationId xmlns:a16="http://schemas.microsoft.com/office/drawing/2014/main" id="{93C432BE-C50A-AB38-F2A7-32CAD01D31CC}"/>
              </a:ext>
            </a:extLst>
          </p:cNvPr>
          <p:cNvPicPr>
            <a:picLocks noChangeAspect="1"/>
          </p:cNvPicPr>
          <p:nvPr/>
        </p:nvPicPr>
        <p:blipFill>
          <a:blip r:embed="rId4"/>
          <a:stretch>
            <a:fillRect/>
          </a:stretch>
        </p:blipFill>
        <p:spPr>
          <a:xfrm>
            <a:off x="6126480" y="1558695"/>
            <a:ext cx="5609330" cy="4283489"/>
          </a:xfrm>
          <a:prstGeom prst="rect">
            <a:avLst/>
          </a:prstGeom>
        </p:spPr>
      </p:pic>
      <p:sp>
        <p:nvSpPr>
          <p:cNvPr id="1094" name="文字方塊 1093">
            <a:extLst>
              <a:ext uri="{FF2B5EF4-FFF2-40B4-BE49-F238E27FC236}">
                <a16:creationId xmlns:a16="http://schemas.microsoft.com/office/drawing/2014/main" id="{167EF0A0-8880-4E70-0CE0-B19CA4497935}"/>
              </a:ext>
            </a:extLst>
          </p:cNvPr>
          <p:cNvSpPr txBox="1"/>
          <p:nvPr/>
        </p:nvSpPr>
        <p:spPr>
          <a:xfrm>
            <a:off x="1075714" y="3942687"/>
            <a:ext cx="4857857" cy="2031325"/>
          </a:xfrm>
          <a:prstGeom prst="rect">
            <a:avLst/>
          </a:prstGeom>
          <a:noFill/>
        </p:spPr>
        <p:txBody>
          <a:bodyPr wrap="square" rtlCol="0">
            <a:spAutoFit/>
          </a:bodyPr>
          <a:lstStyle/>
          <a:p>
            <a:pPr marL="285750" indent="-285750">
              <a:buFont typeface="Arial" panose="020B0604020202020204" pitchFamily="34" charset="0"/>
              <a:buChar char="•"/>
            </a:pPr>
            <a:r>
              <a:rPr lang="en-US" altLang="zh-TW" dirty="0">
                <a:latin typeface="+mj-lt"/>
              </a:rPr>
              <a:t>Capturing Sequence Context</a:t>
            </a:r>
          </a:p>
          <a:p>
            <a:pPr marL="285750" indent="-285750">
              <a:buFont typeface="Arial" panose="020B0604020202020204" pitchFamily="34" charset="0"/>
              <a:buChar char="•"/>
            </a:pPr>
            <a:endParaRPr lang="en-US" altLang="zh-TW" dirty="0">
              <a:latin typeface="+mj-lt"/>
            </a:endParaRPr>
          </a:p>
          <a:p>
            <a:pPr marL="285750" indent="-285750">
              <a:buFont typeface="Arial" panose="020B0604020202020204" pitchFamily="34" charset="0"/>
              <a:buChar char="•"/>
            </a:pPr>
            <a:r>
              <a:rPr lang="en-US" altLang="zh-TW" dirty="0">
                <a:latin typeface="+mj-lt"/>
              </a:rPr>
              <a:t>Reducing Information Loss During Forgetting</a:t>
            </a:r>
          </a:p>
          <a:p>
            <a:pPr marL="285750" indent="-285750">
              <a:buFont typeface="Arial" panose="020B0604020202020204" pitchFamily="34" charset="0"/>
              <a:buChar char="•"/>
            </a:pPr>
            <a:endParaRPr lang="en-US" altLang="zh-TW" dirty="0">
              <a:latin typeface="+mj-lt"/>
            </a:endParaRPr>
          </a:p>
          <a:p>
            <a:pPr marL="285750" indent="-285750">
              <a:buFont typeface="Arial" panose="020B0604020202020204" pitchFamily="34" charset="0"/>
              <a:buChar char="•"/>
            </a:pPr>
            <a:r>
              <a:rPr lang="en-US" altLang="zh-TW" dirty="0">
                <a:latin typeface="+mj-lt"/>
              </a:rPr>
              <a:t>Improved Predictive Power</a:t>
            </a:r>
          </a:p>
          <a:p>
            <a:pPr marL="285750" indent="-285750">
              <a:buFont typeface="Arial" panose="020B0604020202020204" pitchFamily="34" charset="0"/>
              <a:buChar char="•"/>
            </a:pPr>
            <a:endParaRPr lang="en-US" altLang="zh-TW" dirty="0">
              <a:latin typeface="+mj-lt"/>
            </a:endParaRPr>
          </a:p>
          <a:p>
            <a:pPr marL="285750" indent="-285750">
              <a:buFont typeface="Arial" panose="020B0604020202020204" pitchFamily="34" charset="0"/>
              <a:buChar char="•"/>
            </a:pPr>
            <a:r>
              <a:rPr lang="en-US" altLang="zh-TW" dirty="0">
                <a:latin typeface="+mj-lt"/>
              </a:rPr>
              <a:t>Mitigating Gradient Vanishing Issues</a:t>
            </a:r>
            <a:endParaRPr lang="zh-TW" altLang="en-US" dirty="0">
              <a:latin typeface="+mj-lt"/>
            </a:endParaRPr>
          </a:p>
        </p:txBody>
      </p:sp>
    </p:spTree>
    <p:extLst>
      <p:ext uri="{BB962C8B-B14F-4D97-AF65-F5344CB8AC3E}">
        <p14:creationId xmlns:p14="http://schemas.microsoft.com/office/powerpoint/2010/main" val="1287769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C41F11-64CD-6DFE-8969-F1DB70ECFA13}"/>
              </a:ext>
            </a:extLst>
          </p:cNvPr>
          <p:cNvSpPr>
            <a:spLocks noGrp="1"/>
          </p:cNvSpPr>
          <p:nvPr>
            <p:ph type="title"/>
          </p:nvPr>
        </p:nvSpPr>
        <p:spPr/>
        <p:txBody>
          <a:bodyPr/>
          <a:lstStyle/>
          <a:p>
            <a:pPr algn="ctr"/>
            <a:r>
              <a:rPr lang="en-US" altLang="zh-TW" dirty="0"/>
              <a:t>Results</a:t>
            </a:r>
            <a:endParaRPr lang="zh-TW" altLang="en-US" dirty="0"/>
          </a:p>
        </p:txBody>
      </p:sp>
      <p:pic>
        <p:nvPicPr>
          <p:cNvPr id="5" name="圖片 4">
            <a:extLst>
              <a:ext uri="{FF2B5EF4-FFF2-40B4-BE49-F238E27FC236}">
                <a16:creationId xmlns:a16="http://schemas.microsoft.com/office/drawing/2014/main" id="{5277B2A9-9E7D-7896-DA6C-157272F4B289}"/>
              </a:ext>
            </a:extLst>
          </p:cNvPr>
          <p:cNvPicPr>
            <a:picLocks noChangeAspect="1"/>
          </p:cNvPicPr>
          <p:nvPr/>
        </p:nvPicPr>
        <p:blipFill rotWithShape="1">
          <a:blip r:embed="rId2"/>
          <a:srcRect r="4264"/>
          <a:stretch/>
        </p:blipFill>
        <p:spPr>
          <a:xfrm>
            <a:off x="765684" y="1243130"/>
            <a:ext cx="2872374" cy="2209139"/>
          </a:xfrm>
          <a:prstGeom prst="rect">
            <a:avLst/>
          </a:prstGeom>
        </p:spPr>
      </p:pic>
      <p:pic>
        <p:nvPicPr>
          <p:cNvPr id="9" name="圖片 8">
            <a:extLst>
              <a:ext uri="{FF2B5EF4-FFF2-40B4-BE49-F238E27FC236}">
                <a16:creationId xmlns:a16="http://schemas.microsoft.com/office/drawing/2014/main" id="{E9D62D51-3228-C0B8-D569-A41F65456144}"/>
              </a:ext>
            </a:extLst>
          </p:cNvPr>
          <p:cNvPicPr>
            <a:picLocks/>
          </p:cNvPicPr>
          <p:nvPr/>
        </p:nvPicPr>
        <p:blipFill>
          <a:blip r:embed="rId3">
            <a:extLst>
              <a:ext uri="{28A0092B-C50C-407E-A947-70E740481C1C}">
                <a14:useLocalDpi xmlns:a14="http://schemas.microsoft.com/office/drawing/2010/main" val="0"/>
              </a:ext>
            </a:extLst>
          </a:blip>
          <a:srcRect/>
          <a:stretch/>
        </p:blipFill>
        <p:spPr>
          <a:xfrm>
            <a:off x="765684" y="3737849"/>
            <a:ext cx="3096000" cy="2210400"/>
          </a:xfrm>
          <a:prstGeom prst="rect">
            <a:avLst/>
          </a:prstGeom>
        </p:spPr>
      </p:pic>
      <p:pic>
        <p:nvPicPr>
          <p:cNvPr id="13" name="圖片 12">
            <a:extLst>
              <a:ext uri="{FF2B5EF4-FFF2-40B4-BE49-F238E27FC236}">
                <a16:creationId xmlns:a16="http://schemas.microsoft.com/office/drawing/2014/main" id="{AF444CB2-09BF-7844-3758-3B7C4B962E75}"/>
              </a:ext>
            </a:extLst>
          </p:cNvPr>
          <p:cNvPicPr>
            <a:picLocks noChangeAspect="1"/>
          </p:cNvPicPr>
          <p:nvPr/>
        </p:nvPicPr>
        <p:blipFill>
          <a:blip r:embed="rId4"/>
          <a:stretch>
            <a:fillRect/>
          </a:stretch>
        </p:blipFill>
        <p:spPr>
          <a:xfrm>
            <a:off x="8407787" y="3737159"/>
            <a:ext cx="3096223" cy="2209829"/>
          </a:xfrm>
          <a:prstGeom prst="rect">
            <a:avLst/>
          </a:prstGeom>
        </p:spPr>
      </p:pic>
      <p:pic>
        <p:nvPicPr>
          <p:cNvPr id="15" name="圖片 14">
            <a:extLst>
              <a:ext uri="{FF2B5EF4-FFF2-40B4-BE49-F238E27FC236}">
                <a16:creationId xmlns:a16="http://schemas.microsoft.com/office/drawing/2014/main" id="{85D9639F-A31B-1B90-3407-919460D36A7D}"/>
              </a:ext>
            </a:extLst>
          </p:cNvPr>
          <p:cNvPicPr>
            <a:picLocks/>
          </p:cNvPicPr>
          <p:nvPr/>
        </p:nvPicPr>
        <p:blipFill>
          <a:blip r:embed="rId5">
            <a:extLst>
              <a:ext uri="{28A0092B-C50C-407E-A947-70E740481C1C}">
                <a14:useLocalDpi xmlns:a14="http://schemas.microsoft.com/office/drawing/2010/main" val="0"/>
              </a:ext>
            </a:extLst>
          </a:blip>
          <a:srcRect/>
          <a:stretch/>
        </p:blipFill>
        <p:spPr>
          <a:xfrm>
            <a:off x="4586735" y="3737159"/>
            <a:ext cx="3096000" cy="2209139"/>
          </a:xfrm>
          <a:prstGeom prst="rect">
            <a:avLst/>
          </a:prstGeom>
        </p:spPr>
      </p:pic>
      <p:graphicFrame>
        <p:nvGraphicFramePr>
          <p:cNvPr id="16" name="表格 15">
            <a:extLst>
              <a:ext uri="{FF2B5EF4-FFF2-40B4-BE49-F238E27FC236}">
                <a16:creationId xmlns:a16="http://schemas.microsoft.com/office/drawing/2014/main" id="{5E6DB2D9-B036-9ED2-C972-73BF8506388F}"/>
              </a:ext>
            </a:extLst>
          </p:cNvPr>
          <p:cNvGraphicFramePr>
            <a:graphicFrameLocks noGrp="1"/>
          </p:cNvGraphicFramePr>
          <p:nvPr>
            <p:extLst>
              <p:ext uri="{D42A27DB-BD31-4B8C-83A1-F6EECF244321}">
                <p14:modId xmlns:p14="http://schemas.microsoft.com/office/powerpoint/2010/main" val="1727659823"/>
              </p:ext>
            </p:extLst>
          </p:nvPr>
        </p:nvGraphicFramePr>
        <p:xfrm>
          <a:off x="8063565" y="1475113"/>
          <a:ext cx="3887012" cy="1752600"/>
        </p:xfrm>
        <a:graphic>
          <a:graphicData uri="http://schemas.openxmlformats.org/drawingml/2006/table">
            <a:tbl>
              <a:tblPr firstRow="1" bandRow="1">
                <a:tableStyleId>{5C22544A-7EE6-4342-B048-85BDC9FD1C3A}</a:tableStyleId>
              </a:tblPr>
              <a:tblGrid>
                <a:gridCol w="971753">
                  <a:extLst>
                    <a:ext uri="{9D8B030D-6E8A-4147-A177-3AD203B41FA5}">
                      <a16:colId xmlns:a16="http://schemas.microsoft.com/office/drawing/2014/main" val="676222689"/>
                    </a:ext>
                  </a:extLst>
                </a:gridCol>
                <a:gridCol w="971753">
                  <a:extLst>
                    <a:ext uri="{9D8B030D-6E8A-4147-A177-3AD203B41FA5}">
                      <a16:colId xmlns:a16="http://schemas.microsoft.com/office/drawing/2014/main" val="921341382"/>
                    </a:ext>
                  </a:extLst>
                </a:gridCol>
                <a:gridCol w="971753">
                  <a:extLst>
                    <a:ext uri="{9D8B030D-6E8A-4147-A177-3AD203B41FA5}">
                      <a16:colId xmlns:a16="http://schemas.microsoft.com/office/drawing/2014/main" val="1758747925"/>
                    </a:ext>
                  </a:extLst>
                </a:gridCol>
                <a:gridCol w="971753">
                  <a:extLst>
                    <a:ext uri="{9D8B030D-6E8A-4147-A177-3AD203B41FA5}">
                      <a16:colId xmlns:a16="http://schemas.microsoft.com/office/drawing/2014/main" val="2962304247"/>
                    </a:ext>
                  </a:extLst>
                </a:gridCol>
              </a:tblGrid>
              <a:tr h="370840">
                <a:tc>
                  <a:txBody>
                    <a:bodyPr/>
                    <a:lstStyle/>
                    <a:p>
                      <a:r>
                        <a:rPr lang="en-US" altLang="zh-TW" sz="1800" b="0" i="0" kern="1200" dirty="0">
                          <a:solidFill>
                            <a:schemeClr val="lt1"/>
                          </a:solidFill>
                          <a:effectLst/>
                          <a:latin typeface="+mn-lt"/>
                          <a:ea typeface="+mn-ea"/>
                          <a:cs typeface="+mn-cs"/>
                        </a:rPr>
                        <a:t>Nodes &amp;Layers</a:t>
                      </a:r>
                    </a:p>
                  </a:txBody>
                  <a:tcPr/>
                </a:tc>
                <a:tc>
                  <a:txBody>
                    <a:bodyPr/>
                    <a:lstStyle/>
                    <a:p>
                      <a:r>
                        <a:rPr lang="en-US" altLang="zh-TW" b="0" dirty="0"/>
                        <a:t>RMSE</a:t>
                      </a:r>
                      <a:endParaRPr lang="zh-TW" altLang="en-US" b="0" dirty="0"/>
                    </a:p>
                  </a:txBody>
                  <a:tcPr/>
                </a:tc>
                <a:tc>
                  <a:txBody>
                    <a:bodyPr/>
                    <a:lstStyle/>
                    <a:p>
                      <a:r>
                        <a:rPr lang="en-US" altLang="zh-TW" b="0" dirty="0"/>
                        <a:t>MAE</a:t>
                      </a:r>
                      <a:endParaRPr lang="zh-TW" altLang="en-US" b="0" dirty="0"/>
                    </a:p>
                  </a:txBody>
                  <a:tcPr/>
                </a:tc>
                <a:tc>
                  <a:txBody>
                    <a:bodyPr/>
                    <a:lstStyle/>
                    <a:p>
                      <a:r>
                        <a:rPr lang="en-US" altLang="zh-TW" b="0" dirty="0"/>
                        <a:t>R</a:t>
                      </a:r>
                      <a:endParaRPr lang="zh-TW" altLang="en-US" b="0" dirty="0"/>
                    </a:p>
                  </a:txBody>
                  <a:tcPr/>
                </a:tc>
                <a:extLst>
                  <a:ext uri="{0D108BD9-81ED-4DB2-BD59-A6C34878D82A}">
                    <a16:rowId xmlns:a16="http://schemas.microsoft.com/office/drawing/2014/main" val="734697547"/>
                  </a:ext>
                </a:extLst>
              </a:tr>
              <a:tr h="370840">
                <a:tc>
                  <a:txBody>
                    <a:bodyPr/>
                    <a:lstStyle/>
                    <a:p>
                      <a:r>
                        <a:rPr lang="en-US" altLang="zh-TW" b="0" dirty="0"/>
                        <a:t>16</a:t>
                      </a:r>
                      <a:r>
                        <a:rPr lang="en-US" altLang="zh-TW" sz="1800" b="0" i="0" kern="1200" dirty="0">
                          <a:solidFill>
                            <a:schemeClr val="dk1"/>
                          </a:solidFill>
                          <a:effectLst/>
                          <a:latin typeface="+mn-lt"/>
                          <a:ea typeface="+mn-ea"/>
                          <a:cs typeface="+mn-cs"/>
                        </a:rPr>
                        <a:t>×3</a:t>
                      </a:r>
                      <a:endParaRPr lang="zh-TW" altLang="en-US" b="0" dirty="0"/>
                    </a:p>
                  </a:txBody>
                  <a:tcPr/>
                </a:tc>
                <a:tc>
                  <a:txBody>
                    <a:bodyPr/>
                    <a:lstStyle/>
                    <a:p>
                      <a:r>
                        <a:rPr lang="en-US" altLang="zh-TW" b="0" dirty="0"/>
                        <a:t>0.064</a:t>
                      </a:r>
                      <a:endParaRPr lang="zh-TW"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t>0.038</a:t>
                      </a:r>
                      <a:endParaRPr lang="zh-TW"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t>0.591</a:t>
                      </a:r>
                      <a:endParaRPr lang="zh-TW" altLang="en-US" b="0" dirty="0"/>
                    </a:p>
                  </a:txBody>
                  <a:tcPr/>
                </a:tc>
                <a:extLst>
                  <a:ext uri="{0D108BD9-81ED-4DB2-BD59-A6C34878D82A}">
                    <a16:rowId xmlns:a16="http://schemas.microsoft.com/office/drawing/2014/main" val="30892805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32×3</a:t>
                      </a:r>
                      <a:endParaRPr lang="zh-TW"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t>0.061</a:t>
                      </a:r>
                      <a:endParaRPr lang="zh-TW"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t>0.037</a:t>
                      </a:r>
                      <a:endParaRPr lang="zh-TW" altLang="en-US" b="0" dirty="0"/>
                    </a:p>
                  </a:txBody>
                  <a:tcPr/>
                </a:tc>
                <a:tc>
                  <a:txBody>
                    <a:bodyPr/>
                    <a:lstStyle/>
                    <a:p>
                      <a:r>
                        <a:rPr lang="en-US" altLang="zh-TW" b="0" dirty="0"/>
                        <a:t>0.627</a:t>
                      </a:r>
                      <a:endParaRPr lang="zh-TW" altLang="en-US" b="0" dirty="0"/>
                    </a:p>
                  </a:txBody>
                  <a:tcPr/>
                </a:tc>
                <a:extLst>
                  <a:ext uri="{0D108BD9-81ED-4DB2-BD59-A6C34878D82A}">
                    <a16:rowId xmlns:a16="http://schemas.microsoft.com/office/drawing/2014/main" val="27432385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16×5</a:t>
                      </a:r>
                      <a:endParaRPr lang="zh-TW" altLang="en-US" b="0" dirty="0"/>
                    </a:p>
                  </a:txBody>
                  <a:tcPr/>
                </a:tc>
                <a:tc>
                  <a:txBody>
                    <a:bodyPr/>
                    <a:lstStyle/>
                    <a:p>
                      <a:r>
                        <a:rPr lang="en-US" altLang="zh-TW" b="0" dirty="0"/>
                        <a:t>0.062</a:t>
                      </a:r>
                      <a:endParaRPr lang="zh-TW" altLang="en-US" b="0" dirty="0"/>
                    </a:p>
                  </a:txBody>
                  <a:tcPr/>
                </a:tc>
                <a:tc>
                  <a:txBody>
                    <a:bodyPr/>
                    <a:lstStyle/>
                    <a:p>
                      <a:r>
                        <a:rPr lang="en-US" altLang="zh-TW" b="0" dirty="0"/>
                        <a:t>0.038</a:t>
                      </a:r>
                      <a:endParaRPr lang="zh-TW" altLang="en-US" b="0" dirty="0"/>
                    </a:p>
                  </a:txBody>
                  <a:tcPr/>
                </a:tc>
                <a:tc>
                  <a:txBody>
                    <a:bodyPr/>
                    <a:lstStyle/>
                    <a:p>
                      <a:r>
                        <a:rPr lang="en-US" altLang="zh-TW" b="0" dirty="0"/>
                        <a:t>0.610</a:t>
                      </a:r>
                      <a:endParaRPr lang="zh-TW" altLang="en-US" b="0" dirty="0"/>
                    </a:p>
                  </a:txBody>
                  <a:tcPr/>
                </a:tc>
                <a:extLst>
                  <a:ext uri="{0D108BD9-81ED-4DB2-BD59-A6C34878D82A}">
                    <a16:rowId xmlns:a16="http://schemas.microsoft.com/office/drawing/2014/main" val="2681848307"/>
                  </a:ext>
                </a:extLst>
              </a:tr>
            </a:tbl>
          </a:graphicData>
        </a:graphic>
      </p:graphicFrame>
      <p:sp>
        <p:nvSpPr>
          <p:cNvPr id="17" name="TextBox 8">
            <a:extLst>
              <a:ext uri="{FF2B5EF4-FFF2-40B4-BE49-F238E27FC236}">
                <a16:creationId xmlns:a16="http://schemas.microsoft.com/office/drawing/2014/main" id="{50EFB6C3-C0C8-7369-D80A-F84FCF96B2AC}"/>
              </a:ext>
            </a:extLst>
          </p:cNvPr>
          <p:cNvSpPr txBox="1"/>
          <p:nvPr/>
        </p:nvSpPr>
        <p:spPr>
          <a:xfrm>
            <a:off x="765684" y="5946988"/>
            <a:ext cx="3255819" cy="338554"/>
          </a:xfrm>
          <a:prstGeom prst="rect">
            <a:avLst/>
          </a:prstGeom>
          <a:noFill/>
        </p:spPr>
        <p:txBody>
          <a:bodyPr wrap="square" rtlCol="0">
            <a:spAutoFit/>
          </a:bodyPr>
          <a:lstStyle/>
          <a:p>
            <a:pPr algn="ctr"/>
            <a:r>
              <a:rPr lang="en-US" altLang="zh-TW" sz="1600" dirty="0">
                <a:latin typeface="+mj-lt"/>
              </a:rPr>
              <a:t>16x3</a:t>
            </a:r>
            <a:endParaRPr lang="zh-TW" altLang="en-US" sz="1600" dirty="0">
              <a:latin typeface="+mj-lt"/>
            </a:endParaRPr>
          </a:p>
        </p:txBody>
      </p:sp>
      <p:sp>
        <p:nvSpPr>
          <p:cNvPr id="18" name="TextBox 8">
            <a:extLst>
              <a:ext uri="{FF2B5EF4-FFF2-40B4-BE49-F238E27FC236}">
                <a16:creationId xmlns:a16="http://schemas.microsoft.com/office/drawing/2014/main" id="{6496BA48-9D78-3922-F2B5-6917012DB29C}"/>
              </a:ext>
            </a:extLst>
          </p:cNvPr>
          <p:cNvSpPr txBox="1"/>
          <p:nvPr/>
        </p:nvSpPr>
        <p:spPr>
          <a:xfrm>
            <a:off x="4467979" y="5946988"/>
            <a:ext cx="3255819" cy="338554"/>
          </a:xfrm>
          <a:prstGeom prst="rect">
            <a:avLst/>
          </a:prstGeom>
          <a:noFill/>
        </p:spPr>
        <p:txBody>
          <a:bodyPr wrap="square" rtlCol="0">
            <a:spAutoFit/>
          </a:bodyPr>
          <a:lstStyle/>
          <a:p>
            <a:pPr algn="ctr"/>
            <a:r>
              <a:rPr lang="en-US" altLang="zh-TW" sz="1600" dirty="0">
                <a:latin typeface="+mj-lt"/>
              </a:rPr>
              <a:t>32x3</a:t>
            </a:r>
            <a:endParaRPr lang="zh-TW" altLang="en-US" sz="1600" dirty="0">
              <a:latin typeface="+mj-lt"/>
            </a:endParaRPr>
          </a:p>
        </p:txBody>
      </p:sp>
      <p:sp>
        <p:nvSpPr>
          <p:cNvPr id="19" name="TextBox 8">
            <a:extLst>
              <a:ext uri="{FF2B5EF4-FFF2-40B4-BE49-F238E27FC236}">
                <a16:creationId xmlns:a16="http://schemas.microsoft.com/office/drawing/2014/main" id="{7EFFE14A-B896-E915-22F0-E4F43CDD9FF7}"/>
              </a:ext>
            </a:extLst>
          </p:cNvPr>
          <p:cNvSpPr txBox="1"/>
          <p:nvPr/>
        </p:nvSpPr>
        <p:spPr>
          <a:xfrm>
            <a:off x="8330093" y="5946988"/>
            <a:ext cx="3255819" cy="338554"/>
          </a:xfrm>
          <a:prstGeom prst="rect">
            <a:avLst/>
          </a:prstGeom>
          <a:noFill/>
        </p:spPr>
        <p:txBody>
          <a:bodyPr wrap="square" rtlCol="0">
            <a:spAutoFit/>
          </a:bodyPr>
          <a:lstStyle/>
          <a:p>
            <a:pPr algn="ctr"/>
            <a:r>
              <a:rPr lang="en-US" altLang="zh-TW" sz="1600" dirty="0">
                <a:latin typeface="+mj-lt"/>
              </a:rPr>
              <a:t>16x5</a:t>
            </a:r>
            <a:endParaRPr lang="zh-TW" altLang="en-US" sz="1600" dirty="0">
              <a:latin typeface="+mj-lt"/>
            </a:endParaRPr>
          </a:p>
        </p:txBody>
      </p:sp>
      <p:pic>
        <p:nvPicPr>
          <p:cNvPr id="3" name="Picture 2"/>
          <p:cNvPicPr>
            <a:picLocks/>
          </p:cNvPicPr>
          <p:nvPr/>
        </p:nvPicPr>
        <p:blipFill>
          <a:blip r:embed="rId6"/>
          <a:stretch>
            <a:fillRect/>
          </a:stretch>
        </p:blipFill>
        <p:spPr>
          <a:xfrm>
            <a:off x="4675688" y="1243129"/>
            <a:ext cx="2840400" cy="2209139"/>
          </a:xfrm>
          <a:prstGeom prst="rect">
            <a:avLst/>
          </a:prstGeom>
        </p:spPr>
      </p:pic>
    </p:spTree>
    <p:extLst>
      <p:ext uri="{BB962C8B-B14F-4D97-AF65-F5344CB8AC3E}">
        <p14:creationId xmlns:p14="http://schemas.microsoft.com/office/powerpoint/2010/main" val="2982530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129B66-7D95-DE56-85F7-B291DDB8CF41}"/>
              </a:ext>
            </a:extLst>
          </p:cNvPr>
          <p:cNvSpPr>
            <a:spLocks noGrp="1"/>
          </p:cNvSpPr>
          <p:nvPr>
            <p:ph type="title"/>
          </p:nvPr>
        </p:nvSpPr>
        <p:spPr/>
        <p:txBody>
          <a:bodyPr/>
          <a:lstStyle/>
          <a:p>
            <a:pPr algn="ctr"/>
            <a:r>
              <a:rPr lang="en-US" altLang="zh-TW" dirty="0"/>
              <a:t>Bidirectional Gated Recurrent Unit </a:t>
            </a:r>
            <a:endParaRPr lang="zh-TW" altLang="en-US" dirty="0"/>
          </a:p>
        </p:txBody>
      </p:sp>
      <p:sp>
        <p:nvSpPr>
          <p:cNvPr id="6" name="文字方塊 5">
            <a:extLst>
              <a:ext uri="{FF2B5EF4-FFF2-40B4-BE49-F238E27FC236}">
                <a16:creationId xmlns:a16="http://schemas.microsoft.com/office/drawing/2014/main" id="{978BF9CB-4231-AA5C-C8BB-EDBE0A353FEC}"/>
              </a:ext>
            </a:extLst>
          </p:cNvPr>
          <p:cNvSpPr txBox="1"/>
          <p:nvPr/>
        </p:nvSpPr>
        <p:spPr>
          <a:xfrm>
            <a:off x="30480" y="6437853"/>
            <a:ext cx="12161520" cy="400110"/>
          </a:xfrm>
          <a:prstGeom prst="rect">
            <a:avLst/>
          </a:prstGeom>
          <a:noFill/>
        </p:spPr>
        <p:txBody>
          <a:bodyPr wrap="square">
            <a:spAutoFit/>
          </a:bodyPr>
          <a:lstStyle/>
          <a:p>
            <a:r>
              <a:rPr lang="en-US" altLang="zh-TW" sz="1000" dirty="0">
                <a:solidFill>
                  <a:schemeClr val="bg1"/>
                </a:solidFill>
                <a:latin typeface="+mj-lt"/>
              </a:rPr>
              <a:t>https://www.researchgate.net/figure/Structure-of-Bidirectional-GRU-BiGRU-a-GRU-cell-and-b-unroll-BiGRU_fig5_360614707</a:t>
            </a:r>
          </a:p>
          <a:p>
            <a:r>
              <a:rPr lang="en-US" altLang="zh-TW" sz="1000" dirty="0">
                <a:solidFill>
                  <a:schemeClr val="bg1"/>
                </a:solidFill>
                <a:latin typeface="+mj-lt"/>
              </a:rPr>
              <a:t>https://www.kaggle.com/competitions/tlvmc-parkinsons-freezing-gait-prediction/discussion/416410</a:t>
            </a:r>
          </a:p>
        </p:txBody>
      </p:sp>
      <p:pic>
        <p:nvPicPr>
          <p:cNvPr id="2052" name="Picture 4" descr="Structure of Bidirectional GRU (BiGRU): (a) GRU cell and (b) unroll BiGRU.  | Download Scientific Diagram">
            <a:extLst>
              <a:ext uri="{FF2B5EF4-FFF2-40B4-BE49-F238E27FC236}">
                <a16:creationId xmlns:a16="http://schemas.microsoft.com/office/drawing/2014/main" id="{196022D8-621E-AB19-05EF-62B85E85E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335" y="1796936"/>
            <a:ext cx="6237143" cy="2017899"/>
          </a:xfrm>
          <a:prstGeom prst="rect">
            <a:avLst/>
          </a:prstGeom>
          <a:noFill/>
          <a:extLst>
            <a:ext uri="{909E8E84-426E-40DD-AFC4-6F175D3DCCD1}">
              <a14:hiddenFill xmlns:a14="http://schemas.microsoft.com/office/drawing/2010/main">
                <a:solidFill>
                  <a:srgbClr val="FFFFFF"/>
                </a:solidFill>
              </a14:hiddenFill>
            </a:ext>
          </a:extLst>
        </p:spPr>
      </p:pic>
      <p:pic>
        <p:nvPicPr>
          <p:cNvPr id="8" name="圖片 7">
            <a:extLst>
              <a:ext uri="{FF2B5EF4-FFF2-40B4-BE49-F238E27FC236}">
                <a16:creationId xmlns:a16="http://schemas.microsoft.com/office/drawing/2014/main" id="{232447A4-33BC-5A9E-0DE8-E5E84110CA3E}"/>
              </a:ext>
            </a:extLst>
          </p:cNvPr>
          <p:cNvPicPr>
            <a:picLocks noChangeAspect="1"/>
          </p:cNvPicPr>
          <p:nvPr/>
        </p:nvPicPr>
        <p:blipFill>
          <a:blip r:embed="rId4"/>
          <a:stretch>
            <a:fillRect/>
          </a:stretch>
        </p:blipFill>
        <p:spPr>
          <a:xfrm>
            <a:off x="6668354" y="1512141"/>
            <a:ext cx="5398211" cy="4122270"/>
          </a:xfrm>
          <a:prstGeom prst="rect">
            <a:avLst/>
          </a:prstGeom>
        </p:spPr>
      </p:pic>
      <p:sp>
        <p:nvSpPr>
          <p:cNvPr id="9" name="TextBox 8">
            <a:extLst>
              <a:ext uri="{FF2B5EF4-FFF2-40B4-BE49-F238E27FC236}">
                <a16:creationId xmlns:a16="http://schemas.microsoft.com/office/drawing/2014/main" id="{980E4739-8159-91FC-F639-78CF0B4E2BD0}"/>
              </a:ext>
            </a:extLst>
          </p:cNvPr>
          <p:cNvSpPr txBox="1"/>
          <p:nvPr/>
        </p:nvSpPr>
        <p:spPr>
          <a:xfrm>
            <a:off x="7411874" y="5757449"/>
            <a:ext cx="3255819" cy="338554"/>
          </a:xfrm>
          <a:prstGeom prst="rect">
            <a:avLst/>
          </a:prstGeom>
          <a:noFill/>
        </p:spPr>
        <p:txBody>
          <a:bodyPr wrap="square" rtlCol="0">
            <a:spAutoFit/>
          </a:bodyPr>
          <a:lstStyle/>
          <a:p>
            <a:pPr algn="ctr"/>
            <a:r>
              <a:rPr lang="en-US" altLang="zh-TW" sz="1600" dirty="0">
                <a:latin typeface="+mj-lt"/>
              </a:rPr>
              <a:t>Muti-BiGRU</a:t>
            </a:r>
            <a:endParaRPr lang="zh-TW" altLang="en-US" sz="1600" dirty="0">
              <a:latin typeface="+mj-lt"/>
            </a:endParaRPr>
          </a:p>
        </p:txBody>
      </p:sp>
      <p:sp>
        <p:nvSpPr>
          <p:cNvPr id="10" name="文字方塊 9">
            <a:extLst>
              <a:ext uri="{FF2B5EF4-FFF2-40B4-BE49-F238E27FC236}">
                <a16:creationId xmlns:a16="http://schemas.microsoft.com/office/drawing/2014/main" id="{38D65FD0-F9EC-D0A5-4E5F-6DBECBF01CCF}"/>
              </a:ext>
            </a:extLst>
          </p:cNvPr>
          <p:cNvSpPr txBox="1"/>
          <p:nvPr/>
        </p:nvSpPr>
        <p:spPr>
          <a:xfrm>
            <a:off x="1035050" y="3956050"/>
            <a:ext cx="5168900" cy="2031325"/>
          </a:xfrm>
          <a:prstGeom prst="rect">
            <a:avLst/>
          </a:prstGeom>
          <a:noFill/>
        </p:spPr>
        <p:txBody>
          <a:bodyPr wrap="square" rtlCol="0">
            <a:spAutoFit/>
          </a:bodyPr>
          <a:lstStyle/>
          <a:p>
            <a:pPr marL="285750" indent="-285750">
              <a:buFont typeface="Arial" panose="020B0604020202020204" pitchFamily="34" charset="0"/>
              <a:buChar char="•"/>
            </a:pPr>
            <a:r>
              <a:rPr lang="en-US" altLang="zh-TW" dirty="0">
                <a:latin typeface="+mj-lt"/>
              </a:rPr>
              <a:t>Simpler Architecture</a:t>
            </a:r>
          </a:p>
          <a:p>
            <a:pPr marL="285750" indent="-285750">
              <a:buFont typeface="Arial" panose="020B0604020202020204" pitchFamily="34" charset="0"/>
              <a:buChar char="•"/>
            </a:pPr>
            <a:endParaRPr lang="en-US" altLang="zh-TW" dirty="0">
              <a:latin typeface="+mj-lt"/>
            </a:endParaRPr>
          </a:p>
          <a:p>
            <a:pPr marL="285750" indent="-285750">
              <a:buFont typeface="Arial" panose="020B0604020202020204" pitchFamily="34" charset="0"/>
              <a:buChar char="•"/>
            </a:pPr>
            <a:r>
              <a:rPr lang="en-US" altLang="zh-TW" dirty="0">
                <a:latin typeface="+mj-lt"/>
              </a:rPr>
              <a:t>Efficient Training</a:t>
            </a:r>
          </a:p>
          <a:p>
            <a:pPr marL="285750" indent="-285750">
              <a:buFont typeface="Arial" panose="020B0604020202020204" pitchFamily="34" charset="0"/>
              <a:buChar char="•"/>
            </a:pPr>
            <a:endParaRPr lang="en-US" altLang="zh-TW" dirty="0">
              <a:latin typeface="+mj-lt"/>
            </a:endParaRPr>
          </a:p>
          <a:p>
            <a:pPr marL="285750" indent="-285750">
              <a:buFont typeface="Arial" panose="020B0604020202020204" pitchFamily="34" charset="0"/>
              <a:buChar char="•"/>
            </a:pPr>
            <a:r>
              <a:rPr lang="en-US" altLang="zh-TW" dirty="0">
                <a:latin typeface="+mj-lt"/>
              </a:rPr>
              <a:t>Less Susceptible to Vanishing Gradient Problem</a:t>
            </a:r>
          </a:p>
          <a:p>
            <a:pPr marL="285750" indent="-285750">
              <a:buFont typeface="Arial" panose="020B0604020202020204" pitchFamily="34" charset="0"/>
              <a:buChar char="•"/>
            </a:pPr>
            <a:endParaRPr lang="en-US" altLang="zh-TW" dirty="0">
              <a:latin typeface="+mj-lt"/>
            </a:endParaRPr>
          </a:p>
          <a:p>
            <a:pPr marL="285750" indent="-285750">
              <a:buFont typeface="Arial" panose="020B0604020202020204" pitchFamily="34" charset="0"/>
              <a:buChar char="•"/>
            </a:pPr>
            <a:r>
              <a:rPr lang="en-US" altLang="zh-TW" dirty="0">
                <a:latin typeface="+mj-lt"/>
              </a:rPr>
              <a:t>Better Performance on Short Sequences</a:t>
            </a:r>
            <a:endParaRPr lang="zh-TW" altLang="en-US" dirty="0">
              <a:latin typeface="+mj-lt"/>
            </a:endParaRPr>
          </a:p>
        </p:txBody>
      </p:sp>
    </p:spTree>
    <p:extLst>
      <p:ext uri="{BB962C8B-B14F-4D97-AF65-F5344CB8AC3E}">
        <p14:creationId xmlns:p14="http://schemas.microsoft.com/office/powerpoint/2010/main" val="1894515459"/>
      </p:ext>
    </p:extLst>
  </p:cSld>
  <p:clrMapOvr>
    <a:masterClrMapping/>
  </p:clrMapOvr>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1984</TotalTime>
  <Words>905</Words>
  <Application>Microsoft Office PowerPoint</Application>
  <PresentationFormat>Widescreen</PresentationFormat>
  <Paragraphs>186</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Tenorite Display</vt:lpstr>
      <vt:lpstr>新細明體</vt:lpstr>
      <vt:lpstr>Arial</vt:lpstr>
      <vt:lpstr>Calibri</vt:lpstr>
      <vt:lpstr>Calibri Light</vt:lpstr>
      <vt:lpstr>回顧</vt:lpstr>
      <vt:lpstr>機器學習及應用期末報告</vt:lpstr>
      <vt:lpstr>Air pollution forecasting data</vt:lpstr>
      <vt:lpstr>Training processing</vt:lpstr>
      <vt:lpstr>Data analysis</vt:lpstr>
      <vt:lpstr>One hot encoding</vt:lpstr>
      <vt:lpstr>Data windowing</vt:lpstr>
      <vt:lpstr>Bidirectional LSTM </vt:lpstr>
      <vt:lpstr>Results</vt:lpstr>
      <vt:lpstr>Bidirectional Gated Recurrent Unit </vt:lpstr>
      <vt:lpstr>Results</vt:lpstr>
      <vt:lpstr>Residual LSTM</vt:lpstr>
      <vt:lpstr>Results</vt:lpstr>
      <vt:lpstr>Comparison Result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智慧製造應用及實務期中報告</dc:title>
  <dc:creator>謝佳峻</dc:creator>
  <cp:lastModifiedBy>530</cp:lastModifiedBy>
  <cp:revision>25</cp:revision>
  <dcterms:created xsi:type="dcterms:W3CDTF">2024-06-10T14:32:56Z</dcterms:created>
  <dcterms:modified xsi:type="dcterms:W3CDTF">2024-06-12T08:29:43Z</dcterms:modified>
</cp:coreProperties>
</file>