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0" r:id="rId3"/>
    <p:sldId id="277" r:id="rId4"/>
    <p:sldId id="278" r:id="rId5"/>
    <p:sldId id="279" r:id="rId6"/>
    <p:sldId id="280" r:id="rId7"/>
    <p:sldId id="299" r:id="rId8"/>
    <p:sldId id="300" r:id="rId9"/>
    <p:sldId id="301" r:id="rId10"/>
    <p:sldId id="303" r:id="rId11"/>
    <p:sldId id="302" r:id="rId12"/>
    <p:sldId id="306" r:id="rId13"/>
    <p:sldId id="271" r:id="rId14"/>
    <p:sldId id="265" r:id="rId15"/>
    <p:sldId id="267" r:id="rId16"/>
    <p:sldId id="268" r:id="rId17"/>
    <p:sldId id="269" r:id="rId18"/>
    <p:sldId id="266" r:id="rId19"/>
    <p:sldId id="262" r:id="rId20"/>
    <p:sldId id="282" r:id="rId21"/>
    <p:sldId id="285" r:id="rId22"/>
    <p:sldId id="286" r:id="rId23"/>
    <p:sldId id="287" r:id="rId24"/>
    <p:sldId id="288" r:id="rId25"/>
    <p:sldId id="270" r:id="rId26"/>
    <p:sldId id="289" r:id="rId27"/>
    <p:sldId id="290" r:id="rId28"/>
    <p:sldId id="291" r:id="rId29"/>
    <p:sldId id="292" r:id="rId30"/>
    <p:sldId id="297" r:id="rId31"/>
    <p:sldId id="298" r:id="rId32"/>
    <p:sldId id="263" r:id="rId33"/>
    <p:sldId id="272" r:id="rId34"/>
    <p:sldId id="293" r:id="rId35"/>
    <p:sldId id="294" r:id="rId36"/>
    <p:sldId id="276" r:id="rId37"/>
    <p:sldId id="296" r:id="rId38"/>
    <p:sldId id="295" r:id="rId39"/>
    <p:sldId id="307" r:id="rId40"/>
    <p:sldId id="305" r:id="rId41"/>
    <p:sldId id="264" r:id="rId42"/>
    <p:sldId id="308" r:id="rId43"/>
    <p:sldId id="281"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鄭鼎立 113522049" initials="鄭鼎立" lastIdx="1" clrIdx="0">
    <p:extLst>
      <p:ext uri="{19B8F6BF-5375-455C-9EA6-DF929625EA0E}">
        <p15:presenceInfo xmlns:p15="http://schemas.microsoft.com/office/powerpoint/2012/main" userId="鄭鼎立 11352204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68C1B-22A8-FB98-BB6C-380D3D19F2F4}" v="452" dt="2025-01-01T14:25:45.477"/>
    <p1510:client id="{2885DDAC-41B0-3C83-1C7E-65BA26F94E23}" v="3" dt="2025-01-02T03:37:24.528"/>
    <p1510:client id="{A191ADA5-E2D8-451E-B82A-F901C623732C}" v="18" dt="2025-01-02T04:03:20.075"/>
    <p1510:client id="{AEE6B6A2-2F39-4530-173F-76494549496D}" v="9" dt="2025-01-01T13:03:54.340"/>
    <p1510:client id="{B287E5D1-977A-C034-FD39-7486AA656C83}" v="18" dt="2025-01-01T12:06:53.047"/>
    <p1510:client id="{B5546118-E427-BD64-550E-9196F1421DCC}" v="10" dt="2025-01-01T14:29:43.472"/>
    <p1510:client id="{CB838F4D-8618-4A90-9E15-23B4DBFC3B4E}" v="2227" dt="2025-01-02T02:49:20.042"/>
    <p1510:client id="{E904112D-8046-44A1-B5E3-47B7BE1E96B1}" v="79" dt="2025-01-02T04:03:17.326"/>
    <p1510:client id="{F7FDD818-A5C6-149A-57E4-530F5523AF21}" v="132" dt="2025-01-01T13:44:42.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CEC46-3984-4EEF-903B-D8F5333BB1BA}" type="datetimeFigureOut">
              <a:rPr lang="zh-TW" altLang="en-US" smtClean="0"/>
              <a:t>2025/1/2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2F6F1-2F8A-4936-9121-F023BE400996}" type="slidenum">
              <a:rPr lang="zh-TW" altLang="en-US" smtClean="0"/>
              <a:t>‹#›</a:t>
            </a:fld>
            <a:endParaRPr lang="zh-TW" altLang="en-US"/>
          </a:p>
        </p:txBody>
      </p:sp>
    </p:spTree>
    <p:extLst>
      <p:ext uri="{BB962C8B-B14F-4D97-AF65-F5344CB8AC3E}">
        <p14:creationId xmlns:p14="http://schemas.microsoft.com/office/powerpoint/2010/main" val="3154225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7</a:t>
            </a:fld>
            <a:endParaRPr lang="zh-TW" altLang="en-US"/>
          </a:p>
        </p:txBody>
      </p:sp>
    </p:spTree>
    <p:extLst>
      <p:ext uri="{BB962C8B-B14F-4D97-AF65-F5344CB8AC3E}">
        <p14:creationId xmlns:p14="http://schemas.microsoft.com/office/powerpoint/2010/main" val="441461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CFLRU outperforms the other replacement policies, particularly in BERT, XZ, and YCSB</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24</a:t>
            </a:fld>
            <a:endParaRPr lang="zh-TW" altLang="en-US"/>
          </a:p>
        </p:txBody>
      </p:sp>
    </p:spTree>
    <p:extLst>
      <p:ext uri="{BB962C8B-B14F-4D97-AF65-F5344CB8AC3E}">
        <p14:creationId xmlns:p14="http://schemas.microsoft.com/office/powerpoint/2010/main" val="127299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讀取主導負載，</a:t>
            </a:r>
            <a:r>
              <a:rPr lang="en-US" altLang="zh-TW"/>
              <a:t>BERT </a:t>
            </a:r>
            <a:r>
              <a:rPr lang="zh-TW" altLang="en-US"/>
              <a:t>表現更好：</a:t>
            </a:r>
            <a:r>
              <a:rPr lang="en-US" altLang="zh-TW"/>
              <a:t>Flash </a:t>
            </a:r>
            <a:r>
              <a:rPr lang="zh-TW" altLang="en-US"/>
              <a:t>寫入次數較低，</a:t>
            </a:r>
            <a:r>
              <a:rPr lang="en-US" altLang="zh-TW"/>
              <a:t> </a:t>
            </a:r>
            <a:r>
              <a:rPr lang="zh-TW" altLang="en-US"/>
              <a:t>僅 </a:t>
            </a:r>
            <a:r>
              <a:rPr lang="en-US" altLang="zh-TW"/>
              <a:t>0.6M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V</a:t>
            </a:r>
            <a:r>
              <a:rPr lang="zh-TW" altLang="en-US"/>
              <a:t>比較高</a:t>
            </a:r>
            <a:r>
              <a:rPr lang="en-US" altLang="zh-TW"/>
              <a:t>???</a:t>
            </a:r>
            <a:endParaRPr lang="zh-TW" alt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26</a:t>
            </a:fld>
            <a:endParaRPr lang="zh-TW" altLang="en-US"/>
          </a:p>
        </p:txBody>
      </p:sp>
    </p:spTree>
    <p:extLst>
      <p:ext uri="{BB962C8B-B14F-4D97-AF65-F5344CB8AC3E}">
        <p14:creationId xmlns:p14="http://schemas.microsoft.com/office/powerpoint/2010/main" val="130166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讀取主導負載，</a:t>
            </a:r>
            <a:r>
              <a:rPr lang="en-US" altLang="zh-TW"/>
              <a:t>Radiosity </a:t>
            </a:r>
            <a:r>
              <a:rPr lang="zh-TW" altLang="en-US"/>
              <a:t>表現更好：</a:t>
            </a:r>
            <a:r>
              <a:rPr lang="en-US" altLang="zh-TW"/>
              <a:t>Flash </a:t>
            </a:r>
            <a:r>
              <a:rPr lang="zh-TW" altLang="en-US"/>
              <a:t>寫入次數較低，</a:t>
            </a:r>
            <a:r>
              <a:rPr lang="en-US" altLang="zh-TW"/>
              <a:t>Radiosity </a:t>
            </a:r>
            <a:r>
              <a:rPr lang="zh-TW" altLang="en-US"/>
              <a:t>為 </a:t>
            </a:r>
            <a:r>
              <a:rPr lang="en-US" altLang="zh-TW"/>
              <a:t>1.0M</a:t>
            </a:r>
            <a:endParaRPr lang="zh-TW" altLang="en-US"/>
          </a:p>
          <a:p>
            <a:endParaRPr lang="zh-TW" altLang="en-US"/>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27</a:t>
            </a:fld>
            <a:endParaRPr lang="zh-TW" altLang="en-US"/>
          </a:p>
        </p:txBody>
      </p:sp>
    </p:spTree>
    <p:extLst>
      <p:ext uri="{BB962C8B-B14F-4D97-AF65-F5344CB8AC3E}">
        <p14:creationId xmlns:p14="http://schemas.microsoft.com/office/powerpoint/2010/main" val="2547896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V</a:t>
            </a:r>
            <a:r>
              <a:rPr lang="zh-TW" altLang="en-US"/>
              <a:t>比較高</a:t>
            </a:r>
            <a:r>
              <a:rPr lang="en-US" altLang="zh-TW"/>
              <a:t>???</a:t>
            </a:r>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28</a:t>
            </a:fld>
            <a:endParaRPr lang="zh-TW" altLang="en-US"/>
          </a:p>
        </p:txBody>
      </p:sp>
    </p:spTree>
    <p:extLst>
      <p:ext uri="{BB962C8B-B14F-4D97-AF65-F5344CB8AC3E}">
        <p14:creationId xmlns:p14="http://schemas.microsoft.com/office/powerpoint/2010/main" val="263489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V</a:t>
            </a:r>
            <a:r>
              <a:rPr lang="zh-TW" altLang="en-US"/>
              <a:t>比較高</a:t>
            </a:r>
            <a:r>
              <a:rPr lang="en-US" altLang="zh-TW"/>
              <a:t>???</a:t>
            </a:r>
            <a:endParaRPr lang="zh-TW" altLang="en-US"/>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29</a:t>
            </a:fld>
            <a:endParaRPr lang="zh-TW" altLang="en-US"/>
          </a:p>
        </p:txBody>
      </p:sp>
    </p:spTree>
    <p:extLst>
      <p:ext uri="{BB962C8B-B14F-4D97-AF65-F5344CB8AC3E}">
        <p14:creationId xmlns:p14="http://schemas.microsoft.com/office/powerpoint/2010/main" val="2773253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a:t>(1) </a:t>
            </a:r>
            <a:r>
              <a:rPr lang="zh-TW" altLang="en-US" b="1"/>
              <a:t>增加組關聯度提升性能</a:t>
            </a:r>
          </a:p>
          <a:p>
            <a:r>
              <a:rPr lang="zh-TW" altLang="en-US" b="1"/>
              <a:t>結果</a:t>
            </a:r>
            <a:r>
              <a:rPr lang="zh-TW" altLang="en-US"/>
              <a:t>：</a:t>
            </a:r>
          </a:p>
          <a:p>
            <a:pPr lvl="1"/>
            <a:r>
              <a:rPr lang="zh-TW" altLang="en-US"/>
              <a:t>增加組關聯度提高了快取命中率，進而提升了性能。</a:t>
            </a:r>
          </a:p>
          <a:p>
            <a:r>
              <a:rPr lang="en-US" altLang="zh-TW" b="1"/>
              <a:t>(2) CFLRU </a:t>
            </a:r>
            <a:r>
              <a:rPr lang="zh-TW" altLang="en-US" b="1"/>
              <a:t>的優勢</a:t>
            </a:r>
          </a:p>
          <a:p>
            <a:r>
              <a:rPr lang="zh-TW" altLang="en-US" b="1"/>
              <a:t>結果</a:t>
            </a:r>
            <a:r>
              <a:rPr lang="zh-TW" altLang="en-US"/>
              <a:t>：</a:t>
            </a:r>
          </a:p>
          <a:p>
            <a:pPr lvl="1"/>
            <a:r>
              <a:rPr lang="en-US" altLang="zh-TW" b="1"/>
              <a:t>CFLRU </a:t>
            </a:r>
            <a:r>
              <a:rPr lang="zh-TW" altLang="en-US" b="1"/>
              <a:t>在大多數工作負載中表現最佳</a:t>
            </a:r>
            <a:r>
              <a:rPr lang="zh-TW" altLang="en-US"/>
              <a:t>：</a:t>
            </a:r>
          </a:p>
          <a:p>
            <a:pPr lvl="2"/>
            <a:r>
              <a:rPr lang="zh-TW" altLang="en-US"/>
              <a:t>如 </a:t>
            </a:r>
            <a:r>
              <a:rPr lang="en-US" altLang="zh-TW"/>
              <a:t>BERT</a:t>
            </a:r>
            <a:r>
              <a:rPr lang="zh-TW" altLang="en-US"/>
              <a:t>、</a:t>
            </a:r>
            <a:r>
              <a:rPr lang="en-US" altLang="zh-TW"/>
              <a:t>XZ </a:t>
            </a:r>
            <a:r>
              <a:rPr lang="zh-TW" altLang="en-US"/>
              <a:t>和 </a:t>
            </a:r>
            <a:r>
              <a:rPr lang="en-US" altLang="zh-TW"/>
              <a:t>YCSB</a:t>
            </a:r>
            <a:r>
              <a:rPr lang="zh-TW" altLang="en-US"/>
              <a:t>（</a:t>
            </a:r>
            <a:r>
              <a:rPr lang="en-US" altLang="zh-TW"/>
              <a:t>Figures 11a</a:t>
            </a:r>
            <a:r>
              <a:rPr lang="zh-TW" altLang="en-US"/>
              <a:t>、</a:t>
            </a:r>
            <a:r>
              <a:rPr lang="en-US" altLang="zh-TW"/>
              <a:t>11d </a:t>
            </a:r>
            <a:r>
              <a:rPr lang="zh-TW" altLang="en-US"/>
              <a:t>和 </a:t>
            </a:r>
            <a:r>
              <a:rPr lang="en-US" altLang="zh-TW"/>
              <a:t>11e</a:t>
            </a:r>
            <a:r>
              <a:rPr lang="zh-TW" altLang="en-US"/>
              <a:t>）。</a:t>
            </a:r>
          </a:p>
          <a:p>
            <a:pPr lvl="1"/>
            <a:r>
              <a:rPr lang="zh-TW" altLang="en-US"/>
              <a:t>實現了顯著的寫入流量減少（</a:t>
            </a:r>
            <a:r>
              <a:rPr lang="en-US" altLang="zh-TW"/>
              <a:t>Figures 12a</a:t>
            </a:r>
            <a:r>
              <a:rPr lang="zh-TW" altLang="en-US"/>
              <a:t>、</a:t>
            </a:r>
            <a:r>
              <a:rPr lang="en-US" altLang="zh-TW"/>
              <a:t>12d </a:t>
            </a:r>
            <a:r>
              <a:rPr lang="zh-TW" altLang="en-US"/>
              <a:t>和 </a:t>
            </a:r>
            <a:r>
              <a:rPr lang="en-US" altLang="zh-TW"/>
              <a:t>12e</a:t>
            </a:r>
            <a:r>
              <a:rPr lang="zh-TW" altLang="en-US"/>
              <a:t>）。</a:t>
            </a:r>
          </a:p>
          <a:p>
            <a:r>
              <a:rPr lang="zh-TW" altLang="en-US" b="1"/>
              <a:t>原因</a:t>
            </a:r>
            <a:r>
              <a:rPr lang="zh-TW" altLang="en-US"/>
              <a:t>：</a:t>
            </a:r>
          </a:p>
          <a:p>
            <a:pPr lvl="1"/>
            <a:r>
              <a:rPr lang="zh-TW" altLang="en-US"/>
              <a:t>優先移除未修改的快取行減少了對 </a:t>
            </a:r>
            <a:r>
              <a:rPr lang="en-US" altLang="zh-TW"/>
              <a:t>Flash </a:t>
            </a:r>
            <a:r>
              <a:rPr lang="zh-TW" altLang="en-US"/>
              <a:t>的寫入壓力，有效延長了設備壽命。</a:t>
            </a:r>
          </a:p>
          <a:p>
            <a:r>
              <a:rPr lang="en-US" altLang="zh-TW" b="1"/>
              <a:t>(3) </a:t>
            </a:r>
            <a:r>
              <a:rPr lang="zh-TW" altLang="en-US" b="1"/>
              <a:t>高局部性工作負載的敏感性</a:t>
            </a:r>
          </a:p>
          <a:p>
            <a:r>
              <a:rPr lang="zh-TW" altLang="en-US" b="1"/>
              <a:t>結果</a:t>
            </a:r>
            <a:r>
              <a:rPr lang="zh-TW" altLang="en-US"/>
              <a:t>：</a:t>
            </a:r>
          </a:p>
          <a:p>
            <a:pPr lvl="1"/>
            <a:r>
              <a:rPr lang="zh-TW" altLang="en-US"/>
              <a:t>如 </a:t>
            </a:r>
            <a:r>
              <a:rPr lang="en-US" altLang="zh-TW"/>
              <a:t>Radiosity</a:t>
            </a:r>
            <a:r>
              <a:rPr lang="zh-TW" altLang="en-US"/>
              <a:t>，性能對緩存替換策略不敏感（</a:t>
            </a:r>
            <a:r>
              <a:rPr lang="en-US" altLang="zh-TW"/>
              <a:t>Figures 11c </a:t>
            </a:r>
            <a:r>
              <a:rPr lang="zh-TW" altLang="en-US"/>
              <a:t>和 </a:t>
            </a:r>
            <a:r>
              <a:rPr lang="en-US" altLang="zh-TW"/>
              <a:t>12c</a:t>
            </a:r>
            <a:r>
              <a:rPr lang="zh-TW" altLang="en-US"/>
              <a:t>）。</a:t>
            </a:r>
          </a:p>
          <a:p>
            <a:pPr lvl="1"/>
            <a:r>
              <a:rPr lang="zh-TW" altLang="en-US"/>
              <a:t>至少 </a:t>
            </a:r>
            <a:r>
              <a:rPr lang="en-US" altLang="zh-TW" b="1"/>
              <a:t>83% </a:t>
            </a:r>
            <a:r>
              <a:rPr lang="zh-TW" altLang="en-US" b="1"/>
              <a:t>的請求延遲低於 </a:t>
            </a:r>
            <a:r>
              <a:rPr lang="en-US" altLang="zh-TW" b="1"/>
              <a:t>1 </a:t>
            </a:r>
            <a:r>
              <a:rPr lang="zh-TW" altLang="en-US" b="1"/>
              <a:t>微秒</a:t>
            </a:r>
            <a:r>
              <a:rPr lang="zh-TW" altLang="en-US"/>
              <a:t>，無論替換策略如何。</a:t>
            </a:r>
          </a:p>
          <a:p>
            <a:r>
              <a:rPr lang="zh-TW" altLang="en-US" b="1"/>
              <a:t>原因</a:t>
            </a:r>
            <a:r>
              <a:rPr lang="zh-TW" altLang="en-US"/>
              <a:t>：</a:t>
            </a:r>
          </a:p>
          <a:p>
            <a:pPr lvl="1"/>
            <a:r>
              <a:rPr lang="zh-TW" altLang="en-US"/>
              <a:t>高空間局部性確保大多數請求命中快取，替換策略影響有限。</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30</a:t>
            </a:fld>
            <a:endParaRPr lang="zh-TW" altLang="en-US"/>
          </a:p>
        </p:txBody>
      </p:sp>
    </p:spTree>
    <p:extLst>
      <p:ext uri="{BB962C8B-B14F-4D97-AF65-F5344CB8AC3E}">
        <p14:creationId xmlns:p14="http://schemas.microsoft.com/office/powerpoint/2010/main" val="388028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預取器設計需要在這些度量之間尋找平衡，既要提高準確性和覆蓋率，又要減少延遲和污染，以提升整體性能。</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31</a:t>
            </a:fld>
            <a:endParaRPr lang="zh-TW" altLang="en-US"/>
          </a:p>
        </p:txBody>
      </p:sp>
    </p:spTree>
    <p:extLst>
      <p:ext uri="{BB962C8B-B14F-4D97-AF65-F5344CB8AC3E}">
        <p14:creationId xmlns:p14="http://schemas.microsoft.com/office/powerpoint/2010/main" val="2937555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對於三個工作負載（</a:t>
            </a:r>
            <a:r>
              <a:rPr lang="en-US" altLang="zh-TW"/>
              <a:t>BERT</a:t>
            </a:r>
            <a:r>
              <a:rPr lang="zh-TW" altLang="en-US"/>
              <a:t>、</a:t>
            </a:r>
            <a:r>
              <a:rPr lang="en-US" altLang="zh-TW"/>
              <a:t>XZ </a:t>
            </a:r>
            <a:r>
              <a:rPr lang="zh-TW" altLang="en-US"/>
              <a:t>和 </a:t>
            </a:r>
            <a:r>
              <a:rPr lang="en-US" altLang="zh-TW"/>
              <a:t>YCSB</a:t>
            </a:r>
            <a:r>
              <a:rPr lang="zh-TW" altLang="en-US"/>
              <a:t>），預取器降低了性能。對</a:t>
            </a:r>
            <a:r>
              <a:rPr lang="en-US" altLang="zh-TW"/>
              <a:t>Radiosity </a:t>
            </a:r>
            <a:r>
              <a:rPr lang="zh-TW" altLang="en-US"/>
              <a:t>，預取器則提升了性能。</a:t>
            </a:r>
            <a:endParaRPr lang="en-US" altLang="zh-TW"/>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34</a:t>
            </a:fld>
            <a:endParaRPr lang="zh-TW" altLang="en-US"/>
          </a:p>
        </p:txBody>
      </p:sp>
    </p:spTree>
    <p:extLst>
      <p:ext uri="{BB962C8B-B14F-4D97-AF65-F5344CB8AC3E}">
        <p14:creationId xmlns:p14="http://schemas.microsoft.com/office/powerpoint/2010/main" val="204660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a:t>高空間局部性</a:t>
            </a:r>
            <a:r>
              <a:rPr lang="zh-TW" altLang="en-US"/>
              <a:t>：</a:t>
            </a:r>
            <a:r>
              <a:rPr lang="en-US" altLang="zh-TW"/>
              <a:t>Radiosity </a:t>
            </a:r>
            <a:r>
              <a:rPr lang="zh-TW" altLang="en-US"/>
              <a:t>的高空間局部性使預取有效，</a:t>
            </a:r>
            <a:r>
              <a:rPr lang="en-US" altLang="zh-TW"/>
              <a:t>BO </a:t>
            </a:r>
            <a:r>
              <a:rPr lang="zh-TW" altLang="en-US"/>
              <a:t>將 </a:t>
            </a:r>
            <a:r>
              <a:rPr lang="en-US" altLang="zh-TW"/>
              <a:t>25% </a:t>
            </a:r>
            <a:r>
              <a:rPr lang="zh-TW" altLang="en-US"/>
              <a:t>的 </a:t>
            </a:r>
            <a:r>
              <a:rPr lang="en-US" altLang="zh-TW"/>
              <a:t>HUM</a:t>
            </a:r>
            <a:r>
              <a:rPr lang="zh-TW" altLang="en-US"/>
              <a:t>（命中未完成）轉化為命中。</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35</a:t>
            </a:fld>
            <a:endParaRPr lang="zh-TW" altLang="en-US"/>
          </a:p>
        </p:txBody>
      </p:sp>
    </p:spTree>
    <p:extLst>
      <p:ext uri="{BB962C8B-B14F-4D97-AF65-F5344CB8AC3E}">
        <p14:creationId xmlns:p14="http://schemas.microsoft.com/office/powerpoint/2010/main" val="3399482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預取器提升性能的主要原因是 </a:t>
            </a:r>
            <a:r>
              <a:rPr lang="zh-TW" altLang="en-US" b="1"/>
              <a:t>高準確性 </a:t>
            </a:r>
            <a:r>
              <a:rPr lang="en-US" altLang="zh-TW" b="1"/>
              <a:t>(Accuracy)</a:t>
            </a:r>
            <a:r>
              <a:rPr lang="zh-TW" altLang="en-US"/>
              <a:t>。</a:t>
            </a:r>
            <a:endParaRPr lang="en-US" altLang="zh-TW"/>
          </a:p>
          <a:p>
            <a:r>
              <a:rPr lang="zh-TW" altLang="en-US"/>
              <a:t>在性能表現良好的工作負載（</a:t>
            </a:r>
            <a:r>
              <a:rPr lang="en-US" altLang="zh-TW" b="1"/>
              <a:t>Radiosity</a:t>
            </a:r>
            <a:r>
              <a:rPr lang="zh-TW" altLang="en-US"/>
              <a:t>）中，準確性達到較高水平：</a:t>
            </a:r>
            <a:endParaRPr lang="en-US" altLang="zh-TW"/>
          </a:p>
          <a:p>
            <a:endParaRPr lang="en-US" altLang="zh-TW"/>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a:t>其他三個準確性低</a:t>
            </a:r>
            <a:r>
              <a:rPr lang="zh-TW" altLang="en-US"/>
              <a:t>且</a:t>
            </a:r>
            <a:r>
              <a:rPr lang="zh-TW" altLang="en-US" b="1"/>
              <a:t>污染高</a:t>
            </a:r>
            <a:r>
              <a:rPr lang="zh-TW" altLang="en-US"/>
              <a:t>，啟用預取器後性能反而下降，高污染會驅逐</a:t>
            </a:r>
            <a:r>
              <a:rPr lang="en-US" altLang="zh-TW"/>
              <a:t>cache</a:t>
            </a:r>
            <a:r>
              <a:rPr lang="zh-TW" altLang="en-US"/>
              <a:t>中有價值的數據，導致更高的</a:t>
            </a:r>
            <a:r>
              <a:rPr lang="en-US" altLang="zh-TW"/>
              <a:t>cache</a:t>
            </a:r>
            <a:r>
              <a:rPr lang="zh-TW" altLang="en-US"/>
              <a:t> </a:t>
            </a:r>
            <a:r>
              <a:rPr lang="en-US" altLang="zh-TW"/>
              <a:t>miss</a:t>
            </a:r>
            <a:r>
              <a:rPr lang="zh-TW" altLang="en-US"/>
              <a:t>，從而降低性能。預取器在準確性低時容易帶來大量無效數據，進一步加劇污染。</a:t>
            </a:r>
            <a:endParaRPr lang="en-US" altLang="zh-TW"/>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a:cs typeface="+mn-lt"/>
            </a:endParaRPr>
          </a:p>
          <a:p>
            <a:r>
              <a:rPr lang="en-US" altLang="zh-TW" b="1"/>
              <a:t>Radiosity</a:t>
            </a:r>
            <a:r>
              <a:rPr lang="zh-TW" altLang="en-US"/>
              <a:t> 中，</a:t>
            </a:r>
            <a:r>
              <a:rPr lang="en-US" altLang="zh-TW"/>
              <a:t>Leap (LP) </a:t>
            </a:r>
            <a:r>
              <a:rPr lang="zh-TW" altLang="en-US"/>
              <a:t>預取器達到 </a:t>
            </a:r>
            <a:r>
              <a:rPr lang="en-US" altLang="zh-TW" b="1"/>
              <a:t>85% </a:t>
            </a:r>
            <a:r>
              <a:rPr lang="zh-TW" altLang="en-US" b="1"/>
              <a:t>的準確性，</a:t>
            </a:r>
            <a:r>
              <a:rPr lang="zh-TW" altLang="en-US"/>
              <a:t>儘管 </a:t>
            </a:r>
            <a:r>
              <a:rPr lang="en-US" altLang="zh-TW"/>
              <a:t>Lateness</a:t>
            </a:r>
            <a:r>
              <a:rPr lang="zh-TW" altLang="en-US"/>
              <a:t>（延遲）指標高，但污染較低，因此性能不受顯著影響，所以低污染比低延遲更重要。</a:t>
            </a:r>
            <a:endParaRPr lang="en-US" altLang="zh-TW"/>
          </a:p>
          <a:p>
            <a:endParaRPr lang="en-US" altLang="zh-TW"/>
          </a:p>
          <a:p>
            <a:r>
              <a:rPr lang="zh-TW" altLang="en-US"/>
              <a:t>因為</a:t>
            </a:r>
            <a:r>
              <a:rPr lang="en-US" altLang="zh-TW"/>
              <a:t>PA</a:t>
            </a:r>
            <a:r>
              <a:rPr lang="zh-TW" altLang="en-US"/>
              <a:t>訪問比</a:t>
            </a:r>
            <a:r>
              <a:rPr lang="en-US" altLang="zh-TW"/>
              <a:t>VA</a:t>
            </a:r>
            <a:r>
              <a:rPr lang="zh-TW" altLang="en-US"/>
              <a:t>更加不規則，所以</a:t>
            </a:r>
            <a:r>
              <a:rPr lang="en-US" altLang="zh-TW" b="1"/>
              <a:t>V2P </a:t>
            </a:r>
            <a:r>
              <a:rPr lang="zh-TW" altLang="en-US" b="1"/>
              <a:t>地址轉換</a:t>
            </a:r>
            <a:r>
              <a:rPr lang="zh-TW" altLang="en-US"/>
              <a:t>對於 </a:t>
            </a:r>
            <a:r>
              <a:rPr lang="en-US" altLang="zh-TW"/>
              <a:t>CXL-flash </a:t>
            </a:r>
            <a:r>
              <a:rPr lang="zh-TW" altLang="en-US"/>
              <a:t>的預取器表現產生了顯著負面影響，降低了預取器預測的準確性。可以看到</a:t>
            </a:r>
            <a:r>
              <a:rPr lang="en-US" altLang="zh-TW"/>
              <a:t>Accuracy , Coverage</a:t>
            </a:r>
            <a:r>
              <a:rPr lang="zh-TW" altLang="en-US"/>
              <a:t>都下降</a:t>
            </a:r>
            <a:endParaRPr lang="en-US" altLang="zh-TW"/>
          </a:p>
          <a:p>
            <a:endParaRPr lang="en-US" altLang="zh-TW"/>
          </a:p>
          <a:p>
            <a:endParaRPr lang="en-US" altLang="zh-TW"/>
          </a:p>
          <a:p>
            <a:endParaRPr lang="en-US" altLang="zh-TW"/>
          </a:p>
          <a:p>
            <a:endParaRPr lang="zh-TW" altLang="en-US"/>
          </a:p>
          <a:p>
            <a:endParaRPr lang="en-US" altLang="zh-TW"/>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38</a:t>
            </a:fld>
            <a:endParaRPr lang="zh-TW" altLang="en-US"/>
          </a:p>
        </p:txBody>
      </p:sp>
    </p:spTree>
    <p:extLst>
      <p:ext uri="{BB962C8B-B14F-4D97-AF65-F5344CB8AC3E}">
        <p14:creationId xmlns:p14="http://schemas.microsoft.com/office/powerpoint/2010/main" val="388385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a:cs typeface="+mn-lt"/>
              </a:rPr>
              <a:t>使用 Transformer 模型進行推論（inference）。Transformer 模型是一種深度學習模型，廣泛應用於自然語言處理任務，例如文本分類、問答、機器翻譯等。推論指的是使用已訓練好的模型來處理新的輸入數據。</a:t>
            </a:r>
            <a:endParaRPr lang="zh-TW" altLang="zh-TW"/>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14</a:t>
            </a:fld>
            <a:endParaRPr lang="zh-TW" altLang="en-US"/>
          </a:p>
        </p:txBody>
      </p:sp>
    </p:spTree>
    <p:extLst>
      <p:ext uri="{BB962C8B-B14F-4D97-AF65-F5344CB8AC3E}">
        <p14:creationId xmlns:p14="http://schemas.microsoft.com/office/powerpoint/2010/main" val="2631353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接下來是前面有提到，此論文也提出了</a:t>
            </a:r>
            <a:r>
              <a:rPr lang="en-US" altLang="zh-TW"/>
              <a:t>system-level changes </a:t>
            </a:r>
            <a:r>
              <a:rPr lang="zh-TW" altLang="en-US"/>
              <a:t>來嘗試使</a:t>
            </a:r>
            <a:r>
              <a:rPr lang="en-US" altLang="zh-TW"/>
              <a:t>CXL-flash</a:t>
            </a:r>
            <a:r>
              <a:rPr lang="zh-TW" altLang="en-US"/>
              <a:t>用於擴充</a:t>
            </a:r>
            <a:r>
              <a:rPr lang="en-US" altLang="zh-TW"/>
              <a:t>memory</a:t>
            </a:r>
            <a:r>
              <a:rPr lang="zh-TW" altLang="en-US"/>
              <a:t>時地的性能進一步接近</a:t>
            </a:r>
            <a:r>
              <a:rPr lang="en-US" altLang="zh-TW"/>
              <a:t>memory</a:t>
            </a:r>
            <a:r>
              <a:rPr lang="zh-TW" altLang="en-US"/>
              <a:t>。</a:t>
            </a:r>
            <a:endParaRPr lang="en-US" altLang="zh-TW"/>
          </a:p>
          <a:p>
            <a:r>
              <a:rPr lang="zh-TW" altLang="en-US"/>
              <a:t>如果</a:t>
            </a:r>
            <a:r>
              <a:rPr lang="en-US" altLang="zh-TW"/>
              <a:t>kernel</a:t>
            </a:r>
            <a:r>
              <a:rPr lang="zh-TW" altLang="en-US"/>
              <a:t>能預先將</a:t>
            </a:r>
            <a:r>
              <a:rPr lang="en-US" altLang="zh-TW"/>
              <a:t>memory</a:t>
            </a:r>
            <a:r>
              <a:rPr lang="zh-TW" altLang="en-US"/>
              <a:t> </a:t>
            </a:r>
            <a:r>
              <a:rPr lang="en-US" altLang="zh-TW"/>
              <a:t>access pattern</a:t>
            </a:r>
            <a:r>
              <a:rPr lang="zh-TW" altLang="en-US"/>
              <a:t>的</a:t>
            </a:r>
            <a:r>
              <a:rPr lang="en-US" altLang="zh-TW"/>
              <a:t>hint</a:t>
            </a:r>
            <a:r>
              <a:rPr lang="zh-TW" altLang="en-US"/>
              <a:t>傳遞給設備，</a:t>
            </a:r>
            <a:r>
              <a:rPr lang="en-US" altLang="zh-TW"/>
              <a:t>CXL-flash </a:t>
            </a:r>
            <a:r>
              <a:rPr lang="zh-TW" altLang="en-US"/>
              <a:t>的性能會明顯提升。</a:t>
            </a:r>
            <a:endParaRPr lang="en-US" altLang="zh-TW"/>
          </a:p>
          <a:p>
            <a:endParaRPr lang="en-US" altLang="zh-TW"/>
          </a:p>
          <a:p>
            <a:r>
              <a:rPr lang="zh-TW" altLang="en-US"/>
              <a:t>可以看到下面左圖是測試對於不同比例的</a:t>
            </a:r>
            <a:r>
              <a:rPr lang="en-US" altLang="zh-TW"/>
              <a:t>Intensively </a:t>
            </a:r>
            <a:r>
              <a:rPr lang="en-US" altLang="zh-TW" err="1"/>
              <a:t>Accessd</a:t>
            </a:r>
            <a:r>
              <a:rPr lang="en-US" altLang="zh-TW"/>
              <a:t> Address</a:t>
            </a:r>
            <a:r>
              <a:rPr lang="zh-TW" altLang="en-US"/>
              <a:t>，</a:t>
            </a:r>
            <a:r>
              <a:rPr lang="en-US" altLang="zh-TW"/>
              <a:t>Hint generation rate</a:t>
            </a:r>
            <a:r>
              <a:rPr lang="zh-TW" altLang="en-US"/>
              <a:t>為</a:t>
            </a:r>
            <a:r>
              <a:rPr lang="en-US" altLang="zh-TW"/>
              <a:t>10%</a:t>
            </a:r>
            <a:r>
              <a:rPr lang="zh-TW" altLang="en-US"/>
              <a:t>時的結果，去觀察縱軸，也就是</a:t>
            </a:r>
            <a:r>
              <a:rPr lang="en-US" altLang="zh-TW"/>
              <a:t>Sub-us Requests</a:t>
            </a:r>
            <a:r>
              <a:rPr lang="zh-TW" altLang="en-US"/>
              <a:t>佔所有</a:t>
            </a:r>
            <a:r>
              <a:rPr lang="en-US" altLang="zh-TW"/>
              <a:t>request</a:t>
            </a:r>
            <a:r>
              <a:rPr lang="zh-TW" altLang="en-US"/>
              <a:t>的比例，可以看到隨著給予 </a:t>
            </a:r>
            <a:r>
              <a:rPr lang="en-US" altLang="zh-TW"/>
              <a:t>access hint</a:t>
            </a:r>
            <a:r>
              <a:rPr lang="zh-TW" altLang="en-US"/>
              <a:t>給更多</a:t>
            </a:r>
            <a:r>
              <a:rPr lang="en-US" altLang="zh-TW"/>
              <a:t>address</a:t>
            </a:r>
            <a:r>
              <a:rPr lang="zh-TW" altLang="en-US"/>
              <a:t>，</a:t>
            </a:r>
            <a:r>
              <a:rPr lang="en-US" altLang="zh-TW"/>
              <a:t>Sub-us</a:t>
            </a:r>
            <a:r>
              <a:rPr lang="zh-TW" altLang="en-US"/>
              <a:t>比例可以由</a:t>
            </a:r>
            <a:r>
              <a:rPr lang="en-US" altLang="zh-TW"/>
              <a:t>86%</a:t>
            </a:r>
            <a:r>
              <a:rPr lang="zh-TW" altLang="en-US"/>
              <a:t>提升至</a:t>
            </a:r>
            <a:r>
              <a:rPr lang="en-US" altLang="zh-TW"/>
              <a:t>91%</a:t>
            </a:r>
            <a:r>
              <a:rPr lang="zh-TW" altLang="en-US"/>
              <a:t>，論文中有提到這部分的提升是將</a:t>
            </a:r>
            <a:r>
              <a:rPr lang="en-US" altLang="zh-TW"/>
              <a:t>hit-under-miss</a:t>
            </a:r>
            <a:r>
              <a:rPr lang="zh-TW" altLang="en-US"/>
              <a:t>的存取轉換為</a:t>
            </a:r>
            <a:r>
              <a:rPr lang="en-US" altLang="zh-TW"/>
              <a:t>cache hit</a:t>
            </a:r>
            <a:r>
              <a:rPr lang="zh-TW" altLang="en-US"/>
              <a:t>。</a:t>
            </a:r>
            <a:endParaRPr lang="en-US" altLang="zh-TW"/>
          </a:p>
          <a:p>
            <a:endParaRPr lang="en-US" altLang="zh-TW"/>
          </a:p>
          <a:p>
            <a:r>
              <a:rPr lang="zh-TW" altLang="en-US"/>
              <a:t>而右邊則是固定隊</a:t>
            </a:r>
            <a:r>
              <a:rPr lang="en-US" altLang="zh-TW"/>
              <a:t>top 10% Intensively accessed address</a:t>
            </a:r>
            <a:r>
              <a:rPr lang="zh-TW" altLang="en-US"/>
              <a:t>進，使用不同的</a:t>
            </a:r>
            <a:r>
              <a:rPr lang="en-US" altLang="zh-TW"/>
              <a:t>hint generation chance</a:t>
            </a:r>
            <a:r>
              <a:rPr lang="zh-TW" altLang="en-US"/>
              <a:t>來進行測試，可以看到隨這</a:t>
            </a:r>
            <a:r>
              <a:rPr lang="en-US" altLang="zh-TW"/>
              <a:t>hint</a:t>
            </a:r>
            <a:r>
              <a:rPr lang="zh-TW" altLang="en-US"/>
              <a:t> </a:t>
            </a:r>
            <a:r>
              <a:rPr lang="en-US" altLang="zh-TW"/>
              <a:t>generation chance</a:t>
            </a:r>
            <a:r>
              <a:rPr lang="zh-TW" altLang="en-US"/>
              <a:t>的提升</a:t>
            </a:r>
            <a:r>
              <a:rPr lang="en-US" altLang="zh-TW"/>
              <a:t>sub-us requests</a:t>
            </a:r>
            <a:r>
              <a:rPr lang="zh-TW" altLang="en-US"/>
              <a:t>比例也會明顯提升。</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40</a:t>
            </a:fld>
            <a:endParaRPr lang="zh-TW" altLang="en-US"/>
          </a:p>
        </p:txBody>
      </p:sp>
    </p:spTree>
    <p:extLst>
      <p:ext uri="{BB962C8B-B14F-4D97-AF65-F5344CB8AC3E}">
        <p14:creationId xmlns:p14="http://schemas.microsoft.com/office/powerpoint/2010/main" val="237990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接下來我們稍微提一下前面可能沒有特別介紹到，但論文中有測試的一些技術，與設計。</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41</a:t>
            </a:fld>
            <a:endParaRPr lang="zh-TW" altLang="en-US"/>
          </a:p>
        </p:txBody>
      </p:sp>
    </p:spTree>
    <p:extLst>
      <p:ext uri="{BB962C8B-B14F-4D97-AF65-F5344CB8AC3E}">
        <p14:creationId xmlns:p14="http://schemas.microsoft.com/office/powerpoint/2010/main" val="414581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E9E29-0720-DE41-7090-6F6D297BAE1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33AE3525-1CE6-A03F-6D6B-1B60133A2556}"/>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DDB73F1-90D4-DAF2-508B-E651126313DA}"/>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4CC24A44-A087-ACD7-ED51-E964B36C0644}"/>
              </a:ext>
            </a:extLst>
          </p:cNvPr>
          <p:cNvSpPr>
            <a:spLocks noGrp="1"/>
          </p:cNvSpPr>
          <p:nvPr>
            <p:ph type="sldNum" sz="quarter" idx="5"/>
          </p:nvPr>
        </p:nvSpPr>
        <p:spPr/>
        <p:txBody>
          <a:bodyPr/>
          <a:lstStyle/>
          <a:p>
            <a:fld id="{2E42F6F1-2F8A-4936-9121-F023BE400996}" type="slidenum">
              <a:rPr lang="zh-TW" altLang="en-US" smtClean="0"/>
              <a:t>42</a:t>
            </a:fld>
            <a:endParaRPr lang="zh-TW" altLang="en-US"/>
          </a:p>
        </p:txBody>
      </p:sp>
    </p:spTree>
    <p:extLst>
      <p:ext uri="{BB962C8B-B14F-4D97-AF65-F5344CB8AC3E}">
        <p14:creationId xmlns:p14="http://schemas.microsoft.com/office/powerpoint/2010/main" val="2377027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我們對於這篇論文的</a:t>
            </a:r>
            <a:r>
              <a:rPr lang="en-US" altLang="zh-TW"/>
              <a:t>Conclusion</a:t>
            </a:r>
            <a:r>
              <a:rPr lang="zh-TW" altLang="en-US"/>
              <a:t>部分，</a:t>
            </a:r>
            <a:endParaRPr lang="en-US" altLang="zh-TW"/>
          </a:p>
          <a:p>
            <a:r>
              <a:rPr lang="zh-TW" altLang="en-US"/>
              <a:t>我們認為</a:t>
            </a:r>
            <a:r>
              <a:rPr lang="en-US" altLang="zh-TW"/>
              <a:t>CSL-flash</a:t>
            </a:r>
            <a:r>
              <a:rPr lang="zh-TW" altLang="en-US"/>
              <a:t>對於作為實體記憶體的擴充有很大的潛力，</a:t>
            </a:r>
            <a:endParaRPr lang="en-US" altLang="zh-TW"/>
          </a:p>
          <a:p>
            <a:endParaRPr lang="en-US" altLang="zh-TW"/>
          </a:p>
          <a:p>
            <a:r>
              <a:rPr lang="zh-TW" altLang="en-US"/>
              <a:t>由這篇論文出發我們未來可以去探討的</a:t>
            </a:r>
            <a:r>
              <a:rPr lang="en-US" altLang="zh-TW" err="1"/>
              <a:t>Futrue</a:t>
            </a:r>
            <a:r>
              <a:rPr lang="en-US" altLang="zh-TW"/>
              <a:t> work</a:t>
            </a:r>
            <a:r>
              <a:rPr lang="zh-TW" altLang="en-US"/>
              <a:t>部分，假設要更進一步去評估</a:t>
            </a:r>
            <a:r>
              <a:rPr lang="en-US" altLang="zh-TW"/>
              <a:t>CXL-flash</a:t>
            </a:r>
            <a:r>
              <a:rPr lang="zh-TW" altLang="en-US"/>
              <a:t>是否能夠達到</a:t>
            </a:r>
            <a:r>
              <a:rPr lang="en-US" altLang="zh-TW"/>
              <a:t>DRAM-like performance</a:t>
            </a:r>
            <a:r>
              <a:rPr lang="zh-TW" altLang="en-US"/>
              <a:t>，首先會需要在模擬時加入對於</a:t>
            </a:r>
            <a:r>
              <a:rPr lang="en-US" altLang="zh-TW"/>
              <a:t>Flash memory</a:t>
            </a:r>
            <a:r>
              <a:rPr lang="zh-TW" altLang="en-US"/>
              <a:t>的</a:t>
            </a:r>
            <a:r>
              <a:rPr lang="en-US" altLang="zh-TW"/>
              <a:t>internal tasks</a:t>
            </a:r>
            <a:r>
              <a:rPr lang="zh-TW" altLang="en-US"/>
              <a:t>的模擬，因為這篇論文中的所有模擬機制都是還沒有去考慮到</a:t>
            </a:r>
            <a:r>
              <a:rPr lang="en-US" altLang="zh-TW"/>
              <a:t>flash</a:t>
            </a:r>
            <a:r>
              <a:rPr lang="zh-TW" altLang="en-US"/>
              <a:t>的</a:t>
            </a:r>
            <a:r>
              <a:rPr lang="en-US" altLang="zh-TW"/>
              <a:t>internal tasks</a:t>
            </a:r>
            <a:r>
              <a:rPr lang="zh-TW" altLang="en-US"/>
              <a:t>像是</a:t>
            </a:r>
            <a:r>
              <a:rPr lang="en-US" altLang="zh-TW"/>
              <a:t>wear levelling</a:t>
            </a:r>
            <a:r>
              <a:rPr lang="zh-TW" altLang="en-US"/>
              <a:t>或是</a:t>
            </a:r>
            <a:r>
              <a:rPr lang="en-US" altLang="zh-TW"/>
              <a:t>garbage collection</a:t>
            </a:r>
            <a:r>
              <a:rPr lang="zh-TW" altLang="en-US"/>
              <a:t>、</a:t>
            </a:r>
            <a:r>
              <a:rPr lang="en-US" altLang="zh-TW"/>
              <a:t>ECC</a:t>
            </a:r>
            <a:r>
              <a:rPr lang="zh-TW" altLang="en-US"/>
              <a:t>等機制。</a:t>
            </a:r>
            <a:endParaRPr lang="en-US" altLang="zh-TW"/>
          </a:p>
          <a:p>
            <a:endParaRPr lang="en-US" altLang="zh-TW"/>
          </a:p>
          <a:p>
            <a:r>
              <a:rPr lang="zh-TW" altLang="en-US"/>
              <a:t>另外我們前面提到關於</a:t>
            </a:r>
            <a:r>
              <a:rPr lang="en-US" altLang="zh-TW"/>
              <a:t>prefetchers</a:t>
            </a:r>
            <a:r>
              <a:rPr lang="zh-TW" altLang="en-US"/>
              <a:t>的</a:t>
            </a:r>
            <a:r>
              <a:rPr lang="en-US" altLang="zh-TW"/>
              <a:t>accuracy</a:t>
            </a:r>
            <a:r>
              <a:rPr lang="zh-TW" altLang="en-US"/>
              <a:t>與</a:t>
            </a:r>
            <a:r>
              <a:rPr lang="en-US" altLang="zh-TW"/>
              <a:t>pollution</a:t>
            </a:r>
            <a:r>
              <a:rPr lang="zh-TW" altLang="en-US"/>
              <a:t>機制也可能可以透過進一步的研究來提升</a:t>
            </a:r>
            <a:r>
              <a:rPr lang="en-US" altLang="zh-TW"/>
              <a:t>flash-memory</a:t>
            </a:r>
            <a:r>
              <a:rPr lang="zh-TW" altLang="en-US"/>
              <a:t>的性能。</a:t>
            </a:r>
            <a:endParaRPr lang="en-US" altLang="zh-TW"/>
          </a:p>
          <a:p>
            <a:endParaRPr lang="en-US" altLang="zh-TW"/>
          </a:p>
          <a:p>
            <a:r>
              <a:rPr lang="zh-TW" altLang="en-US"/>
              <a:t>還有我們可以進一步去測試</a:t>
            </a:r>
            <a:r>
              <a:rPr lang="en-US" altLang="zh-TW"/>
              <a:t>End –to –end</a:t>
            </a:r>
            <a:r>
              <a:rPr lang="zh-TW" altLang="en-US"/>
              <a:t>性能</a:t>
            </a:r>
            <a:r>
              <a:rPr lang="en-US" altLang="zh-TW"/>
              <a:t>(</a:t>
            </a:r>
            <a:r>
              <a:rPr lang="zh-TW" altLang="en-US"/>
              <a:t>也就是實際上所有</a:t>
            </a:r>
            <a:r>
              <a:rPr lang="en-US" altLang="zh-TW"/>
              <a:t>hard ware</a:t>
            </a:r>
            <a:r>
              <a:rPr lang="zh-TW" altLang="en-US"/>
              <a:t>包刮</a:t>
            </a:r>
            <a:r>
              <a:rPr lang="en-US" altLang="zh-TW" err="1"/>
              <a:t>cpu</a:t>
            </a:r>
            <a:r>
              <a:rPr lang="zh-TW" altLang="en-US"/>
              <a:t>、</a:t>
            </a:r>
            <a:r>
              <a:rPr lang="en-US" altLang="zh-TW"/>
              <a:t>memory</a:t>
            </a:r>
            <a:r>
              <a:rPr lang="zh-TW" altLang="en-US"/>
              <a:t>等對整個系統的性能測試</a:t>
            </a:r>
            <a:r>
              <a:rPr lang="en-US" altLang="zh-TW"/>
              <a:t>)</a:t>
            </a:r>
            <a:r>
              <a:rPr lang="zh-TW" altLang="en-US"/>
              <a:t>，也可以去觀察實際的</a:t>
            </a:r>
            <a:r>
              <a:rPr lang="en-US" altLang="zh-TW"/>
              <a:t>interaction between hosts and cxl-flash</a:t>
            </a:r>
            <a:r>
              <a:rPr lang="zh-TW" altLang="en-US"/>
              <a:t>，這部分</a:t>
            </a:r>
            <a:r>
              <a:rPr lang="en-US" altLang="zh-TW"/>
              <a:t>….</a:t>
            </a:r>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43</a:t>
            </a:fld>
            <a:endParaRPr lang="zh-TW" altLang="en-US"/>
          </a:p>
        </p:txBody>
      </p:sp>
    </p:spTree>
    <p:extLst>
      <p:ext uri="{BB962C8B-B14F-4D97-AF65-F5344CB8AC3E}">
        <p14:creationId xmlns:p14="http://schemas.microsoft.com/office/powerpoint/2010/main" val="176220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a:cs typeface="+mn-lt"/>
              </a:rPr>
              <a:t>計算光的分佈。</a:t>
            </a:r>
            <a:r>
              <a:rPr lang="en-US" altLang="zh-TW">
                <a:cs typeface="+mn-lt"/>
              </a:rPr>
              <a:t>R</a:t>
            </a:r>
            <a:r>
              <a:rPr lang="zh-TW" altLang="zh-TW">
                <a:cs typeface="+mn-lt"/>
              </a:rPr>
              <a:t>a</a:t>
            </a:r>
            <a:r>
              <a:rPr lang="en-US" altLang="zh-TW">
                <a:cs typeface="+mn-lt"/>
              </a:rPr>
              <a:t>di</a:t>
            </a:r>
            <a:r>
              <a:rPr lang="zh-TW" altLang="zh-TW">
                <a:cs typeface="+mn-lt"/>
              </a:rPr>
              <a:t>o</a:t>
            </a:r>
            <a:r>
              <a:rPr lang="en-US" altLang="zh-TW" err="1">
                <a:cs typeface="+mn-lt"/>
              </a:rPr>
              <a:t>sity</a:t>
            </a:r>
            <a:r>
              <a:rPr lang="zh-TW" altLang="en-US">
                <a:cs typeface="+mn-lt"/>
              </a:rPr>
              <a:t> </a:t>
            </a:r>
            <a:r>
              <a:rPr lang="zh-TW" altLang="zh-TW">
                <a:cs typeface="+mn-lt"/>
              </a:rPr>
              <a:t>是一種全局光照演算法，用於模擬場景中光線的傳播和反射，以產生逼真的渲染效果。</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15</a:t>
            </a:fld>
            <a:endParaRPr lang="zh-TW" altLang="en-US"/>
          </a:p>
        </p:txBody>
      </p:sp>
    </p:spTree>
    <p:extLst>
      <p:ext uri="{BB962C8B-B14F-4D97-AF65-F5344CB8AC3E}">
        <p14:creationId xmlns:p14="http://schemas.microsoft.com/office/powerpoint/2010/main" val="340919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cs typeface="+mn-lt"/>
              </a:rPr>
              <a:t>在記憶體中壓縮數據</a:t>
            </a:r>
            <a:r>
              <a:rPr lang="zh-TW" altLang="zh-TW">
                <a:cs typeface="+mn-lt"/>
              </a:rPr>
              <a:t>。</a:t>
            </a:r>
            <a:r>
              <a:rPr lang="en-US" altLang="zh-TW">
                <a:cs typeface="+mn-lt"/>
              </a:rPr>
              <a:t>XZ</a:t>
            </a:r>
            <a:r>
              <a:rPr lang="zh-TW" altLang="en-US">
                <a:cs typeface="+mn-lt"/>
              </a:rPr>
              <a:t> </a:t>
            </a:r>
            <a:r>
              <a:rPr lang="zh-TW" altLang="zh-TW">
                <a:cs typeface="+mn-lt"/>
              </a:rPr>
              <a:t>是一種</a:t>
            </a:r>
            <a:r>
              <a:rPr lang="zh-TW" altLang="en-US">
                <a:cs typeface="+mn-lt"/>
              </a:rPr>
              <a:t>通用的數據壓縮</a:t>
            </a:r>
            <a:r>
              <a:rPr lang="zh-TW" altLang="zh-TW">
                <a:cs typeface="+mn-lt"/>
              </a:rPr>
              <a:t>演算法</a:t>
            </a:r>
            <a:r>
              <a:rPr lang="zh-TW" altLang="en-US">
                <a:cs typeface="+mn-lt"/>
              </a:rPr>
              <a:t>。</a:t>
            </a:r>
            <a:r>
              <a:rPr lang="en-US" altLang="zh-TW">
                <a:cs typeface="+mn-lt"/>
              </a:rPr>
              <a:t>SPEC</a:t>
            </a:r>
            <a:r>
              <a:rPr lang="zh-TW" altLang="en-US">
                <a:cs typeface="+mn-lt"/>
              </a:rPr>
              <a:t> </a:t>
            </a:r>
            <a:r>
              <a:rPr lang="en-US" altLang="zh-TW">
                <a:cs typeface="+mn-lt"/>
              </a:rPr>
              <a:t>CPU</a:t>
            </a:r>
            <a:r>
              <a:rPr lang="zh-TW" altLang="en-US">
                <a:cs typeface="+mn-lt"/>
              </a:rPr>
              <a:t> 是一套標準的基準測試程式</a:t>
            </a:r>
            <a:r>
              <a:rPr lang="zh-TW" altLang="zh-TW">
                <a:cs typeface="+mn-lt"/>
              </a:rPr>
              <a:t>，用於</a:t>
            </a:r>
            <a:r>
              <a:rPr lang="zh-TW" altLang="en-US">
                <a:cs typeface="+mn-lt"/>
              </a:rPr>
              <a:t>評估計算機</a:t>
            </a:r>
            <a:r>
              <a:rPr lang="zh-TW" altLang="zh-TW">
                <a:cs typeface="+mn-lt"/>
              </a:rPr>
              <a:t>的效</a:t>
            </a:r>
            <a:r>
              <a:rPr lang="zh-TW" altLang="en-US">
                <a:cs typeface="+mn-lt"/>
              </a:rPr>
              <a:t>能</a:t>
            </a:r>
            <a:r>
              <a:rPr lang="zh-TW" altLang="zh-TW">
                <a:cs typeface="+mn-lt"/>
              </a:rPr>
              <a:t>。</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16</a:t>
            </a:fld>
            <a:endParaRPr lang="zh-TW" altLang="en-US"/>
          </a:p>
        </p:txBody>
      </p:sp>
    </p:spTree>
    <p:extLst>
      <p:ext uri="{BB962C8B-B14F-4D97-AF65-F5344CB8AC3E}">
        <p14:creationId xmlns:p14="http://schemas.microsoft.com/office/powerpoint/2010/main" val="166753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a:cs typeface="+mn-lt"/>
              </a:rPr>
              <a:t>描述：在 Redis 上執行讀-修改-寫操作。</a:t>
            </a:r>
            <a:r>
              <a:rPr lang="en-US" altLang="zh-TW">
                <a:cs typeface="+mn-lt"/>
              </a:rPr>
              <a:t>YCSB</a:t>
            </a:r>
            <a:r>
              <a:rPr lang="zh-TW" altLang="en-US">
                <a:cs typeface="+mn-lt"/>
              </a:rPr>
              <a:t> </a:t>
            </a:r>
            <a:r>
              <a:rPr lang="zh-TW" altLang="zh-TW">
                <a:cs typeface="+mn-lt"/>
              </a:rPr>
              <a:t>是一套基準測試工具，用於評估雲端儲存系統的效能。</a:t>
            </a:r>
            <a:r>
              <a:rPr lang="en-US" altLang="zh-TW">
                <a:cs typeface="+mn-lt"/>
              </a:rPr>
              <a:t>YCSB-F</a:t>
            </a:r>
            <a:r>
              <a:rPr lang="zh-TW" altLang="en-US">
                <a:cs typeface="+mn-lt"/>
              </a:rPr>
              <a:t> 是一種特定的工作負載，模擬讀</a:t>
            </a:r>
            <a:r>
              <a:rPr lang="en-US" altLang="zh-TW">
                <a:cs typeface="+mn-lt"/>
              </a:rPr>
              <a:t>-</a:t>
            </a:r>
            <a:r>
              <a:rPr lang="zh-TW" altLang="en-US">
                <a:cs typeface="+mn-lt"/>
              </a:rPr>
              <a:t>修改</a:t>
            </a:r>
            <a:r>
              <a:rPr lang="en-US" altLang="zh-TW">
                <a:cs typeface="+mn-lt"/>
              </a:rPr>
              <a:t>-</a:t>
            </a:r>
            <a:r>
              <a:rPr lang="zh-TW" altLang="en-US">
                <a:cs typeface="+mn-lt"/>
              </a:rPr>
              <a:t>寫操作。</a:t>
            </a:r>
            <a:r>
              <a:rPr lang="en-US" altLang="zh-TW">
                <a:cs typeface="+mn-lt"/>
              </a:rPr>
              <a:t>Redis</a:t>
            </a:r>
            <a:r>
              <a:rPr lang="zh-TW" altLang="en-US">
                <a:cs typeface="+mn-lt"/>
              </a:rPr>
              <a:t> 是一種記憶體中的鍵值儲存系統。</a:t>
            </a:r>
            <a:endParaRPr lang="zh-TW" altLang="zh-TW"/>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17</a:t>
            </a:fld>
            <a:endParaRPr lang="zh-TW" altLang="en-US"/>
          </a:p>
        </p:txBody>
      </p:sp>
    </p:spTree>
    <p:extLst>
      <p:ext uri="{BB962C8B-B14F-4D97-AF65-F5344CB8AC3E}">
        <p14:creationId xmlns:p14="http://schemas.microsoft.com/office/powerpoint/2010/main" val="27566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ea typeface="標楷體"/>
                <a:cs typeface="+mn-lt"/>
              </a:rPr>
              <a:t>計算網頁排名分數（</a:t>
            </a:r>
            <a:r>
              <a:rPr lang="en-US" altLang="zh-TW" err="1">
                <a:ea typeface="標楷體"/>
                <a:cs typeface="+mn-lt"/>
              </a:rPr>
              <a:t>PageR</a:t>
            </a:r>
            <a:r>
              <a:rPr lang="zh-TW" altLang="zh-TW">
                <a:ea typeface="標楷體"/>
                <a:cs typeface="+mn-lt"/>
              </a:rPr>
              <a:t>an</a:t>
            </a:r>
            <a:r>
              <a:rPr lang="en-US" altLang="zh-TW">
                <a:ea typeface="標楷體"/>
                <a:cs typeface="+mn-lt"/>
              </a:rPr>
              <a:t>k</a:t>
            </a:r>
            <a:r>
              <a:rPr lang="zh-TW" altLang="en-US">
                <a:ea typeface="標楷體"/>
                <a:cs typeface="+mn-lt"/>
              </a:rPr>
              <a:t> </a:t>
            </a:r>
            <a:r>
              <a:rPr lang="zh-TW" altLang="zh-TW">
                <a:ea typeface="標楷體"/>
                <a:cs typeface="+mn-lt"/>
              </a:rPr>
              <a:t>s</a:t>
            </a:r>
            <a:r>
              <a:rPr lang="en-US" altLang="zh-TW">
                <a:ea typeface="標楷體"/>
                <a:cs typeface="+mn-lt"/>
              </a:rPr>
              <a:t>c</a:t>
            </a:r>
            <a:r>
              <a:rPr lang="zh-TW" altLang="zh-TW">
                <a:ea typeface="標楷體"/>
                <a:cs typeface="+mn-lt"/>
              </a:rPr>
              <a:t>ore）。</a:t>
            </a:r>
            <a:r>
              <a:rPr lang="en-US" altLang="zh-TW" err="1">
                <a:ea typeface="標楷體"/>
                <a:cs typeface="+mn-lt"/>
              </a:rPr>
              <a:t>PageR</a:t>
            </a:r>
            <a:r>
              <a:rPr lang="zh-TW" altLang="zh-TW">
                <a:ea typeface="標楷體"/>
                <a:cs typeface="+mn-lt"/>
              </a:rPr>
              <a:t>an</a:t>
            </a:r>
            <a:r>
              <a:rPr lang="en-US" altLang="zh-TW">
                <a:ea typeface="標楷體"/>
                <a:cs typeface="+mn-lt"/>
              </a:rPr>
              <a:t>k</a:t>
            </a:r>
            <a:r>
              <a:rPr lang="zh-TW" altLang="en-US">
                <a:ea typeface="標楷體"/>
                <a:cs typeface="+mn-lt"/>
              </a:rPr>
              <a:t> </a:t>
            </a:r>
            <a:r>
              <a:rPr lang="zh-TW" altLang="zh-TW">
                <a:ea typeface="標楷體"/>
                <a:cs typeface="+mn-lt"/>
              </a:rPr>
              <a:t>是一種</a:t>
            </a:r>
            <a:r>
              <a:rPr lang="zh-TW" altLang="en-US">
                <a:ea typeface="標楷體"/>
                <a:cs typeface="+mn-lt"/>
              </a:rPr>
              <a:t>演算法</a:t>
            </a:r>
            <a:r>
              <a:rPr lang="zh-TW" altLang="zh-TW">
                <a:ea typeface="標楷體"/>
                <a:cs typeface="+mn-lt"/>
              </a:rPr>
              <a:t>，用於</a:t>
            </a:r>
            <a:r>
              <a:rPr lang="zh-TW" altLang="en-US">
                <a:ea typeface="標楷體"/>
                <a:cs typeface="+mn-lt"/>
              </a:rPr>
              <a:t>衡量網路中網頁的重要性</a:t>
            </a:r>
            <a:r>
              <a:rPr lang="zh-TW" altLang="zh-TW">
                <a:ea typeface="標楷體"/>
                <a:cs typeface="+mn-lt"/>
              </a:rPr>
              <a:t>。</a:t>
            </a:r>
            <a:r>
              <a:rPr lang="zh-TW" altLang="en-US">
                <a:ea typeface="標楷體"/>
                <a:cs typeface="+mn-lt"/>
              </a:rPr>
              <a:t>它基於網頁之間</a:t>
            </a:r>
            <a:r>
              <a:rPr lang="zh-TW" altLang="zh-TW">
                <a:ea typeface="標楷體"/>
                <a:cs typeface="+mn-lt"/>
              </a:rPr>
              <a:t>的</a:t>
            </a:r>
            <a:r>
              <a:rPr lang="zh-TW" altLang="en-US">
                <a:ea typeface="標楷體"/>
                <a:cs typeface="+mn-lt"/>
              </a:rPr>
              <a:t>連結關係進行計算</a:t>
            </a:r>
            <a:r>
              <a:rPr lang="zh-TW" altLang="zh-TW">
                <a:ea typeface="標楷體"/>
                <a:cs typeface="+mn-lt"/>
              </a:rPr>
              <a:t>。</a:t>
            </a:r>
          </a:p>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18</a:t>
            </a:fld>
            <a:endParaRPr lang="zh-TW" altLang="en-US"/>
          </a:p>
        </p:txBody>
      </p:sp>
    </p:spTree>
    <p:extLst>
      <p:ext uri="{BB962C8B-B14F-4D97-AF65-F5344CB8AC3E}">
        <p14:creationId xmlns:p14="http://schemas.microsoft.com/office/powerpoint/2010/main" val="288408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提高聯結性（</a:t>
            </a:r>
            <a:r>
              <a:rPr lang="en-US" altLang="zh-TW"/>
              <a:t>associativity</a:t>
            </a:r>
            <a:r>
              <a:rPr lang="zh-TW" altLang="en-US"/>
              <a:t>）能改善效能的原因在於每個</a:t>
            </a:r>
            <a:r>
              <a:rPr lang="en-US" altLang="zh-TW"/>
              <a:t>set</a:t>
            </a:r>
            <a:r>
              <a:rPr lang="zh-TW" altLang="en-US"/>
              <a:t>能夠容納更多的區塊（</a:t>
            </a:r>
            <a:r>
              <a:rPr lang="en-US" altLang="zh-TW"/>
              <a:t>block</a:t>
            </a:r>
            <a:r>
              <a:rPr lang="zh-TW" altLang="en-US"/>
              <a:t>）。這意味著在相同的快取容量下，映射到同一組的資料衝突（</a:t>
            </a:r>
            <a:r>
              <a:rPr lang="en-US" altLang="zh-TW"/>
              <a:t>conflict miss</a:t>
            </a:r>
            <a:r>
              <a:rPr lang="zh-TW" altLang="en-US"/>
              <a:t>）會減少，因此增加了快取命中率（</a:t>
            </a:r>
            <a:r>
              <a:rPr lang="en-US" altLang="zh-TW"/>
              <a:t>cache hit rate</a:t>
            </a:r>
            <a:r>
              <a:rPr lang="zh-TW" altLang="en-US"/>
              <a:t>），</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21</a:t>
            </a:fld>
            <a:endParaRPr lang="zh-TW" altLang="en-US"/>
          </a:p>
        </p:txBody>
      </p:sp>
    </p:spTree>
    <p:extLst>
      <p:ext uri="{BB962C8B-B14F-4D97-AF65-F5344CB8AC3E}">
        <p14:creationId xmlns:p14="http://schemas.microsoft.com/office/powerpoint/2010/main" val="79531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Radiosity</a:t>
            </a:r>
            <a:r>
              <a:rPr lang="zh-TW" altLang="en-US"/>
              <a:t>對緩存替換策略不敏感，高空間局部性確保大多數請求命中快取，</a:t>
            </a:r>
            <a:r>
              <a:rPr lang="en-US" altLang="zh-TW"/>
              <a:t>CFLRU</a:t>
            </a:r>
            <a:r>
              <a:rPr lang="zh-TW" altLang="en-US"/>
              <a:t>替換策略影響有限</a:t>
            </a:r>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22</a:t>
            </a:fld>
            <a:endParaRPr lang="zh-TW" altLang="en-US"/>
          </a:p>
        </p:txBody>
      </p:sp>
    </p:spTree>
    <p:extLst>
      <p:ext uri="{BB962C8B-B14F-4D97-AF65-F5344CB8AC3E}">
        <p14:creationId xmlns:p14="http://schemas.microsoft.com/office/powerpoint/2010/main" val="245071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42F6F1-2F8A-4936-9121-F023BE400996}" type="slidenum">
              <a:rPr lang="zh-TW" altLang="en-US" smtClean="0"/>
              <a:t>23</a:t>
            </a:fld>
            <a:endParaRPr lang="zh-TW" altLang="en-US"/>
          </a:p>
        </p:txBody>
      </p:sp>
    </p:spTree>
    <p:extLst>
      <p:ext uri="{BB962C8B-B14F-4D97-AF65-F5344CB8AC3E}">
        <p14:creationId xmlns:p14="http://schemas.microsoft.com/office/powerpoint/2010/main" val="362678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ea typeface="標楷體" panose="03000509000000000000" pitchFamily="65" charset="-120"/>
              </a:defRPr>
            </a:lvl1pPr>
          </a:lstStyle>
          <a:p>
            <a:fld id="{9275EF9D-446A-4BA9-9A8F-8795C824CFA3}" type="datetimeFigureOut">
              <a:rPr lang="zh-TW" altLang="en-US" smtClean="0"/>
              <a:pPr/>
              <a:t>2025/1/2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ea typeface="標楷體" panose="03000509000000000000" pitchFamily="65" charset="-120"/>
              </a:defRPr>
            </a:lvl1pPr>
          </a:lstStyle>
          <a:p>
            <a:fld id="{5B0A2E34-17E6-46B6-A0CD-23734D57E7FF}" type="slidenum">
              <a:rPr lang="zh-TW" altLang="en-US" smtClean="0"/>
              <a:pPr/>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ptos" panose="020B0004020202020204" pitchFamily="34"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ea typeface="+mj-lt"/>
                <a:cs typeface="+mj-lt"/>
              </a:rPr>
              <a:t>Overcoming the Memory Wall with CXL-Enabled SSDs</a:t>
            </a:r>
            <a:endParaRPr lang="zh-TW"/>
          </a:p>
        </p:txBody>
      </p:sp>
      <p:sp>
        <p:nvSpPr>
          <p:cNvPr id="3" name="副標題 2"/>
          <p:cNvSpPr>
            <a:spLocks noGrp="1"/>
          </p:cNvSpPr>
          <p:nvPr>
            <p:ph type="subTitle" idx="1"/>
          </p:nvPr>
        </p:nvSpPr>
        <p:spPr/>
        <p:txBody>
          <a:bodyPr vert="horz" lIns="91440" tIns="45720" rIns="91440" bIns="45720" rtlCol="0" anchor="t">
            <a:normAutofit/>
          </a:bodyPr>
          <a:lstStyle/>
          <a:p>
            <a:r>
              <a:rPr lang="zh-TW" altLang="en-US">
                <a:ea typeface="標楷體"/>
              </a:rPr>
              <a:t>113522008 陳國誌</a:t>
            </a:r>
          </a:p>
          <a:p>
            <a:r>
              <a:rPr lang="zh-TW" altLang="en-US">
                <a:ea typeface="標楷體"/>
              </a:rPr>
              <a:t>113522049 鄭鼎立</a:t>
            </a:r>
            <a:endParaRPr lang="en-US" altLang="zh-TW">
              <a:ea typeface="標楷體"/>
            </a:endParaRPr>
          </a:p>
          <a:p>
            <a:r>
              <a:rPr lang="en-US" altLang="zh-TW">
                <a:ea typeface="標楷體"/>
              </a:rPr>
              <a:t>113522053</a:t>
            </a:r>
            <a:r>
              <a:rPr lang="zh-TW" altLang="en-US">
                <a:ea typeface="標楷體"/>
              </a:rPr>
              <a:t> 蔡尚融</a:t>
            </a: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descr="一張含有 文字, 圖表, 行, 繪圖 的圖片&#10;&#10;自動產生的描述">
            <a:extLst>
              <a:ext uri="{FF2B5EF4-FFF2-40B4-BE49-F238E27FC236}">
                <a16:creationId xmlns:a16="http://schemas.microsoft.com/office/drawing/2014/main" id="{82E91C34-4E99-5234-4456-49CFECA4EC3E}"/>
              </a:ext>
            </a:extLst>
          </p:cNvPr>
          <p:cNvPicPr>
            <a:picLocks noGrp="1" noChangeAspect="1"/>
          </p:cNvPicPr>
          <p:nvPr>
            <p:ph idx="1"/>
          </p:nvPr>
        </p:nvPicPr>
        <p:blipFill>
          <a:blip r:embed="rId2"/>
          <a:stretch>
            <a:fillRect/>
          </a:stretch>
        </p:blipFill>
        <p:spPr>
          <a:xfrm>
            <a:off x="842600" y="2695766"/>
            <a:ext cx="6590698" cy="3594904"/>
          </a:xfrm>
        </p:spPr>
      </p:pic>
      <p:sp>
        <p:nvSpPr>
          <p:cNvPr id="6" name="標題 1">
            <a:extLst>
              <a:ext uri="{FF2B5EF4-FFF2-40B4-BE49-F238E27FC236}">
                <a16:creationId xmlns:a16="http://schemas.microsoft.com/office/drawing/2014/main" id="{36EEC871-B87B-4B6F-0E21-A7949EC748E1}"/>
              </a:ext>
            </a:extLst>
          </p:cNvPr>
          <p:cNvSpPr txBox="1">
            <a:spLocks/>
          </p:cNvSpPr>
          <p:nvPr/>
        </p:nvSpPr>
        <p:spPr>
          <a:xfrm>
            <a:off x="838200" y="2686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atin typeface="Aptos" panose="020B0004020202020204" pitchFamily="34" charset="0"/>
                <a:ea typeface="+mj-lt"/>
                <a:cs typeface="+mj-lt"/>
              </a:rPr>
              <a:t>Reduc</a:t>
            </a:r>
            <a:r>
              <a:rPr lang="en-US" altLang="zh-TW">
                <a:latin typeface="Aptos" panose="020B0004020202020204" pitchFamily="34" charset="0"/>
                <a:ea typeface="+mj-lt"/>
                <a:cs typeface="+mj-lt"/>
              </a:rPr>
              <a:t>e</a:t>
            </a:r>
            <a:r>
              <a:rPr lang="zh-TW">
                <a:latin typeface="Aptos" panose="020B0004020202020204" pitchFamily="34" charset="0"/>
                <a:ea typeface="+mj-lt"/>
                <a:cs typeface="+mj-lt"/>
              </a:rPr>
              <a:t> flash memory traffic</a:t>
            </a:r>
            <a:endParaRPr lang="zh-TW">
              <a:latin typeface="Aptos" panose="020B0004020202020204" pitchFamily="34" charset="0"/>
              <a:ea typeface="標楷體" panose="03000509000000000000" pitchFamily="65" charset="-120"/>
            </a:endParaRPr>
          </a:p>
        </p:txBody>
      </p:sp>
      <p:pic>
        <p:nvPicPr>
          <p:cNvPr id="8" name="內容版面配置區 3" descr="一張含有 文字, 圖表, 螢幕擷取畫面, 方案 的圖片&#10;&#10;自動產生的描述">
            <a:extLst>
              <a:ext uri="{FF2B5EF4-FFF2-40B4-BE49-F238E27FC236}">
                <a16:creationId xmlns:a16="http://schemas.microsoft.com/office/drawing/2014/main" id="{15F2722C-9FBD-03B7-F671-C220DBE838CD}"/>
              </a:ext>
            </a:extLst>
          </p:cNvPr>
          <p:cNvPicPr>
            <a:picLocks noChangeAspect="1"/>
          </p:cNvPicPr>
          <p:nvPr/>
        </p:nvPicPr>
        <p:blipFill>
          <a:blip r:embed="rId3"/>
          <a:stretch>
            <a:fillRect/>
          </a:stretch>
        </p:blipFill>
        <p:spPr>
          <a:xfrm>
            <a:off x="7044221" y="1158865"/>
            <a:ext cx="5221989" cy="2443946"/>
          </a:xfrm>
          <a:prstGeom prst="rect">
            <a:avLst/>
          </a:prstGeom>
        </p:spPr>
      </p:pic>
      <p:sp>
        <p:nvSpPr>
          <p:cNvPr id="11" name="內容版面配置區 2">
            <a:extLst>
              <a:ext uri="{FF2B5EF4-FFF2-40B4-BE49-F238E27FC236}">
                <a16:creationId xmlns:a16="http://schemas.microsoft.com/office/drawing/2014/main" id="{A63F5E46-4443-9625-9F97-8BFFFF95B96C}"/>
              </a:ext>
            </a:extLst>
          </p:cNvPr>
          <p:cNvSpPr txBox="1">
            <a:spLocks/>
          </p:cNvSpPr>
          <p:nvPr/>
        </p:nvSpPr>
        <p:spPr>
          <a:xfrm>
            <a:off x="519896" y="1815979"/>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ea typeface="+mn-lt"/>
                <a:cs typeface="+mn-lt"/>
              </a:rPr>
              <a:t>MSHR</a:t>
            </a:r>
            <a:r>
              <a:rPr lang="zh-TW" altLang="en-US">
                <a:ea typeface="+mn-lt"/>
                <a:cs typeface="+mn-lt"/>
              </a:rPr>
              <a:t> </a:t>
            </a:r>
            <a:r>
              <a:rPr lang="en-US" altLang="zh-TW">
                <a:ea typeface="+mn-lt"/>
                <a:cs typeface="+mn-lt"/>
              </a:rPr>
              <a:t>prevents</a:t>
            </a:r>
            <a:r>
              <a:rPr lang="zh-TW" altLang="en-US">
                <a:ea typeface="+mn-lt"/>
                <a:cs typeface="+mn-lt"/>
              </a:rPr>
              <a:t> </a:t>
            </a:r>
            <a:r>
              <a:rPr lang="en-US" altLang="zh-TW">
                <a:ea typeface="+mn-lt"/>
                <a:cs typeface="+mn-lt"/>
              </a:rPr>
              <a:t>repeated</a:t>
            </a:r>
            <a:r>
              <a:rPr lang="zh-TW" altLang="en-US">
                <a:ea typeface="+mn-lt"/>
                <a:cs typeface="+mn-lt"/>
              </a:rPr>
              <a:t> </a:t>
            </a:r>
            <a:r>
              <a:rPr lang="en-US" altLang="zh-TW">
                <a:ea typeface="+mn-lt"/>
                <a:cs typeface="+mn-lt"/>
              </a:rPr>
              <a:t>flash</a:t>
            </a:r>
            <a:r>
              <a:rPr lang="zh-TW" altLang="en-US">
                <a:ea typeface="+mn-lt"/>
                <a:cs typeface="+mn-lt"/>
              </a:rPr>
              <a:t> </a:t>
            </a:r>
            <a:r>
              <a:rPr lang="en-US" altLang="zh-TW">
                <a:ea typeface="+mn-lt"/>
                <a:cs typeface="+mn-lt"/>
              </a:rPr>
              <a:t>reads</a:t>
            </a:r>
            <a:endParaRPr lang="en-US" altLang="zh-TW">
              <a:ea typeface="標楷體" panose="03000509000000000000" pitchFamily="65" charset="-120"/>
              <a:cs typeface="+mn-lt"/>
            </a:endParaRPr>
          </a:p>
          <a:p>
            <a:endParaRPr lang="en-US" altLang="zh-TW">
              <a:ea typeface="標楷體" panose="03000509000000000000" pitchFamily="65" charset="-120"/>
            </a:endParaRPr>
          </a:p>
        </p:txBody>
      </p:sp>
    </p:spTree>
    <p:extLst>
      <p:ext uri="{BB962C8B-B14F-4D97-AF65-F5344CB8AC3E}">
        <p14:creationId xmlns:p14="http://schemas.microsoft.com/office/powerpoint/2010/main" val="73250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73F632-3E5D-8C4A-9BC0-41302E4D2FF2}"/>
              </a:ext>
            </a:extLst>
          </p:cNvPr>
          <p:cNvSpPr>
            <a:spLocks noGrp="1"/>
          </p:cNvSpPr>
          <p:nvPr>
            <p:ph type="title"/>
          </p:nvPr>
        </p:nvSpPr>
        <p:spPr>
          <a:xfrm>
            <a:off x="519896" y="220441"/>
            <a:ext cx="10515600" cy="1325563"/>
          </a:xfrm>
        </p:spPr>
        <p:txBody>
          <a:bodyPr/>
          <a:lstStyle/>
          <a:p>
            <a:r>
              <a:rPr lang="en-US" altLang="zh-TW">
                <a:ea typeface="+mj-lt"/>
                <a:cs typeface="+mj-lt"/>
              </a:rPr>
              <a:t>Pref</a:t>
            </a:r>
            <a:r>
              <a:rPr lang="zh-TW">
                <a:ea typeface="+mj-lt"/>
                <a:cs typeface="+mj-lt"/>
              </a:rPr>
              <a:t>e</a:t>
            </a:r>
            <a:r>
              <a:rPr lang="en-US" altLang="zh-TW">
                <a:ea typeface="+mj-lt"/>
                <a:cs typeface="+mj-lt"/>
              </a:rPr>
              <a:t>t</a:t>
            </a:r>
            <a:r>
              <a:rPr lang="zh-TW">
                <a:ea typeface="+mj-lt"/>
                <a:cs typeface="+mj-lt"/>
              </a:rPr>
              <a:t>c</a:t>
            </a:r>
            <a:r>
              <a:rPr lang="en-US" altLang="zh-TW">
                <a:ea typeface="+mj-lt"/>
                <a:cs typeface="+mj-lt"/>
              </a:rPr>
              <a:t>h</a:t>
            </a:r>
            <a:r>
              <a:rPr lang="zh-TW">
                <a:ea typeface="+mj-lt"/>
                <a:cs typeface="+mj-lt"/>
              </a:rPr>
              <a:t>ing </a:t>
            </a:r>
            <a:r>
              <a:rPr lang="en-US" altLang="zh-TW">
                <a:ea typeface="+mj-lt"/>
                <a:cs typeface="+mj-lt"/>
              </a:rPr>
              <a:t>data</a:t>
            </a:r>
            <a:r>
              <a:rPr lang="zh-TW" altLang="en-US">
                <a:ea typeface="+mj-lt"/>
                <a:cs typeface="+mj-lt"/>
              </a:rPr>
              <a:t> </a:t>
            </a:r>
            <a:r>
              <a:rPr lang="en-US" altLang="zh-TW">
                <a:ea typeface="+mj-lt"/>
                <a:cs typeface="+mj-lt"/>
              </a:rPr>
              <a:t>from</a:t>
            </a:r>
            <a:r>
              <a:rPr lang="zh-TW" altLang="en-US">
                <a:ea typeface="+mj-lt"/>
                <a:cs typeface="+mj-lt"/>
              </a:rPr>
              <a:t> </a:t>
            </a:r>
            <a:r>
              <a:rPr lang="zh-TW">
                <a:ea typeface="+mj-lt"/>
                <a:cs typeface="+mj-lt"/>
              </a:rPr>
              <a:t>flash</a:t>
            </a:r>
          </a:p>
        </p:txBody>
      </p:sp>
      <p:pic>
        <p:nvPicPr>
          <p:cNvPr id="4" name="內容版面配置區 3" descr="一張含有 文字, 圖表, 方案, 螢幕擷取畫面 的圖片&#10;&#10;自動產生的描述">
            <a:extLst>
              <a:ext uri="{FF2B5EF4-FFF2-40B4-BE49-F238E27FC236}">
                <a16:creationId xmlns:a16="http://schemas.microsoft.com/office/drawing/2014/main" id="{9E1D1E4A-27FF-49D1-79C3-064BFA265D3E}"/>
              </a:ext>
            </a:extLst>
          </p:cNvPr>
          <p:cNvPicPr>
            <a:picLocks noGrp="1" noChangeAspect="1"/>
          </p:cNvPicPr>
          <p:nvPr>
            <p:ph idx="1"/>
          </p:nvPr>
        </p:nvPicPr>
        <p:blipFill>
          <a:blip r:embed="rId2"/>
          <a:stretch>
            <a:fillRect/>
          </a:stretch>
        </p:blipFill>
        <p:spPr>
          <a:xfrm>
            <a:off x="7623918" y="70121"/>
            <a:ext cx="4564164" cy="2210043"/>
          </a:xfrm>
        </p:spPr>
      </p:pic>
      <p:pic>
        <p:nvPicPr>
          <p:cNvPr id="5" name="圖片 4" descr="一張含有 文字, 螢幕擷取畫面, 字型, 行 的圖片&#10;&#10;自動產生的描述">
            <a:extLst>
              <a:ext uri="{FF2B5EF4-FFF2-40B4-BE49-F238E27FC236}">
                <a16:creationId xmlns:a16="http://schemas.microsoft.com/office/drawing/2014/main" id="{8C67211B-BF23-6618-4865-2A1EDC6E0095}"/>
              </a:ext>
            </a:extLst>
          </p:cNvPr>
          <p:cNvPicPr>
            <a:picLocks noChangeAspect="1"/>
          </p:cNvPicPr>
          <p:nvPr/>
        </p:nvPicPr>
        <p:blipFill>
          <a:blip r:embed="rId3"/>
          <a:srcRect l="862" r="37143" b="366"/>
          <a:stretch/>
        </p:blipFill>
        <p:spPr>
          <a:xfrm>
            <a:off x="6550007" y="3462217"/>
            <a:ext cx="5679769" cy="2672941"/>
          </a:xfrm>
          <a:prstGeom prst="rect">
            <a:avLst/>
          </a:prstGeom>
        </p:spPr>
      </p:pic>
      <p:sp>
        <p:nvSpPr>
          <p:cNvPr id="9" name="內容版面配置區 2">
            <a:extLst>
              <a:ext uri="{FF2B5EF4-FFF2-40B4-BE49-F238E27FC236}">
                <a16:creationId xmlns:a16="http://schemas.microsoft.com/office/drawing/2014/main" id="{2B07942B-5BA1-5065-F9A7-01CFBC0F0FE8}"/>
              </a:ext>
            </a:extLst>
          </p:cNvPr>
          <p:cNvSpPr txBox="1">
            <a:spLocks/>
          </p:cNvSpPr>
          <p:nvPr/>
        </p:nvSpPr>
        <p:spPr>
          <a:xfrm>
            <a:off x="519896" y="1815979"/>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When prefetcher improve performance, </a:t>
            </a:r>
            <a:endParaRPr lang="zh-TW" altLang="en-US">
              <a:ea typeface="標楷體" panose="03000509000000000000" pitchFamily="65" charset="-120"/>
              <a:cs typeface="+mn-lt"/>
            </a:endParaRPr>
          </a:p>
          <a:p>
            <a:pPr marL="0" indent="0">
              <a:buNone/>
            </a:pPr>
            <a:r>
              <a:rPr lang="en-US">
                <a:ea typeface="+mn-lt"/>
                <a:cs typeface="+mn-lt"/>
              </a:rPr>
              <a:t> It is</a:t>
            </a:r>
            <a:r>
              <a:rPr lang="en-US" altLang="zh-TW">
                <a:ea typeface="+mn-lt"/>
                <a:cs typeface="+mn-lt"/>
              </a:rPr>
              <a:t> </a:t>
            </a:r>
            <a:r>
              <a:rPr lang="en-US">
                <a:ea typeface="+mn-lt"/>
                <a:cs typeface="+mn-lt"/>
              </a:rPr>
              <a:t>due</a:t>
            </a:r>
            <a:r>
              <a:rPr lang="en-US" altLang="zh-TW">
                <a:ea typeface="+mn-lt"/>
                <a:cs typeface="+mn-lt"/>
              </a:rPr>
              <a:t> </a:t>
            </a:r>
            <a:r>
              <a:rPr lang="en-US">
                <a:ea typeface="+mn-lt"/>
                <a:cs typeface="+mn-lt"/>
              </a:rPr>
              <a:t>to</a:t>
            </a:r>
            <a:r>
              <a:rPr lang="en-US" altLang="zh-TW">
                <a:ea typeface="+mn-lt"/>
                <a:cs typeface="+mn-lt"/>
              </a:rPr>
              <a:t> </a:t>
            </a:r>
            <a:r>
              <a:rPr lang="en-US">
                <a:ea typeface="+mn-lt"/>
                <a:cs typeface="+mn-lt"/>
              </a:rPr>
              <a:t>achieving high accuracy</a:t>
            </a:r>
            <a:endParaRPr lang="zh-TW">
              <a:ea typeface="標楷體" panose="03000509000000000000" pitchFamily="65" charset="-120"/>
            </a:endParaRPr>
          </a:p>
        </p:txBody>
      </p:sp>
      <p:pic>
        <p:nvPicPr>
          <p:cNvPr id="10" name="圖片 9" descr="一張含有 文字, 螢幕擷取畫面, Rectangle, 行 的圖片&#10;&#10;自動產生的描述">
            <a:extLst>
              <a:ext uri="{FF2B5EF4-FFF2-40B4-BE49-F238E27FC236}">
                <a16:creationId xmlns:a16="http://schemas.microsoft.com/office/drawing/2014/main" id="{3B99FA3B-25B9-2E49-7D5B-EA1CB04AB429}"/>
              </a:ext>
            </a:extLst>
          </p:cNvPr>
          <p:cNvPicPr>
            <a:picLocks noChangeAspect="1"/>
          </p:cNvPicPr>
          <p:nvPr/>
        </p:nvPicPr>
        <p:blipFill>
          <a:blip r:embed="rId4"/>
          <a:stretch>
            <a:fillRect/>
          </a:stretch>
        </p:blipFill>
        <p:spPr>
          <a:xfrm>
            <a:off x="1808" y="3575913"/>
            <a:ext cx="6545727" cy="2349059"/>
          </a:xfrm>
          <a:prstGeom prst="rect">
            <a:avLst/>
          </a:prstGeom>
        </p:spPr>
      </p:pic>
    </p:spTree>
    <p:extLst>
      <p:ext uri="{BB962C8B-B14F-4D97-AF65-F5344CB8AC3E}">
        <p14:creationId xmlns:p14="http://schemas.microsoft.com/office/powerpoint/2010/main" val="91519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descr="一張含有 文字, 螢幕擷取畫面, 圖表, 字型 的圖片&#10;&#10;自動產生的描述">
            <a:extLst>
              <a:ext uri="{FF2B5EF4-FFF2-40B4-BE49-F238E27FC236}">
                <a16:creationId xmlns:a16="http://schemas.microsoft.com/office/drawing/2014/main" id="{7FAE2704-D31F-D4C4-8813-9146A2DD7498}"/>
              </a:ext>
            </a:extLst>
          </p:cNvPr>
          <p:cNvPicPr>
            <a:picLocks noGrp="1" noChangeAspect="1"/>
          </p:cNvPicPr>
          <p:nvPr>
            <p:ph idx="1"/>
          </p:nvPr>
        </p:nvPicPr>
        <p:blipFill>
          <a:blip r:embed="rId2"/>
          <a:stretch>
            <a:fillRect/>
          </a:stretch>
        </p:blipFill>
        <p:spPr>
          <a:xfrm>
            <a:off x="-6873" y="3113058"/>
            <a:ext cx="7701265" cy="2914650"/>
          </a:xfrm>
        </p:spPr>
      </p:pic>
      <p:pic>
        <p:nvPicPr>
          <p:cNvPr id="5" name="圖片 4" descr="一張含有 文字, 字型, 螢幕擷取畫面, 圖表 的圖片&#10;&#10;自動產生的描述">
            <a:extLst>
              <a:ext uri="{FF2B5EF4-FFF2-40B4-BE49-F238E27FC236}">
                <a16:creationId xmlns:a16="http://schemas.microsoft.com/office/drawing/2014/main" id="{292E2AA9-F8A6-3936-842F-DF3570F100B8}"/>
              </a:ext>
            </a:extLst>
          </p:cNvPr>
          <p:cNvPicPr>
            <a:picLocks noChangeAspect="1"/>
          </p:cNvPicPr>
          <p:nvPr/>
        </p:nvPicPr>
        <p:blipFill>
          <a:blip r:embed="rId3"/>
          <a:stretch>
            <a:fillRect/>
          </a:stretch>
        </p:blipFill>
        <p:spPr>
          <a:xfrm>
            <a:off x="8569124" y="3277625"/>
            <a:ext cx="3657600" cy="2752725"/>
          </a:xfrm>
          <a:prstGeom prst="rect">
            <a:avLst/>
          </a:prstGeom>
        </p:spPr>
      </p:pic>
      <p:pic>
        <p:nvPicPr>
          <p:cNvPr id="6" name="圖片 5" descr="一張含有 文字, 字型, 螢幕擷取畫面, 印刷術 的圖片&#10;&#10;自動產生的描述">
            <a:extLst>
              <a:ext uri="{FF2B5EF4-FFF2-40B4-BE49-F238E27FC236}">
                <a16:creationId xmlns:a16="http://schemas.microsoft.com/office/drawing/2014/main" id="{BACB639F-2C63-467C-8603-65964B1F93C2}"/>
              </a:ext>
            </a:extLst>
          </p:cNvPr>
          <p:cNvPicPr>
            <a:picLocks noChangeAspect="1"/>
          </p:cNvPicPr>
          <p:nvPr/>
        </p:nvPicPr>
        <p:blipFill>
          <a:blip r:embed="rId4"/>
          <a:stretch>
            <a:fillRect/>
          </a:stretch>
        </p:blipFill>
        <p:spPr>
          <a:xfrm>
            <a:off x="7698310" y="2944551"/>
            <a:ext cx="942975" cy="2705100"/>
          </a:xfrm>
          <a:prstGeom prst="rect">
            <a:avLst/>
          </a:prstGeom>
        </p:spPr>
      </p:pic>
      <p:sp>
        <p:nvSpPr>
          <p:cNvPr id="8" name="標題 1">
            <a:extLst>
              <a:ext uri="{FF2B5EF4-FFF2-40B4-BE49-F238E27FC236}">
                <a16:creationId xmlns:a16="http://schemas.microsoft.com/office/drawing/2014/main" id="{6254AEBA-9FAF-1B9C-D295-41126D303D8F}"/>
              </a:ext>
            </a:extLst>
          </p:cNvPr>
          <p:cNvSpPr txBox="1">
            <a:spLocks/>
          </p:cNvSpPr>
          <p:nvPr/>
        </p:nvSpPr>
        <p:spPr>
          <a:xfrm>
            <a:off x="519896" y="2204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ptos" panose="020B0004020202020204" pitchFamily="34" charset="0"/>
                <a:ea typeface="標楷體" panose="03000509000000000000" pitchFamily="65" charset="-120"/>
                <a:cs typeface="+mj-cs"/>
              </a:defRPr>
            </a:lvl1pPr>
          </a:lstStyle>
          <a:p>
            <a:r>
              <a:rPr lang="en-US" altLang="zh-TW">
                <a:ea typeface="+mj-lt"/>
                <a:cs typeface="+mj-lt"/>
              </a:rPr>
              <a:t>Pref</a:t>
            </a:r>
            <a:r>
              <a:rPr lang="zh-TW">
                <a:ea typeface="+mj-lt"/>
                <a:cs typeface="+mj-lt"/>
              </a:rPr>
              <a:t>e</a:t>
            </a:r>
            <a:r>
              <a:rPr lang="en-US" altLang="zh-TW">
                <a:ea typeface="+mj-lt"/>
                <a:cs typeface="+mj-lt"/>
              </a:rPr>
              <a:t>t</a:t>
            </a:r>
            <a:r>
              <a:rPr lang="zh-TW">
                <a:ea typeface="+mj-lt"/>
                <a:cs typeface="+mj-lt"/>
              </a:rPr>
              <a:t>c</a:t>
            </a:r>
            <a:r>
              <a:rPr lang="en-US" altLang="zh-TW">
                <a:ea typeface="+mj-lt"/>
                <a:cs typeface="+mj-lt"/>
              </a:rPr>
              <a:t>h</a:t>
            </a:r>
            <a:r>
              <a:rPr lang="zh-TW">
                <a:ea typeface="+mj-lt"/>
                <a:cs typeface="+mj-lt"/>
              </a:rPr>
              <a:t>ing </a:t>
            </a:r>
            <a:r>
              <a:rPr lang="en-US" altLang="zh-TW">
                <a:ea typeface="+mj-lt"/>
                <a:cs typeface="+mj-lt"/>
              </a:rPr>
              <a:t>data</a:t>
            </a:r>
            <a:r>
              <a:rPr lang="zh-TW" altLang="en-US">
                <a:ea typeface="+mj-lt"/>
                <a:cs typeface="+mj-lt"/>
              </a:rPr>
              <a:t> </a:t>
            </a:r>
            <a:r>
              <a:rPr lang="en-US" altLang="zh-TW">
                <a:ea typeface="+mj-lt"/>
                <a:cs typeface="+mj-lt"/>
              </a:rPr>
              <a:t>from</a:t>
            </a:r>
            <a:r>
              <a:rPr lang="zh-TW" altLang="en-US">
                <a:ea typeface="+mj-lt"/>
                <a:cs typeface="+mj-lt"/>
              </a:rPr>
              <a:t> </a:t>
            </a:r>
            <a:r>
              <a:rPr lang="zh-TW">
                <a:ea typeface="+mj-lt"/>
                <a:cs typeface="+mj-lt"/>
              </a:rPr>
              <a:t>flash</a:t>
            </a:r>
          </a:p>
        </p:txBody>
      </p:sp>
      <p:pic>
        <p:nvPicPr>
          <p:cNvPr id="10" name="內容版面配置區 3" descr="一張含有 文字, 圖表, 方案, 螢幕擷取畫面 的圖片&#10;&#10;自動產生的描述">
            <a:extLst>
              <a:ext uri="{FF2B5EF4-FFF2-40B4-BE49-F238E27FC236}">
                <a16:creationId xmlns:a16="http://schemas.microsoft.com/office/drawing/2014/main" id="{08A8B78B-0CEC-60CE-0E68-555203FE79D9}"/>
              </a:ext>
            </a:extLst>
          </p:cNvPr>
          <p:cNvPicPr>
            <a:picLocks noChangeAspect="1"/>
          </p:cNvPicPr>
          <p:nvPr/>
        </p:nvPicPr>
        <p:blipFill>
          <a:blip r:embed="rId5"/>
          <a:stretch>
            <a:fillRect/>
          </a:stretch>
        </p:blipFill>
        <p:spPr>
          <a:xfrm>
            <a:off x="7623918" y="70121"/>
            <a:ext cx="4564164" cy="2210043"/>
          </a:xfrm>
          <a:prstGeom prst="rect">
            <a:avLst/>
          </a:prstGeom>
        </p:spPr>
      </p:pic>
      <p:sp>
        <p:nvSpPr>
          <p:cNvPr id="13" name="內容版面配置區 2">
            <a:extLst>
              <a:ext uri="{FF2B5EF4-FFF2-40B4-BE49-F238E27FC236}">
                <a16:creationId xmlns:a16="http://schemas.microsoft.com/office/drawing/2014/main" id="{17E7D8BA-336F-1C2F-FC5C-CA9DCD18BBAB}"/>
              </a:ext>
            </a:extLst>
          </p:cNvPr>
          <p:cNvSpPr txBox="1">
            <a:spLocks/>
          </p:cNvSpPr>
          <p:nvPr/>
        </p:nvSpPr>
        <p:spPr>
          <a:xfrm>
            <a:off x="519896" y="1815979"/>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ea typeface="+mn-lt"/>
                <a:cs typeface="+mn-lt"/>
              </a:rPr>
              <a:t>W</a:t>
            </a:r>
            <a:r>
              <a:rPr lang="zh-TW">
                <a:ea typeface="+mn-lt"/>
                <a:cs typeface="+mn-lt"/>
              </a:rPr>
              <a:t>h</a:t>
            </a:r>
            <a:r>
              <a:rPr lang="en-US" altLang="zh-TW">
                <a:ea typeface="+mn-lt"/>
                <a:cs typeface="+mn-lt"/>
              </a:rPr>
              <a:t>y</a:t>
            </a:r>
            <a:r>
              <a:rPr lang="zh-TW" altLang="en-US">
                <a:ea typeface="+mn-lt"/>
                <a:cs typeface="+mn-lt"/>
              </a:rPr>
              <a:t> </a:t>
            </a:r>
            <a:r>
              <a:rPr lang="en-US" altLang="zh-TW">
                <a:ea typeface="+mn-lt"/>
                <a:cs typeface="+mn-lt"/>
              </a:rPr>
              <a:t>does</a:t>
            </a:r>
            <a:r>
              <a:rPr lang="zh-TW" altLang="en-US">
                <a:ea typeface="+mn-lt"/>
                <a:cs typeface="+mn-lt"/>
              </a:rPr>
              <a:t> </a:t>
            </a:r>
            <a:r>
              <a:rPr lang="en-US" altLang="zh-TW">
                <a:ea typeface="+mn-lt"/>
                <a:cs typeface="+mn-lt"/>
              </a:rPr>
              <a:t>prefetcher</a:t>
            </a:r>
            <a:r>
              <a:rPr lang="zh-TW">
                <a:ea typeface="+mn-lt"/>
                <a:cs typeface="+mn-lt"/>
              </a:rPr>
              <a:t> </a:t>
            </a:r>
            <a:r>
              <a:rPr lang="en-US" altLang="zh-TW">
                <a:ea typeface="+mn-lt"/>
                <a:cs typeface="+mn-lt"/>
              </a:rPr>
              <a:t>degrade</a:t>
            </a:r>
            <a:r>
              <a:rPr lang="zh-TW" altLang="en-US">
                <a:ea typeface="+mn-lt"/>
                <a:cs typeface="+mn-lt"/>
              </a:rPr>
              <a:t> </a:t>
            </a:r>
            <a:r>
              <a:rPr lang="zh-TW">
                <a:ea typeface="+mn-lt"/>
                <a:cs typeface="+mn-lt"/>
              </a:rPr>
              <a:t>p</a:t>
            </a:r>
            <a:r>
              <a:rPr lang="en-US" altLang="zh-TW" err="1">
                <a:ea typeface="+mn-lt"/>
                <a:cs typeface="+mn-lt"/>
              </a:rPr>
              <a:t>erfor</a:t>
            </a:r>
            <a:r>
              <a:rPr lang="zh-TW">
                <a:ea typeface="+mn-lt"/>
                <a:cs typeface="+mn-lt"/>
              </a:rPr>
              <a:t>m</a:t>
            </a:r>
            <a:r>
              <a:rPr lang="en-US" altLang="zh-TW" err="1">
                <a:ea typeface="+mn-lt"/>
                <a:cs typeface="+mn-lt"/>
              </a:rPr>
              <a:t>ance</a:t>
            </a:r>
            <a:r>
              <a:rPr lang="en-US" altLang="zh-TW">
                <a:ea typeface="+mn-lt"/>
                <a:cs typeface="+mn-lt"/>
              </a:rPr>
              <a:t>?</a:t>
            </a:r>
            <a:endParaRPr lang="zh-TW" altLang="en-US">
              <a:ea typeface="標楷體" panose="03000509000000000000" pitchFamily="65" charset="-120"/>
              <a:cs typeface="+mn-lt"/>
            </a:endParaRPr>
          </a:p>
          <a:p>
            <a:endParaRPr lang="en-US" altLang="zh-TW">
              <a:ea typeface="標楷體" panose="03000509000000000000" pitchFamily="65" charset="-120"/>
            </a:endParaRPr>
          </a:p>
        </p:txBody>
      </p:sp>
    </p:spTree>
    <p:extLst>
      <p:ext uri="{BB962C8B-B14F-4D97-AF65-F5344CB8AC3E}">
        <p14:creationId xmlns:p14="http://schemas.microsoft.com/office/powerpoint/2010/main" val="385599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46EC3D-D078-75E1-DAA2-40A08574CAE4}"/>
              </a:ext>
            </a:extLst>
          </p:cNvPr>
          <p:cNvSpPr>
            <a:spLocks noGrp="1"/>
          </p:cNvSpPr>
          <p:nvPr>
            <p:ph type="title"/>
          </p:nvPr>
        </p:nvSpPr>
        <p:spPr/>
        <p:txBody>
          <a:bodyPr/>
          <a:lstStyle/>
          <a:p>
            <a:r>
              <a:rPr lang="zh-TW" altLang="en-US"/>
              <a:t>測試參數設定</a:t>
            </a:r>
          </a:p>
        </p:txBody>
      </p:sp>
      <p:sp>
        <p:nvSpPr>
          <p:cNvPr id="3" name="內容版面配置區 2">
            <a:extLst>
              <a:ext uri="{FF2B5EF4-FFF2-40B4-BE49-F238E27FC236}">
                <a16:creationId xmlns:a16="http://schemas.microsoft.com/office/drawing/2014/main" id="{638F805E-0690-0147-C6C3-3BA55F5408F0}"/>
              </a:ext>
            </a:extLst>
          </p:cNvPr>
          <p:cNvSpPr>
            <a:spLocks noGrp="1"/>
          </p:cNvSpPr>
          <p:nvPr>
            <p:ph idx="1"/>
          </p:nvPr>
        </p:nvSpPr>
        <p:spPr/>
        <p:txBody>
          <a:bodyPr vert="horz" lIns="91440" tIns="45720" rIns="91440" bIns="45720" rtlCol="0" anchor="t">
            <a:normAutofit/>
          </a:bodyPr>
          <a:lstStyle/>
          <a:p>
            <a:pPr marL="0" indent="0">
              <a:buNone/>
            </a:pPr>
            <a:r>
              <a:rPr lang="zh-TW">
                <a:cs typeface="+mn-lt"/>
              </a:rPr>
              <a:t>Parameters Value</a:t>
            </a:r>
            <a:endParaRPr lang="zh-TW" altLang="en-US">
              <a:cs typeface="+mn-lt"/>
            </a:endParaRPr>
          </a:p>
          <a:p>
            <a:r>
              <a:rPr lang="zh-TW">
                <a:cs typeface="+mn-lt"/>
              </a:rPr>
              <a:t>DRAM</a:t>
            </a:r>
            <a:r>
              <a:rPr lang="zh-TW" altLang="en-US">
                <a:cs typeface="+mn-lt"/>
              </a:rPr>
              <a:t> </a:t>
            </a:r>
            <a:r>
              <a:rPr lang="zh-TW">
                <a:cs typeface="+mn-lt"/>
              </a:rPr>
              <a:t>size 64MiB </a:t>
            </a:r>
            <a:r>
              <a:rPr lang="zh-TW" altLang="en-US">
                <a:cs typeface="+mn-lt"/>
              </a:rPr>
              <a:t>（快取策略測試時，總快取大小）</a:t>
            </a:r>
            <a:endParaRPr lang="en-US" altLang="zh-TW">
              <a:cs typeface="+mn-lt"/>
            </a:endParaRPr>
          </a:p>
          <a:p>
            <a:r>
              <a:rPr lang="zh-TW">
                <a:cs typeface="+mn-lt"/>
              </a:rPr>
              <a:t>DRAM</a:t>
            </a:r>
            <a:r>
              <a:rPr lang="zh-TW" altLang="en-US">
                <a:cs typeface="+mn-lt"/>
              </a:rPr>
              <a:t> </a:t>
            </a:r>
            <a:r>
              <a:rPr lang="zh-TW">
                <a:cs typeface="+mn-lt"/>
              </a:rPr>
              <a:t>latency 46ns </a:t>
            </a:r>
            <a:r>
              <a:rPr lang="zh-TW" altLang="en-US">
                <a:cs typeface="+mn-lt"/>
              </a:rPr>
              <a:t>（快取策略測試時，快取延遲）</a:t>
            </a:r>
          </a:p>
          <a:p>
            <a:r>
              <a:rPr lang="zh-TW">
                <a:cs typeface="+mn-lt"/>
              </a:rPr>
              <a:t>Flash</a:t>
            </a:r>
            <a:r>
              <a:rPr lang="zh-TW" altLang="en-US">
                <a:cs typeface="+mn-lt"/>
              </a:rPr>
              <a:t> </a:t>
            </a:r>
            <a:r>
              <a:rPr lang="zh-TW">
                <a:cs typeface="+mn-lt"/>
              </a:rPr>
              <a:t>parallelism 8×8 </a:t>
            </a:r>
            <a:r>
              <a:rPr lang="zh-TW" altLang="en-US">
                <a:cs typeface="+mn-lt"/>
              </a:rPr>
              <a:t>（</a:t>
            </a:r>
            <a:r>
              <a:rPr lang="zh-TW">
                <a:cs typeface="+mn-lt"/>
              </a:rPr>
              <a:t>8 個 Flash 晶片（chips）</a:t>
            </a:r>
            <a:r>
              <a:rPr lang="zh-TW" altLang="en-US">
                <a:cs typeface="+mn-lt"/>
              </a:rPr>
              <a:t>，</a:t>
            </a:r>
            <a:r>
              <a:rPr lang="zh-TW">
                <a:cs typeface="+mn-lt"/>
              </a:rPr>
              <a:t>每個通道又有 8</a:t>
            </a:r>
            <a:r>
              <a:rPr lang="zh-TW" altLang="en-US">
                <a:cs typeface="+mn-lt"/>
              </a:rPr>
              <a:t> </a:t>
            </a:r>
            <a:r>
              <a:rPr lang="zh-TW">
                <a:cs typeface="+mn-lt"/>
              </a:rPr>
              <a:t> plane 可以同時進行操作。</a:t>
            </a:r>
            <a:r>
              <a:rPr lang="zh-TW" altLang="en-US">
                <a:cs typeface="+mn-lt"/>
              </a:rPr>
              <a:t>）</a:t>
            </a:r>
            <a:endParaRPr lang="en-US" altLang="zh-TW">
              <a:cs typeface="+mn-lt"/>
            </a:endParaRPr>
          </a:p>
          <a:p>
            <a:endParaRPr lang="zh-TW" altLang="en-US">
              <a:cs typeface="+mn-lt"/>
            </a:endParaRPr>
          </a:p>
          <a:p>
            <a:pPr marL="0" indent="0">
              <a:buNone/>
            </a:pPr>
            <a:endParaRPr lang="en-US" altLang="zh-TW"/>
          </a:p>
        </p:txBody>
      </p:sp>
      <p:pic>
        <p:nvPicPr>
          <p:cNvPr id="4" name="圖片 3" descr="一張含有 文字, 字型, 螢幕擷取畫面, 數字 的圖片&#10;&#10;自動產生的描述">
            <a:extLst>
              <a:ext uri="{FF2B5EF4-FFF2-40B4-BE49-F238E27FC236}">
                <a16:creationId xmlns:a16="http://schemas.microsoft.com/office/drawing/2014/main" id="{D599FC02-C851-5268-04A1-07C36391F92F}"/>
              </a:ext>
            </a:extLst>
          </p:cNvPr>
          <p:cNvPicPr>
            <a:picLocks noChangeAspect="1"/>
          </p:cNvPicPr>
          <p:nvPr/>
        </p:nvPicPr>
        <p:blipFill>
          <a:blip r:embed="rId2"/>
          <a:stretch>
            <a:fillRect/>
          </a:stretch>
        </p:blipFill>
        <p:spPr>
          <a:xfrm>
            <a:off x="990238" y="4344967"/>
            <a:ext cx="9277350" cy="2514600"/>
          </a:xfrm>
          <a:prstGeom prst="rect">
            <a:avLst/>
          </a:prstGeom>
        </p:spPr>
      </p:pic>
    </p:spTree>
    <p:extLst>
      <p:ext uri="{BB962C8B-B14F-4D97-AF65-F5344CB8AC3E}">
        <p14:creationId xmlns:p14="http://schemas.microsoft.com/office/powerpoint/2010/main" val="224288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zh-TW" b="1">
                <a:cs typeface="+mn-lt"/>
              </a:rPr>
              <a:t>BERT (Bidirectional Encoder Representations from Transformers)：</a:t>
            </a:r>
            <a:endParaRPr lang="zh-TW" altLang="en-US"/>
          </a:p>
          <a:p>
            <a:pPr marL="0" indent="0">
              <a:buNone/>
            </a:pPr>
            <a:r>
              <a:rPr lang="zh-TW">
                <a:cs typeface="+mn-lt"/>
              </a:rPr>
              <a:t>類型：自然語言處理（NLP）。</a:t>
            </a:r>
            <a:endParaRPr lang="zh-TW"/>
          </a:p>
          <a:p>
            <a:pPr marL="0" indent="0">
              <a:buNone/>
            </a:pPr>
            <a:r>
              <a:rPr lang="zh-TW" b="1">
                <a:cs typeface="+mn-lt"/>
              </a:rPr>
              <a:t>特性：</a:t>
            </a:r>
            <a:r>
              <a:rPr lang="zh-TW">
                <a:cs typeface="+mn-lt"/>
              </a:rPr>
              <a:t> </a:t>
            </a:r>
            <a:endParaRPr lang="zh-TW"/>
          </a:p>
          <a:p>
            <a:pPr lvl="1"/>
            <a:r>
              <a:rPr lang="zh-TW">
                <a:cs typeface="+mn-lt"/>
              </a:rPr>
              <a:t>計算密集型：需要大量的計算資源。</a:t>
            </a:r>
            <a:endParaRPr lang="zh-TW"/>
          </a:p>
          <a:p>
            <a:pPr lvl="1"/>
            <a:r>
              <a:rPr lang="zh-TW">
                <a:cs typeface="+mn-lt"/>
              </a:rPr>
              <a:t>數據量較大：通常處理大量的文本數據。</a:t>
            </a:r>
            <a:endParaRPr lang="zh-TW"/>
          </a:p>
          <a:p>
            <a:pPr lvl="1"/>
            <a:r>
              <a:rPr lang="zh-TW">
                <a:cs typeface="+mn-lt"/>
              </a:rPr>
              <a:t>讀</a:t>
            </a:r>
            <a:r>
              <a:rPr lang="en-US" altLang="zh-TW">
                <a:cs typeface="+mn-lt"/>
              </a:rPr>
              <a:t>&gt;</a:t>
            </a:r>
            <a:r>
              <a:rPr lang="zh-TW">
                <a:cs typeface="+mn-lt"/>
              </a:rPr>
              <a:t>寫</a:t>
            </a:r>
            <a:r>
              <a:rPr lang="en-US" altLang="zh-TW">
                <a:cs typeface="+mn-lt"/>
              </a:rPr>
              <a:t>(</a:t>
            </a:r>
            <a:r>
              <a:rPr lang="en-US" altLang="zh-TW"/>
              <a:t>read-dominant workloads</a:t>
            </a:r>
            <a:r>
              <a:rPr lang="en-US" altLang="zh-TW">
                <a:cs typeface="+mn-lt"/>
              </a:rPr>
              <a:t>)</a:t>
            </a:r>
            <a:r>
              <a:rPr lang="zh-TW">
                <a:cs typeface="+mn-lt"/>
              </a:rPr>
              <a:t>。</a:t>
            </a:r>
            <a:endParaRPr lang="en-US" altLang="zh-TW">
              <a:cs typeface="+mn-lt"/>
            </a:endParaRPr>
          </a:p>
          <a:p>
            <a:pPr lvl="1"/>
            <a:r>
              <a:rPr lang="en-US" altLang="zh-TW"/>
              <a:t>high localities</a:t>
            </a:r>
            <a:endParaRPr lang="zh-TW"/>
          </a:p>
          <a:p>
            <a:pPr marL="0" indent="0">
              <a:buNone/>
            </a:pPr>
            <a:r>
              <a:rPr lang="en-US" altLang="zh-TW" b="1">
                <a:cs typeface="+mn-lt"/>
              </a:rPr>
              <a:t>Trace file</a:t>
            </a:r>
            <a:r>
              <a:rPr lang="zh-TW" b="1">
                <a:cs typeface="+mn-lt"/>
              </a:rPr>
              <a:t>數據：</a:t>
            </a:r>
            <a:r>
              <a:rPr lang="zh-TW">
                <a:cs typeface="+mn-lt"/>
              </a:rPr>
              <a:t> </a:t>
            </a:r>
            <a:endParaRPr lang="zh-TW"/>
          </a:p>
          <a:p>
            <a:pPr lvl="1"/>
            <a:r>
              <a:rPr lang="zh-TW">
                <a:cs typeface="+mn-lt"/>
              </a:rPr>
              <a:t>執行時間/迭代次數：297（單位不明，可能是秒或其他時間單位）。</a:t>
            </a:r>
            <a:endParaRPr lang="zh-TW"/>
          </a:p>
          <a:p>
            <a:pPr lvl="1"/>
            <a:r>
              <a:rPr lang="zh-TW">
                <a:cs typeface="+mn-lt"/>
              </a:rPr>
              <a:t>輸入大小/數據量：41（單位不明）。</a:t>
            </a:r>
            <a:endParaRPr lang="zh-TW"/>
          </a:p>
          <a:p>
            <a:pPr lvl="1"/>
            <a:r>
              <a:rPr lang="zh-TW">
                <a:cs typeface="+mn-lt"/>
              </a:rPr>
              <a:t>讀寫比例：73:27，表示讀取操作明顯多於寫入操作。</a:t>
            </a:r>
            <a:endParaRPr lang="zh-TW"/>
          </a:p>
          <a:p>
            <a:pPr lvl="1"/>
            <a:r>
              <a:rPr lang="zh-TW">
                <a:cs typeface="+mn-lt"/>
              </a:rPr>
              <a:t>其他指標：0.5、0.64、0.66（意義不明，需要更多上下文才能判斷）。</a:t>
            </a:r>
            <a:endParaRPr lang="zh-TW"/>
          </a:p>
          <a:p>
            <a:endParaRPr lang="zh-TW" altLang="en-US"/>
          </a:p>
        </p:txBody>
      </p:sp>
    </p:spTree>
    <p:extLst>
      <p:ext uri="{BB962C8B-B14F-4D97-AF65-F5344CB8AC3E}">
        <p14:creationId xmlns:p14="http://schemas.microsoft.com/office/powerpoint/2010/main" val="203885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ltLang="zh-TW" b="1">
                <a:cs typeface="+mn-lt"/>
              </a:rPr>
              <a:t>R</a:t>
            </a:r>
            <a:r>
              <a:rPr lang="zh-TW" b="1">
                <a:cs typeface="+mn-lt"/>
              </a:rPr>
              <a:t>a</a:t>
            </a:r>
            <a:r>
              <a:rPr lang="en-US" altLang="zh-TW" b="1" err="1">
                <a:cs typeface="+mn-lt"/>
              </a:rPr>
              <a:t>diosity</a:t>
            </a:r>
            <a:r>
              <a:rPr lang="zh-TW" b="1">
                <a:cs typeface="+mn-lt"/>
              </a:rPr>
              <a:t>：</a:t>
            </a:r>
            <a:endParaRPr lang="zh-TW" altLang="en-US">
              <a:cs typeface="+mn-lt"/>
            </a:endParaRPr>
          </a:p>
          <a:p>
            <a:pPr marL="0" indent="0">
              <a:buNone/>
            </a:pPr>
            <a:r>
              <a:rPr lang="zh-TW">
                <a:cs typeface="+mn-lt"/>
              </a:rPr>
              <a:t>類型：</a:t>
            </a:r>
            <a:r>
              <a:rPr lang="zh-TW" altLang="en-US">
                <a:cs typeface="+mn-lt"/>
              </a:rPr>
              <a:t>高效能</a:t>
            </a:r>
            <a:r>
              <a:rPr lang="zh-TW">
                <a:cs typeface="+mn-lt"/>
              </a:rPr>
              <a:t>計算（</a:t>
            </a:r>
            <a:r>
              <a:rPr lang="en-US" altLang="zh-TW">
                <a:cs typeface="+mn-lt"/>
              </a:rPr>
              <a:t>HPC</a:t>
            </a:r>
            <a:r>
              <a:rPr lang="zh-TW">
                <a:cs typeface="+mn-lt"/>
              </a:rPr>
              <a:t>）。</a:t>
            </a:r>
          </a:p>
          <a:p>
            <a:pPr marL="0" indent="0">
              <a:buNone/>
            </a:pPr>
            <a:r>
              <a:rPr lang="zh-TW" b="1">
                <a:cs typeface="+mn-lt"/>
              </a:rPr>
              <a:t>特性：</a:t>
            </a:r>
            <a:r>
              <a:rPr lang="zh-TW">
                <a:cs typeface="+mn-lt"/>
              </a:rPr>
              <a:t> </a:t>
            </a:r>
          </a:p>
          <a:p>
            <a:pPr lvl="1"/>
            <a:r>
              <a:rPr lang="zh-TW" sz="2800">
                <a:cs typeface="+mn-lt"/>
              </a:rPr>
              <a:t>計算密集型：需要大量的計算來模擬光線的傳播。</a:t>
            </a:r>
            <a:endParaRPr lang="zh-TW">
              <a:cs typeface="+mn-lt"/>
            </a:endParaRPr>
          </a:p>
          <a:p>
            <a:pPr lvl="1"/>
            <a:r>
              <a:rPr lang="zh-TW" sz="2800">
                <a:cs typeface="+mn-lt"/>
              </a:rPr>
              <a:t>記憶體密集型：需要儲存場景的幾何資訊和光照資訊。</a:t>
            </a:r>
            <a:endParaRPr lang="zh-TW">
              <a:cs typeface="+mn-lt"/>
            </a:endParaRPr>
          </a:p>
          <a:p>
            <a:pPr lvl="1"/>
            <a:r>
              <a:rPr lang="zh-TW" altLang="zh-TW" sz="2800">
                <a:cs typeface="+mn-lt"/>
              </a:rPr>
              <a:t>讀</a:t>
            </a:r>
            <a:r>
              <a:rPr lang="en-US" altLang="zh-TW" sz="2800">
                <a:cs typeface="+mn-lt"/>
              </a:rPr>
              <a:t>&gt;</a:t>
            </a:r>
            <a:r>
              <a:rPr lang="zh-TW" altLang="zh-TW" sz="2800">
                <a:cs typeface="+mn-lt"/>
              </a:rPr>
              <a:t>寫</a:t>
            </a:r>
            <a:r>
              <a:rPr lang="en-US" altLang="zh-TW" sz="2800">
                <a:cs typeface="+mn-lt"/>
              </a:rPr>
              <a:t>(</a:t>
            </a:r>
            <a:r>
              <a:rPr lang="en-US" altLang="zh-TW" sz="2800"/>
              <a:t>read-dominant workloads</a:t>
            </a:r>
            <a:r>
              <a:rPr lang="en-US" altLang="zh-TW" sz="2800">
                <a:cs typeface="+mn-lt"/>
              </a:rPr>
              <a:t>)</a:t>
            </a:r>
            <a:r>
              <a:rPr lang="zh-TW" altLang="zh-TW" sz="2800">
                <a:cs typeface="+mn-lt"/>
              </a:rPr>
              <a:t>。</a:t>
            </a:r>
            <a:endParaRPr lang="zh-TW" altLang="zh-TW" sz="2800"/>
          </a:p>
          <a:p>
            <a:pPr lvl="1"/>
            <a:r>
              <a:rPr lang="en-US" altLang="zh-TW"/>
              <a:t>high localities</a:t>
            </a:r>
            <a:endParaRPr lang="zh-TW">
              <a:cs typeface="+mn-lt"/>
            </a:endParaRPr>
          </a:p>
          <a:p>
            <a:pPr marL="0" indent="0">
              <a:buNone/>
            </a:pPr>
            <a:r>
              <a:rPr lang="en-US" altLang="zh-TW" b="1">
                <a:cs typeface="+mn-lt"/>
              </a:rPr>
              <a:t>Trace file</a:t>
            </a:r>
            <a:r>
              <a:rPr lang="zh-TW" altLang="zh-TW" b="1">
                <a:cs typeface="+mn-lt"/>
              </a:rPr>
              <a:t>數據</a:t>
            </a:r>
            <a:r>
              <a:rPr lang="zh-TW" b="1">
                <a:cs typeface="+mn-lt"/>
              </a:rPr>
              <a:t>：</a:t>
            </a:r>
            <a:r>
              <a:rPr lang="zh-TW">
                <a:cs typeface="+mn-lt"/>
              </a:rPr>
              <a:t> </a:t>
            </a:r>
          </a:p>
          <a:p>
            <a:pPr lvl="1"/>
            <a:r>
              <a:rPr lang="zh-TW" sz="2800">
                <a:cs typeface="+mn-lt"/>
              </a:rPr>
              <a:t>執行時間/迭代次數：</a:t>
            </a:r>
            <a:r>
              <a:rPr lang="en-US" altLang="zh-TW" sz="2800">
                <a:cs typeface="+mn-lt"/>
              </a:rPr>
              <a:t>1863</a:t>
            </a:r>
            <a:r>
              <a:rPr lang="zh-TW" sz="2800">
                <a:cs typeface="+mn-lt"/>
              </a:rPr>
              <a:t>。</a:t>
            </a:r>
            <a:endParaRPr lang="zh-TW">
              <a:cs typeface="+mn-lt"/>
            </a:endParaRPr>
          </a:p>
          <a:p>
            <a:pPr lvl="1"/>
            <a:r>
              <a:rPr lang="zh-TW" sz="2800">
                <a:cs typeface="+mn-lt"/>
              </a:rPr>
              <a:t>輸入大小/數據量：</a:t>
            </a:r>
            <a:r>
              <a:rPr lang="en-US" altLang="zh-TW" sz="2800">
                <a:cs typeface="+mn-lt"/>
              </a:rPr>
              <a:t>61</a:t>
            </a:r>
            <a:r>
              <a:rPr lang="zh-TW" sz="2800">
                <a:cs typeface="+mn-lt"/>
              </a:rPr>
              <a:t>。</a:t>
            </a:r>
            <a:endParaRPr lang="zh-TW">
              <a:cs typeface="+mn-lt"/>
            </a:endParaRPr>
          </a:p>
          <a:p>
            <a:pPr lvl="1"/>
            <a:r>
              <a:rPr lang="zh-TW" sz="2800">
                <a:cs typeface="+mn-lt"/>
              </a:rPr>
              <a:t>讀寫比例：</a:t>
            </a:r>
            <a:r>
              <a:rPr lang="en-US" altLang="zh-TW" sz="2800">
                <a:cs typeface="+mn-lt"/>
              </a:rPr>
              <a:t>84</a:t>
            </a:r>
            <a:r>
              <a:rPr lang="zh-TW" sz="2800">
                <a:cs typeface="+mn-lt"/>
              </a:rPr>
              <a:t>:</a:t>
            </a:r>
            <a:r>
              <a:rPr lang="en-US" altLang="zh-TW" sz="2800">
                <a:cs typeface="+mn-lt"/>
              </a:rPr>
              <a:t>16</a:t>
            </a:r>
            <a:r>
              <a:rPr lang="zh-TW" sz="2800">
                <a:cs typeface="+mn-lt"/>
              </a:rPr>
              <a:t>，讀取操作遠多於寫入操作。</a:t>
            </a:r>
            <a:endParaRPr lang="zh-TW">
              <a:cs typeface="+mn-lt"/>
            </a:endParaRPr>
          </a:p>
          <a:p>
            <a:pPr lvl="1"/>
            <a:r>
              <a:rPr lang="zh-TW" sz="2800">
                <a:cs typeface="+mn-lt"/>
              </a:rPr>
              <a:t>其他指標：</a:t>
            </a:r>
            <a:r>
              <a:rPr lang="en-US" altLang="zh-TW" sz="2800">
                <a:cs typeface="+mn-lt"/>
              </a:rPr>
              <a:t>1</a:t>
            </a:r>
            <a:r>
              <a:rPr lang="zh-TW" sz="2800">
                <a:cs typeface="+mn-lt"/>
              </a:rPr>
              <a:t>.</a:t>
            </a:r>
            <a:r>
              <a:rPr lang="en-US" altLang="zh-TW" sz="2800">
                <a:cs typeface="+mn-lt"/>
              </a:rPr>
              <a:t>6</a:t>
            </a:r>
            <a:r>
              <a:rPr lang="zh-TW" sz="2800">
                <a:cs typeface="+mn-lt"/>
              </a:rPr>
              <a:t>、0.</a:t>
            </a:r>
            <a:r>
              <a:rPr lang="en-US" altLang="zh-TW" sz="2800">
                <a:cs typeface="+mn-lt"/>
              </a:rPr>
              <a:t>93</a:t>
            </a:r>
            <a:r>
              <a:rPr lang="zh-TW" sz="2800">
                <a:cs typeface="+mn-lt"/>
              </a:rPr>
              <a:t>、0.</a:t>
            </a:r>
            <a:r>
              <a:rPr lang="en-US" altLang="zh-TW" sz="2800">
                <a:cs typeface="+mn-lt"/>
              </a:rPr>
              <a:t>87</a:t>
            </a:r>
            <a:r>
              <a:rPr lang="zh-TW" sz="2800">
                <a:cs typeface="+mn-lt"/>
              </a:rPr>
              <a:t>（意義不明）。</a:t>
            </a:r>
            <a:endParaRPr lang="zh-TW" altLang="en-US">
              <a:cs typeface="+mn-lt"/>
            </a:endParaRPr>
          </a:p>
        </p:txBody>
      </p:sp>
    </p:spTree>
    <p:extLst>
      <p:ext uri="{BB962C8B-B14F-4D97-AF65-F5344CB8AC3E}">
        <p14:creationId xmlns:p14="http://schemas.microsoft.com/office/powerpoint/2010/main" val="116392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ltLang="zh-TW" b="1">
                <a:cs typeface="+mn-lt"/>
              </a:rPr>
              <a:t>XZ</a:t>
            </a:r>
            <a:r>
              <a:rPr lang="zh-TW" b="1">
                <a:cs typeface="+mn-lt"/>
              </a:rPr>
              <a:t>：</a:t>
            </a:r>
            <a:endParaRPr lang="zh-TW" altLang="en-US">
              <a:cs typeface="+mn-lt"/>
            </a:endParaRPr>
          </a:p>
          <a:p>
            <a:pPr marL="0" indent="0">
              <a:buNone/>
            </a:pPr>
            <a:r>
              <a:rPr lang="zh-TW">
                <a:cs typeface="+mn-lt"/>
              </a:rPr>
              <a:t>類型：SPEC CPU</a:t>
            </a:r>
            <a:r>
              <a:rPr lang="zh-TW" altLang="en-US">
                <a:cs typeface="+mn-lt"/>
              </a:rPr>
              <a:t> 基準測試</a:t>
            </a:r>
            <a:r>
              <a:rPr lang="zh-TW">
                <a:cs typeface="+mn-lt"/>
              </a:rPr>
              <a:t>（</a:t>
            </a:r>
            <a:r>
              <a:rPr lang="en-US" altLang="zh-TW">
                <a:cs typeface="+mn-lt"/>
              </a:rPr>
              <a:t>S</a:t>
            </a:r>
            <a:r>
              <a:rPr lang="zh-TW">
                <a:cs typeface="+mn-lt"/>
              </a:rPr>
              <a:t>P</a:t>
            </a:r>
            <a:r>
              <a:rPr lang="en-US" altLang="zh-TW">
                <a:cs typeface="+mn-lt"/>
              </a:rPr>
              <a:t>EC</a:t>
            </a:r>
            <a:r>
              <a:rPr lang="zh-TW">
                <a:cs typeface="+mn-lt"/>
              </a:rPr>
              <a:t>）。</a:t>
            </a:r>
          </a:p>
          <a:p>
            <a:pPr marL="0" indent="0">
              <a:buNone/>
            </a:pPr>
            <a:r>
              <a:rPr lang="zh-TW" b="1">
                <a:cs typeface="+mn-lt"/>
              </a:rPr>
              <a:t>特性：</a:t>
            </a:r>
            <a:r>
              <a:rPr lang="zh-TW">
                <a:cs typeface="+mn-lt"/>
              </a:rPr>
              <a:t> </a:t>
            </a:r>
          </a:p>
          <a:p>
            <a:pPr lvl="1"/>
            <a:r>
              <a:rPr lang="zh-TW" sz="2800">
                <a:cs typeface="+mn-lt"/>
              </a:rPr>
              <a:t>計算密集型：需要</a:t>
            </a:r>
            <a:r>
              <a:rPr lang="zh-TW" altLang="en-US" sz="2800">
                <a:cs typeface="+mn-lt"/>
              </a:rPr>
              <a:t>進行複雜</a:t>
            </a:r>
            <a:r>
              <a:rPr lang="zh-TW" sz="2800">
                <a:cs typeface="+mn-lt"/>
              </a:rPr>
              <a:t>的</a:t>
            </a:r>
            <a:r>
              <a:rPr lang="zh-TW" altLang="en-US" sz="2800">
                <a:cs typeface="+mn-lt"/>
              </a:rPr>
              <a:t>壓縮運</a:t>
            </a:r>
            <a:r>
              <a:rPr lang="zh-TW" sz="2800">
                <a:cs typeface="+mn-lt"/>
              </a:rPr>
              <a:t>算。</a:t>
            </a:r>
            <a:endParaRPr lang="zh-TW">
              <a:cs typeface="+mn-lt"/>
            </a:endParaRPr>
          </a:p>
          <a:p>
            <a:pPr lvl="1"/>
            <a:r>
              <a:rPr lang="zh-TW" altLang="en-US" sz="2800">
                <a:cs typeface="+mn-lt"/>
              </a:rPr>
              <a:t>讀與寫較為接近</a:t>
            </a:r>
            <a:r>
              <a:rPr lang="zh-TW" sz="2800">
                <a:cs typeface="+mn-lt"/>
              </a:rPr>
              <a:t>。</a:t>
            </a:r>
            <a:endParaRPr lang="en-US" altLang="zh-TW" sz="2800">
              <a:cs typeface="+mn-lt"/>
            </a:endParaRPr>
          </a:p>
          <a:p>
            <a:pPr lvl="1"/>
            <a:r>
              <a:rPr lang="en-US" altLang="zh-TW"/>
              <a:t>low localities</a:t>
            </a:r>
            <a:endParaRPr lang="zh-TW">
              <a:cs typeface="+mn-lt"/>
            </a:endParaRPr>
          </a:p>
          <a:p>
            <a:pPr marL="0" indent="0">
              <a:buNone/>
            </a:pPr>
            <a:r>
              <a:rPr lang="en-US" altLang="zh-TW" b="1">
                <a:cs typeface="+mn-lt"/>
              </a:rPr>
              <a:t>Trace file</a:t>
            </a:r>
            <a:r>
              <a:rPr lang="zh-TW" altLang="zh-TW" b="1">
                <a:cs typeface="+mn-lt"/>
              </a:rPr>
              <a:t>數據</a:t>
            </a:r>
            <a:r>
              <a:rPr lang="zh-TW" b="1">
                <a:cs typeface="+mn-lt"/>
              </a:rPr>
              <a:t>：</a:t>
            </a:r>
            <a:r>
              <a:rPr lang="zh-TW">
                <a:cs typeface="+mn-lt"/>
              </a:rPr>
              <a:t> </a:t>
            </a:r>
          </a:p>
          <a:p>
            <a:pPr lvl="1"/>
            <a:r>
              <a:rPr lang="zh-TW" sz="2800">
                <a:cs typeface="+mn-lt"/>
              </a:rPr>
              <a:t>執行時間/迭代次數：</a:t>
            </a:r>
            <a:r>
              <a:rPr lang="en-US" altLang="zh-TW" sz="2800">
                <a:cs typeface="+mn-lt"/>
              </a:rPr>
              <a:t>237</a:t>
            </a:r>
            <a:r>
              <a:rPr lang="zh-TW" sz="2800">
                <a:cs typeface="+mn-lt"/>
              </a:rPr>
              <a:t>。</a:t>
            </a:r>
            <a:endParaRPr lang="zh-TW">
              <a:cs typeface="+mn-lt"/>
            </a:endParaRPr>
          </a:p>
          <a:p>
            <a:pPr lvl="1"/>
            <a:r>
              <a:rPr lang="zh-TW" sz="2800">
                <a:cs typeface="+mn-lt"/>
              </a:rPr>
              <a:t>輸入大小/數據量：</a:t>
            </a:r>
            <a:r>
              <a:rPr lang="en-US" altLang="zh-TW" sz="2800">
                <a:cs typeface="+mn-lt"/>
              </a:rPr>
              <a:t>71</a:t>
            </a:r>
            <a:r>
              <a:rPr lang="zh-TW" sz="2800">
                <a:cs typeface="+mn-lt"/>
              </a:rPr>
              <a:t>。</a:t>
            </a:r>
            <a:endParaRPr lang="zh-TW">
              <a:cs typeface="+mn-lt"/>
            </a:endParaRPr>
          </a:p>
          <a:p>
            <a:pPr lvl="1"/>
            <a:r>
              <a:rPr lang="zh-TW" sz="2800">
                <a:cs typeface="+mn-lt"/>
              </a:rPr>
              <a:t>讀寫比例：</a:t>
            </a:r>
            <a:r>
              <a:rPr lang="en-US" altLang="zh-TW" sz="2800">
                <a:cs typeface="+mn-lt"/>
              </a:rPr>
              <a:t>55</a:t>
            </a:r>
            <a:r>
              <a:rPr lang="zh-TW" sz="2800">
                <a:cs typeface="+mn-lt"/>
              </a:rPr>
              <a:t>:</a:t>
            </a:r>
            <a:r>
              <a:rPr lang="en-US" altLang="zh-TW" sz="2800">
                <a:cs typeface="+mn-lt"/>
              </a:rPr>
              <a:t>45</a:t>
            </a:r>
            <a:r>
              <a:rPr lang="zh-TW" sz="2800">
                <a:cs typeface="+mn-lt"/>
              </a:rPr>
              <a:t>，讀寫操作</a:t>
            </a:r>
            <a:r>
              <a:rPr lang="zh-TW" altLang="en-US" sz="2800">
                <a:cs typeface="+mn-lt"/>
              </a:rPr>
              <a:t>比例接近</a:t>
            </a:r>
            <a:r>
              <a:rPr lang="zh-TW" sz="2800">
                <a:cs typeface="+mn-lt"/>
              </a:rPr>
              <a:t>。</a:t>
            </a:r>
            <a:endParaRPr lang="zh-TW">
              <a:cs typeface="+mn-lt"/>
            </a:endParaRPr>
          </a:p>
          <a:p>
            <a:pPr lvl="1"/>
            <a:r>
              <a:rPr lang="zh-TW" sz="2800">
                <a:cs typeface="+mn-lt"/>
              </a:rPr>
              <a:t>其他指標：</a:t>
            </a:r>
            <a:r>
              <a:rPr lang="en-US" altLang="zh-TW" sz="2800">
                <a:cs typeface="+mn-lt"/>
              </a:rPr>
              <a:t>0</a:t>
            </a:r>
            <a:r>
              <a:rPr lang="zh-TW" sz="2800">
                <a:cs typeface="+mn-lt"/>
              </a:rPr>
              <a:t>.</a:t>
            </a:r>
            <a:r>
              <a:rPr lang="en-US" altLang="zh-TW" sz="2800">
                <a:cs typeface="+mn-lt"/>
              </a:rPr>
              <a:t>9</a:t>
            </a:r>
            <a:r>
              <a:rPr lang="zh-TW" sz="2800">
                <a:cs typeface="+mn-lt"/>
              </a:rPr>
              <a:t>、0.</a:t>
            </a:r>
            <a:r>
              <a:rPr lang="en-US" altLang="zh-TW" sz="2800">
                <a:cs typeface="+mn-lt"/>
              </a:rPr>
              <a:t>31</a:t>
            </a:r>
            <a:r>
              <a:rPr lang="zh-TW" sz="2800">
                <a:cs typeface="+mn-lt"/>
              </a:rPr>
              <a:t>、0.</a:t>
            </a:r>
            <a:r>
              <a:rPr lang="en-US" altLang="zh-TW" sz="2800">
                <a:cs typeface="+mn-lt"/>
              </a:rPr>
              <a:t>38</a:t>
            </a:r>
            <a:r>
              <a:rPr lang="zh-TW" sz="2800">
                <a:cs typeface="+mn-lt"/>
              </a:rPr>
              <a:t>（意義不明）。</a:t>
            </a:r>
            <a:endParaRPr lang="zh-TW" altLang="en-US">
              <a:cs typeface="+mn-lt"/>
            </a:endParaRPr>
          </a:p>
        </p:txBody>
      </p:sp>
    </p:spTree>
    <p:extLst>
      <p:ext uri="{BB962C8B-B14F-4D97-AF65-F5344CB8AC3E}">
        <p14:creationId xmlns:p14="http://schemas.microsoft.com/office/powerpoint/2010/main" val="357904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ltLang="zh-TW" b="1">
                <a:cs typeface="+mn-lt"/>
              </a:rPr>
              <a:t>YCSB-F</a:t>
            </a:r>
            <a:r>
              <a:rPr lang="zh-TW" altLang="en-US" b="1">
                <a:cs typeface="+mn-lt"/>
              </a:rPr>
              <a:t> </a:t>
            </a:r>
            <a:r>
              <a:rPr lang="en-US" altLang="zh-TW" b="1">
                <a:cs typeface="+mn-lt"/>
              </a:rPr>
              <a:t>(Yahoo!</a:t>
            </a:r>
            <a:r>
              <a:rPr lang="zh-TW" altLang="en-US" b="1">
                <a:cs typeface="+mn-lt"/>
              </a:rPr>
              <a:t> </a:t>
            </a:r>
            <a:r>
              <a:rPr lang="en-US" altLang="zh-TW" b="1">
                <a:cs typeface="+mn-lt"/>
              </a:rPr>
              <a:t>Cloud</a:t>
            </a:r>
            <a:r>
              <a:rPr lang="zh-TW" altLang="en-US" b="1">
                <a:cs typeface="+mn-lt"/>
              </a:rPr>
              <a:t> </a:t>
            </a:r>
            <a:r>
              <a:rPr lang="en-US" altLang="zh-TW" b="1">
                <a:cs typeface="+mn-lt"/>
              </a:rPr>
              <a:t>System</a:t>
            </a:r>
            <a:r>
              <a:rPr lang="zh-TW" altLang="en-US" b="1">
                <a:cs typeface="+mn-lt"/>
              </a:rPr>
              <a:t> </a:t>
            </a:r>
            <a:r>
              <a:rPr lang="en-US" altLang="zh-TW" b="1">
                <a:cs typeface="+mn-lt"/>
              </a:rPr>
              <a:t>Benchmark</a:t>
            </a:r>
            <a:r>
              <a:rPr lang="zh-TW" altLang="en-US" b="1">
                <a:cs typeface="+mn-lt"/>
              </a:rPr>
              <a:t> </a:t>
            </a:r>
            <a:r>
              <a:rPr lang="en-US" altLang="zh-TW" b="1">
                <a:cs typeface="+mn-lt"/>
              </a:rPr>
              <a:t>-</a:t>
            </a:r>
            <a:r>
              <a:rPr lang="zh-TW" altLang="en-US" b="1">
                <a:cs typeface="+mn-lt"/>
              </a:rPr>
              <a:t> </a:t>
            </a:r>
            <a:r>
              <a:rPr lang="en-US" altLang="zh-TW" b="1">
                <a:cs typeface="+mn-lt"/>
              </a:rPr>
              <a:t>F)</a:t>
            </a:r>
            <a:r>
              <a:rPr lang="zh-TW" b="1">
                <a:cs typeface="+mn-lt"/>
              </a:rPr>
              <a:t>：</a:t>
            </a:r>
            <a:endParaRPr lang="zh-TW" altLang="en-US">
              <a:cs typeface="+mn-lt"/>
            </a:endParaRPr>
          </a:p>
          <a:p>
            <a:pPr marL="0" indent="0">
              <a:buNone/>
            </a:pPr>
            <a:r>
              <a:rPr lang="zh-TW">
                <a:cs typeface="+mn-lt"/>
              </a:rPr>
              <a:t>類型：</a:t>
            </a:r>
            <a:r>
              <a:rPr lang="zh-TW" altLang="en-US">
                <a:cs typeface="+mn-lt"/>
              </a:rPr>
              <a:t>鍵值儲存</a:t>
            </a:r>
            <a:r>
              <a:rPr lang="zh-TW">
                <a:cs typeface="+mn-lt"/>
              </a:rPr>
              <a:t>（</a:t>
            </a:r>
            <a:r>
              <a:rPr lang="en-US" altLang="zh-TW">
                <a:cs typeface="+mn-lt"/>
              </a:rPr>
              <a:t>KVS</a:t>
            </a:r>
            <a:r>
              <a:rPr lang="zh-TW">
                <a:cs typeface="+mn-lt"/>
              </a:rPr>
              <a:t>）。</a:t>
            </a:r>
            <a:endParaRPr lang="en-US" altLang="zh-TW">
              <a:cs typeface="+mn-lt"/>
            </a:endParaRPr>
          </a:p>
          <a:p>
            <a:pPr marL="0" indent="0">
              <a:buNone/>
            </a:pPr>
            <a:r>
              <a:rPr lang="zh-TW" b="1">
                <a:cs typeface="+mn-lt"/>
              </a:rPr>
              <a:t>特性：</a:t>
            </a:r>
            <a:r>
              <a:rPr lang="zh-TW">
                <a:cs typeface="+mn-lt"/>
              </a:rPr>
              <a:t> </a:t>
            </a:r>
          </a:p>
          <a:p>
            <a:pPr lvl="1"/>
            <a:r>
              <a:rPr lang="zh-TW" sz="2800">
                <a:cs typeface="+mn-lt"/>
              </a:rPr>
              <a:t>讀寫</a:t>
            </a:r>
            <a:r>
              <a:rPr lang="zh-TW" altLang="en-US" sz="2800">
                <a:cs typeface="+mn-lt"/>
              </a:rPr>
              <a:t>操作混合</a:t>
            </a:r>
            <a:r>
              <a:rPr lang="zh-TW" sz="2800">
                <a:cs typeface="+mn-lt"/>
              </a:rPr>
              <a:t>：</a:t>
            </a:r>
            <a:r>
              <a:rPr lang="zh-TW" altLang="en-US" sz="2800">
                <a:cs typeface="+mn-lt"/>
              </a:rPr>
              <a:t>包含</a:t>
            </a:r>
            <a:r>
              <a:rPr lang="zh-TW" sz="2800">
                <a:cs typeface="+mn-lt"/>
              </a:rPr>
              <a:t>讀取、修改和寫入操作。</a:t>
            </a:r>
            <a:endParaRPr lang="zh-TW"/>
          </a:p>
          <a:p>
            <a:pPr lvl="1"/>
            <a:r>
              <a:rPr lang="zh-TW" sz="2800">
                <a:cs typeface="+mn-lt"/>
              </a:rPr>
              <a:t>網路密集型：需要透過網路與 Redis 伺服器通信。</a:t>
            </a:r>
            <a:endParaRPr lang="zh-TW">
              <a:cs typeface="+mn-lt"/>
            </a:endParaRPr>
          </a:p>
          <a:p>
            <a:pPr marL="0" indent="0">
              <a:buNone/>
            </a:pPr>
            <a:r>
              <a:rPr lang="en-US" altLang="zh-TW" b="1">
                <a:cs typeface="+mn-lt"/>
              </a:rPr>
              <a:t>Trace file</a:t>
            </a:r>
            <a:r>
              <a:rPr lang="zh-TW" altLang="zh-TW" b="1">
                <a:cs typeface="+mn-lt"/>
              </a:rPr>
              <a:t>數據</a:t>
            </a:r>
            <a:r>
              <a:rPr lang="zh-TW" b="1">
                <a:cs typeface="+mn-lt"/>
              </a:rPr>
              <a:t>：</a:t>
            </a:r>
            <a:r>
              <a:rPr lang="zh-TW">
                <a:cs typeface="+mn-lt"/>
              </a:rPr>
              <a:t> </a:t>
            </a:r>
          </a:p>
          <a:p>
            <a:pPr lvl="1"/>
            <a:r>
              <a:rPr lang="zh-TW" sz="2800">
                <a:cs typeface="+mn-lt"/>
              </a:rPr>
              <a:t>執行時間/迭代次數：</a:t>
            </a:r>
            <a:r>
              <a:rPr lang="en-US" altLang="zh-TW" sz="2800">
                <a:cs typeface="+mn-lt"/>
              </a:rPr>
              <a:t>1137</a:t>
            </a:r>
            <a:r>
              <a:rPr lang="zh-TW" sz="2800">
                <a:cs typeface="+mn-lt"/>
              </a:rPr>
              <a:t>。</a:t>
            </a:r>
            <a:endParaRPr lang="zh-TW">
              <a:cs typeface="+mn-lt"/>
            </a:endParaRPr>
          </a:p>
          <a:p>
            <a:pPr lvl="1"/>
            <a:r>
              <a:rPr lang="zh-TW" sz="2800">
                <a:cs typeface="+mn-lt"/>
              </a:rPr>
              <a:t>輸入大小/數據量：</a:t>
            </a:r>
            <a:r>
              <a:rPr lang="en-US" altLang="zh-TW" sz="2800">
                <a:cs typeface="+mn-lt"/>
              </a:rPr>
              <a:t>110</a:t>
            </a:r>
            <a:r>
              <a:rPr lang="zh-TW" sz="2800">
                <a:cs typeface="+mn-lt"/>
              </a:rPr>
              <a:t>。</a:t>
            </a:r>
            <a:endParaRPr lang="zh-TW">
              <a:cs typeface="+mn-lt"/>
            </a:endParaRPr>
          </a:p>
          <a:p>
            <a:pPr lvl="1"/>
            <a:r>
              <a:rPr lang="zh-TW" sz="2800">
                <a:cs typeface="+mn-lt"/>
              </a:rPr>
              <a:t>讀寫比例：</a:t>
            </a:r>
            <a:r>
              <a:rPr lang="en-US" altLang="zh-TW" sz="2800">
                <a:cs typeface="+mn-lt"/>
              </a:rPr>
              <a:t>65</a:t>
            </a:r>
            <a:r>
              <a:rPr lang="zh-TW" sz="2800">
                <a:cs typeface="+mn-lt"/>
              </a:rPr>
              <a:t>:</a:t>
            </a:r>
            <a:r>
              <a:rPr lang="en-US" altLang="zh-TW" sz="2800">
                <a:cs typeface="+mn-lt"/>
              </a:rPr>
              <a:t>35</a:t>
            </a:r>
            <a:r>
              <a:rPr lang="zh-TW" sz="2800">
                <a:cs typeface="+mn-lt"/>
              </a:rPr>
              <a:t>，讀</a:t>
            </a:r>
            <a:r>
              <a:rPr lang="zh-TW" altLang="en-US" sz="2800">
                <a:cs typeface="+mn-lt"/>
              </a:rPr>
              <a:t>取操作略多於</a:t>
            </a:r>
            <a:r>
              <a:rPr lang="zh-TW" sz="2800">
                <a:cs typeface="+mn-lt"/>
              </a:rPr>
              <a:t>寫入操作。</a:t>
            </a:r>
            <a:endParaRPr lang="zh-TW">
              <a:cs typeface="+mn-lt"/>
            </a:endParaRPr>
          </a:p>
          <a:p>
            <a:pPr lvl="1"/>
            <a:r>
              <a:rPr lang="zh-TW" sz="2800">
                <a:cs typeface="+mn-lt"/>
              </a:rPr>
              <a:t>其他指標：</a:t>
            </a:r>
            <a:r>
              <a:rPr lang="en-US" altLang="zh-TW" sz="2800">
                <a:cs typeface="+mn-lt"/>
              </a:rPr>
              <a:t>1</a:t>
            </a:r>
            <a:r>
              <a:rPr lang="zh-TW" sz="2800">
                <a:cs typeface="+mn-lt"/>
              </a:rPr>
              <a:t>.</a:t>
            </a:r>
            <a:r>
              <a:rPr lang="en-US" altLang="zh-TW" sz="2800">
                <a:cs typeface="+mn-lt"/>
              </a:rPr>
              <a:t>8</a:t>
            </a:r>
            <a:r>
              <a:rPr lang="zh-TW" sz="2800">
                <a:cs typeface="+mn-lt"/>
              </a:rPr>
              <a:t>、0.</a:t>
            </a:r>
            <a:r>
              <a:rPr lang="en-US" altLang="zh-TW" sz="2800">
                <a:cs typeface="+mn-lt"/>
              </a:rPr>
              <a:t>56</a:t>
            </a:r>
            <a:r>
              <a:rPr lang="zh-TW" sz="2800">
                <a:cs typeface="+mn-lt"/>
              </a:rPr>
              <a:t>、0.</a:t>
            </a:r>
            <a:r>
              <a:rPr lang="en-US" altLang="zh-TW" sz="2800">
                <a:cs typeface="+mn-lt"/>
              </a:rPr>
              <a:t>55</a:t>
            </a:r>
            <a:r>
              <a:rPr lang="zh-TW" sz="2800">
                <a:cs typeface="+mn-lt"/>
              </a:rPr>
              <a:t>（意義不明）。</a:t>
            </a:r>
            <a:endParaRPr lang="zh-TW" altLang="en-US">
              <a:cs typeface="+mn-lt"/>
            </a:endParaRPr>
          </a:p>
        </p:txBody>
      </p:sp>
    </p:spTree>
    <p:extLst>
      <p:ext uri="{BB962C8B-B14F-4D97-AF65-F5344CB8AC3E}">
        <p14:creationId xmlns:p14="http://schemas.microsoft.com/office/powerpoint/2010/main" val="324151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DBE19-35F6-8FD5-9881-87BC1064BB07}"/>
              </a:ext>
            </a:extLst>
          </p:cNvPr>
          <p:cNvSpPr>
            <a:spLocks noGrp="1"/>
          </p:cNvSpPr>
          <p:nvPr>
            <p:ph type="title"/>
          </p:nvPr>
        </p:nvSpPr>
        <p:spPr/>
        <p:txBody>
          <a:bodyPr/>
          <a:lstStyle/>
          <a:p>
            <a:r>
              <a:rPr lang="zh-TW" altLang="en-US"/>
              <a:t>測試之Work load種類</a:t>
            </a:r>
          </a:p>
        </p:txBody>
      </p:sp>
      <p:sp>
        <p:nvSpPr>
          <p:cNvPr id="3" name="內容版面配置區 2">
            <a:extLst>
              <a:ext uri="{FF2B5EF4-FFF2-40B4-BE49-F238E27FC236}">
                <a16:creationId xmlns:a16="http://schemas.microsoft.com/office/drawing/2014/main" id="{F707B187-0B0F-635E-65C4-C873F3A88422}"/>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ltLang="zh-TW" sz="3400" b="1">
                <a:ea typeface="標楷體"/>
                <a:cs typeface="+mn-lt"/>
              </a:rPr>
              <a:t>P</a:t>
            </a:r>
            <a:r>
              <a:rPr lang="zh-TW" sz="3400" b="1">
                <a:ea typeface="標楷體"/>
                <a:cs typeface="+mn-lt"/>
              </a:rPr>
              <a:t>a</a:t>
            </a:r>
            <a:r>
              <a:rPr lang="en-US" altLang="zh-TW" sz="3400" b="1">
                <a:ea typeface="標楷體"/>
                <a:cs typeface="+mn-lt"/>
              </a:rPr>
              <a:t>g</a:t>
            </a:r>
            <a:r>
              <a:rPr lang="zh-TW" sz="3400" b="1">
                <a:ea typeface="標楷體"/>
                <a:cs typeface="+mn-lt"/>
              </a:rPr>
              <a:t>eran</a:t>
            </a:r>
            <a:r>
              <a:rPr lang="en-US" altLang="zh-TW" sz="3400" b="1">
                <a:ea typeface="標楷體"/>
                <a:cs typeface="+mn-lt"/>
              </a:rPr>
              <a:t>k</a:t>
            </a:r>
            <a:r>
              <a:rPr lang="zh-TW" sz="3400" b="1">
                <a:ea typeface="標楷體"/>
                <a:cs typeface="+mn-lt"/>
              </a:rPr>
              <a:t>：</a:t>
            </a:r>
            <a:endParaRPr lang="zh-TW" altLang="en-US" sz="3400">
              <a:ea typeface="標楷體"/>
              <a:cs typeface="+mn-lt"/>
            </a:endParaRPr>
          </a:p>
          <a:p>
            <a:pPr marL="0" indent="0">
              <a:buNone/>
            </a:pPr>
            <a:r>
              <a:rPr lang="zh-TW">
                <a:ea typeface="標楷體"/>
                <a:cs typeface="+mn-lt"/>
              </a:rPr>
              <a:t>類型：</a:t>
            </a:r>
            <a:r>
              <a:rPr lang="zh-TW" altLang="en-US">
                <a:ea typeface="標楷體"/>
                <a:cs typeface="+mn-lt"/>
              </a:rPr>
              <a:t>圖計算</a:t>
            </a:r>
            <a:r>
              <a:rPr lang="zh-TW">
                <a:ea typeface="標楷體"/>
                <a:cs typeface="+mn-lt"/>
              </a:rPr>
              <a:t>（</a:t>
            </a:r>
            <a:r>
              <a:rPr lang="en-US" altLang="zh-TW">
                <a:ea typeface="標楷體"/>
                <a:cs typeface="+mn-lt"/>
              </a:rPr>
              <a:t>Graph</a:t>
            </a:r>
            <a:r>
              <a:rPr lang="zh-TW">
                <a:ea typeface="標楷體"/>
                <a:cs typeface="+mn-lt"/>
              </a:rPr>
              <a:t>）。</a:t>
            </a:r>
          </a:p>
          <a:p>
            <a:pPr marL="0" indent="0">
              <a:buNone/>
            </a:pPr>
            <a:r>
              <a:rPr lang="zh-TW" b="1">
                <a:cs typeface="+mn-lt"/>
              </a:rPr>
              <a:t>特性：</a:t>
            </a:r>
            <a:r>
              <a:rPr lang="zh-TW">
                <a:cs typeface="+mn-lt"/>
              </a:rPr>
              <a:t> </a:t>
            </a:r>
          </a:p>
          <a:p>
            <a:pPr lvl="1"/>
            <a:r>
              <a:rPr lang="zh-TW" altLang="en-US" sz="2800">
                <a:cs typeface="+mn-lt"/>
              </a:rPr>
              <a:t>迭代</a:t>
            </a:r>
            <a:r>
              <a:rPr lang="zh-TW" sz="2800">
                <a:cs typeface="+mn-lt"/>
              </a:rPr>
              <a:t>計算</a:t>
            </a:r>
            <a:r>
              <a:rPr lang="zh-TW" altLang="en-US" sz="2800">
                <a:cs typeface="+mn-lt"/>
              </a:rPr>
              <a:t>：需要多次迭代才能收斂。</a:t>
            </a:r>
            <a:endParaRPr lang="zh-TW" altLang="en-US"/>
          </a:p>
          <a:p>
            <a:pPr lvl="1"/>
            <a:r>
              <a:rPr lang="zh-TW" altLang="en-US" sz="2800">
                <a:cs typeface="+mn-lt"/>
              </a:rPr>
              <a:t>記憶體</a:t>
            </a:r>
            <a:r>
              <a:rPr lang="zh-TW" sz="2800">
                <a:cs typeface="+mn-lt"/>
              </a:rPr>
              <a:t>密集型：需要</a:t>
            </a:r>
            <a:r>
              <a:rPr lang="zh-TW" altLang="en-US" sz="2800">
                <a:cs typeface="+mn-lt"/>
              </a:rPr>
              <a:t>儲存圖</a:t>
            </a:r>
            <a:r>
              <a:rPr lang="zh-TW" sz="2800">
                <a:cs typeface="+mn-lt"/>
              </a:rPr>
              <a:t>的</a:t>
            </a:r>
            <a:r>
              <a:rPr lang="zh-TW" altLang="en-US" sz="2800">
                <a:cs typeface="+mn-lt"/>
              </a:rPr>
              <a:t>結構和節點</a:t>
            </a:r>
            <a:r>
              <a:rPr lang="zh-TW" sz="2800">
                <a:cs typeface="+mn-lt"/>
              </a:rPr>
              <a:t>資</a:t>
            </a:r>
            <a:r>
              <a:rPr lang="zh-TW" altLang="en-US" sz="2800">
                <a:cs typeface="+mn-lt"/>
              </a:rPr>
              <a:t>訊</a:t>
            </a:r>
            <a:r>
              <a:rPr lang="zh-TW" sz="2800">
                <a:cs typeface="+mn-lt"/>
              </a:rPr>
              <a:t>。</a:t>
            </a:r>
          </a:p>
          <a:p>
            <a:pPr lvl="1"/>
            <a:r>
              <a:rPr lang="zh-TW" sz="2800">
                <a:cs typeface="+mn-lt"/>
              </a:rPr>
              <a:t>讀</a:t>
            </a:r>
            <a:r>
              <a:rPr lang="zh-TW" altLang="en-US" sz="2800">
                <a:cs typeface="+mn-lt"/>
              </a:rPr>
              <a:t>取操作</a:t>
            </a:r>
            <a:r>
              <a:rPr lang="zh-TW" sz="2800">
                <a:cs typeface="+mn-lt"/>
              </a:rPr>
              <a:t>較</a:t>
            </a:r>
            <a:r>
              <a:rPr lang="zh-TW" altLang="en-US" sz="2800">
                <a:cs typeface="+mn-lt"/>
              </a:rPr>
              <a:t>多</a:t>
            </a:r>
            <a:r>
              <a:rPr lang="zh-TW" sz="2800">
                <a:cs typeface="+mn-lt"/>
              </a:rPr>
              <a:t>：在</a:t>
            </a:r>
            <a:r>
              <a:rPr lang="zh-TW" altLang="en-US" sz="2800">
                <a:cs typeface="+mn-lt"/>
              </a:rPr>
              <a:t>迭代</a:t>
            </a:r>
            <a:r>
              <a:rPr lang="zh-TW" sz="2800">
                <a:cs typeface="+mn-lt"/>
              </a:rPr>
              <a:t>過程中需要讀取</a:t>
            </a:r>
            <a:r>
              <a:rPr lang="zh-TW" altLang="en-US" sz="2800">
                <a:cs typeface="+mn-lt"/>
              </a:rPr>
              <a:t>節點</a:t>
            </a:r>
            <a:r>
              <a:rPr lang="zh-TW" sz="2800">
                <a:cs typeface="+mn-lt"/>
              </a:rPr>
              <a:t>和</a:t>
            </a:r>
            <a:r>
              <a:rPr lang="zh-TW" altLang="en-US" sz="2800">
                <a:cs typeface="+mn-lt"/>
              </a:rPr>
              <a:t>連結資訊</a:t>
            </a:r>
            <a:r>
              <a:rPr lang="zh-TW" sz="2800">
                <a:cs typeface="+mn-lt"/>
              </a:rPr>
              <a:t>。</a:t>
            </a:r>
            <a:endParaRPr lang="en-US" altLang="zh-TW" sz="2800">
              <a:cs typeface="+mn-lt"/>
            </a:endParaRPr>
          </a:p>
          <a:p>
            <a:pPr lvl="1"/>
            <a:r>
              <a:rPr lang="en-US" altLang="zh-TW" sz="2800">
                <a:ea typeface="標楷體"/>
              </a:rPr>
              <a:t>low localities</a:t>
            </a:r>
            <a:endParaRPr lang="zh-TW" sz="2800">
              <a:ea typeface="標楷體"/>
              <a:cs typeface="+mn-lt"/>
            </a:endParaRPr>
          </a:p>
          <a:p>
            <a:pPr marL="0" indent="0">
              <a:buNone/>
            </a:pPr>
            <a:r>
              <a:rPr lang="en-US" altLang="zh-TW" b="1">
                <a:ea typeface="標楷體"/>
                <a:cs typeface="+mn-lt"/>
              </a:rPr>
              <a:t>Trace file</a:t>
            </a:r>
            <a:r>
              <a:rPr lang="zh-TW" altLang="zh-TW" b="1">
                <a:ea typeface="標楷體"/>
                <a:cs typeface="+mn-lt"/>
              </a:rPr>
              <a:t>數據</a:t>
            </a:r>
            <a:r>
              <a:rPr lang="zh-TW" b="1">
                <a:ea typeface="標楷體"/>
                <a:cs typeface="+mn-lt"/>
              </a:rPr>
              <a:t>：</a:t>
            </a:r>
            <a:r>
              <a:rPr lang="zh-TW">
                <a:ea typeface="標楷體"/>
                <a:cs typeface="+mn-lt"/>
              </a:rPr>
              <a:t> </a:t>
            </a:r>
          </a:p>
          <a:p>
            <a:pPr lvl="1"/>
            <a:r>
              <a:rPr lang="zh-TW" sz="2800">
                <a:ea typeface="標楷體"/>
                <a:cs typeface="+mn-lt"/>
              </a:rPr>
              <a:t>執行時間/迭代次數：</a:t>
            </a:r>
            <a:r>
              <a:rPr lang="en-US" altLang="zh-TW" sz="2800">
                <a:ea typeface="標楷體"/>
                <a:cs typeface="+mn-lt"/>
              </a:rPr>
              <a:t>51</a:t>
            </a:r>
            <a:r>
              <a:rPr lang="zh-TW" sz="2800">
                <a:ea typeface="標楷體"/>
                <a:cs typeface="+mn-lt"/>
              </a:rPr>
              <a:t>。</a:t>
            </a:r>
          </a:p>
          <a:p>
            <a:pPr lvl="1"/>
            <a:r>
              <a:rPr lang="zh-TW" sz="2800">
                <a:ea typeface="標楷體"/>
                <a:cs typeface="+mn-lt"/>
              </a:rPr>
              <a:t>輸入大小/數據量：4</a:t>
            </a:r>
            <a:r>
              <a:rPr lang="en-US" altLang="zh-TW" sz="2800">
                <a:ea typeface="標楷體"/>
                <a:cs typeface="+mn-lt"/>
              </a:rPr>
              <a:t>35</a:t>
            </a:r>
            <a:r>
              <a:rPr lang="zh-TW" sz="2800">
                <a:ea typeface="標楷體"/>
                <a:cs typeface="+mn-lt"/>
              </a:rPr>
              <a:t>。</a:t>
            </a:r>
          </a:p>
          <a:p>
            <a:pPr lvl="1"/>
            <a:r>
              <a:rPr lang="zh-TW" sz="2800">
                <a:ea typeface="標楷體"/>
                <a:cs typeface="+mn-lt"/>
              </a:rPr>
              <a:t>讀寫比例：</a:t>
            </a:r>
            <a:r>
              <a:rPr lang="en-US" altLang="zh-TW" sz="2800">
                <a:ea typeface="標楷體"/>
                <a:cs typeface="+mn-lt"/>
              </a:rPr>
              <a:t>68</a:t>
            </a:r>
            <a:r>
              <a:rPr lang="zh-TW" sz="2800">
                <a:ea typeface="標楷體"/>
                <a:cs typeface="+mn-lt"/>
              </a:rPr>
              <a:t>:</a:t>
            </a:r>
            <a:r>
              <a:rPr lang="en-US" altLang="zh-TW" sz="2800">
                <a:ea typeface="標楷體"/>
                <a:cs typeface="+mn-lt"/>
              </a:rPr>
              <a:t>3</a:t>
            </a:r>
            <a:r>
              <a:rPr lang="zh-TW" sz="2800">
                <a:ea typeface="標楷體"/>
                <a:cs typeface="+mn-lt"/>
              </a:rPr>
              <a:t>2，讀取操作</a:t>
            </a:r>
            <a:r>
              <a:rPr lang="zh-TW" altLang="en-US" sz="2800">
                <a:ea typeface="標楷體"/>
                <a:cs typeface="+mn-lt"/>
              </a:rPr>
              <a:t>略</a:t>
            </a:r>
            <a:r>
              <a:rPr lang="zh-TW" sz="2800">
                <a:ea typeface="標楷體"/>
                <a:cs typeface="+mn-lt"/>
              </a:rPr>
              <a:t>多於寫入操作。</a:t>
            </a:r>
          </a:p>
          <a:p>
            <a:pPr lvl="1"/>
            <a:r>
              <a:rPr lang="zh-TW" sz="2800">
                <a:ea typeface="標楷體"/>
                <a:cs typeface="+mn-lt"/>
              </a:rPr>
              <a:t>其他指標：</a:t>
            </a:r>
            <a:r>
              <a:rPr lang="en-US" altLang="zh-TW" sz="2800">
                <a:ea typeface="標楷體"/>
                <a:cs typeface="+mn-lt"/>
              </a:rPr>
              <a:t>3</a:t>
            </a:r>
            <a:r>
              <a:rPr lang="zh-TW" sz="2800">
                <a:ea typeface="標楷體"/>
                <a:cs typeface="+mn-lt"/>
              </a:rPr>
              <a:t>.</a:t>
            </a:r>
            <a:r>
              <a:rPr lang="en-US" altLang="zh-TW" sz="2800">
                <a:ea typeface="標楷體"/>
                <a:cs typeface="+mn-lt"/>
              </a:rPr>
              <a:t>7</a:t>
            </a:r>
            <a:r>
              <a:rPr lang="zh-TW" sz="2800">
                <a:ea typeface="標楷體"/>
                <a:cs typeface="+mn-lt"/>
              </a:rPr>
              <a:t>、0.4</a:t>
            </a:r>
            <a:r>
              <a:rPr lang="en-US" altLang="zh-TW" sz="2800">
                <a:ea typeface="標楷體"/>
                <a:cs typeface="+mn-lt"/>
              </a:rPr>
              <a:t>0</a:t>
            </a:r>
            <a:r>
              <a:rPr lang="zh-TW" sz="2800">
                <a:ea typeface="標楷體"/>
                <a:cs typeface="+mn-lt"/>
              </a:rPr>
              <a:t>、0.</a:t>
            </a:r>
            <a:r>
              <a:rPr lang="en-US" altLang="zh-TW" sz="2800">
                <a:ea typeface="標楷體"/>
                <a:cs typeface="+mn-lt"/>
              </a:rPr>
              <a:t>42</a:t>
            </a:r>
            <a:r>
              <a:rPr lang="zh-TW" sz="2800">
                <a:ea typeface="標楷體"/>
                <a:cs typeface="+mn-lt"/>
              </a:rPr>
              <a:t>（意義不明）。</a:t>
            </a:r>
            <a:endParaRPr lang="en-US" altLang="zh-TW" sz="2800">
              <a:ea typeface="標楷體"/>
              <a:cs typeface="+mn-lt"/>
            </a:endParaRPr>
          </a:p>
          <a:p>
            <a:pPr lvl="1"/>
            <a:endParaRPr lang="en-US" altLang="zh-TW" sz="2800">
              <a:cs typeface="+mn-lt"/>
            </a:endParaRPr>
          </a:p>
        </p:txBody>
      </p:sp>
    </p:spTree>
    <p:extLst>
      <p:ext uri="{BB962C8B-B14F-4D97-AF65-F5344CB8AC3E}">
        <p14:creationId xmlns:p14="http://schemas.microsoft.com/office/powerpoint/2010/main" val="44000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atin typeface="標楷體" panose="03000509000000000000" pitchFamily="65" charset="-120"/>
                <a:cs typeface="+mj-lt"/>
              </a:rPr>
              <a:t>快取策略 </a:t>
            </a:r>
            <a:r>
              <a:rPr lang="zh-TW">
                <a:ea typeface="+mj-lt"/>
                <a:cs typeface="+mj-lt"/>
              </a:rPr>
              <a:t>(Cache Replacement Policies)</a:t>
            </a:r>
            <a:endParaRPr lang="zh-TW" altLang="en-US"/>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lnSpcReduction="10000"/>
          </a:bodyPr>
          <a:lstStyle/>
          <a:p>
            <a:r>
              <a:rPr lang="zh-TW" b="1">
                <a:cs typeface="Times New Roman" panose="02020603050405020304" pitchFamily="18" charset="0"/>
              </a:rPr>
              <a:t>LRU (Least Recently Used，最近最少使用)：</a:t>
            </a:r>
            <a:r>
              <a:rPr lang="zh-TW">
                <a:cs typeface="Times New Roman" panose="02020603050405020304" pitchFamily="18" charset="0"/>
              </a:rPr>
              <a:t> 會淘汰最近最少被存取的資料。基本假設</a:t>
            </a:r>
            <a:r>
              <a:rPr lang="zh-TW" altLang="en-US">
                <a:cs typeface="Times New Roman" panose="02020603050405020304" pitchFamily="18" charset="0"/>
              </a:rPr>
              <a:t>：</a:t>
            </a:r>
            <a:r>
              <a:rPr lang="zh-TW">
                <a:cs typeface="Times New Roman" panose="02020603050405020304" pitchFamily="18" charset="0"/>
              </a:rPr>
              <a:t>最近被存取的資料在不久的將來也很有可能再次被存取。</a:t>
            </a:r>
            <a:endParaRPr lang="zh-TW" altLang="en-US">
              <a:cs typeface="Times New Roman" panose="02020603050405020304" pitchFamily="18" charset="0"/>
            </a:endParaRPr>
          </a:p>
          <a:p>
            <a:r>
              <a:rPr lang="zh-TW" b="1">
                <a:cs typeface="Times New Roman" panose="02020603050405020304" pitchFamily="18" charset="0"/>
              </a:rPr>
              <a:t>FIFO (First-In, First-Out，先進先出)：</a:t>
            </a:r>
            <a:r>
              <a:rPr lang="zh-TW">
                <a:cs typeface="Times New Roman" panose="02020603050405020304" pitchFamily="18" charset="0"/>
              </a:rPr>
              <a:t> 會淘汰最早進入快取的資料。雖然實作簡單，但效能通常不如 LRU。</a:t>
            </a:r>
          </a:p>
          <a:p>
            <a:r>
              <a:rPr lang="zh-TW" b="1">
                <a:cs typeface="Times New Roman" panose="02020603050405020304" pitchFamily="18" charset="0"/>
              </a:rPr>
              <a:t>CFLRU (Clean-First LRU，先淘汰乾淨的 LRU)：</a:t>
            </a:r>
            <a:r>
              <a:rPr lang="zh-TW">
                <a:cs typeface="Times New Roman" panose="02020603050405020304" pitchFamily="18" charset="0"/>
              </a:rPr>
              <a:t> LRU 的一種變體，它優先淘汰「乾淨」的快取行 (即未被修改過的快取行)。這樣做可以減少需要寫回快閃記憶體的次數，從而降低寫入放大和延遲。這篇論文的實驗結果顯示，CFLRU 在 CXL 快閃記憶體環境下表現最佳。</a:t>
            </a:r>
            <a:endParaRPr lang="en-US" altLang="zh-TW">
              <a:cs typeface="Times New Roman" panose="02020603050405020304" pitchFamily="18" charset="0"/>
            </a:endParaRPr>
          </a:p>
          <a:p>
            <a:r>
              <a:rPr lang="en-US" altLang="zh-TW" b="1">
                <a:cs typeface="Times New Roman" panose="02020603050405020304" pitchFamily="18" charset="0"/>
              </a:rPr>
              <a:t>Random</a:t>
            </a:r>
            <a:r>
              <a:rPr lang="zh-TW" altLang="en-US">
                <a:cs typeface="Times New Roman" panose="02020603050405020304" pitchFamily="18" charset="0"/>
              </a:rPr>
              <a:t>：隨機選擇數據進行移除。</a:t>
            </a:r>
            <a:endParaRPr lang="en-US" altLang="zh-TW">
              <a:cs typeface="Times New Roman" panose="02020603050405020304" pitchFamily="18" charset="0"/>
            </a:endParaRPr>
          </a:p>
          <a:p>
            <a:endParaRPr lang="zh-TW">
              <a:cs typeface="Times New Roman" panose="02020603050405020304" pitchFamily="18" charset="0"/>
            </a:endParaRPr>
          </a:p>
          <a:p>
            <a:endParaRPr lang="zh-TW" altLang="en-US">
              <a:cs typeface="Times New Roman" panose="02020603050405020304" pitchFamily="18" charset="0"/>
            </a:endParaRPr>
          </a:p>
        </p:txBody>
      </p:sp>
    </p:spTree>
    <p:extLst>
      <p:ext uri="{BB962C8B-B14F-4D97-AF65-F5344CB8AC3E}">
        <p14:creationId xmlns:p14="http://schemas.microsoft.com/office/powerpoint/2010/main" val="327351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39EEC0-4C0E-EFAA-7629-3848C64801E8}"/>
              </a:ext>
            </a:extLst>
          </p:cNvPr>
          <p:cNvSpPr>
            <a:spLocks noGrp="1"/>
          </p:cNvSpPr>
          <p:nvPr>
            <p:ph type="title"/>
          </p:nvPr>
        </p:nvSpPr>
        <p:spPr/>
        <p:txBody>
          <a:bodyPr/>
          <a:lstStyle/>
          <a:p>
            <a:r>
              <a:rPr lang="zh-TW" altLang="en-US"/>
              <a:t>目錄</a:t>
            </a:r>
          </a:p>
        </p:txBody>
      </p:sp>
      <p:sp>
        <p:nvSpPr>
          <p:cNvPr id="3" name="內容版面配置區 2">
            <a:extLst>
              <a:ext uri="{FF2B5EF4-FFF2-40B4-BE49-F238E27FC236}">
                <a16:creationId xmlns:a16="http://schemas.microsoft.com/office/drawing/2014/main" id="{FA8A5C99-63B2-9D16-DD4D-36767478D5F0}"/>
              </a:ext>
            </a:extLst>
          </p:cNvPr>
          <p:cNvSpPr>
            <a:spLocks noGrp="1"/>
          </p:cNvSpPr>
          <p:nvPr>
            <p:ph idx="1"/>
          </p:nvPr>
        </p:nvSpPr>
        <p:spPr/>
        <p:txBody>
          <a:bodyPr vert="horz" lIns="91440" tIns="45720" rIns="91440" bIns="45720" rtlCol="0" anchor="t">
            <a:normAutofit/>
          </a:bodyPr>
          <a:lstStyle/>
          <a:p>
            <a:r>
              <a:rPr lang="zh-TW" altLang="en-US"/>
              <a:t>背景與動機</a:t>
            </a:r>
          </a:p>
          <a:p>
            <a:r>
              <a:rPr lang="zh-TW" altLang="en-US">
                <a:ea typeface="標楷體"/>
              </a:rPr>
              <a:t>使用flash 的挑戰</a:t>
            </a:r>
          </a:p>
          <a:p>
            <a:r>
              <a:rPr lang="zh-TW" altLang="en-US">
                <a:ea typeface="標楷體"/>
              </a:rPr>
              <a:t>介紹</a:t>
            </a:r>
            <a:r>
              <a:rPr lang="en-US" altLang="zh-TW">
                <a:ea typeface="標楷體"/>
              </a:rPr>
              <a:t>CXL-Flash</a:t>
            </a:r>
            <a:r>
              <a:rPr lang="zh-TW" altLang="en-US">
                <a:ea typeface="標楷體"/>
              </a:rPr>
              <a:t>的設計架構</a:t>
            </a:r>
            <a:endParaRPr lang="en-US" altLang="zh-TW">
              <a:ea typeface="標楷體"/>
            </a:endParaRPr>
          </a:p>
          <a:p>
            <a:r>
              <a:rPr lang="zh-TW" altLang="en-US">
                <a:ea typeface="標楷體"/>
              </a:rPr>
              <a:t>測試結果分析比較</a:t>
            </a:r>
            <a:endParaRPr lang="zh-TW"/>
          </a:p>
          <a:p>
            <a:endParaRPr lang="zh-TW" altLang="en-US"/>
          </a:p>
          <a:p>
            <a:endParaRPr lang="zh-TW" altLang="en-US"/>
          </a:p>
          <a:p>
            <a:endParaRPr lang="zh-TW" altLang="en-US"/>
          </a:p>
        </p:txBody>
      </p:sp>
    </p:spTree>
    <p:extLst>
      <p:ext uri="{BB962C8B-B14F-4D97-AF65-F5344CB8AC3E}">
        <p14:creationId xmlns:p14="http://schemas.microsoft.com/office/powerpoint/2010/main" val="10189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518322E-B5BD-2DD0-E63B-D5A6596848BD}"/>
              </a:ext>
            </a:extLst>
          </p:cNvPr>
          <p:cNvSpPr>
            <a:spLocks noGrp="1"/>
          </p:cNvSpPr>
          <p:nvPr>
            <p:ph idx="1"/>
          </p:nvPr>
        </p:nvSpPr>
        <p:spPr/>
        <p:txBody>
          <a:bodyPr vert="horz" lIns="91440" tIns="45720" rIns="91440" bIns="45720" rtlCol="0" anchor="t">
            <a:normAutofit/>
          </a:bodyPr>
          <a:lstStyle/>
          <a:p>
            <a:r>
              <a:rPr lang="zh-TW" b="1">
                <a:cs typeface="+mn-lt"/>
              </a:rPr>
              <a:t>Figure1</a:t>
            </a:r>
            <a:r>
              <a:rPr lang="en-US" altLang="zh-TW" b="1">
                <a:cs typeface="+mn-lt"/>
              </a:rPr>
              <a:t>1</a:t>
            </a:r>
            <a:endParaRPr lang="zh-TW">
              <a:cs typeface="+mn-lt"/>
            </a:endParaRPr>
          </a:p>
          <a:p>
            <a:r>
              <a:rPr lang="zh-TW" b="1">
                <a:cs typeface="+mn-lt"/>
              </a:rPr>
              <a:t>分別測試LRU、FIFO 、</a:t>
            </a:r>
            <a:r>
              <a:rPr lang="en-US" altLang="zh-TW" b="1">
                <a:cs typeface="+mn-lt"/>
              </a:rPr>
              <a:t>RANDOM</a:t>
            </a:r>
            <a:r>
              <a:rPr lang="zh-TW" b="1">
                <a:cs typeface="+mn-lt"/>
              </a:rPr>
              <a:t> 、CFLRU四種不同的快取策略在</a:t>
            </a:r>
            <a:r>
              <a:rPr lang="en-US" altLang="zh-TW" b="1">
                <a:cs typeface="+mn-lt"/>
              </a:rPr>
              <a:t>Set </a:t>
            </a:r>
            <a:r>
              <a:rPr lang="zh-TW" b="1">
                <a:cs typeface="+mn-lt"/>
              </a:rPr>
              <a:t>Associativity不同設定下的</a:t>
            </a:r>
            <a:r>
              <a:rPr lang="zh-TW">
                <a:cs typeface="+mn-lt"/>
              </a:rPr>
              <a:t>Sub-µsRequest (%)</a:t>
            </a:r>
            <a:endParaRPr lang="zh-TW" altLang="en-US">
              <a:cs typeface="+mn-lt"/>
            </a:endParaRPr>
          </a:p>
          <a:p>
            <a:r>
              <a:rPr lang="zh-TW">
                <a:cs typeface="+mn-lt"/>
              </a:rPr>
              <a:t>In general, increasing associativity reduces the latency and CFLRU performs better than the others</a:t>
            </a:r>
            <a:endParaRPr lang="zh-TW" altLang="en-US"/>
          </a:p>
        </p:txBody>
      </p:sp>
      <p:sp>
        <p:nvSpPr>
          <p:cNvPr id="4" name="標題 1">
            <a:extLst>
              <a:ext uri="{FF2B5EF4-FFF2-40B4-BE49-F238E27FC236}">
                <a16:creationId xmlns:a16="http://schemas.microsoft.com/office/drawing/2014/main" id="{6DBDE493-DFF3-4151-ADF6-C470E75A59E1}"/>
              </a:ext>
            </a:extLst>
          </p:cNvPr>
          <p:cNvSpPr>
            <a:spLocks noGrp="1"/>
          </p:cNvSpPr>
          <p:nvPr>
            <p:ph type="title"/>
          </p:nvPr>
        </p:nvSpPr>
        <p:spPr>
          <a:xfrm>
            <a:off x="838200" y="365125"/>
            <a:ext cx="10515600" cy="1325563"/>
          </a:xfrm>
        </p:spPr>
        <p:txBody>
          <a:bodyPr/>
          <a:lstStyle/>
          <a:p>
            <a:r>
              <a:rPr lang="zh-TW" altLang="en-US"/>
              <a:t>測試的不同技術-</a:t>
            </a:r>
            <a:r>
              <a:rPr lang="zh-TW">
                <a:latin typeface="標楷體" panose="03000509000000000000" pitchFamily="65" charset="-120"/>
                <a:cs typeface="+mj-lt"/>
              </a:rPr>
              <a:t>快取策略 </a:t>
            </a:r>
            <a:r>
              <a:rPr lang="zh-TW">
                <a:ea typeface="+mj-lt"/>
                <a:cs typeface="+mj-lt"/>
              </a:rPr>
              <a:t>(Cache Replacement Policies)</a:t>
            </a:r>
            <a:endParaRPr lang="zh-TW" altLang="en-US"/>
          </a:p>
        </p:txBody>
      </p:sp>
    </p:spTree>
    <p:extLst>
      <p:ext uri="{BB962C8B-B14F-4D97-AF65-F5344CB8AC3E}">
        <p14:creationId xmlns:p14="http://schemas.microsoft.com/office/powerpoint/2010/main" val="3515392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zh-TW" altLang="zh-TW" b="1">
                <a:ea typeface="+mn-lt"/>
                <a:cs typeface="+mn-lt"/>
              </a:rPr>
              <a:t>BERT</a:t>
            </a:r>
            <a:endParaRPr lang="zh-TW" altLang="en-US"/>
          </a:p>
        </p:txBody>
      </p:sp>
      <p:pic>
        <p:nvPicPr>
          <p:cNvPr id="7" name="內容版面配置區 6">
            <a:extLst>
              <a:ext uri="{FF2B5EF4-FFF2-40B4-BE49-F238E27FC236}">
                <a16:creationId xmlns:a16="http://schemas.microsoft.com/office/drawing/2014/main" id="{9B17501F-69BD-44DD-AE10-349E56BE86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7034" y="1877850"/>
            <a:ext cx="5486411" cy="3657607"/>
          </a:xfrm>
        </p:spPr>
      </p:pic>
      <p:pic>
        <p:nvPicPr>
          <p:cNvPr id="9" name="圖片 8">
            <a:extLst>
              <a:ext uri="{FF2B5EF4-FFF2-40B4-BE49-F238E27FC236}">
                <a16:creationId xmlns:a16="http://schemas.microsoft.com/office/drawing/2014/main" id="{BF386C58-E2DE-4C55-B3CF-C3929E39C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874" y="1877849"/>
            <a:ext cx="5486411" cy="3657607"/>
          </a:xfrm>
          <a:prstGeom prst="rect">
            <a:avLst/>
          </a:prstGeom>
        </p:spPr>
      </p:pic>
      <p:sp>
        <p:nvSpPr>
          <p:cNvPr id="10" name="矩形 9">
            <a:extLst>
              <a:ext uri="{FF2B5EF4-FFF2-40B4-BE49-F238E27FC236}">
                <a16:creationId xmlns:a16="http://schemas.microsoft.com/office/drawing/2014/main" id="{23FEA4C3-2397-44D0-A39D-D1206055FFC6}"/>
              </a:ext>
            </a:extLst>
          </p:cNvPr>
          <p:cNvSpPr/>
          <p:nvPr/>
        </p:nvSpPr>
        <p:spPr>
          <a:xfrm>
            <a:off x="5041900" y="2348389"/>
            <a:ext cx="254000" cy="26146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ea typeface="標楷體" panose="03000509000000000000" pitchFamily="65" charset="-120"/>
            </a:endParaRPr>
          </a:p>
        </p:txBody>
      </p:sp>
    </p:spTree>
    <p:extLst>
      <p:ext uri="{BB962C8B-B14F-4D97-AF65-F5344CB8AC3E}">
        <p14:creationId xmlns:p14="http://schemas.microsoft.com/office/powerpoint/2010/main" val="129725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R</a:t>
            </a:r>
            <a:r>
              <a:rPr lang="zh-TW" altLang="zh-TW" b="1">
                <a:ea typeface="+mn-lt"/>
                <a:cs typeface="+mn-lt"/>
              </a:rPr>
              <a:t>a</a:t>
            </a:r>
            <a:r>
              <a:rPr lang="en-US" altLang="zh-TW" b="1" err="1">
                <a:ea typeface="+mn-lt"/>
                <a:cs typeface="+mn-lt"/>
              </a:rPr>
              <a:t>diosity</a:t>
            </a:r>
            <a:endParaRPr lang="zh-TW" altLang="en-US"/>
          </a:p>
        </p:txBody>
      </p:sp>
      <p:pic>
        <p:nvPicPr>
          <p:cNvPr id="4" name="內容版面配置區 3">
            <a:extLst>
              <a:ext uri="{FF2B5EF4-FFF2-40B4-BE49-F238E27FC236}">
                <a16:creationId xmlns:a16="http://schemas.microsoft.com/office/drawing/2014/main" id="{7F7ECF7D-3EF8-4C2D-BD9E-0D8189ECDF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67690"/>
            <a:ext cx="5486411" cy="3657607"/>
          </a:xfrm>
        </p:spPr>
      </p:pic>
      <p:pic>
        <p:nvPicPr>
          <p:cNvPr id="7" name="圖片 6">
            <a:extLst>
              <a:ext uri="{FF2B5EF4-FFF2-40B4-BE49-F238E27FC236}">
                <a16:creationId xmlns:a16="http://schemas.microsoft.com/office/drawing/2014/main" id="{4017ED19-F2AC-4A96-9132-1A342855CA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67690"/>
            <a:ext cx="5486411" cy="3657607"/>
          </a:xfrm>
          <a:prstGeom prst="rect">
            <a:avLst/>
          </a:prstGeom>
        </p:spPr>
      </p:pic>
    </p:spTree>
    <p:extLst>
      <p:ext uri="{BB962C8B-B14F-4D97-AF65-F5344CB8AC3E}">
        <p14:creationId xmlns:p14="http://schemas.microsoft.com/office/powerpoint/2010/main" val="516172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YCSB-F</a:t>
            </a:r>
            <a:endParaRPr lang="zh-TW" altLang="en-US"/>
          </a:p>
        </p:txBody>
      </p:sp>
      <p:pic>
        <p:nvPicPr>
          <p:cNvPr id="4" name="內容版面配置區 3">
            <a:extLst>
              <a:ext uri="{FF2B5EF4-FFF2-40B4-BE49-F238E27FC236}">
                <a16:creationId xmlns:a16="http://schemas.microsoft.com/office/drawing/2014/main" id="{E21D560A-3528-468F-A7D0-E8DA84B5F6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47370"/>
            <a:ext cx="5486411" cy="3657607"/>
          </a:xfrm>
        </p:spPr>
      </p:pic>
      <p:pic>
        <p:nvPicPr>
          <p:cNvPr id="7" name="圖片 6">
            <a:extLst>
              <a:ext uri="{FF2B5EF4-FFF2-40B4-BE49-F238E27FC236}">
                <a16:creationId xmlns:a16="http://schemas.microsoft.com/office/drawing/2014/main" id="{45F5D13B-3DD1-4FF0-A4FB-7B0CD5D38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394" y="1847370"/>
            <a:ext cx="5486411" cy="3657607"/>
          </a:xfrm>
          <a:prstGeom prst="rect">
            <a:avLst/>
          </a:prstGeom>
        </p:spPr>
      </p:pic>
    </p:spTree>
    <p:extLst>
      <p:ext uri="{BB962C8B-B14F-4D97-AF65-F5344CB8AC3E}">
        <p14:creationId xmlns:p14="http://schemas.microsoft.com/office/powerpoint/2010/main" val="3422865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XZ</a:t>
            </a:r>
            <a:endParaRPr lang="zh-TW" altLang="en-US"/>
          </a:p>
        </p:txBody>
      </p:sp>
      <p:pic>
        <p:nvPicPr>
          <p:cNvPr id="4" name="內容版面配置區 3">
            <a:extLst>
              <a:ext uri="{FF2B5EF4-FFF2-40B4-BE49-F238E27FC236}">
                <a16:creationId xmlns:a16="http://schemas.microsoft.com/office/drawing/2014/main" id="{473630DC-6362-4E0E-9CE1-08D164FA61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00196"/>
            <a:ext cx="5486411" cy="3657607"/>
          </a:xfrm>
        </p:spPr>
      </p:pic>
      <p:pic>
        <p:nvPicPr>
          <p:cNvPr id="7" name="圖片 6">
            <a:extLst>
              <a:ext uri="{FF2B5EF4-FFF2-40B4-BE49-F238E27FC236}">
                <a16:creationId xmlns:a16="http://schemas.microsoft.com/office/drawing/2014/main" id="{E41B6586-E305-4742-8020-42B32B443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00196"/>
            <a:ext cx="5486411" cy="3657607"/>
          </a:xfrm>
          <a:prstGeom prst="rect">
            <a:avLst/>
          </a:prstGeom>
        </p:spPr>
      </p:pic>
    </p:spTree>
    <p:extLst>
      <p:ext uri="{BB962C8B-B14F-4D97-AF65-F5344CB8AC3E}">
        <p14:creationId xmlns:p14="http://schemas.microsoft.com/office/powerpoint/2010/main" val="2281316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atin typeface="標楷體" panose="03000509000000000000" pitchFamily="65" charset="-120"/>
                <a:cs typeface="+mj-lt"/>
              </a:rPr>
              <a:t>快取策略 </a:t>
            </a:r>
            <a:r>
              <a:rPr lang="zh-TW">
                <a:ea typeface="+mj-lt"/>
                <a:cs typeface="+mj-lt"/>
              </a:rPr>
              <a:t>(Cache Replacement Policies)</a:t>
            </a:r>
            <a:endParaRPr lang="zh-TW" altLang="en-US"/>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a:xfrm>
            <a:off x="838200" y="1825625"/>
            <a:ext cx="10515600" cy="4665663"/>
          </a:xfrm>
        </p:spPr>
        <p:txBody>
          <a:bodyPr vert="horz" lIns="91440" tIns="45720" rIns="91440" bIns="45720" rtlCol="0" anchor="t">
            <a:normAutofit/>
          </a:bodyPr>
          <a:lstStyle/>
          <a:p>
            <a:pPr marL="0" indent="0">
              <a:buNone/>
            </a:pPr>
            <a:r>
              <a:rPr lang="zh-TW" altLang="en-US" b="1">
                <a:cs typeface="+mn-lt"/>
              </a:rPr>
              <a:t>Figure12</a:t>
            </a:r>
            <a:endParaRPr lang="zh-TW">
              <a:cs typeface="+mn-lt"/>
            </a:endParaRPr>
          </a:p>
          <a:p>
            <a:pPr marL="0" indent="0">
              <a:buNone/>
            </a:pPr>
            <a:r>
              <a:rPr lang="zh-TW" altLang="en-US" b="1">
                <a:cs typeface="+mn-lt"/>
              </a:rPr>
              <a:t>分別測試</a:t>
            </a:r>
            <a:r>
              <a:rPr lang="zh-TW" b="1">
                <a:cs typeface="+mn-lt"/>
              </a:rPr>
              <a:t>LRU</a:t>
            </a:r>
            <a:r>
              <a:rPr lang="zh-TW" altLang="en-US" b="1">
                <a:cs typeface="+mn-lt"/>
              </a:rPr>
              <a:t>、</a:t>
            </a:r>
            <a:r>
              <a:rPr lang="zh-TW" b="1">
                <a:cs typeface="+mn-lt"/>
              </a:rPr>
              <a:t>FIFO </a:t>
            </a:r>
            <a:r>
              <a:rPr lang="zh-TW" altLang="en-US" b="1">
                <a:cs typeface="+mn-lt"/>
              </a:rPr>
              <a:t>、</a:t>
            </a:r>
            <a:r>
              <a:rPr lang="en-US" altLang="zh-TW" b="1">
                <a:cs typeface="+mn-lt"/>
              </a:rPr>
              <a:t>RANDOM</a:t>
            </a:r>
            <a:r>
              <a:rPr lang="zh-TW" b="1">
                <a:cs typeface="+mn-lt"/>
              </a:rPr>
              <a:t> </a:t>
            </a:r>
            <a:r>
              <a:rPr lang="zh-TW" altLang="en-US" b="1">
                <a:cs typeface="+mn-lt"/>
              </a:rPr>
              <a:t>、</a:t>
            </a:r>
            <a:r>
              <a:rPr lang="zh-TW" b="1">
                <a:cs typeface="+mn-lt"/>
              </a:rPr>
              <a:t>CFLRU</a:t>
            </a:r>
            <a:r>
              <a:rPr lang="zh-TW" altLang="en-US" b="1">
                <a:cs typeface="+mn-lt"/>
              </a:rPr>
              <a:t>四種不同的快取策略在Set Associativity不同設定下的</a:t>
            </a:r>
            <a:r>
              <a:rPr lang="zh-TW" altLang="en-US">
                <a:cs typeface="+mn-lt"/>
              </a:rPr>
              <a:t>、</a:t>
            </a:r>
            <a:r>
              <a:rPr lang="zh-TW">
                <a:cs typeface="+mn-lt"/>
              </a:rPr>
              <a:t>Write Count(M)</a:t>
            </a:r>
            <a:r>
              <a:rPr lang="en-US" altLang="zh-TW">
                <a:cs typeface="+mn-lt"/>
              </a:rPr>
              <a:t>(</a:t>
            </a:r>
            <a:r>
              <a:rPr lang="en-US">
                <a:cs typeface="+mn-lt"/>
              </a:rPr>
              <a:t>flash memory write requests</a:t>
            </a:r>
            <a:r>
              <a:rPr lang="en-US" altLang="zh-TW">
                <a:cs typeface="+mn-lt"/>
              </a:rPr>
              <a:t>)。</a:t>
            </a:r>
          </a:p>
          <a:p>
            <a:pPr marL="0" indent="0">
              <a:buNone/>
            </a:pPr>
            <a:r>
              <a:rPr lang="en-US" err="1">
                <a:cs typeface="+mn-lt"/>
              </a:rPr>
              <a:t>通常Write</a:t>
            </a:r>
            <a:r>
              <a:rPr lang="en-US">
                <a:cs typeface="+mn-lt"/>
              </a:rPr>
              <a:t> Count(M)</a:t>
            </a:r>
            <a:r>
              <a:rPr lang="en-US" err="1">
                <a:cs typeface="+mn-lt"/>
              </a:rPr>
              <a:t>越小代表越好</a:t>
            </a:r>
            <a:r>
              <a:rPr lang="en-US">
                <a:cs typeface="+mn-lt"/>
              </a:rPr>
              <a:t>。</a:t>
            </a:r>
            <a:r>
              <a:rPr lang="zh-TW" altLang="en-US">
                <a:cs typeface="+mn-lt"/>
              </a:rPr>
              <a:t>因為較少的寫入次數意味著對閃存的磨損較少</a:t>
            </a:r>
            <a:r>
              <a:rPr lang="en-US">
                <a:cs typeface="+mn-lt"/>
              </a:rPr>
              <a:t>，</a:t>
            </a:r>
            <a:r>
              <a:rPr lang="en-US" err="1">
                <a:cs typeface="+mn-lt"/>
              </a:rPr>
              <a:t>從而延長了閃存的壽命</a:t>
            </a:r>
            <a:r>
              <a:rPr lang="en-US">
                <a:cs typeface="+mn-lt"/>
              </a:rPr>
              <a:t>。</a:t>
            </a:r>
            <a:r>
              <a:rPr lang="zh-TW" altLang="en-US">
                <a:cs typeface="+mn-lt"/>
              </a:rPr>
              <a:t>且對Flash-memory寫入越少會更快。</a:t>
            </a:r>
            <a:endParaRPr lang="en-US"/>
          </a:p>
        </p:txBody>
      </p:sp>
    </p:spTree>
    <p:extLst>
      <p:ext uri="{BB962C8B-B14F-4D97-AF65-F5344CB8AC3E}">
        <p14:creationId xmlns:p14="http://schemas.microsoft.com/office/powerpoint/2010/main" val="3635797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zh-TW" altLang="zh-TW" b="1">
                <a:ea typeface="+mn-lt"/>
                <a:cs typeface="+mn-lt"/>
              </a:rPr>
              <a:t>BERT</a:t>
            </a:r>
            <a:endParaRPr lang="zh-TW" altLang="en-US"/>
          </a:p>
        </p:txBody>
      </p:sp>
      <p:pic>
        <p:nvPicPr>
          <p:cNvPr id="6" name="圖片 5">
            <a:extLst>
              <a:ext uri="{FF2B5EF4-FFF2-40B4-BE49-F238E27FC236}">
                <a16:creationId xmlns:a16="http://schemas.microsoft.com/office/drawing/2014/main" id="{6BFA8F54-0C97-44E3-BE16-F9C21A187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486411" cy="3657607"/>
          </a:xfrm>
          <a:prstGeom prst="rect">
            <a:avLst/>
          </a:prstGeom>
        </p:spPr>
      </p:pic>
      <p:pic>
        <p:nvPicPr>
          <p:cNvPr id="10" name="圖片 9">
            <a:extLst>
              <a:ext uri="{FF2B5EF4-FFF2-40B4-BE49-F238E27FC236}">
                <a16:creationId xmlns:a16="http://schemas.microsoft.com/office/drawing/2014/main" id="{7FD86D24-DF04-4990-AD4A-8B4E64660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389" y="1690687"/>
            <a:ext cx="5486411" cy="3657607"/>
          </a:xfrm>
          <a:prstGeom prst="rect">
            <a:avLst/>
          </a:prstGeom>
        </p:spPr>
      </p:pic>
      <p:sp>
        <p:nvSpPr>
          <p:cNvPr id="11" name="矩形 10">
            <a:extLst>
              <a:ext uri="{FF2B5EF4-FFF2-40B4-BE49-F238E27FC236}">
                <a16:creationId xmlns:a16="http://schemas.microsoft.com/office/drawing/2014/main" id="{94DD9F26-88ED-43BE-9AA6-207394F8C611}"/>
              </a:ext>
            </a:extLst>
          </p:cNvPr>
          <p:cNvSpPr/>
          <p:nvPr/>
        </p:nvSpPr>
        <p:spPr>
          <a:xfrm>
            <a:off x="5455786" y="4668077"/>
            <a:ext cx="254000" cy="26146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ea typeface="標楷體" panose="03000509000000000000" pitchFamily="65" charset="-120"/>
            </a:endParaRPr>
          </a:p>
        </p:txBody>
      </p:sp>
    </p:spTree>
    <p:extLst>
      <p:ext uri="{BB962C8B-B14F-4D97-AF65-F5344CB8AC3E}">
        <p14:creationId xmlns:p14="http://schemas.microsoft.com/office/powerpoint/2010/main" val="2278527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R</a:t>
            </a:r>
            <a:r>
              <a:rPr lang="zh-TW" altLang="zh-TW" b="1">
                <a:ea typeface="+mn-lt"/>
                <a:cs typeface="+mn-lt"/>
              </a:rPr>
              <a:t>a</a:t>
            </a:r>
            <a:r>
              <a:rPr lang="en-US" altLang="zh-TW" b="1" err="1">
                <a:ea typeface="+mn-lt"/>
                <a:cs typeface="+mn-lt"/>
              </a:rPr>
              <a:t>diosity</a:t>
            </a:r>
            <a:endParaRPr lang="zh-TW" altLang="en-US"/>
          </a:p>
        </p:txBody>
      </p:sp>
      <p:pic>
        <p:nvPicPr>
          <p:cNvPr id="8" name="圖片 7">
            <a:extLst>
              <a:ext uri="{FF2B5EF4-FFF2-40B4-BE49-F238E27FC236}">
                <a16:creationId xmlns:a16="http://schemas.microsoft.com/office/drawing/2014/main" id="{F7967707-C078-43C2-AE1C-E01F131B2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486411" cy="3657607"/>
          </a:xfrm>
          <a:prstGeom prst="rect">
            <a:avLst/>
          </a:prstGeom>
        </p:spPr>
      </p:pic>
      <p:pic>
        <p:nvPicPr>
          <p:cNvPr id="10" name="圖片 9">
            <a:extLst>
              <a:ext uri="{FF2B5EF4-FFF2-40B4-BE49-F238E27FC236}">
                <a16:creationId xmlns:a16="http://schemas.microsoft.com/office/drawing/2014/main" id="{00CEC162-686D-4A02-AE29-259935CEE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560" y="1690687"/>
            <a:ext cx="5486411" cy="3657607"/>
          </a:xfrm>
          <a:prstGeom prst="rect">
            <a:avLst/>
          </a:prstGeom>
        </p:spPr>
      </p:pic>
      <p:sp>
        <p:nvSpPr>
          <p:cNvPr id="11" name="矩形 10">
            <a:extLst>
              <a:ext uri="{FF2B5EF4-FFF2-40B4-BE49-F238E27FC236}">
                <a16:creationId xmlns:a16="http://schemas.microsoft.com/office/drawing/2014/main" id="{02221C0C-BCFE-45EE-A59B-F082A9D22B4D}"/>
              </a:ext>
            </a:extLst>
          </p:cNvPr>
          <p:cNvSpPr/>
          <p:nvPr/>
        </p:nvSpPr>
        <p:spPr>
          <a:xfrm>
            <a:off x="5455786" y="4668077"/>
            <a:ext cx="254000" cy="26146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ea typeface="標楷體" panose="03000509000000000000" pitchFamily="65" charset="-120"/>
            </a:endParaRPr>
          </a:p>
        </p:txBody>
      </p:sp>
    </p:spTree>
    <p:extLst>
      <p:ext uri="{BB962C8B-B14F-4D97-AF65-F5344CB8AC3E}">
        <p14:creationId xmlns:p14="http://schemas.microsoft.com/office/powerpoint/2010/main" val="1808449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YCSB-F</a:t>
            </a:r>
            <a:endParaRPr lang="zh-TW" altLang="en-US"/>
          </a:p>
        </p:txBody>
      </p:sp>
      <p:pic>
        <p:nvPicPr>
          <p:cNvPr id="8" name="圖片 7">
            <a:extLst>
              <a:ext uri="{FF2B5EF4-FFF2-40B4-BE49-F238E27FC236}">
                <a16:creationId xmlns:a16="http://schemas.microsoft.com/office/drawing/2014/main" id="{32B1676C-43C3-4893-8DC1-C296B10CE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14" y="1690688"/>
            <a:ext cx="5486411" cy="3657607"/>
          </a:xfrm>
          <a:prstGeom prst="rect">
            <a:avLst/>
          </a:prstGeom>
        </p:spPr>
      </p:pic>
      <p:pic>
        <p:nvPicPr>
          <p:cNvPr id="10" name="圖片 9">
            <a:extLst>
              <a:ext uri="{FF2B5EF4-FFF2-40B4-BE49-F238E27FC236}">
                <a16:creationId xmlns:a16="http://schemas.microsoft.com/office/drawing/2014/main" id="{CC984C2E-6786-42AA-A013-D8E25D7A04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314" y="1690688"/>
            <a:ext cx="5486411" cy="3657607"/>
          </a:xfrm>
          <a:prstGeom prst="rect">
            <a:avLst/>
          </a:prstGeom>
        </p:spPr>
      </p:pic>
    </p:spTree>
    <p:extLst>
      <p:ext uri="{BB962C8B-B14F-4D97-AF65-F5344CB8AC3E}">
        <p14:creationId xmlns:p14="http://schemas.microsoft.com/office/powerpoint/2010/main" val="1409286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F80D-247F-27FF-F8A4-531671669A4F}"/>
              </a:ext>
            </a:extLst>
          </p:cNvPr>
          <p:cNvSpPr>
            <a:spLocks noGrp="1"/>
          </p:cNvSpPr>
          <p:nvPr>
            <p:ph type="title"/>
          </p:nvPr>
        </p:nvSpPr>
        <p:spPr/>
        <p:txBody>
          <a:bodyPr/>
          <a:lstStyle/>
          <a:p>
            <a:r>
              <a:rPr lang="en-US" altLang="zh-TW" b="1">
                <a:ea typeface="+mn-lt"/>
                <a:cs typeface="+mn-lt"/>
              </a:rPr>
              <a:t>XZ</a:t>
            </a:r>
            <a:endParaRPr lang="zh-TW" altLang="en-US"/>
          </a:p>
        </p:txBody>
      </p:sp>
      <p:pic>
        <p:nvPicPr>
          <p:cNvPr id="8" name="圖片 7">
            <a:extLst>
              <a:ext uri="{FF2B5EF4-FFF2-40B4-BE49-F238E27FC236}">
                <a16:creationId xmlns:a16="http://schemas.microsoft.com/office/drawing/2014/main" id="{5E5BDD54-E360-47F9-B965-A7D57AE5C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57" y="1574321"/>
            <a:ext cx="5486411" cy="3657607"/>
          </a:xfrm>
          <a:prstGeom prst="rect">
            <a:avLst/>
          </a:prstGeom>
        </p:spPr>
      </p:pic>
      <p:pic>
        <p:nvPicPr>
          <p:cNvPr id="10" name="圖片 9">
            <a:extLst>
              <a:ext uri="{FF2B5EF4-FFF2-40B4-BE49-F238E27FC236}">
                <a16:creationId xmlns:a16="http://schemas.microsoft.com/office/drawing/2014/main" id="{4803B8F6-8262-4CF6-A7D5-5899A65AB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241" y="1571259"/>
            <a:ext cx="5486411" cy="3657607"/>
          </a:xfrm>
          <a:prstGeom prst="rect">
            <a:avLst/>
          </a:prstGeom>
        </p:spPr>
      </p:pic>
    </p:spTree>
    <p:extLst>
      <p:ext uri="{BB962C8B-B14F-4D97-AF65-F5344CB8AC3E}">
        <p14:creationId xmlns:p14="http://schemas.microsoft.com/office/powerpoint/2010/main" val="274155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8A524E-5879-83A3-259C-3007669302E2}"/>
              </a:ext>
            </a:extLst>
          </p:cNvPr>
          <p:cNvSpPr>
            <a:spLocks noGrp="1"/>
          </p:cNvSpPr>
          <p:nvPr>
            <p:ph type="title"/>
          </p:nvPr>
        </p:nvSpPr>
        <p:spPr/>
        <p:txBody>
          <a:bodyPr/>
          <a:lstStyle/>
          <a:p>
            <a:r>
              <a:rPr lang="zh-TW" altLang="en-US"/>
              <a:t>What is the memory wall?</a:t>
            </a:r>
          </a:p>
        </p:txBody>
      </p:sp>
      <p:pic>
        <p:nvPicPr>
          <p:cNvPr id="4" name="內容版面配置區 3" descr="一張含有 文字, 圖表, 行, 數字 的圖片&#10;&#10;自動產生的描述">
            <a:extLst>
              <a:ext uri="{FF2B5EF4-FFF2-40B4-BE49-F238E27FC236}">
                <a16:creationId xmlns:a16="http://schemas.microsoft.com/office/drawing/2014/main" id="{604F29EF-388F-E4EF-6CCD-2F0D41119E54}"/>
              </a:ext>
            </a:extLst>
          </p:cNvPr>
          <p:cNvPicPr>
            <a:picLocks noGrp="1" noChangeAspect="1"/>
          </p:cNvPicPr>
          <p:nvPr>
            <p:ph idx="1"/>
          </p:nvPr>
        </p:nvPicPr>
        <p:blipFill>
          <a:blip r:embed="rId2"/>
          <a:stretch>
            <a:fillRect/>
          </a:stretch>
        </p:blipFill>
        <p:spPr>
          <a:xfrm>
            <a:off x="1862699" y="1568450"/>
            <a:ext cx="8466601" cy="4922838"/>
          </a:xfrm>
        </p:spPr>
      </p:pic>
    </p:spTree>
    <p:extLst>
      <p:ext uri="{BB962C8B-B14F-4D97-AF65-F5344CB8AC3E}">
        <p14:creationId xmlns:p14="http://schemas.microsoft.com/office/powerpoint/2010/main" val="881348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CBAD98-799C-4992-B3C1-E05FE950747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7D63B87-CC5A-40FB-97EB-B1536EF5C67E}"/>
              </a:ext>
            </a:extLst>
          </p:cNvPr>
          <p:cNvSpPr>
            <a:spLocks noGrp="1"/>
          </p:cNvSpPr>
          <p:nvPr>
            <p:ph idx="1"/>
          </p:nvPr>
        </p:nvSpPr>
        <p:spPr/>
        <p:txBody>
          <a:bodyPr/>
          <a:lstStyle/>
          <a:p>
            <a:r>
              <a:rPr lang="en-US" altLang="zh-TW"/>
              <a:t>increasing associativity improves performance as it increases the cache hit rate</a:t>
            </a:r>
          </a:p>
          <a:p>
            <a:r>
              <a:rPr lang="en-US" altLang="zh-TW"/>
              <a:t>CFLRU outperforms the other replacement policies, particularly in BERT, XZ, and YCSB</a:t>
            </a:r>
          </a:p>
          <a:p>
            <a:r>
              <a:rPr lang="en-US" altLang="zh-TW"/>
              <a:t>Radiosity are insensitive to cache replacement policies</a:t>
            </a:r>
          </a:p>
        </p:txBody>
      </p:sp>
    </p:spTree>
    <p:extLst>
      <p:ext uri="{BB962C8B-B14F-4D97-AF65-F5344CB8AC3E}">
        <p14:creationId xmlns:p14="http://schemas.microsoft.com/office/powerpoint/2010/main" val="67028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5AC412-85A5-4B08-B4C5-5AAACA28742F}"/>
              </a:ext>
            </a:extLst>
          </p:cNvPr>
          <p:cNvSpPr>
            <a:spLocks noGrp="1"/>
          </p:cNvSpPr>
          <p:nvPr>
            <p:ph type="title"/>
          </p:nvPr>
        </p:nvSpPr>
        <p:spPr/>
        <p:txBody>
          <a:bodyPr/>
          <a:lstStyle/>
          <a:p>
            <a:r>
              <a:rPr lang="en-US" altLang="zh-TW"/>
              <a:t>Prefetcher</a:t>
            </a:r>
            <a:r>
              <a:rPr lang="zh-TW" altLang="en-US"/>
              <a:t>指標</a:t>
            </a:r>
          </a:p>
        </p:txBody>
      </p:sp>
      <p:sp>
        <p:nvSpPr>
          <p:cNvPr id="3" name="內容版面配置區 2">
            <a:extLst>
              <a:ext uri="{FF2B5EF4-FFF2-40B4-BE49-F238E27FC236}">
                <a16:creationId xmlns:a16="http://schemas.microsoft.com/office/drawing/2014/main" id="{9DE06A2F-BBF6-4B8C-B943-36F804316DB2}"/>
              </a:ext>
            </a:extLst>
          </p:cNvPr>
          <p:cNvSpPr>
            <a:spLocks noGrp="1"/>
          </p:cNvSpPr>
          <p:nvPr>
            <p:ph idx="1"/>
          </p:nvPr>
        </p:nvSpPr>
        <p:spPr>
          <a:xfrm>
            <a:off x="838200" y="1825625"/>
            <a:ext cx="10805160" cy="4351338"/>
          </a:xfrm>
        </p:spPr>
        <p:txBody>
          <a:bodyPr vert="horz" lIns="91440" tIns="45720" rIns="91440" bIns="45720" rtlCol="0" anchor="t">
            <a:normAutofit/>
          </a:bodyPr>
          <a:lstStyle/>
          <a:p>
            <a:pPr marL="0" indent="0">
              <a:buNone/>
            </a:pPr>
            <a:r>
              <a:rPr lang="en-US" altLang="zh-TW" b="1">
                <a:ea typeface="標楷體"/>
              </a:rPr>
              <a:t>Accuracy (</a:t>
            </a:r>
            <a:r>
              <a:rPr lang="zh-TW" altLang="en-US" b="1">
                <a:ea typeface="標楷體"/>
              </a:rPr>
              <a:t>準確性</a:t>
            </a:r>
            <a:r>
              <a:rPr lang="en-US" altLang="zh-TW" b="1">
                <a:ea typeface="標楷體"/>
              </a:rPr>
              <a:t>)</a:t>
            </a:r>
            <a:r>
              <a:rPr lang="en-US" altLang="zh-TW">
                <a:ea typeface="標楷體"/>
              </a:rPr>
              <a:t>: accessed prefetched</a:t>
            </a:r>
            <a:r>
              <a:rPr lang="zh-TW" altLang="en-US">
                <a:ea typeface="標楷體"/>
              </a:rPr>
              <a:t> </a:t>
            </a:r>
            <a:r>
              <a:rPr lang="en-US" altLang="zh-TW">
                <a:ea typeface="標楷體"/>
              </a:rPr>
              <a:t>data / total</a:t>
            </a:r>
            <a:r>
              <a:rPr lang="zh-TW" altLang="en-US">
                <a:ea typeface="標楷體"/>
              </a:rPr>
              <a:t> </a:t>
            </a:r>
            <a:r>
              <a:rPr lang="en-US" altLang="zh-TW">
                <a:ea typeface="標楷體"/>
              </a:rPr>
              <a:t>prefetched</a:t>
            </a:r>
            <a:r>
              <a:rPr lang="zh-TW" altLang="en-US">
                <a:ea typeface="標楷體"/>
              </a:rPr>
              <a:t> </a:t>
            </a:r>
            <a:r>
              <a:rPr lang="en-US" altLang="zh-TW">
                <a:ea typeface="標楷體"/>
              </a:rPr>
              <a:t>data </a:t>
            </a:r>
            <a:r>
              <a:rPr lang="zh-TW" altLang="en-US">
                <a:ea typeface="標楷體"/>
              </a:rPr>
              <a:t>。</a:t>
            </a:r>
            <a:endParaRPr lang="en-US" altLang="zh-TW">
              <a:ea typeface="標楷體"/>
            </a:endParaRPr>
          </a:p>
          <a:p>
            <a:pPr marL="0" indent="0">
              <a:buNone/>
            </a:pPr>
            <a:r>
              <a:rPr lang="en-US" altLang="zh-TW" b="1">
                <a:ea typeface="標楷體"/>
              </a:rPr>
              <a:t>Coverage (</a:t>
            </a:r>
            <a:r>
              <a:rPr lang="zh-TW" altLang="en-US" b="1">
                <a:ea typeface="標楷體"/>
              </a:rPr>
              <a:t>覆蓋率</a:t>
            </a:r>
            <a:r>
              <a:rPr lang="en-US" altLang="zh-TW" b="1">
                <a:ea typeface="標楷體"/>
              </a:rPr>
              <a:t>):</a:t>
            </a:r>
            <a:r>
              <a:rPr lang="en-US" altLang="zh-TW">
                <a:ea typeface="標楷體"/>
              </a:rPr>
              <a:t> </a:t>
            </a:r>
            <a:r>
              <a:rPr lang="en-US" altLang="zh-TW">
                <a:ea typeface="+mn-lt"/>
                <a:cs typeface="+mn-lt"/>
              </a:rPr>
              <a:t>prefetched data </a:t>
            </a:r>
            <a:r>
              <a:rPr lang="en-US">
                <a:ea typeface="+mn-lt"/>
                <a:cs typeface="+mn-lt"/>
              </a:rPr>
              <a:t>cache</a:t>
            </a:r>
            <a:r>
              <a:rPr lang="en-US" altLang="zh-TW">
                <a:ea typeface="+mn-lt"/>
                <a:cs typeface="+mn-lt"/>
              </a:rPr>
              <a:t> hits /  </a:t>
            </a:r>
            <a:r>
              <a:rPr lang="en-US">
                <a:ea typeface="+mn-lt"/>
                <a:cs typeface="+mn-lt"/>
              </a:rPr>
              <a:t>memory</a:t>
            </a:r>
            <a:r>
              <a:rPr lang="en-US" altLang="zh-TW">
                <a:ea typeface="+mn-lt"/>
                <a:cs typeface="+mn-lt"/>
              </a:rPr>
              <a:t> requests</a:t>
            </a:r>
            <a:endParaRPr lang="en-US" altLang="zh-TW"/>
          </a:p>
          <a:p>
            <a:pPr marL="0" indent="0">
              <a:buNone/>
            </a:pPr>
            <a:r>
              <a:rPr lang="en-US" altLang="zh-TW" b="1">
                <a:ea typeface="標楷體"/>
              </a:rPr>
              <a:t>Lateness (</a:t>
            </a:r>
            <a:r>
              <a:rPr lang="zh-TW" altLang="en-US" b="1">
                <a:ea typeface="標楷體"/>
              </a:rPr>
              <a:t>延遲</a:t>
            </a:r>
            <a:r>
              <a:rPr lang="en-US" altLang="zh-TW" b="1">
                <a:ea typeface="標楷體"/>
              </a:rPr>
              <a:t>)</a:t>
            </a:r>
            <a:r>
              <a:rPr lang="en-US" altLang="zh-TW">
                <a:ea typeface="標楷體"/>
              </a:rPr>
              <a:t>: </a:t>
            </a:r>
            <a:r>
              <a:rPr lang="zh-TW" altLang="en-US">
                <a:ea typeface="標楷體"/>
              </a:rPr>
              <a:t>預取的數據在被預取完成前就被存取到的比例。</a:t>
            </a:r>
            <a:endParaRPr lang="en-US" altLang="zh-TW">
              <a:ea typeface="標楷體"/>
            </a:endParaRPr>
          </a:p>
          <a:p>
            <a:pPr marL="0" indent="0">
              <a:buNone/>
            </a:pPr>
            <a:r>
              <a:rPr lang="en-US" altLang="zh-TW" b="1">
                <a:ea typeface="標楷體"/>
              </a:rPr>
              <a:t>Pollution (</a:t>
            </a:r>
            <a:r>
              <a:rPr lang="zh-TW" altLang="en-US" b="1">
                <a:ea typeface="標楷體"/>
              </a:rPr>
              <a:t>污染</a:t>
            </a:r>
            <a:r>
              <a:rPr lang="en-US" altLang="zh-TW" b="1">
                <a:ea typeface="標楷體"/>
              </a:rPr>
              <a:t>)</a:t>
            </a:r>
            <a:r>
              <a:rPr lang="en-US" altLang="zh-TW">
                <a:ea typeface="標楷體"/>
              </a:rPr>
              <a:t>: prefetcher</a:t>
            </a:r>
            <a:r>
              <a:rPr lang="zh-TW" altLang="en-US">
                <a:ea typeface="標楷體"/>
              </a:rPr>
              <a:t>導致的</a:t>
            </a:r>
            <a:r>
              <a:rPr lang="en-US" altLang="zh-TW">
                <a:ea typeface="標楷體"/>
              </a:rPr>
              <a:t>cache</a:t>
            </a:r>
            <a:r>
              <a:rPr lang="zh-TW" altLang="en-US">
                <a:ea typeface="標楷體"/>
              </a:rPr>
              <a:t> </a:t>
            </a:r>
            <a:r>
              <a:rPr lang="en-US" altLang="zh-TW">
                <a:ea typeface="標楷體"/>
              </a:rPr>
              <a:t>misses</a:t>
            </a:r>
            <a:r>
              <a:rPr lang="zh-TW" altLang="en-US">
                <a:ea typeface="標楷體"/>
              </a:rPr>
              <a:t> </a:t>
            </a:r>
            <a:r>
              <a:rPr lang="en-US" altLang="zh-TW">
                <a:ea typeface="標楷體"/>
              </a:rPr>
              <a:t>/ total cache</a:t>
            </a:r>
            <a:r>
              <a:rPr lang="zh-TW" altLang="en-US">
                <a:ea typeface="標楷體"/>
              </a:rPr>
              <a:t> </a:t>
            </a:r>
            <a:r>
              <a:rPr lang="en-US" altLang="zh-TW">
                <a:ea typeface="標楷體"/>
              </a:rPr>
              <a:t>misses</a:t>
            </a:r>
          </a:p>
          <a:p>
            <a:endParaRPr lang="en-US" altLang="zh-TW"/>
          </a:p>
          <a:p>
            <a:endParaRPr lang="zh-TW" altLang="en-US"/>
          </a:p>
          <a:p>
            <a:endParaRPr lang="en-US" altLang="zh-TW"/>
          </a:p>
          <a:p>
            <a:endParaRPr lang="zh-TW" altLang="en-US"/>
          </a:p>
          <a:p>
            <a:endParaRPr lang="en-US" altLang="zh-TW"/>
          </a:p>
          <a:p>
            <a:endParaRPr lang="zh-TW" altLang="en-US"/>
          </a:p>
          <a:p>
            <a:endParaRPr lang="zh-TW" altLang="en-US"/>
          </a:p>
          <a:p>
            <a:endParaRPr lang="zh-TW" altLang="en-US"/>
          </a:p>
        </p:txBody>
      </p:sp>
      <p:sp>
        <p:nvSpPr>
          <p:cNvPr id="5" name="Rectangle 2">
            <a:extLst>
              <a:ext uri="{FF2B5EF4-FFF2-40B4-BE49-F238E27FC236}">
                <a16:creationId xmlns:a16="http://schemas.microsoft.com/office/drawing/2014/main" id="{5F694DCB-8131-4300-B9DF-1DEFD8506DFF}"/>
              </a:ext>
            </a:extLst>
          </p:cNvPr>
          <p:cNvSpPr>
            <a:spLocks noChangeArrowheads="1"/>
          </p:cNvSpPr>
          <p:nvPr/>
        </p:nvSpPr>
        <p:spPr bwMode="auto">
          <a:xfrm>
            <a:off x="2072276" y="4744973"/>
            <a:ext cx="78946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TW" altLang="zh-TW" sz="3600" b="1" i="0" u="none" strike="noStrike" cap="none" normalizeH="0" baseline="0">
                <a:ln>
                  <a:noFill/>
                </a:ln>
                <a:solidFill>
                  <a:schemeClr val="tx1"/>
                </a:solidFill>
                <a:effectLst/>
                <a:latin typeface="Aptos" panose="020B0004020202020204" pitchFamily="34" charset="0"/>
                <a:ea typeface="標楷體" panose="03000509000000000000" pitchFamily="65" charset="-120"/>
              </a:rPr>
              <a:t>Higher is better</a:t>
            </a:r>
            <a:r>
              <a:rPr kumimoji="0" lang="zh-TW" altLang="zh-TW" sz="3600" b="0" i="0" u="none" strike="noStrike" cap="none" normalizeH="0" baseline="0">
                <a:ln>
                  <a:noFill/>
                </a:ln>
                <a:solidFill>
                  <a:schemeClr val="tx1"/>
                </a:solidFill>
                <a:effectLst/>
                <a:latin typeface="Aptos" panose="020B0004020202020204" pitchFamily="34" charset="0"/>
                <a:ea typeface="標楷體" panose="03000509000000000000" pitchFamily="65" charset="-120"/>
              </a:rPr>
              <a:t>: Accuracy, Coverage</a:t>
            </a:r>
          </a:p>
          <a:p>
            <a:pPr marL="0" marR="0" lvl="0" indent="0" algn="l" defTabSz="914400" rtl="0" eaLnBrk="0" fontAlgn="base" latinLnBrk="0" hangingPunct="0">
              <a:lnSpc>
                <a:spcPct val="100000"/>
              </a:lnSpc>
              <a:spcBef>
                <a:spcPct val="0"/>
              </a:spcBef>
              <a:spcAft>
                <a:spcPct val="0"/>
              </a:spcAft>
              <a:buClrTx/>
              <a:buSzTx/>
              <a:tabLst/>
            </a:pPr>
            <a:r>
              <a:rPr kumimoji="0" lang="zh-TW" altLang="zh-TW" sz="3600" b="1" i="0" u="none" strike="noStrike" cap="none" normalizeH="0" baseline="0">
                <a:ln>
                  <a:noFill/>
                </a:ln>
                <a:solidFill>
                  <a:schemeClr val="tx1"/>
                </a:solidFill>
                <a:effectLst/>
                <a:latin typeface="Aptos" panose="020B0004020202020204" pitchFamily="34" charset="0"/>
                <a:ea typeface="標楷體" panose="03000509000000000000" pitchFamily="65" charset="-120"/>
              </a:rPr>
              <a:t>Lower is better</a:t>
            </a:r>
            <a:r>
              <a:rPr kumimoji="0" lang="zh-TW" altLang="zh-TW" sz="3600" b="0" i="0" u="none" strike="noStrike" cap="none" normalizeH="0" baseline="0">
                <a:ln>
                  <a:noFill/>
                </a:ln>
                <a:solidFill>
                  <a:schemeClr val="tx1"/>
                </a:solidFill>
                <a:effectLst/>
                <a:latin typeface="Aptos" panose="020B0004020202020204" pitchFamily="34" charset="0"/>
                <a:ea typeface="標楷體" panose="03000509000000000000" pitchFamily="65" charset="-120"/>
              </a:rPr>
              <a:t>: Lateness, Pollution </a:t>
            </a:r>
          </a:p>
        </p:txBody>
      </p:sp>
    </p:spTree>
    <p:extLst>
      <p:ext uri="{BB962C8B-B14F-4D97-AF65-F5344CB8AC3E}">
        <p14:creationId xmlns:p14="http://schemas.microsoft.com/office/powerpoint/2010/main" val="209643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zh-TW" b="1">
                <a:cs typeface="+mn-lt"/>
              </a:rPr>
              <a:t>NP</a:t>
            </a:r>
            <a:r>
              <a:rPr lang="zh-TW" altLang="en-US" b="1">
                <a:cs typeface="+mn-lt"/>
              </a:rPr>
              <a:t> </a:t>
            </a:r>
            <a:r>
              <a:rPr lang="en-US" altLang="zh-TW" b="1">
                <a:cs typeface="+mn-lt"/>
              </a:rPr>
              <a:t>(</a:t>
            </a:r>
            <a:r>
              <a:rPr lang="en-US" altLang="zh-TW" b="1" err="1">
                <a:cs typeface="+mn-lt"/>
              </a:rPr>
              <a:t>Nop</a:t>
            </a:r>
            <a:r>
              <a:rPr lang="zh-TW" b="1">
                <a:cs typeface="+mn-lt"/>
              </a:rPr>
              <a:t>refetch</a:t>
            </a:r>
            <a:r>
              <a:rPr lang="en-US" altLang="zh-TW" b="1">
                <a:cs typeface="+mn-lt"/>
              </a:rPr>
              <a:t>)</a:t>
            </a:r>
            <a:r>
              <a:rPr lang="zh-TW" altLang="en-US">
                <a:cs typeface="+mn-lt"/>
              </a:rPr>
              <a:t>：</a:t>
            </a:r>
          </a:p>
          <a:p>
            <a:r>
              <a:rPr lang="zh-TW" altLang="en-US">
                <a:cs typeface="+mn-lt"/>
              </a:rPr>
              <a:t>不進</a:t>
            </a:r>
            <a:r>
              <a:rPr lang="zh-TW">
                <a:cs typeface="+mn-lt"/>
              </a:rPr>
              <a:t>行</a:t>
            </a:r>
            <a:r>
              <a:rPr lang="zh-TW" altLang="en-US">
                <a:cs typeface="+mn-lt"/>
              </a:rPr>
              <a:t>任何數據</a:t>
            </a:r>
            <a:r>
              <a:rPr lang="zh-TW">
                <a:cs typeface="+mn-lt"/>
              </a:rPr>
              <a:t>預取</a:t>
            </a:r>
            <a:r>
              <a:rPr lang="zh-TW" altLang="en-US">
                <a:cs typeface="+mn-lt"/>
              </a:rPr>
              <a:t>。</a:t>
            </a:r>
            <a:r>
              <a:rPr lang="zh-TW">
                <a:cs typeface="+mn-lt"/>
              </a:rPr>
              <a:t>這</a:t>
            </a:r>
            <a:r>
              <a:rPr lang="zh-TW" altLang="en-US">
                <a:cs typeface="+mn-lt"/>
              </a:rPr>
              <a:t>種方法</a:t>
            </a:r>
            <a:r>
              <a:rPr lang="zh-TW">
                <a:cs typeface="+mn-lt"/>
              </a:rPr>
              <a:t>最簡單，</a:t>
            </a:r>
            <a:r>
              <a:rPr lang="zh-TW" altLang="en-US">
                <a:cs typeface="+mn-lt"/>
              </a:rPr>
              <a:t>但無法利用</a:t>
            </a:r>
            <a:r>
              <a:rPr lang="zh-TW">
                <a:cs typeface="+mn-lt"/>
              </a:rPr>
              <a:t>預取</a:t>
            </a:r>
            <a:r>
              <a:rPr lang="zh-TW" altLang="en-US">
                <a:cs typeface="+mn-lt"/>
              </a:rPr>
              <a:t>來提升性能</a:t>
            </a:r>
            <a:r>
              <a:rPr lang="zh-TW">
                <a:cs typeface="+mn-lt"/>
              </a:rPr>
              <a:t>。</a:t>
            </a:r>
          </a:p>
          <a:p>
            <a:pPr marL="0" indent="0">
              <a:buNone/>
            </a:pPr>
            <a:r>
              <a:rPr lang="en-US" altLang="zh-TW" b="1">
                <a:cs typeface="+mn-lt"/>
              </a:rPr>
              <a:t>NL</a:t>
            </a:r>
            <a:r>
              <a:rPr lang="zh-TW" altLang="en-US" b="1">
                <a:cs typeface="+mn-lt"/>
              </a:rPr>
              <a:t> </a:t>
            </a:r>
            <a:r>
              <a:rPr lang="en-US" altLang="zh-TW" b="1">
                <a:cs typeface="+mn-lt"/>
              </a:rPr>
              <a:t>(N</a:t>
            </a:r>
            <a:r>
              <a:rPr lang="zh-TW" b="1">
                <a:cs typeface="+mn-lt"/>
              </a:rPr>
              <a:t>e</a:t>
            </a:r>
            <a:r>
              <a:rPr lang="en-US" altLang="zh-TW" b="1">
                <a:cs typeface="+mn-lt"/>
              </a:rPr>
              <a:t>x</a:t>
            </a:r>
            <a:r>
              <a:rPr lang="zh-TW" b="1">
                <a:cs typeface="+mn-lt"/>
              </a:rPr>
              <a:t>t</a:t>
            </a:r>
            <a:r>
              <a:rPr lang="en-US" altLang="zh-TW" b="1">
                <a:cs typeface="+mn-lt"/>
              </a:rPr>
              <a:t>-N-l</a:t>
            </a:r>
            <a:r>
              <a:rPr lang="zh-TW" b="1">
                <a:cs typeface="+mn-lt"/>
              </a:rPr>
              <a:t>in</a:t>
            </a:r>
            <a:r>
              <a:rPr lang="en-US" altLang="zh-TW" b="1">
                <a:cs typeface="+mn-lt"/>
              </a:rPr>
              <a:t>e</a:t>
            </a:r>
            <a:r>
              <a:rPr lang="zh-TW" b="1">
                <a:cs typeface="+mn-lt"/>
              </a:rPr>
              <a:t>)</a:t>
            </a:r>
            <a:r>
              <a:rPr lang="zh-TW">
                <a:cs typeface="+mn-lt"/>
              </a:rPr>
              <a:t>：</a:t>
            </a:r>
            <a:endParaRPr lang="zh-TW" altLang="en-US">
              <a:cs typeface="+mn-lt"/>
            </a:endParaRPr>
          </a:p>
          <a:p>
            <a:r>
              <a:rPr lang="zh-TW" altLang="en-US">
                <a:cs typeface="+mn-lt"/>
              </a:rPr>
              <a:t>當發生需求未命中或</a:t>
            </a:r>
            <a:r>
              <a:rPr lang="zh-TW">
                <a:cs typeface="+mn-lt"/>
              </a:rPr>
              <a:t>預取</a:t>
            </a:r>
            <a:r>
              <a:rPr lang="zh-TW" altLang="en-US">
                <a:cs typeface="+mn-lt"/>
              </a:rPr>
              <a:t>命中時</a:t>
            </a:r>
            <a:r>
              <a:rPr lang="zh-TW">
                <a:cs typeface="+mn-lt"/>
              </a:rPr>
              <a:t>，預</a:t>
            </a:r>
            <a:r>
              <a:rPr lang="zh-TW" altLang="en-US">
                <a:cs typeface="+mn-lt"/>
              </a:rPr>
              <a:t>取接下</a:t>
            </a:r>
            <a:r>
              <a:rPr lang="zh-TW">
                <a:cs typeface="+mn-lt"/>
              </a:rPr>
              <a:t>來的</a:t>
            </a:r>
            <a:r>
              <a:rPr lang="en-US" altLang="zh-TW">
                <a:cs typeface="+mn-lt"/>
              </a:rPr>
              <a:t>N</a:t>
            </a:r>
            <a:r>
              <a:rPr lang="zh-TW" altLang="en-US">
                <a:cs typeface="+mn-lt"/>
              </a:rPr>
              <a:t>個數據</a:t>
            </a:r>
            <a:r>
              <a:rPr lang="zh-TW">
                <a:cs typeface="+mn-lt"/>
              </a:rPr>
              <a:t>。</a:t>
            </a:r>
            <a:r>
              <a:rPr lang="zh-TW" altLang="en-US">
                <a:cs typeface="+mn-lt"/>
              </a:rPr>
              <a:t>這種方法適合順序訪問模式</a:t>
            </a:r>
            <a:r>
              <a:rPr lang="zh-TW">
                <a:cs typeface="+mn-lt"/>
              </a:rPr>
              <a:t>。</a:t>
            </a:r>
          </a:p>
          <a:p>
            <a:pPr marL="0" indent="0">
              <a:buNone/>
            </a:pPr>
            <a:r>
              <a:rPr lang="en-US" altLang="zh-TW" b="1">
                <a:cs typeface="+mn-lt"/>
              </a:rPr>
              <a:t>FD</a:t>
            </a:r>
            <a:r>
              <a:rPr lang="zh-TW" altLang="en-US" b="1">
                <a:cs typeface="+mn-lt"/>
              </a:rPr>
              <a:t> </a:t>
            </a:r>
            <a:r>
              <a:rPr lang="en-US" altLang="zh-TW" b="1">
                <a:cs typeface="+mn-lt"/>
              </a:rPr>
              <a:t>(F</a:t>
            </a:r>
            <a:r>
              <a:rPr lang="zh-TW" b="1">
                <a:cs typeface="+mn-lt"/>
              </a:rPr>
              <a:t>ee</a:t>
            </a:r>
            <a:r>
              <a:rPr lang="en-US" altLang="zh-TW" b="1" err="1">
                <a:cs typeface="+mn-lt"/>
              </a:rPr>
              <a:t>db</a:t>
            </a:r>
            <a:r>
              <a:rPr lang="zh-TW" b="1">
                <a:cs typeface="+mn-lt"/>
              </a:rPr>
              <a:t>a</a:t>
            </a:r>
            <a:r>
              <a:rPr lang="en-US" altLang="zh-TW" b="1">
                <a:cs typeface="+mn-lt"/>
              </a:rPr>
              <a:t>ck-d</a:t>
            </a:r>
            <a:r>
              <a:rPr lang="zh-TW" b="1">
                <a:cs typeface="+mn-lt"/>
              </a:rPr>
              <a:t>irec</a:t>
            </a:r>
            <a:r>
              <a:rPr lang="en-US" altLang="zh-TW" b="1">
                <a:cs typeface="+mn-lt"/>
              </a:rPr>
              <a:t>ted</a:t>
            </a:r>
            <a:r>
              <a:rPr lang="zh-TW" b="1">
                <a:cs typeface="+mn-lt"/>
              </a:rPr>
              <a:t>)</a:t>
            </a:r>
            <a:r>
              <a:rPr lang="zh-TW">
                <a:cs typeface="+mn-lt"/>
              </a:rPr>
              <a:t>：</a:t>
            </a:r>
            <a:endParaRPr lang="zh-TW" altLang="en-US">
              <a:cs typeface="+mn-lt"/>
            </a:endParaRPr>
          </a:p>
          <a:p>
            <a:r>
              <a:rPr lang="zh-TW" altLang="en-US">
                <a:cs typeface="+mn-lt"/>
              </a:rPr>
              <a:t>動態調整</a:t>
            </a:r>
            <a:r>
              <a:rPr lang="zh-TW">
                <a:cs typeface="+mn-lt"/>
              </a:rPr>
              <a:t>預取器的</a:t>
            </a:r>
            <a:r>
              <a:rPr lang="zh-TW" altLang="en-US">
                <a:cs typeface="+mn-lt"/>
              </a:rPr>
              <a:t>積極</a:t>
            </a:r>
            <a:r>
              <a:rPr lang="zh-TW">
                <a:cs typeface="+mn-lt"/>
              </a:rPr>
              <a:t>性，</a:t>
            </a:r>
            <a:r>
              <a:rPr lang="zh-TW" altLang="en-US">
                <a:cs typeface="+mn-lt"/>
              </a:rPr>
              <a:t>通過追蹤</a:t>
            </a:r>
            <a:r>
              <a:rPr lang="zh-TW">
                <a:cs typeface="+mn-lt"/>
              </a:rPr>
              <a:t>預取</a:t>
            </a:r>
            <a:r>
              <a:rPr lang="zh-TW" altLang="en-US">
                <a:cs typeface="+mn-lt"/>
              </a:rPr>
              <a:t>器</a:t>
            </a:r>
            <a:r>
              <a:rPr lang="zh-TW">
                <a:cs typeface="+mn-lt"/>
              </a:rPr>
              <a:t>的</a:t>
            </a:r>
            <a:r>
              <a:rPr lang="zh-TW" altLang="en-US">
                <a:cs typeface="+mn-lt"/>
              </a:rPr>
              <a:t>準確性、及時性和污染程度來進行調整。這種方法能夠根據實際情況自適應地調整預取行為</a:t>
            </a:r>
            <a:r>
              <a:rPr lang="zh-TW">
                <a:cs typeface="+mn-lt"/>
              </a:rPr>
              <a:t>。</a:t>
            </a:r>
          </a:p>
          <a:p>
            <a:pPr marL="0" indent="0">
              <a:buNone/>
            </a:pPr>
            <a:r>
              <a:rPr lang="en-US" altLang="zh-TW" b="1">
                <a:cs typeface="+mn-lt"/>
              </a:rPr>
              <a:t>BO</a:t>
            </a:r>
            <a:r>
              <a:rPr lang="zh-TW" altLang="en-US" b="1">
                <a:cs typeface="+mn-lt"/>
              </a:rPr>
              <a:t> </a:t>
            </a:r>
            <a:r>
              <a:rPr lang="en-US" altLang="zh-TW" b="1">
                <a:cs typeface="+mn-lt"/>
              </a:rPr>
              <a:t>(Best-</a:t>
            </a:r>
            <a:r>
              <a:rPr lang="zh-TW" b="1">
                <a:cs typeface="+mn-lt"/>
              </a:rPr>
              <a:t>of</a:t>
            </a:r>
            <a:r>
              <a:rPr lang="en-US" altLang="zh-TW" b="1">
                <a:cs typeface="+mn-lt"/>
              </a:rPr>
              <a:t>fs</a:t>
            </a:r>
            <a:r>
              <a:rPr lang="zh-TW" b="1">
                <a:cs typeface="+mn-lt"/>
              </a:rPr>
              <a:t>et)</a:t>
            </a:r>
            <a:r>
              <a:rPr lang="zh-TW">
                <a:cs typeface="+mn-lt"/>
              </a:rPr>
              <a:t>：</a:t>
            </a:r>
            <a:endParaRPr lang="zh-TW" altLang="en-US">
              <a:cs typeface="+mn-lt"/>
            </a:endParaRPr>
          </a:p>
          <a:p>
            <a:r>
              <a:rPr lang="zh-TW" altLang="en-US">
                <a:cs typeface="+mn-lt"/>
              </a:rPr>
              <a:t>通過追蹤最近請求的歷史，學習連續訪問之間的增量（</a:t>
            </a:r>
            <a:r>
              <a:rPr lang="en-US" altLang="zh-TW">
                <a:cs typeface="+mn-lt"/>
              </a:rPr>
              <a:t>deltas</a:t>
            </a:r>
            <a:r>
              <a:rPr lang="zh-TW" altLang="en-US">
                <a:cs typeface="+mn-lt"/>
              </a:rPr>
              <a:t>）。它還具有信心概念，可以在</a:t>
            </a:r>
            <a:r>
              <a:rPr lang="zh-TW">
                <a:cs typeface="+mn-lt"/>
              </a:rPr>
              <a:t>預取</a:t>
            </a:r>
            <a:r>
              <a:rPr lang="zh-TW" altLang="en-US">
                <a:cs typeface="+mn-lt"/>
              </a:rPr>
              <a:t>效果不佳時禁</a:t>
            </a:r>
            <a:r>
              <a:rPr lang="zh-TW">
                <a:cs typeface="+mn-lt"/>
              </a:rPr>
              <a:t>用預取。</a:t>
            </a:r>
            <a:endParaRPr lang="zh-TW" altLang="en-US">
              <a:cs typeface="+mn-lt"/>
            </a:endParaRPr>
          </a:p>
          <a:p>
            <a:pPr marL="0" indent="0">
              <a:buNone/>
            </a:pPr>
            <a:r>
              <a:rPr lang="en-US" altLang="zh-TW" b="1">
                <a:cs typeface="+mn-lt"/>
              </a:rPr>
              <a:t>LP</a:t>
            </a:r>
            <a:r>
              <a:rPr lang="zh-TW" altLang="en-US" b="1">
                <a:cs typeface="+mn-lt"/>
              </a:rPr>
              <a:t> </a:t>
            </a:r>
            <a:r>
              <a:rPr lang="en-US" altLang="zh-TW" b="1">
                <a:cs typeface="+mn-lt"/>
              </a:rPr>
              <a:t>(Leap)</a:t>
            </a:r>
            <a:r>
              <a:rPr lang="zh-TW" altLang="en-US">
                <a:cs typeface="+mn-lt"/>
              </a:rPr>
              <a:t>：</a:t>
            </a:r>
            <a:endParaRPr lang="zh-TW" altLang="en-US"/>
          </a:p>
          <a:p>
            <a:r>
              <a:rPr lang="zh-TW" altLang="en-US">
                <a:cs typeface="+mn-lt"/>
              </a:rPr>
              <a:t>實現基於多數決</a:t>
            </a:r>
            <a:r>
              <a:rPr lang="zh-TW">
                <a:cs typeface="+mn-lt"/>
              </a:rPr>
              <a:t>的</a:t>
            </a:r>
            <a:r>
              <a:rPr lang="zh-TW" altLang="en-US">
                <a:cs typeface="+mn-lt"/>
              </a:rPr>
              <a:t>預</a:t>
            </a:r>
            <a:r>
              <a:rPr lang="zh-TW">
                <a:cs typeface="+mn-lt"/>
              </a:rPr>
              <a:t>取，並</a:t>
            </a:r>
            <a:r>
              <a:rPr lang="zh-TW" altLang="en-US">
                <a:cs typeface="+mn-lt"/>
              </a:rPr>
              <a:t>動</a:t>
            </a:r>
            <a:r>
              <a:rPr lang="zh-TW">
                <a:cs typeface="+mn-lt"/>
              </a:rPr>
              <a:t>態</a:t>
            </a:r>
            <a:r>
              <a:rPr lang="zh-TW" altLang="en-US">
                <a:cs typeface="+mn-lt"/>
              </a:rPr>
              <a:t>調整窗口大小。它還</a:t>
            </a:r>
            <a:r>
              <a:rPr lang="zh-TW">
                <a:cs typeface="+mn-lt"/>
              </a:rPr>
              <a:t>根據預取</a:t>
            </a:r>
            <a:r>
              <a:rPr lang="zh-TW" altLang="en-US">
                <a:cs typeface="+mn-lt"/>
              </a:rPr>
              <a:t>器的準確性逐漸調整積極性，以適應不同的訪問模式</a:t>
            </a:r>
            <a:r>
              <a:rPr lang="zh-TW">
                <a:cs typeface="+mn-lt"/>
              </a:rPr>
              <a:t>。</a:t>
            </a:r>
          </a:p>
          <a:p>
            <a:endParaRPr lang="zh-TW"/>
          </a:p>
        </p:txBody>
      </p:sp>
    </p:spTree>
    <p:extLst>
      <p:ext uri="{BB962C8B-B14F-4D97-AF65-F5344CB8AC3E}">
        <p14:creationId xmlns:p14="http://schemas.microsoft.com/office/powerpoint/2010/main" val="1440097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a:xfrm>
            <a:off x="767080" y="1520825"/>
            <a:ext cx="10515600" cy="4351338"/>
          </a:xfrm>
        </p:spPr>
        <p:txBody>
          <a:bodyPr vert="horz" lIns="91440" tIns="45720" rIns="91440" bIns="45720" rtlCol="0" anchor="t">
            <a:normAutofit/>
          </a:bodyPr>
          <a:lstStyle/>
          <a:p>
            <a:r>
              <a:rPr lang="zh-TW" altLang="en-US" b="1">
                <a:ea typeface="+mn-lt"/>
                <a:cs typeface="+mn-lt"/>
              </a:rPr>
              <a:t>Figure13a</a:t>
            </a:r>
            <a:r>
              <a:rPr lang="en-US" altLang="zh-TW" b="1">
                <a:ea typeface="+mn-lt"/>
                <a:cs typeface="+mn-lt"/>
              </a:rPr>
              <a:t>,b</a:t>
            </a:r>
            <a:endParaRPr lang="zh-TW">
              <a:cs typeface="+mn-lt"/>
            </a:endParaRPr>
          </a:p>
          <a:p>
            <a:pPr marL="0" indent="0">
              <a:buNone/>
            </a:pPr>
            <a:r>
              <a:rPr lang="zh-TW" altLang="en-US" b="1">
                <a:ea typeface="+mn-lt"/>
                <a:cs typeface="+mn-lt"/>
              </a:rPr>
              <a:t>測試</a:t>
            </a:r>
            <a:r>
              <a:rPr lang="zh-TW" b="1">
                <a:ea typeface="+mn-lt"/>
                <a:cs typeface="+mn-lt"/>
              </a:rPr>
              <a:t>NP</a:t>
            </a:r>
            <a:r>
              <a:rPr lang="zh-TW" altLang="en-US" b="1">
                <a:ea typeface="+mn-lt"/>
                <a:cs typeface="+mn-lt"/>
              </a:rPr>
              <a:t> </a:t>
            </a:r>
            <a:r>
              <a:rPr lang="en-US" altLang="zh-TW" b="1">
                <a:ea typeface="+mn-lt"/>
                <a:cs typeface="+mn-lt"/>
              </a:rPr>
              <a:t>(</a:t>
            </a:r>
            <a:r>
              <a:rPr lang="en-US" altLang="zh-TW" b="1" err="1">
                <a:ea typeface="+mn-lt"/>
                <a:cs typeface="+mn-lt"/>
              </a:rPr>
              <a:t>Nop</a:t>
            </a:r>
            <a:r>
              <a:rPr lang="zh-TW" b="1">
                <a:ea typeface="+mn-lt"/>
                <a:cs typeface="+mn-lt"/>
              </a:rPr>
              <a:t>refetch</a:t>
            </a:r>
            <a:r>
              <a:rPr lang="en-US" altLang="zh-TW" b="1">
                <a:ea typeface="+mn-lt"/>
                <a:cs typeface="+mn-lt"/>
              </a:rPr>
              <a:t>)、NL</a:t>
            </a:r>
            <a:r>
              <a:rPr lang="zh-TW" altLang="en-US" b="1">
                <a:ea typeface="+mn-lt"/>
                <a:cs typeface="+mn-lt"/>
              </a:rPr>
              <a:t> </a:t>
            </a:r>
            <a:r>
              <a:rPr lang="en-US" altLang="zh-TW" b="1">
                <a:ea typeface="+mn-lt"/>
                <a:cs typeface="+mn-lt"/>
              </a:rPr>
              <a:t>(N</a:t>
            </a:r>
            <a:r>
              <a:rPr lang="zh-TW" b="1">
                <a:ea typeface="+mn-lt"/>
                <a:cs typeface="+mn-lt"/>
              </a:rPr>
              <a:t>e</a:t>
            </a:r>
            <a:r>
              <a:rPr lang="en-US" altLang="zh-TW" b="1">
                <a:ea typeface="+mn-lt"/>
                <a:cs typeface="+mn-lt"/>
              </a:rPr>
              <a:t>x</a:t>
            </a:r>
            <a:r>
              <a:rPr lang="zh-TW" b="1">
                <a:ea typeface="+mn-lt"/>
                <a:cs typeface="+mn-lt"/>
              </a:rPr>
              <a:t>t</a:t>
            </a:r>
            <a:r>
              <a:rPr lang="en-US" altLang="zh-TW" b="1">
                <a:ea typeface="+mn-lt"/>
                <a:cs typeface="+mn-lt"/>
              </a:rPr>
              <a:t>-N-l</a:t>
            </a:r>
            <a:r>
              <a:rPr lang="zh-TW" b="1">
                <a:ea typeface="+mn-lt"/>
                <a:cs typeface="+mn-lt"/>
              </a:rPr>
              <a:t>in</a:t>
            </a:r>
            <a:r>
              <a:rPr lang="en-US" altLang="zh-TW" b="1">
                <a:ea typeface="+mn-lt"/>
                <a:cs typeface="+mn-lt"/>
              </a:rPr>
              <a:t>e</a:t>
            </a:r>
            <a:r>
              <a:rPr lang="zh-TW" b="1">
                <a:ea typeface="+mn-lt"/>
                <a:cs typeface="+mn-lt"/>
              </a:rPr>
              <a:t>)</a:t>
            </a:r>
            <a:r>
              <a:rPr lang="zh-TW" altLang="en-US" b="1">
                <a:ea typeface="+mn-lt"/>
                <a:cs typeface="+mn-lt"/>
              </a:rPr>
              <a:t>、</a:t>
            </a:r>
            <a:r>
              <a:rPr lang="en-US" altLang="zh-TW" b="1">
                <a:ea typeface="+mn-lt"/>
                <a:cs typeface="+mn-lt"/>
              </a:rPr>
              <a:t>FD</a:t>
            </a:r>
            <a:r>
              <a:rPr lang="zh-TW" altLang="en-US" b="1">
                <a:ea typeface="+mn-lt"/>
                <a:cs typeface="+mn-lt"/>
              </a:rPr>
              <a:t> </a:t>
            </a:r>
            <a:r>
              <a:rPr lang="en-US" altLang="zh-TW" b="1">
                <a:ea typeface="+mn-lt"/>
                <a:cs typeface="+mn-lt"/>
              </a:rPr>
              <a:t>(F</a:t>
            </a:r>
            <a:r>
              <a:rPr lang="zh-TW" b="1">
                <a:ea typeface="+mn-lt"/>
                <a:cs typeface="+mn-lt"/>
              </a:rPr>
              <a:t>ee</a:t>
            </a:r>
            <a:r>
              <a:rPr lang="en-US" altLang="zh-TW" b="1" err="1">
                <a:ea typeface="+mn-lt"/>
                <a:cs typeface="+mn-lt"/>
              </a:rPr>
              <a:t>db</a:t>
            </a:r>
            <a:r>
              <a:rPr lang="zh-TW" b="1">
                <a:ea typeface="+mn-lt"/>
                <a:cs typeface="+mn-lt"/>
              </a:rPr>
              <a:t>a</a:t>
            </a:r>
            <a:r>
              <a:rPr lang="en-US" altLang="zh-TW" b="1">
                <a:ea typeface="+mn-lt"/>
                <a:cs typeface="+mn-lt"/>
              </a:rPr>
              <a:t>ck-d</a:t>
            </a:r>
            <a:r>
              <a:rPr lang="zh-TW" b="1">
                <a:ea typeface="+mn-lt"/>
                <a:cs typeface="+mn-lt"/>
              </a:rPr>
              <a:t>irec</a:t>
            </a:r>
            <a:r>
              <a:rPr lang="en-US" altLang="zh-TW" b="1">
                <a:ea typeface="+mn-lt"/>
                <a:cs typeface="+mn-lt"/>
              </a:rPr>
              <a:t>ted</a:t>
            </a:r>
            <a:r>
              <a:rPr lang="zh-TW" b="1">
                <a:ea typeface="+mn-lt"/>
                <a:cs typeface="+mn-lt"/>
              </a:rPr>
              <a:t>)</a:t>
            </a:r>
            <a:r>
              <a:rPr lang="zh-TW" altLang="en-US" b="1">
                <a:ea typeface="+mn-lt"/>
                <a:cs typeface="+mn-lt"/>
              </a:rPr>
              <a:t>、</a:t>
            </a:r>
            <a:r>
              <a:rPr lang="en-US" altLang="zh-TW" b="1">
                <a:ea typeface="+mn-lt"/>
                <a:cs typeface="+mn-lt"/>
              </a:rPr>
              <a:t>BO</a:t>
            </a:r>
            <a:r>
              <a:rPr lang="zh-TW" altLang="en-US" b="1">
                <a:ea typeface="+mn-lt"/>
                <a:cs typeface="+mn-lt"/>
              </a:rPr>
              <a:t> </a:t>
            </a:r>
            <a:r>
              <a:rPr lang="en-US" altLang="zh-TW" b="1">
                <a:ea typeface="+mn-lt"/>
                <a:cs typeface="+mn-lt"/>
              </a:rPr>
              <a:t>(Best-</a:t>
            </a:r>
            <a:r>
              <a:rPr lang="zh-TW" b="1">
                <a:ea typeface="+mn-lt"/>
                <a:cs typeface="+mn-lt"/>
              </a:rPr>
              <a:t>of</a:t>
            </a:r>
            <a:r>
              <a:rPr lang="en-US" altLang="zh-TW" b="1">
                <a:ea typeface="+mn-lt"/>
                <a:cs typeface="+mn-lt"/>
              </a:rPr>
              <a:t>fs</a:t>
            </a:r>
            <a:r>
              <a:rPr lang="zh-TW" b="1">
                <a:ea typeface="+mn-lt"/>
                <a:cs typeface="+mn-lt"/>
              </a:rPr>
              <a:t>et)</a:t>
            </a:r>
            <a:r>
              <a:rPr lang="zh-TW" altLang="en-US" b="1">
                <a:ea typeface="+mn-lt"/>
                <a:cs typeface="+mn-lt"/>
              </a:rPr>
              <a:t>、</a:t>
            </a:r>
            <a:r>
              <a:rPr lang="en-US" altLang="zh-TW" b="1">
                <a:ea typeface="+mn-lt"/>
                <a:cs typeface="+mn-lt"/>
              </a:rPr>
              <a:t>LP</a:t>
            </a:r>
            <a:r>
              <a:rPr lang="zh-TW" altLang="en-US" b="1">
                <a:ea typeface="+mn-lt"/>
                <a:cs typeface="+mn-lt"/>
              </a:rPr>
              <a:t> </a:t>
            </a:r>
            <a:r>
              <a:rPr lang="en-US" altLang="zh-TW" b="1">
                <a:ea typeface="+mn-lt"/>
                <a:cs typeface="+mn-lt"/>
              </a:rPr>
              <a:t>(Leap)</a:t>
            </a:r>
            <a:r>
              <a:rPr lang="en-US" altLang="zh-TW" b="1" err="1">
                <a:ea typeface="+mn-lt"/>
                <a:cs typeface="+mn-lt"/>
              </a:rPr>
              <a:t>不同預取機制的</a:t>
            </a:r>
            <a:r>
              <a:rPr lang="en-US" err="1">
                <a:ea typeface="+mn-lt"/>
                <a:cs typeface="+mn-lt"/>
              </a:rPr>
              <a:t>Sub</a:t>
            </a:r>
            <a:r>
              <a:rPr lang="en-US">
                <a:ea typeface="+mn-lt"/>
                <a:cs typeface="+mn-lt"/>
              </a:rPr>
              <a:t>-µs Request(%)</a:t>
            </a:r>
          </a:p>
          <a:p>
            <a:pPr marL="0" indent="0">
              <a:buNone/>
            </a:pPr>
            <a:endParaRPr lang="en-US">
              <a:ea typeface="+mn-lt"/>
              <a:cs typeface="+mn-lt"/>
            </a:endParaRPr>
          </a:p>
          <a:p>
            <a:pPr marL="0" indent="0">
              <a:buNone/>
            </a:pPr>
            <a:r>
              <a:rPr lang="zh-TW" altLang="en-US"/>
              <a:t>快取大小縮小至 </a:t>
            </a:r>
            <a:r>
              <a:rPr lang="en-US" altLang="zh-TW" b="1"/>
              <a:t>64MiB</a:t>
            </a:r>
            <a:r>
              <a:rPr lang="zh-TW" altLang="en-US"/>
              <a:t>，組關聯度設置為 </a:t>
            </a:r>
            <a:r>
              <a:rPr lang="en-US" altLang="zh-TW"/>
              <a:t>16</a:t>
            </a:r>
            <a:r>
              <a:rPr lang="zh-TW" altLang="en-US"/>
              <a:t>，使用 </a:t>
            </a:r>
            <a:r>
              <a:rPr lang="en-US" altLang="zh-TW"/>
              <a:t>CFLRU </a:t>
            </a:r>
            <a:r>
              <a:rPr lang="zh-TW" altLang="en-US"/>
              <a:t>進行快取管理。</a:t>
            </a:r>
            <a:endParaRPr lang="en-US">
              <a:ea typeface="+mn-lt"/>
              <a:cs typeface="+mn-lt"/>
            </a:endParaRPr>
          </a:p>
          <a:p>
            <a:pPr marL="0" indent="0">
              <a:buNone/>
            </a:pPr>
            <a:endParaRPr lang="en-US">
              <a:cs typeface="+mn-lt"/>
            </a:endParaRPr>
          </a:p>
        </p:txBody>
      </p:sp>
    </p:spTree>
    <p:extLst>
      <p:ext uri="{BB962C8B-B14F-4D97-AF65-F5344CB8AC3E}">
        <p14:creationId xmlns:p14="http://schemas.microsoft.com/office/powerpoint/2010/main" val="2626852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DF342468-31CE-4E6F-8127-F3F42D58B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33" y="2148837"/>
            <a:ext cx="5262888" cy="2631444"/>
          </a:xfrm>
          <a:prstGeom prst="rect">
            <a:avLst/>
          </a:prstGeom>
        </p:spPr>
      </p:pic>
      <p:pic>
        <p:nvPicPr>
          <p:cNvPr id="9" name="圖片 8">
            <a:extLst>
              <a:ext uri="{FF2B5EF4-FFF2-40B4-BE49-F238E27FC236}">
                <a16:creationId xmlns:a16="http://schemas.microsoft.com/office/drawing/2014/main" id="{ACEF94F6-B844-4E7F-98AE-B68A11785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12" y="2156458"/>
            <a:ext cx="5090168" cy="2545084"/>
          </a:xfrm>
          <a:prstGeom prst="rect">
            <a:avLst/>
          </a:prstGeom>
        </p:spPr>
      </p:pic>
      <p:sp>
        <p:nvSpPr>
          <p:cNvPr id="10" name="文字方塊 9">
            <a:extLst>
              <a:ext uri="{FF2B5EF4-FFF2-40B4-BE49-F238E27FC236}">
                <a16:creationId xmlns:a16="http://schemas.microsoft.com/office/drawing/2014/main" id="{06564E89-1B00-45F7-A59F-EA24E3010A6F}"/>
              </a:ext>
            </a:extLst>
          </p:cNvPr>
          <p:cNvSpPr txBox="1"/>
          <p:nvPr/>
        </p:nvSpPr>
        <p:spPr>
          <a:xfrm>
            <a:off x="2401047" y="4775201"/>
            <a:ext cx="1844800" cy="646331"/>
          </a:xfrm>
          <a:prstGeom prst="rect">
            <a:avLst/>
          </a:prstGeom>
          <a:noFill/>
        </p:spPr>
        <p:txBody>
          <a:bodyPr wrap="none" rtlCol="0">
            <a:spAutoFit/>
          </a:bodyPr>
          <a:lstStyle/>
          <a:p>
            <a:r>
              <a:rPr lang="en-US" altLang="zh-TW" sz="3600">
                <a:ea typeface="標楷體" panose="03000509000000000000" pitchFamily="65" charset="-120"/>
              </a:rPr>
              <a:t>physical</a:t>
            </a:r>
            <a:endParaRPr lang="zh-TW" altLang="en-US" sz="3600">
              <a:ea typeface="標楷體" panose="03000509000000000000" pitchFamily="65" charset="-120"/>
            </a:endParaRPr>
          </a:p>
        </p:txBody>
      </p:sp>
      <p:sp>
        <p:nvSpPr>
          <p:cNvPr id="11" name="文字方塊 10">
            <a:extLst>
              <a:ext uri="{FF2B5EF4-FFF2-40B4-BE49-F238E27FC236}">
                <a16:creationId xmlns:a16="http://schemas.microsoft.com/office/drawing/2014/main" id="{179690AE-7565-46F5-AA0F-35D9783F49C0}"/>
              </a:ext>
            </a:extLst>
          </p:cNvPr>
          <p:cNvSpPr txBox="1"/>
          <p:nvPr/>
        </p:nvSpPr>
        <p:spPr>
          <a:xfrm>
            <a:off x="8195483" y="4775202"/>
            <a:ext cx="1430200" cy="646331"/>
          </a:xfrm>
          <a:prstGeom prst="rect">
            <a:avLst/>
          </a:prstGeom>
          <a:noFill/>
        </p:spPr>
        <p:txBody>
          <a:bodyPr wrap="none" rtlCol="0">
            <a:spAutoFit/>
          </a:bodyPr>
          <a:lstStyle/>
          <a:p>
            <a:r>
              <a:rPr lang="en-US" altLang="zh-TW" sz="3600">
                <a:ea typeface="標楷體" panose="03000509000000000000" pitchFamily="65" charset="-120"/>
              </a:rPr>
              <a:t>virtual</a:t>
            </a:r>
            <a:endParaRPr lang="zh-TW" altLang="en-US" sz="3600">
              <a:ea typeface="標楷體" panose="03000509000000000000" pitchFamily="65" charset="-120"/>
            </a:endParaRPr>
          </a:p>
        </p:txBody>
      </p:sp>
      <p:sp>
        <p:nvSpPr>
          <p:cNvPr id="12" name="標題 1">
            <a:extLst>
              <a:ext uri="{FF2B5EF4-FFF2-40B4-BE49-F238E27FC236}">
                <a16:creationId xmlns:a16="http://schemas.microsoft.com/office/drawing/2014/main" id="{D86E05C6-EEC7-4CC3-8290-253C86E4F6EC}"/>
              </a:ext>
            </a:extLst>
          </p:cNvPr>
          <p:cNvSpPr>
            <a:spLocks noGrp="1"/>
          </p:cNvSpPr>
          <p:nvPr>
            <p:ph type="title"/>
          </p:nvPr>
        </p:nvSpPr>
        <p:spPr>
          <a:xfrm>
            <a:off x="838200" y="365125"/>
            <a:ext cx="10515600" cy="1325563"/>
          </a:xfrm>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sp>
        <p:nvSpPr>
          <p:cNvPr id="14" name="矩形 13">
            <a:extLst>
              <a:ext uri="{FF2B5EF4-FFF2-40B4-BE49-F238E27FC236}">
                <a16:creationId xmlns:a16="http://schemas.microsoft.com/office/drawing/2014/main" id="{24017AAB-C527-4509-A6E3-28AB7BF65658}"/>
              </a:ext>
            </a:extLst>
          </p:cNvPr>
          <p:cNvSpPr/>
          <p:nvPr/>
        </p:nvSpPr>
        <p:spPr>
          <a:xfrm>
            <a:off x="2002705" y="5764901"/>
            <a:ext cx="8904780" cy="369332"/>
          </a:xfrm>
          <a:prstGeom prst="rect">
            <a:avLst/>
          </a:prstGeom>
        </p:spPr>
        <p:txBody>
          <a:bodyPr wrap="square">
            <a:spAutoFit/>
          </a:bodyPr>
          <a:lstStyle/>
          <a:p>
            <a:r>
              <a:rPr lang="en-US" altLang="zh-TW">
                <a:ea typeface="標楷體" panose="03000509000000000000" pitchFamily="65" charset="-120"/>
              </a:rPr>
              <a:t>prefetcher</a:t>
            </a:r>
            <a:r>
              <a:rPr lang="zh-TW" altLang="en-US">
                <a:ea typeface="標楷體" panose="03000509000000000000" pitchFamily="65" charset="-120"/>
              </a:rPr>
              <a:t>的效果取決於</a:t>
            </a:r>
            <a:r>
              <a:rPr lang="en-US" altLang="zh-TW">
                <a:ea typeface="標楷體" panose="03000509000000000000" pitchFamily="65" charset="-120"/>
              </a:rPr>
              <a:t>workload</a:t>
            </a:r>
            <a:r>
              <a:rPr lang="zh-TW" altLang="en-US">
                <a:ea typeface="標楷體" panose="03000509000000000000" pitchFamily="65" charset="-120"/>
              </a:rPr>
              <a:t>，對</a:t>
            </a:r>
            <a:r>
              <a:rPr lang="en-US" altLang="zh-TW">
                <a:ea typeface="標楷體" panose="03000509000000000000" pitchFamily="65" charset="-120"/>
              </a:rPr>
              <a:t>low</a:t>
            </a:r>
            <a:r>
              <a:rPr lang="zh-TW" altLang="en-US">
                <a:ea typeface="標楷體" panose="03000509000000000000" pitchFamily="65" charset="-120"/>
              </a:rPr>
              <a:t> </a:t>
            </a:r>
            <a:r>
              <a:rPr lang="en-US" altLang="zh-TW">
                <a:ea typeface="標楷體" panose="03000509000000000000" pitchFamily="65" charset="-120"/>
              </a:rPr>
              <a:t>locality</a:t>
            </a:r>
            <a:r>
              <a:rPr lang="zh-TW" altLang="en-US">
                <a:ea typeface="標楷體" panose="03000509000000000000" pitchFamily="65" charset="-120"/>
              </a:rPr>
              <a:t>應用可能產生負面影響。</a:t>
            </a:r>
          </a:p>
        </p:txBody>
      </p:sp>
    </p:spTree>
    <p:extLst>
      <p:ext uri="{BB962C8B-B14F-4D97-AF65-F5344CB8AC3E}">
        <p14:creationId xmlns:p14="http://schemas.microsoft.com/office/powerpoint/2010/main" val="1529212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06564E89-1B00-45F7-A59F-EA24E3010A6F}"/>
              </a:ext>
            </a:extLst>
          </p:cNvPr>
          <p:cNvSpPr txBox="1"/>
          <p:nvPr/>
        </p:nvSpPr>
        <p:spPr>
          <a:xfrm>
            <a:off x="1809850" y="5974081"/>
            <a:ext cx="1669944" cy="646331"/>
          </a:xfrm>
          <a:prstGeom prst="rect">
            <a:avLst/>
          </a:prstGeom>
          <a:noFill/>
        </p:spPr>
        <p:txBody>
          <a:bodyPr wrap="none" rtlCol="0">
            <a:spAutoFit/>
          </a:bodyPr>
          <a:lstStyle/>
          <a:p>
            <a:r>
              <a:rPr lang="en-US" altLang="zh-TW" sz="3600">
                <a:ea typeface="標楷體" panose="03000509000000000000" pitchFamily="65" charset="-120"/>
              </a:rPr>
              <a:t>physical</a:t>
            </a:r>
            <a:endParaRPr lang="zh-TW" altLang="en-US" sz="3600">
              <a:ea typeface="標楷體" panose="03000509000000000000" pitchFamily="65" charset="-120"/>
            </a:endParaRPr>
          </a:p>
        </p:txBody>
      </p:sp>
      <p:sp>
        <p:nvSpPr>
          <p:cNvPr id="11" name="文字方塊 10">
            <a:extLst>
              <a:ext uri="{FF2B5EF4-FFF2-40B4-BE49-F238E27FC236}">
                <a16:creationId xmlns:a16="http://schemas.microsoft.com/office/drawing/2014/main" id="{179690AE-7565-46F5-AA0F-35D9783F49C0}"/>
              </a:ext>
            </a:extLst>
          </p:cNvPr>
          <p:cNvSpPr txBox="1"/>
          <p:nvPr/>
        </p:nvSpPr>
        <p:spPr>
          <a:xfrm>
            <a:off x="8361674" y="5974080"/>
            <a:ext cx="1430200" cy="646331"/>
          </a:xfrm>
          <a:prstGeom prst="rect">
            <a:avLst/>
          </a:prstGeom>
          <a:noFill/>
        </p:spPr>
        <p:txBody>
          <a:bodyPr wrap="none" rtlCol="0">
            <a:spAutoFit/>
          </a:bodyPr>
          <a:lstStyle/>
          <a:p>
            <a:r>
              <a:rPr lang="en-US" altLang="zh-TW" sz="3600">
                <a:ea typeface="標楷體" panose="03000509000000000000" pitchFamily="65" charset="-120"/>
              </a:rPr>
              <a:t>virtual</a:t>
            </a:r>
            <a:endParaRPr lang="zh-TW" altLang="en-US" sz="3600">
              <a:ea typeface="標楷體" panose="03000509000000000000" pitchFamily="65" charset="-120"/>
            </a:endParaRPr>
          </a:p>
        </p:txBody>
      </p:sp>
      <p:sp>
        <p:nvSpPr>
          <p:cNvPr id="12" name="標題 1">
            <a:extLst>
              <a:ext uri="{FF2B5EF4-FFF2-40B4-BE49-F238E27FC236}">
                <a16:creationId xmlns:a16="http://schemas.microsoft.com/office/drawing/2014/main" id="{D86E05C6-EEC7-4CC3-8290-253C86E4F6EC}"/>
              </a:ext>
            </a:extLst>
          </p:cNvPr>
          <p:cNvSpPr>
            <a:spLocks noGrp="1"/>
          </p:cNvSpPr>
          <p:nvPr>
            <p:ph type="title"/>
          </p:nvPr>
        </p:nvSpPr>
        <p:spPr>
          <a:xfrm>
            <a:off x="838200" y="365125"/>
            <a:ext cx="10515600" cy="1325563"/>
          </a:xfrm>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pic>
        <p:nvPicPr>
          <p:cNvPr id="3" name="圖片 2">
            <a:extLst>
              <a:ext uri="{FF2B5EF4-FFF2-40B4-BE49-F238E27FC236}">
                <a16:creationId xmlns:a16="http://schemas.microsoft.com/office/drawing/2014/main" id="{FDD6E52D-48F4-4B58-8C73-708C24A4F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02" y="2499360"/>
            <a:ext cx="6949439" cy="3474720"/>
          </a:xfrm>
          <a:prstGeom prst="rect">
            <a:avLst/>
          </a:prstGeom>
        </p:spPr>
      </p:pic>
      <p:pic>
        <p:nvPicPr>
          <p:cNvPr id="5" name="圖片 4">
            <a:extLst>
              <a:ext uri="{FF2B5EF4-FFF2-40B4-BE49-F238E27FC236}">
                <a16:creationId xmlns:a16="http://schemas.microsoft.com/office/drawing/2014/main" id="{331D4025-E9B3-4810-AFF2-4739DA47B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989" y="2499358"/>
            <a:ext cx="6949437" cy="3474719"/>
          </a:xfrm>
          <a:prstGeom prst="rect">
            <a:avLst/>
          </a:prstGeom>
        </p:spPr>
      </p:pic>
    </p:spTree>
    <p:extLst>
      <p:ext uri="{BB962C8B-B14F-4D97-AF65-F5344CB8AC3E}">
        <p14:creationId xmlns:p14="http://schemas.microsoft.com/office/powerpoint/2010/main" val="2021585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latin typeface="Aptos"/>
                <a:ea typeface="標楷體"/>
              </a:rPr>
              <a:t>測試的不同技術-</a:t>
            </a:r>
            <a:r>
              <a:rPr lang="zh-TW">
                <a:latin typeface="Aptos"/>
                <a:ea typeface="DFKai-SB"/>
                <a:cs typeface="+mj-lt"/>
              </a:rPr>
              <a:t>預取器</a:t>
            </a:r>
            <a:r>
              <a:rPr lang="zh-TW" altLang="en-US">
                <a:latin typeface="Aptos"/>
                <a:ea typeface="+mj-lt"/>
                <a:cs typeface="+mj-lt"/>
              </a:rPr>
              <a:t> </a:t>
            </a:r>
            <a:r>
              <a:rPr lang="zh-TW">
                <a:latin typeface="Aptos"/>
                <a:ea typeface="+mj-lt"/>
                <a:cs typeface="+mj-lt"/>
              </a:rPr>
              <a:t>(</a:t>
            </a:r>
            <a:r>
              <a:rPr lang="en-US" altLang="zh-TW" err="1">
                <a:latin typeface="Aptos"/>
                <a:ea typeface="+mj-lt"/>
                <a:cs typeface="+mj-lt"/>
              </a:rPr>
              <a:t>Pr</a:t>
            </a:r>
            <a:r>
              <a:rPr lang="zh-TW">
                <a:latin typeface="Aptos"/>
                <a:ea typeface="+mj-lt"/>
                <a:cs typeface="+mj-lt"/>
              </a:rPr>
              <a:t>e</a:t>
            </a:r>
            <a:r>
              <a:rPr lang="en-US" altLang="zh-TW">
                <a:latin typeface="Aptos"/>
                <a:ea typeface="+mj-lt"/>
                <a:cs typeface="+mj-lt"/>
              </a:rPr>
              <a:t>f</a:t>
            </a:r>
            <a:r>
              <a:rPr lang="zh-TW">
                <a:latin typeface="Aptos"/>
                <a:ea typeface="+mj-lt"/>
                <a:cs typeface="+mj-lt"/>
              </a:rPr>
              <a:t>etc</a:t>
            </a:r>
            <a:r>
              <a:rPr lang="en-US" altLang="zh-TW">
                <a:latin typeface="Aptos"/>
                <a:ea typeface="+mj-lt"/>
                <a:cs typeface="+mj-lt"/>
              </a:rPr>
              <a:t>h</a:t>
            </a:r>
            <a:r>
              <a:rPr lang="zh-TW">
                <a:latin typeface="Aptos"/>
                <a:ea typeface="+mj-lt"/>
                <a:cs typeface="+mj-lt"/>
              </a:rPr>
              <a:t>e</a:t>
            </a:r>
            <a:r>
              <a:rPr lang="en-US" altLang="zh-TW">
                <a:latin typeface="Aptos"/>
                <a:ea typeface="+mj-lt"/>
                <a:cs typeface="+mj-lt"/>
              </a:rPr>
              <a:t>r</a:t>
            </a:r>
            <a:r>
              <a:rPr lang="zh-TW">
                <a:latin typeface="Aptos"/>
                <a:ea typeface="+mj-lt"/>
                <a:cs typeface="+mj-lt"/>
              </a:rPr>
              <a:t>s)</a:t>
            </a:r>
            <a:endParaRPr lang="zh-TW" altLang="en-US">
              <a:latin typeface="Aptos"/>
              <a:ea typeface="+mj-lt"/>
              <a:cs typeface="+mj-lt"/>
            </a:endParaRP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a:bodyPr>
          <a:lstStyle/>
          <a:p>
            <a:r>
              <a:rPr lang="zh-TW" altLang="en-US" b="1">
                <a:ea typeface="+mn-lt"/>
                <a:cs typeface="+mn-lt"/>
              </a:rPr>
              <a:t>Figure13c</a:t>
            </a:r>
            <a:endParaRPr lang="zh-TW">
              <a:cs typeface="+mn-lt"/>
            </a:endParaRPr>
          </a:p>
          <a:p>
            <a:pPr marL="0" indent="0">
              <a:buNone/>
            </a:pPr>
            <a:r>
              <a:rPr lang="zh-TW" altLang="en-US" b="1">
                <a:ea typeface="+mn-lt"/>
                <a:cs typeface="+mn-lt"/>
              </a:rPr>
              <a:t>測試</a:t>
            </a:r>
            <a:r>
              <a:rPr lang="zh-TW" b="1">
                <a:ea typeface="+mn-lt"/>
                <a:cs typeface="+mn-lt"/>
              </a:rPr>
              <a:t>NP</a:t>
            </a:r>
            <a:r>
              <a:rPr lang="zh-TW" altLang="en-US" b="1">
                <a:ea typeface="+mn-lt"/>
                <a:cs typeface="+mn-lt"/>
              </a:rPr>
              <a:t> </a:t>
            </a:r>
            <a:r>
              <a:rPr lang="en-US" altLang="zh-TW" b="1">
                <a:ea typeface="+mn-lt"/>
                <a:cs typeface="+mn-lt"/>
              </a:rPr>
              <a:t>(</a:t>
            </a:r>
            <a:r>
              <a:rPr lang="en-US" altLang="zh-TW" b="1" err="1">
                <a:ea typeface="+mn-lt"/>
                <a:cs typeface="+mn-lt"/>
              </a:rPr>
              <a:t>Nop</a:t>
            </a:r>
            <a:r>
              <a:rPr lang="zh-TW" b="1">
                <a:ea typeface="+mn-lt"/>
                <a:cs typeface="+mn-lt"/>
              </a:rPr>
              <a:t>refetch</a:t>
            </a:r>
            <a:r>
              <a:rPr lang="en-US" altLang="zh-TW" b="1">
                <a:ea typeface="+mn-lt"/>
                <a:cs typeface="+mn-lt"/>
              </a:rPr>
              <a:t>)、NL</a:t>
            </a:r>
            <a:r>
              <a:rPr lang="zh-TW" altLang="en-US" b="1">
                <a:ea typeface="+mn-lt"/>
                <a:cs typeface="+mn-lt"/>
              </a:rPr>
              <a:t> </a:t>
            </a:r>
            <a:r>
              <a:rPr lang="en-US" altLang="zh-TW" b="1">
                <a:ea typeface="+mn-lt"/>
                <a:cs typeface="+mn-lt"/>
              </a:rPr>
              <a:t>(N</a:t>
            </a:r>
            <a:r>
              <a:rPr lang="zh-TW" b="1">
                <a:ea typeface="+mn-lt"/>
                <a:cs typeface="+mn-lt"/>
              </a:rPr>
              <a:t>e</a:t>
            </a:r>
            <a:r>
              <a:rPr lang="en-US" altLang="zh-TW" b="1">
                <a:ea typeface="+mn-lt"/>
                <a:cs typeface="+mn-lt"/>
              </a:rPr>
              <a:t>x</a:t>
            </a:r>
            <a:r>
              <a:rPr lang="zh-TW" b="1">
                <a:ea typeface="+mn-lt"/>
                <a:cs typeface="+mn-lt"/>
              </a:rPr>
              <a:t>t</a:t>
            </a:r>
            <a:r>
              <a:rPr lang="en-US" altLang="zh-TW" b="1">
                <a:ea typeface="+mn-lt"/>
                <a:cs typeface="+mn-lt"/>
              </a:rPr>
              <a:t>-N-l</a:t>
            </a:r>
            <a:r>
              <a:rPr lang="zh-TW" b="1">
                <a:ea typeface="+mn-lt"/>
                <a:cs typeface="+mn-lt"/>
              </a:rPr>
              <a:t>in</a:t>
            </a:r>
            <a:r>
              <a:rPr lang="en-US" altLang="zh-TW" b="1">
                <a:ea typeface="+mn-lt"/>
                <a:cs typeface="+mn-lt"/>
              </a:rPr>
              <a:t>e</a:t>
            </a:r>
            <a:r>
              <a:rPr lang="zh-TW" b="1">
                <a:ea typeface="+mn-lt"/>
                <a:cs typeface="+mn-lt"/>
              </a:rPr>
              <a:t>)</a:t>
            </a:r>
            <a:r>
              <a:rPr lang="zh-TW" altLang="en-US" b="1">
                <a:ea typeface="+mn-lt"/>
                <a:cs typeface="+mn-lt"/>
              </a:rPr>
              <a:t>、</a:t>
            </a:r>
            <a:r>
              <a:rPr lang="en-US" altLang="zh-TW" b="1">
                <a:ea typeface="+mn-lt"/>
                <a:cs typeface="+mn-lt"/>
              </a:rPr>
              <a:t>FD</a:t>
            </a:r>
            <a:r>
              <a:rPr lang="zh-TW" altLang="en-US" b="1">
                <a:ea typeface="+mn-lt"/>
                <a:cs typeface="+mn-lt"/>
              </a:rPr>
              <a:t> </a:t>
            </a:r>
            <a:r>
              <a:rPr lang="en-US" altLang="zh-TW" b="1">
                <a:ea typeface="+mn-lt"/>
                <a:cs typeface="+mn-lt"/>
              </a:rPr>
              <a:t>(F</a:t>
            </a:r>
            <a:r>
              <a:rPr lang="zh-TW" b="1">
                <a:ea typeface="+mn-lt"/>
                <a:cs typeface="+mn-lt"/>
              </a:rPr>
              <a:t>ee</a:t>
            </a:r>
            <a:r>
              <a:rPr lang="en-US" altLang="zh-TW" b="1" err="1">
                <a:ea typeface="+mn-lt"/>
                <a:cs typeface="+mn-lt"/>
              </a:rPr>
              <a:t>db</a:t>
            </a:r>
            <a:r>
              <a:rPr lang="zh-TW" b="1">
                <a:ea typeface="+mn-lt"/>
                <a:cs typeface="+mn-lt"/>
              </a:rPr>
              <a:t>a</a:t>
            </a:r>
            <a:r>
              <a:rPr lang="en-US" altLang="zh-TW" b="1">
                <a:ea typeface="+mn-lt"/>
                <a:cs typeface="+mn-lt"/>
              </a:rPr>
              <a:t>ck-d</a:t>
            </a:r>
            <a:r>
              <a:rPr lang="zh-TW" b="1">
                <a:ea typeface="+mn-lt"/>
                <a:cs typeface="+mn-lt"/>
              </a:rPr>
              <a:t>irec</a:t>
            </a:r>
            <a:r>
              <a:rPr lang="en-US" altLang="zh-TW" b="1">
                <a:ea typeface="+mn-lt"/>
                <a:cs typeface="+mn-lt"/>
              </a:rPr>
              <a:t>ted</a:t>
            </a:r>
            <a:r>
              <a:rPr lang="zh-TW" b="1">
                <a:ea typeface="+mn-lt"/>
                <a:cs typeface="+mn-lt"/>
              </a:rPr>
              <a:t>)</a:t>
            </a:r>
            <a:r>
              <a:rPr lang="zh-TW" altLang="en-US" b="1">
                <a:ea typeface="+mn-lt"/>
                <a:cs typeface="+mn-lt"/>
              </a:rPr>
              <a:t>、</a:t>
            </a:r>
            <a:r>
              <a:rPr lang="en-US" altLang="zh-TW" b="1">
                <a:ea typeface="+mn-lt"/>
                <a:cs typeface="+mn-lt"/>
              </a:rPr>
              <a:t>BO</a:t>
            </a:r>
            <a:r>
              <a:rPr lang="zh-TW" altLang="en-US" b="1">
                <a:ea typeface="+mn-lt"/>
                <a:cs typeface="+mn-lt"/>
              </a:rPr>
              <a:t> </a:t>
            </a:r>
            <a:r>
              <a:rPr lang="en-US" altLang="zh-TW" b="1">
                <a:ea typeface="+mn-lt"/>
                <a:cs typeface="+mn-lt"/>
              </a:rPr>
              <a:t>(Best-</a:t>
            </a:r>
            <a:r>
              <a:rPr lang="zh-TW" b="1">
                <a:ea typeface="+mn-lt"/>
                <a:cs typeface="+mn-lt"/>
              </a:rPr>
              <a:t>of</a:t>
            </a:r>
            <a:r>
              <a:rPr lang="en-US" altLang="zh-TW" b="1">
                <a:ea typeface="+mn-lt"/>
                <a:cs typeface="+mn-lt"/>
              </a:rPr>
              <a:t>fs</a:t>
            </a:r>
            <a:r>
              <a:rPr lang="zh-TW" b="1">
                <a:ea typeface="+mn-lt"/>
                <a:cs typeface="+mn-lt"/>
              </a:rPr>
              <a:t>et)</a:t>
            </a:r>
            <a:r>
              <a:rPr lang="zh-TW" altLang="en-US" b="1">
                <a:ea typeface="+mn-lt"/>
                <a:cs typeface="+mn-lt"/>
              </a:rPr>
              <a:t>、</a:t>
            </a:r>
            <a:r>
              <a:rPr lang="en-US" altLang="zh-TW" b="1">
                <a:ea typeface="+mn-lt"/>
                <a:cs typeface="+mn-lt"/>
              </a:rPr>
              <a:t>LP</a:t>
            </a:r>
            <a:r>
              <a:rPr lang="zh-TW" altLang="en-US" b="1">
                <a:ea typeface="+mn-lt"/>
                <a:cs typeface="+mn-lt"/>
              </a:rPr>
              <a:t> </a:t>
            </a:r>
            <a:r>
              <a:rPr lang="en-US" altLang="zh-TW" b="1">
                <a:ea typeface="+mn-lt"/>
                <a:cs typeface="+mn-lt"/>
              </a:rPr>
              <a:t>(Leap)</a:t>
            </a:r>
            <a:r>
              <a:rPr lang="en-US" altLang="zh-TW" b="1" err="1">
                <a:ea typeface="+mn-lt"/>
                <a:cs typeface="+mn-lt"/>
              </a:rPr>
              <a:t>不同預取機制的</a:t>
            </a:r>
            <a:r>
              <a:rPr lang="zh-TW">
                <a:ea typeface="+mn-lt"/>
                <a:cs typeface="+mn-lt"/>
              </a:rPr>
              <a:t>Estimated Lifetime (Year)</a:t>
            </a:r>
            <a:endParaRPr lang="zh-TW">
              <a:cs typeface="+mn-lt"/>
            </a:endParaRPr>
          </a:p>
        </p:txBody>
      </p:sp>
    </p:spTree>
    <p:extLst>
      <p:ext uri="{BB962C8B-B14F-4D97-AF65-F5344CB8AC3E}">
        <p14:creationId xmlns:p14="http://schemas.microsoft.com/office/powerpoint/2010/main" val="429952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a:bodyPr>
          <a:lstStyle/>
          <a:p>
            <a:r>
              <a:rPr lang="zh-TW" altLang="en-US" b="1">
                <a:ea typeface="+mn-lt"/>
                <a:cs typeface="+mn-lt"/>
              </a:rPr>
              <a:t>Figure15</a:t>
            </a:r>
            <a:endParaRPr lang="zh-TW">
              <a:cs typeface="+mn-lt"/>
            </a:endParaRPr>
          </a:p>
          <a:p>
            <a:pPr marL="0" indent="0">
              <a:buNone/>
            </a:pPr>
            <a:r>
              <a:rPr lang="zh-TW" altLang="en-US" b="1">
                <a:ea typeface="+mn-lt"/>
                <a:cs typeface="+mn-lt"/>
              </a:rPr>
              <a:t>測試</a:t>
            </a:r>
            <a:r>
              <a:rPr lang="zh-TW" b="1">
                <a:ea typeface="+mn-lt"/>
                <a:cs typeface="+mn-lt"/>
              </a:rPr>
              <a:t>NP</a:t>
            </a:r>
            <a:r>
              <a:rPr lang="zh-TW" altLang="en-US" b="1">
                <a:ea typeface="+mn-lt"/>
                <a:cs typeface="+mn-lt"/>
              </a:rPr>
              <a:t> </a:t>
            </a:r>
            <a:r>
              <a:rPr lang="en-US" altLang="zh-TW" b="1">
                <a:ea typeface="+mn-lt"/>
                <a:cs typeface="+mn-lt"/>
              </a:rPr>
              <a:t>(</a:t>
            </a:r>
            <a:r>
              <a:rPr lang="en-US" altLang="zh-TW" b="1" err="1">
                <a:ea typeface="+mn-lt"/>
                <a:cs typeface="+mn-lt"/>
              </a:rPr>
              <a:t>Nop</a:t>
            </a:r>
            <a:r>
              <a:rPr lang="zh-TW" b="1">
                <a:ea typeface="+mn-lt"/>
                <a:cs typeface="+mn-lt"/>
              </a:rPr>
              <a:t>refetch</a:t>
            </a:r>
            <a:r>
              <a:rPr lang="en-US" altLang="zh-TW" b="1">
                <a:ea typeface="+mn-lt"/>
                <a:cs typeface="+mn-lt"/>
              </a:rPr>
              <a:t>)、NL</a:t>
            </a:r>
            <a:r>
              <a:rPr lang="zh-TW" altLang="en-US" b="1">
                <a:ea typeface="+mn-lt"/>
                <a:cs typeface="+mn-lt"/>
              </a:rPr>
              <a:t> </a:t>
            </a:r>
            <a:r>
              <a:rPr lang="en-US" altLang="zh-TW" b="1">
                <a:ea typeface="+mn-lt"/>
                <a:cs typeface="+mn-lt"/>
              </a:rPr>
              <a:t>(N</a:t>
            </a:r>
            <a:r>
              <a:rPr lang="zh-TW" b="1">
                <a:ea typeface="+mn-lt"/>
                <a:cs typeface="+mn-lt"/>
              </a:rPr>
              <a:t>e</a:t>
            </a:r>
            <a:r>
              <a:rPr lang="en-US" altLang="zh-TW" b="1">
                <a:ea typeface="+mn-lt"/>
                <a:cs typeface="+mn-lt"/>
              </a:rPr>
              <a:t>x</a:t>
            </a:r>
            <a:r>
              <a:rPr lang="zh-TW" b="1">
                <a:ea typeface="+mn-lt"/>
                <a:cs typeface="+mn-lt"/>
              </a:rPr>
              <a:t>t</a:t>
            </a:r>
            <a:r>
              <a:rPr lang="en-US" altLang="zh-TW" b="1">
                <a:ea typeface="+mn-lt"/>
                <a:cs typeface="+mn-lt"/>
              </a:rPr>
              <a:t>-N-l</a:t>
            </a:r>
            <a:r>
              <a:rPr lang="zh-TW" b="1">
                <a:ea typeface="+mn-lt"/>
                <a:cs typeface="+mn-lt"/>
              </a:rPr>
              <a:t>in</a:t>
            </a:r>
            <a:r>
              <a:rPr lang="en-US" altLang="zh-TW" b="1">
                <a:ea typeface="+mn-lt"/>
                <a:cs typeface="+mn-lt"/>
              </a:rPr>
              <a:t>e</a:t>
            </a:r>
            <a:r>
              <a:rPr lang="zh-TW" b="1">
                <a:ea typeface="+mn-lt"/>
                <a:cs typeface="+mn-lt"/>
              </a:rPr>
              <a:t>)</a:t>
            </a:r>
            <a:r>
              <a:rPr lang="zh-TW" altLang="en-US" b="1">
                <a:ea typeface="+mn-lt"/>
                <a:cs typeface="+mn-lt"/>
              </a:rPr>
              <a:t>、</a:t>
            </a:r>
            <a:r>
              <a:rPr lang="en-US" altLang="zh-TW" b="1">
                <a:ea typeface="+mn-lt"/>
                <a:cs typeface="+mn-lt"/>
              </a:rPr>
              <a:t>FD</a:t>
            </a:r>
            <a:r>
              <a:rPr lang="zh-TW" altLang="en-US" b="1">
                <a:ea typeface="+mn-lt"/>
                <a:cs typeface="+mn-lt"/>
              </a:rPr>
              <a:t> </a:t>
            </a:r>
            <a:r>
              <a:rPr lang="en-US" altLang="zh-TW" b="1">
                <a:ea typeface="+mn-lt"/>
                <a:cs typeface="+mn-lt"/>
              </a:rPr>
              <a:t>(F</a:t>
            </a:r>
            <a:r>
              <a:rPr lang="zh-TW" b="1">
                <a:ea typeface="+mn-lt"/>
                <a:cs typeface="+mn-lt"/>
              </a:rPr>
              <a:t>ee</a:t>
            </a:r>
            <a:r>
              <a:rPr lang="en-US" altLang="zh-TW" b="1" err="1">
                <a:ea typeface="+mn-lt"/>
                <a:cs typeface="+mn-lt"/>
              </a:rPr>
              <a:t>db</a:t>
            </a:r>
            <a:r>
              <a:rPr lang="zh-TW" b="1">
                <a:ea typeface="+mn-lt"/>
                <a:cs typeface="+mn-lt"/>
              </a:rPr>
              <a:t>a</a:t>
            </a:r>
            <a:r>
              <a:rPr lang="en-US" altLang="zh-TW" b="1">
                <a:ea typeface="+mn-lt"/>
                <a:cs typeface="+mn-lt"/>
              </a:rPr>
              <a:t>ck-d</a:t>
            </a:r>
            <a:r>
              <a:rPr lang="zh-TW" b="1">
                <a:ea typeface="+mn-lt"/>
                <a:cs typeface="+mn-lt"/>
              </a:rPr>
              <a:t>irec</a:t>
            </a:r>
            <a:r>
              <a:rPr lang="en-US" altLang="zh-TW" b="1">
                <a:ea typeface="+mn-lt"/>
                <a:cs typeface="+mn-lt"/>
              </a:rPr>
              <a:t>ted</a:t>
            </a:r>
            <a:r>
              <a:rPr lang="zh-TW" b="1">
                <a:ea typeface="+mn-lt"/>
                <a:cs typeface="+mn-lt"/>
              </a:rPr>
              <a:t>)</a:t>
            </a:r>
            <a:r>
              <a:rPr lang="zh-TW" altLang="en-US" b="1">
                <a:ea typeface="+mn-lt"/>
                <a:cs typeface="+mn-lt"/>
              </a:rPr>
              <a:t>、</a:t>
            </a:r>
            <a:r>
              <a:rPr lang="en-US" altLang="zh-TW" b="1">
                <a:ea typeface="+mn-lt"/>
                <a:cs typeface="+mn-lt"/>
              </a:rPr>
              <a:t>BO</a:t>
            </a:r>
            <a:r>
              <a:rPr lang="zh-TW" altLang="en-US" b="1">
                <a:ea typeface="+mn-lt"/>
                <a:cs typeface="+mn-lt"/>
              </a:rPr>
              <a:t> </a:t>
            </a:r>
            <a:r>
              <a:rPr lang="en-US" altLang="zh-TW" b="1">
                <a:ea typeface="+mn-lt"/>
                <a:cs typeface="+mn-lt"/>
              </a:rPr>
              <a:t>(Best-</a:t>
            </a:r>
            <a:r>
              <a:rPr lang="zh-TW" b="1">
                <a:ea typeface="+mn-lt"/>
                <a:cs typeface="+mn-lt"/>
              </a:rPr>
              <a:t>of</a:t>
            </a:r>
            <a:r>
              <a:rPr lang="en-US" altLang="zh-TW" b="1">
                <a:ea typeface="+mn-lt"/>
                <a:cs typeface="+mn-lt"/>
              </a:rPr>
              <a:t>fs</a:t>
            </a:r>
            <a:r>
              <a:rPr lang="zh-TW" b="1">
                <a:ea typeface="+mn-lt"/>
                <a:cs typeface="+mn-lt"/>
              </a:rPr>
              <a:t>et)</a:t>
            </a:r>
            <a:r>
              <a:rPr lang="zh-TW" altLang="en-US" b="1">
                <a:ea typeface="+mn-lt"/>
                <a:cs typeface="+mn-lt"/>
              </a:rPr>
              <a:t>、</a:t>
            </a:r>
            <a:r>
              <a:rPr lang="en-US" altLang="zh-TW" b="1">
                <a:ea typeface="+mn-lt"/>
                <a:cs typeface="+mn-lt"/>
              </a:rPr>
              <a:t>LP</a:t>
            </a:r>
            <a:r>
              <a:rPr lang="zh-TW" altLang="en-US" b="1">
                <a:ea typeface="+mn-lt"/>
                <a:cs typeface="+mn-lt"/>
              </a:rPr>
              <a:t> </a:t>
            </a:r>
            <a:r>
              <a:rPr lang="en-US" altLang="zh-TW" b="1">
                <a:ea typeface="+mn-lt"/>
                <a:cs typeface="+mn-lt"/>
              </a:rPr>
              <a:t>(Leap)</a:t>
            </a:r>
            <a:r>
              <a:rPr lang="en-US" altLang="zh-TW" b="1" err="1">
                <a:ea typeface="+mn-lt"/>
                <a:cs typeface="+mn-lt"/>
              </a:rPr>
              <a:t>不同預取機制的</a:t>
            </a:r>
            <a:r>
              <a:rPr lang="en-US" err="1">
                <a:ea typeface="+mn-lt"/>
                <a:cs typeface="+mn-lt"/>
              </a:rPr>
              <a:t>Accuracy</a:t>
            </a:r>
            <a:r>
              <a:rPr lang="en-US">
                <a:ea typeface="+mn-lt"/>
                <a:cs typeface="+mn-lt"/>
              </a:rPr>
              <a:t>, coverage, lateness, and pollution metrics for the prefetchers.</a:t>
            </a:r>
          </a:p>
          <a:p>
            <a:pPr marL="0" indent="0">
              <a:buNone/>
            </a:pPr>
            <a:endParaRPr lang="en-US" altLang="zh-TW">
              <a:cs typeface="+mn-lt"/>
            </a:endParaRPr>
          </a:p>
          <a:p>
            <a:pPr marL="0" indent="0">
              <a:buNone/>
            </a:pPr>
            <a:endParaRPr lang="en-US" altLang="zh-TW">
              <a:cs typeface="+mn-lt"/>
            </a:endParaRPr>
          </a:p>
          <a:p>
            <a:pPr marL="0" indent="0">
              <a:buNone/>
            </a:pPr>
            <a:endParaRPr lang="en-US" altLang="zh-TW">
              <a:cs typeface="+mn-lt"/>
            </a:endParaRPr>
          </a:p>
          <a:p>
            <a:pPr marL="0" indent="0">
              <a:buNone/>
            </a:pPr>
            <a:endParaRPr lang="en-US" altLang="zh-TW">
              <a:cs typeface="+mn-lt"/>
            </a:endParaRPr>
          </a:p>
        </p:txBody>
      </p:sp>
    </p:spTree>
    <p:extLst>
      <p:ext uri="{BB962C8B-B14F-4D97-AF65-F5344CB8AC3E}">
        <p14:creationId xmlns:p14="http://schemas.microsoft.com/office/powerpoint/2010/main" val="416466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06564E89-1B00-45F7-A59F-EA24E3010A6F}"/>
              </a:ext>
            </a:extLst>
          </p:cNvPr>
          <p:cNvSpPr txBox="1"/>
          <p:nvPr/>
        </p:nvSpPr>
        <p:spPr>
          <a:xfrm>
            <a:off x="2116567" y="5963921"/>
            <a:ext cx="1844800" cy="646331"/>
          </a:xfrm>
          <a:prstGeom prst="rect">
            <a:avLst/>
          </a:prstGeom>
          <a:noFill/>
        </p:spPr>
        <p:txBody>
          <a:bodyPr wrap="none" rtlCol="0">
            <a:spAutoFit/>
          </a:bodyPr>
          <a:lstStyle/>
          <a:p>
            <a:r>
              <a:rPr lang="en-US" altLang="zh-TW" sz="3600">
                <a:ea typeface="標楷體" panose="03000509000000000000" pitchFamily="65" charset="-120"/>
              </a:rPr>
              <a:t>physical</a:t>
            </a:r>
            <a:endParaRPr lang="zh-TW" altLang="en-US" sz="3600">
              <a:ea typeface="標楷體" panose="03000509000000000000" pitchFamily="65" charset="-120"/>
            </a:endParaRPr>
          </a:p>
        </p:txBody>
      </p:sp>
      <p:sp>
        <p:nvSpPr>
          <p:cNvPr id="11" name="文字方塊 10">
            <a:extLst>
              <a:ext uri="{FF2B5EF4-FFF2-40B4-BE49-F238E27FC236}">
                <a16:creationId xmlns:a16="http://schemas.microsoft.com/office/drawing/2014/main" id="{179690AE-7565-46F5-AA0F-35D9783F49C0}"/>
              </a:ext>
            </a:extLst>
          </p:cNvPr>
          <p:cNvSpPr txBox="1"/>
          <p:nvPr/>
        </p:nvSpPr>
        <p:spPr>
          <a:xfrm>
            <a:off x="8530763" y="5963920"/>
            <a:ext cx="1430200" cy="646331"/>
          </a:xfrm>
          <a:prstGeom prst="rect">
            <a:avLst/>
          </a:prstGeom>
          <a:noFill/>
        </p:spPr>
        <p:txBody>
          <a:bodyPr wrap="none" rtlCol="0">
            <a:spAutoFit/>
          </a:bodyPr>
          <a:lstStyle/>
          <a:p>
            <a:r>
              <a:rPr lang="en-US" altLang="zh-TW" sz="3600">
                <a:ea typeface="標楷體" panose="03000509000000000000" pitchFamily="65" charset="-120"/>
              </a:rPr>
              <a:t>virtual</a:t>
            </a:r>
            <a:endParaRPr lang="zh-TW" altLang="en-US" sz="3600">
              <a:ea typeface="標楷體" panose="03000509000000000000" pitchFamily="65" charset="-120"/>
            </a:endParaRPr>
          </a:p>
        </p:txBody>
      </p:sp>
      <p:sp>
        <p:nvSpPr>
          <p:cNvPr id="12" name="標題 1">
            <a:extLst>
              <a:ext uri="{FF2B5EF4-FFF2-40B4-BE49-F238E27FC236}">
                <a16:creationId xmlns:a16="http://schemas.microsoft.com/office/drawing/2014/main" id="{D86E05C6-EEC7-4CC3-8290-253C86E4F6EC}"/>
              </a:ext>
            </a:extLst>
          </p:cNvPr>
          <p:cNvSpPr>
            <a:spLocks noGrp="1"/>
          </p:cNvSpPr>
          <p:nvPr>
            <p:ph type="title"/>
          </p:nvPr>
        </p:nvSpPr>
        <p:spPr>
          <a:xfrm>
            <a:off x="838200" y="365125"/>
            <a:ext cx="10515600" cy="1325563"/>
          </a:xfrm>
        </p:spPr>
        <p:txBody>
          <a:bodyPr/>
          <a:lstStyle/>
          <a:p>
            <a:r>
              <a:rPr lang="zh-TW" altLang="en-US"/>
              <a:t>測試的不同技術-</a:t>
            </a:r>
            <a:r>
              <a:rPr lang="zh-TW" altLang="en-US">
                <a:latin typeface="標楷體" panose="03000509000000000000" pitchFamily="65" charset="-120"/>
                <a:cs typeface="+mj-lt"/>
              </a:rPr>
              <a:t>預</a:t>
            </a:r>
            <a:r>
              <a:rPr lang="zh-TW">
                <a:latin typeface="標楷體" panose="03000509000000000000" pitchFamily="65" charset="-120"/>
                <a:cs typeface="+mj-lt"/>
              </a:rPr>
              <a:t>取</a:t>
            </a:r>
            <a:r>
              <a:rPr lang="zh-TW" altLang="en-US">
                <a:latin typeface="標楷體" panose="03000509000000000000" pitchFamily="65" charset="-120"/>
                <a:cs typeface="+mj-lt"/>
              </a:rPr>
              <a:t>器</a:t>
            </a:r>
            <a:r>
              <a:rPr lang="zh-TW" altLang="en-US">
                <a:ea typeface="+mj-lt"/>
                <a:cs typeface="+mj-lt"/>
              </a:rPr>
              <a:t> </a:t>
            </a:r>
            <a:r>
              <a:rPr lang="zh-TW">
                <a:ea typeface="+mj-lt"/>
                <a:cs typeface="+mj-lt"/>
              </a:rPr>
              <a:t>(</a:t>
            </a:r>
            <a:r>
              <a:rPr lang="en-US" altLang="zh-TW" err="1">
                <a:ea typeface="+mj-lt"/>
                <a:cs typeface="+mj-lt"/>
              </a:rPr>
              <a:t>Pr</a:t>
            </a:r>
            <a:r>
              <a:rPr lang="zh-TW">
                <a:ea typeface="+mj-lt"/>
                <a:cs typeface="+mj-lt"/>
              </a:rPr>
              <a:t>e</a:t>
            </a:r>
            <a:r>
              <a:rPr lang="en-US" altLang="zh-TW">
                <a:ea typeface="+mj-lt"/>
                <a:cs typeface="+mj-lt"/>
              </a:rPr>
              <a:t>f</a:t>
            </a:r>
            <a:r>
              <a:rPr lang="zh-TW">
                <a:ea typeface="+mj-lt"/>
                <a:cs typeface="+mj-lt"/>
              </a:rPr>
              <a:t>etc</a:t>
            </a:r>
            <a:r>
              <a:rPr lang="en-US" altLang="zh-TW">
                <a:ea typeface="+mj-lt"/>
                <a:cs typeface="+mj-lt"/>
              </a:rPr>
              <a:t>h</a:t>
            </a:r>
            <a:r>
              <a:rPr lang="zh-TW">
                <a:ea typeface="+mj-lt"/>
                <a:cs typeface="+mj-lt"/>
              </a:rPr>
              <a:t>e</a:t>
            </a:r>
            <a:r>
              <a:rPr lang="en-US" altLang="zh-TW">
                <a:ea typeface="+mj-lt"/>
                <a:cs typeface="+mj-lt"/>
              </a:rPr>
              <a:t>r</a:t>
            </a:r>
            <a:r>
              <a:rPr lang="zh-TW">
                <a:ea typeface="+mj-lt"/>
                <a:cs typeface="+mj-lt"/>
              </a:rPr>
              <a:t>s)</a:t>
            </a:r>
            <a:endParaRPr lang="zh-TW" altLang="en-US">
              <a:ea typeface="+mj-lt"/>
              <a:cs typeface="+mj-lt"/>
            </a:endParaRPr>
          </a:p>
        </p:txBody>
      </p:sp>
      <p:pic>
        <p:nvPicPr>
          <p:cNvPr id="3" name="圖片 2">
            <a:extLst>
              <a:ext uri="{FF2B5EF4-FFF2-40B4-BE49-F238E27FC236}">
                <a16:creationId xmlns:a16="http://schemas.microsoft.com/office/drawing/2014/main" id="{FCF79E6B-0832-458F-B0E2-2E46CD032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12995"/>
            <a:ext cx="5953760" cy="2976880"/>
          </a:xfrm>
          <a:prstGeom prst="rect">
            <a:avLst/>
          </a:prstGeom>
        </p:spPr>
      </p:pic>
      <p:pic>
        <p:nvPicPr>
          <p:cNvPr id="5" name="圖片 4">
            <a:extLst>
              <a:ext uri="{FF2B5EF4-FFF2-40B4-BE49-F238E27FC236}">
                <a16:creationId xmlns:a16="http://schemas.microsoft.com/office/drawing/2014/main" id="{B5A27582-8311-4D5E-9084-255E108AF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242" y="2412995"/>
            <a:ext cx="5953760" cy="2976880"/>
          </a:xfrm>
          <a:prstGeom prst="rect">
            <a:avLst/>
          </a:prstGeom>
        </p:spPr>
      </p:pic>
    </p:spTree>
    <p:extLst>
      <p:ext uri="{BB962C8B-B14F-4D97-AF65-F5344CB8AC3E}">
        <p14:creationId xmlns:p14="http://schemas.microsoft.com/office/powerpoint/2010/main" val="1195553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文字, 螢幕擷取畫面, 圖表 的圖片&#10;&#10;自動產生的描述">
            <a:extLst>
              <a:ext uri="{FF2B5EF4-FFF2-40B4-BE49-F238E27FC236}">
                <a16:creationId xmlns:a16="http://schemas.microsoft.com/office/drawing/2014/main" id="{CBAC66B6-AB62-5B5B-F312-88454C443B86}"/>
              </a:ext>
            </a:extLst>
          </p:cNvPr>
          <p:cNvPicPr>
            <a:picLocks noChangeAspect="1"/>
          </p:cNvPicPr>
          <p:nvPr/>
        </p:nvPicPr>
        <p:blipFill>
          <a:blip r:embed="rId2"/>
          <a:stretch>
            <a:fillRect/>
          </a:stretch>
        </p:blipFill>
        <p:spPr>
          <a:xfrm>
            <a:off x="5650" y="2260"/>
            <a:ext cx="11974055" cy="6582259"/>
          </a:xfrm>
          <a:prstGeom prst="rect">
            <a:avLst/>
          </a:prstGeom>
        </p:spPr>
      </p:pic>
    </p:spTree>
    <p:extLst>
      <p:ext uri="{BB962C8B-B14F-4D97-AF65-F5344CB8AC3E}">
        <p14:creationId xmlns:p14="http://schemas.microsoft.com/office/powerpoint/2010/main" val="105814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45A2C6-77D5-F09A-3185-EC76F4387775}"/>
              </a:ext>
            </a:extLst>
          </p:cNvPr>
          <p:cNvSpPr>
            <a:spLocks noGrp="1"/>
          </p:cNvSpPr>
          <p:nvPr>
            <p:ph type="title"/>
          </p:nvPr>
        </p:nvSpPr>
        <p:spPr/>
        <p:txBody>
          <a:bodyPr>
            <a:normAutofit/>
          </a:bodyPr>
          <a:lstStyle/>
          <a:p>
            <a:r>
              <a:rPr lang="zh-TW" sz="3200" b="1">
                <a:latin typeface="Aptos"/>
              </a:rPr>
              <a:t>Granularity Mismatch</a:t>
            </a:r>
            <a:endParaRPr lang="zh-TW" sz="4800"/>
          </a:p>
        </p:txBody>
      </p:sp>
      <p:pic>
        <p:nvPicPr>
          <p:cNvPr id="4" name="內容版面配置區 3" descr="一張含有 文字, 螢幕擷取畫面, 圖表, 設計 的圖片&#10;&#10;自動產生的描述">
            <a:extLst>
              <a:ext uri="{FF2B5EF4-FFF2-40B4-BE49-F238E27FC236}">
                <a16:creationId xmlns:a16="http://schemas.microsoft.com/office/drawing/2014/main" id="{9972AE53-A02B-C6A8-057A-CC683A7A8B8C}"/>
              </a:ext>
            </a:extLst>
          </p:cNvPr>
          <p:cNvPicPr>
            <a:picLocks noGrp="1" noChangeAspect="1"/>
          </p:cNvPicPr>
          <p:nvPr>
            <p:ph idx="1"/>
          </p:nvPr>
        </p:nvPicPr>
        <p:blipFill>
          <a:blip r:embed="rId2"/>
          <a:stretch>
            <a:fillRect/>
          </a:stretch>
        </p:blipFill>
        <p:spPr>
          <a:xfrm>
            <a:off x="1638300" y="2739231"/>
            <a:ext cx="8505825" cy="3800475"/>
          </a:xfrm>
        </p:spPr>
      </p:pic>
      <p:sp>
        <p:nvSpPr>
          <p:cNvPr id="5" name="文字方塊 4">
            <a:extLst>
              <a:ext uri="{FF2B5EF4-FFF2-40B4-BE49-F238E27FC236}">
                <a16:creationId xmlns:a16="http://schemas.microsoft.com/office/drawing/2014/main" id="{2EE1606F-11A3-7BF9-5AA7-EAFADFA6C436}"/>
              </a:ext>
            </a:extLst>
          </p:cNvPr>
          <p:cNvSpPr txBox="1"/>
          <p:nvPr/>
        </p:nvSpPr>
        <p:spPr>
          <a:xfrm>
            <a:off x="838200" y="1562100"/>
            <a:ext cx="111537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標楷體" panose="03000509000000000000" pitchFamily="65" charset="-120"/>
              </a:rPr>
              <a:t>CPU通常使用64Byte進行存取，而Flash memory通常使用4KB(Block)進行存取，這導致了存取粒度的不匹配問題。​</a:t>
            </a:r>
            <a:endParaRPr lang="zh-TW" altLang="en-US">
              <a:ea typeface="標楷體" panose="03000509000000000000" pitchFamily="65" charset="-120"/>
            </a:endParaRPr>
          </a:p>
        </p:txBody>
      </p:sp>
    </p:spTree>
    <p:extLst>
      <p:ext uri="{BB962C8B-B14F-4D97-AF65-F5344CB8AC3E}">
        <p14:creationId xmlns:p14="http://schemas.microsoft.com/office/powerpoint/2010/main" val="3726477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descr="一張含有 文字, 螢幕擷取畫面, 字型, 圖表 的圖片&#10;&#10;自動產生的描述">
            <a:extLst>
              <a:ext uri="{FF2B5EF4-FFF2-40B4-BE49-F238E27FC236}">
                <a16:creationId xmlns:a16="http://schemas.microsoft.com/office/drawing/2014/main" id="{04535492-7A6D-3D55-CC09-0C6E895F8BE1}"/>
              </a:ext>
            </a:extLst>
          </p:cNvPr>
          <p:cNvPicPr>
            <a:picLocks noGrp="1" noChangeAspect="1"/>
          </p:cNvPicPr>
          <p:nvPr>
            <p:ph idx="1"/>
          </p:nvPr>
        </p:nvPicPr>
        <p:blipFill>
          <a:blip r:embed="rId3"/>
          <a:stretch>
            <a:fillRect/>
          </a:stretch>
        </p:blipFill>
        <p:spPr>
          <a:xfrm>
            <a:off x="121968" y="23865"/>
            <a:ext cx="11953459" cy="6805236"/>
          </a:xfrm>
        </p:spPr>
      </p:pic>
    </p:spTree>
    <p:extLst>
      <p:ext uri="{BB962C8B-B14F-4D97-AF65-F5344CB8AC3E}">
        <p14:creationId xmlns:p14="http://schemas.microsoft.com/office/powerpoint/2010/main" val="4249630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DDBE5-E6B8-4BC1-9A83-A054F706440B}"/>
              </a:ext>
            </a:extLst>
          </p:cNvPr>
          <p:cNvSpPr>
            <a:spLocks noGrp="1"/>
          </p:cNvSpPr>
          <p:nvPr>
            <p:ph type="title"/>
          </p:nvPr>
        </p:nvSpPr>
        <p:spPr/>
        <p:txBody>
          <a:bodyPr/>
          <a:lstStyle/>
          <a:p>
            <a:r>
              <a:rPr lang="zh-TW" altLang="en-US"/>
              <a:t>測試的不同技術-</a:t>
            </a:r>
            <a:r>
              <a:rPr lang="zh-TW">
                <a:latin typeface="標楷體" panose="03000509000000000000" pitchFamily="65" charset="-120"/>
                <a:cs typeface="+mj-lt"/>
              </a:rPr>
              <a:t>其</a:t>
            </a:r>
            <a:r>
              <a:rPr lang="zh-TW" altLang="en-US">
                <a:latin typeface="標楷體" panose="03000509000000000000" pitchFamily="65" charset="-120"/>
                <a:cs typeface="+mj-lt"/>
              </a:rPr>
              <a:t>他技術與概念</a:t>
            </a:r>
          </a:p>
        </p:txBody>
      </p:sp>
      <p:sp>
        <p:nvSpPr>
          <p:cNvPr id="3" name="內容版面配置區 2">
            <a:extLst>
              <a:ext uri="{FF2B5EF4-FFF2-40B4-BE49-F238E27FC236}">
                <a16:creationId xmlns:a16="http://schemas.microsoft.com/office/drawing/2014/main" id="{924A29B2-A214-0139-D7AA-FB41F9902EB5}"/>
              </a:ext>
            </a:extLst>
          </p:cNvPr>
          <p:cNvSpPr>
            <a:spLocks noGrp="1"/>
          </p:cNvSpPr>
          <p:nvPr>
            <p:ph idx="1"/>
          </p:nvPr>
        </p:nvSpPr>
        <p:spPr/>
        <p:txBody>
          <a:bodyPr vert="horz" lIns="91440" tIns="45720" rIns="91440" bIns="45720" rtlCol="0" anchor="t">
            <a:normAutofit fontScale="92500" lnSpcReduction="10000"/>
          </a:bodyPr>
          <a:lstStyle/>
          <a:p>
            <a:pPr>
              <a:lnSpc>
                <a:spcPct val="100000"/>
              </a:lnSpc>
            </a:pPr>
            <a:r>
              <a:rPr lang="zh-TW" b="1">
                <a:cs typeface="+mn-lt"/>
              </a:rPr>
              <a:t>DRAM 快取：</a:t>
            </a:r>
            <a:r>
              <a:rPr lang="zh-TW">
                <a:cs typeface="+mn-lt"/>
              </a:rPr>
              <a:t> 使用 DRAM 作為快取，以緩衝對快閃記憶體的存取，降低延遲並減少寫入次數。</a:t>
            </a:r>
            <a:endParaRPr lang="zh-TW" altLang="en-US"/>
          </a:p>
          <a:p>
            <a:pPr>
              <a:lnSpc>
                <a:spcPct val="100000"/>
              </a:lnSpc>
            </a:pPr>
            <a:r>
              <a:rPr lang="zh-TW" b="1">
                <a:cs typeface="+mn-lt"/>
              </a:rPr>
              <a:t>MSHR (Miss Status Holding Register，未命中狀態暫存器)：</a:t>
            </a:r>
            <a:r>
              <a:rPr lang="zh-TW">
                <a:cs typeface="+mn-lt"/>
              </a:rPr>
              <a:t> 用於追蹤正在處理的快閃記憶體請求，避免重複讀取相同的資料。當快取未命中時，MSHR 會記錄下該請求，直到資料從快閃記憶體載入到快取後，才會將資料提供給 CPU。</a:t>
            </a:r>
            <a:endParaRPr lang="zh-TW"/>
          </a:p>
          <a:p>
            <a:pPr>
              <a:lnSpc>
                <a:spcPct val="100000"/>
              </a:lnSpc>
            </a:pPr>
            <a:r>
              <a:rPr lang="zh-TW" b="1">
                <a:cs typeface="+mn-lt"/>
              </a:rPr>
              <a:t>虛擬/物理位址轉換 (Virtual/Physical Address Translation)：</a:t>
            </a:r>
            <a:r>
              <a:rPr lang="zh-TW">
                <a:cs typeface="+mn-lt"/>
              </a:rPr>
              <a:t> 論文中探討了虛擬位址和物理位址之間的轉換如何影響預取器的效能。由於預取器通常基於物理位址進行操作，因此準確的位址轉換對於預取的準確性至關重要。論文中也提到了一種「先見之明」核心的概念，它能夠提供提示給 CXL 快閃記憶體裝置，以協助更有效地預取資料。</a:t>
            </a:r>
            <a:endParaRPr lang="zh-TW"/>
          </a:p>
          <a:p>
            <a:pPr>
              <a:lnSpc>
                <a:spcPct val="100000"/>
              </a:lnSpc>
            </a:pPr>
            <a:endParaRPr lang="zh-TW" altLang="en-US"/>
          </a:p>
        </p:txBody>
      </p:sp>
    </p:spTree>
    <p:extLst>
      <p:ext uri="{BB962C8B-B14F-4D97-AF65-F5344CB8AC3E}">
        <p14:creationId xmlns:p14="http://schemas.microsoft.com/office/powerpoint/2010/main" val="3811387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584D8-0FBF-D577-499D-00BBE002869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4B637D3-7BC1-476F-8899-F39E31A6539C}"/>
              </a:ext>
            </a:extLst>
          </p:cNvPr>
          <p:cNvSpPr>
            <a:spLocks noGrp="1"/>
          </p:cNvSpPr>
          <p:nvPr>
            <p:ph type="title"/>
          </p:nvPr>
        </p:nvSpPr>
        <p:spPr/>
        <p:txBody>
          <a:bodyPr/>
          <a:lstStyle/>
          <a:p>
            <a:r>
              <a:rPr lang="zh-TW" altLang="en-US"/>
              <a:t>測試中碰到的問題</a:t>
            </a:r>
            <a:endParaRPr lang="zh-TW" altLang="en-US">
              <a:latin typeface="標楷體" panose="03000509000000000000" pitchFamily="65" charset="-120"/>
              <a:cs typeface="+mj-lt"/>
            </a:endParaRPr>
          </a:p>
        </p:txBody>
      </p:sp>
      <p:sp>
        <p:nvSpPr>
          <p:cNvPr id="3" name="內容版面配置區 2">
            <a:extLst>
              <a:ext uri="{FF2B5EF4-FFF2-40B4-BE49-F238E27FC236}">
                <a16:creationId xmlns:a16="http://schemas.microsoft.com/office/drawing/2014/main" id="{0D49C351-D7B9-7E56-3520-00E9E7BF350A}"/>
              </a:ext>
            </a:extLst>
          </p:cNvPr>
          <p:cNvSpPr>
            <a:spLocks noGrp="1"/>
          </p:cNvSpPr>
          <p:nvPr>
            <p:ph idx="1"/>
          </p:nvPr>
        </p:nvSpPr>
        <p:spPr/>
        <p:txBody>
          <a:bodyPr vert="horz" lIns="91440" tIns="45720" rIns="91440" bIns="45720" rtlCol="0" anchor="t">
            <a:normAutofit fontScale="92500" lnSpcReduction="10000"/>
          </a:bodyPr>
          <a:lstStyle/>
          <a:p>
            <a:pPr>
              <a:lnSpc>
                <a:spcPct val="100000"/>
              </a:lnSpc>
            </a:pPr>
            <a:r>
              <a:rPr lang="en-US" altLang="zh-TW" b="1">
                <a:cs typeface="+mn-lt"/>
              </a:rPr>
              <a:t>Cache Associative</a:t>
            </a:r>
            <a:r>
              <a:rPr lang="zh-TW" b="1">
                <a:cs typeface="+mn-lt"/>
              </a:rPr>
              <a:t>：</a:t>
            </a:r>
            <a:r>
              <a:rPr lang="zh-TW">
                <a:cs typeface="+mn-lt"/>
              </a:rPr>
              <a:t> </a:t>
            </a:r>
            <a:endParaRPr lang="en-US" altLang="zh-TW">
              <a:cs typeface="+mn-lt"/>
            </a:endParaRPr>
          </a:p>
          <a:p>
            <a:pPr marL="0" indent="0">
              <a:lnSpc>
                <a:spcPct val="100000"/>
              </a:lnSpc>
              <a:buNone/>
            </a:pPr>
            <a:r>
              <a:rPr lang="zh-TW" altLang="en-US">
                <a:cs typeface="+mn-lt"/>
              </a:rPr>
              <a:t>當</a:t>
            </a:r>
            <a:r>
              <a:rPr lang="en-US" altLang="zh-TW">
                <a:cs typeface="+mn-lt"/>
              </a:rPr>
              <a:t>Cache associative</a:t>
            </a:r>
            <a:r>
              <a:rPr lang="zh-TW" altLang="en-US">
                <a:cs typeface="+mn-lt"/>
              </a:rPr>
              <a:t>設定為</a:t>
            </a:r>
            <a:r>
              <a:rPr lang="en-US" altLang="zh-TW">
                <a:cs typeface="+mn-lt"/>
              </a:rPr>
              <a:t>1</a:t>
            </a:r>
            <a:r>
              <a:rPr lang="zh-TW" altLang="en-US">
                <a:cs typeface="+mn-lt"/>
              </a:rPr>
              <a:t>時，在我們的測試設備上會碰到</a:t>
            </a:r>
            <a:r>
              <a:rPr lang="en-US" altLang="zh-TW">
                <a:cs typeface="+mn-lt"/>
              </a:rPr>
              <a:t>Segmentation fault</a:t>
            </a:r>
            <a:r>
              <a:rPr lang="zh-TW" altLang="en-US">
                <a:cs typeface="+mn-lt"/>
              </a:rPr>
              <a:t>。所以我們</a:t>
            </a:r>
            <a:r>
              <a:rPr lang="en-US" altLang="zh-TW">
                <a:cs typeface="+mn-lt"/>
              </a:rPr>
              <a:t>Associative</a:t>
            </a:r>
            <a:r>
              <a:rPr lang="zh-TW" altLang="en-US">
                <a:cs typeface="+mn-lt"/>
              </a:rPr>
              <a:t>改由</a:t>
            </a:r>
            <a:r>
              <a:rPr lang="en-US" altLang="zh-TW">
                <a:cs typeface="+mn-lt"/>
              </a:rPr>
              <a:t>2</a:t>
            </a:r>
            <a:r>
              <a:rPr lang="zh-TW" altLang="en-US">
                <a:cs typeface="+mn-lt"/>
              </a:rPr>
              <a:t>開始測試。</a:t>
            </a:r>
            <a:endParaRPr lang="en-US" altLang="zh-TW">
              <a:cs typeface="+mn-lt"/>
            </a:endParaRPr>
          </a:p>
          <a:p>
            <a:pPr marL="0" indent="0">
              <a:lnSpc>
                <a:spcPct val="100000"/>
              </a:lnSpc>
              <a:buNone/>
            </a:pPr>
            <a:endParaRPr lang="zh-TW" altLang="en-US"/>
          </a:p>
          <a:p>
            <a:pPr>
              <a:lnSpc>
                <a:spcPct val="100000"/>
              </a:lnSpc>
            </a:pPr>
            <a:r>
              <a:rPr lang="en-US" altLang="zh-TW" b="1">
                <a:cs typeface="+mn-lt"/>
              </a:rPr>
              <a:t>PageRank workload</a:t>
            </a:r>
            <a:r>
              <a:rPr lang="zh-TW" b="1">
                <a:cs typeface="+mn-lt"/>
              </a:rPr>
              <a:t>：</a:t>
            </a:r>
            <a:r>
              <a:rPr lang="zh-TW">
                <a:cs typeface="+mn-lt"/>
              </a:rPr>
              <a:t> </a:t>
            </a:r>
            <a:endParaRPr lang="en-US" altLang="zh-TW">
              <a:cs typeface="+mn-lt"/>
            </a:endParaRPr>
          </a:p>
          <a:p>
            <a:pPr marL="0" indent="0">
              <a:lnSpc>
                <a:spcPct val="100000"/>
              </a:lnSpc>
              <a:buNone/>
            </a:pPr>
            <a:r>
              <a:rPr lang="zh-TW" altLang="en-US">
                <a:cs typeface="+mn-lt"/>
              </a:rPr>
              <a:t>這份資料及特別大，在我們的測試設備上會碰到</a:t>
            </a:r>
            <a:r>
              <a:rPr lang="en-US" altLang="zh-TW">
                <a:cs typeface="+mn-lt"/>
              </a:rPr>
              <a:t>Segmentation fault</a:t>
            </a:r>
            <a:r>
              <a:rPr lang="zh-TW" altLang="en-US">
                <a:cs typeface="+mn-lt"/>
              </a:rPr>
              <a:t>。</a:t>
            </a:r>
            <a:endParaRPr lang="en-US" altLang="zh-TW">
              <a:cs typeface="+mn-lt"/>
            </a:endParaRPr>
          </a:p>
          <a:p>
            <a:pPr marL="0" indent="0">
              <a:lnSpc>
                <a:spcPct val="100000"/>
              </a:lnSpc>
              <a:buNone/>
            </a:pPr>
            <a:endParaRPr lang="en-US" altLang="zh-TW">
              <a:cs typeface="+mn-lt"/>
            </a:endParaRPr>
          </a:p>
          <a:p>
            <a:pPr>
              <a:lnSpc>
                <a:spcPct val="100000"/>
              </a:lnSpc>
            </a:pPr>
            <a:r>
              <a:rPr lang="en-US" altLang="zh-TW" b="1">
                <a:cs typeface="+mn-lt"/>
              </a:rPr>
              <a:t>Virtual  trace file</a:t>
            </a:r>
            <a:r>
              <a:rPr lang="zh-TW" altLang="en-US" b="1">
                <a:cs typeface="+mn-lt"/>
              </a:rPr>
              <a:t>的</a:t>
            </a:r>
            <a:r>
              <a:rPr lang="en-US" altLang="zh-TW" b="1">
                <a:cs typeface="+mn-lt"/>
              </a:rPr>
              <a:t>write count</a:t>
            </a:r>
            <a:r>
              <a:rPr lang="zh-TW" b="1">
                <a:cs typeface="+mn-lt"/>
              </a:rPr>
              <a:t>：</a:t>
            </a:r>
            <a:endParaRPr lang="en-US" altLang="zh-TW" b="1">
              <a:cs typeface="+mn-lt"/>
            </a:endParaRPr>
          </a:p>
          <a:p>
            <a:pPr marL="0" indent="0">
              <a:lnSpc>
                <a:spcPct val="100000"/>
              </a:lnSpc>
              <a:buNone/>
            </a:pPr>
            <a:r>
              <a:rPr lang="zh-TW" altLang="en-US" b="1">
                <a:cs typeface="+mn-lt"/>
              </a:rPr>
              <a:t>在我們測試中與論文提到</a:t>
            </a:r>
            <a:r>
              <a:rPr lang="en-US" altLang="zh-TW" b="1">
                <a:cs typeface="+mn-lt"/>
              </a:rPr>
              <a:t>Virtual trace file</a:t>
            </a:r>
            <a:r>
              <a:rPr lang="zh-TW" altLang="en-US" b="1">
                <a:cs typeface="+mn-lt"/>
              </a:rPr>
              <a:t>會過於樂觀的現象不同</a:t>
            </a:r>
            <a:r>
              <a:rPr lang="zh-TW" altLang="en-US">
                <a:cs typeface="+mn-lt"/>
              </a:rPr>
              <a:t>。</a:t>
            </a:r>
            <a:endParaRPr lang="en-US" altLang="zh-TW">
              <a:cs typeface="+mn-lt"/>
            </a:endParaRPr>
          </a:p>
          <a:p>
            <a:pPr marL="0" indent="0">
              <a:lnSpc>
                <a:spcPct val="100000"/>
              </a:lnSpc>
              <a:buNone/>
            </a:pPr>
            <a:endParaRPr lang="zh-TW" altLang="en-US"/>
          </a:p>
        </p:txBody>
      </p:sp>
    </p:spTree>
    <p:extLst>
      <p:ext uri="{BB962C8B-B14F-4D97-AF65-F5344CB8AC3E}">
        <p14:creationId xmlns:p14="http://schemas.microsoft.com/office/powerpoint/2010/main" val="2609389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D67461-3DC0-7A3E-5F14-D24C83A417B8}"/>
              </a:ext>
            </a:extLst>
          </p:cNvPr>
          <p:cNvSpPr>
            <a:spLocks noGrp="1"/>
          </p:cNvSpPr>
          <p:nvPr>
            <p:ph type="title"/>
          </p:nvPr>
        </p:nvSpPr>
        <p:spPr/>
        <p:txBody>
          <a:bodyPr/>
          <a:lstStyle/>
          <a:p>
            <a:r>
              <a:rPr lang="zh-TW" altLang="en-US"/>
              <a:t>Conclusion</a:t>
            </a:r>
            <a:endParaRPr lang="zh-TW" altLang="en-US" sz="5400"/>
          </a:p>
        </p:txBody>
      </p:sp>
      <p:sp>
        <p:nvSpPr>
          <p:cNvPr id="3" name="內容版面配置區 2">
            <a:extLst>
              <a:ext uri="{FF2B5EF4-FFF2-40B4-BE49-F238E27FC236}">
                <a16:creationId xmlns:a16="http://schemas.microsoft.com/office/drawing/2014/main" id="{0351C4E5-AD6D-C896-CA6C-F40FDEEA69CA}"/>
              </a:ext>
            </a:extLst>
          </p:cNvPr>
          <p:cNvSpPr>
            <a:spLocks noGrp="1"/>
          </p:cNvSpPr>
          <p:nvPr>
            <p:ph idx="1"/>
          </p:nvPr>
        </p:nvSpPr>
        <p:spPr/>
        <p:txBody>
          <a:bodyPr vert="horz" lIns="91440" tIns="45720" rIns="91440" bIns="45720" rtlCol="0" anchor="t">
            <a:normAutofit/>
          </a:bodyPr>
          <a:lstStyle/>
          <a:p>
            <a:pPr marL="0" indent="0">
              <a:buNone/>
            </a:pPr>
            <a:r>
              <a:rPr lang="zh-TW" sz="3600">
                <a:ea typeface="+mn-lt"/>
                <a:cs typeface="+mn-lt"/>
              </a:rPr>
              <a:t>CXL-flash has the potential to expand memory</a:t>
            </a:r>
            <a:r>
              <a:rPr lang="zh-TW" altLang="en-US" sz="3600">
                <a:ea typeface="+mn-lt"/>
                <a:cs typeface="+mn-lt"/>
              </a:rPr>
              <a:t> </a:t>
            </a:r>
            <a:endParaRPr lang="zh-TW" altLang="en-US" sz="3600">
              <a:cs typeface="+mn-lt"/>
            </a:endParaRPr>
          </a:p>
          <a:p>
            <a:pPr marL="0" indent="0">
              <a:buNone/>
            </a:pPr>
            <a:r>
              <a:rPr lang="zh-TW" sz="3600">
                <a:ea typeface="+mn-lt"/>
                <a:cs typeface="+mn-lt"/>
              </a:rPr>
              <a:t>Future work: </a:t>
            </a:r>
            <a:endParaRPr lang="zh-TW" altLang="en-US" sz="3600">
              <a:cs typeface="+mn-lt"/>
            </a:endParaRPr>
          </a:p>
          <a:p>
            <a:pPr lvl="1"/>
            <a:r>
              <a:rPr lang="zh-TW" sz="3200">
                <a:ea typeface="+mn-lt"/>
                <a:cs typeface="+mn-lt"/>
              </a:rPr>
              <a:t>DRAM-like performance </a:t>
            </a:r>
            <a:endParaRPr lang="zh-TW" altLang="en-US" sz="3200">
              <a:cs typeface="+mn-lt"/>
            </a:endParaRPr>
          </a:p>
          <a:p>
            <a:pPr lvl="2">
              <a:buFont typeface="Wingdings" panose="020B0604020202020204" pitchFamily="34" charset="0"/>
              <a:buChar char="§"/>
            </a:pPr>
            <a:r>
              <a:rPr lang="zh-TW" sz="2800">
                <a:ea typeface="+mn-lt"/>
                <a:cs typeface="+mn-lt"/>
              </a:rPr>
              <a:t>Flash internal tasks </a:t>
            </a:r>
            <a:endParaRPr lang="zh-TW" altLang="en-US" sz="2800">
              <a:cs typeface="+mn-lt"/>
            </a:endParaRPr>
          </a:p>
          <a:p>
            <a:pPr lvl="2">
              <a:buFont typeface="Wingdings" panose="020B0604020202020204" pitchFamily="34" charset="0"/>
              <a:buChar char="§"/>
            </a:pPr>
            <a:r>
              <a:rPr lang="zh-TW" sz="2800">
                <a:ea typeface="+mn-lt"/>
                <a:cs typeface="+mn-lt"/>
              </a:rPr>
              <a:t>Accuracy and pollution of prefetchers </a:t>
            </a:r>
            <a:endParaRPr lang="zh-TW" altLang="en-US" sz="2800">
              <a:cs typeface="+mn-lt"/>
            </a:endParaRPr>
          </a:p>
          <a:p>
            <a:pPr lvl="1"/>
            <a:r>
              <a:rPr lang="zh-TW" sz="3200">
                <a:ea typeface="+mn-lt"/>
                <a:cs typeface="+mn-lt"/>
              </a:rPr>
              <a:t>End-to-end performance </a:t>
            </a:r>
            <a:endParaRPr lang="zh-TW" altLang="en-US" sz="3200">
              <a:cs typeface="+mn-lt"/>
            </a:endParaRPr>
          </a:p>
          <a:p>
            <a:pPr lvl="2">
              <a:buFont typeface="Wingdings"/>
              <a:buChar char="§"/>
            </a:pPr>
            <a:r>
              <a:rPr lang="zh-TW" sz="2800">
                <a:ea typeface="+mn-lt"/>
                <a:cs typeface="+mn-lt"/>
              </a:rPr>
              <a:t>No existing hardware at the time </a:t>
            </a:r>
            <a:endParaRPr lang="zh-TW" altLang="en-US" sz="2800">
              <a:ea typeface="+mn-lt"/>
              <a:cs typeface="+mn-lt"/>
            </a:endParaRPr>
          </a:p>
          <a:p>
            <a:pPr lvl="2">
              <a:buFont typeface="Wingdings"/>
              <a:buChar char="§"/>
            </a:pPr>
            <a:r>
              <a:rPr lang="zh-TW" sz="2800">
                <a:ea typeface="+mn-lt"/>
                <a:cs typeface="+mn-lt"/>
              </a:rPr>
              <a:t>Interaction between hosts and CXL-flash </a:t>
            </a:r>
            <a:endParaRPr lang="zh-TW" altLang="en-US" sz="2800"/>
          </a:p>
        </p:txBody>
      </p:sp>
    </p:spTree>
    <p:extLst>
      <p:ext uri="{BB962C8B-B14F-4D97-AF65-F5344CB8AC3E}">
        <p14:creationId xmlns:p14="http://schemas.microsoft.com/office/powerpoint/2010/main" val="381617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F1DE98-3F15-9795-8170-7DC7607D0C78}"/>
              </a:ext>
            </a:extLst>
          </p:cNvPr>
          <p:cNvSpPr>
            <a:spLocks noGrp="1"/>
          </p:cNvSpPr>
          <p:nvPr>
            <p:ph type="title"/>
          </p:nvPr>
        </p:nvSpPr>
        <p:spPr/>
        <p:txBody>
          <a:bodyPr>
            <a:normAutofit/>
          </a:bodyPr>
          <a:lstStyle/>
          <a:p>
            <a:r>
              <a:rPr lang="zh-TW" sz="3200" b="1">
                <a:latin typeface="Aptos"/>
              </a:rPr>
              <a:t>Microsecond Latency</a:t>
            </a:r>
            <a:endParaRPr lang="zh-TW" sz="3200"/>
          </a:p>
        </p:txBody>
      </p:sp>
      <p:sp>
        <p:nvSpPr>
          <p:cNvPr id="3" name="內容版面配置區 2">
            <a:extLst>
              <a:ext uri="{FF2B5EF4-FFF2-40B4-BE49-F238E27FC236}">
                <a16:creationId xmlns:a16="http://schemas.microsoft.com/office/drawing/2014/main" id="{8E68C873-4C08-316F-06A8-3D3F35BCEFB4}"/>
              </a:ext>
            </a:extLst>
          </p:cNvPr>
          <p:cNvSpPr>
            <a:spLocks noGrp="1"/>
          </p:cNvSpPr>
          <p:nvPr>
            <p:ph idx="1"/>
          </p:nvPr>
        </p:nvSpPr>
        <p:spPr>
          <a:xfrm>
            <a:off x="838200" y="1701800"/>
            <a:ext cx="10515600" cy="4351338"/>
          </a:xfrm>
        </p:spPr>
        <p:txBody>
          <a:bodyPr vert="horz" lIns="91440" tIns="45720" rIns="91440" bIns="45720" rtlCol="0" anchor="t">
            <a:normAutofit/>
          </a:bodyPr>
          <a:lstStyle/>
          <a:p>
            <a:r>
              <a:rPr lang="zh-TW"/>
              <a:t>DRAM的延遲約為10納秒，而CXL-flash的延遲超過1微秒，這使得CXL-flash的延遲比DRAM慢了約1000倍。</a:t>
            </a:r>
          </a:p>
          <a:p>
            <a:endParaRPr lang="zh-TW" altLang="en-US"/>
          </a:p>
        </p:txBody>
      </p:sp>
      <p:pic>
        <p:nvPicPr>
          <p:cNvPr id="4" name="圖片 3" descr="一張含有 文字, 螢幕擷取畫面, 圖表, 設計 的圖片&#10;&#10;自動產生的描述">
            <a:extLst>
              <a:ext uri="{FF2B5EF4-FFF2-40B4-BE49-F238E27FC236}">
                <a16:creationId xmlns:a16="http://schemas.microsoft.com/office/drawing/2014/main" id="{A716A2A8-042B-2B58-CF8C-3C868445127F}"/>
              </a:ext>
            </a:extLst>
          </p:cNvPr>
          <p:cNvPicPr>
            <a:picLocks noChangeAspect="1"/>
          </p:cNvPicPr>
          <p:nvPr/>
        </p:nvPicPr>
        <p:blipFill>
          <a:blip r:embed="rId2"/>
          <a:stretch>
            <a:fillRect/>
          </a:stretch>
        </p:blipFill>
        <p:spPr>
          <a:xfrm>
            <a:off x="1609725" y="2802391"/>
            <a:ext cx="8429625" cy="3939269"/>
          </a:xfrm>
          <a:prstGeom prst="rect">
            <a:avLst/>
          </a:prstGeom>
        </p:spPr>
      </p:pic>
    </p:spTree>
    <p:extLst>
      <p:ext uri="{BB962C8B-B14F-4D97-AF65-F5344CB8AC3E}">
        <p14:creationId xmlns:p14="http://schemas.microsoft.com/office/powerpoint/2010/main" val="231052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1DE62E-32E5-8A3B-0F36-993F69F94E6E}"/>
              </a:ext>
            </a:extLst>
          </p:cNvPr>
          <p:cNvSpPr>
            <a:spLocks noGrp="1"/>
          </p:cNvSpPr>
          <p:nvPr>
            <p:ph type="title"/>
          </p:nvPr>
        </p:nvSpPr>
        <p:spPr/>
        <p:txBody>
          <a:bodyPr>
            <a:normAutofit/>
          </a:bodyPr>
          <a:lstStyle/>
          <a:p>
            <a:r>
              <a:rPr lang="zh-TW" sz="3200" b="1">
                <a:latin typeface="Aptos"/>
              </a:rPr>
              <a:t>Limited Endurance</a:t>
            </a:r>
            <a:endParaRPr lang="zh-TW" sz="3200"/>
          </a:p>
        </p:txBody>
      </p:sp>
      <p:pic>
        <p:nvPicPr>
          <p:cNvPr id="4" name="內容版面配置區 3" descr="一張含有 文字, 螢幕擷取畫面, 圖表, 設計 的圖片&#10;&#10;自動產生的描述">
            <a:extLst>
              <a:ext uri="{FF2B5EF4-FFF2-40B4-BE49-F238E27FC236}">
                <a16:creationId xmlns:a16="http://schemas.microsoft.com/office/drawing/2014/main" id="{E73FCC58-6814-2F59-5F13-A594D5C91ECC}"/>
              </a:ext>
            </a:extLst>
          </p:cNvPr>
          <p:cNvPicPr>
            <a:picLocks noGrp="1" noChangeAspect="1"/>
          </p:cNvPicPr>
          <p:nvPr>
            <p:ph idx="1"/>
          </p:nvPr>
        </p:nvPicPr>
        <p:blipFill>
          <a:blip r:embed="rId2"/>
          <a:stretch>
            <a:fillRect/>
          </a:stretch>
        </p:blipFill>
        <p:spPr>
          <a:xfrm>
            <a:off x="1700618" y="3216275"/>
            <a:ext cx="8038289" cy="3322638"/>
          </a:xfrm>
        </p:spPr>
      </p:pic>
      <p:sp>
        <p:nvSpPr>
          <p:cNvPr id="5" name="文字方塊 4">
            <a:extLst>
              <a:ext uri="{FF2B5EF4-FFF2-40B4-BE49-F238E27FC236}">
                <a16:creationId xmlns:a16="http://schemas.microsoft.com/office/drawing/2014/main" id="{DBA73E19-C94B-A6A3-5FF0-88B03F20FBB3}"/>
              </a:ext>
            </a:extLst>
          </p:cNvPr>
          <p:cNvSpPr txBox="1"/>
          <p:nvPr/>
        </p:nvSpPr>
        <p:spPr>
          <a:xfrm>
            <a:off x="838200" y="1600200"/>
            <a:ext cx="105918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標楷體" panose="03000509000000000000" pitchFamily="65" charset="-120"/>
              </a:rPr>
              <a:t>CXL與SSD相同，存在耐久性問題，這意味著它們在寫入操作次數上有一定的限制。​</a:t>
            </a:r>
            <a:endParaRPr lang="zh-TW" altLang="en-US">
              <a:ea typeface="標楷體" panose="03000509000000000000" pitchFamily="65" charset="-120"/>
            </a:endParaRPr>
          </a:p>
        </p:txBody>
      </p:sp>
    </p:spTree>
    <p:extLst>
      <p:ext uri="{BB962C8B-B14F-4D97-AF65-F5344CB8AC3E}">
        <p14:creationId xmlns:p14="http://schemas.microsoft.com/office/powerpoint/2010/main" val="289146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EBE6C1-8295-AF5A-C743-371EC14B6636}"/>
              </a:ext>
            </a:extLst>
          </p:cNvPr>
          <p:cNvSpPr>
            <a:spLocks noGrp="1"/>
          </p:cNvSpPr>
          <p:nvPr>
            <p:ph type="title"/>
          </p:nvPr>
        </p:nvSpPr>
        <p:spPr/>
        <p:txBody>
          <a:bodyPr/>
          <a:lstStyle/>
          <a:p>
            <a:r>
              <a:rPr lang="zh-TW" altLang="en-US"/>
              <a:t>Design of CXL</a:t>
            </a:r>
            <a:r>
              <a:rPr lang="zh-TW">
                <a:ea typeface="+mj-lt"/>
                <a:cs typeface="+mj-lt"/>
              </a:rPr>
              <a:t>-flash</a:t>
            </a:r>
            <a:endParaRPr lang="zh-TW" altLang="en-US"/>
          </a:p>
        </p:txBody>
      </p:sp>
      <p:sp>
        <p:nvSpPr>
          <p:cNvPr id="10" name="內容版面配置區 2">
            <a:extLst>
              <a:ext uri="{FF2B5EF4-FFF2-40B4-BE49-F238E27FC236}">
                <a16:creationId xmlns:a16="http://schemas.microsoft.com/office/drawing/2014/main" id="{AC3D684B-BA99-64BC-5D73-1BB22C82D6C5}"/>
              </a:ext>
            </a:extLst>
          </p:cNvPr>
          <p:cNvSpPr>
            <a:spLocks noGrp="1"/>
          </p:cNvSpPr>
          <p:nvPr>
            <p:ph idx="1"/>
          </p:nvPr>
        </p:nvSpPr>
        <p:spPr>
          <a:xfrm>
            <a:off x="838200" y="2510460"/>
            <a:ext cx="10515600" cy="4351338"/>
          </a:xfrm>
        </p:spPr>
        <p:txBody>
          <a:bodyPr vert="horz" lIns="91440" tIns="45720" rIns="91440" bIns="45720" rtlCol="0" anchor="t">
            <a:normAutofit/>
          </a:bodyPr>
          <a:lstStyle/>
          <a:p>
            <a:pPr>
              <a:lnSpc>
                <a:spcPct val="100000"/>
              </a:lnSpc>
            </a:pPr>
            <a:r>
              <a:rPr lang="zh-TW">
                <a:ea typeface="標楷體"/>
                <a:cs typeface="Times New Roman"/>
              </a:rPr>
              <a:t>這篇論文主要是以目前架構新增</a:t>
            </a:r>
            <a:r>
              <a:rPr lang="en-US" altLang="zh-TW" b="1">
                <a:ea typeface="標楷體"/>
                <a:cs typeface="Times New Roman"/>
              </a:rPr>
              <a:t>C</a:t>
            </a:r>
            <a:r>
              <a:rPr lang="zh-TW" b="1">
                <a:ea typeface="標楷體"/>
                <a:cs typeface="Times New Roman"/>
              </a:rPr>
              <a:t>ache, prefetcher, MSHR</a:t>
            </a:r>
            <a:r>
              <a:rPr lang="zh-TW">
                <a:ea typeface="標楷體"/>
                <a:cs typeface="Times New Roman"/>
              </a:rPr>
              <a:t>:</a:t>
            </a:r>
          </a:p>
          <a:p>
            <a:pPr marL="914400" lvl="1" indent="-457200">
              <a:lnSpc>
                <a:spcPct val="100000"/>
              </a:lnSpc>
              <a:buAutoNum type="arabicPeriod"/>
            </a:pPr>
            <a:r>
              <a:rPr lang="zh-TW">
                <a:ea typeface="標楷體"/>
                <a:cs typeface="Times New Roman"/>
              </a:rPr>
              <a:t>新增DRAM cach</a:t>
            </a:r>
            <a:r>
              <a:rPr lang="en-US" altLang="zh-TW">
                <a:ea typeface="標楷體"/>
                <a:cs typeface="Times New Roman"/>
              </a:rPr>
              <a:t>e</a:t>
            </a:r>
            <a:r>
              <a:rPr lang="zh-TW">
                <a:ea typeface="標楷體"/>
                <a:cs typeface="Times New Roman"/>
              </a:rPr>
              <a:t> reduces latency and traffic</a:t>
            </a:r>
            <a:endParaRPr lang="en-US">
              <a:ea typeface="標楷體"/>
              <a:cs typeface="Times New Roman"/>
            </a:endParaRPr>
          </a:p>
          <a:p>
            <a:pPr marL="1371600" lvl="2" indent="-457200">
              <a:lnSpc>
                <a:spcPct val="100000"/>
              </a:lnSpc>
              <a:buFont typeface="Wingdings,Sans-Serif" panose="020B0604020202020204" pitchFamily="34" charset="0"/>
              <a:buChar char="§"/>
            </a:pPr>
            <a:r>
              <a:rPr lang="zh-TW" altLang="en-US">
                <a:ea typeface="標楷體"/>
                <a:cs typeface="Times New Roman"/>
              </a:rPr>
              <a:t>但</a:t>
            </a:r>
            <a:r>
              <a:rPr lang="en-US">
                <a:ea typeface="標楷體"/>
                <a:cs typeface="Times New Roman"/>
              </a:rPr>
              <a:t>average access latency is still high</a:t>
            </a:r>
            <a:r>
              <a:rPr lang="zh-TW" altLang="en-US">
                <a:ea typeface="標楷體"/>
                <a:cs typeface="Times New Roman"/>
              </a:rPr>
              <a:t>，</a:t>
            </a:r>
            <a:r>
              <a:rPr lang="zh-TW">
                <a:ea typeface="標楷體"/>
                <a:cs typeface="Times New Roman"/>
              </a:rPr>
              <a:t>這是因為</a:t>
            </a:r>
            <a:r>
              <a:rPr lang="en-US">
                <a:ea typeface="標楷體"/>
                <a:cs typeface="Times New Roman"/>
              </a:rPr>
              <a:t>repeated flash reads</a:t>
            </a:r>
            <a:r>
              <a:rPr lang="zh-TW" altLang="en-US">
                <a:ea typeface="標楷體"/>
                <a:cs typeface="Times New Roman"/>
              </a:rPr>
              <a:t>，</a:t>
            </a:r>
            <a:r>
              <a:rPr lang="zh-TW">
                <a:ea typeface="標楷體"/>
                <a:cs typeface="Times New Roman"/>
              </a:rPr>
              <a:t>因此新增</a:t>
            </a:r>
            <a:r>
              <a:rPr lang="en-US">
                <a:ea typeface="標楷體"/>
                <a:cs typeface="Times New Roman"/>
              </a:rPr>
              <a:t>MSHR (Miss Status Handling Register)</a:t>
            </a:r>
            <a:r>
              <a:rPr lang="zh-TW" altLang="en-US">
                <a:ea typeface="標楷體"/>
                <a:cs typeface="Times New Roman"/>
              </a:rPr>
              <a:t>，</a:t>
            </a:r>
            <a:r>
              <a:rPr lang="en-US">
                <a:ea typeface="標楷體"/>
                <a:cs typeface="Times New Roman"/>
              </a:rPr>
              <a:t>prevents repeated flash reads</a:t>
            </a:r>
          </a:p>
          <a:p>
            <a:pPr marL="914400" lvl="1" indent="-457200">
              <a:lnSpc>
                <a:spcPct val="100000"/>
              </a:lnSpc>
              <a:buAutoNum type="arabicPeriod"/>
            </a:pPr>
            <a:r>
              <a:rPr lang="zh-TW">
                <a:ea typeface="標楷體" panose="03000509000000000000" pitchFamily="65" charset="-120"/>
                <a:cs typeface="Times New Roman" panose="02020603050405020304" pitchFamily="18" charset="0"/>
              </a:rPr>
              <a:t>新增prefetcher，</a:t>
            </a:r>
            <a:r>
              <a:rPr lang="en-US" err="1">
                <a:ea typeface="標楷體" panose="03000509000000000000" pitchFamily="65" charset="-120"/>
                <a:cs typeface="Times New Roman" panose="02020603050405020304" pitchFamily="18" charset="0"/>
              </a:rPr>
              <a:t>i</a:t>
            </a:r>
            <a:r>
              <a:rPr lang="zh-TW">
                <a:ea typeface="標楷體" panose="03000509000000000000" pitchFamily="65" charset="-120"/>
                <a:cs typeface="Times New Roman" panose="02020603050405020304" pitchFamily="18" charset="0"/>
              </a:rPr>
              <a:t>mprove the device’s performance </a:t>
            </a:r>
            <a:endParaRPr lang="en-US">
              <a:ea typeface="標楷體" panose="03000509000000000000" pitchFamily="65" charset="-120"/>
              <a:cs typeface="Times New Roman" panose="02020603050405020304" pitchFamily="18" charset="0"/>
            </a:endParaRPr>
          </a:p>
          <a:p>
            <a:pPr marL="1371600" lvl="2" indent="-457200">
              <a:lnSpc>
                <a:spcPct val="100000"/>
              </a:lnSpc>
              <a:buFont typeface="Wingdings,Sans-Serif" panose="020B0604020202020204" pitchFamily="34" charset="0"/>
              <a:buChar char="§"/>
            </a:pPr>
            <a:r>
              <a:rPr lang="zh-TW">
                <a:ea typeface="標楷體"/>
                <a:cs typeface="Times New Roman"/>
              </a:rPr>
              <a:t>但是使用prefetcher can sometimes hurt performance </a:t>
            </a:r>
            <a:endParaRPr lang="zh-TW" altLang="en-US">
              <a:ea typeface="標楷體"/>
              <a:cs typeface="Times New Roman"/>
            </a:endParaRPr>
          </a:p>
          <a:p>
            <a:pPr marL="1371600" lvl="2" indent="-457200">
              <a:lnSpc>
                <a:spcPct val="100000"/>
              </a:lnSpc>
              <a:buFont typeface="Wingdings,Sans-Serif" panose="020B0604020202020204" pitchFamily="34" charset="0"/>
              <a:buChar char="§"/>
            </a:pPr>
            <a:r>
              <a:rPr lang="zh-TW">
                <a:ea typeface="標楷體"/>
                <a:cs typeface="Times New Roman"/>
              </a:rPr>
              <a:t>透過Host-generated access pattern </a:t>
            </a:r>
            <a:r>
              <a:rPr lang="zh-TW" b="1">
                <a:solidFill>
                  <a:srgbClr val="FF0000"/>
                </a:solidFill>
                <a:ea typeface="標楷體"/>
                <a:cs typeface="Times New Roman"/>
              </a:rPr>
              <a:t>hints </a:t>
            </a:r>
            <a:r>
              <a:rPr lang="en-US">
                <a:ea typeface="標楷體"/>
                <a:cs typeface="Times New Roman"/>
              </a:rPr>
              <a:t>that</a:t>
            </a:r>
            <a:r>
              <a:rPr lang="zh-TW">
                <a:ea typeface="標楷體"/>
                <a:cs typeface="Times New Roman"/>
              </a:rPr>
              <a:t> </a:t>
            </a:r>
            <a:r>
              <a:rPr lang="en-US" err="1">
                <a:ea typeface="標楷體"/>
                <a:cs typeface="Times New Roman"/>
              </a:rPr>
              <a:t>i</a:t>
            </a:r>
            <a:r>
              <a:rPr lang="zh-TW">
                <a:ea typeface="標楷體"/>
                <a:cs typeface="Times New Roman"/>
              </a:rPr>
              <a:t>mprove performance</a:t>
            </a:r>
            <a:endParaRPr lang="zh-TW">
              <a:cs typeface="Times New Roman"/>
            </a:endParaRPr>
          </a:p>
        </p:txBody>
      </p:sp>
      <p:pic>
        <p:nvPicPr>
          <p:cNvPr id="9" name="圖片 8">
            <a:extLst>
              <a:ext uri="{FF2B5EF4-FFF2-40B4-BE49-F238E27FC236}">
                <a16:creationId xmlns:a16="http://schemas.microsoft.com/office/drawing/2014/main" id="{33DAC58C-0373-CB4E-19AE-26EE005B2AB7}"/>
              </a:ext>
            </a:extLst>
          </p:cNvPr>
          <p:cNvPicPr>
            <a:picLocks noChangeAspect="1"/>
          </p:cNvPicPr>
          <p:nvPr/>
        </p:nvPicPr>
        <p:blipFill>
          <a:blip r:embed="rId3"/>
          <a:stretch>
            <a:fillRect/>
          </a:stretch>
        </p:blipFill>
        <p:spPr>
          <a:xfrm>
            <a:off x="6311178" y="48532"/>
            <a:ext cx="4845774" cy="2457668"/>
          </a:xfrm>
          <a:prstGeom prst="rect">
            <a:avLst/>
          </a:prstGeom>
        </p:spPr>
      </p:pic>
    </p:spTree>
    <p:extLst>
      <p:ext uri="{BB962C8B-B14F-4D97-AF65-F5344CB8AC3E}">
        <p14:creationId xmlns:p14="http://schemas.microsoft.com/office/powerpoint/2010/main" val="91745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890B2-5795-74E8-76FE-4E8ECA7E9242}"/>
              </a:ext>
            </a:extLst>
          </p:cNvPr>
          <p:cNvSpPr>
            <a:spLocks noGrp="1"/>
          </p:cNvSpPr>
          <p:nvPr>
            <p:ph type="title"/>
          </p:nvPr>
        </p:nvSpPr>
        <p:spPr/>
        <p:txBody>
          <a:bodyPr/>
          <a:lstStyle/>
          <a:p>
            <a:r>
              <a:rPr lang="zh-TW">
                <a:ea typeface="+mj-lt"/>
                <a:cs typeface="+mj-lt"/>
              </a:rPr>
              <a:t>Caching</a:t>
            </a:r>
            <a:r>
              <a:rPr lang="zh-TW" altLang="en-US">
                <a:ea typeface="+mj-lt"/>
                <a:cs typeface="+mj-lt"/>
              </a:rPr>
              <a:t> </a:t>
            </a:r>
            <a:r>
              <a:rPr lang="zh-TW">
                <a:ea typeface="+mj-lt"/>
                <a:cs typeface="+mj-lt"/>
              </a:rPr>
              <a:t>for</a:t>
            </a:r>
            <a:r>
              <a:rPr lang="zh-TW" altLang="en-US">
                <a:ea typeface="+mj-lt"/>
                <a:cs typeface="+mj-lt"/>
              </a:rPr>
              <a:t> </a:t>
            </a:r>
            <a:r>
              <a:rPr lang="zh-TW">
                <a:ea typeface="+mj-lt"/>
                <a:cs typeface="+mj-lt"/>
              </a:rPr>
              <a:t>performance</a:t>
            </a:r>
            <a:endParaRPr lang="zh-TW"/>
          </a:p>
        </p:txBody>
      </p:sp>
      <p:sp>
        <p:nvSpPr>
          <p:cNvPr id="3" name="內容版面配置區 2">
            <a:extLst>
              <a:ext uri="{FF2B5EF4-FFF2-40B4-BE49-F238E27FC236}">
                <a16:creationId xmlns:a16="http://schemas.microsoft.com/office/drawing/2014/main" id="{86D45221-16CA-3A5C-955A-FC114BA24D0D}"/>
              </a:ext>
            </a:extLst>
          </p:cNvPr>
          <p:cNvSpPr>
            <a:spLocks noGrp="1"/>
          </p:cNvSpPr>
          <p:nvPr>
            <p:ph idx="1"/>
          </p:nvPr>
        </p:nvSpPr>
        <p:spPr/>
        <p:txBody>
          <a:bodyPr vert="horz" lIns="91440" tIns="45720" rIns="91440" bIns="45720" rtlCol="0" anchor="t">
            <a:normAutofit/>
          </a:bodyPr>
          <a:lstStyle/>
          <a:p>
            <a:r>
              <a:rPr lang="zh-TW">
                <a:ea typeface="+mn-lt"/>
                <a:cs typeface="+mn-lt"/>
              </a:rPr>
              <a:t>DRAM cache reduces latency and traffic</a:t>
            </a:r>
            <a:endParaRPr lang="zh-TW" altLang="en-US"/>
          </a:p>
        </p:txBody>
      </p:sp>
      <p:pic>
        <p:nvPicPr>
          <p:cNvPr id="4" name="圖片 3" descr="一張含有 文字, 螢幕擷取畫面, 圖表, 行 的圖片&#10;&#10;自動產生的描述">
            <a:extLst>
              <a:ext uri="{FF2B5EF4-FFF2-40B4-BE49-F238E27FC236}">
                <a16:creationId xmlns:a16="http://schemas.microsoft.com/office/drawing/2014/main" id="{C0A87F40-D895-1196-5B97-F97E591FFECE}"/>
              </a:ext>
            </a:extLst>
          </p:cNvPr>
          <p:cNvPicPr>
            <a:picLocks noChangeAspect="1"/>
          </p:cNvPicPr>
          <p:nvPr/>
        </p:nvPicPr>
        <p:blipFill>
          <a:blip r:embed="rId2"/>
          <a:srcRect r="964" b="4000"/>
          <a:stretch/>
        </p:blipFill>
        <p:spPr>
          <a:xfrm>
            <a:off x="7639592" y="677299"/>
            <a:ext cx="3973287" cy="1857158"/>
          </a:xfrm>
          <a:prstGeom prst="rect">
            <a:avLst/>
          </a:prstGeom>
        </p:spPr>
      </p:pic>
      <p:pic>
        <p:nvPicPr>
          <p:cNvPr id="5" name="圖片 4" descr="一張含有 文字, 圖表, 平行, 字型 的圖片&#10;&#10;自動產生的描述">
            <a:extLst>
              <a:ext uri="{FF2B5EF4-FFF2-40B4-BE49-F238E27FC236}">
                <a16:creationId xmlns:a16="http://schemas.microsoft.com/office/drawing/2014/main" id="{293BB534-A622-0C67-C0CF-4707750925CA}"/>
              </a:ext>
            </a:extLst>
          </p:cNvPr>
          <p:cNvPicPr>
            <a:picLocks noChangeAspect="1"/>
          </p:cNvPicPr>
          <p:nvPr/>
        </p:nvPicPr>
        <p:blipFill>
          <a:blip r:embed="rId3"/>
          <a:stretch>
            <a:fillRect/>
          </a:stretch>
        </p:blipFill>
        <p:spPr>
          <a:xfrm>
            <a:off x="2144452" y="2620580"/>
            <a:ext cx="7903097" cy="3999294"/>
          </a:xfrm>
          <a:prstGeom prst="rect">
            <a:avLst/>
          </a:prstGeom>
        </p:spPr>
      </p:pic>
    </p:spTree>
    <p:extLst>
      <p:ext uri="{BB962C8B-B14F-4D97-AF65-F5344CB8AC3E}">
        <p14:creationId xmlns:p14="http://schemas.microsoft.com/office/powerpoint/2010/main" val="342013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AB43A-4709-CAA2-C219-FFA0E56ADE1A}"/>
              </a:ext>
            </a:extLst>
          </p:cNvPr>
          <p:cNvSpPr>
            <a:spLocks noGrp="1"/>
          </p:cNvSpPr>
          <p:nvPr>
            <p:ph type="title"/>
          </p:nvPr>
        </p:nvSpPr>
        <p:spPr>
          <a:xfrm>
            <a:off x="838200" y="268669"/>
            <a:ext cx="10515600" cy="1325563"/>
          </a:xfrm>
        </p:spPr>
        <p:txBody>
          <a:bodyPr/>
          <a:lstStyle/>
          <a:p>
            <a:r>
              <a:rPr lang="zh-TW">
                <a:ea typeface="+mj-lt"/>
                <a:cs typeface="+mj-lt"/>
              </a:rPr>
              <a:t>Reduc</a:t>
            </a:r>
            <a:r>
              <a:rPr lang="en-US" altLang="zh-TW">
                <a:ea typeface="+mj-lt"/>
                <a:cs typeface="+mj-lt"/>
              </a:rPr>
              <a:t>e</a:t>
            </a:r>
            <a:r>
              <a:rPr lang="zh-TW">
                <a:ea typeface="+mj-lt"/>
                <a:cs typeface="+mj-lt"/>
              </a:rPr>
              <a:t> flash memory traffic</a:t>
            </a:r>
            <a:endParaRPr lang="zh-TW"/>
          </a:p>
        </p:txBody>
      </p:sp>
      <p:pic>
        <p:nvPicPr>
          <p:cNvPr id="4" name="內容版面配置區 3" descr="一張含有 文字, 圖表, 螢幕擷取畫面, 方案 的圖片&#10;&#10;自動產生的描述">
            <a:extLst>
              <a:ext uri="{FF2B5EF4-FFF2-40B4-BE49-F238E27FC236}">
                <a16:creationId xmlns:a16="http://schemas.microsoft.com/office/drawing/2014/main" id="{6666EB25-DB13-BF4A-4AAC-8EB3FBE21176}"/>
              </a:ext>
            </a:extLst>
          </p:cNvPr>
          <p:cNvPicPr>
            <a:picLocks noGrp="1" noChangeAspect="1"/>
          </p:cNvPicPr>
          <p:nvPr>
            <p:ph idx="1"/>
          </p:nvPr>
        </p:nvPicPr>
        <p:blipFill>
          <a:blip r:embed="rId2"/>
          <a:stretch>
            <a:fillRect/>
          </a:stretch>
        </p:blipFill>
        <p:spPr>
          <a:xfrm>
            <a:off x="7333588" y="1245677"/>
            <a:ext cx="5000141" cy="2337844"/>
          </a:xfrm>
        </p:spPr>
      </p:pic>
      <p:pic>
        <p:nvPicPr>
          <p:cNvPr id="5" name="圖片 4" descr="一張含有 文字, 螢幕擷取畫面, 圖表, 行 的圖片&#10;&#10;自動產生的描述">
            <a:extLst>
              <a:ext uri="{FF2B5EF4-FFF2-40B4-BE49-F238E27FC236}">
                <a16:creationId xmlns:a16="http://schemas.microsoft.com/office/drawing/2014/main" id="{D06EF5DE-3E97-7853-57E6-A1D69857B137}"/>
              </a:ext>
            </a:extLst>
          </p:cNvPr>
          <p:cNvPicPr>
            <a:picLocks noChangeAspect="1"/>
          </p:cNvPicPr>
          <p:nvPr/>
        </p:nvPicPr>
        <p:blipFill>
          <a:blip r:embed="rId3"/>
          <a:stretch>
            <a:fillRect/>
          </a:stretch>
        </p:blipFill>
        <p:spPr>
          <a:xfrm>
            <a:off x="1232041" y="3046553"/>
            <a:ext cx="6216932" cy="3456008"/>
          </a:xfrm>
          <a:prstGeom prst="rect">
            <a:avLst/>
          </a:prstGeom>
        </p:spPr>
      </p:pic>
      <p:sp>
        <p:nvSpPr>
          <p:cNvPr id="7" name="內容版面配置區 2">
            <a:extLst>
              <a:ext uri="{FF2B5EF4-FFF2-40B4-BE49-F238E27FC236}">
                <a16:creationId xmlns:a16="http://schemas.microsoft.com/office/drawing/2014/main" id="{E69A3C76-06CC-F0C9-8203-39D2B63EC2A5}"/>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ea typeface="+mn-lt"/>
                <a:cs typeface="+mn-lt"/>
              </a:rPr>
              <a:t>Even </a:t>
            </a:r>
            <a:r>
              <a:rPr lang="zh-TW">
                <a:ea typeface="+mn-lt"/>
                <a:cs typeface="+mn-lt"/>
              </a:rPr>
              <a:t>cache </a:t>
            </a:r>
            <a:r>
              <a:rPr lang="en-US" altLang="zh-TW">
                <a:ea typeface="+mn-lt"/>
                <a:cs typeface="+mn-lt"/>
              </a:rPr>
              <a:t>large, but still high latency</a:t>
            </a:r>
            <a:endParaRPr lang="zh-TW">
              <a:ea typeface="+mn-lt"/>
              <a:cs typeface="+mn-lt"/>
            </a:endParaRPr>
          </a:p>
          <a:p>
            <a:r>
              <a:rPr lang="en-US" altLang="zh-TW" b="1">
                <a:ea typeface="+mn-lt"/>
                <a:cs typeface="+mn-lt"/>
              </a:rPr>
              <a:t>This</a:t>
            </a:r>
            <a:r>
              <a:rPr lang="zh-TW" altLang="en-US" b="1">
                <a:ea typeface="+mn-lt"/>
                <a:cs typeface="+mn-lt"/>
              </a:rPr>
              <a:t> </a:t>
            </a:r>
            <a:r>
              <a:rPr lang="en-US" altLang="zh-TW" b="1">
                <a:ea typeface="+mn-lt"/>
                <a:cs typeface="+mn-lt"/>
              </a:rPr>
              <a:t>is</a:t>
            </a:r>
            <a:r>
              <a:rPr lang="zh-TW" altLang="en-US" b="1">
                <a:ea typeface="+mn-lt"/>
                <a:cs typeface="+mn-lt"/>
              </a:rPr>
              <a:t> </a:t>
            </a:r>
            <a:r>
              <a:rPr lang="en-US" altLang="zh-TW" b="1">
                <a:ea typeface="+mn-lt"/>
                <a:cs typeface="+mn-lt"/>
              </a:rPr>
              <a:t>due</a:t>
            </a:r>
            <a:r>
              <a:rPr lang="zh-TW" altLang="en-US" b="1">
                <a:ea typeface="+mn-lt"/>
                <a:cs typeface="+mn-lt"/>
              </a:rPr>
              <a:t> </a:t>
            </a:r>
            <a:r>
              <a:rPr lang="en-US" altLang="zh-TW" b="1">
                <a:ea typeface="+mn-lt"/>
                <a:cs typeface="+mn-lt"/>
              </a:rPr>
              <a:t>to</a:t>
            </a:r>
            <a:r>
              <a:rPr lang="zh-TW" altLang="en-US" b="1">
                <a:ea typeface="+mn-lt"/>
                <a:cs typeface="+mn-lt"/>
              </a:rPr>
              <a:t> </a:t>
            </a:r>
            <a:r>
              <a:rPr lang="en-US" altLang="zh-TW" b="1">
                <a:ea typeface="+mn-lt"/>
                <a:cs typeface="+mn-lt"/>
              </a:rPr>
              <a:t>repeated</a:t>
            </a:r>
            <a:r>
              <a:rPr lang="zh-TW" altLang="en-US" b="1">
                <a:ea typeface="+mn-lt"/>
                <a:cs typeface="+mn-lt"/>
              </a:rPr>
              <a:t> </a:t>
            </a:r>
            <a:r>
              <a:rPr lang="en-US" altLang="zh-TW" b="1">
                <a:ea typeface="+mn-lt"/>
                <a:cs typeface="+mn-lt"/>
              </a:rPr>
              <a:t>flash</a:t>
            </a:r>
            <a:r>
              <a:rPr lang="zh-TW" altLang="en-US" b="1">
                <a:ea typeface="+mn-lt"/>
                <a:cs typeface="+mn-lt"/>
              </a:rPr>
              <a:t> </a:t>
            </a:r>
            <a:r>
              <a:rPr lang="en-US" altLang="zh-TW" b="1">
                <a:ea typeface="+mn-lt"/>
                <a:cs typeface="+mn-lt"/>
              </a:rPr>
              <a:t>reads</a:t>
            </a:r>
            <a:endParaRPr lang="zh-TW" b="1">
              <a:ea typeface="標楷體" panose="03000509000000000000" pitchFamily="65" charset="-120"/>
            </a:endParaRPr>
          </a:p>
        </p:txBody>
      </p:sp>
    </p:spTree>
    <p:extLst>
      <p:ext uri="{BB962C8B-B14F-4D97-AF65-F5344CB8AC3E}">
        <p14:creationId xmlns:p14="http://schemas.microsoft.com/office/powerpoint/2010/main" val="10139918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43</Slides>
  <Notes>23</Notes>
  <HiddenSlides>1</HiddenSlides>
  <ScaleCrop>false</ScaleCrop>
  <HeadingPairs>
    <vt:vector size="4" baseType="variant">
      <vt:variant>
        <vt:lpstr>佈景主題</vt:lpstr>
      </vt:variant>
      <vt:variant>
        <vt:i4>1</vt:i4>
      </vt:variant>
      <vt:variant>
        <vt:lpstr>投影片標題</vt:lpstr>
      </vt:variant>
      <vt:variant>
        <vt:i4>43</vt:i4>
      </vt:variant>
    </vt:vector>
  </HeadingPairs>
  <TitlesOfParts>
    <vt:vector size="44" baseType="lpstr">
      <vt:lpstr>Office 佈景主題</vt:lpstr>
      <vt:lpstr>Overcoming the Memory Wall with CXL-Enabled SSDs</vt:lpstr>
      <vt:lpstr>目錄</vt:lpstr>
      <vt:lpstr>What is the memory wall?</vt:lpstr>
      <vt:lpstr>Granularity Mismatch</vt:lpstr>
      <vt:lpstr>Microsecond Latency</vt:lpstr>
      <vt:lpstr>Limited Endurance</vt:lpstr>
      <vt:lpstr>Design of CXL-flash</vt:lpstr>
      <vt:lpstr>Caching for performance</vt:lpstr>
      <vt:lpstr>Reduce flash memory traffic</vt:lpstr>
      <vt:lpstr>PowerPoint 簡報</vt:lpstr>
      <vt:lpstr>Prefetching data from flash</vt:lpstr>
      <vt:lpstr>PowerPoint 簡報</vt:lpstr>
      <vt:lpstr>測試參數設定</vt:lpstr>
      <vt:lpstr>測試之Work load種類</vt:lpstr>
      <vt:lpstr>測試之Work load種類</vt:lpstr>
      <vt:lpstr>測試之Work load種類</vt:lpstr>
      <vt:lpstr>測試之Work load種類</vt:lpstr>
      <vt:lpstr>測試之Work load種類</vt:lpstr>
      <vt:lpstr>測試的不同技術-快取策略 (Cache Replacement Policies)</vt:lpstr>
      <vt:lpstr>測試的不同技術-快取策略 (Cache Replacement Policies)</vt:lpstr>
      <vt:lpstr>BERT</vt:lpstr>
      <vt:lpstr>Radiosity</vt:lpstr>
      <vt:lpstr>YCSB-F</vt:lpstr>
      <vt:lpstr>XZ</vt:lpstr>
      <vt:lpstr>測試的不同技術-快取策略 (Cache Replacement Policies)</vt:lpstr>
      <vt:lpstr>BERT</vt:lpstr>
      <vt:lpstr>Radiosity</vt:lpstr>
      <vt:lpstr>YCSB-F</vt:lpstr>
      <vt:lpstr>XZ</vt:lpstr>
      <vt:lpstr>PowerPoint 簡報</vt:lpstr>
      <vt:lpstr>Prefetcher指標</vt:lpstr>
      <vt:lpstr>測試的不同技術-預取器 (Prefetchers)</vt:lpstr>
      <vt:lpstr>測試的不同技術-預取器 (Prefetchers)</vt:lpstr>
      <vt:lpstr>測試的不同技術-預取器 (Prefetchers)</vt:lpstr>
      <vt:lpstr>測試的不同技術-預取器 (Prefetchers)</vt:lpstr>
      <vt:lpstr>測試的不同技術-預取器 (Prefetchers)</vt:lpstr>
      <vt:lpstr>測試的不同技術-預取器 (Prefetchers)</vt:lpstr>
      <vt:lpstr>測試的不同技術-預取器 (Prefetchers)</vt:lpstr>
      <vt:lpstr>PowerPoint 簡報</vt:lpstr>
      <vt:lpstr>PowerPoint 簡報</vt:lpstr>
      <vt:lpstr>測試的不同技術-其他技術與概念</vt:lpstr>
      <vt:lpstr>測試中碰到的問題</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Overcoming the Memory Wall with CXL-Enabled SSDs</dc:title>
  <dc:creator/>
  <cp:revision>2</cp:revision>
  <dcterms:created xsi:type="dcterms:W3CDTF">2024-12-26T06:25:19Z</dcterms:created>
  <dcterms:modified xsi:type="dcterms:W3CDTF">2025-01-02T13:17:51Z</dcterms:modified>
</cp:coreProperties>
</file>