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902" r:id="rId2"/>
    <p:sldId id="967" r:id="rId3"/>
    <p:sldId id="886" r:id="rId4"/>
    <p:sldId id="1051" r:id="rId5"/>
    <p:sldId id="1050" r:id="rId6"/>
    <p:sldId id="1043" r:id="rId7"/>
    <p:sldId id="1044" r:id="rId8"/>
    <p:sldId id="1048" r:id="rId9"/>
    <p:sldId id="1046" r:id="rId10"/>
    <p:sldId id="1015" r:id="rId11"/>
    <p:sldId id="1047" r:id="rId12"/>
    <p:sldId id="1017" r:id="rId13"/>
    <p:sldId id="1003" r:id="rId14"/>
  </p:sldIdLst>
  <p:sldSz cx="12196763" cy="6858000"/>
  <p:notesSz cx="6858000" cy="9144000"/>
  <p:custDataLst>
    <p:tags r:id="rId1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1"/>
    <a:srgbClr val="006BBC"/>
    <a:srgbClr val="F8F8F8"/>
    <a:srgbClr val="EAEAEA"/>
    <a:srgbClr val="DDDDDD"/>
    <a:srgbClr val="0DC2D5"/>
    <a:srgbClr val="17DCF1"/>
    <a:srgbClr val="12D0CB"/>
    <a:srgbClr val="FDE673"/>
    <a:srgbClr val="FDE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0" autoAdjust="0"/>
    <p:restoredTop sz="95161" autoAdjust="0"/>
  </p:normalViewPr>
  <p:slideViewPr>
    <p:cSldViewPr snapToObjects="1">
      <p:cViewPr varScale="1">
        <p:scale>
          <a:sx n="109" d="100"/>
          <a:sy n="109" d="100"/>
        </p:scale>
        <p:origin x="972" y="102"/>
      </p:cViewPr>
      <p:guideLst>
        <p:guide orient="horz" pos="2142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69" d="100"/>
          <a:sy n="69" d="100"/>
        </p:scale>
        <p:origin x="-28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10686-844B-4A1B-87C8-BB90DB4BA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  <a:t>2021/12/10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825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170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209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E1689F0-D8FB-450F-A36F-553F26501FEE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09450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65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486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744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432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669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912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486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570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>
        <p:blinds dir="vert"/>
      </p:transition>
    </mc:Choice>
    <mc:Fallback xmlns="">
      <p:transition spd="slow" advTm="2000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>
        <p:blinds dir="vert"/>
      </p:transition>
    </mc:Choice>
    <mc:Fallback xmlns="">
      <p:transition spd="slow" advTm="2000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>
        <p:blinds dir="vert"/>
      </p:transition>
    </mc:Choice>
    <mc:Fallback xmlns="">
      <p:transition spd="slow" advTm="2000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146913" y="2886609"/>
            <a:ext cx="1060349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430462" y="2758265"/>
            <a:ext cx="1096814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040451" y="1447779"/>
            <a:ext cx="3013731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467436" y="3771071"/>
            <a:ext cx="524127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7376340" y="2904246"/>
            <a:ext cx="40115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5277817" y="2574149"/>
            <a:ext cx="981731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261942" y="3206628"/>
            <a:ext cx="1477636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5352404" y="3446014"/>
            <a:ext cx="1834444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9886102" y="2725338"/>
            <a:ext cx="1116794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7942800" y="3624920"/>
            <a:ext cx="522112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11254880" y="2365000"/>
            <a:ext cx="52211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2054437" y="2795894"/>
            <a:ext cx="1697365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3983626" y="2785815"/>
            <a:ext cx="437445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519340" y="3325061"/>
            <a:ext cx="703540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9239008" y="2909285"/>
            <a:ext cx="360841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9744990" y="3446013"/>
            <a:ext cx="282222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16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16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624" y="908050"/>
            <a:ext cx="10601349" cy="635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5624" y="1600200"/>
            <a:ext cx="10601349" cy="45259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Freeform 5"/>
          <p:cNvSpPr/>
          <p:nvPr userDrawn="1"/>
        </p:nvSpPr>
        <p:spPr bwMode="auto">
          <a:xfrm>
            <a:off x="63836" y="73174"/>
            <a:ext cx="1227152" cy="486466"/>
          </a:xfrm>
          <a:custGeom>
            <a:avLst/>
            <a:gdLst>
              <a:gd name="T0" fmla="*/ 0 w 1600"/>
              <a:gd name="T1" fmla="*/ 0 h 617"/>
              <a:gd name="T2" fmla="*/ 1429 w 1600"/>
              <a:gd name="T3" fmla="*/ 0 h 617"/>
              <a:gd name="T4" fmla="*/ 1600 w 1600"/>
              <a:gd name="T5" fmla="*/ 308 h 617"/>
              <a:gd name="T6" fmla="*/ 1429 w 1600"/>
              <a:gd name="T7" fmla="*/ 617 h 617"/>
              <a:gd name="T8" fmla="*/ 0 w 1600"/>
              <a:gd name="T9" fmla="*/ 617 h 617"/>
              <a:gd name="T10" fmla="*/ 0 w 1600"/>
              <a:gd name="T11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0" h="617">
                <a:moveTo>
                  <a:pt x="0" y="0"/>
                </a:moveTo>
                <a:lnTo>
                  <a:pt x="1429" y="0"/>
                </a:lnTo>
                <a:lnTo>
                  <a:pt x="1600" y="308"/>
                </a:lnTo>
                <a:lnTo>
                  <a:pt x="1429" y="617"/>
                </a:lnTo>
                <a:lnTo>
                  <a:pt x="0" y="6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6"/>
          <p:cNvSpPr/>
          <p:nvPr userDrawn="1"/>
        </p:nvSpPr>
        <p:spPr bwMode="auto">
          <a:xfrm>
            <a:off x="1196834" y="73174"/>
            <a:ext cx="10215809" cy="486466"/>
          </a:xfrm>
          <a:custGeom>
            <a:avLst/>
            <a:gdLst>
              <a:gd name="T0" fmla="*/ 0 w 13327"/>
              <a:gd name="T1" fmla="*/ 0 h 617"/>
              <a:gd name="T2" fmla="*/ 13155 w 13327"/>
              <a:gd name="T3" fmla="*/ 0 h 617"/>
              <a:gd name="T4" fmla="*/ 13327 w 13327"/>
              <a:gd name="T5" fmla="*/ 308 h 617"/>
              <a:gd name="T6" fmla="*/ 13155 w 13327"/>
              <a:gd name="T7" fmla="*/ 617 h 617"/>
              <a:gd name="T8" fmla="*/ 0 w 13327"/>
              <a:gd name="T9" fmla="*/ 617 h 617"/>
              <a:gd name="T10" fmla="*/ 171 w 13327"/>
              <a:gd name="T11" fmla="*/ 308 h 617"/>
              <a:gd name="T12" fmla="*/ 0 w 13327"/>
              <a:gd name="T13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27" h="617">
                <a:moveTo>
                  <a:pt x="0" y="0"/>
                </a:moveTo>
                <a:lnTo>
                  <a:pt x="13155" y="0"/>
                </a:lnTo>
                <a:lnTo>
                  <a:pt x="13327" y="308"/>
                </a:lnTo>
                <a:lnTo>
                  <a:pt x="13155" y="617"/>
                </a:lnTo>
                <a:lnTo>
                  <a:pt x="0" y="617"/>
                </a:lnTo>
                <a:lnTo>
                  <a:pt x="171" y="30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7"/>
          <p:cNvSpPr/>
          <p:nvPr userDrawn="1"/>
        </p:nvSpPr>
        <p:spPr bwMode="auto">
          <a:xfrm>
            <a:off x="11320056" y="73174"/>
            <a:ext cx="812871" cy="486466"/>
          </a:xfrm>
          <a:custGeom>
            <a:avLst/>
            <a:gdLst>
              <a:gd name="T0" fmla="*/ 0 w 1060"/>
              <a:gd name="T1" fmla="*/ 0 h 617"/>
              <a:gd name="T2" fmla="*/ 1060 w 1060"/>
              <a:gd name="T3" fmla="*/ 0 h 617"/>
              <a:gd name="T4" fmla="*/ 1060 w 1060"/>
              <a:gd name="T5" fmla="*/ 617 h 617"/>
              <a:gd name="T6" fmla="*/ 0 w 1060"/>
              <a:gd name="T7" fmla="*/ 617 h 617"/>
              <a:gd name="T8" fmla="*/ 172 w 1060"/>
              <a:gd name="T9" fmla="*/ 308 h 617"/>
              <a:gd name="T10" fmla="*/ 0 w 1060"/>
              <a:gd name="T11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0" h="617">
                <a:moveTo>
                  <a:pt x="0" y="0"/>
                </a:moveTo>
                <a:lnTo>
                  <a:pt x="1060" y="0"/>
                </a:lnTo>
                <a:lnTo>
                  <a:pt x="1060" y="617"/>
                </a:lnTo>
                <a:lnTo>
                  <a:pt x="0" y="617"/>
                </a:lnTo>
                <a:lnTo>
                  <a:pt x="172" y="30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1528228" y="11663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B879B013-EF15-44F9-9A4C-93BE492C244C}" type="slidenum">
              <a:rPr lang="zh-CN" altLang="en-US" sz="1800" smtClean="0">
                <a:solidFill>
                  <a:schemeClr val="accent2"/>
                </a:solidFill>
                <a:latin typeface="+mn-ea"/>
                <a:ea typeface="+mn-ea"/>
              </a:rPr>
              <a:t>‹#›</a:t>
            </a:fld>
            <a:endParaRPr lang="zh-CN" altLang="en-US" sz="18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>
        <p:blinds dir="vert"/>
      </p:transition>
    </mc:Choice>
    <mc:Fallback xmlns="">
      <p:transition spd="slow" advTm="2000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>
        <p:blinds dir="vert"/>
      </p:transition>
    </mc:Choice>
    <mc:Fallback xmlns="">
      <p:transition spd="slow" advTm="2000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>
        <p:blinds dir="vert"/>
      </p:transition>
    </mc:Choice>
    <mc:Fallback xmlns="">
      <p:transition spd="slow" advTm="2000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>
        <p:blinds dir="vert"/>
      </p:transition>
    </mc:Choice>
    <mc:Fallback xmlns="">
      <p:transition spd="slow" advTm="2000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>
        <p:blinds dir="vert"/>
      </p:transition>
    </mc:Choice>
    <mc:Fallback xmlns="">
      <p:transition spd="slow" advTm="2000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>
        <p:blinds dir="vert"/>
      </p:transition>
    </mc:Choice>
    <mc:Fallback xmlns="">
      <p:transition spd="slow" advTm="2000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>
        <p:blinds dir="vert"/>
      </p:transition>
    </mc:Choice>
    <mc:Fallback xmlns="">
      <p:transition spd="slow" advTm="2000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>
        <p:blinds dir="vert"/>
      </p:transition>
    </mc:Choice>
    <mc:Fallback xmlns="">
      <p:transition spd="slow" advTm="200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Tm="2000">
        <p:blinds dir="vert"/>
      </p:transition>
    </mc:Choice>
    <mc:Fallback xmlns="">
      <p:transition spd="slow" advTm="2000">
        <p:blinds dir="vert"/>
      </p:transition>
    </mc:Fallback>
  </mc:AlternateContent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fif"/><Relationship Id="rId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f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697E59A-4836-41C2-A08B-180CB83B6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7555" y="1961054"/>
            <a:ext cx="2233923" cy="946800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 bwMode="auto">
          <a:xfrm>
            <a:off x="1106488" y="0"/>
            <a:ext cx="3251200" cy="6858000"/>
          </a:xfrm>
          <a:custGeom>
            <a:avLst/>
            <a:gdLst>
              <a:gd name="T0" fmla="*/ 1492 w 4271"/>
              <a:gd name="T1" fmla="*/ 0 h 9000"/>
              <a:gd name="T2" fmla="*/ 4270 w 4271"/>
              <a:gd name="T3" fmla="*/ 0 h 9000"/>
              <a:gd name="T4" fmla="*/ 2778 w 4271"/>
              <a:gd name="T5" fmla="*/ 4497 h 9000"/>
              <a:gd name="T6" fmla="*/ 4271 w 4271"/>
              <a:gd name="T7" fmla="*/ 9000 h 9000"/>
              <a:gd name="T8" fmla="*/ 1493 w 4271"/>
              <a:gd name="T9" fmla="*/ 9000 h 9000"/>
              <a:gd name="T10" fmla="*/ 0 w 4271"/>
              <a:gd name="T11" fmla="*/ 4497 h 9000"/>
              <a:gd name="T12" fmla="*/ 1492 w 4271"/>
              <a:gd name="T13" fmla="*/ 0 h 9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71" h="9000">
                <a:moveTo>
                  <a:pt x="1492" y="0"/>
                </a:moveTo>
                <a:lnTo>
                  <a:pt x="4270" y="0"/>
                </a:lnTo>
                <a:lnTo>
                  <a:pt x="2778" y="4497"/>
                </a:lnTo>
                <a:lnTo>
                  <a:pt x="4271" y="9000"/>
                </a:lnTo>
                <a:lnTo>
                  <a:pt x="1493" y="9000"/>
                </a:lnTo>
                <a:lnTo>
                  <a:pt x="0" y="4497"/>
                </a:lnTo>
                <a:lnTo>
                  <a:pt x="1492" y="0"/>
                </a:lnTo>
                <a:close/>
              </a:path>
            </a:pathLst>
          </a:cu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44525" y="0"/>
            <a:ext cx="1349375" cy="3427413"/>
          </a:xfrm>
          <a:custGeom>
            <a:avLst/>
            <a:gdLst>
              <a:gd name="T0" fmla="*/ 1464 w 1775"/>
              <a:gd name="T1" fmla="*/ 0 h 4497"/>
              <a:gd name="T2" fmla="*/ 1775 w 1775"/>
              <a:gd name="T3" fmla="*/ 0 h 4497"/>
              <a:gd name="T4" fmla="*/ 311 w 1775"/>
              <a:gd name="T5" fmla="*/ 4497 h 4497"/>
              <a:gd name="T6" fmla="*/ 0 w 1775"/>
              <a:gd name="T7" fmla="*/ 4497 h 4497"/>
              <a:gd name="T8" fmla="*/ 1464 w 1775"/>
              <a:gd name="T9" fmla="*/ 0 h 4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5" h="4497">
                <a:moveTo>
                  <a:pt x="1464" y="0"/>
                </a:moveTo>
                <a:lnTo>
                  <a:pt x="1775" y="0"/>
                </a:lnTo>
                <a:lnTo>
                  <a:pt x="311" y="4497"/>
                </a:lnTo>
                <a:lnTo>
                  <a:pt x="0" y="4497"/>
                </a:lnTo>
                <a:lnTo>
                  <a:pt x="1464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4AE0017-38AF-4FE6-8EAF-D97F742E48C7}"/>
              </a:ext>
            </a:extLst>
          </p:cNvPr>
          <p:cNvGrpSpPr/>
          <p:nvPr/>
        </p:nvGrpSpPr>
        <p:grpSpPr>
          <a:xfrm>
            <a:off x="10361343" y="1836870"/>
            <a:ext cx="1184697" cy="3181085"/>
            <a:chOff x="10529542" y="994373"/>
            <a:chExt cx="867281" cy="4581222"/>
          </a:xfrm>
        </p:grpSpPr>
        <p:sp>
          <p:nvSpPr>
            <p:cNvPr id="8" name="Freeform 7"/>
            <p:cNvSpPr/>
            <p:nvPr/>
          </p:nvSpPr>
          <p:spPr bwMode="auto">
            <a:xfrm>
              <a:off x="10529542" y="994373"/>
              <a:ext cx="866515" cy="2290611"/>
            </a:xfrm>
            <a:custGeom>
              <a:avLst/>
              <a:gdLst>
                <a:gd name="T0" fmla="*/ 0 w 968"/>
                <a:gd name="T1" fmla="*/ 0 h 2062"/>
                <a:gd name="T2" fmla="*/ 305 w 968"/>
                <a:gd name="T3" fmla="*/ 0 h 2062"/>
                <a:gd name="T4" fmla="*/ 968 w 968"/>
                <a:gd name="T5" fmla="*/ 2062 h 2062"/>
                <a:gd name="T6" fmla="*/ 663 w 968"/>
                <a:gd name="T7" fmla="*/ 2062 h 2062"/>
                <a:gd name="T8" fmla="*/ 0 w 968"/>
                <a:gd name="T9" fmla="*/ 0 h 2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8" h="2062">
                  <a:moveTo>
                    <a:pt x="0" y="0"/>
                  </a:moveTo>
                  <a:lnTo>
                    <a:pt x="305" y="0"/>
                  </a:lnTo>
                  <a:lnTo>
                    <a:pt x="968" y="2062"/>
                  </a:lnTo>
                  <a:lnTo>
                    <a:pt x="663" y="2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4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10530308" y="3284984"/>
              <a:ext cx="866515" cy="2290611"/>
            </a:xfrm>
            <a:custGeom>
              <a:avLst/>
              <a:gdLst>
                <a:gd name="T0" fmla="*/ 968 w 968"/>
                <a:gd name="T1" fmla="*/ 0 h 2063"/>
                <a:gd name="T2" fmla="*/ 305 w 968"/>
                <a:gd name="T3" fmla="*/ 2063 h 2063"/>
                <a:gd name="T4" fmla="*/ 0 w 968"/>
                <a:gd name="T5" fmla="*/ 2063 h 2063"/>
                <a:gd name="T6" fmla="*/ 663 w 968"/>
                <a:gd name="T7" fmla="*/ 0 h 2063"/>
                <a:gd name="T8" fmla="*/ 968 w 968"/>
                <a:gd name="T9" fmla="*/ 0 h 2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8" h="2063">
                  <a:moveTo>
                    <a:pt x="968" y="0"/>
                  </a:moveTo>
                  <a:lnTo>
                    <a:pt x="305" y="2063"/>
                  </a:lnTo>
                  <a:lnTo>
                    <a:pt x="0" y="2063"/>
                  </a:lnTo>
                  <a:lnTo>
                    <a:pt x="663" y="0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008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" name="Freeform 9"/>
          <p:cNvSpPr/>
          <p:nvPr/>
        </p:nvSpPr>
        <p:spPr bwMode="auto">
          <a:xfrm>
            <a:off x="0" y="2673350"/>
            <a:ext cx="1360488" cy="4184650"/>
          </a:xfrm>
          <a:custGeom>
            <a:avLst/>
            <a:gdLst>
              <a:gd name="T0" fmla="*/ 1788 w 1788"/>
              <a:gd name="T1" fmla="*/ 5492 h 5492"/>
              <a:gd name="T2" fmla="*/ 785 w 1788"/>
              <a:gd name="T3" fmla="*/ 5492 h 5492"/>
              <a:gd name="T4" fmla="*/ 0 w 1788"/>
              <a:gd name="T5" fmla="*/ 3082 h 5492"/>
              <a:gd name="T6" fmla="*/ 0 w 1788"/>
              <a:gd name="T7" fmla="*/ 0 h 5492"/>
              <a:gd name="T8" fmla="*/ 1788 w 1788"/>
              <a:gd name="T9" fmla="*/ 5492 h 5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8" h="5492">
                <a:moveTo>
                  <a:pt x="1788" y="5492"/>
                </a:moveTo>
                <a:lnTo>
                  <a:pt x="785" y="5492"/>
                </a:lnTo>
                <a:lnTo>
                  <a:pt x="0" y="3082"/>
                </a:lnTo>
                <a:lnTo>
                  <a:pt x="0" y="0"/>
                </a:lnTo>
                <a:lnTo>
                  <a:pt x="1788" y="5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173619" y="2420888"/>
            <a:ext cx="6034723" cy="1641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/>
            <a:r>
              <a:rPr lang="zh-TW" altLang="en-US" sz="4400" b="1" dirty="0">
                <a:solidFill>
                  <a:schemeClr val="tx1"/>
                </a:solidFill>
                <a:latin typeface="+mj-ea"/>
              </a:rPr>
              <a:t>視覺圖書借閱管理系統</a:t>
            </a:r>
            <a:endParaRPr lang="zh-CN" altLang="en-US" sz="44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9" name="TextBox 16"/>
          <p:cNvSpPr txBox="1"/>
          <p:nvPr/>
        </p:nvSpPr>
        <p:spPr>
          <a:xfrm>
            <a:off x="5358995" y="4420371"/>
            <a:ext cx="1564005" cy="43345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17"/>
          <p:cNvSpPr txBox="1"/>
          <p:nvPr/>
        </p:nvSpPr>
        <p:spPr>
          <a:xfrm>
            <a:off x="7659124" y="4437112"/>
            <a:ext cx="1699837" cy="43345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3BB5729-19BF-44AE-A080-E962F51CE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792" y="3568001"/>
            <a:ext cx="6957032" cy="50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/>
            <a:r>
              <a:rPr lang="en-US" altLang="zh-TW" sz="2000" b="1" dirty="0" err="1">
                <a:solidFill>
                  <a:schemeClr val="tx1"/>
                </a:solidFill>
                <a:latin typeface="+mj-ea"/>
              </a:rPr>
              <a:t>Python+SQL+Line</a:t>
            </a:r>
            <a:r>
              <a:rPr lang="en-US" altLang="zh-TW" sz="2000" b="1" dirty="0">
                <a:solidFill>
                  <a:schemeClr val="tx1"/>
                </a:solidFill>
                <a:latin typeface="+mj-ea"/>
              </a:rPr>
              <a:t>+</a:t>
            </a:r>
            <a:r>
              <a:rPr lang="zh-TW" altLang="en-US" sz="2000" b="1" dirty="0">
                <a:solidFill>
                  <a:schemeClr val="tx1"/>
                </a:solidFill>
                <a:latin typeface="+mj-ea"/>
              </a:rPr>
              <a:t>爬蟲</a:t>
            </a:r>
            <a:endParaRPr lang="zh-CN" altLang="zh-CN" sz="2000" dirty="0">
              <a:solidFill>
                <a:schemeClr val="accent1"/>
              </a:solidFill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: 圆角 70"/>
          <p:cNvSpPr/>
          <p:nvPr/>
        </p:nvSpPr>
        <p:spPr bwMode="auto">
          <a:xfrm>
            <a:off x="1093124" y="4756226"/>
            <a:ext cx="2914823" cy="1472480"/>
          </a:xfrm>
          <a:prstGeom prst="roundRect">
            <a:avLst>
              <a:gd name="adj" fmla="val 4360"/>
            </a:avLst>
          </a:prstGeom>
          <a:solidFill>
            <a:schemeClr val="accent2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" name="Freeform 11"/>
          <p:cNvSpPr/>
          <p:nvPr/>
        </p:nvSpPr>
        <p:spPr bwMode="auto">
          <a:xfrm>
            <a:off x="999765" y="4806787"/>
            <a:ext cx="90706" cy="400110"/>
          </a:xfrm>
          <a:custGeom>
            <a:avLst/>
            <a:gdLst>
              <a:gd name="T0" fmla="*/ 139 w 139"/>
              <a:gd name="T1" fmla="*/ 0 h 806"/>
              <a:gd name="T2" fmla="*/ 0 w 139"/>
              <a:gd name="T3" fmla="*/ 110 h 806"/>
              <a:gd name="T4" fmla="*/ 0 w 139"/>
              <a:gd name="T5" fmla="*/ 806 h 806"/>
              <a:gd name="T6" fmla="*/ 139 w 139"/>
              <a:gd name="T7" fmla="*/ 696 h 806"/>
              <a:gd name="T8" fmla="*/ 139 w 139"/>
              <a:gd name="T9" fmla="*/ 0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" h="806">
                <a:moveTo>
                  <a:pt x="139" y="0"/>
                </a:moveTo>
                <a:lnTo>
                  <a:pt x="0" y="110"/>
                </a:lnTo>
                <a:lnTo>
                  <a:pt x="0" y="806"/>
                </a:lnTo>
                <a:lnTo>
                  <a:pt x="139" y="696"/>
                </a:lnTo>
                <a:lnTo>
                  <a:pt x="1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8" name="Freeform 12"/>
          <p:cNvSpPr/>
          <p:nvPr/>
        </p:nvSpPr>
        <p:spPr bwMode="auto">
          <a:xfrm>
            <a:off x="999765" y="4868341"/>
            <a:ext cx="1219671" cy="338555"/>
          </a:xfrm>
          <a:custGeom>
            <a:avLst/>
            <a:gdLst>
              <a:gd name="T0" fmla="*/ 3591 w 3591"/>
              <a:gd name="T1" fmla="*/ 0 h 696"/>
              <a:gd name="T2" fmla="*/ 0 w 3591"/>
              <a:gd name="T3" fmla="*/ 0 h 696"/>
              <a:gd name="T4" fmla="*/ 0 w 3591"/>
              <a:gd name="T5" fmla="*/ 696 h 696"/>
              <a:gd name="T6" fmla="*/ 3591 w 3591"/>
              <a:gd name="T7" fmla="*/ 696 h 696"/>
              <a:gd name="T8" fmla="*/ 3383 w 3591"/>
              <a:gd name="T9" fmla="*/ 353 h 696"/>
              <a:gd name="T10" fmla="*/ 3591 w 3591"/>
              <a:gd name="T11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91" h="696">
                <a:moveTo>
                  <a:pt x="3591" y="0"/>
                </a:moveTo>
                <a:lnTo>
                  <a:pt x="0" y="0"/>
                </a:lnTo>
                <a:lnTo>
                  <a:pt x="0" y="696"/>
                </a:lnTo>
                <a:lnTo>
                  <a:pt x="3591" y="696"/>
                </a:lnTo>
                <a:lnTo>
                  <a:pt x="3383" y="353"/>
                </a:lnTo>
                <a:lnTo>
                  <a:pt x="359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9" name="TextBox 7"/>
          <p:cNvSpPr txBox="1"/>
          <p:nvPr/>
        </p:nvSpPr>
        <p:spPr>
          <a:xfrm>
            <a:off x="1139745" y="4806787"/>
            <a:ext cx="1351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r>
              <a:rPr lang="zh-TW" altLang="en-US" sz="2400" dirty="0">
                <a:solidFill>
                  <a:schemeClr val="accent2"/>
                </a:solidFill>
              </a:rPr>
              <a:t>套件</a:t>
            </a:r>
            <a:r>
              <a:rPr lang="en-US" altLang="zh-TW" sz="2400" dirty="0">
                <a:solidFill>
                  <a:schemeClr val="accent2"/>
                </a:solidFill>
              </a:rPr>
              <a:t>3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26810" y="5237675"/>
            <a:ext cx="2476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Serial</a:t>
            </a:r>
            <a:r>
              <a:rPr lang="zh-TW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TW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序列通訊</a:t>
            </a:r>
            <a:r>
              <a:rPr lang="en-US" altLang="zh-TW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394850" y="5668562"/>
            <a:ext cx="2206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</a:rPr>
              <a:t>pip install </a:t>
            </a:r>
            <a:r>
              <a:rPr lang="en-US" altLang="zh-CN" dirty="0" err="1">
                <a:solidFill>
                  <a:schemeClr val="accent1"/>
                </a:solidFill>
                <a:latin typeface="+mj-ea"/>
                <a:ea typeface="+mj-ea"/>
              </a:rPr>
              <a:t>pyserial</a:t>
            </a:r>
            <a:endParaRPr lang="zh-CN" altLang="en-US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0" name="TextBox 54">
            <a:extLst>
              <a:ext uri="{FF2B5EF4-FFF2-40B4-BE49-F238E27FC236}">
                <a16:creationId xmlns:a16="http://schemas.microsoft.com/office/drawing/2014/main" id="{4EFCB36A-45B6-424B-B79D-871D86AB5A1D}"/>
              </a:ext>
            </a:extLst>
          </p:cNvPr>
          <p:cNvSpPr txBox="1"/>
          <p:nvPr/>
        </p:nvSpPr>
        <p:spPr>
          <a:xfrm>
            <a:off x="49710" y="44624"/>
            <a:ext cx="12097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pPr algn="ctr"/>
            <a:r>
              <a:rPr lang="zh-TW" altLang="en-US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使用套件</a:t>
            </a:r>
          </a:p>
        </p:txBody>
      </p:sp>
      <p:sp>
        <p:nvSpPr>
          <p:cNvPr id="21" name="TextBox 55">
            <a:extLst>
              <a:ext uri="{FF2B5EF4-FFF2-40B4-BE49-F238E27FC236}">
                <a16:creationId xmlns:a16="http://schemas.microsoft.com/office/drawing/2014/main" id="{A4A07C65-AB8B-4FE8-8C92-F9027D1216ED}"/>
              </a:ext>
            </a:extLst>
          </p:cNvPr>
          <p:cNvSpPr txBox="1"/>
          <p:nvPr/>
        </p:nvSpPr>
        <p:spPr>
          <a:xfrm>
            <a:off x="140263" y="106179"/>
            <a:ext cx="1064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TW" dirty="0">
                <a:solidFill>
                  <a:schemeClr val="accent2"/>
                </a:solidFill>
              </a:rPr>
              <a:t>4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2" name="矩形: 圆角 70">
            <a:extLst>
              <a:ext uri="{FF2B5EF4-FFF2-40B4-BE49-F238E27FC236}">
                <a16:creationId xmlns:a16="http://schemas.microsoft.com/office/drawing/2014/main" id="{F464467B-DB89-4445-A4BB-79887DD43EA2}"/>
              </a:ext>
            </a:extLst>
          </p:cNvPr>
          <p:cNvSpPr/>
          <p:nvPr/>
        </p:nvSpPr>
        <p:spPr bwMode="auto">
          <a:xfrm>
            <a:off x="1090471" y="1264579"/>
            <a:ext cx="2914823" cy="1472480"/>
          </a:xfrm>
          <a:prstGeom prst="roundRect">
            <a:avLst>
              <a:gd name="adj" fmla="val 4360"/>
            </a:avLst>
          </a:prstGeom>
          <a:solidFill>
            <a:schemeClr val="accent2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5C2592C2-EA4E-485B-8BCA-0E59306124BB}"/>
              </a:ext>
            </a:extLst>
          </p:cNvPr>
          <p:cNvSpPr/>
          <p:nvPr/>
        </p:nvSpPr>
        <p:spPr bwMode="auto">
          <a:xfrm>
            <a:off x="1007487" y="1315140"/>
            <a:ext cx="90706" cy="400110"/>
          </a:xfrm>
          <a:custGeom>
            <a:avLst/>
            <a:gdLst>
              <a:gd name="T0" fmla="*/ 139 w 139"/>
              <a:gd name="T1" fmla="*/ 0 h 806"/>
              <a:gd name="T2" fmla="*/ 0 w 139"/>
              <a:gd name="T3" fmla="*/ 110 h 806"/>
              <a:gd name="T4" fmla="*/ 0 w 139"/>
              <a:gd name="T5" fmla="*/ 806 h 806"/>
              <a:gd name="T6" fmla="*/ 139 w 139"/>
              <a:gd name="T7" fmla="*/ 696 h 806"/>
              <a:gd name="T8" fmla="*/ 139 w 139"/>
              <a:gd name="T9" fmla="*/ 0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" h="806">
                <a:moveTo>
                  <a:pt x="139" y="0"/>
                </a:moveTo>
                <a:lnTo>
                  <a:pt x="0" y="110"/>
                </a:lnTo>
                <a:lnTo>
                  <a:pt x="0" y="806"/>
                </a:lnTo>
                <a:lnTo>
                  <a:pt x="139" y="696"/>
                </a:lnTo>
                <a:lnTo>
                  <a:pt x="1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6" name="Freeform 12">
            <a:extLst>
              <a:ext uri="{FF2B5EF4-FFF2-40B4-BE49-F238E27FC236}">
                <a16:creationId xmlns:a16="http://schemas.microsoft.com/office/drawing/2014/main" id="{90EDDADE-7B6B-41C8-9A1E-6178DF831F7C}"/>
              </a:ext>
            </a:extLst>
          </p:cNvPr>
          <p:cNvSpPr/>
          <p:nvPr/>
        </p:nvSpPr>
        <p:spPr bwMode="auto">
          <a:xfrm>
            <a:off x="1007487" y="1376694"/>
            <a:ext cx="1219671" cy="338555"/>
          </a:xfrm>
          <a:custGeom>
            <a:avLst/>
            <a:gdLst>
              <a:gd name="T0" fmla="*/ 3591 w 3591"/>
              <a:gd name="T1" fmla="*/ 0 h 696"/>
              <a:gd name="T2" fmla="*/ 0 w 3591"/>
              <a:gd name="T3" fmla="*/ 0 h 696"/>
              <a:gd name="T4" fmla="*/ 0 w 3591"/>
              <a:gd name="T5" fmla="*/ 696 h 696"/>
              <a:gd name="T6" fmla="*/ 3591 w 3591"/>
              <a:gd name="T7" fmla="*/ 696 h 696"/>
              <a:gd name="T8" fmla="*/ 3383 w 3591"/>
              <a:gd name="T9" fmla="*/ 353 h 696"/>
              <a:gd name="T10" fmla="*/ 3591 w 3591"/>
              <a:gd name="T11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91" h="696">
                <a:moveTo>
                  <a:pt x="3591" y="0"/>
                </a:moveTo>
                <a:lnTo>
                  <a:pt x="0" y="0"/>
                </a:lnTo>
                <a:lnTo>
                  <a:pt x="0" y="696"/>
                </a:lnTo>
                <a:lnTo>
                  <a:pt x="3591" y="696"/>
                </a:lnTo>
                <a:lnTo>
                  <a:pt x="3383" y="353"/>
                </a:lnTo>
                <a:lnTo>
                  <a:pt x="359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DB7AC82A-6E90-44B8-9AE1-83FE07461688}"/>
              </a:ext>
            </a:extLst>
          </p:cNvPr>
          <p:cNvSpPr txBox="1"/>
          <p:nvPr/>
        </p:nvSpPr>
        <p:spPr>
          <a:xfrm>
            <a:off x="1147467" y="1315140"/>
            <a:ext cx="1351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r>
              <a:rPr lang="zh-TW" altLang="en-US" sz="2400" dirty="0">
                <a:solidFill>
                  <a:schemeClr val="accent2"/>
                </a:solidFill>
              </a:rPr>
              <a:t>套件</a:t>
            </a:r>
            <a:r>
              <a:rPr lang="en-US" altLang="zh-CN" sz="2400" dirty="0">
                <a:solidFill>
                  <a:schemeClr val="accent2"/>
                </a:solidFill>
              </a:rPr>
              <a:t>1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D655EE9-FD1E-4754-B55E-075E0BE052C2}"/>
              </a:ext>
            </a:extLst>
          </p:cNvPr>
          <p:cNvSpPr/>
          <p:nvPr/>
        </p:nvSpPr>
        <p:spPr>
          <a:xfrm>
            <a:off x="1204523" y="1746028"/>
            <a:ext cx="26695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Tkinter</a:t>
            </a:r>
            <a:r>
              <a:rPr lang="zh-TW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TW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繪製</a:t>
            </a:r>
            <a:r>
              <a:rPr lang="en-US" altLang="zh-TW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TW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介面</a:t>
            </a:r>
            <a:r>
              <a:rPr lang="en-US" altLang="zh-TW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338D9C9-8563-4CC2-89CB-BC494913A165}"/>
              </a:ext>
            </a:extLst>
          </p:cNvPr>
          <p:cNvSpPr/>
          <p:nvPr/>
        </p:nvSpPr>
        <p:spPr>
          <a:xfrm>
            <a:off x="1394989" y="2176915"/>
            <a:ext cx="2206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</a:rPr>
              <a:t>pip install </a:t>
            </a:r>
            <a:r>
              <a:rPr lang="en-US" altLang="zh-CN" dirty="0" err="1">
                <a:solidFill>
                  <a:schemeClr val="accent1"/>
                </a:solidFill>
                <a:latin typeface="+mj-ea"/>
                <a:ea typeface="+mj-ea"/>
              </a:rPr>
              <a:t>tkinter</a:t>
            </a:r>
            <a:endParaRPr lang="zh-CN" altLang="en-US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0" name="矩形: 圆角 70">
            <a:extLst>
              <a:ext uri="{FF2B5EF4-FFF2-40B4-BE49-F238E27FC236}">
                <a16:creationId xmlns:a16="http://schemas.microsoft.com/office/drawing/2014/main" id="{BF315CDC-FD7F-4366-9FED-39B68B2F902C}"/>
              </a:ext>
            </a:extLst>
          </p:cNvPr>
          <p:cNvSpPr/>
          <p:nvPr/>
        </p:nvSpPr>
        <p:spPr bwMode="auto">
          <a:xfrm>
            <a:off x="1089638" y="3007239"/>
            <a:ext cx="2914823" cy="1472480"/>
          </a:xfrm>
          <a:prstGeom prst="roundRect">
            <a:avLst>
              <a:gd name="adj" fmla="val 4360"/>
            </a:avLst>
          </a:prstGeom>
          <a:solidFill>
            <a:schemeClr val="accent2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Freeform 11">
            <a:extLst>
              <a:ext uri="{FF2B5EF4-FFF2-40B4-BE49-F238E27FC236}">
                <a16:creationId xmlns:a16="http://schemas.microsoft.com/office/drawing/2014/main" id="{F619CF34-4362-4305-B25B-765500EE8482}"/>
              </a:ext>
            </a:extLst>
          </p:cNvPr>
          <p:cNvSpPr/>
          <p:nvPr/>
        </p:nvSpPr>
        <p:spPr bwMode="auto">
          <a:xfrm>
            <a:off x="1001059" y="3057800"/>
            <a:ext cx="90706" cy="400110"/>
          </a:xfrm>
          <a:custGeom>
            <a:avLst/>
            <a:gdLst>
              <a:gd name="T0" fmla="*/ 139 w 139"/>
              <a:gd name="T1" fmla="*/ 0 h 806"/>
              <a:gd name="T2" fmla="*/ 0 w 139"/>
              <a:gd name="T3" fmla="*/ 110 h 806"/>
              <a:gd name="T4" fmla="*/ 0 w 139"/>
              <a:gd name="T5" fmla="*/ 806 h 806"/>
              <a:gd name="T6" fmla="*/ 139 w 139"/>
              <a:gd name="T7" fmla="*/ 696 h 806"/>
              <a:gd name="T8" fmla="*/ 139 w 139"/>
              <a:gd name="T9" fmla="*/ 0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" h="806">
                <a:moveTo>
                  <a:pt x="139" y="0"/>
                </a:moveTo>
                <a:lnTo>
                  <a:pt x="0" y="110"/>
                </a:lnTo>
                <a:lnTo>
                  <a:pt x="0" y="806"/>
                </a:lnTo>
                <a:lnTo>
                  <a:pt x="139" y="696"/>
                </a:lnTo>
                <a:lnTo>
                  <a:pt x="1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2" name="Freeform 12">
            <a:extLst>
              <a:ext uri="{FF2B5EF4-FFF2-40B4-BE49-F238E27FC236}">
                <a16:creationId xmlns:a16="http://schemas.microsoft.com/office/drawing/2014/main" id="{F1E555D8-643A-49A8-B8BA-4EAEE8DF4582}"/>
              </a:ext>
            </a:extLst>
          </p:cNvPr>
          <p:cNvSpPr/>
          <p:nvPr/>
        </p:nvSpPr>
        <p:spPr bwMode="auto">
          <a:xfrm>
            <a:off x="1001059" y="3119354"/>
            <a:ext cx="1219671" cy="338555"/>
          </a:xfrm>
          <a:custGeom>
            <a:avLst/>
            <a:gdLst>
              <a:gd name="T0" fmla="*/ 3591 w 3591"/>
              <a:gd name="T1" fmla="*/ 0 h 696"/>
              <a:gd name="T2" fmla="*/ 0 w 3591"/>
              <a:gd name="T3" fmla="*/ 0 h 696"/>
              <a:gd name="T4" fmla="*/ 0 w 3591"/>
              <a:gd name="T5" fmla="*/ 696 h 696"/>
              <a:gd name="T6" fmla="*/ 3591 w 3591"/>
              <a:gd name="T7" fmla="*/ 696 h 696"/>
              <a:gd name="T8" fmla="*/ 3383 w 3591"/>
              <a:gd name="T9" fmla="*/ 353 h 696"/>
              <a:gd name="T10" fmla="*/ 3591 w 3591"/>
              <a:gd name="T11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91" h="696">
                <a:moveTo>
                  <a:pt x="3591" y="0"/>
                </a:moveTo>
                <a:lnTo>
                  <a:pt x="0" y="0"/>
                </a:lnTo>
                <a:lnTo>
                  <a:pt x="0" y="696"/>
                </a:lnTo>
                <a:lnTo>
                  <a:pt x="3591" y="696"/>
                </a:lnTo>
                <a:lnTo>
                  <a:pt x="3383" y="353"/>
                </a:lnTo>
                <a:lnTo>
                  <a:pt x="359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96CBEDF5-5D3D-4A16-9C37-62B0AFD227D3}"/>
              </a:ext>
            </a:extLst>
          </p:cNvPr>
          <p:cNvSpPr txBox="1"/>
          <p:nvPr/>
        </p:nvSpPr>
        <p:spPr>
          <a:xfrm>
            <a:off x="1141039" y="3057800"/>
            <a:ext cx="1351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r>
              <a:rPr lang="zh-TW" altLang="en-US" sz="2400" dirty="0">
                <a:solidFill>
                  <a:schemeClr val="accent2"/>
                </a:solidFill>
              </a:rPr>
              <a:t>套件</a:t>
            </a:r>
            <a:r>
              <a:rPr lang="en-US" altLang="zh-TW" sz="2400" dirty="0">
                <a:solidFill>
                  <a:schemeClr val="accent2"/>
                </a:solidFill>
              </a:rPr>
              <a:t>2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C1D35AE-14D2-4A08-94D7-3984AA406DD1}"/>
              </a:ext>
            </a:extLst>
          </p:cNvPr>
          <p:cNvSpPr/>
          <p:nvPr/>
        </p:nvSpPr>
        <p:spPr>
          <a:xfrm>
            <a:off x="1328103" y="3488688"/>
            <a:ext cx="24753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Sqlite3</a:t>
            </a:r>
            <a:r>
              <a:rPr lang="zh-TW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TW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資料庫</a:t>
            </a:r>
            <a:r>
              <a:rPr lang="en-US" altLang="zh-TW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8073D48-5612-492F-9DA8-D7B29B630290}"/>
              </a:ext>
            </a:extLst>
          </p:cNvPr>
          <p:cNvSpPr/>
          <p:nvPr/>
        </p:nvSpPr>
        <p:spPr>
          <a:xfrm>
            <a:off x="1382305" y="3914163"/>
            <a:ext cx="2329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</a:rPr>
              <a:t>pip install pysqlite3</a:t>
            </a:r>
            <a:endParaRPr lang="zh-CN" altLang="en-US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6" name="矩形: 圆角 70">
            <a:extLst>
              <a:ext uri="{FF2B5EF4-FFF2-40B4-BE49-F238E27FC236}">
                <a16:creationId xmlns:a16="http://schemas.microsoft.com/office/drawing/2014/main" id="{7B559BAE-1897-4FCB-B46C-CBA6A8D185E9}"/>
              </a:ext>
            </a:extLst>
          </p:cNvPr>
          <p:cNvSpPr/>
          <p:nvPr/>
        </p:nvSpPr>
        <p:spPr bwMode="auto">
          <a:xfrm>
            <a:off x="4730229" y="1264579"/>
            <a:ext cx="2914823" cy="1472480"/>
          </a:xfrm>
          <a:prstGeom prst="roundRect">
            <a:avLst>
              <a:gd name="adj" fmla="val 4360"/>
            </a:avLst>
          </a:prstGeom>
          <a:solidFill>
            <a:schemeClr val="accent2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Freeform 11">
            <a:extLst>
              <a:ext uri="{FF2B5EF4-FFF2-40B4-BE49-F238E27FC236}">
                <a16:creationId xmlns:a16="http://schemas.microsoft.com/office/drawing/2014/main" id="{ADA17460-D7A1-49CA-BA1C-497E35F4EDB6}"/>
              </a:ext>
            </a:extLst>
          </p:cNvPr>
          <p:cNvSpPr/>
          <p:nvPr/>
        </p:nvSpPr>
        <p:spPr bwMode="auto">
          <a:xfrm>
            <a:off x="4643779" y="1315140"/>
            <a:ext cx="90706" cy="400110"/>
          </a:xfrm>
          <a:custGeom>
            <a:avLst/>
            <a:gdLst>
              <a:gd name="T0" fmla="*/ 139 w 139"/>
              <a:gd name="T1" fmla="*/ 0 h 806"/>
              <a:gd name="T2" fmla="*/ 0 w 139"/>
              <a:gd name="T3" fmla="*/ 110 h 806"/>
              <a:gd name="T4" fmla="*/ 0 w 139"/>
              <a:gd name="T5" fmla="*/ 806 h 806"/>
              <a:gd name="T6" fmla="*/ 139 w 139"/>
              <a:gd name="T7" fmla="*/ 696 h 806"/>
              <a:gd name="T8" fmla="*/ 139 w 139"/>
              <a:gd name="T9" fmla="*/ 0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" h="806">
                <a:moveTo>
                  <a:pt x="139" y="0"/>
                </a:moveTo>
                <a:lnTo>
                  <a:pt x="0" y="110"/>
                </a:lnTo>
                <a:lnTo>
                  <a:pt x="0" y="806"/>
                </a:lnTo>
                <a:lnTo>
                  <a:pt x="139" y="696"/>
                </a:lnTo>
                <a:lnTo>
                  <a:pt x="1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8" name="Freeform 12">
            <a:extLst>
              <a:ext uri="{FF2B5EF4-FFF2-40B4-BE49-F238E27FC236}">
                <a16:creationId xmlns:a16="http://schemas.microsoft.com/office/drawing/2014/main" id="{EF20A23C-9689-41C5-8B2B-031DCCE66EA5}"/>
              </a:ext>
            </a:extLst>
          </p:cNvPr>
          <p:cNvSpPr/>
          <p:nvPr/>
        </p:nvSpPr>
        <p:spPr bwMode="auto">
          <a:xfrm>
            <a:off x="4643779" y="1376694"/>
            <a:ext cx="1219671" cy="338555"/>
          </a:xfrm>
          <a:custGeom>
            <a:avLst/>
            <a:gdLst>
              <a:gd name="T0" fmla="*/ 3591 w 3591"/>
              <a:gd name="T1" fmla="*/ 0 h 696"/>
              <a:gd name="T2" fmla="*/ 0 w 3591"/>
              <a:gd name="T3" fmla="*/ 0 h 696"/>
              <a:gd name="T4" fmla="*/ 0 w 3591"/>
              <a:gd name="T5" fmla="*/ 696 h 696"/>
              <a:gd name="T6" fmla="*/ 3591 w 3591"/>
              <a:gd name="T7" fmla="*/ 696 h 696"/>
              <a:gd name="T8" fmla="*/ 3383 w 3591"/>
              <a:gd name="T9" fmla="*/ 353 h 696"/>
              <a:gd name="T10" fmla="*/ 3591 w 3591"/>
              <a:gd name="T11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91" h="696">
                <a:moveTo>
                  <a:pt x="3591" y="0"/>
                </a:moveTo>
                <a:lnTo>
                  <a:pt x="0" y="0"/>
                </a:lnTo>
                <a:lnTo>
                  <a:pt x="0" y="696"/>
                </a:lnTo>
                <a:lnTo>
                  <a:pt x="3591" y="696"/>
                </a:lnTo>
                <a:lnTo>
                  <a:pt x="3383" y="353"/>
                </a:lnTo>
                <a:lnTo>
                  <a:pt x="359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9" name="TextBox 7">
            <a:extLst>
              <a:ext uri="{FF2B5EF4-FFF2-40B4-BE49-F238E27FC236}">
                <a16:creationId xmlns:a16="http://schemas.microsoft.com/office/drawing/2014/main" id="{CB2598CA-99DF-4D0A-9FD1-24D12394129D}"/>
              </a:ext>
            </a:extLst>
          </p:cNvPr>
          <p:cNvSpPr txBox="1"/>
          <p:nvPr/>
        </p:nvSpPr>
        <p:spPr>
          <a:xfrm>
            <a:off x="4783759" y="1315140"/>
            <a:ext cx="1351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r>
              <a:rPr lang="zh-TW" altLang="en-US" sz="2400" dirty="0">
                <a:solidFill>
                  <a:schemeClr val="accent2"/>
                </a:solidFill>
              </a:rPr>
              <a:t>套件</a:t>
            </a:r>
            <a:r>
              <a:rPr lang="en-US" altLang="zh-TW" sz="2400" dirty="0">
                <a:solidFill>
                  <a:schemeClr val="accent2"/>
                </a:solidFill>
              </a:rPr>
              <a:t>4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D55DF35-ADC7-45A9-9051-2CBD5DFE601F}"/>
              </a:ext>
            </a:extLst>
          </p:cNvPr>
          <p:cNvSpPr/>
          <p:nvPr/>
        </p:nvSpPr>
        <p:spPr>
          <a:xfrm>
            <a:off x="4807451" y="1746028"/>
            <a:ext cx="27547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PIL</a:t>
            </a:r>
            <a:r>
              <a:rPr lang="zh-TW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TW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影像資料處理</a:t>
            </a:r>
            <a:r>
              <a:rPr lang="en-US" altLang="zh-TW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EDF8BBA-46D5-4332-9AE4-12F62FE7F43F}"/>
              </a:ext>
            </a:extLst>
          </p:cNvPr>
          <p:cNvSpPr/>
          <p:nvPr/>
        </p:nvSpPr>
        <p:spPr>
          <a:xfrm>
            <a:off x="5038864" y="2176915"/>
            <a:ext cx="2206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+mj-ea"/>
                <a:ea typeface="+mj-ea"/>
              </a:rPr>
              <a:t>pip</a:t>
            </a:r>
            <a:r>
              <a:rPr lang="en-US" altLang="zh-TW" b="1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en-US" altLang="zh-TW" dirty="0">
                <a:solidFill>
                  <a:schemeClr val="accent1"/>
                </a:solidFill>
                <a:latin typeface="+mj-ea"/>
                <a:ea typeface="+mj-ea"/>
              </a:rPr>
              <a:t>install</a:t>
            </a:r>
            <a:r>
              <a:rPr lang="en-US" altLang="zh-TW" b="1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en-US" altLang="zh-TW" dirty="0">
                <a:solidFill>
                  <a:schemeClr val="accent1"/>
                </a:solidFill>
                <a:latin typeface="+mj-ea"/>
                <a:ea typeface="+mj-ea"/>
              </a:rPr>
              <a:t>Pillow</a:t>
            </a:r>
            <a:endParaRPr lang="zh-CN" altLang="en-US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2" name="矩形: 圆角 70">
            <a:extLst>
              <a:ext uri="{FF2B5EF4-FFF2-40B4-BE49-F238E27FC236}">
                <a16:creationId xmlns:a16="http://schemas.microsoft.com/office/drawing/2014/main" id="{78689AA1-41F0-458E-9B93-50E5DF0CCB8C}"/>
              </a:ext>
            </a:extLst>
          </p:cNvPr>
          <p:cNvSpPr/>
          <p:nvPr/>
        </p:nvSpPr>
        <p:spPr bwMode="auto">
          <a:xfrm>
            <a:off x="4734485" y="3007239"/>
            <a:ext cx="2914823" cy="1472480"/>
          </a:xfrm>
          <a:prstGeom prst="roundRect">
            <a:avLst>
              <a:gd name="adj" fmla="val 4360"/>
            </a:avLst>
          </a:prstGeom>
          <a:solidFill>
            <a:schemeClr val="accent2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397C988A-C63F-4195-AC75-04CFF987ED05}"/>
              </a:ext>
            </a:extLst>
          </p:cNvPr>
          <p:cNvSpPr/>
          <p:nvPr/>
        </p:nvSpPr>
        <p:spPr bwMode="auto">
          <a:xfrm>
            <a:off x="4641126" y="3057800"/>
            <a:ext cx="90706" cy="400110"/>
          </a:xfrm>
          <a:custGeom>
            <a:avLst/>
            <a:gdLst>
              <a:gd name="T0" fmla="*/ 139 w 139"/>
              <a:gd name="T1" fmla="*/ 0 h 806"/>
              <a:gd name="T2" fmla="*/ 0 w 139"/>
              <a:gd name="T3" fmla="*/ 110 h 806"/>
              <a:gd name="T4" fmla="*/ 0 w 139"/>
              <a:gd name="T5" fmla="*/ 806 h 806"/>
              <a:gd name="T6" fmla="*/ 139 w 139"/>
              <a:gd name="T7" fmla="*/ 696 h 806"/>
              <a:gd name="T8" fmla="*/ 139 w 139"/>
              <a:gd name="T9" fmla="*/ 0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" h="806">
                <a:moveTo>
                  <a:pt x="139" y="0"/>
                </a:moveTo>
                <a:lnTo>
                  <a:pt x="0" y="110"/>
                </a:lnTo>
                <a:lnTo>
                  <a:pt x="0" y="806"/>
                </a:lnTo>
                <a:lnTo>
                  <a:pt x="139" y="696"/>
                </a:lnTo>
                <a:lnTo>
                  <a:pt x="1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44" name="Freeform 12">
            <a:extLst>
              <a:ext uri="{FF2B5EF4-FFF2-40B4-BE49-F238E27FC236}">
                <a16:creationId xmlns:a16="http://schemas.microsoft.com/office/drawing/2014/main" id="{BFBBB277-74E2-473F-9F9B-4D731B103FE4}"/>
              </a:ext>
            </a:extLst>
          </p:cNvPr>
          <p:cNvSpPr/>
          <p:nvPr/>
        </p:nvSpPr>
        <p:spPr bwMode="auto">
          <a:xfrm>
            <a:off x="4641126" y="3119354"/>
            <a:ext cx="1219671" cy="338555"/>
          </a:xfrm>
          <a:custGeom>
            <a:avLst/>
            <a:gdLst>
              <a:gd name="T0" fmla="*/ 3591 w 3591"/>
              <a:gd name="T1" fmla="*/ 0 h 696"/>
              <a:gd name="T2" fmla="*/ 0 w 3591"/>
              <a:gd name="T3" fmla="*/ 0 h 696"/>
              <a:gd name="T4" fmla="*/ 0 w 3591"/>
              <a:gd name="T5" fmla="*/ 696 h 696"/>
              <a:gd name="T6" fmla="*/ 3591 w 3591"/>
              <a:gd name="T7" fmla="*/ 696 h 696"/>
              <a:gd name="T8" fmla="*/ 3383 w 3591"/>
              <a:gd name="T9" fmla="*/ 353 h 696"/>
              <a:gd name="T10" fmla="*/ 3591 w 3591"/>
              <a:gd name="T11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91" h="696">
                <a:moveTo>
                  <a:pt x="3591" y="0"/>
                </a:moveTo>
                <a:lnTo>
                  <a:pt x="0" y="0"/>
                </a:lnTo>
                <a:lnTo>
                  <a:pt x="0" y="696"/>
                </a:lnTo>
                <a:lnTo>
                  <a:pt x="3591" y="696"/>
                </a:lnTo>
                <a:lnTo>
                  <a:pt x="3383" y="353"/>
                </a:lnTo>
                <a:lnTo>
                  <a:pt x="359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id="{88FC4A57-8A1E-4550-9F2A-D78EAA07E2E8}"/>
              </a:ext>
            </a:extLst>
          </p:cNvPr>
          <p:cNvSpPr txBox="1"/>
          <p:nvPr/>
        </p:nvSpPr>
        <p:spPr>
          <a:xfrm>
            <a:off x="4781106" y="3057800"/>
            <a:ext cx="1351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r>
              <a:rPr lang="zh-TW" altLang="en-US" sz="2400" dirty="0">
                <a:solidFill>
                  <a:schemeClr val="accent2"/>
                </a:solidFill>
              </a:rPr>
              <a:t>套件</a:t>
            </a:r>
            <a:r>
              <a:rPr lang="en-US" altLang="zh-TW" sz="2400" dirty="0">
                <a:solidFill>
                  <a:schemeClr val="accent2"/>
                </a:solidFill>
              </a:rPr>
              <a:t>5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145656B-17FA-4FE6-9DC7-5E879479F77A}"/>
              </a:ext>
            </a:extLst>
          </p:cNvPr>
          <p:cNvSpPr/>
          <p:nvPr/>
        </p:nvSpPr>
        <p:spPr>
          <a:xfrm>
            <a:off x="4968171" y="3488688"/>
            <a:ext cx="23294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</a:t>
            </a:r>
            <a:r>
              <a:rPr lang="zh-TW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TW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視覺庫</a:t>
            </a:r>
            <a:r>
              <a:rPr lang="en-US" altLang="zh-TW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4D7E592-4CEE-418B-96B4-D003C83063A8}"/>
              </a:ext>
            </a:extLst>
          </p:cNvPr>
          <p:cNvSpPr/>
          <p:nvPr/>
        </p:nvSpPr>
        <p:spPr>
          <a:xfrm>
            <a:off x="4667192" y="3957987"/>
            <a:ext cx="30408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</a:rPr>
              <a:t>pip install </a:t>
            </a:r>
            <a:r>
              <a:rPr lang="en-US" altLang="zh-CN" dirty="0" err="1">
                <a:solidFill>
                  <a:schemeClr val="accent1"/>
                </a:solidFill>
                <a:latin typeface="+mj-ea"/>
                <a:ea typeface="+mj-ea"/>
              </a:rPr>
              <a:t>opencv</a:t>
            </a:r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</a:rPr>
              <a:t>-python</a:t>
            </a:r>
            <a:endParaRPr lang="zh-CN" altLang="en-US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8" name="矩形: 圆角 70">
            <a:extLst>
              <a:ext uri="{FF2B5EF4-FFF2-40B4-BE49-F238E27FC236}">
                <a16:creationId xmlns:a16="http://schemas.microsoft.com/office/drawing/2014/main" id="{AA8BCE29-FC38-4306-AA8B-DD2B2979EA31}"/>
              </a:ext>
            </a:extLst>
          </p:cNvPr>
          <p:cNvSpPr/>
          <p:nvPr/>
        </p:nvSpPr>
        <p:spPr bwMode="auto">
          <a:xfrm>
            <a:off x="4730229" y="4758773"/>
            <a:ext cx="2914823" cy="1472480"/>
          </a:xfrm>
          <a:prstGeom prst="roundRect">
            <a:avLst>
              <a:gd name="adj" fmla="val 4360"/>
            </a:avLst>
          </a:prstGeom>
          <a:solidFill>
            <a:schemeClr val="accent2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" name="Freeform 11">
            <a:extLst>
              <a:ext uri="{FF2B5EF4-FFF2-40B4-BE49-F238E27FC236}">
                <a16:creationId xmlns:a16="http://schemas.microsoft.com/office/drawing/2014/main" id="{F007D0B8-7C23-4EA8-92BE-35EAFE9ACAA9}"/>
              </a:ext>
            </a:extLst>
          </p:cNvPr>
          <p:cNvSpPr/>
          <p:nvPr/>
        </p:nvSpPr>
        <p:spPr bwMode="auto">
          <a:xfrm>
            <a:off x="4641650" y="4809334"/>
            <a:ext cx="90706" cy="400110"/>
          </a:xfrm>
          <a:custGeom>
            <a:avLst/>
            <a:gdLst>
              <a:gd name="T0" fmla="*/ 139 w 139"/>
              <a:gd name="T1" fmla="*/ 0 h 806"/>
              <a:gd name="T2" fmla="*/ 0 w 139"/>
              <a:gd name="T3" fmla="*/ 110 h 806"/>
              <a:gd name="T4" fmla="*/ 0 w 139"/>
              <a:gd name="T5" fmla="*/ 806 h 806"/>
              <a:gd name="T6" fmla="*/ 139 w 139"/>
              <a:gd name="T7" fmla="*/ 696 h 806"/>
              <a:gd name="T8" fmla="*/ 139 w 139"/>
              <a:gd name="T9" fmla="*/ 0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" h="806">
                <a:moveTo>
                  <a:pt x="139" y="0"/>
                </a:moveTo>
                <a:lnTo>
                  <a:pt x="0" y="110"/>
                </a:lnTo>
                <a:lnTo>
                  <a:pt x="0" y="806"/>
                </a:lnTo>
                <a:lnTo>
                  <a:pt x="139" y="696"/>
                </a:lnTo>
                <a:lnTo>
                  <a:pt x="1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0" name="Freeform 12">
            <a:extLst>
              <a:ext uri="{FF2B5EF4-FFF2-40B4-BE49-F238E27FC236}">
                <a16:creationId xmlns:a16="http://schemas.microsoft.com/office/drawing/2014/main" id="{AD55842B-0A18-4450-9B50-F2F86E677786}"/>
              </a:ext>
            </a:extLst>
          </p:cNvPr>
          <p:cNvSpPr/>
          <p:nvPr/>
        </p:nvSpPr>
        <p:spPr bwMode="auto">
          <a:xfrm>
            <a:off x="4641650" y="4870888"/>
            <a:ext cx="1219671" cy="338555"/>
          </a:xfrm>
          <a:custGeom>
            <a:avLst/>
            <a:gdLst>
              <a:gd name="T0" fmla="*/ 3591 w 3591"/>
              <a:gd name="T1" fmla="*/ 0 h 696"/>
              <a:gd name="T2" fmla="*/ 0 w 3591"/>
              <a:gd name="T3" fmla="*/ 0 h 696"/>
              <a:gd name="T4" fmla="*/ 0 w 3591"/>
              <a:gd name="T5" fmla="*/ 696 h 696"/>
              <a:gd name="T6" fmla="*/ 3591 w 3591"/>
              <a:gd name="T7" fmla="*/ 696 h 696"/>
              <a:gd name="T8" fmla="*/ 3383 w 3591"/>
              <a:gd name="T9" fmla="*/ 353 h 696"/>
              <a:gd name="T10" fmla="*/ 3591 w 3591"/>
              <a:gd name="T11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91" h="696">
                <a:moveTo>
                  <a:pt x="3591" y="0"/>
                </a:moveTo>
                <a:lnTo>
                  <a:pt x="0" y="0"/>
                </a:lnTo>
                <a:lnTo>
                  <a:pt x="0" y="696"/>
                </a:lnTo>
                <a:lnTo>
                  <a:pt x="3591" y="696"/>
                </a:lnTo>
                <a:lnTo>
                  <a:pt x="3383" y="353"/>
                </a:lnTo>
                <a:lnTo>
                  <a:pt x="359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1" name="TextBox 7">
            <a:extLst>
              <a:ext uri="{FF2B5EF4-FFF2-40B4-BE49-F238E27FC236}">
                <a16:creationId xmlns:a16="http://schemas.microsoft.com/office/drawing/2014/main" id="{5B33D01B-E447-4E95-A6BA-941EBCB671CE}"/>
              </a:ext>
            </a:extLst>
          </p:cNvPr>
          <p:cNvSpPr txBox="1"/>
          <p:nvPr/>
        </p:nvSpPr>
        <p:spPr>
          <a:xfrm>
            <a:off x="4781630" y="4809334"/>
            <a:ext cx="1351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r>
              <a:rPr lang="zh-TW" altLang="en-US" sz="2400" dirty="0">
                <a:solidFill>
                  <a:schemeClr val="accent2"/>
                </a:solidFill>
              </a:rPr>
              <a:t>套件</a:t>
            </a:r>
            <a:r>
              <a:rPr lang="en-US" altLang="zh-TW" sz="2400" dirty="0">
                <a:solidFill>
                  <a:schemeClr val="accent2"/>
                </a:solidFill>
              </a:rPr>
              <a:t>6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FE4BF8E-757E-43BE-B151-21AE418AF7A8}"/>
              </a:ext>
            </a:extLst>
          </p:cNvPr>
          <p:cNvSpPr/>
          <p:nvPr/>
        </p:nvSpPr>
        <p:spPr>
          <a:xfrm>
            <a:off x="4968695" y="5240222"/>
            <a:ext cx="24978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TW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TW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數學庫</a:t>
            </a:r>
            <a:r>
              <a:rPr lang="en-US" altLang="zh-TW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B371359-02F4-49C8-B516-F1E0FB1D49A5}"/>
              </a:ext>
            </a:extLst>
          </p:cNvPr>
          <p:cNvSpPr/>
          <p:nvPr/>
        </p:nvSpPr>
        <p:spPr>
          <a:xfrm>
            <a:off x="5048461" y="5665697"/>
            <a:ext cx="2329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</a:rPr>
              <a:t>pip install numpy</a:t>
            </a:r>
            <a:endParaRPr lang="zh-CN" altLang="en-US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4" name="矩形: 圆角 70">
            <a:extLst>
              <a:ext uri="{FF2B5EF4-FFF2-40B4-BE49-F238E27FC236}">
                <a16:creationId xmlns:a16="http://schemas.microsoft.com/office/drawing/2014/main" id="{A76C3C55-738A-4E0C-AB85-C0DA323644D7}"/>
              </a:ext>
            </a:extLst>
          </p:cNvPr>
          <p:cNvSpPr/>
          <p:nvPr/>
        </p:nvSpPr>
        <p:spPr bwMode="auto">
          <a:xfrm>
            <a:off x="8369987" y="1266903"/>
            <a:ext cx="2914823" cy="1472480"/>
          </a:xfrm>
          <a:prstGeom prst="roundRect">
            <a:avLst>
              <a:gd name="adj" fmla="val 4360"/>
            </a:avLst>
          </a:prstGeom>
          <a:solidFill>
            <a:schemeClr val="accent2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" name="Freeform 11">
            <a:extLst>
              <a:ext uri="{FF2B5EF4-FFF2-40B4-BE49-F238E27FC236}">
                <a16:creationId xmlns:a16="http://schemas.microsoft.com/office/drawing/2014/main" id="{4B3B822A-A52F-4DE2-9BA0-F70B0575EC79}"/>
              </a:ext>
            </a:extLst>
          </p:cNvPr>
          <p:cNvSpPr/>
          <p:nvPr/>
        </p:nvSpPr>
        <p:spPr bwMode="auto">
          <a:xfrm>
            <a:off x="8283537" y="1317464"/>
            <a:ext cx="90706" cy="400110"/>
          </a:xfrm>
          <a:custGeom>
            <a:avLst/>
            <a:gdLst>
              <a:gd name="T0" fmla="*/ 139 w 139"/>
              <a:gd name="T1" fmla="*/ 0 h 806"/>
              <a:gd name="T2" fmla="*/ 0 w 139"/>
              <a:gd name="T3" fmla="*/ 110 h 806"/>
              <a:gd name="T4" fmla="*/ 0 w 139"/>
              <a:gd name="T5" fmla="*/ 806 h 806"/>
              <a:gd name="T6" fmla="*/ 139 w 139"/>
              <a:gd name="T7" fmla="*/ 696 h 806"/>
              <a:gd name="T8" fmla="*/ 139 w 139"/>
              <a:gd name="T9" fmla="*/ 0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" h="806">
                <a:moveTo>
                  <a:pt x="139" y="0"/>
                </a:moveTo>
                <a:lnTo>
                  <a:pt x="0" y="110"/>
                </a:lnTo>
                <a:lnTo>
                  <a:pt x="0" y="806"/>
                </a:lnTo>
                <a:lnTo>
                  <a:pt x="139" y="696"/>
                </a:lnTo>
                <a:lnTo>
                  <a:pt x="1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8" name="Freeform 12">
            <a:extLst>
              <a:ext uri="{FF2B5EF4-FFF2-40B4-BE49-F238E27FC236}">
                <a16:creationId xmlns:a16="http://schemas.microsoft.com/office/drawing/2014/main" id="{0B259A9E-E73A-48EB-A906-C6030AE8569F}"/>
              </a:ext>
            </a:extLst>
          </p:cNvPr>
          <p:cNvSpPr/>
          <p:nvPr/>
        </p:nvSpPr>
        <p:spPr bwMode="auto">
          <a:xfrm>
            <a:off x="8283537" y="1379018"/>
            <a:ext cx="1219671" cy="338555"/>
          </a:xfrm>
          <a:custGeom>
            <a:avLst/>
            <a:gdLst>
              <a:gd name="T0" fmla="*/ 3591 w 3591"/>
              <a:gd name="T1" fmla="*/ 0 h 696"/>
              <a:gd name="T2" fmla="*/ 0 w 3591"/>
              <a:gd name="T3" fmla="*/ 0 h 696"/>
              <a:gd name="T4" fmla="*/ 0 w 3591"/>
              <a:gd name="T5" fmla="*/ 696 h 696"/>
              <a:gd name="T6" fmla="*/ 3591 w 3591"/>
              <a:gd name="T7" fmla="*/ 696 h 696"/>
              <a:gd name="T8" fmla="*/ 3383 w 3591"/>
              <a:gd name="T9" fmla="*/ 353 h 696"/>
              <a:gd name="T10" fmla="*/ 3591 w 3591"/>
              <a:gd name="T11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91" h="696">
                <a:moveTo>
                  <a:pt x="3591" y="0"/>
                </a:moveTo>
                <a:lnTo>
                  <a:pt x="0" y="0"/>
                </a:lnTo>
                <a:lnTo>
                  <a:pt x="0" y="696"/>
                </a:lnTo>
                <a:lnTo>
                  <a:pt x="3591" y="696"/>
                </a:lnTo>
                <a:lnTo>
                  <a:pt x="3383" y="353"/>
                </a:lnTo>
                <a:lnTo>
                  <a:pt x="359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9" name="TextBox 7">
            <a:extLst>
              <a:ext uri="{FF2B5EF4-FFF2-40B4-BE49-F238E27FC236}">
                <a16:creationId xmlns:a16="http://schemas.microsoft.com/office/drawing/2014/main" id="{402C3BA8-F69D-4CFE-8DFA-791DBA361784}"/>
              </a:ext>
            </a:extLst>
          </p:cNvPr>
          <p:cNvSpPr txBox="1"/>
          <p:nvPr/>
        </p:nvSpPr>
        <p:spPr>
          <a:xfrm>
            <a:off x="8423517" y="1317464"/>
            <a:ext cx="1351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r>
              <a:rPr lang="zh-TW" altLang="en-US" sz="2400" dirty="0">
                <a:solidFill>
                  <a:schemeClr val="accent2"/>
                </a:solidFill>
              </a:rPr>
              <a:t>套件</a:t>
            </a:r>
            <a:r>
              <a:rPr lang="en-US" altLang="zh-TW" sz="2400" dirty="0">
                <a:solidFill>
                  <a:schemeClr val="accent2"/>
                </a:solidFill>
              </a:rPr>
              <a:t>7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A81E684-94EA-4F7F-A71C-0EBF0045576C}"/>
              </a:ext>
            </a:extLst>
          </p:cNvPr>
          <p:cNvSpPr/>
          <p:nvPr/>
        </p:nvSpPr>
        <p:spPr>
          <a:xfrm>
            <a:off x="8343938" y="1748352"/>
            <a:ext cx="29945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Pyzbar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TW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條碼掃描庫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FC27BD8-35C2-43EA-ACE4-53292C874A50}"/>
              </a:ext>
            </a:extLst>
          </p:cNvPr>
          <p:cNvSpPr/>
          <p:nvPr/>
        </p:nvSpPr>
        <p:spPr>
          <a:xfrm>
            <a:off x="8678622" y="2179239"/>
            <a:ext cx="2206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</a:rPr>
              <a:t>pip install </a:t>
            </a:r>
            <a:r>
              <a:rPr lang="en-US" altLang="zh-CN" dirty="0" err="1">
                <a:solidFill>
                  <a:schemeClr val="accent1"/>
                </a:solidFill>
                <a:latin typeface="+mj-ea"/>
                <a:ea typeface="+mj-ea"/>
              </a:rPr>
              <a:t>pyzbar</a:t>
            </a:r>
            <a:endParaRPr lang="zh-CN" altLang="en-US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2" name="矩形: 圆角 70">
            <a:extLst>
              <a:ext uri="{FF2B5EF4-FFF2-40B4-BE49-F238E27FC236}">
                <a16:creationId xmlns:a16="http://schemas.microsoft.com/office/drawing/2014/main" id="{61950082-ABF9-42C1-918F-D7F398EC418A}"/>
              </a:ext>
            </a:extLst>
          </p:cNvPr>
          <p:cNvSpPr/>
          <p:nvPr/>
        </p:nvSpPr>
        <p:spPr bwMode="auto">
          <a:xfrm>
            <a:off x="8379332" y="3006469"/>
            <a:ext cx="2914823" cy="1472480"/>
          </a:xfrm>
          <a:prstGeom prst="roundRect">
            <a:avLst>
              <a:gd name="adj" fmla="val 4360"/>
            </a:avLst>
          </a:prstGeom>
          <a:solidFill>
            <a:schemeClr val="accent2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" name="Freeform 11">
            <a:extLst>
              <a:ext uri="{FF2B5EF4-FFF2-40B4-BE49-F238E27FC236}">
                <a16:creationId xmlns:a16="http://schemas.microsoft.com/office/drawing/2014/main" id="{3E82A773-68DD-49B7-B01F-5A280D8B1F32}"/>
              </a:ext>
            </a:extLst>
          </p:cNvPr>
          <p:cNvSpPr/>
          <p:nvPr/>
        </p:nvSpPr>
        <p:spPr bwMode="auto">
          <a:xfrm>
            <a:off x="8285973" y="3057030"/>
            <a:ext cx="90706" cy="400110"/>
          </a:xfrm>
          <a:custGeom>
            <a:avLst/>
            <a:gdLst>
              <a:gd name="T0" fmla="*/ 139 w 139"/>
              <a:gd name="T1" fmla="*/ 0 h 806"/>
              <a:gd name="T2" fmla="*/ 0 w 139"/>
              <a:gd name="T3" fmla="*/ 110 h 806"/>
              <a:gd name="T4" fmla="*/ 0 w 139"/>
              <a:gd name="T5" fmla="*/ 806 h 806"/>
              <a:gd name="T6" fmla="*/ 139 w 139"/>
              <a:gd name="T7" fmla="*/ 696 h 806"/>
              <a:gd name="T8" fmla="*/ 139 w 139"/>
              <a:gd name="T9" fmla="*/ 0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" h="806">
                <a:moveTo>
                  <a:pt x="139" y="0"/>
                </a:moveTo>
                <a:lnTo>
                  <a:pt x="0" y="110"/>
                </a:lnTo>
                <a:lnTo>
                  <a:pt x="0" y="806"/>
                </a:lnTo>
                <a:lnTo>
                  <a:pt x="139" y="696"/>
                </a:lnTo>
                <a:lnTo>
                  <a:pt x="1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4" name="Freeform 12">
            <a:extLst>
              <a:ext uri="{FF2B5EF4-FFF2-40B4-BE49-F238E27FC236}">
                <a16:creationId xmlns:a16="http://schemas.microsoft.com/office/drawing/2014/main" id="{D829C23F-960A-4CBD-AB46-1327BA96EC27}"/>
              </a:ext>
            </a:extLst>
          </p:cNvPr>
          <p:cNvSpPr/>
          <p:nvPr/>
        </p:nvSpPr>
        <p:spPr bwMode="auto">
          <a:xfrm>
            <a:off x="8285973" y="3118584"/>
            <a:ext cx="1219671" cy="338555"/>
          </a:xfrm>
          <a:custGeom>
            <a:avLst/>
            <a:gdLst>
              <a:gd name="T0" fmla="*/ 3591 w 3591"/>
              <a:gd name="T1" fmla="*/ 0 h 696"/>
              <a:gd name="T2" fmla="*/ 0 w 3591"/>
              <a:gd name="T3" fmla="*/ 0 h 696"/>
              <a:gd name="T4" fmla="*/ 0 w 3591"/>
              <a:gd name="T5" fmla="*/ 696 h 696"/>
              <a:gd name="T6" fmla="*/ 3591 w 3591"/>
              <a:gd name="T7" fmla="*/ 696 h 696"/>
              <a:gd name="T8" fmla="*/ 3383 w 3591"/>
              <a:gd name="T9" fmla="*/ 353 h 696"/>
              <a:gd name="T10" fmla="*/ 3591 w 3591"/>
              <a:gd name="T11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91" h="696">
                <a:moveTo>
                  <a:pt x="3591" y="0"/>
                </a:moveTo>
                <a:lnTo>
                  <a:pt x="0" y="0"/>
                </a:lnTo>
                <a:lnTo>
                  <a:pt x="0" y="696"/>
                </a:lnTo>
                <a:lnTo>
                  <a:pt x="3591" y="696"/>
                </a:lnTo>
                <a:lnTo>
                  <a:pt x="3383" y="353"/>
                </a:lnTo>
                <a:lnTo>
                  <a:pt x="359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5" name="TextBox 7">
            <a:extLst>
              <a:ext uri="{FF2B5EF4-FFF2-40B4-BE49-F238E27FC236}">
                <a16:creationId xmlns:a16="http://schemas.microsoft.com/office/drawing/2014/main" id="{3788B78D-41C9-4B86-9CFD-297C9E9A3C62}"/>
              </a:ext>
            </a:extLst>
          </p:cNvPr>
          <p:cNvSpPr txBox="1"/>
          <p:nvPr/>
        </p:nvSpPr>
        <p:spPr>
          <a:xfrm>
            <a:off x="8425953" y="3057030"/>
            <a:ext cx="1351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r>
              <a:rPr lang="zh-TW" altLang="en-US" sz="2400" dirty="0">
                <a:solidFill>
                  <a:schemeClr val="accent2"/>
                </a:solidFill>
              </a:rPr>
              <a:t>套件</a:t>
            </a:r>
            <a:r>
              <a:rPr lang="en-US" altLang="zh-TW" sz="2400" dirty="0">
                <a:solidFill>
                  <a:schemeClr val="accent2"/>
                </a:solidFill>
              </a:rPr>
              <a:t>8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0706422-BEE6-4BA6-85D7-0F8EC2E9BE89}"/>
              </a:ext>
            </a:extLst>
          </p:cNvPr>
          <p:cNvSpPr/>
          <p:nvPr/>
        </p:nvSpPr>
        <p:spPr>
          <a:xfrm>
            <a:off x="8613018" y="3487918"/>
            <a:ext cx="24427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TW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TW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爬蟲</a:t>
            </a:r>
            <a:r>
              <a:rPr lang="en-US" altLang="zh-TW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E3BAE6C-7E0E-4ACF-A7B4-5A5B12F118C8}"/>
              </a:ext>
            </a:extLst>
          </p:cNvPr>
          <p:cNvSpPr/>
          <p:nvPr/>
        </p:nvSpPr>
        <p:spPr>
          <a:xfrm>
            <a:off x="8312039" y="3957217"/>
            <a:ext cx="30408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</a:rPr>
              <a:t>pip install requests</a:t>
            </a:r>
            <a:endParaRPr lang="zh-CN" altLang="en-US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2" name="矩形: 圆角 70">
            <a:extLst>
              <a:ext uri="{FF2B5EF4-FFF2-40B4-BE49-F238E27FC236}">
                <a16:creationId xmlns:a16="http://schemas.microsoft.com/office/drawing/2014/main" id="{BA0B16CA-4B93-4448-A786-A0D312ED005A}"/>
              </a:ext>
            </a:extLst>
          </p:cNvPr>
          <p:cNvSpPr/>
          <p:nvPr/>
        </p:nvSpPr>
        <p:spPr bwMode="auto">
          <a:xfrm>
            <a:off x="8367334" y="4756226"/>
            <a:ext cx="2914823" cy="1472480"/>
          </a:xfrm>
          <a:prstGeom prst="roundRect">
            <a:avLst>
              <a:gd name="adj" fmla="val 4360"/>
            </a:avLst>
          </a:prstGeom>
          <a:solidFill>
            <a:schemeClr val="accent2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" name="Freeform 11">
            <a:extLst>
              <a:ext uri="{FF2B5EF4-FFF2-40B4-BE49-F238E27FC236}">
                <a16:creationId xmlns:a16="http://schemas.microsoft.com/office/drawing/2014/main" id="{CECB11DE-B0BD-49F3-96B3-64C874640138}"/>
              </a:ext>
            </a:extLst>
          </p:cNvPr>
          <p:cNvSpPr/>
          <p:nvPr/>
        </p:nvSpPr>
        <p:spPr bwMode="auto">
          <a:xfrm>
            <a:off x="8278755" y="4806787"/>
            <a:ext cx="90706" cy="400110"/>
          </a:xfrm>
          <a:custGeom>
            <a:avLst/>
            <a:gdLst>
              <a:gd name="T0" fmla="*/ 139 w 139"/>
              <a:gd name="T1" fmla="*/ 0 h 806"/>
              <a:gd name="T2" fmla="*/ 0 w 139"/>
              <a:gd name="T3" fmla="*/ 110 h 806"/>
              <a:gd name="T4" fmla="*/ 0 w 139"/>
              <a:gd name="T5" fmla="*/ 806 h 806"/>
              <a:gd name="T6" fmla="*/ 139 w 139"/>
              <a:gd name="T7" fmla="*/ 696 h 806"/>
              <a:gd name="T8" fmla="*/ 139 w 139"/>
              <a:gd name="T9" fmla="*/ 0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" h="806">
                <a:moveTo>
                  <a:pt x="139" y="0"/>
                </a:moveTo>
                <a:lnTo>
                  <a:pt x="0" y="110"/>
                </a:lnTo>
                <a:lnTo>
                  <a:pt x="0" y="806"/>
                </a:lnTo>
                <a:lnTo>
                  <a:pt x="139" y="696"/>
                </a:lnTo>
                <a:lnTo>
                  <a:pt x="1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8" name="Freeform 12">
            <a:extLst>
              <a:ext uri="{FF2B5EF4-FFF2-40B4-BE49-F238E27FC236}">
                <a16:creationId xmlns:a16="http://schemas.microsoft.com/office/drawing/2014/main" id="{36060B6E-FB82-48B5-B21D-030939A3351F}"/>
              </a:ext>
            </a:extLst>
          </p:cNvPr>
          <p:cNvSpPr/>
          <p:nvPr/>
        </p:nvSpPr>
        <p:spPr bwMode="auto">
          <a:xfrm>
            <a:off x="8278755" y="4868341"/>
            <a:ext cx="1219671" cy="338555"/>
          </a:xfrm>
          <a:custGeom>
            <a:avLst/>
            <a:gdLst>
              <a:gd name="T0" fmla="*/ 3591 w 3591"/>
              <a:gd name="T1" fmla="*/ 0 h 696"/>
              <a:gd name="T2" fmla="*/ 0 w 3591"/>
              <a:gd name="T3" fmla="*/ 0 h 696"/>
              <a:gd name="T4" fmla="*/ 0 w 3591"/>
              <a:gd name="T5" fmla="*/ 696 h 696"/>
              <a:gd name="T6" fmla="*/ 3591 w 3591"/>
              <a:gd name="T7" fmla="*/ 696 h 696"/>
              <a:gd name="T8" fmla="*/ 3383 w 3591"/>
              <a:gd name="T9" fmla="*/ 353 h 696"/>
              <a:gd name="T10" fmla="*/ 3591 w 3591"/>
              <a:gd name="T11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91" h="696">
                <a:moveTo>
                  <a:pt x="3591" y="0"/>
                </a:moveTo>
                <a:lnTo>
                  <a:pt x="0" y="0"/>
                </a:lnTo>
                <a:lnTo>
                  <a:pt x="0" y="696"/>
                </a:lnTo>
                <a:lnTo>
                  <a:pt x="3591" y="696"/>
                </a:lnTo>
                <a:lnTo>
                  <a:pt x="3383" y="353"/>
                </a:lnTo>
                <a:lnTo>
                  <a:pt x="359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80" name="TextBox 7">
            <a:extLst>
              <a:ext uri="{FF2B5EF4-FFF2-40B4-BE49-F238E27FC236}">
                <a16:creationId xmlns:a16="http://schemas.microsoft.com/office/drawing/2014/main" id="{2FE91B0B-F3EC-4961-A464-08FE87CC6B28}"/>
              </a:ext>
            </a:extLst>
          </p:cNvPr>
          <p:cNvSpPr txBox="1"/>
          <p:nvPr/>
        </p:nvSpPr>
        <p:spPr>
          <a:xfrm>
            <a:off x="8418735" y="4806787"/>
            <a:ext cx="1351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r>
              <a:rPr lang="zh-TW" altLang="en-US" sz="2400" dirty="0">
                <a:solidFill>
                  <a:schemeClr val="accent2"/>
                </a:solidFill>
              </a:rPr>
              <a:t>套件</a:t>
            </a:r>
            <a:r>
              <a:rPr lang="en-US" altLang="zh-TW" sz="2400" dirty="0">
                <a:solidFill>
                  <a:schemeClr val="accent2"/>
                </a:solidFill>
              </a:rPr>
              <a:t>9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448564B5-0472-4684-9034-FDE5BAE68507}"/>
              </a:ext>
            </a:extLst>
          </p:cNvPr>
          <p:cNvSpPr/>
          <p:nvPr/>
        </p:nvSpPr>
        <p:spPr>
          <a:xfrm>
            <a:off x="8012562" y="5294316"/>
            <a:ext cx="3657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Beautifulsoup4</a:t>
            </a:r>
            <a:r>
              <a:rPr lang="zh-TW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TW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解析庫</a:t>
            </a:r>
            <a:r>
              <a:rPr lang="en-US" altLang="zh-TW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E3F83352-7016-4AF2-895C-F44B9DBF2A14}"/>
              </a:ext>
            </a:extLst>
          </p:cNvPr>
          <p:cNvSpPr/>
          <p:nvPr/>
        </p:nvSpPr>
        <p:spPr>
          <a:xfrm>
            <a:off x="8360346" y="5706652"/>
            <a:ext cx="29945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</a:rPr>
              <a:t>pip install beautifulsoup4</a:t>
            </a:r>
            <a:endParaRPr lang="zh-CN" altLang="en-US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/>
          <p:nvPr/>
        </p:nvSpPr>
        <p:spPr>
          <a:xfrm>
            <a:off x="4298181" y="2802345"/>
            <a:ext cx="63853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 altLang="en-US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借書預覽畫面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971127" y="2386217"/>
            <a:ext cx="2327054" cy="2327054"/>
            <a:chOff x="5462028" y="1238603"/>
            <a:chExt cx="1498330" cy="1498330"/>
          </a:xfrm>
        </p:grpSpPr>
        <p:sp>
          <p:nvSpPr>
            <p:cNvPr id="32" name="椭圆 31"/>
            <p:cNvSpPr/>
            <p:nvPr/>
          </p:nvSpPr>
          <p:spPr bwMode="auto">
            <a:xfrm>
              <a:off x="5462028" y="1238603"/>
              <a:ext cx="1498330" cy="149833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Freeform 6"/>
            <p:cNvSpPr>
              <a:spLocks noEditPoints="1"/>
            </p:cNvSpPr>
            <p:nvPr/>
          </p:nvSpPr>
          <p:spPr bwMode="auto">
            <a:xfrm>
              <a:off x="5543503" y="1318530"/>
              <a:ext cx="1335380" cy="1338476"/>
            </a:xfrm>
            <a:custGeom>
              <a:avLst/>
              <a:gdLst>
                <a:gd name="T0" fmla="*/ 1653 w 3306"/>
                <a:gd name="T1" fmla="*/ 0 h 3306"/>
                <a:gd name="T2" fmla="*/ 3306 w 3306"/>
                <a:gd name="T3" fmla="*/ 1653 h 3306"/>
                <a:gd name="T4" fmla="*/ 1653 w 3306"/>
                <a:gd name="T5" fmla="*/ 3306 h 3306"/>
                <a:gd name="T6" fmla="*/ 0 w 3306"/>
                <a:gd name="T7" fmla="*/ 1653 h 3306"/>
                <a:gd name="T8" fmla="*/ 1653 w 3306"/>
                <a:gd name="T9" fmla="*/ 0 h 3306"/>
                <a:gd name="T10" fmla="*/ 1653 w 3306"/>
                <a:gd name="T11" fmla="*/ 112 h 3306"/>
                <a:gd name="T12" fmla="*/ 3193 w 3306"/>
                <a:gd name="T13" fmla="*/ 1653 h 3306"/>
                <a:gd name="T14" fmla="*/ 1653 w 3306"/>
                <a:gd name="T15" fmla="*/ 3193 h 3306"/>
                <a:gd name="T16" fmla="*/ 112 w 3306"/>
                <a:gd name="T17" fmla="*/ 1653 h 3306"/>
                <a:gd name="T18" fmla="*/ 1653 w 3306"/>
                <a:gd name="T19" fmla="*/ 112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6" h="3306">
                  <a:moveTo>
                    <a:pt x="1653" y="0"/>
                  </a:moveTo>
                  <a:cubicBezTo>
                    <a:pt x="2565" y="0"/>
                    <a:pt x="3306" y="740"/>
                    <a:pt x="3306" y="1653"/>
                  </a:cubicBezTo>
                  <a:cubicBezTo>
                    <a:pt x="3306" y="2565"/>
                    <a:pt x="2565" y="3306"/>
                    <a:pt x="1653" y="3306"/>
                  </a:cubicBezTo>
                  <a:cubicBezTo>
                    <a:pt x="740" y="3306"/>
                    <a:pt x="0" y="2565"/>
                    <a:pt x="0" y="1653"/>
                  </a:cubicBezTo>
                  <a:cubicBezTo>
                    <a:pt x="0" y="740"/>
                    <a:pt x="740" y="0"/>
                    <a:pt x="1653" y="0"/>
                  </a:cubicBezTo>
                  <a:close/>
                  <a:moveTo>
                    <a:pt x="1653" y="112"/>
                  </a:moveTo>
                  <a:cubicBezTo>
                    <a:pt x="2503" y="112"/>
                    <a:pt x="3193" y="802"/>
                    <a:pt x="3193" y="1653"/>
                  </a:cubicBezTo>
                  <a:cubicBezTo>
                    <a:pt x="3193" y="2503"/>
                    <a:pt x="2503" y="3193"/>
                    <a:pt x="1653" y="3193"/>
                  </a:cubicBezTo>
                  <a:cubicBezTo>
                    <a:pt x="802" y="3193"/>
                    <a:pt x="112" y="2503"/>
                    <a:pt x="112" y="1653"/>
                  </a:cubicBezTo>
                  <a:cubicBezTo>
                    <a:pt x="112" y="802"/>
                    <a:pt x="802" y="112"/>
                    <a:pt x="1653" y="1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" name="Freeform 5"/>
          <p:cNvSpPr/>
          <p:nvPr/>
        </p:nvSpPr>
        <p:spPr bwMode="auto">
          <a:xfrm>
            <a:off x="792649" y="0"/>
            <a:ext cx="1350674" cy="3427415"/>
          </a:xfrm>
          <a:custGeom>
            <a:avLst/>
            <a:gdLst>
              <a:gd name="T0" fmla="*/ 1464 w 1775"/>
              <a:gd name="T1" fmla="*/ 0 h 4497"/>
              <a:gd name="T2" fmla="*/ 1775 w 1775"/>
              <a:gd name="T3" fmla="*/ 0 h 4497"/>
              <a:gd name="T4" fmla="*/ 311 w 1775"/>
              <a:gd name="T5" fmla="*/ 4497 h 4497"/>
              <a:gd name="T6" fmla="*/ 0 w 1775"/>
              <a:gd name="T7" fmla="*/ 4497 h 4497"/>
              <a:gd name="T8" fmla="*/ 1464 w 1775"/>
              <a:gd name="T9" fmla="*/ 0 h 4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5" h="4497">
                <a:moveTo>
                  <a:pt x="1464" y="0"/>
                </a:moveTo>
                <a:lnTo>
                  <a:pt x="1775" y="0"/>
                </a:lnTo>
                <a:lnTo>
                  <a:pt x="311" y="4497"/>
                </a:lnTo>
                <a:lnTo>
                  <a:pt x="0" y="4497"/>
                </a:lnTo>
                <a:lnTo>
                  <a:pt x="1464" y="0"/>
                </a:lnTo>
                <a:close/>
              </a:path>
            </a:pathLst>
          </a:custGeom>
          <a:solidFill>
            <a:srgbClr val="F09C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0346853" y="2517454"/>
            <a:ext cx="951567" cy="1819922"/>
            <a:chOff x="10445530" y="2517454"/>
            <a:chExt cx="426445" cy="1819922"/>
          </a:xfrm>
        </p:grpSpPr>
        <p:sp>
          <p:nvSpPr>
            <p:cNvPr id="8" name="Freeform 6"/>
            <p:cNvSpPr/>
            <p:nvPr/>
          </p:nvSpPr>
          <p:spPr bwMode="auto">
            <a:xfrm>
              <a:off x="10445530" y="2517454"/>
              <a:ext cx="426445" cy="909961"/>
            </a:xfrm>
            <a:custGeom>
              <a:avLst/>
              <a:gdLst>
                <a:gd name="T0" fmla="*/ 0 w 561"/>
                <a:gd name="T1" fmla="*/ 0 h 1194"/>
                <a:gd name="T2" fmla="*/ 177 w 561"/>
                <a:gd name="T3" fmla="*/ 0 h 1194"/>
                <a:gd name="T4" fmla="*/ 561 w 561"/>
                <a:gd name="T5" fmla="*/ 1194 h 1194"/>
                <a:gd name="T6" fmla="*/ 384 w 561"/>
                <a:gd name="T7" fmla="*/ 1194 h 1194"/>
                <a:gd name="T8" fmla="*/ 0 w 561"/>
                <a:gd name="T9" fmla="*/ 0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1" h="1194">
                  <a:moveTo>
                    <a:pt x="0" y="0"/>
                  </a:moveTo>
                  <a:lnTo>
                    <a:pt x="177" y="0"/>
                  </a:lnTo>
                  <a:lnTo>
                    <a:pt x="561" y="1194"/>
                  </a:lnTo>
                  <a:lnTo>
                    <a:pt x="384" y="1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9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10445530" y="3427415"/>
              <a:ext cx="426445" cy="909961"/>
            </a:xfrm>
            <a:custGeom>
              <a:avLst/>
              <a:gdLst>
                <a:gd name="T0" fmla="*/ 561 w 561"/>
                <a:gd name="T1" fmla="*/ 0 h 1195"/>
                <a:gd name="T2" fmla="*/ 177 w 561"/>
                <a:gd name="T3" fmla="*/ 1195 h 1195"/>
                <a:gd name="T4" fmla="*/ 0 w 561"/>
                <a:gd name="T5" fmla="*/ 1195 h 1195"/>
                <a:gd name="T6" fmla="*/ 384 w 561"/>
                <a:gd name="T7" fmla="*/ 0 h 1195"/>
                <a:gd name="T8" fmla="*/ 561 w 561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1" h="1195">
                  <a:moveTo>
                    <a:pt x="561" y="0"/>
                  </a:moveTo>
                  <a:lnTo>
                    <a:pt x="177" y="1195"/>
                  </a:lnTo>
                  <a:lnTo>
                    <a:pt x="0" y="1195"/>
                  </a:lnTo>
                  <a:lnTo>
                    <a:pt x="384" y="0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rgbClr val="008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" name="Freeform 8"/>
          <p:cNvSpPr/>
          <p:nvPr/>
        </p:nvSpPr>
        <p:spPr bwMode="auto">
          <a:xfrm>
            <a:off x="0" y="2672813"/>
            <a:ext cx="1361771" cy="4185187"/>
          </a:xfrm>
          <a:custGeom>
            <a:avLst/>
            <a:gdLst>
              <a:gd name="T0" fmla="*/ 1788 w 1788"/>
              <a:gd name="T1" fmla="*/ 5492 h 5492"/>
              <a:gd name="T2" fmla="*/ 785 w 1788"/>
              <a:gd name="T3" fmla="*/ 5492 h 5492"/>
              <a:gd name="T4" fmla="*/ 0 w 1788"/>
              <a:gd name="T5" fmla="*/ 3082 h 5492"/>
              <a:gd name="T6" fmla="*/ 0 w 1788"/>
              <a:gd name="T7" fmla="*/ 0 h 5492"/>
              <a:gd name="T8" fmla="*/ 1788 w 1788"/>
              <a:gd name="T9" fmla="*/ 5492 h 5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8" h="5492">
                <a:moveTo>
                  <a:pt x="1788" y="5492"/>
                </a:moveTo>
                <a:lnTo>
                  <a:pt x="785" y="5492"/>
                </a:lnTo>
                <a:lnTo>
                  <a:pt x="0" y="3082"/>
                </a:lnTo>
                <a:lnTo>
                  <a:pt x="0" y="0"/>
                </a:lnTo>
                <a:lnTo>
                  <a:pt x="1788" y="5492"/>
                </a:lnTo>
                <a:close/>
              </a:path>
            </a:pathLst>
          </a:custGeom>
          <a:solidFill>
            <a:srgbClr val="008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678612" y="2533041"/>
            <a:ext cx="93166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1500" b="1" dirty="0">
                <a:solidFill>
                  <a:schemeClr val="accent2"/>
                </a:solidFill>
                <a:latin typeface="Lifeline JL" panose="00000400000000000000" pitchFamily="2" charset="0"/>
              </a:rPr>
              <a:t>5</a:t>
            </a:r>
            <a:endParaRPr lang="zh-CN" altLang="en-US" sz="11500" b="1" dirty="0">
              <a:solidFill>
                <a:schemeClr val="accent2"/>
              </a:solidFill>
              <a:latin typeface="Lifeline JL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45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54">
            <a:extLst>
              <a:ext uri="{FF2B5EF4-FFF2-40B4-BE49-F238E27FC236}">
                <a16:creationId xmlns:a16="http://schemas.microsoft.com/office/drawing/2014/main" id="{962C3EAD-8E84-4578-9571-9F2A7A80407E}"/>
              </a:ext>
            </a:extLst>
          </p:cNvPr>
          <p:cNvSpPr txBox="1"/>
          <p:nvPr/>
        </p:nvSpPr>
        <p:spPr>
          <a:xfrm>
            <a:off x="49710" y="44624"/>
            <a:ext cx="12097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pPr algn="ctr"/>
            <a:r>
              <a:rPr lang="zh-TW" altLang="en-US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借書預覽畫面</a:t>
            </a:r>
          </a:p>
        </p:txBody>
      </p:sp>
      <p:sp>
        <p:nvSpPr>
          <p:cNvPr id="64" name="TextBox 55">
            <a:extLst>
              <a:ext uri="{FF2B5EF4-FFF2-40B4-BE49-F238E27FC236}">
                <a16:creationId xmlns:a16="http://schemas.microsoft.com/office/drawing/2014/main" id="{968BFDC8-1828-40BA-A872-96928140408B}"/>
              </a:ext>
            </a:extLst>
          </p:cNvPr>
          <p:cNvSpPr txBox="1"/>
          <p:nvPr/>
        </p:nvSpPr>
        <p:spPr>
          <a:xfrm>
            <a:off x="140263" y="106179"/>
            <a:ext cx="1064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TW" dirty="0">
                <a:solidFill>
                  <a:schemeClr val="accent2"/>
                </a:solidFill>
              </a:rPr>
              <a:t>5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109ED56-4E87-41F0-AC1F-CA62081DA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245" y="1340768"/>
            <a:ext cx="8544272" cy="48061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auto">
          <a:xfrm>
            <a:off x="1106488" y="0"/>
            <a:ext cx="3251200" cy="6858000"/>
          </a:xfrm>
          <a:custGeom>
            <a:avLst/>
            <a:gdLst>
              <a:gd name="T0" fmla="*/ 1492 w 4271"/>
              <a:gd name="T1" fmla="*/ 0 h 9000"/>
              <a:gd name="T2" fmla="*/ 4270 w 4271"/>
              <a:gd name="T3" fmla="*/ 0 h 9000"/>
              <a:gd name="T4" fmla="*/ 2778 w 4271"/>
              <a:gd name="T5" fmla="*/ 4497 h 9000"/>
              <a:gd name="T6" fmla="*/ 4271 w 4271"/>
              <a:gd name="T7" fmla="*/ 9000 h 9000"/>
              <a:gd name="T8" fmla="*/ 1493 w 4271"/>
              <a:gd name="T9" fmla="*/ 9000 h 9000"/>
              <a:gd name="T10" fmla="*/ 0 w 4271"/>
              <a:gd name="T11" fmla="*/ 4497 h 9000"/>
              <a:gd name="T12" fmla="*/ 1492 w 4271"/>
              <a:gd name="T13" fmla="*/ 0 h 9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71" h="9000">
                <a:moveTo>
                  <a:pt x="1492" y="0"/>
                </a:moveTo>
                <a:lnTo>
                  <a:pt x="4270" y="0"/>
                </a:lnTo>
                <a:lnTo>
                  <a:pt x="2778" y="4497"/>
                </a:lnTo>
                <a:lnTo>
                  <a:pt x="4271" y="9000"/>
                </a:lnTo>
                <a:lnTo>
                  <a:pt x="1493" y="9000"/>
                </a:lnTo>
                <a:lnTo>
                  <a:pt x="0" y="4497"/>
                </a:lnTo>
                <a:lnTo>
                  <a:pt x="1492" y="0"/>
                </a:lnTo>
                <a:close/>
              </a:path>
            </a:pathLst>
          </a:cu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644525" y="0"/>
            <a:ext cx="1349375" cy="3427413"/>
          </a:xfrm>
          <a:custGeom>
            <a:avLst/>
            <a:gdLst>
              <a:gd name="T0" fmla="*/ 1464 w 1775"/>
              <a:gd name="T1" fmla="*/ 0 h 4497"/>
              <a:gd name="T2" fmla="*/ 1775 w 1775"/>
              <a:gd name="T3" fmla="*/ 0 h 4497"/>
              <a:gd name="T4" fmla="*/ 311 w 1775"/>
              <a:gd name="T5" fmla="*/ 4497 h 4497"/>
              <a:gd name="T6" fmla="*/ 0 w 1775"/>
              <a:gd name="T7" fmla="*/ 4497 h 4497"/>
              <a:gd name="T8" fmla="*/ 1464 w 1775"/>
              <a:gd name="T9" fmla="*/ 0 h 4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5" h="4497">
                <a:moveTo>
                  <a:pt x="1464" y="0"/>
                </a:moveTo>
                <a:lnTo>
                  <a:pt x="1775" y="0"/>
                </a:lnTo>
                <a:lnTo>
                  <a:pt x="311" y="4497"/>
                </a:lnTo>
                <a:lnTo>
                  <a:pt x="0" y="4497"/>
                </a:lnTo>
                <a:lnTo>
                  <a:pt x="1464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0" y="2673350"/>
            <a:ext cx="1360488" cy="4184650"/>
          </a:xfrm>
          <a:custGeom>
            <a:avLst/>
            <a:gdLst>
              <a:gd name="T0" fmla="*/ 1788 w 1788"/>
              <a:gd name="T1" fmla="*/ 5492 h 5492"/>
              <a:gd name="T2" fmla="*/ 785 w 1788"/>
              <a:gd name="T3" fmla="*/ 5492 h 5492"/>
              <a:gd name="T4" fmla="*/ 0 w 1788"/>
              <a:gd name="T5" fmla="*/ 3082 h 5492"/>
              <a:gd name="T6" fmla="*/ 0 w 1788"/>
              <a:gd name="T7" fmla="*/ 0 h 5492"/>
              <a:gd name="T8" fmla="*/ 1788 w 1788"/>
              <a:gd name="T9" fmla="*/ 5492 h 5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8" h="5492">
                <a:moveTo>
                  <a:pt x="1788" y="5492"/>
                </a:moveTo>
                <a:lnTo>
                  <a:pt x="785" y="5492"/>
                </a:lnTo>
                <a:lnTo>
                  <a:pt x="0" y="3082"/>
                </a:lnTo>
                <a:lnTo>
                  <a:pt x="0" y="0"/>
                </a:lnTo>
                <a:lnTo>
                  <a:pt x="1788" y="5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2930029" y="2489258"/>
            <a:ext cx="7290517" cy="938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r">
              <a:defRPr/>
            </a:pPr>
            <a:r>
              <a:rPr lang="zh-TW" altLang="en-US" sz="11500" b="1" kern="0" dirty="0">
                <a:solidFill>
                  <a:schemeClr val="tx1"/>
                </a:solidFill>
                <a:latin typeface="+mj-ea"/>
              </a:rPr>
              <a:t>感謝聆聽</a:t>
            </a:r>
            <a:endParaRPr lang="zh-CN" altLang="en-US" sz="11500" b="1" kern="0" dirty="0">
              <a:solidFill>
                <a:schemeClr val="tx1"/>
              </a:solidFill>
              <a:latin typeface="+mj-ea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286490D-21FB-4B3C-89A4-CDBEF99A87A7}"/>
              </a:ext>
            </a:extLst>
          </p:cNvPr>
          <p:cNvGrpSpPr/>
          <p:nvPr/>
        </p:nvGrpSpPr>
        <p:grpSpPr>
          <a:xfrm>
            <a:off x="10361343" y="1836870"/>
            <a:ext cx="1184697" cy="3181085"/>
            <a:chOff x="10529542" y="994373"/>
            <a:chExt cx="867281" cy="4581222"/>
          </a:xfrm>
        </p:grpSpPr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7D619D3-4A13-4E7D-854F-C3DF1B0E2227}"/>
                </a:ext>
              </a:extLst>
            </p:cNvPr>
            <p:cNvSpPr/>
            <p:nvPr/>
          </p:nvSpPr>
          <p:spPr bwMode="auto">
            <a:xfrm>
              <a:off x="10529542" y="994373"/>
              <a:ext cx="866515" cy="2290611"/>
            </a:xfrm>
            <a:custGeom>
              <a:avLst/>
              <a:gdLst>
                <a:gd name="T0" fmla="*/ 0 w 968"/>
                <a:gd name="T1" fmla="*/ 0 h 2062"/>
                <a:gd name="T2" fmla="*/ 305 w 968"/>
                <a:gd name="T3" fmla="*/ 0 h 2062"/>
                <a:gd name="T4" fmla="*/ 968 w 968"/>
                <a:gd name="T5" fmla="*/ 2062 h 2062"/>
                <a:gd name="T6" fmla="*/ 663 w 968"/>
                <a:gd name="T7" fmla="*/ 2062 h 2062"/>
                <a:gd name="T8" fmla="*/ 0 w 968"/>
                <a:gd name="T9" fmla="*/ 0 h 2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8" h="2062">
                  <a:moveTo>
                    <a:pt x="0" y="0"/>
                  </a:moveTo>
                  <a:lnTo>
                    <a:pt x="305" y="0"/>
                  </a:lnTo>
                  <a:lnTo>
                    <a:pt x="968" y="2062"/>
                  </a:lnTo>
                  <a:lnTo>
                    <a:pt x="663" y="2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4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321E975-910D-4D3D-9D9E-088DB1C97972}"/>
                </a:ext>
              </a:extLst>
            </p:cNvPr>
            <p:cNvSpPr/>
            <p:nvPr/>
          </p:nvSpPr>
          <p:spPr bwMode="auto">
            <a:xfrm>
              <a:off x="10530308" y="3284984"/>
              <a:ext cx="866515" cy="2290611"/>
            </a:xfrm>
            <a:custGeom>
              <a:avLst/>
              <a:gdLst>
                <a:gd name="T0" fmla="*/ 968 w 968"/>
                <a:gd name="T1" fmla="*/ 0 h 2063"/>
                <a:gd name="T2" fmla="*/ 305 w 968"/>
                <a:gd name="T3" fmla="*/ 2063 h 2063"/>
                <a:gd name="T4" fmla="*/ 0 w 968"/>
                <a:gd name="T5" fmla="*/ 2063 h 2063"/>
                <a:gd name="T6" fmla="*/ 663 w 968"/>
                <a:gd name="T7" fmla="*/ 0 h 2063"/>
                <a:gd name="T8" fmla="*/ 968 w 968"/>
                <a:gd name="T9" fmla="*/ 0 h 2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8" h="2063">
                  <a:moveTo>
                    <a:pt x="968" y="0"/>
                  </a:moveTo>
                  <a:lnTo>
                    <a:pt x="305" y="2063"/>
                  </a:lnTo>
                  <a:lnTo>
                    <a:pt x="0" y="2063"/>
                  </a:lnTo>
                  <a:lnTo>
                    <a:pt x="663" y="0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008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" name="TextBox 16">
            <a:extLst>
              <a:ext uri="{FF2B5EF4-FFF2-40B4-BE49-F238E27FC236}">
                <a16:creationId xmlns:a16="http://schemas.microsoft.com/office/drawing/2014/main" id="{D139C71B-BE1C-4874-9CA3-FF96E4CBBD7C}"/>
              </a:ext>
            </a:extLst>
          </p:cNvPr>
          <p:cNvSpPr txBox="1"/>
          <p:nvPr/>
        </p:nvSpPr>
        <p:spPr>
          <a:xfrm>
            <a:off x="5886484" y="4447391"/>
            <a:ext cx="1564005" cy="43345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CA4720FE-4397-428C-9EF3-688315D80A56}"/>
              </a:ext>
            </a:extLst>
          </p:cNvPr>
          <p:cNvSpPr txBox="1"/>
          <p:nvPr/>
        </p:nvSpPr>
        <p:spPr>
          <a:xfrm>
            <a:off x="8218383" y="4450675"/>
            <a:ext cx="1699837" cy="43345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2"/>
          <p:cNvSpPr/>
          <p:nvPr/>
        </p:nvSpPr>
        <p:spPr bwMode="auto">
          <a:xfrm>
            <a:off x="23813" y="1746250"/>
            <a:ext cx="1327150" cy="5111750"/>
          </a:xfrm>
          <a:custGeom>
            <a:avLst/>
            <a:gdLst>
              <a:gd name="T0" fmla="*/ 1736 w 1736"/>
              <a:gd name="T1" fmla="*/ 0 h 6709"/>
              <a:gd name="T2" fmla="*/ 1525 w 1736"/>
              <a:gd name="T3" fmla="*/ 0 h 6709"/>
              <a:gd name="T4" fmla="*/ 0 w 1736"/>
              <a:gd name="T5" fmla="*/ 6709 h 6709"/>
              <a:gd name="T6" fmla="*/ 212 w 1736"/>
              <a:gd name="T7" fmla="*/ 6709 h 6709"/>
              <a:gd name="T8" fmla="*/ 1736 w 1736"/>
              <a:gd name="T9" fmla="*/ 0 h 6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6" h="6709">
                <a:moveTo>
                  <a:pt x="1736" y="0"/>
                </a:moveTo>
                <a:lnTo>
                  <a:pt x="1525" y="0"/>
                </a:lnTo>
                <a:lnTo>
                  <a:pt x="0" y="6709"/>
                </a:lnTo>
                <a:lnTo>
                  <a:pt x="212" y="6709"/>
                </a:lnTo>
                <a:lnTo>
                  <a:pt x="1736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3"/>
          <p:cNvSpPr/>
          <p:nvPr/>
        </p:nvSpPr>
        <p:spPr bwMode="auto">
          <a:xfrm>
            <a:off x="773113" y="0"/>
            <a:ext cx="684212" cy="2632075"/>
          </a:xfrm>
          <a:custGeom>
            <a:avLst/>
            <a:gdLst>
              <a:gd name="T0" fmla="*/ 785 w 894"/>
              <a:gd name="T1" fmla="*/ 0 h 3454"/>
              <a:gd name="T2" fmla="*/ 0 w 894"/>
              <a:gd name="T3" fmla="*/ 3454 h 3454"/>
              <a:gd name="T4" fmla="*/ 109 w 894"/>
              <a:gd name="T5" fmla="*/ 3454 h 3454"/>
              <a:gd name="T6" fmla="*/ 894 w 894"/>
              <a:gd name="T7" fmla="*/ 0 h 3454"/>
              <a:gd name="T8" fmla="*/ 785 w 894"/>
              <a:gd name="T9" fmla="*/ 0 h 3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4" h="3454">
                <a:moveTo>
                  <a:pt x="785" y="0"/>
                </a:moveTo>
                <a:lnTo>
                  <a:pt x="0" y="3454"/>
                </a:lnTo>
                <a:lnTo>
                  <a:pt x="109" y="3454"/>
                </a:lnTo>
                <a:lnTo>
                  <a:pt x="894" y="0"/>
                </a:lnTo>
                <a:lnTo>
                  <a:pt x="785" y="0"/>
                </a:lnTo>
                <a:close/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4"/>
          <p:cNvSpPr/>
          <p:nvPr/>
        </p:nvSpPr>
        <p:spPr bwMode="auto">
          <a:xfrm>
            <a:off x="385763" y="0"/>
            <a:ext cx="4378324" cy="6858000"/>
          </a:xfrm>
          <a:custGeom>
            <a:avLst/>
            <a:gdLst>
              <a:gd name="T0" fmla="*/ 2024 w 5728"/>
              <a:gd name="T1" fmla="*/ 0 h 9000"/>
              <a:gd name="T2" fmla="*/ 0 w 5728"/>
              <a:gd name="T3" fmla="*/ 9000 h 9000"/>
              <a:gd name="T4" fmla="*/ 3704 w 5728"/>
              <a:gd name="T5" fmla="*/ 9000 h 9000"/>
              <a:gd name="T6" fmla="*/ 5728 w 5728"/>
              <a:gd name="T7" fmla="*/ 0 h 9000"/>
              <a:gd name="T8" fmla="*/ 2024 w 5728"/>
              <a:gd name="T9" fmla="*/ 0 h 9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28" h="9000">
                <a:moveTo>
                  <a:pt x="2024" y="0"/>
                </a:moveTo>
                <a:lnTo>
                  <a:pt x="0" y="9000"/>
                </a:lnTo>
                <a:lnTo>
                  <a:pt x="3704" y="9000"/>
                </a:lnTo>
                <a:lnTo>
                  <a:pt x="5728" y="0"/>
                </a:lnTo>
                <a:lnTo>
                  <a:pt x="2024" y="0"/>
                </a:lnTo>
                <a:close/>
              </a:path>
            </a:pathLst>
          </a:cu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5"/>
          <p:cNvSpPr/>
          <p:nvPr/>
        </p:nvSpPr>
        <p:spPr bwMode="auto">
          <a:xfrm>
            <a:off x="3373437" y="3338513"/>
            <a:ext cx="889000" cy="3519488"/>
          </a:xfrm>
          <a:custGeom>
            <a:avLst/>
            <a:gdLst>
              <a:gd name="T0" fmla="*/ 1164 w 1164"/>
              <a:gd name="T1" fmla="*/ 0 h 4619"/>
              <a:gd name="T2" fmla="*/ 1056 w 1164"/>
              <a:gd name="T3" fmla="*/ 0 h 4619"/>
              <a:gd name="T4" fmla="*/ 0 w 1164"/>
              <a:gd name="T5" fmla="*/ 4619 h 4619"/>
              <a:gd name="T6" fmla="*/ 109 w 1164"/>
              <a:gd name="T7" fmla="*/ 4619 h 4619"/>
              <a:gd name="T8" fmla="*/ 1164 w 1164"/>
              <a:gd name="T9" fmla="*/ 0 h 4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4" h="4619">
                <a:moveTo>
                  <a:pt x="1164" y="0"/>
                </a:moveTo>
                <a:lnTo>
                  <a:pt x="1056" y="0"/>
                </a:lnTo>
                <a:lnTo>
                  <a:pt x="0" y="4619"/>
                </a:lnTo>
                <a:lnTo>
                  <a:pt x="109" y="4619"/>
                </a:lnTo>
                <a:lnTo>
                  <a:pt x="116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23"/>
          <p:cNvSpPr/>
          <p:nvPr/>
        </p:nvSpPr>
        <p:spPr bwMode="auto">
          <a:xfrm>
            <a:off x="5457292" y="1000534"/>
            <a:ext cx="847758" cy="853444"/>
          </a:xfrm>
          <a:custGeom>
            <a:avLst/>
            <a:gdLst>
              <a:gd name="T0" fmla="*/ 91 w 865"/>
              <a:gd name="T1" fmla="*/ 0 h 865"/>
              <a:gd name="T2" fmla="*/ 774 w 865"/>
              <a:gd name="T3" fmla="*/ 0 h 865"/>
              <a:gd name="T4" fmla="*/ 865 w 865"/>
              <a:gd name="T5" fmla="*/ 91 h 865"/>
              <a:gd name="T6" fmla="*/ 865 w 865"/>
              <a:gd name="T7" fmla="*/ 774 h 865"/>
              <a:gd name="T8" fmla="*/ 774 w 865"/>
              <a:gd name="T9" fmla="*/ 865 h 865"/>
              <a:gd name="T10" fmla="*/ 91 w 865"/>
              <a:gd name="T11" fmla="*/ 865 h 865"/>
              <a:gd name="T12" fmla="*/ 0 w 865"/>
              <a:gd name="T13" fmla="*/ 774 h 865"/>
              <a:gd name="T14" fmla="*/ 0 w 865"/>
              <a:gd name="T15" fmla="*/ 91 h 865"/>
              <a:gd name="T16" fmla="*/ 91 w 865"/>
              <a:gd name="T17" fmla="*/ 0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5" h="865">
                <a:moveTo>
                  <a:pt x="91" y="0"/>
                </a:moveTo>
                <a:lnTo>
                  <a:pt x="774" y="0"/>
                </a:lnTo>
                <a:cubicBezTo>
                  <a:pt x="824" y="0"/>
                  <a:pt x="865" y="41"/>
                  <a:pt x="865" y="91"/>
                </a:cubicBezTo>
                <a:lnTo>
                  <a:pt x="865" y="774"/>
                </a:lnTo>
                <a:cubicBezTo>
                  <a:pt x="865" y="824"/>
                  <a:pt x="824" y="865"/>
                  <a:pt x="774" y="865"/>
                </a:cubicBezTo>
                <a:lnTo>
                  <a:pt x="91" y="865"/>
                </a:lnTo>
                <a:cubicBezTo>
                  <a:pt x="41" y="865"/>
                  <a:pt x="0" y="824"/>
                  <a:pt x="0" y="774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24"/>
          <p:cNvSpPr/>
          <p:nvPr/>
        </p:nvSpPr>
        <p:spPr bwMode="auto">
          <a:xfrm>
            <a:off x="6460528" y="1000534"/>
            <a:ext cx="4818058" cy="853444"/>
          </a:xfrm>
          <a:custGeom>
            <a:avLst/>
            <a:gdLst>
              <a:gd name="T0" fmla="*/ 91 w 8683"/>
              <a:gd name="T1" fmla="*/ 0 h 865"/>
              <a:gd name="T2" fmla="*/ 8591 w 8683"/>
              <a:gd name="T3" fmla="*/ 0 h 865"/>
              <a:gd name="T4" fmla="*/ 8683 w 8683"/>
              <a:gd name="T5" fmla="*/ 91 h 865"/>
              <a:gd name="T6" fmla="*/ 8683 w 8683"/>
              <a:gd name="T7" fmla="*/ 774 h 865"/>
              <a:gd name="T8" fmla="*/ 8591 w 8683"/>
              <a:gd name="T9" fmla="*/ 865 h 865"/>
              <a:gd name="T10" fmla="*/ 91 w 8683"/>
              <a:gd name="T11" fmla="*/ 865 h 865"/>
              <a:gd name="T12" fmla="*/ 0 w 8683"/>
              <a:gd name="T13" fmla="*/ 774 h 865"/>
              <a:gd name="T14" fmla="*/ 0 w 8683"/>
              <a:gd name="T15" fmla="*/ 91 h 865"/>
              <a:gd name="T16" fmla="*/ 91 w 8683"/>
              <a:gd name="T17" fmla="*/ 0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83" h="865">
                <a:moveTo>
                  <a:pt x="91" y="0"/>
                </a:moveTo>
                <a:lnTo>
                  <a:pt x="8591" y="0"/>
                </a:lnTo>
                <a:cubicBezTo>
                  <a:pt x="8642" y="0"/>
                  <a:pt x="8683" y="41"/>
                  <a:pt x="8683" y="91"/>
                </a:cubicBezTo>
                <a:lnTo>
                  <a:pt x="8683" y="774"/>
                </a:lnTo>
                <a:cubicBezTo>
                  <a:pt x="8683" y="824"/>
                  <a:pt x="8642" y="865"/>
                  <a:pt x="8591" y="865"/>
                </a:cubicBezTo>
                <a:lnTo>
                  <a:pt x="91" y="865"/>
                </a:lnTo>
                <a:cubicBezTo>
                  <a:pt x="41" y="865"/>
                  <a:pt x="0" y="824"/>
                  <a:pt x="0" y="774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rgbClr val="FFFFFF"/>
          </a:solidFill>
          <a:ln w="9525" cap="flat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25"/>
          <p:cNvSpPr/>
          <p:nvPr/>
        </p:nvSpPr>
        <p:spPr bwMode="auto">
          <a:xfrm>
            <a:off x="5457292" y="1991296"/>
            <a:ext cx="847758" cy="853444"/>
          </a:xfrm>
          <a:custGeom>
            <a:avLst/>
            <a:gdLst>
              <a:gd name="T0" fmla="*/ 91 w 865"/>
              <a:gd name="T1" fmla="*/ 0 h 865"/>
              <a:gd name="T2" fmla="*/ 774 w 865"/>
              <a:gd name="T3" fmla="*/ 0 h 865"/>
              <a:gd name="T4" fmla="*/ 865 w 865"/>
              <a:gd name="T5" fmla="*/ 91 h 865"/>
              <a:gd name="T6" fmla="*/ 865 w 865"/>
              <a:gd name="T7" fmla="*/ 774 h 865"/>
              <a:gd name="T8" fmla="*/ 774 w 865"/>
              <a:gd name="T9" fmla="*/ 865 h 865"/>
              <a:gd name="T10" fmla="*/ 91 w 865"/>
              <a:gd name="T11" fmla="*/ 865 h 865"/>
              <a:gd name="T12" fmla="*/ 0 w 865"/>
              <a:gd name="T13" fmla="*/ 774 h 865"/>
              <a:gd name="T14" fmla="*/ 0 w 865"/>
              <a:gd name="T15" fmla="*/ 91 h 865"/>
              <a:gd name="T16" fmla="*/ 91 w 865"/>
              <a:gd name="T17" fmla="*/ 0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5" h="865">
                <a:moveTo>
                  <a:pt x="91" y="0"/>
                </a:moveTo>
                <a:lnTo>
                  <a:pt x="774" y="0"/>
                </a:lnTo>
                <a:cubicBezTo>
                  <a:pt x="824" y="0"/>
                  <a:pt x="865" y="41"/>
                  <a:pt x="865" y="91"/>
                </a:cubicBezTo>
                <a:lnTo>
                  <a:pt x="865" y="774"/>
                </a:lnTo>
                <a:cubicBezTo>
                  <a:pt x="865" y="824"/>
                  <a:pt x="824" y="865"/>
                  <a:pt x="774" y="865"/>
                </a:cubicBezTo>
                <a:lnTo>
                  <a:pt x="91" y="865"/>
                </a:lnTo>
                <a:cubicBezTo>
                  <a:pt x="41" y="865"/>
                  <a:pt x="0" y="824"/>
                  <a:pt x="0" y="774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26"/>
          <p:cNvSpPr/>
          <p:nvPr/>
        </p:nvSpPr>
        <p:spPr bwMode="auto">
          <a:xfrm>
            <a:off x="6460528" y="1991296"/>
            <a:ext cx="4818058" cy="853444"/>
          </a:xfrm>
          <a:custGeom>
            <a:avLst/>
            <a:gdLst>
              <a:gd name="T0" fmla="*/ 91 w 8683"/>
              <a:gd name="T1" fmla="*/ 0 h 865"/>
              <a:gd name="T2" fmla="*/ 8591 w 8683"/>
              <a:gd name="T3" fmla="*/ 0 h 865"/>
              <a:gd name="T4" fmla="*/ 8683 w 8683"/>
              <a:gd name="T5" fmla="*/ 91 h 865"/>
              <a:gd name="T6" fmla="*/ 8683 w 8683"/>
              <a:gd name="T7" fmla="*/ 774 h 865"/>
              <a:gd name="T8" fmla="*/ 8591 w 8683"/>
              <a:gd name="T9" fmla="*/ 865 h 865"/>
              <a:gd name="T10" fmla="*/ 91 w 8683"/>
              <a:gd name="T11" fmla="*/ 865 h 865"/>
              <a:gd name="T12" fmla="*/ 0 w 8683"/>
              <a:gd name="T13" fmla="*/ 774 h 865"/>
              <a:gd name="T14" fmla="*/ 0 w 8683"/>
              <a:gd name="T15" fmla="*/ 91 h 865"/>
              <a:gd name="T16" fmla="*/ 91 w 8683"/>
              <a:gd name="T17" fmla="*/ 0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83" h="865">
                <a:moveTo>
                  <a:pt x="91" y="0"/>
                </a:moveTo>
                <a:lnTo>
                  <a:pt x="8591" y="0"/>
                </a:lnTo>
                <a:cubicBezTo>
                  <a:pt x="8642" y="0"/>
                  <a:pt x="8683" y="41"/>
                  <a:pt x="8683" y="91"/>
                </a:cubicBezTo>
                <a:lnTo>
                  <a:pt x="8683" y="774"/>
                </a:lnTo>
                <a:cubicBezTo>
                  <a:pt x="8683" y="824"/>
                  <a:pt x="8642" y="865"/>
                  <a:pt x="8591" y="865"/>
                </a:cubicBezTo>
                <a:lnTo>
                  <a:pt x="91" y="865"/>
                </a:lnTo>
                <a:cubicBezTo>
                  <a:pt x="41" y="865"/>
                  <a:pt x="0" y="824"/>
                  <a:pt x="0" y="774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rgbClr val="FFFFFF"/>
          </a:solidFill>
          <a:ln w="9525" cap="flat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8484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Freeform 27"/>
          <p:cNvSpPr/>
          <p:nvPr/>
        </p:nvSpPr>
        <p:spPr bwMode="auto">
          <a:xfrm>
            <a:off x="5457292" y="3038731"/>
            <a:ext cx="847758" cy="853444"/>
          </a:xfrm>
          <a:custGeom>
            <a:avLst/>
            <a:gdLst>
              <a:gd name="T0" fmla="*/ 91 w 865"/>
              <a:gd name="T1" fmla="*/ 0 h 866"/>
              <a:gd name="T2" fmla="*/ 774 w 865"/>
              <a:gd name="T3" fmla="*/ 0 h 866"/>
              <a:gd name="T4" fmla="*/ 865 w 865"/>
              <a:gd name="T5" fmla="*/ 91 h 866"/>
              <a:gd name="T6" fmla="*/ 865 w 865"/>
              <a:gd name="T7" fmla="*/ 775 h 866"/>
              <a:gd name="T8" fmla="*/ 774 w 865"/>
              <a:gd name="T9" fmla="*/ 866 h 866"/>
              <a:gd name="T10" fmla="*/ 91 w 865"/>
              <a:gd name="T11" fmla="*/ 866 h 866"/>
              <a:gd name="T12" fmla="*/ 0 w 865"/>
              <a:gd name="T13" fmla="*/ 775 h 866"/>
              <a:gd name="T14" fmla="*/ 0 w 865"/>
              <a:gd name="T15" fmla="*/ 91 h 866"/>
              <a:gd name="T16" fmla="*/ 91 w 865"/>
              <a:gd name="T17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5" h="866">
                <a:moveTo>
                  <a:pt x="91" y="0"/>
                </a:moveTo>
                <a:lnTo>
                  <a:pt x="774" y="0"/>
                </a:lnTo>
                <a:cubicBezTo>
                  <a:pt x="824" y="0"/>
                  <a:pt x="865" y="41"/>
                  <a:pt x="865" y="91"/>
                </a:cubicBezTo>
                <a:lnTo>
                  <a:pt x="865" y="775"/>
                </a:lnTo>
                <a:cubicBezTo>
                  <a:pt x="865" y="825"/>
                  <a:pt x="824" y="866"/>
                  <a:pt x="774" y="866"/>
                </a:cubicBezTo>
                <a:lnTo>
                  <a:pt x="91" y="866"/>
                </a:lnTo>
                <a:cubicBezTo>
                  <a:pt x="41" y="866"/>
                  <a:pt x="0" y="825"/>
                  <a:pt x="0" y="775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28"/>
          <p:cNvSpPr/>
          <p:nvPr/>
        </p:nvSpPr>
        <p:spPr bwMode="auto">
          <a:xfrm>
            <a:off x="6460528" y="3038731"/>
            <a:ext cx="4818058" cy="853444"/>
          </a:xfrm>
          <a:custGeom>
            <a:avLst/>
            <a:gdLst>
              <a:gd name="T0" fmla="*/ 91 w 8683"/>
              <a:gd name="T1" fmla="*/ 0 h 866"/>
              <a:gd name="T2" fmla="*/ 8591 w 8683"/>
              <a:gd name="T3" fmla="*/ 0 h 866"/>
              <a:gd name="T4" fmla="*/ 8683 w 8683"/>
              <a:gd name="T5" fmla="*/ 91 h 866"/>
              <a:gd name="T6" fmla="*/ 8683 w 8683"/>
              <a:gd name="T7" fmla="*/ 775 h 866"/>
              <a:gd name="T8" fmla="*/ 8591 w 8683"/>
              <a:gd name="T9" fmla="*/ 866 h 866"/>
              <a:gd name="T10" fmla="*/ 91 w 8683"/>
              <a:gd name="T11" fmla="*/ 866 h 866"/>
              <a:gd name="T12" fmla="*/ 0 w 8683"/>
              <a:gd name="T13" fmla="*/ 775 h 866"/>
              <a:gd name="T14" fmla="*/ 0 w 8683"/>
              <a:gd name="T15" fmla="*/ 91 h 866"/>
              <a:gd name="T16" fmla="*/ 91 w 8683"/>
              <a:gd name="T17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83" h="866">
                <a:moveTo>
                  <a:pt x="91" y="0"/>
                </a:moveTo>
                <a:lnTo>
                  <a:pt x="8591" y="0"/>
                </a:lnTo>
                <a:cubicBezTo>
                  <a:pt x="8642" y="0"/>
                  <a:pt x="8683" y="41"/>
                  <a:pt x="8683" y="91"/>
                </a:cubicBezTo>
                <a:lnTo>
                  <a:pt x="8683" y="775"/>
                </a:lnTo>
                <a:cubicBezTo>
                  <a:pt x="8683" y="825"/>
                  <a:pt x="8642" y="866"/>
                  <a:pt x="8591" y="866"/>
                </a:cubicBezTo>
                <a:lnTo>
                  <a:pt x="91" y="866"/>
                </a:lnTo>
                <a:cubicBezTo>
                  <a:pt x="41" y="866"/>
                  <a:pt x="0" y="825"/>
                  <a:pt x="0" y="775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rgbClr val="FFFFFF"/>
          </a:solidFill>
          <a:ln w="9525" cap="flat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TextBox 56"/>
          <p:cNvSpPr txBox="1"/>
          <p:nvPr/>
        </p:nvSpPr>
        <p:spPr>
          <a:xfrm>
            <a:off x="6572166" y="1096413"/>
            <a:ext cx="3864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TW" altLang="en-US" dirty="0">
                <a:solidFill>
                  <a:schemeClr val="accent1"/>
                </a:solidFill>
              </a:rPr>
              <a:t>系統流程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28" name="TextBox 58"/>
          <p:cNvSpPr txBox="1"/>
          <p:nvPr/>
        </p:nvSpPr>
        <p:spPr>
          <a:xfrm>
            <a:off x="6568188" y="3123316"/>
            <a:ext cx="420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TW" altLang="en-US" sz="3600" dirty="0"/>
              <a:t>製作特色</a:t>
            </a:r>
            <a:endParaRPr lang="en-US" altLang="zh-CN" sz="3600" dirty="0"/>
          </a:p>
        </p:txBody>
      </p:sp>
      <p:sp>
        <p:nvSpPr>
          <p:cNvPr id="32" name="Freeform 25"/>
          <p:cNvSpPr/>
          <p:nvPr/>
        </p:nvSpPr>
        <p:spPr bwMode="auto">
          <a:xfrm>
            <a:off x="5457292" y="4084005"/>
            <a:ext cx="847758" cy="853444"/>
          </a:xfrm>
          <a:custGeom>
            <a:avLst/>
            <a:gdLst>
              <a:gd name="T0" fmla="*/ 91 w 865"/>
              <a:gd name="T1" fmla="*/ 0 h 865"/>
              <a:gd name="T2" fmla="*/ 774 w 865"/>
              <a:gd name="T3" fmla="*/ 0 h 865"/>
              <a:gd name="T4" fmla="*/ 865 w 865"/>
              <a:gd name="T5" fmla="*/ 91 h 865"/>
              <a:gd name="T6" fmla="*/ 865 w 865"/>
              <a:gd name="T7" fmla="*/ 774 h 865"/>
              <a:gd name="T8" fmla="*/ 774 w 865"/>
              <a:gd name="T9" fmla="*/ 865 h 865"/>
              <a:gd name="T10" fmla="*/ 91 w 865"/>
              <a:gd name="T11" fmla="*/ 865 h 865"/>
              <a:gd name="T12" fmla="*/ 0 w 865"/>
              <a:gd name="T13" fmla="*/ 774 h 865"/>
              <a:gd name="T14" fmla="*/ 0 w 865"/>
              <a:gd name="T15" fmla="*/ 91 h 865"/>
              <a:gd name="T16" fmla="*/ 91 w 865"/>
              <a:gd name="T17" fmla="*/ 0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5" h="865">
                <a:moveTo>
                  <a:pt x="91" y="0"/>
                </a:moveTo>
                <a:lnTo>
                  <a:pt x="774" y="0"/>
                </a:lnTo>
                <a:cubicBezTo>
                  <a:pt x="824" y="0"/>
                  <a:pt x="865" y="41"/>
                  <a:pt x="865" y="91"/>
                </a:cubicBezTo>
                <a:lnTo>
                  <a:pt x="865" y="774"/>
                </a:lnTo>
                <a:cubicBezTo>
                  <a:pt x="865" y="824"/>
                  <a:pt x="824" y="865"/>
                  <a:pt x="774" y="865"/>
                </a:cubicBezTo>
                <a:lnTo>
                  <a:pt x="91" y="865"/>
                </a:lnTo>
                <a:cubicBezTo>
                  <a:pt x="41" y="865"/>
                  <a:pt x="0" y="824"/>
                  <a:pt x="0" y="774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26"/>
          <p:cNvSpPr/>
          <p:nvPr/>
        </p:nvSpPr>
        <p:spPr bwMode="auto">
          <a:xfrm>
            <a:off x="6460528" y="4084005"/>
            <a:ext cx="4818058" cy="853444"/>
          </a:xfrm>
          <a:custGeom>
            <a:avLst/>
            <a:gdLst>
              <a:gd name="T0" fmla="*/ 91 w 8683"/>
              <a:gd name="T1" fmla="*/ 0 h 865"/>
              <a:gd name="T2" fmla="*/ 8591 w 8683"/>
              <a:gd name="T3" fmla="*/ 0 h 865"/>
              <a:gd name="T4" fmla="*/ 8683 w 8683"/>
              <a:gd name="T5" fmla="*/ 91 h 865"/>
              <a:gd name="T6" fmla="*/ 8683 w 8683"/>
              <a:gd name="T7" fmla="*/ 774 h 865"/>
              <a:gd name="T8" fmla="*/ 8591 w 8683"/>
              <a:gd name="T9" fmla="*/ 865 h 865"/>
              <a:gd name="T10" fmla="*/ 91 w 8683"/>
              <a:gd name="T11" fmla="*/ 865 h 865"/>
              <a:gd name="T12" fmla="*/ 0 w 8683"/>
              <a:gd name="T13" fmla="*/ 774 h 865"/>
              <a:gd name="T14" fmla="*/ 0 w 8683"/>
              <a:gd name="T15" fmla="*/ 91 h 865"/>
              <a:gd name="T16" fmla="*/ 91 w 8683"/>
              <a:gd name="T17" fmla="*/ 0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83" h="865">
                <a:moveTo>
                  <a:pt x="91" y="0"/>
                </a:moveTo>
                <a:lnTo>
                  <a:pt x="8591" y="0"/>
                </a:lnTo>
                <a:cubicBezTo>
                  <a:pt x="8642" y="0"/>
                  <a:pt x="8683" y="41"/>
                  <a:pt x="8683" y="91"/>
                </a:cubicBezTo>
                <a:lnTo>
                  <a:pt x="8683" y="774"/>
                </a:lnTo>
                <a:cubicBezTo>
                  <a:pt x="8683" y="824"/>
                  <a:pt x="8642" y="865"/>
                  <a:pt x="8591" y="865"/>
                </a:cubicBezTo>
                <a:lnTo>
                  <a:pt x="91" y="865"/>
                </a:lnTo>
                <a:cubicBezTo>
                  <a:pt x="41" y="865"/>
                  <a:pt x="0" y="824"/>
                  <a:pt x="0" y="774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rgbClr val="FFFFFF"/>
          </a:solidFill>
          <a:ln w="9525" cap="flat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27"/>
          <p:cNvSpPr/>
          <p:nvPr/>
        </p:nvSpPr>
        <p:spPr bwMode="auto">
          <a:xfrm>
            <a:off x="5457292" y="5115871"/>
            <a:ext cx="847758" cy="853444"/>
          </a:xfrm>
          <a:custGeom>
            <a:avLst/>
            <a:gdLst>
              <a:gd name="T0" fmla="*/ 91 w 865"/>
              <a:gd name="T1" fmla="*/ 0 h 866"/>
              <a:gd name="T2" fmla="*/ 774 w 865"/>
              <a:gd name="T3" fmla="*/ 0 h 866"/>
              <a:gd name="T4" fmla="*/ 865 w 865"/>
              <a:gd name="T5" fmla="*/ 91 h 866"/>
              <a:gd name="T6" fmla="*/ 865 w 865"/>
              <a:gd name="T7" fmla="*/ 775 h 866"/>
              <a:gd name="T8" fmla="*/ 774 w 865"/>
              <a:gd name="T9" fmla="*/ 866 h 866"/>
              <a:gd name="T10" fmla="*/ 91 w 865"/>
              <a:gd name="T11" fmla="*/ 866 h 866"/>
              <a:gd name="T12" fmla="*/ 0 w 865"/>
              <a:gd name="T13" fmla="*/ 775 h 866"/>
              <a:gd name="T14" fmla="*/ 0 w 865"/>
              <a:gd name="T15" fmla="*/ 91 h 866"/>
              <a:gd name="T16" fmla="*/ 91 w 865"/>
              <a:gd name="T17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5" h="866">
                <a:moveTo>
                  <a:pt x="91" y="0"/>
                </a:moveTo>
                <a:lnTo>
                  <a:pt x="774" y="0"/>
                </a:lnTo>
                <a:cubicBezTo>
                  <a:pt x="824" y="0"/>
                  <a:pt x="865" y="41"/>
                  <a:pt x="865" y="91"/>
                </a:cubicBezTo>
                <a:lnTo>
                  <a:pt x="865" y="775"/>
                </a:lnTo>
                <a:cubicBezTo>
                  <a:pt x="865" y="825"/>
                  <a:pt x="824" y="866"/>
                  <a:pt x="774" y="866"/>
                </a:cubicBezTo>
                <a:lnTo>
                  <a:pt x="91" y="866"/>
                </a:lnTo>
                <a:cubicBezTo>
                  <a:pt x="41" y="866"/>
                  <a:pt x="0" y="825"/>
                  <a:pt x="0" y="775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28"/>
          <p:cNvSpPr/>
          <p:nvPr/>
        </p:nvSpPr>
        <p:spPr bwMode="auto">
          <a:xfrm>
            <a:off x="6460528" y="5115871"/>
            <a:ext cx="4818058" cy="853444"/>
          </a:xfrm>
          <a:custGeom>
            <a:avLst/>
            <a:gdLst>
              <a:gd name="T0" fmla="*/ 91 w 8683"/>
              <a:gd name="T1" fmla="*/ 0 h 866"/>
              <a:gd name="T2" fmla="*/ 8591 w 8683"/>
              <a:gd name="T3" fmla="*/ 0 h 866"/>
              <a:gd name="T4" fmla="*/ 8683 w 8683"/>
              <a:gd name="T5" fmla="*/ 91 h 866"/>
              <a:gd name="T6" fmla="*/ 8683 w 8683"/>
              <a:gd name="T7" fmla="*/ 775 h 866"/>
              <a:gd name="T8" fmla="*/ 8591 w 8683"/>
              <a:gd name="T9" fmla="*/ 866 h 866"/>
              <a:gd name="T10" fmla="*/ 91 w 8683"/>
              <a:gd name="T11" fmla="*/ 866 h 866"/>
              <a:gd name="T12" fmla="*/ 0 w 8683"/>
              <a:gd name="T13" fmla="*/ 775 h 866"/>
              <a:gd name="T14" fmla="*/ 0 w 8683"/>
              <a:gd name="T15" fmla="*/ 91 h 866"/>
              <a:gd name="T16" fmla="*/ 91 w 8683"/>
              <a:gd name="T17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83" h="866">
                <a:moveTo>
                  <a:pt x="91" y="0"/>
                </a:moveTo>
                <a:lnTo>
                  <a:pt x="8591" y="0"/>
                </a:lnTo>
                <a:cubicBezTo>
                  <a:pt x="8642" y="0"/>
                  <a:pt x="8683" y="41"/>
                  <a:pt x="8683" y="91"/>
                </a:cubicBezTo>
                <a:lnTo>
                  <a:pt x="8683" y="775"/>
                </a:lnTo>
                <a:cubicBezTo>
                  <a:pt x="8683" y="825"/>
                  <a:pt x="8642" y="866"/>
                  <a:pt x="8591" y="866"/>
                </a:cubicBezTo>
                <a:lnTo>
                  <a:pt x="91" y="866"/>
                </a:lnTo>
                <a:cubicBezTo>
                  <a:pt x="41" y="866"/>
                  <a:pt x="0" y="825"/>
                  <a:pt x="0" y="775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rgbClr val="FFFFFF"/>
          </a:solidFill>
          <a:ln w="9525" cap="flat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TextBox 57"/>
          <p:cNvSpPr txBox="1"/>
          <p:nvPr/>
        </p:nvSpPr>
        <p:spPr>
          <a:xfrm>
            <a:off x="6568188" y="4170281"/>
            <a:ext cx="420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TW" altLang="en-US" sz="3600" dirty="0"/>
              <a:t>使用套件</a:t>
            </a:r>
            <a:endParaRPr lang="en-US" altLang="zh-CN" sz="3600" dirty="0"/>
          </a:p>
        </p:txBody>
      </p:sp>
      <p:sp>
        <p:nvSpPr>
          <p:cNvPr id="37" name="TextBox 58"/>
          <p:cNvSpPr txBox="1"/>
          <p:nvPr/>
        </p:nvSpPr>
        <p:spPr>
          <a:xfrm>
            <a:off x="6568188" y="5187529"/>
            <a:ext cx="420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TW" altLang="en-US" sz="3600" dirty="0"/>
              <a:t>借書預覽畫面</a:t>
            </a:r>
            <a:endParaRPr lang="en-US" altLang="zh-CN" sz="36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196980" y="373430"/>
            <a:ext cx="1127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目 錄</a:t>
            </a:r>
            <a:endParaRPr lang="zh-CN" altLang="en-US" sz="3200" b="1" dirty="0">
              <a:solidFill>
                <a:schemeClr val="accent4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207613" y="830630"/>
            <a:ext cx="1345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方正宋一简体" panose="03000509000000000000" pitchFamily="65" charset="-122"/>
                <a:ea typeface="方正宋一简体" panose="03000509000000000000" pitchFamily="65" charset="-122"/>
              </a:rPr>
              <a:t>Contents</a:t>
            </a:r>
            <a:endParaRPr lang="zh-CN" altLang="en-US" sz="2000" b="1" dirty="0">
              <a:solidFill>
                <a:schemeClr val="accent4">
                  <a:lumMod val="60000"/>
                  <a:lumOff val="40000"/>
                </a:schemeClr>
              </a:solidFill>
              <a:latin typeface="方正宋一简体" panose="03000509000000000000" pitchFamily="65" charset="-122"/>
              <a:ea typeface="方正宋一简体" panose="03000509000000000000" pitchFamily="65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22313" y="1016393"/>
            <a:ext cx="3177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2"/>
                </a:solidFill>
                <a:latin typeface="Lifeline JL" panose="00000400000000000000" pitchFamily="2" charset="0"/>
              </a:rPr>
              <a:t>1</a:t>
            </a:r>
            <a:endParaRPr lang="zh-CN" altLang="en-US" sz="4400" dirty="0">
              <a:solidFill>
                <a:schemeClr val="accent2"/>
              </a:solidFill>
              <a:latin typeface="Lifeline JL" panose="00000400000000000000" pitchFamily="2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5635751" y="1990951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2"/>
                </a:solidFill>
                <a:latin typeface="Lifeline JL" panose="00000400000000000000" pitchFamily="2" charset="0"/>
              </a:rPr>
              <a:t>2</a:t>
            </a:r>
            <a:endParaRPr lang="zh-CN" altLang="en-US" sz="4400" dirty="0">
              <a:solidFill>
                <a:schemeClr val="accent2"/>
              </a:solidFill>
              <a:latin typeface="Lifeline JL" panose="00000400000000000000" pitchFamily="2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5632545" y="3061762"/>
            <a:ext cx="4972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2"/>
                </a:solidFill>
                <a:latin typeface="Lifeline JL" panose="00000400000000000000" pitchFamily="2" charset="0"/>
              </a:rPr>
              <a:t>3</a:t>
            </a:r>
            <a:endParaRPr lang="zh-CN" altLang="en-US" sz="4400" dirty="0">
              <a:solidFill>
                <a:schemeClr val="accent2"/>
              </a:solidFill>
              <a:latin typeface="Lifeline JL" panose="00000400000000000000" pitchFamily="2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5628537" y="4108725"/>
            <a:ext cx="5052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2"/>
                </a:solidFill>
                <a:latin typeface="Lifeline JL" panose="00000400000000000000" pitchFamily="2" charset="0"/>
              </a:rPr>
              <a:t>4</a:t>
            </a:r>
            <a:endParaRPr lang="zh-CN" altLang="en-US" sz="4400" dirty="0">
              <a:solidFill>
                <a:schemeClr val="accent2"/>
              </a:solidFill>
              <a:latin typeface="Lifeline JL" panose="00000400000000000000" pitchFamily="2" charset="0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5632545" y="5119162"/>
            <a:ext cx="4972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2"/>
                </a:solidFill>
                <a:latin typeface="Lifeline JL" panose="00000400000000000000" pitchFamily="2" charset="0"/>
              </a:rPr>
              <a:t>5</a:t>
            </a:r>
            <a:endParaRPr lang="zh-CN" altLang="en-US" sz="4400" dirty="0">
              <a:solidFill>
                <a:schemeClr val="accent2"/>
              </a:solidFill>
              <a:latin typeface="Lifeline JL" panose="00000400000000000000" pitchFamily="2" charset="0"/>
            </a:endParaRPr>
          </a:p>
        </p:txBody>
      </p:sp>
      <p:sp>
        <p:nvSpPr>
          <p:cNvPr id="29" name="TextBox 56">
            <a:extLst>
              <a:ext uri="{FF2B5EF4-FFF2-40B4-BE49-F238E27FC236}">
                <a16:creationId xmlns:a16="http://schemas.microsoft.com/office/drawing/2014/main" id="{14711DD3-1C71-4D01-BDC8-B81C8DE783F7}"/>
              </a:ext>
            </a:extLst>
          </p:cNvPr>
          <p:cNvSpPr txBox="1"/>
          <p:nvPr/>
        </p:nvSpPr>
        <p:spPr>
          <a:xfrm>
            <a:off x="6568188" y="2094852"/>
            <a:ext cx="3864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TW" altLang="en-US" dirty="0">
                <a:solidFill>
                  <a:schemeClr val="accent1"/>
                </a:solidFill>
              </a:rPr>
              <a:t>情境說明</a:t>
            </a:r>
            <a:endParaRPr lang="en-US" altLang="zh-CN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/>
          <p:nvPr/>
        </p:nvSpPr>
        <p:spPr>
          <a:xfrm>
            <a:off x="5185643" y="2765695"/>
            <a:ext cx="42738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 altLang="en-US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系統流程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971127" y="2386217"/>
            <a:ext cx="2327054" cy="2327054"/>
            <a:chOff x="5462028" y="1238603"/>
            <a:chExt cx="1498330" cy="1498330"/>
          </a:xfrm>
        </p:grpSpPr>
        <p:sp>
          <p:nvSpPr>
            <p:cNvPr id="32" name="椭圆 31"/>
            <p:cNvSpPr/>
            <p:nvPr/>
          </p:nvSpPr>
          <p:spPr bwMode="auto">
            <a:xfrm>
              <a:off x="5462028" y="1238603"/>
              <a:ext cx="1498330" cy="149833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Freeform 6"/>
            <p:cNvSpPr>
              <a:spLocks noEditPoints="1"/>
            </p:cNvSpPr>
            <p:nvPr/>
          </p:nvSpPr>
          <p:spPr bwMode="auto">
            <a:xfrm>
              <a:off x="5543503" y="1318530"/>
              <a:ext cx="1335380" cy="1338476"/>
            </a:xfrm>
            <a:custGeom>
              <a:avLst/>
              <a:gdLst>
                <a:gd name="T0" fmla="*/ 1653 w 3306"/>
                <a:gd name="T1" fmla="*/ 0 h 3306"/>
                <a:gd name="T2" fmla="*/ 3306 w 3306"/>
                <a:gd name="T3" fmla="*/ 1653 h 3306"/>
                <a:gd name="T4" fmla="*/ 1653 w 3306"/>
                <a:gd name="T5" fmla="*/ 3306 h 3306"/>
                <a:gd name="T6" fmla="*/ 0 w 3306"/>
                <a:gd name="T7" fmla="*/ 1653 h 3306"/>
                <a:gd name="T8" fmla="*/ 1653 w 3306"/>
                <a:gd name="T9" fmla="*/ 0 h 3306"/>
                <a:gd name="T10" fmla="*/ 1653 w 3306"/>
                <a:gd name="T11" fmla="*/ 112 h 3306"/>
                <a:gd name="T12" fmla="*/ 3193 w 3306"/>
                <a:gd name="T13" fmla="*/ 1653 h 3306"/>
                <a:gd name="T14" fmla="*/ 1653 w 3306"/>
                <a:gd name="T15" fmla="*/ 3193 h 3306"/>
                <a:gd name="T16" fmla="*/ 112 w 3306"/>
                <a:gd name="T17" fmla="*/ 1653 h 3306"/>
                <a:gd name="T18" fmla="*/ 1653 w 3306"/>
                <a:gd name="T19" fmla="*/ 112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6" h="3306">
                  <a:moveTo>
                    <a:pt x="1653" y="0"/>
                  </a:moveTo>
                  <a:cubicBezTo>
                    <a:pt x="2565" y="0"/>
                    <a:pt x="3306" y="740"/>
                    <a:pt x="3306" y="1653"/>
                  </a:cubicBezTo>
                  <a:cubicBezTo>
                    <a:pt x="3306" y="2565"/>
                    <a:pt x="2565" y="3306"/>
                    <a:pt x="1653" y="3306"/>
                  </a:cubicBezTo>
                  <a:cubicBezTo>
                    <a:pt x="740" y="3306"/>
                    <a:pt x="0" y="2565"/>
                    <a:pt x="0" y="1653"/>
                  </a:cubicBezTo>
                  <a:cubicBezTo>
                    <a:pt x="0" y="740"/>
                    <a:pt x="740" y="0"/>
                    <a:pt x="1653" y="0"/>
                  </a:cubicBezTo>
                  <a:close/>
                  <a:moveTo>
                    <a:pt x="1653" y="112"/>
                  </a:moveTo>
                  <a:cubicBezTo>
                    <a:pt x="2503" y="112"/>
                    <a:pt x="3193" y="802"/>
                    <a:pt x="3193" y="1653"/>
                  </a:cubicBezTo>
                  <a:cubicBezTo>
                    <a:pt x="3193" y="2503"/>
                    <a:pt x="2503" y="3193"/>
                    <a:pt x="1653" y="3193"/>
                  </a:cubicBezTo>
                  <a:cubicBezTo>
                    <a:pt x="802" y="3193"/>
                    <a:pt x="112" y="2503"/>
                    <a:pt x="112" y="1653"/>
                  </a:cubicBezTo>
                  <a:cubicBezTo>
                    <a:pt x="112" y="802"/>
                    <a:pt x="802" y="112"/>
                    <a:pt x="1653" y="1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" name="Freeform 5"/>
          <p:cNvSpPr/>
          <p:nvPr/>
        </p:nvSpPr>
        <p:spPr bwMode="auto">
          <a:xfrm>
            <a:off x="792649" y="0"/>
            <a:ext cx="1350674" cy="3427415"/>
          </a:xfrm>
          <a:custGeom>
            <a:avLst/>
            <a:gdLst>
              <a:gd name="T0" fmla="*/ 1464 w 1775"/>
              <a:gd name="T1" fmla="*/ 0 h 4497"/>
              <a:gd name="T2" fmla="*/ 1775 w 1775"/>
              <a:gd name="T3" fmla="*/ 0 h 4497"/>
              <a:gd name="T4" fmla="*/ 311 w 1775"/>
              <a:gd name="T5" fmla="*/ 4497 h 4497"/>
              <a:gd name="T6" fmla="*/ 0 w 1775"/>
              <a:gd name="T7" fmla="*/ 4497 h 4497"/>
              <a:gd name="T8" fmla="*/ 1464 w 1775"/>
              <a:gd name="T9" fmla="*/ 0 h 4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5" h="4497">
                <a:moveTo>
                  <a:pt x="1464" y="0"/>
                </a:moveTo>
                <a:lnTo>
                  <a:pt x="1775" y="0"/>
                </a:lnTo>
                <a:lnTo>
                  <a:pt x="311" y="4497"/>
                </a:lnTo>
                <a:lnTo>
                  <a:pt x="0" y="4497"/>
                </a:lnTo>
                <a:lnTo>
                  <a:pt x="1464" y="0"/>
                </a:lnTo>
                <a:close/>
              </a:path>
            </a:pathLst>
          </a:custGeom>
          <a:solidFill>
            <a:srgbClr val="F09C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0346853" y="2517454"/>
            <a:ext cx="951567" cy="1819922"/>
            <a:chOff x="10445530" y="2517454"/>
            <a:chExt cx="426445" cy="1819922"/>
          </a:xfrm>
        </p:grpSpPr>
        <p:sp>
          <p:nvSpPr>
            <p:cNvPr id="8" name="Freeform 6"/>
            <p:cNvSpPr/>
            <p:nvPr/>
          </p:nvSpPr>
          <p:spPr bwMode="auto">
            <a:xfrm>
              <a:off x="10445530" y="2517454"/>
              <a:ext cx="426445" cy="909961"/>
            </a:xfrm>
            <a:custGeom>
              <a:avLst/>
              <a:gdLst>
                <a:gd name="T0" fmla="*/ 0 w 561"/>
                <a:gd name="T1" fmla="*/ 0 h 1194"/>
                <a:gd name="T2" fmla="*/ 177 w 561"/>
                <a:gd name="T3" fmla="*/ 0 h 1194"/>
                <a:gd name="T4" fmla="*/ 561 w 561"/>
                <a:gd name="T5" fmla="*/ 1194 h 1194"/>
                <a:gd name="T6" fmla="*/ 384 w 561"/>
                <a:gd name="T7" fmla="*/ 1194 h 1194"/>
                <a:gd name="T8" fmla="*/ 0 w 561"/>
                <a:gd name="T9" fmla="*/ 0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1" h="1194">
                  <a:moveTo>
                    <a:pt x="0" y="0"/>
                  </a:moveTo>
                  <a:lnTo>
                    <a:pt x="177" y="0"/>
                  </a:lnTo>
                  <a:lnTo>
                    <a:pt x="561" y="1194"/>
                  </a:lnTo>
                  <a:lnTo>
                    <a:pt x="384" y="1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9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10445530" y="3427415"/>
              <a:ext cx="426445" cy="909961"/>
            </a:xfrm>
            <a:custGeom>
              <a:avLst/>
              <a:gdLst>
                <a:gd name="T0" fmla="*/ 561 w 561"/>
                <a:gd name="T1" fmla="*/ 0 h 1195"/>
                <a:gd name="T2" fmla="*/ 177 w 561"/>
                <a:gd name="T3" fmla="*/ 1195 h 1195"/>
                <a:gd name="T4" fmla="*/ 0 w 561"/>
                <a:gd name="T5" fmla="*/ 1195 h 1195"/>
                <a:gd name="T6" fmla="*/ 384 w 561"/>
                <a:gd name="T7" fmla="*/ 0 h 1195"/>
                <a:gd name="T8" fmla="*/ 561 w 561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1" h="1195">
                  <a:moveTo>
                    <a:pt x="561" y="0"/>
                  </a:moveTo>
                  <a:lnTo>
                    <a:pt x="177" y="1195"/>
                  </a:lnTo>
                  <a:lnTo>
                    <a:pt x="0" y="1195"/>
                  </a:lnTo>
                  <a:lnTo>
                    <a:pt x="384" y="0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rgbClr val="008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" name="Freeform 8"/>
          <p:cNvSpPr/>
          <p:nvPr/>
        </p:nvSpPr>
        <p:spPr bwMode="auto">
          <a:xfrm>
            <a:off x="0" y="2672813"/>
            <a:ext cx="1361771" cy="4185187"/>
          </a:xfrm>
          <a:custGeom>
            <a:avLst/>
            <a:gdLst>
              <a:gd name="T0" fmla="*/ 1788 w 1788"/>
              <a:gd name="T1" fmla="*/ 5492 h 5492"/>
              <a:gd name="T2" fmla="*/ 785 w 1788"/>
              <a:gd name="T3" fmla="*/ 5492 h 5492"/>
              <a:gd name="T4" fmla="*/ 0 w 1788"/>
              <a:gd name="T5" fmla="*/ 3082 h 5492"/>
              <a:gd name="T6" fmla="*/ 0 w 1788"/>
              <a:gd name="T7" fmla="*/ 0 h 5492"/>
              <a:gd name="T8" fmla="*/ 1788 w 1788"/>
              <a:gd name="T9" fmla="*/ 5492 h 5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8" h="5492">
                <a:moveTo>
                  <a:pt x="1788" y="5492"/>
                </a:moveTo>
                <a:lnTo>
                  <a:pt x="785" y="5492"/>
                </a:lnTo>
                <a:lnTo>
                  <a:pt x="0" y="3082"/>
                </a:lnTo>
                <a:lnTo>
                  <a:pt x="0" y="0"/>
                </a:lnTo>
                <a:lnTo>
                  <a:pt x="1788" y="5492"/>
                </a:lnTo>
                <a:close/>
              </a:path>
            </a:pathLst>
          </a:custGeom>
          <a:solidFill>
            <a:srgbClr val="008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678612" y="2533041"/>
            <a:ext cx="93166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b="1" dirty="0">
                <a:solidFill>
                  <a:schemeClr val="accent2"/>
                </a:solidFill>
                <a:latin typeface="Lifeline JL" panose="00000400000000000000" pitchFamily="2" charset="0"/>
              </a:rPr>
              <a:t>1</a:t>
            </a:r>
            <a:endParaRPr lang="zh-CN" altLang="en-US" sz="11500" b="1" dirty="0">
              <a:solidFill>
                <a:schemeClr val="accent2"/>
              </a:solidFill>
              <a:latin typeface="Lifeline JL" panose="000004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菱形 65">
            <a:extLst>
              <a:ext uri="{FF2B5EF4-FFF2-40B4-BE49-F238E27FC236}">
                <a16:creationId xmlns:a16="http://schemas.microsoft.com/office/drawing/2014/main" id="{741DE98B-8B72-4CC4-A0B7-A27D86E261FA}"/>
              </a:ext>
            </a:extLst>
          </p:cNvPr>
          <p:cNvSpPr/>
          <p:nvPr/>
        </p:nvSpPr>
        <p:spPr bwMode="auto">
          <a:xfrm>
            <a:off x="2342126" y="3706509"/>
            <a:ext cx="1260000" cy="12600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TW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TextBox 54">
            <a:extLst>
              <a:ext uri="{FF2B5EF4-FFF2-40B4-BE49-F238E27FC236}">
                <a16:creationId xmlns:a16="http://schemas.microsoft.com/office/drawing/2014/main" id="{D42293B4-DF6E-49BC-95C3-C52E48043EFA}"/>
              </a:ext>
            </a:extLst>
          </p:cNvPr>
          <p:cNvSpPr txBox="1"/>
          <p:nvPr/>
        </p:nvSpPr>
        <p:spPr>
          <a:xfrm>
            <a:off x="49709" y="44624"/>
            <a:ext cx="12097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pPr algn="ctr"/>
            <a:r>
              <a:rPr lang="zh-TW" altLang="en-US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系統流程</a:t>
            </a:r>
            <a:endParaRPr lang="zh-CN" altLang="en-US" sz="28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55">
            <a:extLst>
              <a:ext uri="{FF2B5EF4-FFF2-40B4-BE49-F238E27FC236}">
                <a16:creationId xmlns:a16="http://schemas.microsoft.com/office/drawing/2014/main" id="{CD2212F3-D9B2-4DAD-8A2E-002BF9B459D8}"/>
              </a:ext>
            </a:extLst>
          </p:cNvPr>
          <p:cNvSpPr txBox="1"/>
          <p:nvPr/>
        </p:nvSpPr>
        <p:spPr>
          <a:xfrm>
            <a:off x="140263" y="106179"/>
            <a:ext cx="1064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1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1E4D2E0-7FC6-472F-A05D-BFCF53A47640}"/>
              </a:ext>
            </a:extLst>
          </p:cNvPr>
          <p:cNvSpPr txBox="1"/>
          <p:nvPr/>
        </p:nvSpPr>
        <p:spPr>
          <a:xfrm>
            <a:off x="2382166" y="4151843"/>
            <a:ext cx="118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accent1"/>
                </a:solidFill>
              </a:rPr>
              <a:t>逼卡驗證</a:t>
            </a:r>
            <a:endParaRPr lang="en-US" altLang="zh-TW" dirty="0">
              <a:solidFill>
                <a:schemeClr val="accent1"/>
              </a:solidFill>
            </a:endParaRPr>
          </a:p>
        </p:txBody>
      </p:sp>
      <p:grpSp>
        <p:nvGrpSpPr>
          <p:cNvPr id="82" name="群組 81"/>
          <p:cNvGrpSpPr/>
          <p:nvPr/>
        </p:nvGrpSpPr>
        <p:grpSpPr>
          <a:xfrm>
            <a:off x="6623174" y="4094454"/>
            <a:ext cx="1261492" cy="502960"/>
            <a:chOff x="7664821" y="3241652"/>
            <a:chExt cx="1261492" cy="50296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80CAB94-50DC-4787-A5A6-C6A874CB6C23}"/>
                </a:ext>
              </a:extLst>
            </p:cNvPr>
            <p:cNvSpPr/>
            <p:nvPr/>
          </p:nvSpPr>
          <p:spPr bwMode="auto">
            <a:xfrm>
              <a:off x="7664821" y="3241652"/>
              <a:ext cx="1261492" cy="5029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TW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76C4CA07-C598-4437-9630-DDC4FCA39781}"/>
                </a:ext>
              </a:extLst>
            </p:cNvPr>
            <p:cNvSpPr txBox="1"/>
            <p:nvPr/>
          </p:nvSpPr>
          <p:spPr>
            <a:xfrm>
              <a:off x="7701048" y="3308466"/>
              <a:ext cx="1185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accent1"/>
                  </a:solidFill>
                </a:rPr>
                <a:t>借書</a:t>
              </a:r>
            </a:p>
          </p:txBody>
        </p:sp>
      </p:grpSp>
      <p:grpSp>
        <p:nvGrpSpPr>
          <p:cNvPr id="81" name="群組 80"/>
          <p:cNvGrpSpPr/>
          <p:nvPr/>
        </p:nvGrpSpPr>
        <p:grpSpPr>
          <a:xfrm>
            <a:off x="6580331" y="2228345"/>
            <a:ext cx="1261492" cy="502960"/>
            <a:chOff x="7663203" y="1549570"/>
            <a:chExt cx="1261492" cy="502960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9C18E918-0418-4823-89EC-E0B90E3F11AD}"/>
                </a:ext>
              </a:extLst>
            </p:cNvPr>
            <p:cNvSpPr/>
            <p:nvPr/>
          </p:nvSpPr>
          <p:spPr bwMode="auto">
            <a:xfrm>
              <a:off x="7663203" y="1549570"/>
              <a:ext cx="1261492" cy="5029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TW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4" name="文字方塊 83">
              <a:extLst>
                <a:ext uri="{FF2B5EF4-FFF2-40B4-BE49-F238E27FC236}">
                  <a16:creationId xmlns:a16="http://schemas.microsoft.com/office/drawing/2014/main" id="{66BC10B2-1DFC-4899-917A-52C4EBC1A7C1}"/>
                </a:ext>
              </a:extLst>
            </p:cNvPr>
            <p:cNvSpPr txBox="1"/>
            <p:nvPr/>
          </p:nvSpPr>
          <p:spPr>
            <a:xfrm>
              <a:off x="7701048" y="1615395"/>
              <a:ext cx="1185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accent1"/>
                  </a:solidFill>
                </a:rPr>
                <a:t>還書</a:t>
              </a:r>
            </a:p>
          </p:txBody>
        </p:sp>
      </p:grpSp>
      <p:grpSp>
        <p:nvGrpSpPr>
          <p:cNvPr id="83" name="群組 82"/>
          <p:cNvGrpSpPr/>
          <p:nvPr/>
        </p:nvGrpSpPr>
        <p:grpSpPr>
          <a:xfrm>
            <a:off x="6624673" y="5088776"/>
            <a:ext cx="1261492" cy="502960"/>
            <a:chOff x="7717209" y="4917243"/>
            <a:chExt cx="1261492" cy="50296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A6FFB4B-BD19-4E42-818B-D6815A8FFB5F}"/>
                </a:ext>
              </a:extLst>
            </p:cNvPr>
            <p:cNvSpPr/>
            <p:nvPr/>
          </p:nvSpPr>
          <p:spPr bwMode="auto">
            <a:xfrm>
              <a:off x="7717209" y="4917243"/>
              <a:ext cx="1261492" cy="5029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TW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C1410F8F-86D5-4C2B-B0B0-C314A3FFBA14}"/>
                </a:ext>
              </a:extLst>
            </p:cNvPr>
            <p:cNvSpPr txBox="1"/>
            <p:nvPr/>
          </p:nvSpPr>
          <p:spPr>
            <a:xfrm>
              <a:off x="7755054" y="4984057"/>
              <a:ext cx="1185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accent1"/>
                  </a:solidFill>
                </a:rPr>
                <a:t>新增書籍</a:t>
              </a:r>
            </a:p>
          </p:txBody>
        </p:sp>
      </p:grpSp>
      <p:grpSp>
        <p:nvGrpSpPr>
          <p:cNvPr id="140" name="群組 139"/>
          <p:cNvGrpSpPr/>
          <p:nvPr/>
        </p:nvGrpSpPr>
        <p:grpSpPr>
          <a:xfrm>
            <a:off x="8402195" y="1940216"/>
            <a:ext cx="1185802" cy="1080000"/>
            <a:chOff x="8894563" y="1333116"/>
            <a:chExt cx="1185802" cy="1080000"/>
          </a:xfrm>
        </p:grpSpPr>
        <p:sp>
          <p:nvSpPr>
            <p:cNvPr id="271" name="菱形 270">
              <a:extLst>
                <a:ext uri="{FF2B5EF4-FFF2-40B4-BE49-F238E27FC236}">
                  <a16:creationId xmlns:a16="http://schemas.microsoft.com/office/drawing/2014/main" id="{7428944F-721A-4BAF-9993-06B07A381833}"/>
                </a:ext>
              </a:extLst>
            </p:cNvPr>
            <p:cNvSpPr/>
            <p:nvPr/>
          </p:nvSpPr>
          <p:spPr bwMode="auto">
            <a:xfrm>
              <a:off x="8947464" y="1333116"/>
              <a:ext cx="1080000" cy="1080000"/>
            </a:xfrm>
            <a:prstGeom prst="diamond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TW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2" name="文字方塊 271">
              <a:extLst>
                <a:ext uri="{FF2B5EF4-FFF2-40B4-BE49-F238E27FC236}">
                  <a16:creationId xmlns:a16="http://schemas.microsoft.com/office/drawing/2014/main" id="{4773B724-E9A5-4F67-A1E3-58AB2E536A06}"/>
                </a:ext>
              </a:extLst>
            </p:cNvPr>
            <p:cNvSpPr txBox="1"/>
            <p:nvPr/>
          </p:nvSpPr>
          <p:spPr>
            <a:xfrm>
              <a:off x="8894563" y="1688450"/>
              <a:ext cx="1185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accent1"/>
                  </a:solidFill>
                </a:rPr>
                <a:t>逾時</a:t>
              </a:r>
            </a:p>
          </p:txBody>
        </p:sp>
      </p:grpSp>
      <p:sp>
        <p:nvSpPr>
          <p:cNvPr id="273" name="橢圓 272">
            <a:extLst>
              <a:ext uri="{FF2B5EF4-FFF2-40B4-BE49-F238E27FC236}">
                <a16:creationId xmlns:a16="http://schemas.microsoft.com/office/drawing/2014/main" id="{EC90A0C0-405E-411C-BEE8-41F477EA0016}"/>
              </a:ext>
            </a:extLst>
          </p:cNvPr>
          <p:cNvSpPr/>
          <p:nvPr/>
        </p:nvSpPr>
        <p:spPr bwMode="auto">
          <a:xfrm>
            <a:off x="10491207" y="4090345"/>
            <a:ext cx="1261492" cy="6120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TW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5" name="文字方塊 274">
            <a:extLst>
              <a:ext uri="{FF2B5EF4-FFF2-40B4-BE49-F238E27FC236}">
                <a16:creationId xmlns:a16="http://schemas.microsoft.com/office/drawing/2014/main" id="{0B18FD7B-7AF3-4E97-B425-D28018645EC5}"/>
              </a:ext>
            </a:extLst>
          </p:cNvPr>
          <p:cNvSpPr txBox="1"/>
          <p:nvPr/>
        </p:nvSpPr>
        <p:spPr>
          <a:xfrm>
            <a:off x="10526633" y="4204606"/>
            <a:ext cx="118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accent1"/>
                </a:solidFill>
              </a:rPr>
              <a:t>結束</a:t>
            </a:r>
          </a:p>
        </p:txBody>
      </p:sp>
      <p:cxnSp>
        <p:nvCxnSpPr>
          <p:cNvPr id="277" name="直線單箭頭接點 276">
            <a:extLst>
              <a:ext uri="{FF2B5EF4-FFF2-40B4-BE49-F238E27FC236}">
                <a16:creationId xmlns:a16="http://schemas.microsoft.com/office/drawing/2014/main" id="{F0E26C0A-80C9-4A8C-B9FC-303DE99D5BF1}"/>
              </a:ext>
            </a:extLst>
          </p:cNvPr>
          <p:cNvCxnSpPr>
            <a:cxnSpLocks/>
          </p:cNvCxnSpPr>
          <p:nvPr/>
        </p:nvCxnSpPr>
        <p:spPr bwMode="auto">
          <a:xfrm>
            <a:off x="4449826" y="4332541"/>
            <a:ext cx="2025176" cy="5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80" name="直線單箭頭接點 279">
            <a:extLst>
              <a:ext uri="{FF2B5EF4-FFF2-40B4-BE49-F238E27FC236}">
                <a16:creationId xmlns:a16="http://schemas.microsoft.com/office/drawing/2014/main" id="{27E2A627-48EC-431E-A750-24CF1D019948}"/>
              </a:ext>
            </a:extLst>
          </p:cNvPr>
          <p:cNvCxnSpPr>
            <a:cxnSpLocks/>
          </p:cNvCxnSpPr>
          <p:nvPr/>
        </p:nvCxnSpPr>
        <p:spPr bwMode="auto">
          <a:xfrm>
            <a:off x="7977981" y="2477214"/>
            <a:ext cx="371313" cy="16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30" name="橢圓 129">
            <a:extLst>
              <a:ext uri="{FF2B5EF4-FFF2-40B4-BE49-F238E27FC236}">
                <a16:creationId xmlns:a16="http://schemas.microsoft.com/office/drawing/2014/main" id="{CB3EC8AD-8487-437A-93F6-39CD7C8DC666}"/>
              </a:ext>
            </a:extLst>
          </p:cNvPr>
          <p:cNvSpPr/>
          <p:nvPr/>
        </p:nvSpPr>
        <p:spPr bwMode="auto">
          <a:xfrm>
            <a:off x="526345" y="4045730"/>
            <a:ext cx="1261492" cy="6120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TW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CC414F9A-EC98-48E8-B4A5-0BA96493AD42}"/>
              </a:ext>
            </a:extLst>
          </p:cNvPr>
          <p:cNvSpPr txBox="1"/>
          <p:nvPr/>
        </p:nvSpPr>
        <p:spPr>
          <a:xfrm>
            <a:off x="567721" y="4168151"/>
            <a:ext cx="118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accent1"/>
                </a:solidFill>
              </a:rPr>
              <a:t>開始</a:t>
            </a:r>
          </a:p>
        </p:txBody>
      </p:sp>
      <p:cxnSp>
        <p:nvCxnSpPr>
          <p:cNvPr id="144" name="直線單箭頭接點 143"/>
          <p:cNvCxnSpPr>
            <a:cxnSpLocks/>
          </p:cNvCxnSpPr>
          <p:nvPr/>
        </p:nvCxnSpPr>
        <p:spPr bwMode="auto">
          <a:xfrm flipH="1" flipV="1">
            <a:off x="2972126" y="3027582"/>
            <a:ext cx="0" cy="5438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id="{E84B07DF-5FF6-4801-93F0-6A635CC4B1B7}"/>
              </a:ext>
            </a:extLst>
          </p:cNvPr>
          <p:cNvCxnSpPr>
            <a:cxnSpLocks/>
          </p:cNvCxnSpPr>
          <p:nvPr/>
        </p:nvCxnSpPr>
        <p:spPr bwMode="auto">
          <a:xfrm>
            <a:off x="6248242" y="5340262"/>
            <a:ext cx="31988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grpSp>
        <p:nvGrpSpPr>
          <p:cNvPr id="158" name="群組 157"/>
          <p:cNvGrpSpPr/>
          <p:nvPr/>
        </p:nvGrpSpPr>
        <p:grpSpPr>
          <a:xfrm>
            <a:off x="8635867" y="922579"/>
            <a:ext cx="1261492" cy="502960"/>
            <a:chOff x="7663203" y="1549570"/>
            <a:chExt cx="1261492" cy="502960"/>
          </a:xfrm>
        </p:grpSpPr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9C18E918-0418-4823-89EC-E0B90E3F11AD}"/>
                </a:ext>
              </a:extLst>
            </p:cNvPr>
            <p:cNvSpPr/>
            <p:nvPr/>
          </p:nvSpPr>
          <p:spPr bwMode="auto">
            <a:xfrm>
              <a:off x="7663203" y="1549570"/>
              <a:ext cx="1261492" cy="5029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TW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0" name="文字方塊 159">
              <a:extLst>
                <a:ext uri="{FF2B5EF4-FFF2-40B4-BE49-F238E27FC236}">
                  <a16:creationId xmlns:a16="http://schemas.microsoft.com/office/drawing/2014/main" id="{66BC10B2-1DFC-4899-917A-52C4EBC1A7C1}"/>
                </a:ext>
              </a:extLst>
            </p:cNvPr>
            <p:cNvSpPr txBox="1"/>
            <p:nvPr/>
          </p:nvSpPr>
          <p:spPr>
            <a:xfrm>
              <a:off x="7701048" y="1615395"/>
              <a:ext cx="1185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accent1"/>
                  </a:solidFill>
                </a:rPr>
                <a:t>紀錄逾期</a:t>
              </a:r>
            </a:p>
          </p:txBody>
        </p:sp>
      </p:grpSp>
      <p:sp>
        <p:nvSpPr>
          <p:cNvPr id="154" name="文字方塊 153"/>
          <p:cNvSpPr txBox="1"/>
          <p:nvPr/>
        </p:nvSpPr>
        <p:spPr>
          <a:xfrm>
            <a:off x="8894108" y="32118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否</a:t>
            </a:r>
          </a:p>
        </p:txBody>
      </p:sp>
      <p:cxnSp>
        <p:nvCxnSpPr>
          <p:cNvPr id="174" name="直線接點 173"/>
          <p:cNvCxnSpPr>
            <a:cxnSpLocks/>
          </p:cNvCxnSpPr>
          <p:nvPr/>
        </p:nvCxnSpPr>
        <p:spPr bwMode="auto">
          <a:xfrm>
            <a:off x="4449826" y="2477214"/>
            <a:ext cx="0" cy="2863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42F189BA-4ABE-4421-88AF-12045151D1B9}"/>
              </a:ext>
            </a:extLst>
          </p:cNvPr>
          <p:cNvCxnSpPr>
            <a:cxnSpLocks/>
          </p:cNvCxnSpPr>
          <p:nvPr/>
        </p:nvCxnSpPr>
        <p:spPr bwMode="auto">
          <a:xfrm>
            <a:off x="8007757" y="4477904"/>
            <a:ext cx="360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BB33A914-9B37-48F2-8326-F5486CE4FDE0}"/>
              </a:ext>
            </a:extLst>
          </p:cNvPr>
          <p:cNvCxnSpPr>
            <a:cxnSpLocks/>
          </p:cNvCxnSpPr>
          <p:nvPr/>
        </p:nvCxnSpPr>
        <p:spPr bwMode="auto">
          <a:xfrm>
            <a:off x="1181106" y="1376682"/>
            <a:ext cx="0" cy="24612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B791690C-A67F-4437-80E1-90197DABE436}"/>
              </a:ext>
            </a:extLst>
          </p:cNvPr>
          <p:cNvCxnSpPr>
            <a:cxnSpLocks/>
          </p:cNvCxnSpPr>
          <p:nvPr/>
        </p:nvCxnSpPr>
        <p:spPr bwMode="auto">
          <a:xfrm flipV="1">
            <a:off x="8988578" y="1487049"/>
            <a:ext cx="0" cy="4070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B1E78D9A-9673-4110-BA8E-4ED15DD47EBF}"/>
              </a:ext>
            </a:extLst>
          </p:cNvPr>
          <p:cNvCxnSpPr>
            <a:cxnSpLocks/>
          </p:cNvCxnSpPr>
          <p:nvPr/>
        </p:nvCxnSpPr>
        <p:spPr bwMode="auto">
          <a:xfrm>
            <a:off x="1181106" y="1376682"/>
            <a:ext cx="92252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5E9D7B7A-5594-4655-9BA9-16843526340F}"/>
              </a:ext>
            </a:extLst>
          </p:cNvPr>
          <p:cNvCxnSpPr>
            <a:cxnSpLocks/>
          </p:cNvCxnSpPr>
          <p:nvPr/>
        </p:nvCxnSpPr>
        <p:spPr bwMode="auto">
          <a:xfrm>
            <a:off x="1895585" y="4333128"/>
            <a:ext cx="38150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5C9C7AD6-5D0D-476B-9408-0AD178CF72E6}"/>
              </a:ext>
            </a:extLst>
          </p:cNvPr>
          <p:cNvGrpSpPr/>
          <p:nvPr/>
        </p:nvGrpSpPr>
        <p:grpSpPr>
          <a:xfrm>
            <a:off x="2414087" y="2422447"/>
            <a:ext cx="1261492" cy="502960"/>
            <a:chOff x="902837" y="1436850"/>
            <a:chExt cx="1261492" cy="502960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B99BEDCC-7E21-4D65-82CF-AD0479832246}"/>
                </a:ext>
              </a:extLst>
            </p:cNvPr>
            <p:cNvSpPr/>
            <p:nvPr/>
          </p:nvSpPr>
          <p:spPr bwMode="auto">
            <a:xfrm>
              <a:off x="902837" y="1436850"/>
              <a:ext cx="1261492" cy="5029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TW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715B2BF4-679A-45E2-83CA-E5774CE4C513}"/>
                </a:ext>
              </a:extLst>
            </p:cNvPr>
            <p:cNvSpPr txBox="1"/>
            <p:nvPr/>
          </p:nvSpPr>
          <p:spPr>
            <a:xfrm>
              <a:off x="944213" y="1500039"/>
              <a:ext cx="1185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accent1"/>
                  </a:solidFill>
                </a:rPr>
                <a:t>註冊</a:t>
              </a:r>
            </a:p>
          </p:txBody>
        </p:sp>
      </p:grpSp>
      <p:sp>
        <p:nvSpPr>
          <p:cNvPr id="89" name="平行四邊形 88">
            <a:extLst>
              <a:ext uri="{FF2B5EF4-FFF2-40B4-BE49-F238E27FC236}">
                <a16:creationId xmlns:a16="http://schemas.microsoft.com/office/drawing/2014/main" id="{FCFDEC71-E61F-4CF6-A4E4-8EFF64354211}"/>
              </a:ext>
            </a:extLst>
          </p:cNvPr>
          <p:cNvSpPr/>
          <p:nvPr/>
        </p:nvSpPr>
        <p:spPr bwMode="auto">
          <a:xfrm>
            <a:off x="2343684" y="1185742"/>
            <a:ext cx="1440000" cy="502960"/>
          </a:xfrm>
          <a:prstGeom prst="parallelogram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TW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85B677CD-BA09-44BF-971B-B5875EB92E8F}"/>
              </a:ext>
            </a:extLst>
          </p:cNvPr>
          <p:cNvSpPr txBox="1"/>
          <p:nvPr/>
        </p:nvSpPr>
        <p:spPr>
          <a:xfrm>
            <a:off x="2490889" y="1252556"/>
            <a:ext cx="118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accent1"/>
                </a:solidFill>
              </a:rPr>
              <a:t>輸入資料</a:t>
            </a:r>
          </a:p>
        </p:txBody>
      </p: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D4FB21FE-145E-4EAB-90DD-E50C7C20B787}"/>
              </a:ext>
            </a:extLst>
          </p:cNvPr>
          <p:cNvCxnSpPr>
            <a:cxnSpLocks/>
          </p:cNvCxnSpPr>
          <p:nvPr/>
        </p:nvCxnSpPr>
        <p:spPr bwMode="auto">
          <a:xfrm flipV="1">
            <a:off x="4449826" y="3428011"/>
            <a:ext cx="20251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1D55E4AE-2870-4D37-9ACF-E8966E9B4F14}"/>
              </a:ext>
            </a:extLst>
          </p:cNvPr>
          <p:cNvCxnSpPr>
            <a:cxnSpLocks/>
          </p:cNvCxnSpPr>
          <p:nvPr/>
        </p:nvCxnSpPr>
        <p:spPr bwMode="auto">
          <a:xfrm>
            <a:off x="4449826" y="5346920"/>
            <a:ext cx="390105" cy="35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23653CFD-AAF8-47BB-824D-0543C692965B}"/>
              </a:ext>
            </a:extLst>
          </p:cNvPr>
          <p:cNvSpPr txBox="1"/>
          <p:nvPr/>
        </p:nvSpPr>
        <p:spPr>
          <a:xfrm>
            <a:off x="2936079" y="2974059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/>
              <a:t>未註冊</a:t>
            </a:r>
          </a:p>
        </p:txBody>
      </p: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D90EA5CE-3E37-4901-9525-A6E0C30BD397}"/>
              </a:ext>
            </a:extLst>
          </p:cNvPr>
          <p:cNvCxnSpPr>
            <a:cxnSpLocks/>
          </p:cNvCxnSpPr>
          <p:nvPr/>
        </p:nvCxnSpPr>
        <p:spPr bwMode="auto">
          <a:xfrm flipV="1">
            <a:off x="3009686" y="1787581"/>
            <a:ext cx="0" cy="5199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7A22E39-81BA-4DB4-9686-101A117FF95B}"/>
              </a:ext>
            </a:extLst>
          </p:cNvPr>
          <p:cNvSpPr txBox="1"/>
          <p:nvPr/>
        </p:nvSpPr>
        <p:spPr>
          <a:xfrm>
            <a:off x="3617946" y="39963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已註冊</a:t>
            </a:r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7343199D-A5FB-45B0-8339-1702A87CC0D2}"/>
              </a:ext>
            </a:extLst>
          </p:cNvPr>
          <p:cNvCxnSpPr>
            <a:cxnSpLocks/>
          </p:cNvCxnSpPr>
          <p:nvPr/>
        </p:nvCxnSpPr>
        <p:spPr bwMode="auto">
          <a:xfrm>
            <a:off x="3663230" y="4332541"/>
            <a:ext cx="78659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菱形 104">
            <a:extLst>
              <a:ext uri="{FF2B5EF4-FFF2-40B4-BE49-F238E27FC236}">
                <a16:creationId xmlns:a16="http://schemas.microsoft.com/office/drawing/2014/main" id="{71D07608-F0A3-4E1F-9A79-5FBA94ED2372}"/>
              </a:ext>
            </a:extLst>
          </p:cNvPr>
          <p:cNvSpPr/>
          <p:nvPr/>
        </p:nvSpPr>
        <p:spPr bwMode="auto">
          <a:xfrm>
            <a:off x="4930012" y="4710262"/>
            <a:ext cx="1260000" cy="12600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TW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9DF1BDE5-6287-4A3D-9FD9-50A44166B1C1}"/>
              </a:ext>
            </a:extLst>
          </p:cNvPr>
          <p:cNvSpPr txBox="1"/>
          <p:nvPr/>
        </p:nvSpPr>
        <p:spPr>
          <a:xfrm>
            <a:off x="4952397" y="5167423"/>
            <a:ext cx="118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accent1"/>
                </a:solidFill>
              </a:rPr>
              <a:t>管理員</a:t>
            </a:r>
            <a:endParaRPr lang="en-US" altLang="zh-TW" dirty="0">
              <a:solidFill>
                <a:schemeClr val="accent1"/>
              </a:solidFill>
            </a:endParaRPr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99FAC02F-5B8F-4640-823E-794A401C6723}"/>
              </a:ext>
            </a:extLst>
          </p:cNvPr>
          <p:cNvSpPr txBox="1"/>
          <p:nvPr/>
        </p:nvSpPr>
        <p:spPr>
          <a:xfrm>
            <a:off x="8578104" y="15007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是</a:t>
            </a:r>
          </a:p>
        </p:txBody>
      </p: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C1838253-3521-4CE4-89E8-0D48511C5FA8}"/>
              </a:ext>
            </a:extLst>
          </p:cNvPr>
          <p:cNvCxnSpPr>
            <a:cxnSpLocks/>
          </p:cNvCxnSpPr>
          <p:nvPr/>
        </p:nvCxnSpPr>
        <p:spPr bwMode="auto">
          <a:xfrm>
            <a:off x="9630632" y="1590897"/>
            <a:ext cx="0" cy="24994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4012C9AF-D988-48E0-A3EF-B08F77AA7243}"/>
              </a:ext>
            </a:extLst>
          </p:cNvPr>
          <p:cNvCxnSpPr>
            <a:cxnSpLocks/>
          </p:cNvCxnSpPr>
          <p:nvPr/>
        </p:nvCxnSpPr>
        <p:spPr bwMode="auto">
          <a:xfrm>
            <a:off x="8988578" y="3059622"/>
            <a:ext cx="0" cy="10307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32" name="直線單箭頭接點 131">
            <a:extLst>
              <a:ext uri="{FF2B5EF4-FFF2-40B4-BE49-F238E27FC236}">
                <a16:creationId xmlns:a16="http://schemas.microsoft.com/office/drawing/2014/main" id="{1E2E7322-E770-4B77-A492-943E49216113}"/>
              </a:ext>
            </a:extLst>
          </p:cNvPr>
          <p:cNvCxnSpPr>
            <a:cxnSpLocks/>
          </p:cNvCxnSpPr>
          <p:nvPr/>
        </p:nvCxnSpPr>
        <p:spPr bwMode="auto">
          <a:xfrm flipV="1">
            <a:off x="9025661" y="4897225"/>
            <a:ext cx="0" cy="4532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62" name="直線接點 261">
            <a:extLst>
              <a:ext uri="{FF2B5EF4-FFF2-40B4-BE49-F238E27FC236}">
                <a16:creationId xmlns:a16="http://schemas.microsoft.com/office/drawing/2014/main" id="{F89E2D4C-9CAF-4316-9D92-D342C3F32B67}"/>
              </a:ext>
            </a:extLst>
          </p:cNvPr>
          <p:cNvCxnSpPr>
            <a:cxnSpLocks/>
          </p:cNvCxnSpPr>
          <p:nvPr/>
        </p:nvCxnSpPr>
        <p:spPr bwMode="auto">
          <a:xfrm flipV="1">
            <a:off x="8014448" y="5340262"/>
            <a:ext cx="1011213" cy="101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直線接點 281">
            <a:extLst>
              <a:ext uri="{FF2B5EF4-FFF2-40B4-BE49-F238E27FC236}">
                <a16:creationId xmlns:a16="http://schemas.microsoft.com/office/drawing/2014/main" id="{793D3E42-785B-4D50-8BBC-B3E7FC9AF964}"/>
              </a:ext>
            </a:extLst>
          </p:cNvPr>
          <p:cNvCxnSpPr>
            <a:cxnSpLocks/>
          </p:cNvCxnSpPr>
          <p:nvPr/>
        </p:nvCxnSpPr>
        <p:spPr bwMode="auto">
          <a:xfrm>
            <a:off x="11115635" y="4885392"/>
            <a:ext cx="0" cy="12019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" name="直線單箭頭接點 284">
            <a:extLst>
              <a:ext uri="{FF2B5EF4-FFF2-40B4-BE49-F238E27FC236}">
                <a16:creationId xmlns:a16="http://schemas.microsoft.com/office/drawing/2014/main" id="{26D3B74A-5C14-4EF6-A2E3-9962CA2A7B81}"/>
              </a:ext>
            </a:extLst>
          </p:cNvPr>
          <p:cNvCxnSpPr>
            <a:cxnSpLocks/>
          </p:cNvCxnSpPr>
          <p:nvPr/>
        </p:nvCxnSpPr>
        <p:spPr bwMode="auto">
          <a:xfrm flipV="1">
            <a:off x="1095515" y="4897225"/>
            <a:ext cx="0" cy="11901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933BCDC6-632D-41FB-AD0B-F55AC8D7D02C}"/>
              </a:ext>
            </a:extLst>
          </p:cNvPr>
          <p:cNvCxnSpPr>
            <a:cxnSpLocks/>
          </p:cNvCxnSpPr>
          <p:nvPr/>
        </p:nvCxnSpPr>
        <p:spPr bwMode="auto">
          <a:xfrm>
            <a:off x="1095515" y="6087368"/>
            <a:ext cx="1002401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C12A9535-86AA-4619-9992-EAFA98435375}"/>
              </a:ext>
            </a:extLst>
          </p:cNvPr>
          <p:cNvGrpSpPr/>
          <p:nvPr/>
        </p:nvGrpSpPr>
        <p:grpSpPr>
          <a:xfrm>
            <a:off x="8474522" y="4229169"/>
            <a:ext cx="1261492" cy="502960"/>
            <a:chOff x="7664821" y="3241652"/>
            <a:chExt cx="1261492" cy="502960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906EBDF-ED91-4FA6-8EFC-87FD451284BB}"/>
                </a:ext>
              </a:extLst>
            </p:cNvPr>
            <p:cNvSpPr/>
            <p:nvPr/>
          </p:nvSpPr>
          <p:spPr bwMode="auto">
            <a:xfrm>
              <a:off x="7664821" y="3241652"/>
              <a:ext cx="1261492" cy="5029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TW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B5F0EA3A-77BF-4E10-80FC-A48C533992F6}"/>
                </a:ext>
              </a:extLst>
            </p:cNvPr>
            <p:cNvSpPr txBox="1"/>
            <p:nvPr/>
          </p:nvSpPr>
          <p:spPr>
            <a:xfrm>
              <a:off x="7701048" y="3308466"/>
              <a:ext cx="1185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accent1"/>
                  </a:solidFill>
                </a:rPr>
                <a:t>推播</a:t>
              </a:r>
            </a:p>
          </p:txBody>
        </p:sp>
      </p:grp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29B2DAA0-A4E5-461B-8878-F6E4AE510500}"/>
              </a:ext>
            </a:extLst>
          </p:cNvPr>
          <p:cNvCxnSpPr>
            <a:cxnSpLocks/>
          </p:cNvCxnSpPr>
          <p:nvPr/>
        </p:nvCxnSpPr>
        <p:spPr bwMode="auto">
          <a:xfrm>
            <a:off x="9897359" y="4476050"/>
            <a:ext cx="4494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3017CC67-6C8E-4744-9BBE-3436997647BF}"/>
              </a:ext>
            </a:extLst>
          </p:cNvPr>
          <p:cNvCxnSpPr>
            <a:cxnSpLocks/>
          </p:cNvCxnSpPr>
          <p:nvPr/>
        </p:nvCxnSpPr>
        <p:spPr bwMode="auto">
          <a:xfrm>
            <a:off x="4449826" y="2479825"/>
            <a:ext cx="20251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4623AE64-D7DB-41A9-9C3B-D398BF323574}"/>
              </a:ext>
            </a:extLst>
          </p:cNvPr>
          <p:cNvGrpSpPr/>
          <p:nvPr/>
        </p:nvGrpSpPr>
        <p:grpSpPr>
          <a:xfrm>
            <a:off x="6549958" y="3176531"/>
            <a:ext cx="1344187" cy="502960"/>
            <a:chOff x="7622624" y="1549570"/>
            <a:chExt cx="1344187" cy="502960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B70BACAE-E328-4D90-948B-29E08A99CC37}"/>
                </a:ext>
              </a:extLst>
            </p:cNvPr>
            <p:cNvSpPr/>
            <p:nvPr/>
          </p:nvSpPr>
          <p:spPr bwMode="auto">
            <a:xfrm>
              <a:off x="7663203" y="1549570"/>
              <a:ext cx="1261492" cy="5029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TW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C28F39E4-CE3D-4868-9608-0F5CB84B0C03}"/>
                </a:ext>
              </a:extLst>
            </p:cNvPr>
            <p:cNvSpPr txBox="1"/>
            <p:nvPr/>
          </p:nvSpPr>
          <p:spPr>
            <a:xfrm>
              <a:off x="7622624" y="1604664"/>
              <a:ext cx="1344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accent1"/>
                  </a:solidFill>
                </a:rPr>
                <a:t>查詢與關注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97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/>
          <p:nvPr/>
        </p:nvSpPr>
        <p:spPr>
          <a:xfrm>
            <a:off x="5185643" y="2765695"/>
            <a:ext cx="42738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 altLang="en-US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情境說明</a:t>
            </a:r>
            <a:endParaRPr lang="zh-CN" altLang="en-US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971127" y="2386217"/>
            <a:ext cx="2327054" cy="2327054"/>
            <a:chOff x="5462028" y="1238603"/>
            <a:chExt cx="1498330" cy="1498330"/>
          </a:xfrm>
        </p:grpSpPr>
        <p:sp>
          <p:nvSpPr>
            <p:cNvPr id="32" name="椭圆 31"/>
            <p:cNvSpPr/>
            <p:nvPr/>
          </p:nvSpPr>
          <p:spPr bwMode="auto">
            <a:xfrm>
              <a:off x="5462028" y="1238603"/>
              <a:ext cx="1498330" cy="149833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Freeform 6"/>
            <p:cNvSpPr>
              <a:spLocks noEditPoints="1"/>
            </p:cNvSpPr>
            <p:nvPr/>
          </p:nvSpPr>
          <p:spPr bwMode="auto">
            <a:xfrm>
              <a:off x="5543503" y="1318530"/>
              <a:ext cx="1335380" cy="1338476"/>
            </a:xfrm>
            <a:custGeom>
              <a:avLst/>
              <a:gdLst>
                <a:gd name="T0" fmla="*/ 1653 w 3306"/>
                <a:gd name="T1" fmla="*/ 0 h 3306"/>
                <a:gd name="T2" fmla="*/ 3306 w 3306"/>
                <a:gd name="T3" fmla="*/ 1653 h 3306"/>
                <a:gd name="T4" fmla="*/ 1653 w 3306"/>
                <a:gd name="T5" fmla="*/ 3306 h 3306"/>
                <a:gd name="T6" fmla="*/ 0 w 3306"/>
                <a:gd name="T7" fmla="*/ 1653 h 3306"/>
                <a:gd name="T8" fmla="*/ 1653 w 3306"/>
                <a:gd name="T9" fmla="*/ 0 h 3306"/>
                <a:gd name="T10" fmla="*/ 1653 w 3306"/>
                <a:gd name="T11" fmla="*/ 112 h 3306"/>
                <a:gd name="T12" fmla="*/ 3193 w 3306"/>
                <a:gd name="T13" fmla="*/ 1653 h 3306"/>
                <a:gd name="T14" fmla="*/ 1653 w 3306"/>
                <a:gd name="T15" fmla="*/ 3193 h 3306"/>
                <a:gd name="T16" fmla="*/ 112 w 3306"/>
                <a:gd name="T17" fmla="*/ 1653 h 3306"/>
                <a:gd name="T18" fmla="*/ 1653 w 3306"/>
                <a:gd name="T19" fmla="*/ 112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6" h="3306">
                  <a:moveTo>
                    <a:pt x="1653" y="0"/>
                  </a:moveTo>
                  <a:cubicBezTo>
                    <a:pt x="2565" y="0"/>
                    <a:pt x="3306" y="740"/>
                    <a:pt x="3306" y="1653"/>
                  </a:cubicBezTo>
                  <a:cubicBezTo>
                    <a:pt x="3306" y="2565"/>
                    <a:pt x="2565" y="3306"/>
                    <a:pt x="1653" y="3306"/>
                  </a:cubicBezTo>
                  <a:cubicBezTo>
                    <a:pt x="740" y="3306"/>
                    <a:pt x="0" y="2565"/>
                    <a:pt x="0" y="1653"/>
                  </a:cubicBezTo>
                  <a:cubicBezTo>
                    <a:pt x="0" y="740"/>
                    <a:pt x="740" y="0"/>
                    <a:pt x="1653" y="0"/>
                  </a:cubicBezTo>
                  <a:close/>
                  <a:moveTo>
                    <a:pt x="1653" y="112"/>
                  </a:moveTo>
                  <a:cubicBezTo>
                    <a:pt x="2503" y="112"/>
                    <a:pt x="3193" y="802"/>
                    <a:pt x="3193" y="1653"/>
                  </a:cubicBezTo>
                  <a:cubicBezTo>
                    <a:pt x="3193" y="2503"/>
                    <a:pt x="2503" y="3193"/>
                    <a:pt x="1653" y="3193"/>
                  </a:cubicBezTo>
                  <a:cubicBezTo>
                    <a:pt x="802" y="3193"/>
                    <a:pt x="112" y="2503"/>
                    <a:pt x="112" y="1653"/>
                  </a:cubicBezTo>
                  <a:cubicBezTo>
                    <a:pt x="112" y="802"/>
                    <a:pt x="802" y="112"/>
                    <a:pt x="1653" y="1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" name="Freeform 5"/>
          <p:cNvSpPr/>
          <p:nvPr/>
        </p:nvSpPr>
        <p:spPr bwMode="auto">
          <a:xfrm>
            <a:off x="792649" y="0"/>
            <a:ext cx="1350674" cy="3427415"/>
          </a:xfrm>
          <a:custGeom>
            <a:avLst/>
            <a:gdLst>
              <a:gd name="T0" fmla="*/ 1464 w 1775"/>
              <a:gd name="T1" fmla="*/ 0 h 4497"/>
              <a:gd name="T2" fmla="*/ 1775 w 1775"/>
              <a:gd name="T3" fmla="*/ 0 h 4497"/>
              <a:gd name="T4" fmla="*/ 311 w 1775"/>
              <a:gd name="T5" fmla="*/ 4497 h 4497"/>
              <a:gd name="T6" fmla="*/ 0 w 1775"/>
              <a:gd name="T7" fmla="*/ 4497 h 4497"/>
              <a:gd name="T8" fmla="*/ 1464 w 1775"/>
              <a:gd name="T9" fmla="*/ 0 h 4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5" h="4497">
                <a:moveTo>
                  <a:pt x="1464" y="0"/>
                </a:moveTo>
                <a:lnTo>
                  <a:pt x="1775" y="0"/>
                </a:lnTo>
                <a:lnTo>
                  <a:pt x="311" y="4497"/>
                </a:lnTo>
                <a:lnTo>
                  <a:pt x="0" y="4497"/>
                </a:lnTo>
                <a:lnTo>
                  <a:pt x="1464" y="0"/>
                </a:lnTo>
                <a:close/>
              </a:path>
            </a:pathLst>
          </a:custGeom>
          <a:solidFill>
            <a:srgbClr val="F09C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0346853" y="2517454"/>
            <a:ext cx="951567" cy="1819922"/>
            <a:chOff x="10445530" y="2517454"/>
            <a:chExt cx="426445" cy="1819922"/>
          </a:xfrm>
        </p:grpSpPr>
        <p:sp>
          <p:nvSpPr>
            <p:cNvPr id="8" name="Freeform 6"/>
            <p:cNvSpPr/>
            <p:nvPr/>
          </p:nvSpPr>
          <p:spPr bwMode="auto">
            <a:xfrm>
              <a:off x="10445530" y="2517454"/>
              <a:ext cx="426445" cy="909961"/>
            </a:xfrm>
            <a:custGeom>
              <a:avLst/>
              <a:gdLst>
                <a:gd name="T0" fmla="*/ 0 w 561"/>
                <a:gd name="T1" fmla="*/ 0 h 1194"/>
                <a:gd name="T2" fmla="*/ 177 w 561"/>
                <a:gd name="T3" fmla="*/ 0 h 1194"/>
                <a:gd name="T4" fmla="*/ 561 w 561"/>
                <a:gd name="T5" fmla="*/ 1194 h 1194"/>
                <a:gd name="T6" fmla="*/ 384 w 561"/>
                <a:gd name="T7" fmla="*/ 1194 h 1194"/>
                <a:gd name="T8" fmla="*/ 0 w 561"/>
                <a:gd name="T9" fmla="*/ 0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1" h="1194">
                  <a:moveTo>
                    <a:pt x="0" y="0"/>
                  </a:moveTo>
                  <a:lnTo>
                    <a:pt x="177" y="0"/>
                  </a:lnTo>
                  <a:lnTo>
                    <a:pt x="561" y="1194"/>
                  </a:lnTo>
                  <a:lnTo>
                    <a:pt x="384" y="1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9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10445530" y="3427415"/>
              <a:ext cx="426445" cy="909961"/>
            </a:xfrm>
            <a:custGeom>
              <a:avLst/>
              <a:gdLst>
                <a:gd name="T0" fmla="*/ 561 w 561"/>
                <a:gd name="T1" fmla="*/ 0 h 1195"/>
                <a:gd name="T2" fmla="*/ 177 w 561"/>
                <a:gd name="T3" fmla="*/ 1195 h 1195"/>
                <a:gd name="T4" fmla="*/ 0 w 561"/>
                <a:gd name="T5" fmla="*/ 1195 h 1195"/>
                <a:gd name="T6" fmla="*/ 384 w 561"/>
                <a:gd name="T7" fmla="*/ 0 h 1195"/>
                <a:gd name="T8" fmla="*/ 561 w 561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1" h="1195">
                  <a:moveTo>
                    <a:pt x="561" y="0"/>
                  </a:moveTo>
                  <a:lnTo>
                    <a:pt x="177" y="1195"/>
                  </a:lnTo>
                  <a:lnTo>
                    <a:pt x="0" y="1195"/>
                  </a:lnTo>
                  <a:lnTo>
                    <a:pt x="384" y="0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rgbClr val="008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" name="Freeform 8"/>
          <p:cNvSpPr/>
          <p:nvPr/>
        </p:nvSpPr>
        <p:spPr bwMode="auto">
          <a:xfrm>
            <a:off x="0" y="2672813"/>
            <a:ext cx="1361771" cy="4185187"/>
          </a:xfrm>
          <a:custGeom>
            <a:avLst/>
            <a:gdLst>
              <a:gd name="T0" fmla="*/ 1788 w 1788"/>
              <a:gd name="T1" fmla="*/ 5492 h 5492"/>
              <a:gd name="T2" fmla="*/ 785 w 1788"/>
              <a:gd name="T3" fmla="*/ 5492 h 5492"/>
              <a:gd name="T4" fmla="*/ 0 w 1788"/>
              <a:gd name="T5" fmla="*/ 3082 h 5492"/>
              <a:gd name="T6" fmla="*/ 0 w 1788"/>
              <a:gd name="T7" fmla="*/ 0 h 5492"/>
              <a:gd name="T8" fmla="*/ 1788 w 1788"/>
              <a:gd name="T9" fmla="*/ 5492 h 5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8" h="5492">
                <a:moveTo>
                  <a:pt x="1788" y="5492"/>
                </a:moveTo>
                <a:lnTo>
                  <a:pt x="785" y="5492"/>
                </a:lnTo>
                <a:lnTo>
                  <a:pt x="0" y="3082"/>
                </a:lnTo>
                <a:lnTo>
                  <a:pt x="0" y="0"/>
                </a:lnTo>
                <a:lnTo>
                  <a:pt x="1788" y="5492"/>
                </a:lnTo>
                <a:close/>
              </a:path>
            </a:pathLst>
          </a:custGeom>
          <a:solidFill>
            <a:srgbClr val="008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678612" y="2533041"/>
            <a:ext cx="93166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1500" b="1" dirty="0">
                <a:solidFill>
                  <a:schemeClr val="accent2"/>
                </a:solidFill>
                <a:latin typeface="Lifeline JL" panose="00000400000000000000" pitchFamily="2" charset="0"/>
              </a:rPr>
              <a:t>2</a:t>
            </a:r>
            <a:endParaRPr lang="zh-CN" altLang="en-US" sz="11500" b="1" dirty="0">
              <a:solidFill>
                <a:schemeClr val="accent2"/>
              </a:solidFill>
              <a:latin typeface="Lifeline JL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4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4">
            <a:extLst>
              <a:ext uri="{FF2B5EF4-FFF2-40B4-BE49-F238E27FC236}">
                <a16:creationId xmlns:a16="http://schemas.microsoft.com/office/drawing/2014/main" id="{D42293B4-DF6E-49BC-95C3-C52E48043EFA}"/>
              </a:ext>
            </a:extLst>
          </p:cNvPr>
          <p:cNvSpPr txBox="1"/>
          <p:nvPr/>
        </p:nvSpPr>
        <p:spPr>
          <a:xfrm>
            <a:off x="49709" y="44624"/>
            <a:ext cx="12097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pPr algn="ctr"/>
            <a:r>
              <a:rPr lang="zh-TW" altLang="en-US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情境說明</a:t>
            </a:r>
            <a:endParaRPr lang="zh-CN" altLang="en-US" sz="28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55">
            <a:extLst>
              <a:ext uri="{FF2B5EF4-FFF2-40B4-BE49-F238E27FC236}">
                <a16:creationId xmlns:a16="http://schemas.microsoft.com/office/drawing/2014/main" id="{CD2212F3-D9B2-4DAD-8A2E-002BF9B459D8}"/>
              </a:ext>
            </a:extLst>
          </p:cNvPr>
          <p:cNvSpPr txBox="1"/>
          <p:nvPr/>
        </p:nvSpPr>
        <p:spPr>
          <a:xfrm>
            <a:off x="140263" y="106179"/>
            <a:ext cx="1064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TW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9614D1-1348-4309-B7C6-FB89E2B79523}"/>
              </a:ext>
            </a:extLst>
          </p:cNvPr>
          <p:cNvSpPr/>
          <p:nvPr/>
        </p:nvSpPr>
        <p:spPr bwMode="auto">
          <a:xfrm>
            <a:off x="750759" y="1293958"/>
            <a:ext cx="3420000" cy="228207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A82F40A-1366-47F0-AC4D-BBE00779655A}"/>
              </a:ext>
            </a:extLst>
          </p:cNvPr>
          <p:cNvSpPr/>
          <p:nvPr/>
        </p:nvSpPr>
        <p:spPr>
          <a:xfrm>
            <a:off x="1162885" y="1692181"/>
            <a:ext cx="25261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sz="1600" dirty="0"/>
              <a:t>將要註冊的卡片感應</a:t>
            </a:r>
            <a:endParaRPr lang="en-US" altLang="zh-TW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sz="1600" dirty="0"/>
              <a:t>輸入名稱及電話</a:t>
            </a:r>
            <a:endParaRPr lang="en-US" altLang="zh-TW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sz="1600" dirty="0"/>
              <a:t>綁定</a:t>
            </a:r>
            <a:r>
              <a:rPr lang="en-US" altLang="zh-TW" sz="1600" dirty="0"/>
              <a:t>Line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sz="1600" dirty="0"/>
              <a:t>會員資料新增至資料庫</a:t>
            </a:r>
            <a:endParaRPr lang="en-US" altLang="zh-TW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sz="1600" dirty="0"/>
              <a:t>推播給使用者註冊成功通知</a:t>
            </a:r>
            <a:endParaRPr lang="en-US" altLang="zh-TW" sz="1600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8933B249-421C-4A09-B7F4-F294F9ABCA5E}"/>
              </a:ext>
            </a:extLst>
          </p:cNvPr>
          <p:cNvSpPr/>
          <p:nvPr/>
        </p:nvSpPr>
        <p:spPr bwMode="auto">
          <a:xfrm>
            <a:off x="1381871" y="1142830"/>
            <a:ext cx="2165062" cy="150812"/>
          </a:xfrm>
          <a:custGeom>
            <a:avLst/>
            <a:gdLst>
              <a:gd name="T0" fmla="*/ 285 w 4236"/>
              <a:gd name="T1" fmla="*/ 0 h 186"/>
              <a:gd name="T2" fmla="*/ 3967 w 4236"/>
              <a:gd name="T3" fmla="*/ 0 h 186"/>
              <a:gd name="T4" fmla="*/ 4236 w 4236"/>
              <a:gd name="T5" fmla="*/ 186 h 186"/>
              <a:gd name="T6" fmla="*/ 0 w 4236"/>
              <a:gd name="T7" fmla="*/ 186 h 186"/>
              <a:gd name="T8" fmla="*/ 285 w 4236"/>
              <a:gd name="T9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36" h="186">
                <a:moveTo>
                  <a:pt x="285" y="0"/>
                </a:moveTo>
                <a:lnTo>
                  <a:pt x="3967" y="0"/>
                </a:lnTo>
                <a:lnTo>
                  <a:pt x="4236" y="186"/>
                </a:lnTo>
                <a:lnTo>
                  <a:pt x="0" y="186"/>
                </a:lnTo>
                <a:lnTo>
                  <a:pt x="285" y="0"/>
                </a:lnTo>
                <a:close/>
              </a:path>
            </a:pathLst>
          </a:custGeom>
          <a:solidFill>
            <a:srgbClr val="4146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DE535981-1633-47E7-B02E-7AB6B21CCE12}"/>
              </a:ext>
            </a:extLst>
          </p:cNvPr>
          <p:cNvSpPr/>
          <p:nvPr/>
        </p:nvSpPr>
        <p:spPr bwMode="auto">
          <a:xfrm>
            <a:off x="1601334" y="1142831"/>
            <a:ext cx="1718850" cy="492966"/>
          </a:xfrm>
          <a:custGeom>
            <a:avLst/>
            <a:gdLst>
              <a:gd name="T0" fmla="*/ 0 w 3682"/>
              <a:gd name="T1" fmla="*/ 0 h 786"/>
              <a:gd name="T2" fmla="*/ 3682 w 3682"/>
              <a:gd name="T3" fmla="*/ 0 h 786"/>
              <a:gd name="T4" fmla="*/ 3682 w 3682"/>
              <a:gd name="T5" fmla="*/ 637 h 786"/>
              <a:gd name="T6" fmla="*/ 1823 w 3682"/>
              <a:gd name="T7" fmla="*/ 786 h 786"/>
              <a:gd name="T8" fmla="*/ 0 w 3682"/>
              <a:gd name="T9" fmla="*/ 637 h 786"/>
              <a:gd name="T10" fmla="*/ 0 w 3682"/>
              <a:gd name="T11" fmla="*/ 0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82" h="786">
                <a:moveTo>
                  <a:pt x="0" y="0"/>
                </a:moveTo>
                <a:lnTo>
                  <a:pt x="3682" y="0"/>
                </a:lnTo>
                <a:lnTo>
                  <a:pt x="3682" y="637"/>
                </a:lnTo>
                <a:lnTo>
                  <a:pt x="1823" y="786"/>
                </a:lnTo>
                <a:lnTo>
                  <a:pt x="0" y="637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642872C-19DD-47E0-A4DB-9977DA332FE9}"/>
              </a:ext>
            </a:extLst>
          </p:cNvPr>
          <p:cNvSpPr/>
          <p:nvPr/>
        </p:nvSpPr>
        <p:spPr>
          <a:xfrm>
            <a:off x="2060649" y="1147148"/>
            <a:ext cx="8002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</a:rPr>
              <a:t>註冊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6E64D5B-5A7D-4A11-BD59-0CF19D813C13}"/>
              </a:ext>
            </a:extLst>
          </p:cNvPr>
          <p:cNvSpPr/>
          <p:nvPr/>
        </p:nvSpPr>
        <p:spPr bwMode="auto">
          <a:xfrm>
            <a:off x="2425973" y="4202559"/>
            <a:ext cx="7416823" cy="2036289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1A88989-3795-472F-AF4D-9B3FAEC20628}"/>
              </a:ext>
            </a:extLst>
          </p:cNvPr>
          <p:cNvSpPr/>
          <p:nvPr/>
        </p:nvSpPr>
        <p:spPr>
          <a:xfrm>
            <a:off x="2667707" y="4719123"/>
            <a:ext cx="72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sz="1600" dirty="0"/>
              <a:t>將欲借閱</a:t>
            </a:r>
            <a:r>
              <a:rPr lang="en-US" altLang="zh-TW" sz="1600" dirty="0"/>
              <a:t>/</a:t>
            </a:r>
            <a:r>
              <a:rPr lang="zh-TW" altLang="en-US" sz="1600" dirty="0"/>
              <a:t>歸還書籍放置於指定區域，透過影像辨識自動完成借閱歸還動作</a:t>
            </a:r>
            <a:endParaRPr lang="en-US" altLang="zh-TW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sz="1600" dirty="0"/>
              <a:t>自動將使用者借閱</a:t>
            </a:r>
            <a:r>
              <a:rPr lang="en-US" altLang="zh-TW" sz="1600" dirty="0"/>
              <a:t>/</a:t>
            </a:r>
            <a:r>
              <a:rPr lang="zh-TW" altLang="en-US" sz="1600" dirty="0"/>
              <a:t>歸還狀態寫入資料庫</a:t>
            </a:r>
            <a:endParaRPr lang="en-US" altLang="zh-TW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sz="1600" dirty="0"/>
              <a:t>借閱</a:t>
            </a:r>
            <a:r>
              <a:rPr lang="en-US" altLang="zh-TW" sz="1600" dirty="0"/>
              <a:t>:</a:t>
            </a:r>
            <a:r>
              <a:rPr lang="zh-TW" altLang="en-US" sz="1600" dirty="0"/>
              <a:t>推播給使用者借閱書籍名稱與借閱和應歸還時間</a:t>
            </a:r>
            <a:endParaRPr lang="en-US" altLang="zh-TW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sz="1600" dirty="0"/>
              <a:t>還書</a:t>
            </a:r>
            <a:r>
              <a:rPr lang="en-US" altLang="zh-TW" sz="1600" dirty="0"/>
              <a:t>:</a:t>
            </a:r>
            <a:r>
              <a:rPr lang="zh-TW" altLang="en-US" sz="1600" dirty="0"/>
              <a:t>推播給使用者歸還書籍名稱如逾期書籍名稱後多加逾期天數</a:t>
            </a:r>
            <a:endParaRPr lang="en-US" altLang="zh-TW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sz="1600" dirty="0"/>
              <a:t>還書到期日前</a:t>
            </a:r>
            <a:r>
              <a:rPr lang="en-US" altLang="zh-TW" sz="1600" dirty="0"/>
              <a:t>3</a:t>
            </a:r>
            <a:r>
              <a:rPr lang="zh-TW" altLang="en-US" sz="1600" dirty="0"/>
              <a:t>日推播還書通知</a:t>
            </a:r>
            <a:endParaRPr lang="en-US" altLang="zh-TW" sz="1600" dirty="0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9EC3F84C-7E36-46FE-9BBE-33080153AF51}"/>
              </a:ext>
            </a:extLst>
          </p:cNvPr>
          <p:cNvSpPr/>
          <p:nvPr/>
        </p:nvSpPr>
        <p:spPr bwMode="auto">
          <a:xfrm>
            <a:off x="5068036" y="4059352"/>
            <a:ext cx="2165062" cy="150812"/>
          </a:xfrm>
          <a:custGeom>
            <a:avLst/>
            <a:gdLst>
              <a:gd name="T0" fmla="*/ 285 w 4236"/>
              <a:gd name="T1" fmla="*/ 0 h 186"/>
              <a:gd name="T2" fmla="*/ 3967 w 4236"/>
              <a:gd name="T3" fmla="*/ 0 h 186"/>
              <a:gd name="T4" fmla="*/ 4236 w 4236"/>
              <a:gd name="T5" fmla="*/ 186 h 186"/>
              <a:gd name="T6" fmla="*/ 0 w 4236"/>
              <a:gd name="T7" fmla="*/ 186 h 186"/>
              <a:gd name="T8" fmla="*/ 285 w 4236"/>
              <a:gd name="T9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36" h="186">
                <a:moveTo>
                  <a:pt x="285" y="0"/>
                </a:moveTo>
                <a:lnTo>
                  <a:pt x="3967" y="0"/>
                </a:lnTo>
                <a:lnTo>
                  <a:pt x="4236" y="186"/>
                </a:lnTo>
                <a:lnTo>
                  <a:pt x="0" y="186"/>
                </a:lnTo>
                <a:lnTo>
                  <a:pt x="285" y="0"/>
                </a:lnTo>
                <a:close/>
              </a:path>
            </a:pathLst>
          </a:custGeom>
          <a:solidFill>
            <a:srgbClr val="4146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0EBEDDD6-69EE-483F-8232-EB6BC298D324}"/>
              </a:ext>
            </a:extLst>
          </p:cNvPr>
          <p:cNvSpPr/>
          <p:nvPr/>
        </p:nvSpPr>
        <p:spPr bwMode="auto">
          <a:xfrm>
            <a:off x="5291142" y="4059353"/>
            <a:ext cx="1718850" cy="492966"/>
          </a:xfrm>
          <a:custGeom>
            <a:avLst/>
            <a:gdLst>
              <a:gd name="T0" fmla="*/ 0 w 3682"/>
              <a:gd name="T1" fmla="*/ 0 h 786"/>
              <a:gd name="T2" fmla="*/ 3682 w 3682"/>
              <a:gd name="T3" fmla="*/ 0 h 786"/>
              <a:gd name="T4" fmla="*/ 3682 w 3682"/>
              <a:gd name="T5" fmla="*/ 637 h 786"/>
              <a:gd name="T6" fmla="*/ 1823 w 3682"/>
              <a:gd name="T7" fmla="*/ 786 h 786"/>
              <a:gd name="T8" fmla="*/ 0 w 3682"/>
              <a:gd name="T9" fmla="*/ 637 h 786"/>
              <a:gd name="T10" fmla="*/ 0 w 3682"/>
              <a:gd name="T11" fmla="*/ 0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82" h="786">
                <a:moveTo>
                  <a:pt x="0" y="0"/>
                </a:moveTo>
                <a:lnTo>
                  <a:pt x="3682" y="0"/>
                </a:lnTo>
                <a:lnTo>
                  <a:pt x="3682" y="637"/>
                </a:lnTo>
                <a:lnTo>
                  <a:pt x="1823" y="786"/>
                </a:lnTo>
                <a:lnTo>
                  <a:pt x="0" y="637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397490F-E71B-4398-9846-C1B9613351CD}"/>
              </a:ext>
            </a:extLst>
          </p:cNvPr>
          <p:cNvSpPr/>
          <p:nvPr/>
        </p:nvSpPr>
        <p:spPr>
          <a:xfrm>
            <a:off x="5181457" y="4049363"/>
            <a:ext cx="19271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</a:rPr>
              <a:t>借書</a:t>
            </a:r>
            <a:r>
              <a:rPr lang="en-US" altLang="zh-CN" sz="2400" b="1" dirty="0">
                <a:solidFill>
                  <a:schemeClr val="accent2"/>
                </a:solidFill>
                <a:latin typeface="+mj-ea"/>
                <a:ea typeface="+mj-ea"/>
              </a:rPr>
              <a:t>/</a:t>
            </a:r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</a:rPr>
              <a:t>還書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1AD8719-BE7C-42CD-AB1F-8AF268B9BC47}"/>
              </a:ext>
            </a:extLst>
          </p:cNvPr>
          <p:cNvSpPr/>
          <p:nvPr/>
        </p:nvSpPr>
        <p:spPr bwMode="auto">
          <a:xfrm>
            <a:off x="8136587" y="1265478"/>
            <a:ext cx="3420000" cy="2298022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C1210D8-6CD1-4AFF-AFB1-50031A3849E6}"/>
              </a:ext>
            </a:extLst>
          </p:cNvPr>
          <p:cNvSpPr/>
          <p:nvPr/>
        </p:nvSpPr>
        <p:spPr>
          <a:xfrm>
            <a:off x="8345982" y="1692181"/>
            <a:ext cx="30450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sz="1600" dirty="0"/>
              <a:t>管理員身分登入才可使用</a:t>
            </a:r>
            <a:endParaRPr lang="en-US" altLang="zh-TW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sz="1600" dirty="0"/>
              <a:t>將新增書籍放置於指定位置，透過影像辨識取得書籍</a:t>
            </a:r>
            <a:r>
              <a:rPr lang="en-US" altLang="zh-TW" sz="1600" dirty="0"/>
              <a:t>ISBN</a:t>
            </a:r>
            <a:r>
              <a:rPr lang="zh-TW" altLang="en-US" sz="1600" dirty="0"/>
              <a:t>，並透過爬蟲自動將書籍資料填入新增書籍所需欄位</a:t>
            </a:r>
            <a:endParaRPr lang="en-US" altLang="zh-TW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sz="1600" dirty="0"/>
              <a:t>自動將新增書籍寫入資料庫</a:t>
            </a:r>
            <a:endParaRPr lang="en-US" altLang="zh-TW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sz="1600" dirty="0"/>
              <a:t>推播給該管理員新增書名稱</a:t>
            </a:r>
            <a:endParaRPr lang="en-US" altLang="zh-TW" sz="1600" dirty="0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955001C1-16E5-4DEE-85B5-0111194C5B8D}"/>
              </a:ext>
            </a:extLst>
          </p:cNvPr>
          <p:cNvSpPr/>
          <p:nvPr/>
        </p:nvSpPr>
        <p:spPr bwMode="auto">
          <a:xfrm>
            <a:off x="8764057" y="1126897"/>
            <a:ext cx="2165062" cy="150812"/>
          </a:xfrm>
          <a:custGeom>
            <a:avLst/>
            <a:gdLst>
              <a:gd name="T0" fmla="*/ 285 w 4236"/>
              <a:gd name="T1" fmla="*/ 0 h 186"/>
              <a:gd name="T2" fmla="*/ 3967 w 4236"/>
              <a:gd name="T3" fmla="*/ 0 h 186"/>
              <a:gd name="T4" fmla="*/ 4236 w 4236"/>
              <a:gd name="T5" fmla="*/ 186 h 186"/>
              <a:gd name="T6" fmla="*/ 0 w 4236"/>
              <a:gd name="T7" fmla="*/ 186 h 186"/>
              <a:gd name="T8" fmla="*/ 285 w 4236"/>
              <a:gd name="T9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36" h="186">
                <a:moveTo>
                  <a:pt x="285" y="0"/>
                </a:moveTo>
                <a:lnTo>
                  <a:pt x="3967" y="0"/>
                </a:lnTo>
                <a:lnTo>
                  <a:pt x="4236" y="186"/>
                </a:lnTo>
                <a:lnTo>
                  <a:pt x="0" y="186"/>
                </a:lnTo>
                <a:lnTo>
                  <a:pt x="285" y="0"/>
                </a:lnTo>
                <a:close/>
              </a:path>
            </a:pathLst>
          </a:custGeom>
          <a:solidFill>
            <a:srgbClr val="4146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A011FD9A-7B13-4407-A76F-9A7E59AC4BCA}"/>
              </a:ext>
            </a:extLst>
          </p:cNvPr>
          <p:cNvSpPr/>
          <p:nvPr/>
        </p:nvSpPr>
        <p:spPr bwMode="auto">
          <a:xfrm>
            <a:off x="8987163" y="1133381"/>
            <a:ext cx="1718850" cy="492966"/>
          </a:xfrm>
          <a:custGeom>
            <a:avLst/>
            <a:gdLst>
              <a:gd name="T0" fmla="*/ 0 w 3682"/>
              <a:gd name="T1" fmla="*/ 0 h 786"/>
              <a:gd name="T2" fmla="*/ 3682 w 3682"/>
              <a:gd name="T3" fmla="*/ 0 h 786"/>
              <a:gd name="T4" fmla="*/ 3682 w 3682"/>
              <a:gd name="T5" fmla="*/ 637 h 786"/>
              <a:gd name="T6" fmla="*/ 1823 w 3682"/>
              <a:gd name="T7" fmla="*/ 786 h 786"/>
              <a:gd name="T8" fmla="*/ 0 w 3682"/>
              <a:gd name="T9" fmla="*/ 637 h 786"/>
              <a:gd name="T10" fmla="*/ 0 w 3682"/>
              <a:gd name="T11" fmla="*/ 0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82" h="786">
                <a:moveTo>
                  <a:pt x="0" y="0"/>
                </a:moveTo>
                <a:lnTo>
                  <a:pt x="3682" y="0"/>
                </a:lnTo>
                <a:lnTo>
                  <a:pt x="3682" y="637"/>
                </a:lnTo>
                <a:lnTo>
                  <a:pt x="1823" y="786"/>
                </a:lnTo>
                <a:lnTo>
                  <a:pt x="0" y="637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22592B3-C32B-45E0-B0EA-90AD0CF576F7}"/>
              </a:ext>
            </a:extLst>
          </p:cNvPr>
          <p:cNvSpPr/>
          <p:nvPr/>
        </p:nvSpPr>
        <p:spPr>
          <a:xfrm>
            <a:off x="8883034" y="1126897"/>
            <a:ext cx="19271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</a:rPr>
              <a:t>新增書籍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8DF1CAA-86AE-4A3F-9012-3BE07A8B41A0}"/>
              </a:ext>
            </a:extLst>
          </p:cNvPr>
          <p:cNvSpPr/>
          <p:nvPr/>
        </p:nvSpPr>
        <p:spPr bwMode="auto">
          <a:xfrm>
            <a:off x="4440758" y="1280191"/>
            <a:ext cx="3420000" cy="2283309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951E75F-F384-4FE6-914D-0CEF448ED50F}"/>
              </a:ext>
            </a:extLst>
          </p:cNvPr>
          <p:cNvSpPr/>
          <p:nvPr/>
        </p:nvSpPr>
        <p:spPr>
          <a:xfrm>
            <a:off x="5005020" y="1692181"/>
            <a:ext cx="25261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sz="1600" dirty="0"/>
              <a:t>輸入書本名稱關鍵字</a:t>
            </a:r>
            <a:endParaRPr lang="en-US" altLang="zh-TW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sz="1600" dirty="0"/>
              <a:t>顯示書本完整資料</a:t>
            </a:r>
            <a:endParaRPr lang="en-US" altLang="zh-TW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sz="1600" dirty="0"/>
              <a:t>顯示書本借閱歸還歷史</a:t>
            </a:r>
            <a:endParaRPr lang="en-US" altLang="zh-TW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sz="1600" dirty="0"/>
              <a:t>顯示書本是否可借閱</a:t>
            </a:r>
            <a:endParaRPr lang="en-US" altLang="zh-TW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sz="1600" dirty="0"/>
              <a:t>關注按鈕</a:t>
            </a:r>
            <a:r>
              <a:rPr lang="en-US" altLang="zh-TW" sz="1600" dirty="0"/>
              <a:t>:</a:t>
            </a:r>
            <a:r>
              <a:rPr lang="zh-TW" altLang="en-US" sz="1600" dirty="0"/>
              <a:t>如有人借閱歸還此書本時推播給所有關注人</a:t>
            </a:r>
            <a:endParaRPr lang="en-US" altLang="zh-TW" sz="1600" dirty="0"/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B2A655FF-F77C-4200-93CC-DA37821B23B1}"/>
              </a:ext>
            </a:extLst>
          </p:cNvPr>
          <p:cNvSpPr/>
          <p:nvPr/>
        </p:nvSpPr>
        <p:spPr bwMode="auto">
          <a:xfrm>
            <a:off x="5071870" y="1143777"/>
            <a:ext cx="2165062" cy="150812"/>
          </a:xfrm>
          <a:custGeom>
            <a:avLst/>
            <a:gdLst>
              <a:gd name="T0" fmla="*/ 285 w 4236"/>
              <a:gd name="T1" fmla="*/ 0 h 186"/>
              <a:gd name="T2" fmla="*/ 3967 w 4236"/>
              <a:gd name="T3" fmla="*/ 0 h 186"/>
              <a:gd name="T4" fmla="*/ 4236 w 4236"/>
              <a:gd name="T5" fmla="*/ 186 h 186"/>
              <a:gd name="T6" fmla="*/ 0 w 4236"/>
              <a:gd name="T7" fmla="*/ 186 h 186"/>
              <a:gd name="T8" fmla="*/ 285 w 4236"/>
              <a:gd name="T9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36" h="186">
                <a:moveTo>
                  <a:pt x="285" y="0"/>
                </a:moveTo>
                <a:lnTo>
                  <a:pt x="3967" y="0"/>
                </a:lnTo>
                <a:lnTo>
                  <a:pt x="4236" y="186"/>
                </a:lnTo>
                <a:lnTo>
                  <a:pt x="0" y="186"/>
                </a:lnTo>
                <a:lnTo>
                  <a:pt x="285" y="0"/>
                </a:lnTo>
                <a:close/>
              </a:path>
            </a:pathLst>
          </a:custGeom>
          <a:solidFill>
            <a:srgbClr val="4146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EC17758D-D3B2-4D06-ADD2-34EFA6AEE0E4}"/>
              </a:ext>
            </a:extLst>
          </p:cNvPr>
          <p:cNvSpPr/>
          <p:nvPr/>
        </p:nvSpPr>
        <p:spPr bwMode="auto">
          <a:xfrm>
            <a:off x="5291333" y="1143778"/>
            <a:ext cx="1718850" cy="492966"/>
          </a:xfrm>
          <a:custGeom>
            <a:avLst/>
            <a:gdLst>
              <a:gd name="T0" fmla="*/ 0 w 3682"/>
              <a:gd name="T1" fmla="*/ 0 h 786"/>
              <a:gd name="T2" fmla="*/ 3682 w 3682"/>
              <a:gd name="T3" fmla="*/ 0 h 786"/>
              <a:gd name="T4" fmla="*/ 3682 w 3682"/>
              <a:gd name="T5" fmla="*/ 637 h 786"/>
              <a:gd name="T6" fmla="*/ 1823 w 3682"/>
              <a:gd name="T7" fmla="*/ 786 h 786"/>
              <a:gd name="T8" fmla="*/ 0 w 3682"/>
              <a:gd name="T9" fmla="*/ 637 h 786"/>
              <a:gd name="T10" fmla="*/ 0 w 3682"/>
              <a:gd name="T11" fmla="*/ 0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82" h="786">
                <a:moveTo>
                  <a:pt x="0" y="0"/>
                </a:moveTo>
                <a:lnTo>
                  <a:pt x="3682" y="0"/>
                </a:lnTo>
                <a:lnTo>
                  <a:pt x="3682" y="637"/>
                </a:lnTo>
                <a:lnTo>
                  <a:pt x="1823" y="786"/>
                </a:lnTo>
                <a:lnTo>
                  <a:pt x="0" y="637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CEF2BA5-EE21-4EFE-ADA2-A77AD3EB18C7}"/>
              </a:ext>
            </a:extLst>
          </p:cNvPr>
          <p:cNvSpPr/>
          <p:nvPr/>
        </p:nvSpPr>
        <p:spPr>
          <a:xfrm>
            <a:off x="5750648" y="1148095"/>
            <a:ext cx="8002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accent2"/>
                </a:solidFill>
                <a:latin typeface="+mj-ea"/>
                <a:ea typeface="+mj-ea"/>
              </a:rPr>
              <a:t>查詢</a:t>
            </a:r>
            <a:endParaRPr lang="zh-CN" altLang="en-US" sz="2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1199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/>
          <p:nvPr/>
        </p:nvSpPr>
        <p:spPr>
          <a:xfrm>
            <a:off x="5185643" y="2765695"/>
            <a:ext cx="42738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 altLang="en-US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製作特色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971127" y="2386217"/>
            <a:ext cx="2327054" cy="2327054"/>
            <a:chOff x="5462028" y="1238603"/>
            <a:chExt cx="1498330" cy="1498330"/>
          </a:xfrm>
        </p:grpSpPr>
        <p:sp>
          <p:nvSpPr>
            <p:cNvPr id="32" name="椭圆 31"/>
            <p:cNvSpPr/>
            <p:nvPr/>
          </p:nvSpPr>
          <p:spPr bwMode="auto">
            <a:xfrm>
              <a:off x="5462028" y="1238603"/>
              <a:ext cx="1498330" cy="149833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Freeform 6"/>
            <p:cNvSpPr>
              <a:spLocks noEditPoints="1"/>
            </p:cNvSpPr>
            <p:nvPr/>
          </p:nvSpPr>
          <p:spPr bwMode="auto">
            <a:xfrm>
              <a:off x="5543503" y="1318530"/>
              <a:ext cx="1335380" cy="1338476"/>
            </a:xfrm>
            <a:custGeom>
              <a:avLst/>
              <a:gdLst>
                <a:gd name="T0" fmla="*/ 1653 w 3306"/>
                <a:gd name="T1" fmla="*/ 0 h 3306"/>
                <a:gd name="T2" fmla="*/ 3306 w 3306"/>
                <a:gd name="T3" fmla="*/ 1653 h 3306"/>
                <a:gd name="T4" fmla="*/ 1653 w 3306"/>
                <a:gd name="T5" fmla="*/ 3306 h 3306"/>
                <a:gd name="T6" fmla="*/ 0 w 3306"/>
                <a:gd name="T7" fmla="*/ 1653 h 3306"/>
                <a:gd name="T8" fmla="*/ 1653 w 3306"/>
                <a:gd name="T9" fmla="*/ 0 h 3306"/>
                <a:gd name="T10" fmla="*/ 1653 w 3306"/>
                <a:gd name="T11" fmla="*/ 112 h 3306"/>
                <a:gd name="T12" fmla="*/ 3193 w 3306"/>
                <a:gd name="T13" fmla="*/ 1653 h 3306"/>
                <a:gd name="T14" fmla="*/ 1653 w 3306"/>
                <a:gd name="T15" fmla="*/ 3193 h 3306"/>
                <a:gd name="T16" fmla="*/ 112 w 3306"/>
                <a:gd name="T17" fmla="*/ 1653 h 3306"/>
                <a:gd name="T18" fmla="*/ 1653 w 3306"/>
                <a:gd name="T19" fmla="*/ 112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6" h="3306">
                  <a:moveTo>
                    <a:pt x="1653" y="0"/>
                  </a:moveTo>
                  <a:cubicBezTo>
                    <a:pt x="2565" y="0"/>
                    <a:pt x="3306" y="740"/>
                    <a:pt x="3306" y="1653"/>
                  </a:cubicBezTo>
                  <a:cubicBezTo>
                    <a:pt x="3306" y="2565"/>
                    <a:pt x="2565" y="3306"/>
                    <a:pt x="1653" y="3306"/>
                  </a:cubicBezTo>
                  <a:cubicBezTo>
                    <a:pt x="740" y="3306"/>
                    <a:pt x="0" y="2565"/>
                    <a:pt x="0" y="1653"/>
                  </a:cubicBezTo>
                  <a:cubicBezTo>
                    <a:pt x="0" y="740"/>
                    <a:pt x="740" y="0"/>
                    <a:pt x="1653" y="0"/>
                  </a:cubicBezTo>
                  <a:close/>
                  <a:moveTo>
                    <a:pt x="1653" y="112"/>
                  </a:moveTo>
                  <a:cubicBezTo>
                    <a:pt x="2503" y="112"/>
                    <a:pt x="3193" y="802"/>
                    <a:pt x="3193" y="1653"/>
                  </a:cubicBezTo>
                  <a:cubicBezTo>
                    <a:pt x="3193" y="2503"/>
                    <a:pt x="2503" y="3193"/>
                    <a:pt x="1653" y="3193"/>
                  </a:cubicBezTo>
                  <a:cubicBezTo>
                    <a:pt x="802" y="3193"/>
                    <a:pt x="112" y="2503"/>
                    <a:pt x="112" y="1653"/>
                  </a:cubicBezTo>
                  <a:cubicBezTo>
                    <a:pt x="112" y="802"/>
                    <a:pt x="802" y="112"/>
                    <a:pt x="1653" y="1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" name="Freeform 5"/>
          <p:cNvSpPr/>
          <p:nvPr/>
        </p:nvSpPr>
        <p:spPr bwMode="auto">
          <a:xfrm>
            <a:off x="792649" y="0"/>
            <a:ext cx="1350674" cy="3427415"/>
          </a:xfrm>
          <a:custGeom>
            <a:avLst/>
            <a:gdLst>
              <a:gd name="T0" fmla="*/ 1464 w 1775"/>
              <a:gd name="T1" fmla="*/ 0 h 4497"/>
              <a:gd name="T2" fmla="*/ 1775 w 1775"/>
              <a:gd name="T3" fmla="*/ 0 h 4497"/>
              <a:gd name="T4" fmla="*/ 311 w 1775"/>
              <a:gd name="T5" fmla="*/ 4497 h 4497"/>
              <a:gd name="T6" fmla="*/ 0 w 1775"/>
              <a:gd name="T7" fmla="*/ 4497 h 4497"/>
              <a:gd name="T8" fmla="*/ 1464 w 1775"/>
              <a:gd name="T9" fmla="*/ 0 h 4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5" h="4497">
                <a:moveTo>
                  <a:pt x="1464" y="0"/>
                </a:moveTo>
                <a:lnTo>
                  <a:pt x="1775" y="0"/>
                </a:lnTo>
                <a:lnTo>
                  <a:pt x="311" y="4497"/>
                </a:lnTo>
                <a:lnTo>
                  <a:pt x="0" y="4497"/>
                </a:lnTo>
                <a:lnTo>
                  <a:pt x="1464" y="0"/>
                </a:lnTo>
                <a:close/>
              </a:path>
            </a:pathLst>
          </a:custGeom>
          <a:solidFill>
            <a:srgbClr val="F09C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0346853" y="2517454"/>
            <a:ext cx="951567" cy="1819922"/>
            <a:chOff x="10445530" y="2517454"/>
            <a:chExt cx="426445" cy="1819922"/>
          </a:xfrm>
        </p:grpSpPr>
        <p:sp>
          <p:nvSpPr>
            <p:cNvPr id="8" name="Freeform 6"/>
            <p:cNvSpPr/>
            <p:nvPr/>
          </p:nvSpPr>
          <p:spPr bwMode="auto">
            <a:xfrm>
              <a:off x="10445530" y="2517454"/>
              <a:ext cx="426445" cy="909961"/>
            </a:xfrm>
            <a:custGeom>
              <a:avLst/>
              <a:gdLst>
                <a:gd name="T0" fmla="*/ 0 w 561"/>
                <a:gd name="T1" fmla="*/ 0 h 1194"/>
                <a:gd name="T2" fmla="*/ 177 w 561"/>
                <a:gd name="T3" fmla="*/ 0 h 1194"/>
                <a:gd name="T4" fmla="*/ 561 w 561"/>
                <a:gd name="T5" fmla="*/ 1194 h 1194"/>
                <a:gd name="T6" fmla="*/ 384 w 561"/>
                <a:gd name="T7" fmla="*/ 1194 h 1194"/>
                <a:gd name="T8" fmla="*/ 0 w 561"/>
                <a:gd name="T9" fmla="*/ 0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1" h="1194">
                  <a:moveTo>
                    <a:pt x="0" y="0"/>
                  </a:moveTo>
                  <a:lnTo>
                    <a:pt x="177" y="0"/>
                  </a:lnTo>
                  <a:lnTo>
                    <a:pt x="561" y="1194"/>
                  </a:lnTo>
                  <a:lnTo>
                    <a:pt x="384" y="1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9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10445530" y="3427415"/>
              <a:ext cx="426445" cy="909961"/>
            </a:xfrm>
            <a:custGeom>
              <a:avLst/>
              <a:gdLst>
                <a:gd name="T0" fmla="*/ 561 w 561"/>
                <a:gd name="T1" fmla="*/ 0 h 1195"/>
                <a:gd name="T2" fmla="*/ 177 w 561"/>
                <a:gd name="T3" fmla="*/ 1195 h 1195"/>
                <a:gd name="T4" fmla="*/ 0 w 561"/>
                <a:gd name="T5" fmla="*/ 1195 h 1195"/>
                <a:gd name="T6" fmla="*/ 384 w 561"/>
                <a:gd name="T7" fmla="*/ 0 h 1195"/>
                <a:gd name="T8" fmla="*/ 561 w 561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1" h="1195">
                  <a:moveTo>
                    <a:pt x="561" y="0"/>
                  </a:moveTo>
                  <a:lnTo>
                    <a:pt x="177" y="1195"/>
                  </a:lnTo>
                  <a:lnTo>
                    <a:pt x="0" y="1195"/>
                  </a:lnTo>
                  <a:lnTo>
                    <a:pt x="384" y="0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rgbClr val="008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" name="Freeform 8"/>
          <p:cNvSpPr/>
          <p:nvPr/>
        </p:nvSpPr>
        <p:spPr bwMode="auto">
          <a:xfrm>
            <a:off x="0" y="2672813"/>
            <a:ext cx="1361771" cy="4185187"/>
          </a:xfrm>
          <a:custGeom>
            <a:avLst/>
            <a:gdLst>
              <a:gd name="T0" fmla="*/ 1788 w 1788"/>
              <a:gd name="T1" fmla="*/ 5492 h 5492"/>
              <a:gd name="T2" fmla="*/ 785 w 1788"/>
              <a:gd name="T3" fmla="*/ 5492 h 5492"/>
              <a:gd name="T4" fmla="*/ 0 w 1788"/>
              <a:gd name="T5" fmla="*/ 3082 h 5492"/>
              <a:gd name="T6" fmla="*/ 0 w 1788"/>
              <a:gd name="T7" fmla="*/ 0 h 5492"/>
              <a:gd name="T8" fmla="*/ 1788 w 1788"/>
              <a:gd name="T9" fmla="*/ 5492 h 5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8" h="5492">
                <a:moveTo>
                  <a:pt x="1788" y="5492"/>
                </a:moveTo>
                <a:lnTo>
                  <a:pt x="785" y="5492"/>
                </a:lnTo>
                <a:lnTo>
                  <a:pt x="0" y="3082"/>
                </a:lnTo>
                <a:lnTo>
                  <a:pt x="0" y="0"/>
                </a:lnTo>
                <a:lnTo>
                  <a:pt x="1788" y="5492"/>
                </a:lnTo>
                <a:close/>
              </a:path>
            </a:pathLst>
          </a:custGeom>
          <a:solidFill>
            <a:srgbClr val="008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678612" y="2533041"/>
            <a:ext cx="93166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1500" b="1" dirty="0">
                <a:solidFill>
                  <a:schemeClr val="accent2"/>
                </a:solidFill>
                <a:latin typeface="Lifeline JL" panose="00000400000000000000" pitchFamily="2" charset="0"/>
              </a:rPr>
              <a:t>3</a:t>
            </a:r>
            <a:endParaRPr lang="zh-CN" altLang="en-US" sz="11500" b="1" dirty="0">
              <a:solidFill>
                <a:schemeClr val="accent2"/>
              </a:solidFill>
              <a:latin typeface="Lifeline JL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23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54">
            <a:extLst>
              <a:ext uri="{FF2B5EF4-FFF2-40B4-BE49-F238E27FC236}">
                <a16:creationId xmlns:a16="http://schemas.microsoft.com/office/drawing/2014/main" id="{656FD4BB-0E28-4ACA-9A6E-A5C42FB77DD0}"/>
              </a:ext>
            </a:extLst>
          </p:cNvPr>
          <p:cNvSpPr txBox="1"/>
          <p:nvPr/>
        </p:nvSpPr>
        <p:spPr>
          <a:xfrm>
            <a:off x="72336" y="44624"/>
            <a:ext cx="12074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pPr algn="ctr"/>
            <a:r>
              <a:rPr lang="zh-TW" altLang="en-US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製作特色</a:t>
            </a:r>
            <a:endParaRPr lang="zh-TW" altLang="zh-TW" sz="1600" dirty="0">
              <a:solidFill>
                <a:schemeClr val="accent2"/>
              </a:solidFill>
              <a:effectLst/>
            </a:endParaRPr>
          </a:p>
        </p:txBody>
      </p:sp>
      <p:sp>
        <p:nvSpPr>
          <p:cNvPr id="42" name="TextBox 55">
            <a:extLst>
              <a:ext uri="{FF2B5EF4-FFF2-40B4-BE49-F238E27FC236}">
                <a16:creationId xmlns:a16="http://schemas.microsoft.com/office/drawing/2014/main" id="{72A58D3A-ACDA-4B3E-8955-7B7ABA671A26}"/>
              </a:ext>
            </a:extLst>
          </p:cNvPr>
          <p:cNvSpPr txBox="1"/>
          <p:nvPr/>
        </p:nvSpPr>
        <p:spPr>
          <a:xfrm>
            <a:off x="140263" y="106179"/>
            <a:ext cx="1064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TW" dirty="0">
                <a:solidFill>
                  <a:schemeClr val="accent2"/>
                </a:solidFill>
              </a:rPr>
              <a:t>3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CD28F892-D833-4781-BC69-DE21563D2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99112"/>
              </p:ext>
            </p:extLst>
          </p:nvPr>
        </p:nvGraphicFramePr>
        <p:xfrm>
          <a:off x="1999581" y="908720"/>
          <a:ext cx="8197600" cy="509453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938897">
                  <a:extLst>
                    <a:ext uri="{9D8B030D-6E8A-4147-A177-3AD203B41FA5}">
                      <a16:colId xmlns:a16="http://schemas.microsoft.com/office/drawing/2014/main" val="82598089"/>
                    </a:ext>
                  </a:extLst>
                </a:gridCol>
                <a:gridCol w="2115510">
                  <a:extLst>
                    <a:ext uri="{9D8B030D-6E8A-4147-A177-3AD203B41FA5}">
                      <a16:colId xmlns:a16="http://schemas.microsoft.com/office/drawing/2014/main" val="1764813684"/>
                    </a:ext>
                  </a:extLst>
                </a:gridCol>
                <a:gridCol w="2143193">
                  <a:extLst>
                    <a:ext uri="{9D8B030D-6E8A-4147-A177-3AD203B41FA5}">
                      <a16:colId xmlns:a16="http://schemas.microsoft.com/office/drawing/2014/main" val="2589240539"/>
                    </a:ext>
                  </a:extLst>
                </a:gridCol>
              </a:tblGrid>
              <a:tr h="579006">
                <a:tc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我的圖書管理系統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一般圖書管理系統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255813"/>
                  </a:ext>
                </a:extLst>
              </a:tr>
              <a:tr h="550264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辨識書籍方式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rgbClr val="00B0F0"/>
                          </a:solidFill>
                          <a:sym typeface="Wingdings 2" panose="05020102010507070707" pitchFamily="18" charset="2"/>
                        </a:rPr>
                        <a:t>條碼圖片辨識</a:t>
                      </a:r>
                      <a:endParaRPr lang="zh-TW" altLang="en-US" sz="2000" dirty="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rgbClr val="00B0F0"/>
                          </a:solidFill>
                        </a:rPr>
                        <a:t>一維掃描機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2381888"/>
                  </a:ext>
                </a:extLst>
              </a:tr>
              <a:tr h="591507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完成借書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還書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新增書籍時</a:t>
                      </a:r>
                      <a:r>
                        <a:rPr lang="en-US" altLang="zh-TW" dirty="0"/>
                        <a:t>Line</a:t>
                      </a:r>
                      <a:r>
                        <a:rPr lang="zh-TW" altLang="en-US" dirty="0"/>
                        <a:t>推播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2578640"/>
                  </a:ext>
                </a:extLst>
              </a:tr>
              <a:tr h="5290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到期前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日提醒還書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531783"/>
                  </a:ext>
                </a:extLst>
              </a:tr>
              <a:tr h="6679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新增書籍只需圖片辨識書本</a:t>
                      </a:r>
                      <a:endParaRPr lang="en-US" altLang="zh-TW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就會自動上網抓取書本資料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C000"/>
                          </a:solidFill>
                        </a:rPr>
                        <a:t>(</a:t>
                      </a:r>
                      <a:r>
                        <a:rPr lang="zh-TW" altLang="en-US" sz="2000" dirty="0">
                          <a:solidFill>
                            <a:srgbClr val="FFC000"/>
                          </a:solidFill>
                        </a:rPr>
                        <a:t>部分提供</a:t>
                      </a:r>
                      <a:r>
                        <a:rPr lang="en-US" altLang="zh-TW" sz="2000" dirty="0">
                          <a:solidFill>
                            <a:srgbClr val="FFC000"/>
                          </a:solidFill>
                        </a:rPr>
                        <a:t>)</a:t>
                      </a:r>
                      <a:endParaRPr lang="zh-TW" altLang="en-US" sz="20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5336826"/>
                  </a:ext>
                </a:extLst>
              </a:tr>
              <a:tr h="539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關注書本動向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7269140"/>
                  </a:ext>
                </a:extLst>
              </a:tr>
              <a:tr h="539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查詢完整書籍資料與借閱歷史紀錄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5382130"/>
                  </a:ext>
                </a:extLst>
              </a:tr>
              <a:tr h="470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完整的書籍資料建檔和借還管理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464627"/>
                  </a:ext>
                </a:extLst>
              </a:tr>
              <a:tr h="5790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自助式借閱無需另聘人員管理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1650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07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/>
          <p:nvPr/>
        </p:nvSpPr>
        <p:spPr>
          <a:xfrm>
            <a:off x="5185643" y="2765695"/>
            <a:ext cx="42738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 altLang="en-US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使用套件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971127" y="2386217"/>
            <a:ext cx="2327054" cy="2327054"/>
            <a:chOff x="5462028" y="1238603"/>
            <a:chExt cx="1498330" cy="1498330"/>
          </a:xfrm>
        </p:grpSpPr>
        <p:sp>
          <p:nvSpPr>
            <p:cNvPr id="32" name="椭圆 31"/>
            <p:cNvSpPr/>
            <p:nvPr/>
          </p:nvSpPr>
          <p:spPr bwMode="auto">
            <a:xfrm>
              <a:off x="5462028" y="1238603"/>
              <a:ext cx="1498330" cy="149833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Freeform 6"/>
            <p:cNvSpPr>
              <a:spLocks noEditPoints="1"/>
            </p:cNvSpPr>
            <p:nvPr/>
          </p:nvSpPr>
          <p:spPr bwMode="auto">
            <a:xfrm>
              <a:off x="5543503" y="1318530"/>
              <a:ext cx="1335380" cy="1338476"/>
            </a:xfrm>
            <a:custGeom>
              <a:avLst/>
              <a:gdLst>
                <a:gd name="T0" fmla="*/ 1653 w 3306"/>
                <a:gd name="T1" fmla="*/ 0 h 3306"/>
                <a:gd name="T2" fmla="*/ 3306 w 3306"/>
                <a:gd name="T3" fmla="*/ 1653 h 3306"/>
                <a:gd name="T4" fmla="*/ 1653 w 3306"/>
                <a:gd name="T5" fmla="*/ 3306 h 3306"/>
                <a:gd name="T6" fmla="*/ 0 w 3306"/>
                <a:gd name="T7" fmla="*/ 1653 h 3306"/>
                <a:gd name="T8" fmla="*/ 1653 w 3306"/>
                <a:gd name="T9" fmla="*/ 0 h 3306"/>
                <a:gd name="T10" fmla="*/ 1653 w 3306"/>
                <a:gd name="T11" fmla="*/ 112 h 3306"/>
                <a:gd name="T12" fmla="*/ 3193 w 3306"/>
                <a:gd name="T13" fmla="*/ 1653 h 3306"/>
                <a:gd name="T14" fmla="*/ 1653 w 3306"/>
                <a:gd name="T15" fmla="*/ 3193 h 3306"/>
                <a:gd name="T16" fmla="*/ 112 w 3306"/>
                <a:gd name="T17" fmla="*/ 1653 h 3306"/>
                <a:gd name="T18" fmla="*/ 1653 w 3306"/>
                <a:gd name="T19" fmla="*/ 112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6" h="3306">
                  <a:moveTo>
                    <a:pt x="1653" y="0"/>
                  </a:moveTo>
                  <a:cubicBezTo>
                    <a:pt x="2565" y="0"/>
                    <a:pt x="3306" y="740"/>
                    <a:pt x="3306" y="1653"/>
                  </a:cubicBezTo>
                  <a:cubicBezTo>
                    <a:pt x="3306" y="2565"/>
                    <a:pt x="2565" y="3306"/>
                    <a:pt x="1653" y="3306"/>
                  </a:cubicBezTo>
                  <a:cubicBezTo>
                    <a:pt x="740" y="3306"/>
                    <a:pt x="0" y="2565"/>
                    <a:pt x="0" y="1653"/>
                  </a:cubicBezTo>
                  <a:cubicBezTo>
                    <a:pt x="0" y="740"/>
                    <a:pt x="740" y="0"/>
                    <a:pt x="1653" y="0"/>
                  </a:cubicBezTo>
                  <a:close/>
                  <a:moveTo>
                    <a:pt x="1653" y="112"/>
                  </a:moveTo>
                  <a:cubicBezTo>
                    <a:pt x="2503" y="112"/>
                    <a:pt x="3193" y="802"/>
                    <a:pt x="3193" y="1653"/>
                  </a:cubicBezTo>
                  <a:cubicBezTo>
                    <a:pt x="3193" y="2503"/>
                    <a:pt x="2503" y="3193"/>
                    <a:pt x="1653" y="3193"/>
                  </a:cubicBezTo>
                  <a:cubicBezTo>
                    <a:pt x="802" y="3193"/>
                    <a:pt x="112" y="2503"/>
                    <a:pt x="112" y="1653"/>
                  </a:cubicBezTo>
                  <a:cubicBezTo>
                    <a:pt x="112" y="802"/>
                    <a:pt x="802" y="112"/>
                    <a:pt x="1653" y="1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" name="Freeform 5"/>
          <p:cNvSpPr/>
          <p:nvPr/>
        </p:nvSpPr>
        <p:spPr bwMode="auto">
          <a:xfrm>
            <a:off x="792649" y="0"/>
            <a:ext cx="1350674" cy="3427415"/>
          </a:xfrm>
          <a:custGeom>
            <a:avLst/>
            <a:gdLst>
              <a:gd name="T0" fmla="*/ 1464 w 1775"/>
              <a:gd name="T1" fmla="*/ 0 h 4497"/>
              <a:gd name="T2" fmla="*/ 1775 w 1775"/>
              <a:gd name="T3" fmla="*/ 0 h 4497"/>
              <a:gd name="T4" fmla="*/ 311 w 1775"/>
              <a:gd name="T5" fmla="*/ 4497 h 4497"/>
              <a:gd name="T6" fmla="*/ 0 w 1775"/>
              <a:gd name="T7" fmla="*/ 4497 h 4497"/>
              <a:gd name="T8" fmla="*/ 1464 w 1775"/>
              <a:gd name="T9" fmla="*/ 0 h 4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5" h="4497">
                <a:moveTo>
                  <a:pt x="1464" y="0"/>
                </a:moveTo>
                <a:lnTo>
                  <a:pt x="1775" y="0"/>
                </a:lnTo>
                <a:lnTo>
                  <a:pt x="311" y="4497"/>
                </a:lnTo>
                <a:lnTo>
                  <a:pt x="0" y="4497"/>
                </a:lnTo>
                <a:lnTo>
                  <a:pt x="1464" y="0"/>
                </a:lnTo>
                <a:close/>
              </a:path>
            </a:pathLst>
          </a:custGeom>
          <a:solidFill>
            <a:srgbClr val="F09C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0346853" y="2517454"/>
            <a:ext cx="951567" cy="1819922"/>
            <a:chOff x="10445530" y="2517454"/>
            <a:chExt cx="426445" cy="1819922"/>
          </a:xfrm>
        </p:grpSpPr>
        <p:sp>
          <p:nvSpPr>
            <p:cNvPr id="8" name="Freeform 6"/>
            <p:cNvSpPr/>
            <p:nvPr/>
          </p:nvSpPr>
          <p:spPr bwMode="auto">
            <a:xfrm>
              <a:off x="10445530" y="2517454"/>
              <a:ext cx="426445" cy="909961"/>
            </a:xfrm>
            <a:custGeom>
              <a:avLst/>
              <a:gdLst>
                <a:gd name="T0" fmla="*/ 0 w 561"/>
                <a:gd name="T1" fmla="*/ 0 h 1194"/>
                <a:gd name="T2" fmla="*/ 177 w 561"/>
                <a:gd name="T3" fmla="*/ 0 h 1194"/>
                <a:gd name="T4" fmla="*/ 561 w 561"/>
                <a:gd name="T5" fmla="*/ 1194 h 1194"/>
                <a:gd name="T6" fmla="*/ 384 w 561"/>
                <a:gd name="T7" fmla="*/ 1194 h 1194"/>
                <a:gd name="T8" fmla="*/ 0 w 561"/>
                <a:gd name="T9" fmla="*/ 0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1" h="1194">
                  <a:moveTo>
                    <a:pt x="0" y="0"/>
                  </a:moveTo>
                  <a:lnTo>
                    <a:pt x="177" y="0"/>
                  </a:lnTo>
                  <a:lnTo>
                    <a:pt x="561" y="1194"/>
                  </a:lnTo>
                  <a:lnTo>
                    <a:pt x="384" y="1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9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10445530" y="3427415"/>
              <a:ext cx="426445" cy="909961"/>
            </a:xfrm>
            <a:custGeom>
              <a:avLst/>
              <a:gdLst>
                <a:gd name="T0" fmla="*/ 561 w 561"/>
                <a:gd name="T1" fmla="*/ 0 h 1195"/>
                <a:gd name="T2" fmla="*/ 177 w 561"/>
                <a:gd name="T3" fmla="*/ 1195 h 1195"/>
                <a:gd name="T4" fmla="*/ 0 w 561"/>
                <a:gd name="T5" fmla="*/ 1195 h 1195"/>
                <a:gd name="T6" fmla="*/ 384 w 561"/>
                <a:gd name="T7" fmla="*/ 0 h 1195"/>
                <a:gd name="T8" fmla="*/ 561 w 561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1" h="1195">
                  <a:moveTo>
                    <a:pt x="561" y="0"/>
                  </a:moveTo>
                  <a:lnTo>
                    <a:pt x="177" y="1195"/>
                  </a:lnTo>
                  <a:lnTo>
                    <a:pt x="0" y="1195"/>
                  </a:lnTo>
                  <a:lnTo>
                    <a:pt x="384" y="0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rgbClr val="008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" name="Freeform 8"/>
          <p:cNvSpPr/>
          <p:nvPr/>
        </p:nvSpPr>
        <p:spPr bwMode="auto">
          <a:xfrm>
            <a:off x="0" y="2672813"/>
            <a:ext cx="1361771" cy="4185187"/>
          </a:xfrm>
          <a:custGeom>
            <a:avLst/>
            <a:gdLst>
              <a:gd name="T0" fmla="*/ 1788 w 1788"/>
              <a:gd name="T1" fmla="*/ 5492 h 5492"/>
              <a:gd name="T2" fmla="*/ 785 w 1788"/>
              <a:gd name="T3" fmla="*/ 5492 h 5492"/>
              <a:gd name="T4" fmla="*/ 0 w 1788"/>
              <a:gd name="T5" fmla="*/ 3082 h 5492"/>
              <a:gd name="T6" fmla="*/ 0 w 1788"/>
              <a:gd name="T7" fmla="*/ 0 h 5492"/>
              <a:gd name="T8" fmla="*/ 1788 w 1788"/>
              <a:gd name="T9" fmla="*/ 5492 h 5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8" h="5492">
                <a:moveTo>
                  <a:pt x="1788" y="5492"/>
                </a:moveTo>
                <a:lnTo>
                  <a:pt x="785" y="5492"/>
                </a:lnTo>
                <a:lnTo>
                  <a:pt x="0" y="3082"/>
                </a:lnTo>
                <a:lnTo>
                  <a:pt x="0" y="0"/>
                </a:lnTo>
                <a:lnTo>
                  <a:pt x="1788" y="5492"/>
                </a:lnTo>
                <a:close/>
              </a:path>
            </a:pathLst>
          </a:custGeom>
          <a:solidFill>
            <a:srgbClr val="008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678612" y="2533041"/>
            <a:ext cx="93166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1500" b="1" dirty="0">
                <a:solidFill>
                  <a:schemeClr val="accent2"/>
                </a:solidFill>
                <a:latin typeface="Lifeline JL" panose="00000400000000000000" pitchFamily="2" charset="0"/>
              </a:rPr>
              <a:t>4</a:t>
            </a:r>
            <a:endParaRPr lang="zh-CN" altLang="en-US" sz="11500" b="1" dirty="0">
              <a:solidFill>
                <a:schemeClr val="accent2"/>
              </a:solidFill>
              <a:latin typeface="Lifeline JL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5766"/>
</p:tagLst>
</file>

<file path=ppt/theme/theme1.xml><?xml version="1.0" encoding="utf-8"?>
<a:theme xmlns:a="http://schemas.openxmlformats.org/drawingml/2006/main" name="1_默认设计模板">
  <a:themeElements>
    <a:clrScheme name="自定义 1">
      <a:dk1>
        <a:srgbClr val="294A5A"/>
      </a:dk1>
      <a:lt1>
        <a:srgbClr val="7AAE39"/>
      </a:lt1>
      <a:dk2>
        <a:srgbClr val="F9C900"/>
      </a:dk2>
      <a:lt2>
        <a:srgbClr val="ED5A00"/>
      </a:lt2>
      <a:accent1>
        <a:srgbClr val="484849"/>
      </a:accent1>
      <a:accent2>
        <a:srgbClr val="FFFFFF"/>
      </a:accent2>
      <a:accent3>
        <a:srgbClr val="969696"/>
      </a:accent3>
      <a:accent4>
        <a:srgbClr val="00AAA2"/>
      </a:accent4>
      <a:accent5>
        <a:srgbClr val="7AAE39"/>
      </a:accent5>
      <a:accent6>
        <a:srgbClr val="F9C900"/>
      </a:accent6>
      <a:hlink>
        <a:srgbClr val="ED5A00"/>
      </a:hlink>
      <a:folHlink>
        <a:srgbClr val="484849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</Words>
  <Application>Microsoft Office PowerPoint</Application>
  <PresentationFormat>自訂</PresentationFormat>
  <Paragraphs>140</Paragraphs>
  <Slides>13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2" baseType="lpstr">
      <vt:lpstr>-apple-system</vt:lpstr>
      <vt:lpstr>Lifeline JL</vt:lpstr>
      <vt:lpstr>微软雅黑</vt:lpstr>
      <vt:lpstr>方正卡通简体</vt:lpstr>
      <vt:lpstr>方正宋一简体</vt:lpstr>
      <vt:lpstr>Arial</vt:lpstr>
      <vt:lpstr>Calibri</vt:lpstr>
      <vt:lpstr>Wingdings</vt:lpstr>
      <vt:lpstr>1_默认设计模板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5766</dc:title>
  <dc:creator/>
  <cp:lastModifiedBy/>
  <cp:revision>2</cp:revision>
  <dcterms:created xsi:type="dcterms:W3CDTF">2017-04-15T08:51:00Z</dcterms:created>
  <dcterms:modified xsi:type="dcterms:W3CDTF">2021-12-09T18:16:59Z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