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602" r:id="rId3"/>
    <p:sldId id="603" r:id="rId4"/>
    <p:sldId id="604" r:id="rId5"/>
    <p:sldId id="605" r:id="rId6"/>
    <p:sldId id="608" r:id="rId7"/>
    <p:sldId id="612" r:id="rId8"/>
    <p:sldId id="613" r:id="rId9"/>
    <p:sldId id="272" r:id="rId10"/>
    <p:sldId id="607" r:id="rId11"/>
    <p:sldId id="606" r:id="rId12"/>
    <p:sldId id="609" r:id="rId13"/>
    <p:sldId id="610" r:id="rId14"/>
    <p:sldId id="611" r:id="rId15"/>
    <p:sldId id="614" r:id="rId16"/>
    <p:sldId id="61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000"/>
    <a:srgbClr val="E3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3" autoAdjust="0"/>
    <p:restoredTop sz="93714" autoAdjust="0"/>
  </p:normalViewPr>
  <p:slideViewPr>
    <p:cSldViewPr snapToGrid="0">
      <p:cViewPr varScale="1">
        <p:scale>
          <a:sx n="113" d="100"/>
          <a:sy n="113" d="100"/>
        </p:scale>
        <p:origin x="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71A-19A6-4066-A12B-4316F2657A08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20C4-F312-4EFB-AA12-1CA9399C8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读写不能在同一个周期里，不能同时。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2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写入时，先保存原值，然后写入。因为用了寄存器保存原值，因此，与</a:t>
            </a:r>
            <a:r>
              <a:rPr lang="en-US" altLang="zh-CN" dirty="0"/>
              <a:t>13</a:t>
            </a:r>
            <a:r>
              <a:rPr lang="zh-CN" altLang="en-US" dirty="0"/>
              <a:t>行语句不是多驱动。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51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AE742231-049D-49A4-95B6-90B61E5812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393C7AB3-5F77-4136-A206-DA068FBF72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D7A0F-FCA2-4523-BA89-CACF169FF6CF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m2013\Desktop\孙晓光.png">
            <a:extLst>
              <a:ext uri="{FF2B5EF4-FFF2-40B4-BE49-F238E27FC236}">
                <a16:creationId xmlns:a16="http://schemas.microsoft.com/office/drawing/2014/main" id="{D2CB3FA4-BBD6-4C7D-867E-163A2720F1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0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85786"/>
            <a:ext cx="12192000" cy="126248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7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ROM</a:t>
            </a:r>
            <a:r>
              <a:rPr lang="en-US" altLang="zh-CN" sz="66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6600" spc="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  <a:r>
              <a:rPr lang="en-US" altLang="zh-CN" sz="7200" b="1" spc="300" dirty="0">
                <a:latin typeface="Arial Black" panose="020B0A04020102020204" pitchFamily="34" charset="0"/>
                <a:ea typeface="微软雅黑" panose="020B0503020204020204" pitchFamily="34" charset="-122"/>
              </a:rPr>
              <a:t>RAM</a:t>
            </a:r>
            <a:endParaRPr lang="zh-CN" altLang="en-US" sz="5400" b="1" spc="300" dirty="0"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74840" y="6229762"/>
            <a:ext cx="1340355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2024-11-18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6274AB-016F-4C20-A8B3-93380171F719}"/>
              </a:ext>
            </a:extLst>
          </p:cNvPr>
          <p:cNvSpPr/>
          <p:nvPr/>
        </p:nvSpPr>
        <p:spPr>
          <a:xfrm>
            <a:off x="7826355" y="153347"/>
            <a:ext cx="43080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Georgia" panose="02040502050405020303" pitchFamily="18" charset="0"/>
                <a:ea typeface="微软雅黑" panose="020B0503020204020204" pitchFamily="34" charset="-122"/>
              </a:rPr>
              <a:t>SystemVerilog</a:t>
            </a:r>
            <a:endParaRPr lang="zh-CN" altLang="en-US" sz="36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CN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RAM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00CB1C39-8365-4F24-BF82-82600705D2EC}"/>
              </a:ext>
            </a:extLst>
          </p:cNvPr>
          <p:cNvSpPr/>
          <p:nvPr/>
        </p:nvSpPr>
        <p:spPr>
          <a:xfrm>
            <a:off x="5106043" y="5918385"/>
            <a:ext cx="1714239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RAM</a:t>
            </a:r>
            <a:r>
              <a:rPr lang="en-US" altLang="zh-CN" sz="2400" dirty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387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18FDF-35DE-46B1-989B-6C01160B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单口 </a:t>
            </a:r>
            <a:r>
              <a:rPr lang="en-US" altLang="zh-CN" b="1" dirty="0"/>
              <a:t>RAM</a:t>
            </a:r>
            <a:r>
              <a:rPr lang="zh-CN" altLang="en-US" sz="3600" dirty="0"/>
              <a:t>：</a:t>
            </a:r>
            <a:r>
              <a:rPr lang="en-US" altLang="zh-CN" sz="3600" dirty="0"/>
              <a:t>1</a:t>
            </a:r>
            <a:r>
              <a:rPr lang="zh-CN" altLang="en-US" sz="3600" dirty="0"/>
              <a:t>套地址总线，</a:t>
            </a:r>
            <a:r>
              <a:rPr lang="en-US" altLang="zh-CN" sz="3600" dirty="0"/>
              <a:t>1</a:t>
            </a:r>
            <a:r>
              <a:rPr lang="zh-CN" altLang="en-US" sz="3600" dirty="0"/>
              <a:t>套数据总线，读、</a:t>
            </a:r>
            <a:r>
              <a:rPr lang="zh-CN" altLang="en-US" sz="3600" dirty="0">
                <a:solidFill>
                  <a:srgbClr val="FF0000"/>
                </a:solidFill>
              </a:rPr>
              <a:t>写</a:t>
            </a:r>
            <a:r>
              <a:rPr lang="zh-CN" altLang="en-US" sz="3600" dirty="0"/>
              <a:t>分开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E1DE6-BBFC-4AD8-9205-7C4EB36E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740"/>
            <a:ext cx="6079729" cy="4532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897816-6129-436D-ADBF-8766EA290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120" y="1004740"/>
            <a:ext cx="5770748" cy="54461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0A5C9C-A724-4A67-8771-C98757121FD4}"/>
              </a:ext>
            </a:extLst>
          </p:cNvPr>
          <p:cNvSpPr txBox="1"/>
          <p:nvPr/>
        </p:nvSpPr>
        <p:spPr>
          <a:xfrm>
            <a:off x="354122" y="5853260"/>
            <a:ext cx="5228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Due to the internal structure, an asynchronous read operation can be realized </a:t>
            </a:r>
            <a:r>
              <a:rPr lang="en-US" altLang="zh-CN" b="1" dirty="0"/>
              <a:t>only</a:t>
            </a:r>
            <a:r>
              <a:rPr lang="en-US" altLang="zh-CN" dirty="0"/>
              <a:t> by the distributed RAM.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8CA891-00E2-492F-9E80-686113971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39" y="1752965"/>
            <a:ext cx="1739875" cy="125201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E85D09-17CF-48F2-84A0-8F534CF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1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41B4EE-C9B0-42AC-A6EA-FAAB9B90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71" y="1182851"/>
            <a:ext cx="6540360" cy="54224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5301A2-5FDC-4995-8BE8-A9E09524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altLang="zh-CN" dirty="0"/>
              <a:t> Dual-port RAM</a:t>
            </a:r>
            <a:r>
              <a:rPr lang="zh-CN" altLang="en-US" dirty="0"/>
              <a:t>：</a:t>
            </a:r>
            <a:r>
              <a:rPr lang="en-US" altLang="zh-CN" b="1" dirty="0"/>
              <a:t>2</a:t>
            </a:r>
            <a:r>
              <a:rPr lang="zh-CN" altLang="en-US" b="1" dirty="0"/>
              <a:t>套</a:t>
            </a:r>
            <a:r>
              <a:rPr lang="zh-CN" altLang="en-US" dirty="0"/>
              <a:t>地址总线，</a:t>
            </a:r>
            <a:r>
              <a:rPr lang="en-US" altLang="zh-CN" dirty="0"/>
              <a:t>1</a:t>
            </a:r>
            <a:r>
              <a:rPr lang="zh-CN" altLang="en-US" dirty="0"/>
              <a:t>套数据总线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DC79C0-AD56-40ED-B1DA-DD65C83D10DB}"/>
              </a:ext>
            </a:extLst>
          </p:cNvPr>
          <p:cNvGrpSpPr/>
          <p:nvPr/>
        </p:nvGrpSpPr>
        <p:grpSpPr>
          <a:xfrm>
            <a:off x="4748063" y="1072625"/>
            <a:ext cx="7421217" cy="3880977"/>
            <a:chOff x="4748063" y="1072625"/>
            <a:chExt cx="7421217" cy="388097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FD2658-6047-4372-8581-9466EB669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8063" y="2771427"/>
              <a:ext cx="7421217" cy="218217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4453621-1249-404F-9D00-FD08796DFAEE}"/>
                </a:ext>
              </a:extLst>
            </p:cNvPr>
            <p:cNvSpPr txBox="1"/>
            <p:nvPr/>
          </p:nvSpPr>
          <p:spPr>
            <a:xfrm>
              <a:off x="6412451" y="1072625"/>
              <a:ext cx="5022311" cy="1332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读、写并行</a:t>
              </a:r>
              <a:r>
                <a:rPr lang="zh-CN" altLang="en-US" sz="2400" dirty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：先保存原值，再写入</a:t>
              </a:r>
              <a:endParaRPr lang="en-US" altLang="zh-CN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RAM</a:t>
              </a: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中</a:t>
              </a:r>
              <a:r>
                <a:rPr lang="zh-CN" altLang="en-US" sz="2000" b="1" dirty="0">
                  <a:latin typeface="Verdana" panose="020B0604030504040204" pitchFamily="34" charset="0"/>
                  <a:ea typeface="Verdana" panose="020B0604030504040204" pitchFamily="34" charset="0"/>
                </a:rPr>
                <a:t>原有的值</a:t>
              </a: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先存入</a:t>
              </a:r>
              <a:r>
                <a:rPr lang="en-US" altLang="zh-CN" sz="2000" b="1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data_out_reg</a:t>
              </a: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中输出，</a:t>
              </a:r>
              <a:br>
                <a:rPr lang="en-US" altLang="zh-CN" sz="2000" dirty="0">
                  <a:latin typeface="Verdana" panose="020B0604030504040204" pitchFamily="34" charset="0"/>
                  <a:ea typeface="Verdana" panose="020B0604030504040204" pitchFamily="34" charset="0"/>
                </a:rPr>
              </a:b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然后 </a:t>
              </a:r>
              <a:r>
                <a:rPr lang="en-US" altLang="zh-CN" sz="2000" dirty="0" err="1">
                  <a:latin typeface="Arial Narrow" panose="020B0606020202030204" pitchFamily="34" charset="0"/>
                  <a:ea typeface="Verdana" panose="020B0604030504040204" pitchFamily="34" charset="0"/>
                </a:rPr>
                <a:t>data_in</a:t>
              </a:r>
              <a:r>
                <a:rPr lang="en-US" altLang="zh-CN" sz="2000" dirty="0">
                  <a:latin typeface="Arial Narrow" panose="020B0606020202030204" pitchFamily="34" charset="0"/>
                  <a:ea typeface="Verdana" panose="020B0604030504040204" pitchFamily="34" charset="0"/>
                </a:rPr>
                <a:t> </a:t>
              </a: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再保存到</a:t>
              </a:r>
              <a:r>
                <a:rPr lang="en-US" altLang="zh-CN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RAM</a:t>
              </a:r>
              <a:r>
                <a:rPr lang="zh-CN" altLang="en-US" sz="2000" dirty="0">
                  <a:latin typeface="Verdana" panose="020B0604030504040204" pitchFamily="34" charset="0"/>
                  <a:ea typeface="Verdana" panose="020B0604030504040204" pitchFamily="34" charset="0"/>
                </a:rPr>
                <a:t>中。</a:t>
              </a:r>
              <a:endParaRPr lang="zh-CN" altLang="en-US" sz="2000" dirty="0">
                <a:latin typeface="Verdana" panose="020B060403050404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5431BA9-0B13-4622-A3D8-D3E152FEFF28}"/>
              </a:ext>
            </a:extLst>
          </p:cNvPr>
          <p:cNvSpPr txBox="1"/>
          <p:nvPr/>
        </p:nvSpPr>
        <p:spPr>
          <a:xfrm>
            <a:off x="7275443" y="5363208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并行</a:t>
            </a:r>
            <a:r>
              <a:rPr lang="zh-CN" altLang="en-US" sz="2400" dirty="0"/>
              <a:t>：</a:t>
            </a:r>
            <a:r>
              <a:rPr lang="en-US" altLang="zh-CN" sz="2400" dirty="0"/>
              <a:t>14</a:t>
            </a:r>
            <a:r>
              <a:rPr lang="zh-CN" altLang="en-US" sz="2400" dirty="0"/>
              <a:t>、</a:t>
            </a:r>
            <a:r>
              <a:rPr lang="en-US" altLang="zh-CN" sz="2400" dirty="0"/>
              <a:t>15</a:t>
            </a:r>
            <a:r>
              <a:rPr lang="zh-CN" altLang="en-US" sz="2400" dirty="0"/>
              <a:t>行可以颠倒。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EB2956-A841-438F-BB7F-7EDA5044192F}"/>
              </a:ext>
            </a:extLst>
          </p:cNvPr>
          <p:cNvSpPr/>
          <p:nvPr/>
        </p:nvSpPr>
        <p:spPr>
          <a:xfrm>
            <a:off x="2522916" y="2125440"/>
            <a:ext cx="1757035" cy="645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80777-3A8A-4624-B4A4-5B7E2971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85FA13-F91F-44F5-833F-BFAF55553A07}"/>
              </a:ext>
            </a:extLst>
          </p:cNvPr>
          <p:cNvSpPr txBox="1"/>
          <p:nvPr/>
        </p:nvSpPr>
        <p:spPr>
          <a:xfrm>
            <a:off x="4279951" y="224837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一读、一写</a:t>
            </a:r>
          </a:p>
        </p:txBody>
      </p:sp>
    </p:spTree>
    <p:extLst>
      <p:ext uri="{BB962C8B-B14F-4D97-AF65-F5344CB8AC3E}">
        <p14:creationId xmlns:p14="http://schemas.microsoft.com/office/powerpoint/2010/main" val="15531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97EBA39-702D-4A4F-933B-B908D62D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6856" y="931931"/>
            <a:ext cx="5730036" cy="56295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4C56F6-F720-44E6-9D5E-BFBC9831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Dual</a:t>
            </a:r>
            <a:r>
              <a:rPr lang="en-US" altLang="zh-CN" dirty="0"/>
              <a:t>-port RAM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套地址总线，</a:t>
            </a:r>
            <a:r>
              <a:rPr lang="en-US" altLang="zh-CN" dirty="0"/>
              <a:t>1.5</a:t>
            </a:r>
            <a:r>
              <a:rPr lang="zh-CN" altLang="en-US" dirty="0"/>
              <a:t>套数据总线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6146F-5A8B-458D-9298-0B041514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" y="931931"/>
            <a:ext cx="5647266" cy="43724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9C6A20-B1C5-4B38-B9D4-55087527136E}"/>
              </a:ext>
            </a:extLst>
          </p:cNvPr>
          <p:cNvSpPr txBox="1"/>
          <p:nvPr/>
        </p:nvSpPr>
        <p:spPr>
          <a:xfrm>
            <a:off x="75108" y="6301079"/>
            <a:ext cx="615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be realized only by distributed RAM, thus its size is limited.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95D22E-C814-409D-B236-36C0655F8152}"/>
              </a:ext>
            </a:extLst>
          </p:cNvPr>
          <p:cNvSpPr txBox="1"/>
          <p:nvPr/>
        </p:nvSpPr>
        <p:spPr>
          <a:xfrm>
            <a:off x="272618" y="5760538"/>
            <a:ext cx="57300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两个口都可以读写，但不能对同一个地址同时写。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1885058-A2D2-4E7F-9476-5D3BDB5C8A8C}"/>
              </a:ext>
            </a:extLst>
          </p:cNvPr>
          <p:cNvGrpSpPr/>
          <p:nvPr/>
        </p:nvGrpSpPr>
        <p:grpSpPr>
          <a:xfrm>
            <a:off x="5395185" y="1407568"/>
            <a:ext cx="1865842" cy="1370421"/>
            <a:chOff x="5395185" y="1407568"/>
            <a:chExt cx="1865842" cy="137042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5863234-8471-4266-AAF7-0B9861B6AA39}"/>
                </a:ext>
              </a:extLst>
            </p:cNvPr>
            <p:cNvSpPr/>
            <p:nvPr/>
          </p:nvSpPr>
          <p:spPr>
            <a:xfrm>
              <a:off x="5543805" y="1476671"/>
              <a:ext cx="1567542" cy="1249491"/>
            </a:xfrm>
            <a:prstGeom prst="roundRect">
              <a:avLst>
                <a:gd name="adj" fmla="val 894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F2595A-12D4-4524-85C7-EFFD509DFACB}"/>
                </a:ext>
              </a:extLst>
            </p:cNvPr>
            <p:cNvSpPr txBox="1"/>
            <p:nvPr/>
          </p:nvSpPr>
          <p:spPr>
            <a:xfrm>
              <a:off x="5543805" y="1649958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 Narrow" panose="020B0606020202030204" pitchFamily="34" charset="0"/>
                </a:rPr>
                <a:t>addr_a</a:t>
              </a:r>
              <a:endParaRPr lang="zh-CN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A6E19C-604A-4C62-83B9-439D5FDA68A1}"/>
                </a:ext>
              </a:extLst>
            </p:cNvPr>
            <p:cNvSpPr txBox="1"/>
            <p:nvPr/>
          </p:nvSpPr>
          <p:spPr>
            <a:xfrm>
              <a:off x="5543805" y="1952107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 Narrow" panose="020B0606020202030204" pitchFamily="34" charset="0"/>
                </a:rPr>
                <a:t>addr_b</a:t>
              </a:r>
              <a:endParaRPr lang="zh-CN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37ED24B-EE65-4972-88AB-E75393FDC984}"/>
                </a:ext>
              </a:extLst>
            </p:cNvPr>
            <p:cNvSpPr txBox="1"/>
            <p:nvPr/>
          </p:nvSpPr>
          <p:spPr>
            <a:xfrm>
              <a:off x="5543805" y="2241574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 Narrow" panose="020B0606020202030204" pitchFamily="34" charset="0"/>
                </a:rPr>
                <a:t>data_in</a:t>
              </a:r>
              <a:endParaRPr lang="zh-CN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88CB981-CF05-43C4-97E7-6A672FCA58AE}"/>
                </a:ext>
              </a:extLst>
            </p:cNvPr>
            <p:cNvSpPr txBox="1"/>
            <p:nvPr/>
          </p:nvSpPr>
          <p:spPr>
            <a:xfrm>
              <a:off x="6415048" y="1649958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 Narrow" panose="020B0606020202030204" pitchFamily="34" charset="0"/>
                </a:rPr>
                <a:t>dout_a</a:t>
              </a:r>
              <a:endParaRPr lang="zh-CN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E440A5-B271-44D6-9B07-63D00759CFD3}"/>
                </a:ext>
              </a:extLst>
            </p:cNvPr>
            <p:cNvSpPr txBox="1"/>
            <p:nvPr/>
          </p:nvSpPr>
          <p:spPr>
            <a:xfrm>
              <a:off x="6413210" y="1952107"/>
              <a:ext cx="6960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 Narrow" panose="020B0606020202030204" pitchFamily="34" charset="0"/>
                </a:rPr>
                <a:t>dout_b</a:t>
              </a:r>
              <a:endParaRPr lang="zh-CN" altLang="en-US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67A55DA-810E-4CBF-8472-E4B1D110002D}"/>
                </a:ext>
              </a:extLst>
            </p:cNvPr>
            <p:cNvSpPr txBox="1"/>
            <p:nvPr/>
          </p:nvSpPr>
          <p:spPr>
            <a:xfrm>
              <a:off x="6117704" y="140756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clk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2D9047-EF88-49E8-BF83-9BCEC8842D55}"/>
                </a:ext>
              </a:extLst>
            </p:cNvPr>
            <p:cNvSpPr txBox="1"/>
            <p:nvPr/>
          </p:nvSpPr>
          <p:spPr>
            <a:xfrm>
              <a:off x="6134891" y="2439435"/>
              <a:ext cx="399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</a:rPr>
                <a:t>we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043F432-B948-471B-BFAF-6220C0C20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185" y="181923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ACF286E-9FDE-4938-927A-4FB809C6E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185" y="2130669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4D87AEE-83FD-4513-9B9C-3D0BC9693C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5185" y="240896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52820DB-D8A7-4F37-826B-AAE4C08AE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7027" y="1819235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C47CBFE-1592-4CC6-8B64-4C60BB778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6073" y="2130669"/>
              <a:ext cx="14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013A8B17-6D1F-461B-A082-856969B0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3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FE52D5-2F2B-4C94-B3A8-266183D12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6198" y="3549682"/>
            <a:ext cx="5144968" cy="32799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8D8138E-F766-4B3E-80D5-96ED992F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Full</a:t>
            </a:r>
            <a:r>
              <a:rPr lang="en-US" altLang="zh-CN" dirty="0"/>
              <a:t> Dual-port RAM</a:t>
            </a:r>
            <a:r>
              <a:rPr lang="zh-CN" altLang="en-US" dirty="0"/>
              <a:t>：地址线、数据线、时钟都</a:t>
            </a:r>
            <a:r>
              <a:rPr lang="en-US" altLang="zh-CN" dirty="0"/>
              <a:t>2</a:t>
            </a:r>
            <a:r>
              <a:rPr lang="zh-CN" altLang="en-US" dirty="0"/>
              <a:t>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EE33D-1319-42E7-A5ED-0DA374EE30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135"/>
          <a:stretch/>
        </p:blipFill>
        <p:spPr>
          <a:xfrm>
            <a:off x="5451771" y="1211099"/>
            <a:ext cx="6659527" cy="1921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E19213-F7CC-43B2-BF0E-E153EC666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115" y="914182"/>
            <a:ext cx="5075413" cy="55661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D78397-4481-4454-B966-47FB0947665B}"/>
              </a:ext>
            </a:extLst>
          </p:cNvPr>
          <p:cNvSpPr txBox="1"/>
          <p:nvPr/>
        </p:nvSpPr>
        <p:spPr>
          <a:xfrm>
            <a:off x="5175188" y="5307572"/>
            <a:ext cx="14388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spc="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先输出</a:t>
            </a:r>
            <a:endParaRPr lang="en-US" altLang="zh-CN" sz="2000" spc="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zh-CN" altLang="en-US" sz="2000" spc="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再写入</a:t>
            </a:r>
            <a:endParaRPr lang="zh-CN" altLang="en-US" sz="2000" spc="6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1F085B0-FF7E-49DC-9FA3-A8833064A874}"/>
              </a:ext>
            </a:extLst>
          </p:cNvPr>
          <p:cNvSpPr/>
          <p:nvPr/>
        </p:nvSpPr>
        <p:spPr>
          <a:xfrm>
            <a:off x="1127602" y="5037714"/>
            <a:ext cx="10226198" cy="1182111"/>
          </a:xfrm>
          <a:prstGeom prst="roundRect">
            <a:avLst>
              <a:gd name="adj" fmla="val 813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0FE044-6F14-42F1-89E1-4A4AB6A9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0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1B9E-DB8A-419B-9246-EEE5E2C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核设计</a:t>
            </a:r>
            <a:r>
              <a:rPr lang="en-US" altLang="zh-CN" dirty="0"/>
              <a:t>RAM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70D585-359E-4D93-9C1B-959FDDEE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" y="900000"/>
            <a:ext cx="4639799" cy="27252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B3D03F-A7C4-4144-852A-BA41A6CB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69" y="1202574"/>
            <a:ext cx="5590125" cy="52576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368C94-E18A-4EF7-A903-3A7975B6B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85" y="1737711"/>
            <a:ext cx="5321715" cy="498376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202E64-61B0-4AC0-8545-D3B0F6A0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8F0D-3185-4513-A263-C7DDAB0B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B05396-4449-4DE8-A433-8E5F686EDF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99" y="942798"/>
            <a:ext cx="6585488" cy="4759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286211-1EC6-4FAD-B9FF-CDE0793C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55" y="5305425"/>
            <a:ext cx="5619750" cy="1552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0D9287-975D-42C8-A839-711218CBE965}"/>
              </a:ext>
            </a:extLst>
          </p:cNvPr>
          <p:cNvSpPr/>
          <p:nvPr/>
        </p:nvSpPr>
        <p:spPr>
          <a:xfrm>
            <a:off x="2216290" y="3429000"/>
            <a:ext cx="3230353" cy="569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ABC79CD-ECB1-45B2-95FE-4DC208566CAA}"/>
              </a:ext>
            </a:extLst>
          </p:cNvPr>
          <p:cNvGrpSpPr/>
          <p:nvPr/>
        </p:nvGrpSpPr>
        <p:grpSpPr>
          <a:xfrm>
            <a:off x="7267354" y="942798"/>
            <a:ext cx="4672152" cy="5915202"/>
            <a:chOff x="7267354" y="942798"/>
            <a:chExt cx="4672152" cy="591520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99B993C-CF13-4B67-835C-6DC7A20B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7354" y="942798"/>
              <a:ext cx="4672152" cy="591520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3E5A88B-DF6E-4618-BEC9-A14493FFF345}"/>
                </a:ext>
              </a:extLst>
            </p:cNvPr>
            <p:cNvSpPr/>
            <p:nvPr/>
          </p:nvSpPr>
          <p:spPr>
            <a:xfrm>
              <a:off x="7828677" y="5305425"/>
              <a:ext cx="3230353" cy="2470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4AF5B-A228-4470-B7B5-958E230E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CN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ROM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0FEEF32C-15F4-45AC-B59E-9BC3E3400F09}"/>
              </a:ext>
            </a:extLst>
          </p:cNvPr>
          <p:cNvSpPr/>
          <p:nvPr/>
        </p:nvSpPr>
        <p:spPr>
          <a:xfrm>
            <a:off x="5083325" y="5918385"/>
            <a:ext cx="1714239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ROM</a:t>
            </a:r>
            <a:r>
              <a:rPr lang="en-US" altLang="zh-CN" sz="2400" dirty="0"/>
              <a:t>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A2A11F2-526A-49E2-8644-9113F7438288}"/>
              </a:ext>
            </a:extLst>
          </p:cNvPr>
          <p:cNvGrpSpPr/>
          <p:nvPr/>
        </p:nvGrpSpPr>
        <p:grpSpPr>
          <a:xfrm>
            <a:off x="6404044" y="993913"/>
            <a:ext cx="5512400" cy="5864087"/>
            <a:chOff x="6404044" y="993913"/>
            <a:chExt cx="5512400" cy="586408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BE489B-712B-4749-8A65-5664B54B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04044" y="993913"/>
              <a:ext cx="5285938" cy="586408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802FA03-3986-453D-95F7-6B619D6D845A}"/>
                </a:ext>
              </a:extLst>
            </p:cNvPr>
            <p:cNvSpPr txBox="1"/>
            <p:nvPr/>
          </p:nvSpPr>
          <p:spPr>
            <a:xfrm>
              <a:off x="11013633" y="122582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同步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4AE11DA-FF3A-4D25-A8DE-62A36C15F5A2}"/>
                </a:ext>
              </a:extLst>
            </p:cNvPr>
            <p:cNvSpPr/>
            <p:nvPr/>
          </p:nvSpPr>
          <p:spPr>
            <a:xfrm>
              <a:off x="7014186" y="2044621"/>
              <a:ext cx="3118048" cy="5736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47A3147-E8CB-4B62-B074-01FC9D3A77AA}"/>
                </a:ext>
              </a:extLst>
            </p:cNvPr>
            <p:cNvSpPr/>
            <p:nvPr/>
          </p:nvSpPr>
          <p:spPr>
            <a:xfrm>
              <a:off x="8014310" y="3067050"/>
              <a:ext cx="924902" cy="3036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CB2975E-94DA-40B3-9E24-5677F386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：数据直接写到代码中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411EE-D08B-4234-B5B6-DA47A61A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2" y="948476"/>
            <a:ext cx="5307399" cy="58122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B7864E-D745-4772-8162-E4229167DF1B}"/>
              </a:ext>
            </a:extLst>
          </p:cNvPr>
          <p:cNvSpPr txBox="1"/>
          <p:nvPr/>
        </p:nvSpPr>
        <p:spPr>
          <a:xfrm>
            <a:off x="3398484" y="1225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异步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3561F-908C-4F3C-B8D0-5F2947B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660"/>
            <a:ext cx="2743200" cy="365125"/>
          </a:xfrm>
        </p:spPr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3</a:t>
            </a:fld>
            <a:r>
              <a:rPr lang="zh-CN" altLang="en-US" dirty="0"/>
              <a:t> </a:t>
            </a:r>
            <a:r>
              <a:rPr lang="en-US" altLang="zh-CN" dirty="0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53853C0-E9F8-40B6-B01A-8A194D164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62" y="938143"/>
            <a:ext cx="7695146" cy="5919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F4EEC1-9A4E-4CEC-9700-E8E3DD9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：初始化时赋值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0DDA71A-9A5E-4744-A486-536FD8248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25713"/>
              </p:ext>
            </p:extLst>
          </p:nvPr>
        </p:nvGraphicFramePr>
        <p:xfrm>
          <a:off x="6815404" y="3942641"/>
          <a:ext cx="4947320" cy="828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36830">
                  <a:extLst>
                    <a:ext uri="{9D8B030D-6E8A-4147-A177-3AD203B41FA5}">
                      <a16:colId xmlns:a16="http://schemas.microsoft.com/office/drawing/2014/main" val="2590654920"/>
                    </a:ext>
                  </a:extLst>
                </a:gridCol>
                <a:gridCol w="1236830">
                  <a:extLst>
                    <a:ext uri="{9D8B030D-6E8A-4147-A177-3AD203B41FA5}">
                      <a16:colId xmlns:a16="http://schemas.microsoft.com/office/drawing/2014/main" val="159542550"/>
                    </a:ext>
                  </a:extLst>
                </a:gridCol>
                <a:gridCol w="1236830">
                  <a:extLst>
                    <a:ext uri="{9D8B030D-6E8A-4147-A177-3AD203B41FA5}">
                      <a16:colId xmlns:a16="http://schemas.microsoft.com/office/drawing/2014/main" val="1568809769"/>
                    </a:ext>
                  </a:extLst>
                </a:gridCol>
                <a:gridCol w="1236830">
                  <a:extLst>
                    <a:ext uri="{9D8B030D-6E8A-4147-A177-3AD203B41FA5}">
                      <a16:colId xmlns:a16="http://schemas.microsoft.com/office/drawing/2014/main" val="1373894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31         24</a:t>
                      </a:r>
                      <a:endParaRPr lang="zh-CN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23          16</a:t>
                      </a:r>
                      <a:endParaRPr lang="zh-CN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15             8</a:t>
                      </a:r>
                      <a:endParaRPr lang="zh-CN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7               0</a:t>
                      </a:r>
                      <a:endParaRPr lang="zh-CN" alt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26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C8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F9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AF</a:t>
                      </a:r>
                      <a:endParaRPr lang="zh-CN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84096"/>
                  </a:ext>
                </a:extLst>
              </a:tr>
            </a:tbl>
          </a:graphicData>
        </a:graphic>
      </p:graphicFrame>
      <p:sp>
        <p:nvSpPr>
          <p:cNvPr id="11" name="下箭头 10">
            <a:extLst>
              <a:ext uri="{FF2B5EF4-FFF2-40B4-BE49-F238E27FC236}">
                <a16:creationId xmlns:a16="http://schemas.microsoft.com/office/drawing/2014/main" id="{5C75479A-1CF5-4EDA-B4BC-2F2D08BB2EA3}"/>
              </a:ext>
            </a:extLst>
          </p:cNvPr>
          <p:cNvSpPr/>
          <p:nvPr/>
        </p:nvSpPr>
        <p:spPr>
          <a:xfrm flipV="1">
            <a:off x="8625916" y="4856605"/>
            <a:ext cx="175214" cy="547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B153D4-67F1-4E2F-BF5C-47BEF7B4F304}"/>
                  </a:ext>
                </a:extLst>
              </p:cNvPr>
              <p:cNvSpPr txBox="1"/>
              <p:nvPr/>
            </p:nvSpPr>
            <p:spPr>
              <a:xfrm>
                <a:off x="3699294" y="1462778"/>
                <a:ext cx="79419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600" b="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8B153D4-67F1-4E2F-BF5C-47BEF7B4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294" y="1462778"/>
                <a:ext cx="794192" cy="246221"/>
              </a:xfrm>
              <a:prstGeom prst="rect">
                <a:avLst/>
              </a:prstGeom>
              <a:blipFill>
                <a:blip r:embed="rId3"/>
                <a:stretch>
                  <a:fillRect l="-16154" t="-27500" r="-769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65D48DA-613E-4D6B-BD21-46B61E759B71}"/>
              </a:ext>
            </a:extLst>
          </p:cNvPr>
          <p:cNvSpPr/>
          <p:nvPr/>
        </p:nvSpPr>
        <p:spPr>
          <a:xfrm>
            <a:off x="726976" y="4856605"/>
            <a:ext cx="5554554" cy="8285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3F3D9-04D4-4875-933E-97F8D82F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17E7-0DC6-4F91-9937-E8BD4536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：从文件中读取数据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F46B4-C2A3-4086-B41F-43BD14F988EF}"/>
              </a:ext>
            </a:extLst>
          </p:cNvPr>
          <p:cNvSpPr/>
          <p:nvPr/>
        </p:nvSpPr>
        <p:spPr>
          <a:xfrm>
            <a:off x="414259" y="917328"/>
            <a:ext cx="484158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如，从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指令存储器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ROM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中取出指令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A313C6-44B3-4F87-9FB9-43A92F345BA9}"/>
              </a:ext>
            </a:extLst>
          </p:cNvPr>
          <p:cNvSpPr/>
          <p:nvPr/>
        </p:nvSpPr>
        <p:spPr>
          <a:xfrm>
            <a:off x="3290827" y="1599002"/>
            <a:ext cx="6307967" cy="123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Verilog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个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系统任务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，从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文件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中读取数据到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+mn-ea"/>
                <a:cs typeface="+mn-cs"/>
              </a:rPr>
              <a:t>存储器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readmemb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("&lt;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数据文件名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&gt;",&lt;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存储器名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起始地址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终止地址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readmemh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("&lt;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数据文件名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&gt;",&lt;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存储器名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起始地址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&gt;,&lt;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终止地址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&gt;);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171C85-D67D-4C16-A574-E0AD15C3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58" y="1500657"/>
            <a:ext cx="1610898" cy="14316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5FFF95-677D-4A0F-9B8B-EE44EC109289}"/>
              </a:ext>
            </a:extLst>
          </p:cNvPr>
          <p:cNvSpPr txBox="1"/>
          <p:nvPr/>
        </p:nvSpPr>
        <p:spPr>
          <a:xfrm>
            <a:off x="5659509" y="602344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参考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教材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P276-278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2159F8F-4E83-4EE0-B825-E354BDE5706A}"/>
              </a:ext>
            </a:extLst>
          </p:cNvPr>
          <p:cNvGrpSpPr/>
          <p:nvPr/>
        </p:nvGrpSpPr>
        <p:grpSpPr>
          <a:xfrm>
            <a:off x="290952" y="3017760"/>
            <a:ext cx="4522782" cy="3840239"/>
            <a:chOff x="290952" y="3017760"/>
            <a:chExt cx="4522782" cy="384023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69B6B76-4904-4CEB-A846-51904319D6D6}"/>
                </a:ext>
              </a:extLst>
            </p:cNvPr>
            <p:cNvGrpSpPr/>
            <p:nvPr/>
          </p:nvGrpSpPr>
          <p:grpSpPr>
            <a:xfrm>
              <a:off x="290952" y="3017760"/>
              <a:ext cx="4522782" cy="3840239"/>
              <a:chOff x="290952" y="3017760"/>
              <a:chExt cx="4522782" cy="3840239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BC7F41E0-4B2F-40DA-BC2C-63BF6542488A}"/>
                  </a:ext>
                </a:extLst>
              </p:cNvPr>
              <p:cNvGrpSpPr/>
              <p:nvPr/>
            </p:nvGrpSpPr>
            <p:grpSpPr>
              <a:xfrm>
                <a:off x="290952" y="3017760"/>
                <a:ext cx="4522782" cy="3840239"/>
                <a:chOff x="290952" y="3017760"/>
                <a:chExt cx="4522782" cy="3840239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E5A4D08D-13EA-46CE-A7EE-A8675A00F1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952" y="3464222"/>
                  <a:ext cx="4522782" cy="3393777"/>
                </a:xfrm>
                <a:prstGeom prst="rect">
                  <a:avLst/>
                </a:prstGeom>
              </p:spPr>
            </p:pic>
            <p:sp>
              <p:nvSpPr>
                <p:cNvPr id="10" name="右箭头 20">
                  <a:extLst>
                    <a:ext uri="{FF2B5EF4-FFF2-40B4-BE49-F238E27FC236}">
                      <a16:creationId xmlns:a16="http://schemas.microsoft.com/office/drawing/2014/main" id="{19E7A7BE-2FE3-4D90-82C5-6702F19DF98F}"/>
                    </a:ext>
                  </a:extLst>
                </p:cNvPr>
                <p:cNvSpPr/>
                <p:nvPr/>
              </p:nvSpPr>
              <p:spPr>
                <a:xfrm rot="5400000">
                  <a:off x="1365227" y="3043739"/>
                  <a:ext cx="296344" cy="24438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9C19A4F-CCAF-468D-85B5-E53C7D31F294}"/>
                      </a:ext>
                    </a:extLst>
                  </p:cNvPr>
                  <p:cNvSpPr txBox="1"/>
                  <p:nvPr/>
                </p:nvSpPr>
                <p:spPr>
                  <a:xfrm>
                    <a:off x="3833757" y="4817617"/>
                    <a:ext cx="7068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CN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</m:t>
                            </m:r>
                          </m:sup>
                        </m:sSup>
                        <m:r>
                          <a:rPr kumimoji="0" lang="en-US" altLang="zh-CN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6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</m:oMath>
                    </a14:m>
                    <a:r>
                      <a:rPr kumimoji="0" lang="en-US" altLang="zh-CN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rPr>
                      <a:t>64</a:t>
                    </a:r>
                    <a:endParaRPr kumimoji="0" lang="zh-CN" altLang="en-US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6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E9C19A4F-CCAF-468D-85B5-E53C7D31F2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3757" y="4817617"/>
                    <a:ext cx="7068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069" t="-28261" r="-18966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CED8406-EC76-4679-BF9F-A0C59C30E878}"/>
                </a:ext>
              </a:extLst>
            </p:cNvPr>
            <p:cNvSpPr/>
            <p:nvPr/>
          </p:nvSpPr>
          <p:spPr>
            <a:xfrm>
              <a:off x="886002" y="5357343"/>
              <a:ext cx="3654615" cy="7083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BABD93-B10A-420F-BCE9-88FFAD47A042}"/>
              </a:ext>
            </a:extLst>
          </p:cNvPr>
          <p:cNvGrpSpPr/>
          <p:nvPr/>
        </p:nvGrpSpPr>
        <p:grpSpPr>
          <a:xfrm>
            <a:off x="3290827" y="1006683"/>
            <a:ext cx="8716883" cy="5478423"/>
            <a:chOff x="3290827" y="1006683"/>
            <a:chExt cx="8716883" cy="54784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284BB5-BF31-4F01-A9BD-2AC512BDE7DB}"/>
                </a:ext>
              </a:extLst>
            </p:cNvPr>
            <p:cNvSpPr/>
            <p:nvPr/>
          </p:nvSpPr>
          <p:spPr>
            <a:xfrm>
              <a:off x="10373530" y="1406793"/>
              <a:ext cx="1634180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20020005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2003000C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2067FFF7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00E22025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00642824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00A42820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10A7000A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0064202A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10800001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20050000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00E2202A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00853820</a:t>
              </a:r>
              <a:endParaRPr lang="en-US" altLang="zh-CN" b="1" spc="3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00E23822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AC670044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8C020050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08000011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20020001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AC020054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F6CE080-6F96-4D7F-B427-E19923A36286}"/>
                </a:ext>
              </a:extLst>
            </p:cNvPr>
            <p:cNvSpPr/>
            <p:nvPr/>
          </p:nvSpPr>
          <p:spPr>
            <a:xfrm>
              <a:off x="10112488" y="1006683"/>
              <a:ext cx="1661515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Test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.dat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F1B8CE-B09B-4FB7-B6B8-10ED9A476075}"/>
                </a:ext>
              </a:extLst>
            </p:cNvPr>
            <p:cNvSpPr/>
            <p:nvPr/>
          </p:nvSpPr>
          <p:spPr>
            <a:xfrm>
              <a:off x="9853940" y="1406792"/>
              <a:ext cx="468475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8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9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10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11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12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13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14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15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16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17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261CBBA-CCE6-425F-A0B0-479F57D1E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0827" y="3157805"/>
              <a:ext cx="6523354" cy="25160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3A8D7326-4995-4EBC-A17C-65D77585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2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E773D-9950-41DD-82E4-74A61E62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B7BEF-2400-4D03-9B30-E4FC7662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8" y="1105681"/>
            <a:ext cx="1711446" cy="146043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531FB3-8A22-4A7A-A59E-D2CD230576D4}"/>
              </a:ext>
            </a:extLst>
          </p:cNvPr>
          <p:cNvSpPr/>
          <p:nvPr/>
        </p:nvSpPr>
        <p:spPr>
          <a:xfrm>
            <a:off x="125367" y="2242623"/>
            <a:ext cx="1566035" cy="23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C0F5D7-814B-4074-A5BB-BA1622993022}"/>
              </a:ext>
            </a:extLst>
          </p:cNvPr>
          <p:cNvSpPr txBox="1"/>
          <p:nvPr/>
        </p:nvSpPr>
        <p:spPr>
          <a:xfrm>
            <a:off x="197292" y="2554404"/>
            <a:ext cx="1422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单击</a:t>
            </a:r>
            <a:r>
              <a:rPr lang="en-US" altLang="zh-CN" sz="2000" b="1" dirty="0">
                <a:solidFill>
                  <a:srgbClr val="FF0000"/>
                </a:solidFill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</a:rPr>
              <a:t>目录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31286F-1E74-42BF-9F5A-34B969EF2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13" y="900000"/>
            <a:ext cx="7503563" cy="34644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95A1D5B-E6CB-461B-95C3-FE4DDA41BBB6}"/>
              </a:ext>
            </a:extLst>
          </p:cNvPr>
          <p:cNvSpPr/>
          <p:nvPr/>
        </p:nvSpPr>
        <p:spPr>
          <a:xfrm>
            <a:off x="2436939" y="2000052"/>
            <a:ext cx="2810937" cy="405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9E9234-F24B-4A0F-AE35-3AAEC5D28C80}"/>
              </a:ext>
            </a:extLst>
          </p:cNvPr>
          <p:cNvSpPr/>
          <p:nvPr/>
        </p:nvSpPr>
        <p:spPr>
          <a:xfrm>
            <a:off x="2266555" y="3182274"/>
            <a:ext cx="2703026" cy="1182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701D04-4A82-4947-AD3E-E65FA526EC93}"/>
              </a:ext>
            </a:extLst>
          </p:cNvPr>
          <p:cNvGrpSpPr/>
          <p:nvPr/>
        </p:nvGrpSpPr>
        <p:grpSpPr>
          <a:xfrm>
            <a:off x="4848410" y="1527395"/>
            <a:ext cx="7260302" cy="5122046"/>
            <a:chOff x="4848410" y="1527395"/>
            <a:chExt cx="7260302" cy="512204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7C0A4B5-D717-4EF1-B8A3-10E5B5999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51958" y="1527395"/>
              <a:ext cx="5756754" cy="512204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5463B0-9B91-4C83-A97B-01416B212127}"/>
                </a:ext>
              </a:extLst>
            </p:cNvPr>
            <p:cNvSpPr/>
            <p:nvPr/>
          </p:nvSpPr>
          <p:spPr>
            <a:xfrm>
              <a:off x="8219394" y="2795058"/>
              <a:ext cx="2810937" cy="301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1314E8-701A-49DA-8B27-C2DD286657CC}"/>
                </a:ext>
              </a:extLst>
            </p:cNvPr>
            <p:cNvSpPr/>
            <p:nvPr/>
          </p:nvSpPr>
          <p:spPr>
            <a:xfrm>
              <a:off x="8222714" y="3473551"/>
              <a:ext cx="2954475" cy="9024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90956327-056C-4BD2-B673-11555111C6DF}"/>
                </a:ext>
              </a:extLst>
            </p:cNvPr>
            <p:cNvSpPr/>
            <p:nvPr/>
          </p:nvSpPr>
          <p:spPr>
            <a:xfrm>
              <a:off x="4848410" y="3464710"/>
              <a:ext cx="1825005" cy="3180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83DC4AA-F143-4195-92AF-5100A89869DC}"/>
                </a:ext>
              </a:extLst>
            </p:cNvPr>
            <p:cNvSpPr/>
            <p:nvPr/>
          </p:nvSpPr>
          <p:spPr>
            <a:xfrm>
              <a:off x="8219394" y="4628795"/>
              <a:ext cx="2954475" cy="5751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D22A4-0A47-407F-B8DA-2A0E4C34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E984-7322-4213-BC4B-6165EAA3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.</a:t>
            </a:r>
            <a:r>
              <a:rPr lang="en-US" altLang="zh-CN" dirty="0" err="1"/>
              <a:t>coe</a:t>
            </a:r>
            <a:r>
              <a:rPr lang="en-US" altLang="zh-CN" dirty="0"/>
              <a:t> </a:t>
            </a:r>
            <a:r>
              <a:rPr lang="zh-CN" altLang="en-US" dirty="0"/>
              <a:t>文件初始化</a:t>
            </a:r>
            <a:r>
              <a:rPr lang="en-US" altLang="zh-CN" dirty="0"/>
              <a:t>ROM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DAF98-741D-4654-BA5C-357D8EC57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64" y="903038"/>
            <a:ext cx="4528911" cy="5932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11D84A0-6755-480E-BD9E-849AF889C831}"/>
              </a:ext>
            </a:extLst>
          </p:cNvPr>
          <p:cNvSpPr txBox="1"/>
          <p:nvPr/>
        </p:nvSpPr>
        <p:spPr>
          <a:xfrm>
            <a:off x="2467721" y="3429000"/>
            <a:ext cx="2711562" cy="1056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配置输入</a:t>
            </a:r>
            <a:r>
              <a:rPr lang="en-US" altLang="zh-CN" sz="2200" b="1" dirty="0">
                <a:solidFill>
                  <a:srgbClr val="FF0000"/>
                </a:solidFill>
              </a:rPr>
              <a:t>/</a:t>
            </a:r>
            <a:r>
              <a:rPr lang="zh-CN" altLang="en-US" sz="2200" b="1" dirty="0">
                <a:solidFill>
                  <a:srgbClr val="FF0000"/>
                </a:solidFill>
              </a:rPr>
              <a:t>输出引脚是否具有锁存功能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B794C1-F61E-4127-9AD7-0C9A41075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7888" y="903038"/>
            <a:ext cx="6734381" cy="552047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2783C25-000B-48FA-90F9-BF6C44831F90}"/>
              </a:ext>
            </a:extLst>
          </p:cNvPr>
          <p:cNvSpPr/>
          <p:nvPr/>
        </p:nvSpPr>
        <p:spPr>
          <a:xfrm>
            <a:off x="1875390" y="2973092"/>
            <a:ext cx="2020750" cy="30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3DB737-CB7A-405B-A69D-02D0F5EB28E1}"/>
              </a:ext>
            </a:extLst>
          </p:cNvPr>
          <p:cNvGrpSpPr/>
          <p:nvPr/>
        </p:nvGrpSpPr>
        <p:grpSpPr>
          <a:xfrm>
            <a:off x="5263646" y="3406325"/>
            <a:ext cx="5408140" cy="3429000"/>
            <a:chOff x="5263646" y="3406325"/>
            <a:chExt cx="5408140" cy="342900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A9D73E4-FE46-414C-B52E-4DD086DCE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3646" y="3406325"/>
              <a:ext cx="1905780" cy="3429000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8E9ADC5-18A6-4C21-838C-EE6BAD951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8467" y="3663276"/>
              <a:ext cx="4123319" cy="10904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8475B9-3C71-4165-8326-79E7A178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2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177CF6B-9B03-4633-BE16-3C4D331F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33" y="900000"/>
            <a:ext cx="4434577" cy="59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5EAD83-46C1-4454-8B81-08C763B1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EB5570-7685-406A-A422-DE081D66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" y="5425188"/>
            <a:ext cx="7667043" cy="12807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B39889-EEBD-41EF-8B3C-10BB5CE77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4" y="1284515"/>
            <a:ext cx="7319527" cy="320229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895733-4E0D-46F3-BDA3-D49FA1B0919F}"/>
              </a:ext>
            </a:extLst>
          </p:cNvPr>
          <p:cNvCxnSpPr>
            <a:cxnSpLocks/>
          </p:cNvCxnSpPr>
          <p:nvPr/>
        </p:nvCxnSpPr>
        <p:spPr>
          <a:xfrm flipV="1">
            <a:off x="1874237" y="3044214"/>
            <a:ext cx="1459631" cy="1183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A8FEDAB-DC72-4085-B79F-9CD0D7F6834D}"/>
              </a:ext>
            </a:extLst>
          </p:cNvPr>
          <p:cNvCxnSpPr>
            <a:cxnSpLocks/>
          </p:cNvCxnSpPr>
          <p:nvPr/>
        </p:nvCxnSpPr>
        <p:spPr>
          <a:xfrm flipV="1">
            <a:off x="6719801" y="3185314"/>
            <a:ext cx="143703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7DBAE36-DBFC-4F7A-A6D9-4B877D3850D0}"/>
              </a:ext>
            </a:extLst>
          </p:cNvPr>
          <p:cNvSpPr/>
          <p:nvPr/>
        </p:nvSpPr>
        <p:spPr>
          <a:xfrm>
            <a:off x="956320" y="4100974"/>
            <a:ext cx="917917" cy="3014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EE2A86-650F-4142-9EEB-B757816D33D3}"/>
              </a:ext>
            </a:extLst>
          </p:cNvPr>
          <p:cNvSpPr/>
          <p:nvPr/>
        </p:nvSpPr>
        <p:spPr>
          <a:xfrm>
            <a:off x="8321688" y="2710427"/>
            <a:ext cx="1437035" cy="1123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88904-5FEB-4AD2-A3BD-1A6087C6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5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dirty="0"/>
              <a:t>Nexys4 </a:t>
            </a:r>
            <a:r>
              <a:rPr lang="zh-CN" altLang="en-US" sz="4000" dirty="0"/>
              <a:t>上的存储空间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DDB061F-AC06-4085-8181-9DCBCF13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694" y="1363597"/>
            <a:ext cx="2423549" cy="188651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52BF263-FC1C-4E23-86E7-553C882ABA29}"/>
              </a:ext>
            </a:extLst>
          </p:cNvPr>
          <p:cNvSpPr txBox="1"/>
          <p:nvPr/>
        </p:nvSpPr>
        <p:spPr>
          <a:xfrm>
            <a:off x="719592" y="1054835"/>
            <a:ext cx="8239075" cy="229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/>
              <a:t>Artix-7 </a:t>
            </a:r>
            <a:r>
              <a:rPr lang="zh-CN" altLang="en-US" sz="2600" dirty="0"/>
              <a:t>芯片有两种存储空间 </a:t>
            </a:r>
            <a:r>
              <a:rPr lang="en-US" altLang="zh-CN" sz="2600" dirty="0"/>
              <a:t>(embedded memory)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istributed RAM  </a:t>
            </a:r>
            <a:r>
              <a:rPr lang="en-US" altLang="zh-CN" sz="2400" dirty="0"/>
              <a:t>  1,188Kb</a:t>
            </a:r>
            <a:br>
              <a:rPr lang="en-US" altLang="zh-CN" sz="2400" dirty="0"/>
            </a:br>
            <a:r>
              <a:rPr lang="zh-CN" altLang="en-US" sz="2400" dirty="0"/>
              <a:t>由多个逻辑单元中的</a:t>
            </a:r>
            <a:r>
              <a:rPr lang="en-US" altLang="zh-CN" sz="2400" dirty="0"/>
              <a:t>LUTs</a:t>
            </a:r>
            <a:r>
              <a:rPr lang="zh-CN" altLang="en-US" sz="2400" dirty="0"/>
              <a:t>构成，故容量小</a:t>
            </a:r>
            <a:endParaRPr lang="en-US" altLang="zh-CN" sz="2400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lock RAM</a:t>
            </a:r>
            <a:r>
              <a:rPr lang="en-US" altLang="zh-CN" sz="2400" dirty="0"/>
              <a:t>      	        4,860Kb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DD1E85A-ACA2-4D92-A2AD-71870EBB6104}"/>
              </a:ext>
            </a:extLst>
          </p:cNvPr>
          <p:cNvGrpSpPr/>
          <p:nvPr/>
        </p:nvGrpSpPr>
        <p:grpSpPr>
          <a:xfrm>
            <a:off x="719592" y="3616923"/>
            <a:ext cx="9262608" cy="3067690"/>
            <a:chOff x="719592" y="3616923"/>
            <a:chExt cx="9262608" cy="306769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45883F6-0703-4ED4-A13A-45A826EF40C8}"/>
                </a:ext>
              </a:extLst>
            </p:cNvPr>
            <p:cNvSpPr txBox="1"/>
            <p:nvPr/>
          </p:nvSpPr>
          <p:spPr>
            <a:xfrm>
              <a:off x="719592" y="3616923"/>
              <a:ext cx="8239075" cy="1743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600" dirty="0"/>
                <a:t>The Nexys4 DDR board contains two external memories: </a:t>
              </a:r>
            </a:p>
            <a:p>
              <a:pPr marL="914400" lvl="1" indent="-457200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2400" i="1" dirty="0"/>
                <a:t>1Gib</a:t>
              </a:r>
              <a:r>
                <a:rPr lang="en-US" altLang="zh-CN" sz="2400" dirty="0"/>
                <a:t> (128MiB) DDR2 </a:t>
              </a:r>
              <a:r>
                <a:rPr lang="en-US" altLang="zh-CN" sz="2400" b="1" dirty="0"/>
                <a:t>SDRAM</a:t>
              </a:r>
              <a:r>
                <a:rPr lang="en-US" altLang="zh-CN" sz="2400" dirty="0"/>
                <a:t>, </a:t>
              </a:r>
            </a:p>
            <a:p>
              <a:pPr marL="914400" lvl="1" indent="-457200">
                <a:lnSpc>
                  <a:spcPct val="150000"/>
                </a:lnSpc>
                <a:buFont typeface="+mj-ea"/>
                <a:buAutoNum type="circleNumDbPlain"/>
              </a:pPr>
              <a:r>
                <a:rPr lang="en-US" altLang="zh-CN" sz="2400" i="1" dirty="0"/>
                <a:t>128Mib</a:t>
              </a:r>
              <a:r>
                <a:rPr lang="en-US" altLang="zh-CN" sz="2400" dirty="0"/>
                <a:t> (16MiB) non-volatile(</a:t>
              </a:r>
              <a:r>
                <a:rPr lang="zh-CN" altLang="en-US" sz="2400" dirty="0"/>
                <a:t>非易失</a:t>
              </a:r>
              <a:r>
                <a:rPr lang="en-US" altLang="zh-CN" sz="2400" dirty="0"/>
                <a:t>) serial </a:t>
              </a:r>
              <a:r>
                <a:rPr lang="en-US" altLang="zh-CN" sz="2400" b="1" dirty="0"/>
                <a:t>Flash</a:t>
              </a:r>
              <a:r>
                <a:rPr lang="en-US" altLang="zh-CN" sz="2400" dirty="0"/>
                <a:t> device.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0837AAF-D58F-4405-BCC7-B3A5AEF3E8AE}"/>
                </a:ext>
              </a:extLst>
            </p:cNvPr>
            <p:cNvSpPr txBox="1"/>
            <p:nvPr/>
          </p:nvSpPr>
          <p:spPr>
            <a:xfrm>
              <a:off x="1538863" y="5540582"/>
              <a:ext cx="8443337" cy="114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66700" indent="-2667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以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为底的指数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：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1KB=10^3=1000,  1MB=10^6=1000KB</a:t>
              </a:r>
            </a:p>
            <a:p>
              <a:pPr marL="266700" indent="-2667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以  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2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为底的指数</a:t>
              </a:r>
              <a:r>
                <a:rPr lang="zh-CN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：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1KiB=2^10=1024, 1MiB=2^20=1024KiB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2C290-DAAF-4B1F-AD33-1493A594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2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7360</TotalTime>
  <Words>534</Words>
  <Application>Microsoft Office PowerPoint</Application>
  <PresentationFormat>宽屏</PresentationFormat>
  <Paragraphs>121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宋体</vt:lpstr>
      <vt:lpstr>微软雅黑</vt:lpstr>
      <vt:lpstr>楷体</vt:lpstr>
      <vt:lpstr>Arial</vt:lpstr>
      <vt:lpstr>Arial Black</vt:lpstr>
      <vt:lpstr>Arial Narrow</vt:lpstr>
      <vt:lpstr>Calibri</vt:lpstr>
      <vt:lpstr>Calibri Light</vt:lpstr>
      <vt:lpstr>Cambria Math</vt:lpstr>
      <vt:lpstr>Georgia</vt:lpstr>
      <vt:lpstr>Impact</vt:lpstr>
      <vt:lpstr>Times New Roman</vt:lpstr>
      <vt:lpstr>Verdana</vt:lpstr>
      <vt:lpstr>Office 主题</vt:lpstr>
      <vt:lpstr>实验12：ROM + RAM</vt:lpstr>
      <vt:lpstr>ROM</vt:lpstr>
      <vt:lpstr>方法1：数据直接写到代码中</vt:lpstr>
      <vt:lpstr>方法2：初始化时赋值</vt:lpstr>
      <vt:lpstr>方法3：从文件中读取数据</vt:lpstr>
      <vt:lpstr>方法4：IP核</vt:lpstr>
      <vt:lpstr>用 .coe 文件初始化ROM</vt:lpstr>
      <vt:lpstr>仿真</vt:lpstr>
      <vt:lpstr>Nexys4 上的存储空间</vt:lpstr>
      <vt:lpstr>RAM</vt:lpstr>
      <vt:lpstr>单口 RAM：1套地址总线，1套数据总线，读、写分开</vt:lpstr>
      <vt:lpstr>Simple Dual-port RAM：2套地址总线，1套数据总线 </vt:lpstr>
      <vt:lpstr>Dual-port RAM：2套地址总线，1.5套数据总线</vt:lpstr>
      <vt:lpstr>Full Dual-port RAM：地址线、数据线、时钟都2套</vt:lpstr>
      <vt:lpstr>IP核设计RAM</vt:lpstr>
      <vt:lpstr>仿真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Sean Sun</cp:lastModifiedBy>
  <cp:revision>462</cp:revision>
  <dcterms:created xsi:type="dcterms:W3CDTF">2017-09-25T07:56:45Z</dcterms:created>
  <dcterms:modified xsi:type="dcterms:W3CDTF">2024-11-18T08:54:12Z</dcterms:modified>
</cp:coreProperties>
</file>