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90" r:id="rId2"/>
    <p:sldId id="634" r:id="rId3"/>
    <p:sldId id="293" r:id="rId4"/>
    <p:sldId id="294" r:id="rId5"/>
    <p:sldId id="295" r:id="rId6"/>
    <p:sldId id="636" r:id="rId7"/>
    <p:sldId id="296" r:id="rId8"/>
    <p:sldId id="618" r:id="rId9"/>
    <p:sldId id="261" r:id="rId10"/>
    <p:sldId id="330" r:id="rId11"/>
    <p:sldId id="635" r:id="rId12"/>
    <p:sldId id="338" r:id="rId13"/>
    <p:sldId id="626" r:id="rId14"/>
    <p:sldId id="627" r:id="rId15"/>
    <p:sldId id="620" r:id="rId16"/>
    <p:sldId id="621" r:id="rId17"/>
    <p:sldId id="622" r:id="rId18"/>
    <p:sldId id="623" r:id="rId19"/>
    <p:sldId id="624" r:id="rId20"/>
    <p:sldId id="331" r:id="rId21"/>
    <p:sldId id="629" r:id="rId22"/>
    <p:sldId id="632" r:id="rId23"/>
    <p:sldId id="630" r:id="rId24"/>
    <p:sldId id="63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46DE9D8-87FF-4BFD-9AAE-8F974763FEB2}">
          <p14:sldIdLst>
            <p14:sldId id="290"/>
            <p14:sldId id="634"/>
            <p14:sldId id="293"/>
            <p14:sldId id="294"/>
            <p14:sldId id="295"/>
            <p14:sldId id="636"/>
            <p14:sldId id="296"/>
          </p14:sldIdLst>
        </p14:section>
        <p14:section name="CPU" id="{60EF743A-CA2D-4A68-9CCB-EA08AF9D84AE}">
          <p14:sldIdLst>
            <p14:sldId id="618"/>
            <p14:sldId id="261"/>
            <p14:sldId id="330"/>
            <p14:sldId id="635"/>
            <p14:sldId id="338"/>
            <p14:sldId id="626"/>
            <p14:sldId id="627"/>
            <p14:sldId id="620"/>
            <p14:sldId id="621"/>
            <p14:sldId id="622"/>
            <p14:sldId id="623"/>
            <p14:sldId id="624"/>
            <p14:sldId id="331"/>
            <p14:sldId id="629"/>
            <p14:sldId id="632"/>
            <p14:sldId id="630"/>
            <p14:sldId id="6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孙 晓光" initials="孙" lastIdx="1" clrIdx="0">
    <p:extLst>
      <p:ext uri="{19B8F6BF-5375-455C-9EA6-DF929625EA0E}">
        <p15:presenceInfo xmlns:p15="http://schemas.microsoft.com/office/powerpoint/2012/main" userId="0bbb0edc728f36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E699"/>
    <a:srgbClr val="BFBFBF"/>
    <a:srgbClr val="5B9BD5"/>
    <a:srgbClr val="FF0000"/>
    <a:srgbClr val="8FAADC"/>
    <a:srgbClr val="DAE3F3"/>
    <a:srgbClr val="FFFF00"/>
    <a:srgbClr val="C55A1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7" autoAdjust="0"/>
  </p:normalViewPr>
  <p:slideViewPr>
    <p:cSldViewPr snapToGrid="0">
      <p:cViewPr varScale="1">
        <p:scale>
          <a:sx n="86" d="100"/>
          <a:sy n="86" d="100"/>
        </p:scale>
        <p:origin x="36"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2738C-519E-4F4C-9CDD-022B24BC0062}" type="datetimeFigureOut">
              <a:rPr lang="zh-CN" altLang="en-US" smtClean="0"/>
              <a:t>2022/12/21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9B0CE-D6C8-40E3-B42F-B007C7557CCD}" type="slidenum">
              <a:rPr lang="zh-CN" altLang="en-US" smtClean="0"/>
              <a:t>‹#›</a:t>
            </a:fld>
            <a:endParaRPr lang="zh-CN" altLang="en-US"/>
          </a:p>
        </p:txBody>
      </p:sp>
    </p:spTree>
    <p:extLst>
      <p:ext uri="{BB962C8B-B14F-4D97-AF65-F5344CB8AC3E}">
        <p14:creationId xmlns:p14="http://schemas.microsoft.com/office/powerpoint/2010/main" val="747815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F9B0CE-D6C8-40E3-B42F-B007C7557CCD}" type="slidenum">
              <a:rPr lang="zh-CN" altLang="en-US" smtClean="0"/>
              <a:t>3</a:t>
            </a:fld>
            <a:endParaRPr lang="zh-CN" altLang="en-US"/>
          </a:p>
        </p:txBody>
      </p:sp>
    </p:spTree>
    <p:extLst>
      <p:ext uri="{BB962C8B-B14F-4D97-AF65-F5344CB8AC3E}">
        <p14:creationId xmlns:p14="http://schemas.microsoft.com/office/powerpoint/2010/main" val="1200136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nSpc>
                <a:spcPct val="120000"/>
              </a:lnSpc>
            </a:pPr>
            <a:endParaRPr lang="zh-CN" altLang="en-US" dirty="0"/>
          </a:p>
        </p:txBody>
      </p:sp>
      <p:sp>
        <p:nvSpPr>
          <p:cNvPr id="4" name="灯片编号占位符 3"/>
          <p:cNvSpPr>
            <a:spLocks noGrp="1"/>
          </p:cNvSpPr>
          <p:nvPr>
            <p:ph type="sldNum" sz="quarter" idx="10"/>
          </p:nvPr>
        </p:nvSpPr>
        <p:spPr/>
        <p:txBody>
          <a:bodyPr/>
          <a:lstStyle/>
          <a:p>
            <a:fld id="{C37EBAB3-3494-4749-8CD6-F8E9F9812D08}" type="slidenum">
              <a:rPr lang="zh-CN" altLang="en-US" smtClean="0"/>
              <a:t>22</a:t>
            </a:fld>
            <a:endParaRPr lang="zh-CN" altLang="en-US"/>
          </a:p>
        </p:txBody>
      </p:sp>
    </p:spTree>
    <p:extLst>
      <p:ext uri="{BB962C8B-B14F-4D97-AF65-F5344CB8AC3E}">
        <p14:creationId xmlns:p14="http://schemas.microsoft.com/office/powerpoint/2010/main" val="1467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没有：输入、输出单元</a:t>
            </a:r>
          </a:p>
        </p:txBody>
      </p:sp>
      <p:sp>
        <p:nvSpPr>
          <p:cNvPr id="4" name="灯片编号占位符 3"/>
          <p:cNvSpPr>
            <a:spLocks noGrp="1"/>
          </p:cNvSpPr>
          <p:nvPr>
            <p:ph type="sldNum" sz="quarter" idx="5"/>
          </p:nvPr>
        </p:nvSpPr>
        <p:spPr/>
        <p:txBody>
          <a:bodyPr/>
          <a:lstStyle/>
          <a:p>
            <a:fld id="{ACF9B0CE-D6C8-40E3-B42F-B007C7557CCD}" type="slidenum">
              <a:rPr lang="zh-CN" altLang="en-US" smtClean="0"/>
              <a:t>23</a:t>
            </a:fld>
            <a:endParaRPr lang="zh-CN" altLang="en-US"/>
          </a:p>
        </p:txBody>
      </p:sp>
    </p:spTree>
    <p:extLst>
      <p:ext uri="{BB962C8B-B14F-4D97-AF65-F5344CB8AC3E}">
        <p14:creationId xmlns:p14="http://schemas.microsoft.com/office/powerpoint/2010/main" val="28251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当找不到内部变量时，在代码中设置断点，就能看到了。</a:t>
            </a:r>
          </a:p>
        </p:txBody>
      </p:sp>
      <p:sp>
        <p:nvSpPr>
          <p:cNvPr id="4" name="灯片编号占位符 3"/>
          <p:cNvSpPr>
            <a:spLocks noGrp="1"/>
          </p:cNvSpPr>
          <p:nvPr>
            <p:ph type="sldNum" sz="quarter" idx="5"/>
          </p:nvPr>
        </p:nvSpPr>
        <p:spPr/>
        <p:txBody>
          <a:bodyPr/>
          <a:lstStyle/>
          <a:p>
            <a:fld id="{ACF9B0CE-D6C8-40E3-B42F-B007C7557CCD}" type="slidenum">
              <a:rPr lang="zh-CN" altLang="en-US" smtClean="0"/>
              <a:t>24</a:t>
            </a:fld>
            <a:endParaRPr lang="zh-CN" altLang="en-US"/>
          </a:p>
        </p:txBody>
      </p:sp>
    </p:spTree>
    <p:extLst>
      <p:ext uri="{BB962C8B-B14F-4D97-AF65-F5344CB8AC3E}">
        <p14:creationId xmlns:p14="http://schemas.microsoft.com/office/powerpoint/2010/main" val="333472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控制单元：</a:t>
            </a:r>
            <a:r>
              <a:rPr lang="zh-CN" altLang="en-US" sz="1200" b="0" i="0" kern="1200" dirty="0">
                <a:solidFill>
                  <a:schemeClr val="tx1"/>
                </a:solidFill>
                <a:effectLst/>
                <a:latin typeface="+mn-lt"/>
                <a:ea typeface="+mn-ea"/>
                <a:cs typeface="+mn-cs"/>
              </a:rPr>
              <a:t>淮海战役，</a:t>
            </a:r>
            <a:r>
              <a:rPr lang="en-US" altLang="zh-CN" sz="1200" b="0" i="0" kern="1200" dirty="0">
                <a:solidFill>
                  <a:schemeClr val="tx1"/>
                </a:solidFill>
                <a:effectLst/>
                <a:latin typeface="+mn-lt"/>
                <a:ea typeface="+mn-ea"/>
                <a:cs typeface="+mn-cs"/>
              </a:rPr>
              <a:t>60</a:t>
            </a:r>
            <a:r>
              <a:rPr lang="zh-CN" altLang="en-US" sz="1200" b="0" i="0" kern="1200" dirty="0">
                <a:solidFill>
                  <a:schemeClr val="tx1"/>
                </a:solidFill>
                <a:effectLst/>
                <a:latin typeface="+mn-lt"/>
                <a:ea typeface="+mn-ea"/>
                <a:cs typeface="+mn-cs"/>
              </a:rPr>
              <a:t>万野战军打败了</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万美式装备的国民党正规军</a:t>
            </a:r>
            <a:r>
              <a:rPr lang="en-US" altLang="zh-CN" sz="1200" b="0" i="0" kern="1200" dirty="0">
                <a:solidFill>
                  <a:schemeClr val="tx1"/>
                </a:solidFill>
                <a:effectLst/>
                <a:latin typeface="+mn-lt"/>
                <a:ea typeface="+mn-ea"/>
                <a:cs typeface="+mn-cs"/>
              </a:rPr>
              <a:t>.</a:t>
            </a:r>
            <a:endParaRPr lang="en-US" altLang="zh-CN" dirty="0"/>
          </a:p>
        </p:txBody>
      </p:sp>
      <p:sp>
        <p:nvSpPr>
          <p:cNvPr id="4" name="灯片编号占位符 3"/>
          <p:cNvSpPr>
            <a:spLocks noGrp="1"/>
          </p:cNvSpPr>
          <p:nvPr>
            <p:ph type="sldNum" sz="quarter" idx="5"/>
          </p:nvPr>
        </p:nvSpPr>
        <p:spPr/>
        <p:txBody>
          <a:bodyPr/>
          <a:lstStyle/>
          <a:p>
            <a:fld id="{ACF9B0CE-D6C8-40E3-B42F-B007C7557CCD}" type="slidenum">
              <a:rPr lang="zh-CN" altLang="en-US" smtClean="0"/>
              <a:t>6</a:t>
            </a:fld>
            <a:endParaRPr lang="zh-CN" altLang="en-US"/>
          </a:p>
        </p:txBody>
      </p:sp>
    </p:spTree>
    <p:extLst>
      <p:ext uri="{BB962C8B-B14F-4D97-AF65-F5344CB8AC3E}">
        <p14:creationId xmlns:p14="http://schemas.microsoft.com/office/powerpoint/2010/main" val="1803304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92ADB-B628-4756-AD77-3CBD996EA45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876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按指令格式的复杂程度来区分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浓缩的都是精华</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龙芯</a:t>
            </a:r>
            <a:r>
              <a:rPr lang="en-US" altLang="zh-CN" dirty="0"/>
              <a:t>1</a:t>
            </a:r>
            <a:r>
              <a:rPr lang="zh-CN" altLang="en-US" dirty="0"/>
              <a:t>号、</a:t>
            </a:r>
            <a:r>
              <a:rPr lang="en-US" altLang="zh-CN" dirty="0"/>
              <a:t>2</a:t>
            </a:r>
            <a:r>
              <a:rPr lang="zh-CN" altLang="en-US" dirty="0"/>
              <a:t>号都是</a:t>
            </a:r>
            <a:r>
              <a:rPr lang="en-US" altLang="zh-CN" dirty="0"/>
              <a:t>64</a:t>
            </a:r>
            <a:r>
              <a:rPr lang="zh-CN" altLang="en-US" dirty="0"/>
              <a:t>位</a:t>
            </a:r>
            <a:r>
              <a:rPr lang="en-US" altLang="zh-CN" dirty="0"/>
              <a:t>MIPS</a:t>
            </a:r>
            <a:r>
              <a:rPr lang="zh-CN" altLang="en-US" dirty="0"/>
              <a:t>，龙芯</a:t>
            </a:r>
            <a:r>
              <a:rPr lang="en-US" altLang="zh-CN" dirty="0"/>
              <a:t>3</a:t>
            </a:r>
            <a:r>
              <a:rPr lang="zh-CN" altLang="en-US" dirty="0"/>
              <a:t>号兼容</a:t>
            </a:r>
            <a:r>
              <a:rPr lang="en-US" altLang="zh-CN" dirty="0"/>
              <a:t>MIPS</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92ADB-B628-4756-AD77-3CBD996EA45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2488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农夫山泉董事长钟睒睒（</a:t>
            </a:r>
            <a:r>
              <a:rPr lang="en-US" altLang="zh-CN" b="0" i="0" dirty="0" err="1">
                <a:solidFill>
                  <a:srgbClr val="333333"/>
                </a:solidFill>
                <a:effectLst/>
                <a:latin typeface="Arial" panose="020B0604020202020204" pitchFamily="34" charset="0"/>
              </a:rPr>
              <a:t>shǎn</a:t>
            </a:r>
            <a:r>
              <a:rPr lang="zh-CN" altLang="en-US" b="0" i="0" dirty="0">
                <a:solidFill>
                  <a:srgbClr val="333333"/>
                </a:solidFill>
                <a:effectLst/>
                <a:latin typeface="Arial" panose="020B0604020202020204" pitchFamily="34" charset="0"/>
              </a:rPr>
              <a:t>），</a:t>
            </a:r>
            <a:r>
              <a:rPr lang="en-US" altLang="zh-CN" b="0" i="0" dirty="0">
                <a:solidFill>
                  <a:srgbClr val="333333"/>
                </a:solidFill>
                <a:effectLst/>
                <a:latin typeface="Arial" panose="020B0604020202020204" pitchFamily="34" charset="0"/>
              </a:rPr>
              <a:t>2022</a:t>
            </a:r>
            <a:r>
              <a:rPr lang="zh-CN" altLang="en-US" b="0" i="0" dirty="0">
                <a:solidFill>
                  <a:srgbClr val="333333"/>
                </a:solidFill>
                <a:effectLst/>
                <a:latin typeface="Arial" panose="020B0604020202020204" pitchFamily="34" charset="0"/>
              </a:rPr>
              <a:t>年以</a:t>
            </a:r>
            <a:r>
              <a:rPr lang="en-US" altLang="zh-CN" b="0" i="0" dirty="0">
                <a:solidFill>
                  <a:srgbClr val="333333"/>
                </a:solidFill>
                <a:effectLst/>
                <a:latin typeface="Arial" panose="020B0604020202020204" pitchFamily="34" charset="0"/>
              </a:rPr>
              <a:t>4550</a:t>
            </a:r>
            <a:r>
              <a:rPr lang="zh-CN" altLang="en-US" b="0" i="0" dirty="0">
                <a:solidFill>
                  <a:srgbClr val="333333"/>
                </a:solidFill>
                <a:effectLst/>
                <a:latin typeface="Arial" panose="020B0604020202020204" pitchFamily="34" charset="0"/>
              </a:rPr>
              <a:t>亿财富为中国首富。</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广告词：</a:t>
            </a:r>
            <a:r>
              <a:rPr lang="zh-CN" altLang="en-US" b="0" i="0" dirty="0">
                <a:solidFill>
                  <a:srgbClr val="404040"/>
                </a:solidFill>
                <a:effectLst/>
                <a:latin typeface="Arial" panose="020B0604020202020204" pitchFamily="34" charset="0"/>
              </a:rPr>
              <a:t>“我们不生产水，我们只是大自然的搬运工”</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92ADB-B628-4756-AD77-3CBD996EA45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59371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EBAB3-3494-4749-8CD6-F8E9F9812D08}" type="slidenum">
              <a:rPr lang="zh-CN" altLang="en-US" smtClean="0"/>
              <a:t>13</a:t>
            </a:fld>
            <a:endParaRPr lang="zh-CN" altLang="en-US"/>
          </a:p>
        </p:txBody>
      </p:sp>
    </p:spTree>
    <p:extLst>
      <p:ext uri="{BB962C8B-B14F-4D97-AF65-F5344CB8AC3E}">
        <p14:creationId xmlns:p14="http://schemas.microsoft.com/office/powerpoint/2010/main" val="1729669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EBAB3-3494-4749-8CD6-F8E9F9812D08}" type="slidenum">
              <a:rPr lang="zh-CN" altLang="en-US" smtClean="0"/>
              <a:t>14</a:t>
            </a:fld>
            <a:endParaRPr lang="zh-CN" altLang="en-US"/>
          </a:p>
        </p:txBody>
      </p:sp>
    </p:spTree>
    <p:extLst>
      <p:ext uri="{BB962C8B-B14F-4D97-AF65-F5344CB8AC3E}">
        <p14:creationId xmlns:p14="http://schemas.microsoft.com/office/powerpoint/2010/main" val="261623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nSpc>
                <a:spcPct val="120000"/>
              </a:lnSpc>
            </a:pPr>
            <a:endParaRPr lang="zh-CN" altLang="en-US" dirty="0"/>
          </a:p>
        </p:txBody>
      </p:sp>
      <p:sp>
        <p:nvSpPr>
          <p:cNvPr id="4" name="灯片编号占位符 3"/>
          <p:cNvSpPr>
            <a:spLocks noGrp="1"/>
          </p:cNvSpPr>
          <p:nvPr>
            <p:ph type="sldNum" sz="quarter" idx="10"/>
          </p:nvPr>
        </p:nvSpPr>
        <p:spPr/>
        <p:txBody>
          <a:bodyPr/>
          <a:lstStyle/>
          <a:p>
            <a:fld id="{C37EBAB3-3494-4749-8CD6-F8E9F9812D08}" type="slidenum">
              <a:rPr lang="zh-CN" altLang="en-US" smtClean="0"/>
              <a:t>20</a:t>
            </a:fld>
            <a:endParaRPr lang="zh-CN" altLang="en-US"/>
          </a:p>
        </p:txBody>
      </p:sp>
    </p:spTree>
    <p:extLst>
      <p:ext uri="{BB962C8B-B14F-4D97-AF65-F5344CB8AC3E}">
        <p14:creationId xmlns:p14="http://schemas.microsoft.com/office/powerpoint/2010/main" val="1673302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nSpc>
                <a:spcPct val="120000"/>
              </a:lnSpc>
            </a:pPr>
            <a:endParaRPr lang="zh-CN" altLang="en-US" dirty="0"/>
          </a:p>
        </p:txBody>
      </p:sp>
      <p:sp>
        <p:nvSpPr>
          <p:cNvPr id="4" name="灯片编号占位符 3"/>
          <p:cNvSpPr>
            <a:spLocks noGrp="1"/>
          </p:cNvSpPr>
          <p:nvPr>
            <p:ph type="sldNum" sz="quarter" idx="10"/>
          </p:nvPr>
        </p:nvSpPr>
        <p:spPr/>
        <p:txBody>
          <a:bodyPr/>
          <a:lstStyle/>
          <a:p>
            <a:fld id="{C37EBAB3-3494-4749-8CD6-F8E9F9812D08}" type="slidenum">
              <a:rPr lang="zh-CN" altLang="en-US" smtClean="0"/>
              <a:t>21</a:t>
            </a:fld>
            <a:endParaRPr lang="zh-CN" altLang="en-US"/>
          </a:p>
        </p:txBody>
      </p:sp>
    </p:spTree>
    <p:extLst>
      <p:ext uri="{BB962C8B-B14F-4D97-AF65-F5344CB8AC3E}">
        <p14:creationId xmlns:p14="http://schemas.microsoft.com/office/powerpoint/2010/main" val="390128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2958E2-BC60-473F-990C-5A8ED10EB267}" type="slidenum">
              <a:rPr lang="zh-CN" altLang="en-US" smtClean="0"/>
              <a:t>‹#›</a:t>
            </a:fld>
            <a:endParaRPr lang="zh-CN" altLang="en-US"/>
          </a:p>
        </p:txBody>
      </p:sp>
    </p:spTree>
    <p:extLst>
      <p:ext uri="{BB962C8B-B14F-4D97-AF65-F5344CB8AC3E}">
        <p14:creationId xmlns:p14="http://schemas.microsoft.com/office/powerpoint/2010/main" val="227133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00000"/>
          </a:xfrm>
          <a:solidFill>
            <a:schemeClr val="accent5">
              <a:lumMod val="20000"/>
              <a:lumOff val="80000"/>
            </a:schemeClr>
          </a:solidFill>
        </p:spPr>
        <p:txBody>
          <a:bodyPr>
            <a:normAutofit/>
          </a:bodyPr>
          <a:lstStyle>
            <a:lvl1pPr algn="ctr">
              <a:defRPr sz="4000" spc="3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6" name="Slide Number Placeholder 5"/>
          <p:cNvSpPr>
            <a:spLocks noGrp="1"/>
          </p:cNvSpPr>
          <p:nvPr>
            <p:ph type="sldNum" sz="quarter" idx="12"/>
          </p:nvPr>
        </p:nvSpPr>
        <p:spPr/>
        <p:txBody>
          <a:bodyPr/>
          <a:lstStyle/>
          <a:p>
            <a:fld id="{042958E2-BC60-473F-990C-5A8ED10EB267}" type="slidenum">
              <a:rPr lang="zh-CN" altLang="en-US" sz="1400" b="1" smtClean="0"/>
              <a:pPr/>
              <a:t>‹#›</a:t>
            </a:fld>
            <a:r>
              <a:rPr lang="zh-CN" altLang="en-US" dirty="0"/>
              <a:t> </a:t>
            </a:r>
            <a:r>
              <a:rPr lang="en-US" altLang="zh-CN" dirty="0"/>
              <a:t>/ 24</a:t>
            </a:r>
            <a:endParaRPr lang="zh-CN" altLang="en-US" dirty="0"/>
          </a:p>
        </p:txBody>
      </p:sp>
    </p:spTree>
    <p:extLst>
      <p:ext uri="{BB962C8B-B14F-4D97-AF65-F5344CB8AC3E}">
        <p14:creationId xmlns:p14="http://schemas.microsoft.com/office/powerpoint/2010/main" val="86124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6F552A-F476-4432-BC30-A85F7822D4E2}"/>
              </a:ext>
            </a:extLst>
          </p:cNvPr>
          <p:cNvSpPr>
            <a:spLocks noGrp="1"/>
          </p:cNvSpPr>
          <p:nvPr>
            <p:ph type="title"/>
          </p:nvPr>
        </p:nvSpPr>
        <p:spPr>
          <a:xfrm>
            <a:off x="0" y="0"/>
            <a:ext cx="12192000" cy="1080000"/>
          </a:xfrm>
        </p:spPr>
        <p:txBody>
          <a:bodyPr>
            <a:normAutofit/>
          </a:bodyPr>
          <a:lstStyle>
            <a:lvl1pPr algn="ctr">
              <a:defRPr sz="4000" b="0" spc="3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6380993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958E2-BC60-473F-990C-5A8ED10EB267}" type="slidenum">
              <a:rPr lang="zh-CN" altLang="en-US" smtClean="0"/>
              <a:t>‹#›</a:t>
            </a:fld>
            <a:endParaRPr lang="zh-CN" altLang="en-US"/>
          </a:p>
        </p:txBody>
      </p:sp>
    </p:spTree>
    <p:extLst>
      <p:ext uri="{BB962C8B-B14F-4D97-AF65-F5344CB8AC3E}">
        <p14:creationId xmlns:p14="http://schemas.microsoft.com/office/powerpoint/2010/main" val="4115011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xgsun@fudan.edu.cn"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4.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7"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10.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2.png"/><Relationship Id="rId5"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2.wdp"/><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9.png"/><Relationship Id="rId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立方体 4">
            <a:extLst>
              <a:ext uri="{FF2B5EF4-FFF2-40B4-BE49-F238E27FC236}">
                <a16:creationId xmlns:a16="http://schemas.microsoft.com/office/drawing/2014/main" id="{820760AA-44DD-418B-AEFE-4A2EDF238C8D}"/>
              </a:ext>
            </a:extLst>
          </p:cNvPr>
          <p:cNvSpPr/>
          <p:nvPr/>
        </p:nvSpPr>
        <p:spPr>
          <a:xfrm>
            <a:off x="2804161" y="3027553"/>
            <a:ext cx="6700058" cy="2244437"/>
          </a:xfrm>
          <a:prstGeom prst="cube">
            <a:avLst>
              <a:gd name="adj" fmla="val 16852"/>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4">
            <a:extLst>
              <a:ext uri="{FF2B5EF4-FFF2-40B4-BE49-F238E27FC236}">
                <a16:creationId xmlns:a16="http://schemas.microsoft.com/office/drawing/2014/main" id="{D7AB5CAE-407D-48B3-A6FA-89E0D40A8925}"/>
              </a:ext>
            </a:extLst>
          </p:cNvPr>
          <p:cNvSpPr>
            <a:spLocks noGrp="1" noChangeArrowheads="1"/>
          </p:cNvSpPr>
          <p:nvPr>
            <p:ph type="ctrTitle"/>
          </p:nvPr>
        </p:nvSpPr>
        <p:spPr>
          <a:xfrm>
            <a:off x="0" y="1276683"/>
            <a:ext cx="12192000" cy="1067740"/>
          </a:xfrm>
          <a:noFill/>
        </p:spPr>
        <p:txBody>
          <a:bodyPr anchor="ctr">
            <a:noAutofit/>
          </a:bodyPr>
          <a:lstStyle/>
          <a:p>
            <a:pPr>
              <a:lnSpc>
                <a:spcPct val="130000"/>
              </a:lnSpc>
            </a:pPr>
            <a:r>
              <a:rPr kumimoji="1" lang="en-US" altLang="zh-CN" b="1" dirty="0">
                <a:solidFill>
                  <a:schemeClr val="tx2"/>
                </a:solidFill>
              </a:rPr>
              <a:t>13.  </a:t>
            </a:r>
            <a:r>
              <a:rPr kumimoji="1" lang="zh-CN" altLang="en-US" b="1" spc="600" dirty="0">
                <a:solidFill>
                  <a:schemeClr val="tx2"/>
                </a:solidFill>
                <a:latin typeface="微软雅黑" panose="020B0503020204020204" pitchFamily="34" charset="-122"/>
                <a:ea typeface="微软雅黑" panose="020B0503020204020204" pitchFamily="34" charset="-122"/>
              </a:rPr>
              <a:t>数字系统设计</a:t>
            </a:r>
            <a:endParaRPr kumimoji="1" lang="en-US" altLang="zh-CN" sz="4400" spc="600"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26A4DD37-A1AD-4E02-9ACA-FAF6B8C565F6}"/>
              </a:ext>
            </a:extLst>
          </p:cNvPr>
          <p:cNvSpPr/>
          <p:nvPr/>
        </p:nvSpPr>
        <p:spPr>
          <a:xfrm>
            <a:off x="7120396" y="66718"/>
            <a:ext cx="5054978" cy="769441"/>
          </a:xfrm>
          <a:prstGeom prst="rect">
            <a:avLst/>
          </a:prstGeom>
        </p:spPr>
        <p:txBody>
          <a:bodyPr wrap="square">
            <a:sp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sz="3600" b="1"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微软雅黑" panose="020B0503020204020204" pitchFamily="34" charset="-122"/>
                <a:ea typeface="微软雅黑" panose="020B0503020204020204" pitchFamily="34" charset="-122"/>
                <a:cs typeface="+mn-cs"/>
              </a:rPr>
              <a:t>数字逻辑 </a:t>
            </a:r>
            <a:r>
              <a:rPr kumimoji="0" lang="zh-CN" altLang="en-US" sz="44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微软雅黑" panose="020B0503020204020204" pitchFamily="34" charset="-122"/>
                <a:ea typeface="微软雅黑" panose="020B0503020204020204" pitchFamily="34" charset="-122"/>
                <a:cs typeface="+mn-cs"/>
              </a:rPr>
              <a:t>与 </a:t>
            </a:r>
            <a:r>
              <a:rPr kumimoji="0" lang="zh-CN" altLang="en-US" sz="3600" b="0" i="0" u="none" strike="noStrike" kern="1200" cap="none" spc="0" normalizeH="0" baseline="0" noProof="0" dirty="0">
                <a:ln w="0"/>
                <a:gradFill>
                  <a:gsLst>
                    <a:gs pos="0">
                      <a:srgbClr val="5B9BD5">
                        <a:lumMod val="50000"/>
                      </a:srgbClr>
                    </a:gs>
                    <a:gs pos="50000">
                      <a:srgbClr val="5B9BD5"/>
                    </a:gs>
                    <a:gs pos="100000">
                      <a:srgbClr val="5B9BD5">
                        <a:lumMod val="60000"/>
                        <a:lumOff val="40000"/>
                      </a:srgbClr>
                    </a:gs>
                  </a:gsLst>
                  <a:lin ang="5400000"/>
                </a:gradFill>
                <a:effectLst>
                  <a:reflection blurRad="6350" stA="53000" endA="300" endPos="35500" dir="5400000" sy="-90000" algn="bl" rotWithShape="0"/>
                </a:effectLst>
                <a:uLnTx/>
                <a:uFillTx/>
                <a:latin typeface="微软雅黑" panose="020B0503020204020204" pitchFamily="34" charset="-122"/>
                <a:ea typeface="微软雅黑" panose="020B0503020204020204" pitchFamily="34" charset="-122"/>
                <a:cs typeface="+mn-cs"/>
              </a:rPr>
              <a:t>部件设计</a:t>
            </a:r>
            <a:endParaRPr kumimoji="0" lang="zh-CN" altLang="en-US" sz="2000" i="0" u="none" strike="noStrike" kern="1200" cap="none" spc="0" normalizeH="0" baseline="0" noProof="0" dirty="0">
              <a:ln>
                <a:noFill/>
              </a:ln>
              <a:solidFill>
                <a:srgbClr val="5B9BD5">
                  <a:lumMod val="75000"/>
                </a:srgbClr>
              </a:solidFill>
              <a:effectLst/>
              <a:uLnTx/>
              <a:uFillTx/>
              <a:latin typeface="Georgia" panose="02040502050405020303" pitchFamily="18" charset="0"/>
              <a:ea typeface="等线" panose="02010600030101010101" pitchFamily="2" charset="-122"/>
              <a:cs typeface="+mn-cs"/>
            </a:endParaRPr>
          </a:p>
        </p:txBody>
      </p:sp>
      <p:pic>
        <p:nvPicPr>
          <p:cNvPr id="37" name="Picture 2" descr="https://timgsa.baidu.com/timg?image&amp;quality=80&amp;size=b9999_10000&amp;sec=1486706539526&amp;di=79ff7f14d79ab459b5a7e54209358ed7&amp;imgtype=0&amp;src=http%3A%2F%2Fb.hiphotos.baidu.com%2Fbaike%2Fs%3D220%2Fsign%3Db8f5950d0afa513d55aa6bdc0d6c554c%2F3b87e950352ac65c394266a2f9f2b21192138a9f.jpg">
            <a:extLst>
              <a:ext uri="{FF2B5EF4-FFF2-40B4-BE49-F238E27FC236}">
                <a16:creationId xmlns:a16="http://schemas.microsoft.com/office/drawing/2014/main" id="{1F55D0B6-BB17-40CB-8C85-0A5B2FC9D2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456" y="6012763"/>
            <a:ext cx="756000" cy="7594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https://timgsa.baidu.com/timg?image&amp;quality=80&amp;size=b9999_10000&amp;sec=1486706601692&amp;di=6c9e3e11002e1601c2fcdf5329b5c70b&amp;imgtype=0&amp;src=http%3A%2F%2Fawb.img.xmtbang.com%2Fimg%2Fuploadnew%2F201510%2F23%2F760f1307425d46578fb2912eb3957857.jpg">
            <a:extLst>
              <a:ext uri="{FF2B5EF4-FFF2-40B4-BE49-F238E27FC236}">
                <a16:creationId xmlns:a16="http://schemas.microsoft.com/office/drawing/2014/main" id="{21466A02-9222-4B3A-8823-40C673A6D8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10992544" y="5961655"/>
            <a:ext cx="816309" cy="810560"/>
          </a:xfrm>
          <a:prstGeom prst="rect">
            <a:avLst/>
          </a:prstGeom>
          <a:noFill/>
          <a:extLst>
            <a:ext uri="{909E8E84-426E-40DD-AFC4-6F175D3DCCD1}">
              <a14:hiddenFill xmlns:a14="http://schemas.microsoft.com/office/drawing/2010/main">
                <a:solidFill>
                  <a:srgbClr val="FFFFFF"/>
                </a:solidFill>
              </a14:hiddenFill>
            </a:ext>
          </a:extLst>
        </p:spPr>
      </p:pic>
      <p:sp>
        <p:nvSpPr>
          <p:cNvPr id="39" name="文本框 38">
            <a:extLst>
              <a:ext uri="{FF2B5EF4-FFF2-40B4-BE49-F238E27FC236}">
                <a16:creationId xmlns:a16="http://schemas.microsoft.com/office/drawing/2014/main" id="{13980767-EECD-4D4D-8457-D1C1265E3F07}"/>
              </a:ext>
            </a:extLst>
          </p:cNvPr>
          <p:cNvSpPr txBox="1"/>
          <p:nvPr/>
        </p:nvSpPr>
        <p:spPr>
          <a:xfrm>
            <a:off x="2213306" y="6169532"/>
            <a:ext cx="2154502" cy="395749"/>
          </a:xfrm>
          <a:prstGeom prst="rect">
            <a:avLst/>
          </a:prstGeom>
          <a:noFill/>
        </p:spPr>
        <p:txBody>
          <a:bodyPr wrap="square" rtlCol="0">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hlinkClick r:id="rId4"/>
              </a:rPr>
              <a:t>xgsun@fudan.edu.cn</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0" name="Picture 2" descr="C:\Users\Sam2013\Desktop\孙晓光.png">
            <a:extLst>
              <a:ext uri="{FF2B5EF4-FFF2-40B4-BE49-F238E27FC236}">
                <a16:creationId xmlns:a16="http://schemas.microsoft.com/office/drawing/2014/main" id="{689F8C03-FC6B-4D13-AFA6-BB6859E049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3912" y="6110320"/>
            <a:ext cx="1872208" cy="543155"/>
          </a:xfrm>
          <a:prstGeom prst="rect">
            <a:avLst/>
          </a:prstGeom>
          <a:noFill/>
          <a:extLst>
            <a:ext uri="{909E8E84-426E-40DD-AFC4-6F175D3DCCD1}">
              <a14:hiddenFill xmlns:a14="http://schemas.microsoft.com/office/drawing/2010/main">
                <a:solidFill>
                  <a:srgbClr val="FFFFFF"/>
                </a:solidFill>
              </a14:hiddenFill>
            </a:ext>
          </a:extLst>
        </p:spPr>
      </p:pic>
      <p:sp>
        <p:nvSpPr>
          <p:cNvPr id="41" name="文本框 40">
            <a:extLst>
              <a:ext uri="{FF2B5EF4-FFF2-40B4-BE49-F238E27FC236}">
                <a16:creationId xmlns:a16="http://schemas.microsoft.com/office/drawing/2014/main" id="{306B9865-A5B0-4C4C-A8ED-0EC928649B56}"/>
              </a:ext>
            </a:extLst>
          </p:cNvPr>
          <p:cNvSpPr txBox="1"/>
          <p:nvPr/>
        </p:nvSpPr>
        <p:spPr>
          <a:xfrm>
            <a:off x="8472264" y="6192434"/>
            <a:ext cx="1398368" cy="400110"/>
          </a:xfrm>
          <a:prstGeom prst="rect">
            <a:avLst/>
          </a:prstGeom>
          <a:noFill/>
        </p:spPr>
        <p:txBody>
          <a:bodyPr wrap="square">
            <a:spAutoFit/>
          </a:bodyPr>
          <a:lstStyle/>
          <a:p>
            <a:pPr algn="ct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2022-12-20</a:t>
            </a:r>
            <a:endParaRPr lang="zh-CN" altLang="en-US" sz="2000" dirty="0"/>
          </a:p>
        </p:txBody>
      </p:sp>
      <p:grpSp>
        <p:nvGrpSpPr>
          <p:cNvPr id="6" name="组合 5">
            <a:extLst>
              <a:ext uri="{FF2B5EF4-FFF2-40B4-BE49-F238E27FC236}">
                <a16:creationId xmlns:a16="http://schemas.microsoft.com/office/drawing/2014/main" id="{3E9C21A4-42EA-46A9-B048-DD8DED61EE50}"/>
              </a:ext>
            </a:extLst>
          </p:cNvPr>
          <p:cNvGrpSpPr/>
          <p:nvPr/>
        </p:nvGrpSpPr>
        <p:grpSpPr>
          <a:xfrm>
            <a:off x="3286299" y="3646516"/>
            <a:ext cx="5330356" cy="1440001"/>
            <a:chOff x="3541222" y="3646516"/>
            <a:chExt cx="5330356" cy="1440001"/>
          </a:xfrm>
        </p:grpSpPr>
        <p:sp>
          <p:nvSpPr>
            <p:cNvPr id="2" name="矩形: 棱台 1">
              <a:extLst>
                <a:ext uri="{FF2B5EF4-FFF2-40B4-BE49-F238E27FC236}">
                  <a16:creationId xmlns:a16="http://schemas.microsoft.com/office/drawing/2014/main" id="{F67DB0F6-872C-49EA-8E0B-80756076F748}"/>
                </a:ext>
              </a:extLst>
            </p:cNvPr>
            <p:cNvSpPr/>
            <p:nvPr/>
          </p:nvSpPr>
          <p:spPr>
            <a:xfrm>
              <a:off x="5486400" y="3646516"/>
              <a:ext cx="1440000" cy="1440000"/>
            </a:xfrm>
            <a:prstGeom prst="bevel">
              <a:avLst>
                <a:gd name="adj" fmla="val 2821"/>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Black" panose="020B0A04020102020204" pitchFamily="34" charset="0"/>
                </a:rPr>
                <a:t>CPU</a:t>
              </a:r>
              <a:endParaRPr lang="zh-CN" altLang="en-US" dirty="0">
                <a:latin typeface="Arial Black" panose="020B0A04020102020204" pitchFamily="34" charset="0"/>
              </a:endParaRPr>
            </a:p>
          </p:txBody>
        </p:sp>
        <p:sp>
          <p:nvSpPr>
            <p:cNvPr id="3" name="圆柱体 2">
              <a:extLst>
                <a:ext uri="{FF2B5EF4-FFF2-40B4-BE49-F238E27FC236}">
                  <a16:creationId xmlns:a16="http://schemas.microsoft.com/office/drawing/2014/main" id="{F67EA30D-3C12-4E35-AA28-B4AADF9CFC7C}"/>
                </a:ext>
              </a:extLst>
            </p:cNvPr>
            <p:cNvSpPr/>
            <p:nvPr/>
          </p:nvSpPr>
          <p:spPr>
            <a:xfrm>
              <a:off x="3541222" y="3646517"/>
              <a:ext cx="709353" cy="1440000"/>
            </a:xfrm>
            <a:prstGeom prst="ca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指令</a:t>
              </a:r>
              <a:endParaRPr lang="en-US" altLang="zh-CN" b="1" dirty="0"/>
            </a:p>
            <a:p>
              <a:pPr algn="ctr"/>
              <a:r>
                <a:rPr lang="en-US" altLang="zh-CN" b="1" dirty="0"/>
                <a:t>ROM</a:t>
              </a:r>
              <a:endParaRPr lang="zh-CN" altLang="en-US" b="1" dirty="0"/>
            </a:p>
          </p:txBody>
        </p:sp>
        <p:sp>
          <p:nvSpPr>
            <p:cNvPr id="11" name="圆柱体 10">
              <a:extLst>
                <a:ext uri="{FF2B5EF4-FFF2-40B4-BE49-F238E27FC236}">
                  <a16:creationId xmlns:a16="http://schemas.microsoft.com/office/drawing/2014/main" id="{E70EC0E2-6090-44C2-83E4-3581B23DC723}"/>
                </a:ext>
              </a:extLst>
            </p:cNvPr>
            <p:cNvSpPr/>
            <p:nvPr/>
          </p:nvSpPr>
          <p:spPr>
            <a:xfrm>
              <a:off x="8162225" y="3646516"/>
              <a:ext cx="709353" cy="1440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数据</a:t>
              </a:r>
              <a:endParaRPr lang="en-US" altLang="zh-CN" b="1" dirty="0"/>
            </a:p>
            <a:p>
              <a:pPr algn="ctr"/>
              <a:r>
                <a:rPr lang="en-US" altLang="zh-CN" b="1" dirty="0"/>
                <a:t>RAM</a:t>
              </a:r>
              <a:endParaRPr lang="zh-CN" altLang="en-US" b="1" dirty="0"/>
            </a:p>
          </p:txBody>
        </p:sp>
        <p:sp>
          <p:nvSpPr>
            <p:cNvPr id="4" name="箭头: 右 3">
              <a:extLst>
                <a:ext uri="{FF2B5EF4-FFF2-40B4-BE49-F238E27FC236}">
                  <a16:creationId xmlns:a16="http://schemas.microsoft.com/office/drawing/2014/main" id="{B0D0A3FA-E7FC-4545-A8FF-2D02673266B2}"/>
                </a:ext>
              </a:extLst>
            </p:cNvPr>
            <p:cNvSpPr/>
            <p:nvPr/>
          </p:nvSpPr>
          <p:spPr>
            <a:xfrm>
              <a:off x="4250575" y="4241825"/>
              <a:ext cx="1235825" cy="249382"/>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1040A5F9-E2E1-42C2-8280-6CE66FABB99D}"/>
                </a:ext>
              </a:extLst>
            </p:cNvPr>
            <p:cNvSpPr/>
            <p:nvPr/>
          </p:nvSpPr>
          <p:spPr>
            <a:xfrm>
              <a:off x="6926400" y="4010641"/>
              <a:ext cx="1235825" cy="249382"/>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BFEB0EBB-0E66-439F-9DDA-20FD31B5C889}"/>
                </a:ext>
              </a:extLst>
            </p:cNvPr>
            <p:cNvSpPr/>
            <p:nvPr/>
          </p:nvSpPr>
          <p:spPr>
            <a:xfrm flipH="1">
              <a:off x="6926400" y="4491207"/>
              <a:ext cx="1235825" cy="249382"/>
            </a:xfrm>
            <a:prstGeom prst="rightArrow">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96861752-AC95-45EF-A95E-38CA27241A69}"/>
              </a:ext>
            </a:extLst>
          </p:cNvPr>
          <p:cNvSpPr txBox="1"/>
          <p:nvPr/>
        </p:nvSpPr>
        <p:spPr>
          <a:xfrm>
            <a:off x="5290622" y="2952562"/>
            <a:ext cx="1630575" cy="461665"/>
          </a:xfrm>
          <a:prstGeom prst="rect">
            <a:avLst/>
          </a:prstGeom>
          <a:noFill/>
        </p:spPr>
        <p:txBody>
          <a:bodyPr wrap="none" rtlCol="0">
            <a:spAutoFit/>
            <a:scene3d>
              <a:camera prst="orthographicFront"/>
              <a:lightRig rig="harsh" dir="t"/>
            </a:scene3d>
            <a:sp3d extrusionH="57150" prstMaterial="matte">
              <a:bevelT w="63500" h="12700" prst="angle"/>
              <a:contourClr>
                <a:schemeClr val="bg1">
                  <a:lumMod val="65000"/>
                </a:schemeClr>
              </a:contourClr>
            </a:sp3d>
          </a:bodyPr>
          <a:lstStyle/>
          <a:p>
            <a:r>
              <a:rPr lang="en-US" altLang="zh-CN" sz="2400" b="1" dirty="0">
                <a:ln/>
                <a:solidFill>
                  <a:schemeClr val="accent3"/>
                </a:solidFill>
                <a:latin typeface="Arial Rounded MT Bold" panose="020F0704030504030204" pitchFamily="34" charset="0"/>
              </a:rPr>
              <a:t>computer</a:t>
            </a:r>
            <a:endParaRPr lang="zh-CN" altLang="en-US" b="1" dirty="0">
              <a:ln/>
              <a:solidFill>
                <a:schemeClr val="accent3"/>
              </a:solidFill>
              <a:latin typeface="Arial Rounded MT Bold" panose="020F0704030504030204" pitchFamily="34" charset="0"/>
            </a:endParaRPr>
          </a:p>
        </p:txBody>
      </p:sp>
    </p:spTree>
    <p:extLst>
      <p:ext uri="{BB962C8B-B14F-4D97-AF65-F5344CB8AC3E}">
        <p14:creationId xmlns:p14="http://schemas.microsoft.com/office/powerpoint/2010/main" val="2007159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spc="0" dirty="0">
                <a:solidFill>
                  <a:prstClr val="black"/>
                </a:solidFill>
                <a:latin typeface="等线" panose="020F0502020204030204"/>
                <a:ea typeface="等线" panose="02010600030101010101" pitchFamily="2" charset="-122"/>
                <a:cs typeface="+mn-cs"/>
              </a:rPr>
              <a:t>CISC        RISC</a:t>
            </a:r>
            <a:endParaRPr lang="zh-CN" altLang="en-US" sz="3200" dirty="0"/>
          </a:p>
        </p:txBody>
      </p:sp>
      <p:sp>
        <p:nvSpPr>
          <p:cNvPr id="8" name="文本框 7"/>
          <p:cNvSpPr txBox="1"/>
          <p:nvPr/>
        </p:nvSpPr>
        <p:spPr>
          <a:xfrm>
            <a:off x="684106" y="1199440"/>
            <a:ext cx="4474302" cy="2252027"/>
          </a:xfrm>
          <a:prstGeom prst="rect">
            <a:avLst/>
          </a:prstGeom>
          <a:noFill/>
        </p:spPr>
        <p:txBody>
          <a:bodyPr wrap="non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采用</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复杂的指令系统</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指令数量多，功能复杂</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指令长度可变，指令格式多样</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寻址方式多</a:t>
            </a:r>
          </a:p>
        </p:txBody>
      </p:sp>
      <p:sp>
        <p:nvSpPr>
          <p:cNvPr id="12" name="矩形 11"/>
          <p:cNvSpPr/>
          <p:nvPr/>
        </p:nvSpPr>
        <p:spPr>
          <a:xfrm>
            <a:off x="5840499" y="288588"/>
            <a:ext cx="45717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VS</a:t>
            </a:r>
            <a:endPar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endParaRPr>
          </a:p>
        </p:txBody>
      </p:sp>
      <p:grpSp>
        <p:nvGrpSpPr>
          <p:cNvPr id="16" name="组合 15"/>
          <p:cNvGrpSpPr/>
          <p:nvPr/>
        </p:nvGrpSpPr>
        <p:grpSpPr>
          <a:xfrm>
            <a:off x="684106" y="-17599"/>
            <a:ext cx="3690434" cy="956807"/>
            <a:chOff x="840940" y="245625"/>
            <a:chExt cx="3690434" cy="956807"/>
          </a:xfrm>
        </p:grpSpPr>
        <p:sp>
          <p:nvSpPr>
            <p:cNvPr id="6" name="文本框 5"/>
            <p:cNvSpPr txBox="1"/>
            <p:nvPr/>
          </p:nvSpPr>
          <p:spPr>
            <a:xfrm>
              <a:off x="840940" y="802322"/>
              <a:ext cx="369043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10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a:t>
              </a:r>
              <a:r>
                <a:rPr kumimoji="0" lang="en-US" altLang="zh-CN" sz="2000" b="0" i="0" u="none" strike="noStrike" kern="1200" cap="none" spc="-10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omplex </a:t>
              </a:r>
              <a:r>
                <a:rPr kumimoji="0" lang="en-US" altLang="zh-CN" sz="2000" b="1" i="0" u="none" strike="noStrike" kern="1200" cap="none" spc="-10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I</a:t>
              </a:r>
              <a:r>
                <a:rPr kumimoji="0" lang="en-US" altLang="zh-CN" sz="2000" b="0" i="0" u="none" strike="noStrike" kern="1200" cap="none" spc="-10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nstruction </a:t>
              </a:r>
              <a:r>
                <a:rPr kumimoji="0" lang="en-US" altLang="zh-CN" sz="2000" b="1" i="0" u="none" strike="noStrike" kern="1200" cap="none" spc="-10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S</a:t>
              </a:r>
              <a:r>
                <a:rPr kumimoji="0" lang="en-US" altLang="zh-CN" sz="2000" b="0" i="0" u="none" strike="noStrike" kern="1200" cap="none" spc="-10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et </a:t>
              </a:r>
              <a:r>
                <a:rPr kumimoji="0" lang="en-US" altLang="zh-CN" sz="2000" b="1" i="0" u="none" strike="noStrike" kern="1200" cap="none" spc="-10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C</a:t>
              </a:r>
              <a:r>
                <a:rPr kumimoji="0" lang="en-US" altLang="zh-CN" sz="2000" b="0" i="0" u="none" strike="noStrike" kern="1200" cap="none" spc="-10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omputer</a:t>
              </a:r>
              <a:endParaRPr kumimoji="0" lang="zh-CN" altLang="en-US" sz="2000" b="0" i="0" u="none" strike="noStrike" kern="1200" cap="none" spc="-10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 name="矩形 3"/>
            <p:cNvSpPr/>
            <p:nvPr/>
          </p:nvSpPr>
          <p:spPr>
            <a:xfrm>
              <a:off x="849757" y="245625"/>
              <a:ext cx="3672800" cy="615553"/>
            </a:xfrm>
            <a:prstGeom prst="rect">
              <a:avLst/>
            </a:prstGeom>
          </p:spPr>
          <p:txBody>
            <a:bodyPr wrap="none">
              <a:spAutoFit/>
            </a:bodyPr>
            <a:lstStyle/>
            <a:p>
              <a:r>
                <a:rPr lang="zh-CN" altLang="en-US" sz="3400" dirty="0">
                  <a:latin typeface="微软雅黑" panose="020B0503020204020204" pitchFamily="34" charset="-122"/>
                  <a:ea typeface="微软雅黑" panose="020B0503020204020204" pitchFamily="34" charset="-122"/>
                </a:rPr>
                <a:t>复杂指令集计算机</a:t>
              </a:r>
            </a:p>
          </p:txBody>
        </p:sp>
      </p:grpSp>
      <p:grpSp>
        <p:nvGrpSpPr>
          <p:cNvPr id="17" name="组合 16"/>
          <p:cNvGrpSpPr/>
          <p:nvPr/>
        </p:nvGrpSpPr>
        <p:grpSpPr>
          <a:xfrm>
            <a:off x="7658129" y="-11915"/>
            <a:ext cx="3672800" cy="951123"/>
            <a:chOff x="7681000" y="245625"/>
            <a:chExt cx="3672800" cy="951123"/>
          </a:xfrm>
        </p:grpSpPr>
        <p:sp>
          <p:nvSpPr>
            <p:cNvPr id="5" name="文本框 4"/>
            <p:cNvSpPr txBox="1"/>
            <p:nvPr/>
          </p:nvSpPr>
          <p:spPr>
            <a:xfrm>
              <a:off x="7718670" y="796638"/>
              <a:ext cx="35974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100" normalizeH="0" baseline="0" noProof="0" dirty="0">
                  <a:ln>
                    <a:noFill/>
                  </a:ln>
                  <a:solidFill>
                    <a:prstClr val="black"/>
                  </a:solidFill>
                  <a:effectLst/>
                  <a:uLnTx/>
                  <a:uFillTx/>
                  <a:latin typeface="等线" panose="020F0502020204030204"/>
                  <a:ea typeface="等线" panose="02010600030101010101" pitchFamily="2" charset="-122"/>
                  <a:cs typeface="+mn-cs"/>
                </a:rPr>
                <a:t>R</a:t>
              </a:r>
              <a:r>
                <a:rPr kumimoji="0" lang="en-US" altLang="zh-CN" sz="2000" b="0" i="0" u="none" strike="noStrike" kern="1200" cap="none" spc="-100" normalizeH="0" baseline="0" noProof="0" dirty="0">
                  <a:ln>
                    <a:noFill/>
                  </a:ln>
                  <a:solidFill>
                    <a:prstClr val="black"/>
                  </a:solidFill>
                  <a:effectLst/>
                  <a:uLnTx/>
                  <a:uFillTx/>
                  <a:latin typeface="等线" panose="020F0502020204030204"/>
                  <a:ea typeface="等线" panose="02010600030101010101" pitchFamily="2" charset="-122"/>
                  <a:cs typeface="+mn-cs"/>
                </a:rPr>
                <a:t>educed </a:t>
              </a:r>
              <a:r>
                <a:rPr kumimoji="0" lang="en-US" altLang="zh-CN" sz="2000" b="1" i="0" u="none" strike="noStrike" kern="1200" cap="none" spc="-100" normalizeH="0" baseline="0" noProof="0" dirty="0">
                  <a:ln>
                    <a:noFill/>
                  </a:ln>
                  <a:solidFill>
                    <a:prstClr val="black"/>
                  </a:solidFill>
                  <a:effectLst/>
                  <a:uLnTx/>
                  <a:uFillTx/>
                  <a:latin typeface="等线" panose="020F0502020204030204"/>
                  <a:ea typeface="等线" panose="02010600030101010101" pitchFamily="2" charset="-122"/>
                  <a:cs typeface="+mn-cs"/>
                </a:rPr>
                <a:t>I</a:t>
              </a:r>
              <a:r>
                <a:rPr kumimoji="0" lang="en-US" altLang="zh-CN" sz="2000" b="0" i="0" u="none" strike="noStrike" kern="1200" cap="none" spc="-100" normalizeH="0" baseline="0" noProof="0" dirty="0">
                  <a:ln>
                    <a:noFill/>
                  </a:ln>
                  <a:solidFill>
                    <a:prstClr val="black"/>
                  </a:solidFill>
                  <a:effectLst/>
                  <a:uLnTx/>
                  <a:uFillTx/>
                  <a:latin typeface="等线" panose="020F0502020204030204"/>
                  <a:ea typeface="等线" panose="02010600030101010101" pitchFamily="2" charset="-122"/>
                  <a:cs typeface="+mn-cs"/>
                </a:rPr>
                <a:t>nstruction </a:t>
              </a:r>
              <a:r>
                <a:rPr kumimoji="0" lang="en-US" altLang="zh-CN" sz="2000" b="1" i="0" u="none" strike="noStrike" kern="1200" cap="none" spc="-100" normalizeH="0" baseline="0" noProof="0" dirty="0">
                  <a:ln>
                    <a:noFill/>
                  </a:ln>
                  <a:solidFill>
                    <a:prstClr val="black"/>
                  </a:solidFill>
                  <a:effectLst/>
                  <a:uLnTx/>
                  <a:uFillTx/>
                  <a:latin typeface="等线" panose="020F0502020204030204"/>
                  <a:ea typeface="等线" panose="02010600030101010101" pitchFamily="2" charset="-122"/>
                  <a:cs typeface="+mn-cs"/>
                </a:rPr>
                <a:t>S</a:t>
              </a:r>
              <a:r>
                <a:rPr kumimoji="0" lang="en-US" altLang="zh-CN" sz="2000" b="0" i="0" u="none" strike="noStrike" kern="1200" cap="none" spc="-100" normalizeH="0" baseline="0" noProof="0" dirty="0">
                  <a:ln>
                    <a:noFill/>
                  </a:ln>
                  <a:solidFill>
                    <a:prstClr val="black"/>
                  </a:solidFill>
                  <a:effectLst/>
                  <a:uLnTx/>
                  <a:uFillTx/>
                  <a:latin typeface="等线" panose="020F0502020204030204"/>
                  <a:ea typeface="等线" panose="02010600030101010101" pitchFamily="2" charset="-122"/>
                  <a:cs typeface="+mn-cs"/>
                </a:rPr>
                <a:t>et </a:t>
              </a:r>
              <a:r>
                <a:rPr kumimoji="0" lang="en-US" altLang="zh-CN" sz="2000" b="1" i="0" u="none" strike="noStrike" kern="1200" cap="none" spc="-100" normalizeH="0" baseline="0" noProof="0" dirty="0">
                  <a:ln>
                    <a:noFill/>
                  </a:ln>
                  <a:solidFill>
                    <a:prstClr val="black"/>
                  </a:solidFill>
                  <a:effectLst/>
                  <a:uLnTx/>
                  <a:uFillTx/>
                  <a:latin typeface="等线" panose="020F0502020204030204"/>
                  <a:ea typeface="等线" panose="02010600030101010101" pitchFamily="2" charset="-122"/>
                  <a:cs typeface="+mn-cs"/>
                </a:rPr>
                <a:t>C</a:t>
              </a:r>
              <a:r>
                <a:rPr kumimoji="0" lang="en-US" altLang="zh-CN" sz="2000" b="0" i="0" u="none" strike="noStrike" kern="1200" cap="none" spc="-100" normalizeH="0" baseline="0" noProof="0" dirty="0">
                  <a:ln>
                    <a:noFill/>
                  </a:ln>
                  <a:solidFill>
                    <a:prstClr val="black"/>
                  </a:solidFill>
                  <a:effectLst/>
                  <a:uLnTx/>
                  <a:uFillTx/>
                  <a:latin typeface="等线" panose="020F0502020204030204"/>
                  <a:ea typeface="等线" panose="02010600030101010101" pitchFamily="2" charset="-122"/>
                  <a:cs typeface="+mn-cs"/>
                </a:rPr>
                <a:t>omputer</a:t>
              </a:r>
              <a:endParaRPr kumimoji="0" lang="zh-CN" altLang="en-US" sz="2000" b="0" i="0" u="none" strike="noStrike" kern="1200" cap="none" spc="-10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5" name="矩形 14"/>
            <p:cNvSpPr/>
            <p:nvPr/>
          </p:nvSpPr>
          <p:spPr>
            <a:xfrm>
              <a:off x="7681000" y="245625"/>
              <a:ext cx="3672800" cy="615553"/>
            </a:xfrm>
            <a:prstGeom prst="rect">
              <a:avLst/>
            </a:prstGeom>
          </p:spPr>
          <p:txBody>
            <a:bodyPr wrap="none">
              <a:spAutoFit/>
            </a:bodyPr>
            <a:lstStyle/>
            <a:p>
              <a:r>
                <a:rPr lang="zh-CN" altLang="en-US" sz="3400" dirty="0">
                  <a:latin typeface="微软雅黑" panose="020B0503020204020204" pitchFamily="34" charset="-122"/>
                  <a:ea typeface="微软雅黑" panose="020B0503020204020204" pitchFamily="34" charset="-122"/>
                </a:rPr>
                <a:t>精简指令集计算机</a:t>
              </a:r>
            </a:p>
          </p:txBody>
        </p:sp>
      </p:grpSp>
      <p:pic>
        <p:nvPicPr>
          <p:cNvPr id="1030" name="Picture 6">
            <a:extLst>
              <a:ext uri="{FF2B5EF4-FFF2-40B4-BE49-F238E27FC236}">
                <a16:creationId xmlns:a16="http://schemas.microsoft.com/office/drawing/2014/main" id="{6E76489A-B1BD-4B51-B059-3502A5F18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977" y="3930959"/>
            <a:ext cx="3400225" cy="2291752"/>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组合 40">
            <a:extLst>
              <a:ext uri="{FF2B5EF4-FFF2-40B4-BE49-F238E27FC236}">
                <a16:creationId xmlns:a16="http://schemas.microsoft.com/office/drawing/2014/main" id="{A8E812D6-417F-4933-8323-D690D9F4D100}"/>
              </a:ext>
            </a:extLst>
          </p:cNvPr>
          <p:cNvGrpSpPr/>
          <p:nvPr/>
        </p:nvGrpSpPr>
        <p:grpSpPr>
          <a:xfrm>
            <a:off x="6096000" y="900000"/>
            <a:ext cx="5943407" cy="5976000"/>
            <a:chOff x="6096000" y="900000"/>
            <a:chExt cx="5943407" cy="5976000"/>
          </a:xfrm>
        </p:grpSpPr>
        <p:cxnSp>
          <p:nvCxnSpPr>
            <p:cNvPr id="40" name="直接连接符 39">
              <a:extLst>
                <a:ext uri="{FF2B5EF4-FFF2-40B4-BE49-F238E27FC236}">
                  <a16:creationId xmlns:a16="http://schemas.microsoft.com/office/drawing/2014/main" id="{C848E4F6-BDEA-4953-B02A-9AC8DCE0B338}"/>
                </a:ext>
              </a:extLst>
            </p:cNvPr>
            <p:cNvCxnSpPr/>
            <p:nvPr/>
          </p:nvCxnSpPr>
          <p:spPr>
            <a:xfrm>
              <a:off x="6096000" y="900000"/>
              <a:ext cx="0" cy="5976000"/>
            </a:xfrm>
            <a:prstGeom prst="line">
              <a:avLst/>
            </a:prstGeom>
            <a:ln w="762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758794" y="1185639"/>
              <a:ext cx="5280613" cy="2252027"/>
            </a:xfrm>
            <a:prstGeom prst="rect">
              <a:avLst/>
            </a:prstGeom>
            <a:noFill/>
          </p:spPr>
          <p:txBody>
            <a:bodyPr wrap="non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采用</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简化的指令系统</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指令集只包含常用的指令</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提供大量</a:t>
              </a:r>
              <a:r>
                <a:rPr kumimoji="0" lang="zh-CN" altLang="en-US" sz="2400" b="0" i="0" u="sng"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通用寄存器</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少访问内存</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只有</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Load</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和</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Store</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指令才能访问内存</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1028" name="Picture 4">
              <a:extLst>
                <a:ext uri="{FF2B5EF4-FFF2-40B4-BE49-F238E27FC236}">
                  <a16:creationId xmlns:a16="http://schemas.microsoft.com/office/drawing/2014/main" id="{D75E9C0A-E07C-4AB4-9368-38A5178C13D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245" t="15758" r="39281" b="12404"/>
            <a:stretch/>
          </p:blipFill>
          <p:spPr bwMode="auto">
            <a:xfrm>
              <a:off x="10599748" y="3877115"/>
              <a:ext cx="1387022" cy="13820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7EFF1A0B-A8CB-485A-90FE-AB16879B6D8B}"/>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1651" t="26586" r="19328" b="10627"/>
            <a:stretch/>
          </p:blipFill>
          <p:spPr bwMode="auto">
            <a:xfrm>
              <a:off x="8809079" y="3915120"/>
              <a:ext cx="1566599" cy="130605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AA4B5C6-457B-4CFF-80D0-52F0144E49F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55900" y="3915120"/>
              <a:ext cx="2129108" cy="1314264"/>
            </a:xfrm>
            <a:prstGeom prst="rect">
              <a:avLst/>
            </a:prstGeom>
            <a:noFill/>
            <a:extLst>
              <a:ext uri="{909E8E84-426E-40DD-AFC4-6F175D3DCCD1}">
                <a14:hiddenFill xmlns:a14="http://schemas.microsoft.com/office/drawing/2010/main">
                  <a:solidFill>
                    <a:srgbClr val="FFFFFF"/>
                  </a:solidFill>
                </a14:hiddenFill>
              </a:ext>
            </a:extLst>
          </p:spPr>
        </p:pic>
        <p:pic>
          <p:nvPicPr>
            <p:cNvPr id="37" name="图片 36">
              <a:extLst>
                <a:ext uri="{FF2B5EF4-FFF2-40B4-BE49-F238E27FC236}">
                  <a16:creationId xmlns:a16="http://schemas.microsoft.com/office/drawing/2014/main" id="{908324C4-4A10-4D4E-B6EE-26B548D2D9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33593" y="5315228"/>
              <a:ext cx="1146069" cy="1137558"/>
            </a:xfrm>
            <a:prstGeom prst="rect">
              <a:avLst/>
            </a:prstGeom>
          </p:spPr>
        </p:pic>
      </p:grpSp>
      <p:sp>
        <p:nvSpPr>
          <p:cNvPr id="43" name="灯片编号占位符 42">
            <a:extLst>
              <a:ext uri="{FF2B5EF4-FFF2-40B4-BE49-F238E27FC236}">
                <a16:creationId xmlns:a16="http://schemas.microsoft.com/office/drawing/2014/main" id="{1E30DC34-106F-4E6D-B7FD-5DED6C661894}"/>
              </a:ext>
            </a:extLst>
          </p:cNvPr>
          <p:cNvSpPr>
            <a:spLocks noGrp="1"/>
          </p:cNvSpPr>
          <p:nvPr>
            <p:ph type="sldNum" sz="quarter" idx="12"/>
          </p:nvPr>
        </p:nvSpPr>
        <p:spPr/>
        <p:txBody>
          <a:bodyPr/>
          <a:lstStyle/>
          <a:p>
            <a:fld id="{042958E2-BC60-473F-990C-5A8ED10EB267}" type="slidenum">
              <a:rPr lang="zh-CN" altLang="en-US" sz="1400" b="1" smtClean="0"/>
              <a:pPr/>
              <a:t>10</a:t>
            </a:fld>
            <a:r>
              <a:rPr lang="zh-CN" altLang="en-US"/>
              <a:t> </a:t>
            </a:r>
            <a:r>
              <a:rPr lang="en-US" altLang="zh-CN"/>
              <a:t>/ 24</a:t>
            </a:r>
            <a:endParaRPr lang="zh-CN" altLang="en-US" dirty="0"/>
          </a:p>
        </p:txBody>
      </p:sp>
    </p:spTree>
    <p:custDataLst>
      <p:tags r:id="rId1"/>
    </p:custDataLst>
    <p:extLst>
      <p:ext uri="{BB962C8B-B14F-4D97-AF65-F5344CB8AC3E}">
        <p14:creationId xmlns:p14="http://schemas.microsoft.com/office/powerpoint/2010/main" val="423857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5B607-759D-4F5F-A4ED-473A0C2133FF}"/>
              </a:ext>
            </a:extLst>
          </p:cNvPr>
          <p:cNvSpPr>
            <a:spLocks noGrp="1"/>
          </p:cNvSpPr>
          <p:nvPr>
            <p:ph type="title"/>
          </p:nvPr>
        </p:nvSpPr>
        <p:spPr/>
        <p:txBody>
          <a:bodyPr/>
          <a:lstStyle/>
          <a:p>
            <a:pPr algn="l"/>
            <a:r>
              <a:rPr lang="zh-CN" altLang="en-US" sz="4000" spc="600" dirty="0"/>
              <a:t>     冯</a:t>
            </a:r>
            <a:r>
              <a:rPr lang="zh-CN" altLang="en-US" sz="4000" spc="600" dirty="0">
                <a:latin typeface="Calibri" panose="020F0502020204030204" pitchFamily="34" charset="0"/>
                <a:cs typeface="Calibri" panose="020F0502020204030204" pitchFamily="34" charset="0"/>
              </a:rPr>
              <a:t>∙</a:t>
            </a:r>
            <a:r>
              <a:rPr lang="zh-CN" altLang="en-US" sz="4000" spc="600" dirty="0"/>
              <a:t>诺伊曼模型</a:t>
            </a:r>
            <a:endParaRPr lang="zh-CN" altLang="en-US" dirty="0"/>
          </a:p>
        </p:txBody>
      </p:sp>
      <p:grpSp>
        <p:nvGrpSpPr>
          <p:cNvPr id="4" name="组合 3">
            <a:extLst>
              <a:ext uri="{FF2B5EF4-FFF2-40B4-BE49-F238E27FC236}">
                <a16:creationId xmlns:a16="http://schemas.microsoft.com/office/drawing/2014/main" id="{509C7213-4A2A-4034-8168-6F8AF1A7F733}"/>
              </a:ext>
            </a:extLst>
          </p:cNvPr>
          <p:cNvGrpSpPr/>
          <p:nvPr/>
        </p:nvGrpSpPr>
        <p:grpSpPr>
          <a:xfrm>
            <a:off x="599538" y="1823576"/>
            <a:ext cx="4583192" cy="3784628"/>
            <a:chOff x="340444" y="2409242"/>
            <a:chExt cx="5055251" cy="4174438"/>
          </a:xfrm>
        </p:grpSpPr>
        <p:sp>
          <p:nvSpPr>
            <p:cNvPr id="5" name="圆角矩形 5">
              <a:extLst>
                <a:ext uri="{FF2B5EF4-FFF2-40B4-BE49-F238E27FC236}">
                  <a16:creationId xmlns:a16="http://schemas.microsoft.com/office/drawing/2014/main" id="{F9330FF9-B060-4AF0-ABDD-B5E3D0C14941}"/>
                </a:ext>
              </a:extLst>
            </p:cNvPr>
            <p:cNvSpPr/>
            <p:nvPr/>
          </p:nvSpPr>
          <p:spPr>
            <a:xfrm>
              <a:off x="1743259" y="2409242"/>
              <a:ext cx="2129668" cy="978790"/>
            </a:xfrm>
            <a:prstGeom prst="round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存储器</a:t>
              </a:r>
            </a:p>
          </p:txBody>
        </p:sp>
        <p:sp>
          <p:nvSpPr>
            <p:cNvPr id="6" name="圆角矩形 6">
              <a:extLst>
                <a:ext uri="{FF2B5EF4-FFF2-40B4-BE49-F238E27FC236}">
                  <a16:creationId xmlns:a16="http://schemas.microsoft.com/office/drawing/2014/main" id="{9298F166-876D-4005-B6D3-95C2304534E2}"/>
                </a:ext>
              </a:extLst>
            </p:cNvPr>
            <p:cNvSpPr/>
            <p:nvPr/>
          </p:nvSpPr>
          <p:spPr>
            <a:xfrm>
              <a:off x="1668342" y="4089072"/>
              <a:ext cx="2317285" cy="1074666"/>
            </a:xfrm>
            <a:prstGeom prst="roundRect">
              <a:avLst/>
            </a:prstGeom>
            <a:solidFill>
              <a:schemeClr val="accent5">
                <a:lumMod val="20000"/>
                <a:lumOff val="8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FF0000"/>
                  </a:solidFill>
                  <a:latin typeface="黑体" panose="02010609060101010101" pitchFamily="49" charset="-122"/>
                  <a:ea typeface="黑体" panose="02010609060101010101" pitchFamily="49" charset="-122"/>
                </a:rPr>
                <a:t>运算器</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7" name="圆角矩形 7">
              <a:extLst>
                <a:ext uri="{FF2B5EF4-FFF2-40B4-BE49-F238E27FC236}">
                  <a16:creationId xmlns:a16="http://schemas.microsoft.com/office/drawing/2014/main" id="{E9DDDC1B-DB46-4A70-8214-72C5421FABA0}"/>
                </a:ext>
              </a:extLst>
            </p:cNvPr>
            <p:cNvSpPr/>
            <p:nvPr/>
          </p:nvSpPr>
          <p:spPr>
            <a:xfrm>
              <a:off x="398534" y="5666658"/>
              <a:ext cx="4861561" cy="917022"/>
            </a:xfrm>
            <a:prstGeom prst="roundRect">
              <a:avLst/>
            </a:prstGeom>
            <a:solidFill>
              <a:schemeClr val="accent2">
                <a:lumMod val="20000"/>
                <a:lumOff val="8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控制</a:t>
              </a:r>
              <a:r>
                <a:rPr lang="zh-CN" altLang="en-US" sz="2400" dirty="0">
                  <a:solidFill>
                    <a:srgbClr val="FF0000"/>
                  </a:solidFill>
                  <a:latin typeface="黑体" panose="02010609060101010101" pitchFamily="49" charset="-122"/>
                  <a:ea typeface="黑体" panose="02010609060101010101" pitchFamily="49" charset="-122"/>
                </a:rPr>
                <a:t>器</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8" name="圆角矩形 8">
              <a:extLst>
                <a:ext uri="{FF2B5EF4-FFF2-40B4-BE49-F238E27FC236}">
                  <a16:creationId xmlns:a16="http://schemas.microsoft.com/office/drawing/2014/main" id="{8066253B-C84E-47FB-B44C-2218398F031E}"/>
                </a:ext>
              </a:extLst>
            </p:cNvPr>
            <p:cNvSpPr/>
            <p:nvPr/>
          </p:nvSpPr>
          <p:spPr>
            <a:xfrm>
              <a:off x="340444" y="3364435"/>
              <a:ext cx="804031" cy="1574145"/>
            </a:xfrm>
            <a:prstGeom prst="roundRect">
              <a:avLst/>
            </a:prstGeom>
            <a:solidFill>
              <a:schemeClr val="accent6">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输入</a:t>
              </a:r>
            </a:p>
          </p:txBody>
        </p:sp>
        <p:sp>
          <p:nvSpPr>
            <p:cNvPr id="9" name="圆角矩形 9">
              <a:extLst>
                <a:ext uri="{FF2B5EF4-FFF2-40B4-BE49-F238E27FC236}">
                  <a16:creationId xmlns:a16="http://schemas.microsoft.com/office/drawing/2014/main" id="{18A1F20D-9558-4DD3-B4D1-0757367D88CB}"/>
                </a:ext>
              </a:extLst>
            </p:cNvPr>
            <p:cNvSpPr/>
            <p:nvPr/>
          </p:nvSpPr>
          <p:spPr>
            <a:xfrm>
              <a:off x="4577157" y="3364435"/>
              <a:ext cx="818538" cy="1574145"/>
            </a:xfrm>
            <a:prstGeom prst="roundRect">
              <a:avLst/>
            </a:prstGeom>
            <a:solidFill>
              <a:schemeClr val="accent6">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输出</a:t>
              </a:r>
            </a:p>
          </p:txBody>
        </p:sp>
        <p:cxnSp>
          <p:nvCxnSpPr>
            <p:cNvPr id="10" name="直接箭头连接符 11">
              <a:extLst>
                <a:ext uri="{FF2B5EF4-FFF2-40B4-BE49-F238E27FC236}">
                  <a16:creationId xmlns:a16="http://schemas.microsoft.com/office/drawing/2014/main" id="{70BB2E5B-C620-402F-AC0E-2C0BF699FB31}"/>
                </a:ext>
              </a:extLst>
            </p:cNvPr>
            <p:cNvCxnSpPr>
              <a:stCxn id="8" idx="0"/>
            </p:cNvCxnSpPr>
            <p:nvPr/>
          </p:nvCxnSpPr>
          <p:spPr>
            <a:xfrm rot="5400000" flipH="1" flipV="1">
              <a:off x="856452" y="2477629"/>
              <a:ext cx="772815" cy="100079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1">
              <a:extLst>
                <a:ext uri="{FF2B5EF4-FFF2-40B4-BE49-F238E27FC236}">
                  <a16:creationId xmlns:a16="http://schemas.microsoft.com/office/drawing/2014/main" id="{7D40CD8A-AF80-4D0C-8AB1-9838FB2013EC}"/>
                </a:ext>
              </a:extLst>
            </p:cNvPr>
            <p:cNvCxnSpPr>
              <a:stCxn id="5" idx="3"/>
              <a:endCxn id="9" idx="0"/>
            </p:cNvCxnSpPr>
            <p:nvPr/>
          </p:nvCxnSpPr>
          <p:spPr>
            <a:xfrm>
              <a:off x="3872927" y="2898637"/>
              <a:ext cx="1113499" cy="46579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4DCB4A5-0289-405D-B70C-E42F6B927AE3}"/>
                </a:ext>
              </a:extLst>
            </p:cNvPr>
            <p:cNvCxnSpPr/>
            <p:nvPr/>
          </p:nvCxnSpPr>
          <p:spPr>
            <a:xfrm flipH="1">
              <a:off x="2324348" y="3388032"/>
              <a:ext cx="2949" cy="6774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1">
              <a:extLst>
                <a:ext uri="{FF2B5EF4-FFF2-40B4-BE49-F238E27FC236}">
                  <a16:creationId xmlns:a16="http://schemas.microsoft.com/office/drawing/2014/main" id="{4617FE7F-8347-4252-B50B-642B4857FA7E}"/>
                </a:ext>
              </a:extLst>
            </p:cNvPr>
            <p:cNvCxnSpPr/>
            <p:nvPr/>
          </p:nvCxnSpPr>
          <p:spPr>
            <a:xfrm flipH="1" flipV="1">
              <a:off x="3243664" y="3388031"/>
              <a:ext cx="2949" cy="6774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1">
              <a:extLst>
                <a:ext uri="{FF2B5EF4-FFF2-40B4-BE49-F238E27FC236}">
                  <a16:creationId xmlns:a16="http://schemas.microsoft.com/office/drawing/2014/main" id="{8E4FA521-3473-4730-99D3-6C111BF26D74}"/>
                </a:ext>
              </a:extLst>
            </p:cNvPr>
            <p:cNvCxnSpPr>
              <a:stCxn id="7" idx="0"/>
              <a:endCxn id="6" idx="2"/>
            </p:cNvCxnSpPr>
            <p:nvPr/>
          </p:nvCxnSpPr>
          <p:spPr>
            <a:xfrm flipH="1" flipV="1">
              <a:off x="2826985" y="5163738"/>
              <a:ext cx="2330" cy="50292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1">
              <a:extLst>
                <a:ext uri="{FF2B5EF4-FFF2-40B4-BE49-F238E27FC236}">
                  <a16:creationId xmlns:a16="http://schemas.microsoft.com/office/drawing/2014/main" id="{AFC9ADF0-6AFF-44DC-8BDB-26A37B17874B}"/>
                </a:ext>
              </a:extLst>
            </p:cNvPr>
            <p:cNvCxnSpPr>
              <a:endCxn id="9" idx="2"/>
            </p:cNvCxnSpPr>
            <p:nvPr/>
          </p:nvCxnSpPr>
          <p:spPr>
            <a:xfrm flipV="1">
              <a:off x="4986426" y="4938580"/>
              <a:ext cx="0" cy="728078"/>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1">
              <a:extLst>
                <a:ext uri="{FF2B5EF4-FFF2-40B4-BE49-F238E27FC236}">
                  <a16:creationId xmlns:a16="http://schemas.microsoft.com/office/drawing/2014/main" id="{20FFA8FC-CCB0-4984-9762-FBB91F60CBE9}"/>
                </a:ext>
              </a:extLst>
            </p:cNvPr>
            <p:cNvCxnSpPr>
              <a:endCxn id="8" idx="2"/>
            </p:cNvCxnSpPr>
            <p:nvPr/>
          </p:nvCxnSpPr>
          <p:spPr>
            <a:xfrm flipV="1">
              <a:off x="736877" y="4938580"/>
              <a:ext cx="5583" cy="728078"/>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1">
              <a:extLst>
                <a:ext uri="{FF2B5EF4-FFF2-40B4-BE49-F238E27FC236}">
                  <a16:creationId xmlns:a16="http://schemas.microsoft.com/office/drawing/2014/main" id="{7EF4D26D-01E6-4F65-9224-01F92BAC710D}"/>
                </a:ext>
              </a:extLst>
            </p:cNvPr>
            <p:cNvCxnSpPr>
              <a:endCxn id="5" idx="1"/>
            </p:cNvCxnSpPr>
            <p:nvPr/>
          </p:nvCxnSpPr>
          <p:spPr>
            <a:xfrm rot="5400000" flipH="1" flipV="1">
              <a:off x="188599" y="4111998"/>
              <a:ext cx="2768021" cy="341300"/>
            </a:xfrm>
            <a:prstGeom prst="bentConnector2">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3A8006B-8B6A-4A14-BB81-74FEA97C7FEA}"/>
                </a:ext>
              </a:extLst>
            </p:cNvPr>
            <p:cNvSpPr txBox="1"/>
            <p:nvPr/>
          </p:nvSpPr>
          <p:spPr>
            <a:xfrm>
              <a:off x="405909" y="3838221"/>
              <a:ext cx="646332" cy="923330"/>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键盘</a:t>
              </a:r>
              <a:endParaRPr kumimoji="0" lang="en-US" altLang="zh-CN"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鼠标</a:t>
              </a:r>
            </a:p>
          </p:txBody>
        </p:sp>
        <p:sp>
          <p:nvSpPr>
            <p:cNvPr id="19" name="文本框 18">
              <a:extLst>
                <a:ext uri="{FF2B5EF4-FFF2-40B4-BE49-F238E27FC236}">
                  <a16:creationId xmlns:a16="http://schemas.microsoft.com/office/drawing/2014/main" id="{345D3B98-EC83-4AE6-AAB9-C0B5A79D8BF5}"/>
                </a:ext>
              </a:extLst>
            </p:cNvPr>
            <p:cNvSpPr txBox="1"/>
            <p:nvPr/>
          </p:nvSpPr>
          <p:spPr>
            <a:xfrm>
              <a:off x="4515538" y="3838221"/>
              <a:ext cx="877162" cy="923330"/>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显示器</a:t>
              </a:r>
              <a:endParaRPr kumimoji="0" lang="en-US" altLang="zh-CN"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打印机</a:t>
              </a:r>
            </a:p>
          </p:txBody>
        </p:sp>
        <p:sp>
          <p:nvSpPr>
            <p:cNvPr id="20" name="文本框 19">
              <a:extLst>
                <a:ext uri="{FF2B5EF4-FFF2-40B4-BE49-F238E27FC236}">
                  <a16:creationId xmlns:a16="http://schemas.microsoft.com/office/drawing/2014/main" id="{D7CA236F-30A4-4FA0-8C00-53ED57062F96}"/>
                </a:ext>
              </a:extLst>
            </p:cNvPr>
            <p:cNvSpPr txBox="1"/>
            <p:nvPr/>
          </p:nvSpPr>
          <p:spPr>
            <a:xfrm>
              <a:off x="1976358" y="2912444"/>
              <a:ext cx="646331" cy="369332"/>
            </a:xfrm>
            <a:prstGeom prst="rect">
              <a:avLst/>
            </a:prstGeom>
            <a:solidFill>
              <a:schemeClr val="accent4">
                <a:lumMod val="20000"/>
                <a:lumOff val="80000"/>
              </a:schemeClr>
            </a:solidFill>
            <a:ln>
              <a:solidFill>
                <a:schemeClr val="bg1">
                  <a:lumMod val="8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程序</a:t>
              </a:r>
            </a:p>
          </p:txBody>
        </p:sp>
        <p:sp>
          <p:nvSpPr>
            <p:cNvPr id="21" name="文本框 20">
              <a:extLst>
                <a:ext uri="{FF2B5EF4-FFF2-40B4-BE49-F238E27FC236}">
                  <a16:creationId xmlns:a16="http://schemas.microsoft.com/office/drawing/2014/main" id="{A943FA60-0F15-451C-92E2-15ABE34809B9}"/>
                </a:ext>
              </a:extLst>
            </p:cNvPr>
            <p:cNvSpPr txBox="1"/>
            <p:nvPr/>
          </p:nvSpPr>
          <p:spPr>
            <a:xfrm>
              <a:off x="2998341" y="2913694"/>
              <a:ext cx="646331" cy="369332"/>
            </a:xfrm>
            <a:prstGeom prst="rect">
              <a:avLst/>
            </a:prstGeom>
            <a:solidFill>
              <a:schemeClr val="accent6">
                <a:lumMod val="20000"/>
                <a:lumOff val="80000"/>
              </a:schemeClr>
            </a:solidFill>
            <a:ln>
              <a:solidFill>
                <a:schemeClr val="bg1">
                  <a:lumMod val="8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数据</a:t>
              </a:r>
            </a:p>
          </p:txBody>
        </p:sp>
      </p:grpSp>
      <p:grpSp>
        <p:nvGrpSpPr>
          <p:cNvPr id="55" name="组合 54">
            <a:extLst>
              <a:ext uri="{FF2B5EF4-FFF2-40B4-BE49-F238E27FC236}">
                <a16:creationId xmlns:a16="http://schemas.microsoft.com/office/drawing/2014/main" id="{7280BEA0-8F42-40E0-B10B-2A2974F38964}"/>
              </a:ext>
            </a:extLst>
          </p:cNvPr>
          <p:cNvGrpSpPr/>
          <p:nvPr/>
        </p:nvGrpSpPr>
        <p:grpSpPr>
          <a:xfrm>
            <a:off x="6913407" y="64994"/>
            <a:ext cx="4698760" cy="5565377"/>
            <a:chOff x="6913407" y="64994"/>
            <a:chExt cx="4698760" cy="5565377"/>
          </a:xfrm>
        </p:grpSpPr>
        <p:sp>
          <p:nvSpPr>
            <p:cNvPr id="24" name="矩形 23">
              <a:extLst>
                <a:ext uri="{FF2B5EF4-FFF2-40B4-BE49-F238E27FC236}">
                  <a16:creationId xmlns:a16="http://schemas.microsoft.com/office/drawing/2014/main" id="{42C6E922-9EF2-46CF-8A10-6A20FBABA680}"/>
                </a:ext>
              </a:extLst>
            </p:cNvPr>
            <p:cNvSpPr/>
            <p:nvPr/>
          </p:nvSpPr>
          <p:spPr>
            <a:xfrm>
              <a:off x="6913407" y="64994"/>
              <a:ext cx="4698760" cy="707886"/>
            </a:xfrm>
            <a:prstGeom prst="rect">
              <a:avLst/>
            </a:prstGeom>
          </p:spPr>
          <p:txBody>
            <a:bodyPr wrap="square">
              <a:spAutoFit/>
            </a:bodyPr>
            <a:lstStyle/>
            <a:p>
              <a:pPr marL="0" marR="0" lvl="0" indent="0" algn="ctr" defTabSz="914400" rtl="0" eaLnBrk="1" fontAlgn="auto" latinLnBrk="0" hangingPunct="1">
                <a:spcBef>
                  <a:spcPts val="0"/>
                </a:spcBef>
                <a:spcAft>
                  <a:spcPts val="0"/>
                </a:spcAft>
                <a:buClrTx/>
                <a:buSzTx/>
                <a:buFontTx/>
                <a:buNone/>
                <a:tabLst/>
                <a:defRPr/>
              </a:pPr>
              <a:r>
                <a:rPr kumimoji="0" lang="zh-CN" altLang="en-US" sz="4000" b="0" i="0" u="none" strike="noStrike" kern="1200" cap="none" spc="60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哈佛模型</a:t>
              </a: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25" name="组合 24">
              <a:extLst>
                <a:ext uri="{FF2B5EF4-FFF2-40B4-BE49-F238E27FC236}">
                  <a16:creationId xmlns:a16="http://schemas.microsoft.com/office/drawing/2014/main" id="{A572E888-3ED9-43A9-BEB9-6A652BA08AB7}"/>
                </a:ext>
              </a:extLst>
            </p:cNvPr>
            <p:cNvGrpSpPr/>
            <p:nvPr/>
          </p:nvGrpSpPr>
          <p:grpSpPr>
            <a:xfrm>
              <a:off x="6990590" y="2064422"/>
              <a:ext cx="4494290" cy="3565949"/>
              <a:chOff x="6515176" y="2572641"/>
              <a:chExt cx="5055251" cy="4011039"/>
            </a:xfrm>
          </p:grpSpPr>
          <p:sp>
            <p:nvSpPr>
              <p:cNvPr id="50" name="圆角矩形 79">
                <a:extLst>
                  <a:ext uri="{FF2B5EF4-FFF2-40B4-BE49-F238E27FC236}">
                    <a16:creationId xmlns:a16="http://schemas.microsoft.com/office/drawing/2014/main" id="{E8DBB412-20DC-4E90-A737-8102AEC405CC}"/>
                  </a:ext>
                </a:extLst>
              </p:cNvPr>
              <p:cNvSpPr/>
              <p:nvPr/>
            </p:nvSpPr>
            <p:spPr>
              <a:xfrm>
                <a:off x="9060288" y="2595500"/>
                <a:ext cx="1032969" cy="984767"/>
              </a:xfrm>
              <a:custGeom>
                <a:avLst/>
                <a:gdLst>
                  <a:gd name="connsiteX0" fmla="*/ 0 w 1032969"/>
                  <a:gd name="connsiteY0" fmla="*/ 163135 h 978790"/>
                  <a:gd name="connsiteX1" fmla="*/ 163135 w 1032969"/>
                  <a:gd name="connsiteY1" fmla="*/ 0 h 978790"/>
                  <a:gd name="connsiteX2" fmla="*/ 869834 w 1032969"/>
                  <a:gd name="connsiteY2" fmla="*/ 0 h 978790"/>
                  <a:gd name="connsiteX3" fmla="*/ 1032969 w 1032969"/>
                  <a:gd name="connsiteY3" fmla="*/ 163135 h 978790"/>
                  <a:gd name="connsiteX4" fmla="*/ 1032969 w 1032969"/>
                  <a:gd name="connsiteY4" fmla="*/ 815655 h 978790"/>
                  <a:gd name="connsiteX5" fmla="*/ 869834 w 1032969"/>
                  <a:gd name="connsiteY5" fmla="*/ 978790 h 978790"/>
                  <a:gd name="connsiteX6" fmla="*/ 163135 w 1032969"/>
                  <a:gd name="connsiteY6" fmla="*/ 978790 h 978790"/>
                  <a:gd name="connsiteX7" fmla="*/ 0 w 1032969"/>
                  <a:gd name="connsiteY7" fmla="*/ 815655 h 978790"/>
                  <a:gd name="connsiteX8" fmla="*/ 0 w 1032969"/>
                  <a:gd name="connsiteY8" fmla="*/ 163135 h 978790"/>
                  <a:gd name="connsiteX0" fmla="*/ 0 w 1032969"/>
                  <a:gd name="connsiteY0" fmla="*/ 166477 h 982132"/>
                  <a:gd name="connsiteX1" fmla="*/ 163135 w 1032969"/>
                  <a:gd name="connsiteY1" fmla="*/ 3342 h 982132"/>
                  <a:gd name="connsiteX2" fmla="*/ 727964 w 1032969"/>
                  <a:gd name="connsiteY2" fmla="*/ 0 h 982132"/>
                  <a:gd name="connsiteX3" fmla="*/ 869834 w 1032969"/>
                  <a:gd name="connsiteY3" fmla="*/ 3342 h 982132"/>
                  <a:gd name="connsiteX4" fmla="*/ 1032969 w 1032969"/>
                  <a:gd name="connsiteY4" fmla="*/ 166477 h 982132"/>
                  <a:gd name="connsiteX5" fmla="*/ 1032969 w 1032969"/>
                  <a:gd name="connsiteY5" fmla="*/ 818997 h 982132"/>
                  <a:gd name="connsiteX6" fmla="*/ 869834 w 1032969"/>
                  <a:gd name="connsiteY6" fmla="*/ 982132 h 982132"/>
                  <a:gd name="connsiteX7" fmla="*/ 163135 w 1032969"/>
                  <a:gd name="connsiteY7" fmla="*/ 982132 h 982132"/>
                  <a:gd name="connsiteX8" fmla="*/ 0 w 1032969"/>
                  <a:gd name="connsiteY8" fmla="*/ 818997 h 982132"/>
                  <a:gd name="connsiteX9" fmla="*/ 0 w 1032969"/>
                  <a:gd name="connsiteY9" fmla="*/ 166477 h 982132"/>
                  <a:gd name="connsiteX0" fmla="*/ 0 w 1032969"/>
                  <a:gd name="connsiteY0" fmla="*/ 169112 h 984767"/>
                  <a:gd name="connsiteX1" fmla="*/ 163135 w 1032969"/>
                  <a:gd name="connsiteY1" fmla="*/ 5977 h 984767"/>
                  <a:gd name="connsiteX2" fmla="*/ 335325 w 1032969"/>
                  <a:gd name="connsiteY2" fmla="*/ 0 h 984767"/>
                  <a:gd name="connsiteX3" fmla="*/ 727964 w 1032969"/>
                  <a:gd name="connsiteY3" fmla="*/ 2635 h 984767"/>
                  <a:gd name="connsiteX4" fmla="*/ 869834 w 1032969"/>
                  <a:gd name="connsiteY4" fmla="*/ 5977 h 984767"/>
                  <a:gd name="connsiteX5" fmla="*/ 1032969 w 1032969"/>
                  <a:gd name="connsiteY5" fmla="*/ 169112 h 984767"/>
                  <a:gd name="connsiteX6" fmla="*/ 1032969 w 1032969"/>
                  <a:gd name="connsiteY6" fmla="*/ 821632 h 984767"/>
                  <a:gd name="connsiteX7" fmla="*/ 869834 w 1032969"/>
                  <a:gd name="connsiteY7" fmla="*/ 984767 h 984767"/>
                  <a:gd name="connsiteX8" fmla="*/ 163135 w 1032969"/>
                  <a:gd name="connsiteY8" fmla="*/ 984767 h 984767"/>
                  <a:gd name="connsiteX9" fmla="*/ 0 w 1032969"/>
                  <a:gd name="connsiteY9" fmla="*/ 821632 h 984767"/>
                  <a:gd name="connsiteX10" fmla="*/ 0 w 1032969"/>
                  <a:gd name="connsiteY10" fmla="*/ 169112 h 984767"/>
                  <a:gd name="connsiteX0" fmla="*/ 0 w 1032969"/>
                  <a:gd name="connsiteY0" fmla="*/ 169112 h 984767"/>
                  <a:gd name="connsiteX1" fmla="*/ 163135 w 1032969"/>
                  <a:gd name="connsiteY1" fmla="*/ 5977 h 984767"/>
                  <a:gd name="connsiteX2" fmla="*/ 335325 w 1032969"/>
                  <a:gd name="connsiteY2" fmla="*/ 0 h 984767"/>
                  <a:gd name="connsiteX3" fmla="*/ 519889 w 1032969"/>
                  <a:gd name="connsiteY3" fmla="*/ 4656 h 984767"/>
                  <a:gd name="connsiteX4" fmla="*/ 727964 w 1032969"/>
                  <a:gd name="connsiteY4" fmla="*/ 2635 h 984767"/>
                  <a:gd name="connsiteX5" fmla="*/ 869834 w 1032969"/>
                  <a:gd name="connsiteY5" fmla="*/ 5977 h 984767"/>
                  <a:gd name="connsiteX6" fmla="*/ 1032969 w 1032969"/>
                  <a:gd name="connsiteY6" fmla="*/ 169112 h 984767"/>
                  <a:gd name="connsiteX7" fmla="*/ 1032969 w 1032969"/>
                  <a:gd name="connsiteY7" fmla="*/ 821632 h 984767"/>
                  <a:gd name="connsiteX8" fmla="*/ 869834 w 1032969"/>
                  <a:gd name="connsiteY8" fmla="*/ 984767 h 984767"/>
                  <a:gd name="connsiteX9" fmla="*/ 163135 w 1032969"/>
                  <a:gd name="connsiteY9" fmla="*/ 984767 h 984767"/>
                  <a:gd name="connsiteX10" fmla="*/ 0 w 1032969"/>
                  <a:gd name="connsiteY10" fmla="*/ 821632 h 984767"/>
                  <a:gd name="connsiteX11" fmla="*/ 0 w 1032969"/>
                  <a:gd name="connsiteY11" fmla="*/ 169112 h 984767"/>
                  <a:gd name="connsiteX0" fmla="*/ 0 w 1032969"/>
                  <a:gd name="connsiteY0" fmla="*/ 169112 h 984767"/>
                  <a:gd name="connsiteX1" fmla="*/ 163135 w 1032969"/>
                  <a:gd name="connsiteY1" fmla="*/ 5977 h 984767"/>
                  <a:gd name="connsiteX2" fmla="*/ 335325 w 1032969"/>
                  <a:gd name="connsiteY2" fmla="*/ 0 h 984767"/>
                  <a:gd name="connsiteX3" fmla="*/ 519889 w 1032969"/>
                  <a:gd name="connsiteY3" fmla="*/ 4656 h 984767"/>
                  <a:gd name="connsiteX4" fmla="*/ 727964 w 1032969"/>
                  <a:gd name="connsiteY4" fmla="*/ 2635 h 984767"/>
                  <a:gd name="connsiteX5" fmla="*/ 869834 w 1032969"/>
                  <a:gd name="connsiteY5" fmla="*/ 5977 h 984767"/>
                  <a:gd name="connsiteX6" fmla="*/ 1032969 w 1032969"/>
                  <a:gd name="connsiteY6" fmla="*/ 169112 h 984767"/>
                  <a:gd name="connsiteX7" fmla="*/ 1032969 w 1032969"/>
                  <a:gd name="connsiteY7" fmla="*/ 821632 h 984767"/>
                  <a:gd name="connsiteX8" fmla="*/ 869834 w 1032969"/>
                  <a:gd name="connsiteY8" fmla="*/ 984767 h 984767"/>
                  <a:gd name="connsiteX9" fmla="*/ 163135 w 1032969"/>
                  <a:gd name="connsiteY9" fmla="*/ 984767 h 984767"/>
                  <a:gd name="connsiteX10" fmla="*/ 0 w 1032969"/>
                  <a:gd name="connsiteY10" fmla="*/ 821632 h 984767"/>
                  <a:gd name="connsiteX11" fmla="*/ 1729 w 1032969"/>
                  <a:gd name="connsiteY11" fmla="*/ 502496 h 984767"/>
                  <a:gd name="connsiteX12" fmla="*/ 0 w 1032969"/>
                  <a:gd name="connsiteY12" fmla="*/ 169112 h 984767"/>
                  <a:gd name="connsiteX0" fmla="*/ 0 w 1032969"/>
                  <a:gd name="connsiteY0" fmla="*/ 169112 h 984767"/>
                  <a:gd name="connsiteX1" fmla="*/ 163135 w 1032969"/>
                  <a:gd name="connsiteY1" fmla="*/ 5977 h 984767"/>
                  <a:gd name="connsiteX2" fmla="*/ 335325 w 1032969"/>
                  <a:gd name="connsiteY2" fmla="*/ 0 h 984767"/>
                  <a:gd name="connsiteX3" fmla="*/ 519889 w 1032969"/>
                  <a:gd name="connsiteY3" fmla="*/ 4656 h 984767"/>
                  <a:gd name="connsiteX4" fmla="*/ 727964 w 1032969"/>
                  <a:gd name="connsiteY4" fmla="*/ 2635 h 984767"/>
                  <a:gd name="connsiteX5" fmla="*/ 869834 w 1032969"/>
                  <a:gd name="connsiteY5" fmla="*/ 5977 h 984767"/>
                  <a:gd name="connsiteX6" fmla="*/ 1032969 w 1032969"/>
                  <a:gd name="connsiteY6" fmla="*/ 169112 h 984767"/>
                  <a:gd name="connsiteX7" fmla="*/ 1032969 w 1032969"/>
                  <a:gd name="connsiteY7" fmla="*/ 502496 h 984767"/>
                  <a:gd name="connsiteX8" fmla="*/ 1032969 w 1032969"/>
                  <a:gd name="connsiteY8" fmla="*/ 821632 h 984767"/>
                  <a:gd name="connsiteX9" fmla="*/ 869834 w 1032969"/>
                  <a:gd name="connsiteY9" fmla="*/ 984767 h 984767"/>
                  <a:gd name="connsiteX10" fmla="*/ 163135 w 1032969"/>
                  <a:gd name="connsiteY10" fmla="*/ 984767 h 984767"/>
                  <a:gd name="connsiteX11" fmla="*/ 0 w 1032969"/>
                  <a:gd name="connsiteY11" fmla="*/ 821632 h 984767"/>
                  <a:gd name="connsiteX12" fmla="*/ 1729 w 1032969"/>
                  <a:gd name="connsiteY12" fmla="*/ 502496 h 984767"/>
                  <a:gd name="connsiteX13" fmla="*/ 0 w 1032969"/>
                  <a:gd name="connsiteY13" fmla="*/ 169112 h 98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2969" h="984767">
                    <a:moveTo>
                      <a:pt x="0" y="169112"/>
                    </a:moveTo>
                    <a:cubicBezTo>
                      <a:pt x="0" y="79015"/>
                      <a:pt x="73038" y="5977"/>
                      <a:pt x="163135" y="5977"/>
                    </a:cubicBezTo>
                    <a:lnTo>
                      <a:pt x="335325" y="0"/>
                    </a:lnTo>
                    <a:lnTo>
                      <a:pt x="519889" y="4656"/>
                    </a:lnTo>
                    <a:lnTo>
                      <a:pt x="727964" y="2635"/>
                    </a:lnTo>
                    <a:lnTo>
                      <a:pt x="869834" y="5977"/>
                    </a:lnTo>
                    <a:cubicBezTo>
                      <a:pt x="959931" y="5977"/>
                      <a:pt x="1032969" y="79015"/>
                      <a:pt x="1032969" y="169112"/>
                    </a:cubicBezTo>
                    <a:lnTo>
                      <a:pt x="1032969" y="502496"/>
                    </a:lnTo>
                    <a:lnTo>
                      <a:pt x="1032969" y="821632"/>
                    </a:lnTo>
                    <a:cubicBezTo>
                      <a:pt x="1032969" y="911729"/>
                      <a:pt x="959931" y="984767"/>
                      <a:pt x="869834" y="984767"/>
                    </a:cubicBezTo>
                    <a:lnTo>
                      <a:pt x="163135" y="984767"/>
                    </a:lnTo>
                    <a:cubicBezTo>
                      <a:pt x="73038" y="984767"/>
                      <a:pt x="0" y="911729"/>
                      <a:pt x="0" y="821632"/>
                    </a:cubicBezTo>
                    <a:cubicBezTo>
                      <a:pt x="576" y="715253"/>
                      <a:pt x="1153" y="608875"/>
                      <a:pt x="1729" y="502496"/>
                    </a:cubicBezTo>
                    <a:cubicBezTo>
                      <a:pt x="1153" y="391368"/>
                      <a:pt x="576" y="280240"/>
                      <a:pt x="0" y="169112"/>
                    </a:cubicBezTo>
                    <a:close/>
                  </a:path>
                </a:pathLst>
              </a:cu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t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00" dirty="0">
                    <a:solidFill>
                      <a:srgbClr val="FF0000"/>
                    </a:solidFill>
                    <a:latin typeface="黑体" panose="02010609060101010101" pitchFamily="49" charset="-122"/>
                    <a:ea typeface="黑体" panose="02010609060101010101" pitchFamily="49" charset="-122"/>
                  </a:rPr>
                  <a:t>存储器</a:t>
                </a:r>
                <a:endParaRPr kumimoji="0" lang="zh-CN" altLang="en-US" sz="19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sp>
            <p:nvSpPr>
              <p:cNvPr id="27" name="圆角矩形 79">
                <a:extLst>
                  <a:ext uri="{FF2B5EF4-FFF2-40B4-BE49-F238E27FC236}">
                    <a16:creationId xmlns:a16="http://schemas.microsoft.com/office/drawing/2014/main" id="{267DBA3E-504D-40B1-B81D-1E2E51ADD74B}"/>
                  </a:ext>
                </a:extLst>
              </p:cNvPr>
              <p:cNvSpPr/>
              <p:nvPr/>
            </p:nvSpPr>
            <p:spPr>
              <a:xfrm>
                <a:off x="7917991" y="2596304"/>
                <a:ext cx="1032969" cy="984767"/>
              </a:xfrm>
              <a:custGeom>
                <a:avLst/>
                <a:gdLst>
                  <a:gd name="connsiteX0" fmla="*/ 0 w 1032969"/>
                  <a:gd name="connsiteY0" fmla="*/ 163135 h 978790"/>
                  <a:gd name="connsiteX1" fmla="*/ 163135 w 1032969"/>
                  <a:gd name="connsiteY1" fmla="*/ 0 h 978790"/>
                  <a:gd name="connsiteX2" fmla="*/ 869834 w 1032969"/>
                  <a:gd name="connsiteY2" fmla="*/ 0 h 978790"/>
                  <a:gd name="connsiteX3" fmla="*/ 1032969 w 1032969"/>
                  <a:gd name="connsiteY3" fmla="*/ 163135 h 978790"/>
                  <a:gd name="connsiteX4" fmla="*/ 1032969 w 1032969"/>
                  <a:gd name="connsiteY4" fmla="*/ 815655 h 978790"/>
                  <a:gd name="connsiteX5" fmla="*/ 869834 w 1032969"/>
                  <a:gd name="connsiteY5" fmla="*/ 978790 h 978790"/>
                  <a:gd name="connsiteX6" fmla="*/ 163135 w 1032969"/>
                  <a:gd name="connsiteY6" fmla="*/ 978790 h 978790"/>
                  <a:gd name="connsiteX7" fmla="*/ 0 w 1032969"/>
                  <a:gd name="connsiteY7" fmla="*/ 815655 h 978790"/>
                  <a:gd name="connsiteX8" fmla="*/ 0 w 1032969"/>
                  <a:gd name="connsiteY8" fmla="*/ 163135 h 978790"/>
                  <a:gd name="connsiteX0" fmla="*/ 0 w 1032969"/>
                  <a:gd name="connsiteY0" fmla="*/ 166477 h 982132"/>
                  <a:gd name="connsiteX1" fmla="*/ 163135 w 1032969"/>
                  <a:gd name="connsiteY1" fmla="*/ 3342 h 982132"/>
                  <a:gd name="connsiteX2" fmla="*/ 727964 w 1032969"/>
                  <a:gd name="connsiteY2" fmla="*/ 0 h 982132"/>
                  <a:gd name="connsiteX3" fmla="*/ 869834 w 1032969"/>
                  <a:gd name="connsiteY3" fmla="*/ 3342 h 982132"/>
                  <a:gd name="connsiteX4" fmla="*/ 1032969 w 1032969"/>
                  <a:gd name="connsiteY4" fmla="*/ 166477 h 982132"/>
                  <a:gd name="connsiteX5" fmla="*/ 1032969 w 1032969"/>
                  <a:gd name="connsiteY5" fmla="*/ 818997 h 982132"/>
                  <a:gd name="connsiteX6" fmla="*/ 869834 w 1032969"/>
                  <a:gd name="connsiteY6" fmla="*/ 982132 h 982132"/>
                  <a:gd name="connsiteX7" fmla="*/ 163135 w 1032969"/>
                  <a:gd name="connsiteY7" fmla="*/ 982132 h 982132"/>
                  <a:gd name="connsiteX8" fmla="*/ 0 w 1032969"/>
                  <a:gd name="connsiteY8" fmla="*/ 818997 h 982132"/>
                  <a:gd name="connsiteX9" fmla="*/ 0 w 1032969"/>
                  <a:gd name="connsiteY9" fmla="*/ 166477 h 982132"/>
                  <a:gd name="connsiteX0" fmla="*/ 0 w 1032969"/>
                  <a:gd name="connsiteY0" fmla="*/ 169112 h 984767"/>
                  <a:gd name="connsiteX1" fmla="*/ 163135 w 1032969"/>
                  <a:gd name="connsiteY1" fmla="*/ 5977 h 984767"/>
                  <a:gd name="connsiteX2" fmla="*/ 335325 w 1032969"/>
                  <a:gd name="connsiteY2" fmla="*/ 0 h 984767"/>
                  <a:gd name="connsiteX3" fmla="*/ 727964 w 1032969"/>
                  <a:gd name="connsiteY3" fmla="*/ 2635 h 984767"/>
                  <a:gd name="connsiteX4" fmla="*/ 869834 w 1032969"/>
                  <a:gd name="connsiteY4" fmla="*/ 5977 h 984767"/>
                  <a:gd name="connsiteX5" fmla="*/ 1032969 w 1032969"/>
                  <a:gd name="connsiteY5" fmla="*/ 169112 h 984767"/>
                  <a:gd name="connsiteX6" fmla="*/ 1032969 w 1032969"/>
                  <a:gd name="connsiteY6" fmla="*/ 821632 h 984767"/>
                  <a:gd name="connsiteX7" fmla="*/ 869834 w 1032969"/>
                  <a:gd name="connsiteY7" fmla="*/ 984767 h 984767"/>
                  <a:gd name="connsiteX8" fmla="*/ 163135 w 1032969"/>
                  <a:gd name="connsiteY8" fmla="*/ 984767 h 984767"/>
                  <a:gd name="connsiteX9" fmla="*/ 0 w 1032969"/>
                  <a:gd name="connsiteY9" fmla="*/ 821632 h 984767"/>
                  <a:gd name="connsiteX10" fmla="*/ 0 w 1032969"/>
                  <a:gd name="connsiteY10" fmla="*/ 169112 h 984767"/>
                  <a:gd name="connsiteX0" fmla="*/ 0 w 1032969"/>
                  <a:gd name="connsiteY0" fmla="*/ 169112 h 984767"/>
                  <a:gd name="connsiteX1" fmla="*/ 163135 w 1032969"/>
                  <a:gd name="connsiteY1" fmla="*/ 5977 h 984767"/>
                  <a:gd name="connsiteX2" fmla="*/ 335325 w 1032969"/>
                  <a:gd name="connsiteY2" fmla="*/ 0 h 984767"/>
                  <a:gd name="connsiteX3" fmla="*/ 519889 w 1032969"/>
                  <a:gd name="connsiteY3" fmla="*/ 4656 h 984767"/>
                  <a:gd name="connsiteX4" fmla="*/ 727964 w 1032969"/>
                  <a:gd name="connsiteY4" fmla="*/ 2635 h 984767"/>
                  <a:gd name="connsiteX5" fmla="*/ 869834 w 1032969"/>
                  <a:gd name="connsiteY5" fmla="*/ 5977 h 984767"/>
                  <a:gd name="connsiteX6" fmla="*/ 1032969 w 1032969"/>
                  <a:gd name="connsiteY6" fmla="*/ 169112 h 984767"/>
                  <a:gd name="connsiteX7" fmla="*/ 1032969 w 1032969"/>
                  <a:gd name="connsiteY7" fmla="*/ 821632 h 984767"/>
                  <a:gd name="connsiteX8" fmla="*/ 869834 w 1032969"/>
                  <a:gd name="connsiteY8" fmla="*/ 984767 h 984767"/>
                  <a:gd name="connsiteX9" fmla="*/ 163135 w 1032969"/>
                  <a:gd name="connsiteY9" fmla="*/ 984767 h 984767"/>
                  <a:gd name="connsiteX10" fmla="*/ 0 w 1032969"/>
                  <a:gd name="connsiteY10" fmla="*/ 821632 h 984767"/>
                  <a:gd name="connsiteX11" fmla="*/ 0 w 1032969"/>
                  <a:gd name="connsiteY11" fmla="*/ 169112 h 984767"/>
                  <a:gd name="connsiteX0" fmla="*/ 0 w 1032969"/>
                  <a:gd name="connsiteY0" fmla="*/ 169112 h 984767"/>
                  <a:gd name="connsiteX1" fmla="*/ 163135 w 1032969"/>
                  <a:gd name="connsiteY1" fmla="*/ 5977 h 984767"/>
                  <a:gd name="connsiteX2" fmla="*/ 335325 w 1032969"/>
                  <a:gd name="connsiteY2" fmla="*/ 0 h 984767"/>
                  <a:gd name="connsiteX3" fmla="*/ 519889 w 1032969"/>
                  <a:gd name="connsiteY3" fmla="*/ 4656 h 984767"/>
                  <a:gd name="connsiteX4" fmla="*/ 727964 w 1032969"/>
                  <a:gd name="connsiteY4" fmla="*/ 2635 h 984767"/>
                  <a:gd name="connsiteX5" fmla="*/ 869834 w 1032969"/>
                  <a:gd name="connsiteY5" fmla="*/ 5977 h 984767"/>
                  <a:gd name="connsiteX6" fmla="*/ 1032969 w 1032969"/>
                  <a:gd name="connsiteY6" fmla="*/ 169112 h 984767"/>
                  <a:gd name="connsiteX7" fmla="*/ 1032969 w 1032969"/>
                  <a:gd name="connsiteY7" fmla="*/ 821632 h 984767"/>
                  <a:gd name="connsiteX8" fmla="*/ 869834 w 1032969"/>
                  <a:gd name="connsiteY8" fmla="*/ 984767 h 984767"/>
                  <a:gd name="connsiteX9" fmla="*/ 163135 w 1032969"/>
                  <a:gd name="connsiteY9" fmla="*/ 984767 h 984767"/>
                  <a:gd name="connsiteX10" fmla="*/ 0 w 1032969"/>
                  <a:gd name="connsiteY10" fmla="*/ 821632 h 984767"/>
                  <a:gd name="connsiteX11" fmla="*/ 1729 w 1032969"/>
                  <a:gd name="connsiteY11" fmla="*/ 502496 h 984767"/>
                  <a:gd name="connsiteX12" fmla="*/ 0 w 1032969"/>
                  <a:gd name="connsiteY12" fmla="*/ 169112 h 984767"/>
                  <a:gd name="connsiteX0" fmla="*/ 0 w 1032969"/>
                  <a:gd name="connsiteY0" fmla="*/ 169112 h 984767"/>
                  <a:gd name="connsiteX1" fmla="*/ 163135 w 1032969"/>
                  <a:gd name="connsiteY1" fmla="*/ 5977 h 984767"/>
                  <a:gd name="connsiteX2" fmla="*/ 335325 w 1032969"/>
                  <a:gd name="connsiteY2" fmla="*/ 0 h 984767"/>
                  <a:gd name="connsiteX3" fmla="*/ 519889 w 1032969"/>
                  <a:gd name="connsiteY3" fmla="*/ 4656 h 984767"/>
                  <a:gd name="connsiteX4" fmla="*/ 727964 w 1032969"/>
                  <a:gd name="connsiteY4" fmla="*/ 2635 h 984767"/>
                  <a:gd name="connsiteX5" fmla="*/ 869834 w 1032969"/>
                  <a:gd name="connsiteY5" fmla="*/ 5977 h 984767"/>
                  <a:gd name="connsiteX6" fmla="*/ 1032969 w 1032969"/>
                  <a:gd name="connsiteY6" fmla="*/ 169112 h 984767"/>
                  <a:gd name="connsiteX7" fmla="*/ 1032969 w 1032969"/>
                  <a:gd name="connsiteY7" fmla="*/ 502496 h 984767"/>
                  <a:gd name="connsiteX8" fmla="*/ 1032969 w 1032969"/>
                  <a:gd name="connsiteY8" fmla="*/ 821632 h 984767"/>
                  <a:gd name="connsiteX9" fmla="*/ 869834 w 1032969"/>
                  <a:gd name="connsiteY9" fmla="*/ 984767 h 984767"/>
                  <a:gd name="connsiteX10" fmla="*/ 163135 w 1032969"/>
                  <a:gd name="connsiteY10" fmla="*/ 984767 h 984767"/>
                  <a:gd name="connsiteX11" fmla="*/ 0 w 1032969"/>
                  <a:gd name="connsiteY11" fmla="*/ 821632 h 984767"/>
                  <a:gd name="connsiteX12" fmla="*/ 1729 w 1032969"/>
                  <a:gd name="connsiteY12" fmla="*/ 502496 h 984767"/>
                  <a:gd name="connsiteX13" fmla="*/ 0 w 1032969"/>
                  <a:gd name="connsiteY13" fmla="*/ 169112 h 984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2969" h="984767">
                    <a:moveTo>
                      <a:pt x="0" y="169112"/>
                    </a:moveTo>
                    <a:cubicBezTo>
                      <a:pt x="0" y="79015"/>
                      <a:pt x="73038" y="5977"/>
                      <a:pt x="163135" y="5977"/>
                    </a:cubicBezTo>
                    <a:lnTo>
                      <a:pt x="335325" y="0"/>
                    </a:lnTo>
                    <a:lnTo>
                      <a:pt x="519889" y="4656"/>
                    </a:lnTo>
                    <a:lnTo>
                      <a:pt x="727964" y="2635"/>
                    </a:lnTo>
                    <a:lnTo>
                      <a:pt x="869834" y="5977"/>
                    </a:lnTo>
                    <a:cubicBezTo>
                      <a:pt x="959931" y="5977"/>
                      <a:pt x="1032969" y="79015"/>
                      <a:pt x="1032969" y="169112"/>
                    </a:cubicBezTo>
                    <a:lnTo>
                      <a:pt x="1032969" y="502496"/>
                    </a:lnTo>
                    <a:lnTo>
                      <a:pt x="1032969" y="821632"/>
                    </a:lnTo>
                    <a:cubicBezTo>
                      <a:pt x="1032969" y="911729"/>
                      <a:pt x="959931" y="984767"/>
                      <a:pt x="869834" y="984767"/>
                    </a:cubicBezTo>
                    <a:lnTo>
                      <a:pt x="163135" y="984767"/>
                    </a:lnTo>
                    <a:cubicBezTo>
                      <a:pt x="73038" y="984767"/>
                      <a:pt x="0" y="911729"/>
                      <a:pt x="0" y="821632"/>
                    </a:cubicBezTo>
                    <a:cubicBezTo>
                      <a:pt x="576" y="715253"/>
                      <a:pt x="1153" y="608875"/>
                      <a:pt x="1729" y="502496"/>
                    </a:cubicBezTo>
                    <a:cubicBezTo>
                      <a:pt x="1153" y="391368"/>
                      <a:pt x="576" y="280240"/>
                      <a:pt x="0" y="169112"/>
                    </a:cubicBezTo>
                    <a:close/>
                  </a:path>
                </a:pathLst>
              </a:cu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t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00" dirty="0">
                    <a:solidFill>
                      <a:srgbClr val="FF0000"/>
                    </a:solidFill>
                    <a:latin typeface="黑体" panose="02010609060101010101" pitchFamily="49" charset="-122"/>
                    <a:ea typeface="黑体" panose="02010609060101010101" pitchFamily="49" charset="-122"/>
                  </a:rPr>
                  <a:t>存储器</a:t>
                </a:r>
                <a:endParaRPr kumimoji="0" lang="zh-CN" altLang="en-US" sz="19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sp>
            <p:nvSpPr>
              <p:cNvPr id="28" name="圆角矩形 80">
                <a:extLst>
                  <a:ext uri="{FF2B5EF4-FFF2-40B4-BE49-F238E27FC236}">
                    <a16:creationId xmlns:a16="http://schemas.microsoft.com/office/drawing/2014/main" id="{D45C9A8D-997E-47C8-89A0-1FAACB000AA3}"/>
                  </a:ext>
                </a:extLst>
              </p:cNvPr>
              <p:cNvSpPr/>
              <p:nvPr/>
            </p:nvSpPr>
            <p:spPr>
              <a:xfrm>
                <a:off x="7843074" y="4277032"/>
                <a:ext cx="2317285" cy="1074666"/>
              </a:xfrm>
              <a:prstGeom prst="roundRect">
                <a:avLst/>
              </a:prstGeom>
              <a:solidFill>
                <a:schemeClr val="accent5">
                  <a:lumMod val="20000"/>
                  <a:lumOff val="8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运算器</a:t>
                </a:r>
              </a:p>
            </p:txBody>
          </p:sp>
          <p:sp>
            <p:nvSpPr>
              <p:cNvPr id="29" name="圆角矩形 81">
                <a:extLst>
                  <a:ext uri="{FF2B5EF4-FFF2-40B4-BE49-F238E27FC236}">
                    <a16:creationId xmlns:a16="http://schemas.microsoft.com/office/drawing/2014/main" id="{A8D5E639-C3C0-46BB-97E2-167A2FB7B0D8}"/>
                  </a:ext>
                </a:extLst>
              </p:cNvPr>
              <p:cNvSpPr/>
              <p:nvPr/>
            </p:nvSpPr>
            <p:spPr>
              <a:xfrm>
                <a:off x="6573266" y="5666658"/>
                <a:ext cx="4861561" cy="917022"/>
              </a:xfrm>
              <a:prstGeom prst="roundRect">
                <a:avLst/>
              </a:prstGeom>
              <a:solidFill>
                <a:schemeClr val="accent2">
                  <a:lumMod val="20000"/>
                  <a:lumOff val="80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控制</a:t>
                </a:r>
                <a:r>
                  <a:rPr lang="zh-CN" altLang="en-US" sz="2400" dirty="0">
                    <a:solidFill>
                      <a:srgbClr val="FF0000"/>
                    </a:solidFill>
                    <a:latin typeface="黑体" panose="02010609060101010101" pitchFamily="49" charset="-122"/>
                    <a:ea typeface="黑体" panose="02010609060101010101" pitchFamily="49" charset="-122"/>
                  </a:rPr>
                  <a:t>器</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30" name="圆角矩形 82">
                <a:extLst>
                  <a:ext uri="{FF2B5EF4-FFF2-40B4-BE49-F238E27FC236}">
                    <a16:creationId xmlns:a16="http://schemas.microsoft.com/office/drawing/2014/main" id="{944BDEFA-E42A-4491-9172-3B4918BC9EBE}"/>
                  </a:ext>
                </a:extLst>
              </p:cNvPr>
              <p:cNvSpPr/>
              <p:nvPr/>
            </p:nvSpPr>
            <p:spPr>
              <a:xfrm>
                <a:off x="6515176" y="3552395"/>
                <a:ext cx="804031" cy="1574145"/>
              </a:xfrm>
              <a:prstGeom prst="roundRect">
                <a:avLst/>
              </a:prstGeom>
              <a:solidFill>
                <a:schemeClr val="accent6">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输入</a:t>
                </a:r>
              </a:p>
            </p:txBody>
          </p:sp>
          <p:sp>
            <p:nvSpPr>
              <p:cNvPr id="31" name="圆角矩形 83">
                <a:extLst>
                  <a:ext uri="{FF2B5EF4-FFF2-40B4-BE49-F238E27FC236}">
                    <a16:creationId xmlns:a16="http://schemas.microsoft.com/office/drawing/2014/main" id="{AF3AF3DF-A9A3-49A8-989D-BDE03965AFD2}"/>
                  </a:ext>
                </a:extLst>
              </p:cNvPr>
              <p:cNvSpPr/>
              <p:nvPr/>
            </p:nvSpPr>
            <p:spPr>
              <a:xfrm>
                <a:off x="10751889" y="3552395"/>
                <a:ext cx="818538" cy="1574145"/>
              </a:xfrm>
              <a:prstGeom prst="roundRect">
                <a:avLst/>
              </a:prstGeom>
              <a:solidFill>
                <a:schemeClr val="accent6">
                  <a:lumMod val="20000"/>
                  <a:lumOff val="8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输出</a:t>
                </a:r>
              </a:p>
            </p:txBody>
          </p:sp>
          <p:cxnSp>
            <p:nvCxnSpPr>
              <p:cNvPr id="32" name="直接箭头连接符 11">
                <a:extLst>
                  <a:ext uri="{FF2B5EF4-FFF2-40B4-BE49-F238E27FC236}">
                    <a16:creationId xmlns:a16="http://schemas.microsoft.com/office/drawing/2014/main" id="{0FF53112-9FE8-40D5-8BFA-CCC72CED935A}"/>
                  </a:ext>
                </a:extLst>
              </p:cNvPr>
              <p:cNvCxnSpPr>
                <a:stCxn id="30" idx="0"/>
                <a:endCxn id="49" idx="0"/>
              </p:cNvCxnSpPr>
              <p:nvPr/>
            </p:nvCxnSpPr>
            <p:spPr>
              <a:xfrm rot="5400000" flipH="1" flipV="1">
                <a:off x="7104037" y="2387962"/>
                <a:ext cx="977589" cy="1351279"/>
              </a:xfrm>
              <a:prstGeom prst="bentConnector3">
                <a:avLst>
                  <a:gd name="adj1" fmla="val 14053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11">
                <a:extLst>
                  <a:ext uri="{FF2B5EF4-FFF2-40B4-BE49-F238E27FC236}">
                    <a16:creationId xmlns:a16="http://schemas.microsoft.com/office/drawing/2014/main" id="{7FE307D3-2620-4733-8BDC-50AACCBC2360}"/>
                  </a:ext>
                </a:extLst>
              </p:cNvPr>
              <p:cNvCxnSpPr>
                <a:stCxn id="51" idx="0"/>
                <a:endCxn id="31" idx="0"/>
              </p:cNvCxnSpPr>
              <p:nvPr/>
            </p:nvCxnSpPr>
            <p:spPr>
              <a:xfrm rot="16200000" flipH="1">
                <a:off x="9986295" y="2377532"/>
                <a:ext cx="977591" cy="1372134"/>
              </a:xfrm>
              <a:prstGeom prst="bentConnector3">
                <a:avLst>
                  <a:gd name="adj1" fmla="val -2338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11">
                <a:extLst>
                  <a:ext uri="{FF2B5EF4-FFF2-40B4-BE49-F238E27FC236}">
                    <a16:creationId xmlns:a16="http://schemas.microsoft.com/office/drawing/2014/main" id="{2888F347-3167-49AA-B31B-99AD42763828}"/>
                  </a:ext>
                </a:extLst>
              </p:cNvPr>
              <p:cNvCxnSpPr/>
              <p:nvPr/>
            </p:nvCxnSpPr>
            <p:spPr>
              <a:xfrm flipH="1">
                <a:off x="8250797" y="3599589"/>
                <a:ext cx="2949" cy="6774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11">
                <a:extLst>
                  <a:ext uri="{FF2B5EF4-FFF2-40B4-BE49-F238E27FC236}">
                    <a16:creationId xmlns:a16="http://schemas.microsoft.com/office/drawing/2014/main" id="{9DE149FD-960D-4986-969D-18C725699F07}"/>
                  </a:ext>
                </a:extLst>
              </p:cNvPr>
              <p:cNvCxnSpPr/>
              <p:nvPr/>
            </p:nvCxnSpPr>
            <p:spPr>
              <a:xfrm flipH="1" flipV="1">
                <a:off x="8606998" y="3574272"/>
                <a:ext cx="2949" cy="6774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11">
                <a:extLst>
                  <a:ext uri="{FF2B5EF4-FFF2-40B4-BE49-F238E27FC236}">
                    <a16:creationId xmlns:a16="http://schemas.microsoft.com/office/drawing/2014/main" id="{9570A858-8C10-46BC-B2F3-3B9012EE259C}"/>
                  </a:ext>
                </a:extLst>
              </p:cNvPr>
              <p:cNvCxnSpPr>
                <a:stCxn id="29" idx="0"/>
                <a:endCxn id="28" idx="2"/>
              </p:cNvCxnSpPr>
              <p:nvPr/>
            </p:nvCxnSpPr>
            <p:spPr>
              <a:xfrm flipH="1" flipV="1">
                <a:off x="9001717" y="5351698"/>
                <a:ext cx="2330" cy="31496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11">
                <a:extLst>
                  <a:ext uri="{FF2B5EF4-FFF2-40B4-BE49-F238E27FC236}">
                    <a16:creationId xmlns:a16="http://schemas.microsoft.com/office/drawing/2014/main" id="{CBC9C4F1-36DD-4505-AECB-E321ABD6A16A}"/>
                  </a:ext>
                </a:extLst>
              </p:cNvPr>
              <p:cNvCxnSpPr>
                <a:endCxn id="31" idx="2"/>
              </p:cNvCxnSpPr>
              <p:nvPr/>
            </p:nvCxnSpPr>
            <p:spPr>
              <a:xfrm flipV="1">
                <a:off x="11161158" y="5126540"/>
                <a:ext cx="0" cy="57600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11">
                <a:extLst>
                  <a:ext uri="{FF2B5EF4-FFF2-40B4-BE49-F238E27FC236}">
                    <a16:creationId xmlns:a16="http://schemas.microsoft.com/office/drawing/2014/main" id="{41118A94-C7E9-4A68-932F-FE707269D3F2}"/>
                  </a:ext>
                </a:extLst>
              </p:cNvPr>
              <p:cNvCxnSpPr>
                <a:endCxn id="30" idx="2"/>
              </p:cNvCxnSpPr>
              <p:nvPr/>
            </p:nvCxnSpPr>
            <p:spPr>
              <a:xfrm flipV="1">
                <a:off x="6911609" y="5126540"/>
                <a:ext cx="5583" cy="57600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11">
                <a:extLst>
                  <a:ext uri="{FF2B5EF4-FFF2-40B4-BE49-F238E27FC236}">
                    <a16:creationId xmlns:a16="http://schemas.microsoft.com/office/drawing/2014/main" id="{74E3CAC2-DE3A-448D-8631-6ECF5D245E05}"/>
                  </a:ext>
                </a:extLst>
              </p:cNvPr>
              <p:cNvCxnSpPr>
                <a:endCxn id="27" idx="12"/>
              </p:cNvCxnSpPr>
              <p:nvPr/>
            </p:nvCxnSpPr>
            <p:spPr>
              <a:xfrm rot="5400000" flipH="1" flipV="1">
                <a:off x="6459825" y="4206763"/>
                <a:ext cx="2567858" cy="351932"/>
              </a:xfrm>
              <a:prstGeom prst="bentConnector4">
                <a:avLst>
                  <a:gd name="adj1" fmla="val 40609"/>
                  <a:gd name="adj2" fmla="val -1042"/>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E42A24C5-0EC1-470A-88F2-395446944A39}"/>
                  </a:ext>
                </a:extLst>
              </p:cNvPr>
              <p:cNvSpPr txBox="1"/>
              <p:nvPr/>
            </p:nvSpPr>
            <p:spPr>
              <a:xfrm>
                <a:off x="6574286" y="4026181"/>
                <a:ext cx="646331" cy="923331"/>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键盘</a:t>
                </a:r>
                <a:endParaRPr kumimoji="0" lang="en-US" altLang="zh-CN"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鼠标</a:t>
                </a:r>
              </a:p>
            </p:txBody>
          </p:sp>
          <p:sp>
            <p:nvSpPr>
              <p:cNvPr id="41" name="文本框 40">
                <a:extLst>
                  <a:ext uri="{FF2B5EF4-FFF2-40B4-BE49-F238E27FC236}">
                    <a16:creationId xmlns:a16="http://schemas.microsoft.com/office/drawing/2014/main" id="{F87F21B2-7836-42E5-B05F-DC5FC031B1E1}"/>
                  </a:ext>
                </a:extLst>
              </p:cNvPr>
              <p:cNvSpPr txBox="1"/>
              <p:nvPr/>
            </p:nvSpPr>
            <p:spPr>
              <a:xfrm>
                <a:off x="10670721" y="4026181"/>
                <a:ext cx="877163" cy="923331"/>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显示器</a:t>
                </a:r>
                <a:endParaRPr kumimoji="0" lang="en-US" altLang="zh-CN"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打印机</a:t>
                </a:r>
              </a:p>
            </p:txBody>
          </p:sp>
          <p:sp>
            <p:nvSpPr>
              <p:cNvPr id="42" name="文本框 41">
                <a:extLst>
                  <a:ext uri="{FF2B5EF4-FFF2-40B4-BE49-F238E27FC236}">
                    <a16:creationId xmlns:a16="http://schemas.microsoft.com/office/drawing/2014/main" id="{7B290A7C-C97D-41C1-8768-6B46BE3DBAC2}"/>
                  </a:ext>
                </a:extLst>
              </p:cNvPr>
              <p:cNvSpPr txBox="1"/>
              <p:nvPr/>
            </p:nvSpPr>
            <p:spPr>
              <a:xfrm>
                <a:off x="8121459" y="3097501"/>
                <a:ext cx="646331" cy="369332"/>
              </a:xfrm>
              <a:prstGeom prst="rect">
                <a:avLst/>
              </a:prstGeom>
              <a:solidFill>
                <a:schemeClr val="accent4">
                  <a:lumMod val="20000"/>
                  <a:lumOff val="80000"/>
                </a:schemeClr>
              </a:solidFill>
              <a:ln>
                <a:solidFill>
                  <a:schemeClr val="bg1">
                    <a:lumMod val="8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程序</a:t>
                </a:r>
              </a:p>
            </p:txBody>
          </p:sp>
          <p:cxnSp>
            <p:nvCxnSpPr>
              <p:cNvPr id="43" name="直接箭头连接符 11">
                <a:extLst>
                  <a:ext uri="{FF2B5EF4-FFF2-40B4-BE49-F238E27FC236}">
                    <a16:creationId xmlns:a16="http://schemas.microsoft.com/office/drawing/2014/main" id="{94855BEE-307D-4296-A436-CEB06EC66B70}"/>
                  </a:ext>
                </a:extLst>
              </p:cNvPr>
              <p:cNvCxnSpPr/>
              <p:nvPr/>
            </p:nvCxnSpPr>
            <p:spPr>
              <a:xfrm flipH="1">
                <a:off x="9359771" y="3599589"/>
                <a:ext cx="2949" cy="6774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11">
                <a:extLst>
                  <a:ext uri="{FF2B5EF4-FFF2-40B4-BE49-F238E27FC236}">
                    <a16:creationId xmlns:a16="http://schemas.microsoft.com/office/drawing/2014/main" id="{9F49BDEF-69A5-4BAD-9DA5-6546A84BC59D}"/>
                  </a:ext>
                </a:extLst>
              </p:cNvPr>
              <p:cNvCxnSpPr/>
              <p:nvPr/>
            </p:nvCxnSpPr>
            <p:spPr>
              <a:xfrm flipH="1" flipV="1">
                <a:off x="9715972" y="3574272"/>
                <a:ext cx="2949" cy="6774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B03D8C90-F9A5-406C-B508-C95ED0E1E6EE}"/>
                  </a:ext>
                </a:extLst>
              </p:cNvPr>
              <p:cNvSpPr txBox="1"/>
              <p:nvPr/>
            </p:nvSpPr>
            <p:spPr>
              <a:xfrm>
                <a:off x="9245723" y="3105484"/>
                <a:ext cx="646331" cy="369332"/>
              </a:xfrm>
              <a:prstGeom prst="rect">
                <a:avLst/>
              </a:prstGeom>
              <a:solidFill>
                <a:schemeClr val="accent6">
                  <a:lumMod val="20000"/>
                  <a:lumOff val="80000"/>
                </a:schemeClr>
              </a:solidFill>
              <a:ln>
                <a:solidFill>
                  <a:schemeClr val="bg1">
                    <a:lumMod val="8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lumMod val="50000"/>
                      </a:prstClr>
                    </a:solidFill>
                    <a:effectLst/>
                    <a:uLnTx/>
                    <a:uFillTx/>
                    <a:latin typeface="等线" panose="020F0502020204030204"/>
                    <a:ea typeface="等线" panose="02010600030101010101" pitchFamily="2" charset="-122"/>
                    <a:cs typeface="+mn-cs"/>
                  </a:rPr>
                  <a:t>数据</a:t>
                </a:r>
              </a:p>
            </p:txBody>
          </p:sp>
          <p:cxnSp>
            <p:nvCxnSpPr>
              <p:cNvPr id="46" name="直接箭头连接符 11">
                <a:extLst>
                  <a:ext uri="{FF2B5EF4-FFF2-40B4-BE49-F238E27FC236}">
                    <a16:creationId xmlns:a16="http://schemas.microsoft.com/office/drawing/2014/main" id="{9FC736F0-2025-45D6-8878-ABCF9C48E9F5}"/>
                  </a:ext>
                </a:extLst>
              </p:cNvPr>
              <p:cNvCxnSpPr>
                <a:stCxn id="48" idx="0"/>
                <a:endCxn id="31" idx="0"/>
              </p:cNvCxnSpPr>
              <p:nvPr/>
            </p:nvCxnSpPr>
            <p:spPr>
              <a:xfrm rot="16200000" flipH="1">
                <a:off x="9440153" y="1831390"/>
                <a:ext cx="979754" cy="2462256"/>
              </a:xfrm>
              <a:prstGeom prst="bentConnector3">
                <a:avLst>
                  <a:gd name="adj1" fmla="val -2333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11">
                <a:extLst>
                  <a:ext uri="{FF2B5EF4-FFF2-40B4-BE49-F238E27FC236}">
                    <a16:creationId xmlns:a16="http://schemas.microsoft.com/office/drawing/2014/main" id="{9B648E9D-7768-430E-98E1-EF3DA2EA840E}"/>
                  </a:ext>
                </a:extLst>
              </p:cNvPr>
              <p:cNvCxnSpPr>
                <a:endCxn id="50" idx="7"/>
              </p:cNvCxnSpPr>
              <p:nvPr/>
            </p:nvCxnSpPr>
            <p:spPr>
              <a:xfrm rot="16200000" flipV="1">
                <a:off x="8996670" y="4194583"/>
                <a:ext cx="2568662" cy="375488"/>
              </a:xfrm>
              <a:prstGeom prst="bentConnector2">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流程图: 接点 47">
                <a:extLst>
                  <a:ext uri="{FF2B5EF4-FFF2-40B4-BE49-F238E27FC236}">
                    <a16:creationId xmlns:a16="http://schemas.microsoft.com/office/drawing/2014/main" id="{816910AD-CEC4-4328-9C8E-B7CAED217449}"/>
                  </a:ext>
                </a:extLst>
              </p:cNvPr>
              <p:cNvSpPr/>
              <p:nvPr/>
            </p:nvSpPr>
            <p:spPr>
              <a:xfrm>
                <a:off x="8676042" y="2572641"/>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 name="流程图: 接点 48">
                <a:extLst>
                  <a:ext uri="{FF2B5EF4-FFF2-40B4-BE49-F238E27FC236}">
                    <a16:creationId xmlns:a16="http://schemas.microsoft.com/office/drawing/2014/main" id="{B4F93B88-0268-4D2D-A807-4776E51E3214}"/>
                  </a:ext>
                </a:extLst>
              </p:cNvPr>
              <p:cNvSpPr/>
              <p:nvPr/>
            </p:nvSpPr>
            <p:spPr>
              <a:xfrm>
                <a:off x="8245611" y="2574806"/>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 name="流程图: 接点 50">
                <a:extLst>
                  <a:ext uri="{FF2B5EF4-FFF2-40B4-BE49-F238E27FC236}">
                    <a16:creationId xmlns:a16="http://schemas.microsoft.com/office/drawing/2014/main" id="{94B4786A-D6D6-4F9E-A325-969F29C395A2}"/>
                  </a:ext>
                </a:extLst>
              </p:cNvPr>
              <p:cNvSpPr/>
              <p:nvPr/>
            </p:nvSpPr>
            <p:spPr>
              <a:xfrm>
                <a:off x="9766164" y="25748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2" name="流程图: 接点 51">
                <a:extLst>
                  <a:ext uri="{FF2B5EF4-FFF2-40B4-BE49-F238E27FC236}">
                    <a16:creationId xmlns:a16="http://schemas.microsoft.com/office/drawing/2014/main" id="{6B0CDE36-9C7D-424A-8B59-8F9EA57A59D5}"/>
                  </a:ext>
                </a:extLst>
              </p:cNvPr>
              <p:cNvSpPr/>
              <p:nvPr/>
            </p:nvSpPr>
            <p:spPr>
              <a:xfrm>
                <a:off x="9335733" y="2576969"/>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53" name="直接箭头连接符 11">
                <a:extLst>
                  <a:ext uri="{FF2B5EF4-FFF2-40B4-BE49-F238E27FC236}">
                    <a16:creationId xmlns:a16="http://schemas.microsoft.com/office/drawing/2014/main" id="{2F6A7C26-B966-4E57-BFCF-6DDBABFFF6CE}"/>
                  </a:ext>
                </a:extLst>
              </p:cNvPr>
              <p:cNvCxnSpPr>
                <a:stCxn id="30" idx="0"/>
                <a:endCxn id="52" idx="0"/>
              </p:cNvCxnSpPr>
              <p:nvPr/>
            </p:nvCxnSpPr>
            <p:spPr>
              <a:xfrm rot="5400000" flipH="1" flipV="1">
                <a:off x="7650179" y="1843982"/>
                <a:ext cx="975426" cy="2441401"/>
              </a:xfrm>
              <a:prstGeom prst="bentConnector3">
                <a:avLst>
                  <a:gd name="adj1" fmla="val 140102"/>
                </a:avLst>
              </a:prstGeom>
              <a:ln w="19050">
                <a:tailEnd type="triangle"/>
              </a:ln>
            </p:spPr>
            <p:style>
              <a:lnRef idx="1">
                <a:schemeClr val="accent1"/>
              </a:lnRef>
              <a:fillRef idx="0">
                <a:schemeClr val="accent1"/>
              </a:fillRef>
              <a:effectRef idx="0">
                <a:schemeClr val="accent1"/>
              </a:effectRef>
              <a:fontRef idx="minor">
                <a:schemeClr val="tx1"/>
              </a:fontRef>
            </p:style>
          </p:cxnSp>
        </p:grpSp>
      </p:grpSp>
      <p:sp>
        <p:nvSpPr>
          <p:cNvPr id="54" name="椭圆 53">
            <a:extLst>
              <a:ext uri="{FF2B5EF4-FFF2-40B4-BE49-F238E27FC236}">
                <a16:creationId xmlns:a16="http://schemas.microsoft.com/office/drawing/2014/main" id="{6819DE33-185A-4C13-A324-5747E3C2B3DB}"/>
              </a:ext>
            </a:extLst>
          </p:cNvPr>
          <p:cNvSpPr/>
          <p:nvPr/>
        </p:nvSpPr>
        <p:spPr>
          <a:xfrm>
            <a:off x="7968858" y="1845743"/>
            <a:ext cx="2536590" cy="1298727"/>
          </a:xfrm>
          <a:prstGeom prst="ellipse">
            <a:avLst/>
          </a:prstGeom>
          <a:noFill/>
          <a:ln w="57150">
            <a:solidFill>
              <a:srgbClr val="FF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灯片编号占位符 55">
            <a:extLst>
              <a:ext uri="{FF2B5EF4-FFF2-40B4-BE49-F238E27FC236}">
                <a16:creationId xmlns:a16="http://schemas.microsoft.com/office/drawing/2014/main" id="{C89C7163-376D-4EB8-ACA6-5DA0FC429821}"/>
              </a:ext>
            </a:extLst>
          </p:cNvPr>
          <p:cNvSpPr>
            <a:spLocks noGrp="1"/>
          </p:cNvSpPr>
          <p:nvPr>
            <p:ph type="sldNum" sz="quarter" idx="12"/>
          </p:nvPr>
        </p:nvSpPr>
        <p:spPr/>
        <p:txBody>
          <a:bodyPr/>
          <a:lstStyle/>
          <a:p>
            <a:fld id="{042958E2-BC60-473F-990C-5A8ED10EB267}" type="slidenum">
              <a:rPr lang="zh-CN" altLang="en-US" sz="1400" b="1" smtClean="0"/>
              <a:pPr/>
              <a:t>11</a:t>
            </a:fld>
            <a:r>
              <a:rPr lang="zh-CN" altLang="en-US"/>
              <a:t> </a:t>
            </a:r>
            <a:r>
              <a:rPr lang="en-US" altLang="zh-CN"/>
              <a:t>/ 24</a:t>
            </a:r>
            <a:endParaRPr lang="zh-CN" altLang="en-US" dirty="0"/>
          </a:p>
        </p:txBody>
      </p:sp>
    </p:spTree>
    <p:extLst>
      <p:ext uri="{BB962C8B-B14F-4D97-AF65-F5344CB8AC3E}">
        <p14:creationId xmlns:p14="http://schemas.microsoft.com/office/powerpoint/2010/main" val="28211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wheel(1)">
                                      <p:cBhvr>
                                        <p:cTn id="12"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b="1" spc="300" dirty="0">
                <a:latin typeface="+mn-ea"/>
                <a:ea typeface="+mn-ea"/>
              </a:rPr>
              <a:t>“三大件”</a:t>
            </a:r>
            <a:endParaRPr lang="zh-CN" altLang="en-US" sz="3600" b="1" spc="300" dirty="0">
              <a:latin typeface="+mn-ea"/>
              <a:ea typeface="+mn-ea"/>
              <a:cs typeface="Arial" panose="020B0604020202020204" pitchFamily="34" charset="0"/>
            </a:endParaRPr>
          </a:p>
        </p:txBody>
      </p:sp>
      <p:graphicFrame>
        <p:nvGraphicFramePr>
          <p:cNvPr id="10" name="表格 17">
            <a:extLst>
              <a:ext uri="{FF2B5EF4-FFF2-40B4-BE49-F238E27FC236}">
                <a16:creationId xmlns:a16="http://schemas.microsoft.com/office/drawing/2014/main" id="{D44BBC92-8087-4E5B-9C02-EE257ABEE9F6}"/>
              </a:ext>
            </a:extLst>
          </p:cNvPr>
          <p:cNvGraphicFramePr>
            <a:graphicFrameLocks noGrp="1"/>
          </p:cNvGraphicFramePr>
          <p:nvPr>
            <p:extLst>
              <p:ext uri="{D42A27DB-BD31-4B8C-83A1-F6EECF244321}">
                <p14:modId xmlns:p14="http://schemas.microsoft.com/office/powerpoint/2010/main" val="2742063747"/>
              </p:ext>
            </p:extLst>
          </p:nvPr>
        </p:nvGraphicFramePr>
        <p:xfrm>
          <a:off x="842194" y="1010776"/>
          <a:ext cx="2581837" cy="1828800"/>
        </p:xfrm>
        <a:graphic>
          <a:graphicData uri="http://schemas.openxmlformats.org/drawingml/2006/table">
            <a:tbl>
              <a:tblPr firstRow="1" bandRow="1">
                <a:tableStyleId>{5C22544A-7EE6-4342-B048-85BDC9FD1C3A}</a:tableStyleId>
              </a:tblPr>
              <a:tblGrid>
                <a:gridCol w="1134037">
                  <a:extLst>
                    <a:ext uri="{9D8B030D-6E8A-4147-A177-3AD203B41FA5}">
                      <a16:colId xmlns:a16="http://schemas.microsoft.com/office/drawing/2014/main" val="1903699449"/>
                    </a:ext>
                  </a:extLst>
                </a:gridCol>
                <a:gridCol w="1447800">
                  <a:extLst>
                    <a:ext uri="{9D8B030D-6E8A-4147-A177-3AD203B41FA5}">
                      <a16:colId xmlns:a16="http://schemas.microsoft.com/office/drawing/2014/main" val="2604810797"/>
                    </a:ext>
                  </a:extLst>
                </a:gridCol>
              </a:tblGrid>
              <a:tr h="297450">
                <a:tc>
                  <a:txBody>
                    <a:bodyPr/>
                    <a:lstStyle/>
                    <a:p>
                      <a:pPr algn="r"/>
                      <a:endParaRPr lang="zh-CN" altLang="en-US">
                        <a:solidFill>
                          <a:schemeClr val="bg1">
                            <a:lumMod val="50000"/>
                          </a:schemeClr>
                        </a:solidFill>
                      </a:endParaRPr>
                    </a:p>
                  </a:txBody>
                  <a:tcPr>
                    <a:noFill/>
                  </a:tcPr>
                </a:tc>
                <a:tc>
                  <a:txBody>
                    <a:bodyPr/>
                    <a:lstStyle/>
                    <a:p>
                      <a:pPr algn="ctr"/>
                      <a:r>
                        <a:rPr lang="zh-CN" altLang="en-US" b="1" dirty="0">
                          <a:solidFill>
                            <a:schemeClr val="accent1"/>
                          </a:solidFill>
                        </a:rPr>
                        <a:t>指令</a:t>
                      </a:r>
                      <a:r>
                        <a:rPr lang="zh-CN" altLang="en-US" b="0" dirty="0">
                          <a:solidFill>
                            <a:schemeClr val="accent1"/>
                          </a:solidFill>
                        </a:rPr>
                        <a:t>存储器</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3535599"/>
                  </a:ext>
                </a:extLst>
              </a:tr>
              <a:tr h="297450">
                <a:tc>
                  <a:txBody>
                    <a:bodyPr/>
                    <a:lstStyle/>
                    <a:p>
                      <a:pPr algn="r"/>
                      <a:r>
                        <a:rPr lang="en-US" altLang="zh-CN" dirty="0">
                          <a:solidFill>
                            <a:schemeClr val="bg1">
                              <a:lumMod val="50000"/>
                            </a:schemeClr>
                          </a:solidFill>
                        </a:rPr>
                        <a:t>FFFFFFFF</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zh-CN" altLang="en-US" b="1"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42444148"/>
                  </a:ext>
                </a:extLst>
              </a:tr>
              <a:tr h="297450">
                <a:tc>
                  <a:txBody>
                    <a:bodyPr/>
                    <a:lstStyle/>
                    <a:p>
                      <a:pPr algn="ctr"/>
                      <a:r>
                        <a:rPr lang="en-US" altLang="zh-CN" dirty="0">
                          <a:solidFill>
                            <a:schemeClr val="bg1">
                              <a:lumMod val="50000"/>
                            </a:schemeClr>
                          </a:solidFill>
                        </a:rPr>
                        <a:t>……</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spc="300" dirty="0"/>
                        <a:t>……</a:t>
                      </a:r>
                      <a:endParaRPr lang="zh-CN" altLang="en-US" b="0"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2684328"/>
                  </a:ext>
                </a:extLst>
              </a:tr>
              <a:tr h="297450">
                <a:tc>
                  <a:txBody>
                    <a:bodyPr/>
                    <a:lstStyle/>
                    <a:p>
                      <a:pPr algn="r"/>
                      <a:r>
                        <a:rPr lang="en-US" altLang="zh-CN" dirty="0">
                          <a:solidFill>
                            <a:schemeClr val="bg1">
                              <a:lumMod val="50000"/>
                            </a:schemeClr>
                          </a:solidFill>
                        </a:rPr>
                        <a:t>00000001</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altLang="zh-CN" b="0" spc="300" dirty="0"/>
                        <a:t>AC100002</a:t>
                      </a:r>
                      <a:endParaRPr lang="zh-CN" altLang="en-US" b="0"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1870431"/>
                  </a:ext>
                </a:extLst>
              </a:tr>
              <a:tr h="297450">
                <a:tc>
                  <a:txBody>
                    <a:bodyPr/>
                    <a:lstStyle/>
                    <a:p>
                      <a:pPr algn="r"/>
                      <a:r>
                        <a:rPr lang="en-US" altLang="zh-CN" dirty="0">
                          <a:solidFill>
                            <a:schemeClr val="bg1">
                              <a:lumMod val="50000"/>
                            </a:schemeClr>
                          </a:solidFill>
                        </a:rPr>
                        <a:t>00000000</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altLang="zh-CN" b="0" spc="300" dirty="0"/>
                        <a:t>8C100000</a:t>
                      </a:r>
                      <a:endParaRPr lang="zh-CN" altLang="en-US" b="0"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1384938"/>
                  </a:ext>
                </a:extLst>
              </a:tr>
            </a:tbl>
          </a:graphicData>
        </a:graphic>
      </p:graphicFrame>
      <p:sp>
        <p:nvSpPr>
          <p:cNvPr id="18" name="箭头: 右 17">
            <a:extLst>
              <a:ext uri="{FF2B5EF4-FFF2-40B4-BE49-F238E27FC236}">
                <a16:creationId xmlns:a16="http://schemas.microsoft.com/office/drawing/2014/main" id="{FF5D1AE0-1B06-46E1-BDF7-3BDC6A43B694}"/>
              </a:ext>
            </a:extLst>
          </p:cNvPr>
          <p:cNvSpPr/>
          <p:nvPr/>
        </p:nvSpPr>
        <p:spPr>
          <a:xfrm>
            <a:off x="337234" y="2480291"/>
            <a:ext cx="523807" cy="359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t>PC</a:t>
            </a:r>
            <a:endParaRPr lang="zh-CN" altLang="en-US" sz="1400" b="1" dirty="0"/>
          </a:p>
        </p:txBody>
      </p:sp>
      <p:graphicFrame>
        <p:nvGraphicFramePr>
          <p:cNvPr id="86" name="表格 17">
            <a:extLst>
              <a:ext uri="{FF2B5EF4-FFF2-40B4-BE49-F238E27FC236}">
                <a16:creationId xmlns:a16="http://schemas.microsoft.com/office/drawing/2014/main" id="{1E272938-C624-4D26-802B-262DE436492B}"/>
              </a:ext>
            </a:extLst>
          </p:cNvPr>
          <p:cNvGraphicFramePr>
            <a:graphicFrameLocks noGrp="1"/>
          </p:cNvGraphicFramePr>
          <p:nvPr>
            <p:extLst>
              <p:ext uri="{D42A27DB-BD31-4B8C-83A1-F6EECF244321}">
                <p14:modId xmlns:p14="http://schemas.microsoft.com/office/powerpoint/2010/main" val="286614300"/>
              </p:ext>
            </p:extLst>
          </p:nvPr>
        </p:nvGraphicFramePr>
        <p:xfrm>
          <a:off x="9317101" y="1073584"/>
          <a:ext cx="2576458" cy="2194560"/>
        </p:xfrm>
        <a:graphic>
          <a:graphicData uri="http://schemas.openxmlformats.org/drawingml/2006/table">
            <a:tbl>
              <a:tblPr firstRow="1" bandRow="1">
                <a:tableStyleId>{5C22544A-7EE6-4342-B048-85BDC9FD1C3A}</a:tableStyleId>
              </a:tblPr>
              <a:tblGrid>
                <a:gridCol w="1128658">
                  <a:extLst>
                    <a:ext uri="{9D8B030D-6E8A-4147-A177-3AD203B41FA5}">
                      <a16:colId xmlns:a16="http://schemas.microsoft.com/office/drawing/2014/main" val="1903699449"/>
                    </a:ext>
                  </a:extLst>
                </a:gridCol>
                <a:gridCol w="1447800">
                  <a:extLst>
                    <a:ext uri="{9D8B030D-6E8A-4147-A177-3AD203B41FA5}">
                      <a16:colId xmlns:a16="http://schemas.microsoft.com/office/drawing/2014/main" val="2604810797"/>
                    </a:ext>
                  </a:extLst>
                </a:gridCol>
              </a:tblGrid>
              <a:tr h="297450">
                <a:tc>
                  <a:txBody>
                    <a:bodyPr/>
                    <a:lstStyle/>
                    <a:p>
                      <a:pPr algn="r"/>
                      <a:endParaRPr lang="zh-CN" altLang="en-US">
                        <a:solidFill>
                          <a:schemeClr val="bg1">
                            <a:lumMod val="50000"/>
                          </a:schemeClr>
                        </a:solidFill>
                      </a:endParaRPr>
                    </a:p>
                  </a:txBody>
                  <a:tcPr>
                    <a:noFill/>
                  </a:tcPr>
                </a:tc>
                <a:tc>
                  <a:txBody>
                    <a:bodyPr/>
                    <a:lstStyle/>
                    <a:p>
                      <a:pPr algn="ctr"/>
                      <a:r>
                        <a:rPr lang="zh-CN" altLang="en-US" b="1" dirty="0">
                          <a:solidFill>
                            <a:schemeClr val="accent1"/>
                          </a:solidFill>
                        </a:rPr>
                        <a:t>数据</a:t>
                      </a:r>
                      <a:r>
                        <a:rPr lang="zh-CN" altLang="en-US" b="0" dirty="0">
                          <a:solidFill>
                            <a:schemeClr val="accent1"/>
                          </a:solidFill>
                        </a:rPr>
                        <a:t>存储器</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3535599"/>
                  </a:ext>
                </a:extLst>
              </a:tr>
              <a:tr h="297450">
                <a:tc>
                  <a:txBody>
                    <a:bodyPr/>
                    <a:lstStyle/>
                    <a:p>
                      <a:pPr algn="r"/>
                      <a:r>
                        <a:rPr lang="en-US" altLang="zh-CN" dirty="0">
                          <a:solidFill>
                            <a:schemeClr val="bg1">
                              <a:lumMod val="50000"/>
                            </a:schemeClr>
                          </a:solidFill>
                        </a:rPr>
                        <a:t>FFFFFFFF</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zh-CN" altLang="en-US" b="1"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42444148"/>
                  </a:ext>
                </a:extLst>
              </a:tr>
              <a:tr h="297450">
                <a:tc>
                  <a:txBody>
                    <a:bodyPr/>
                    <a:lstStyle/>
                    <a:p>
                      <a:pPr algn="ctr"/>
                      <a:r>
                        <a:rPr lang="en-US" altLang="zh-CN" dirty="0">
                          <a:solidFill>
                            <a:schemeClr val="bg1">
                              <a:lumMod val="50000"/>
                            </a:schemeClr>
                          </a:solidFill>
                        </a:rPr>
                        <a:t>……</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zh-CN" altLang="en-US" b="1"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31615632"/>
                  </a:ext>
                </a:extLst>
              </a:tr>
              <a:tr h="297450">
                <a:tc>
                  <a:txBody>
                    <a:bodyPr/>
                    <a:lstStyle/>
                    <a:p>
                      <a:pPr algn="r"/>
                      <a:r>
                        <a:rPr lang="en-US" altLang="zh-CN" dirty="0">
                          <a:solidFill>
                            <a:schemeClr val="bg1">
                              <a:lumMod val="50000"/>
                            </a:schemeClr>
                          </a:solidFill>
                        </a:rPr>
                        <a:t>00000002</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zh-CN" altLang="en-US" b="1"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13329353"/>
                  </a:ext>
                </a:extLst>
              </a:tr>
              <a:tr h="297450">
                <a:tc>
                  <a:txBody>
                    <a:bodyPr/>
                    <a:lstStyle/>
                    <a:p>
                      <a:pPr algn="r"/>
                      <a:r>
                        <a:rPr lang="en-US" altLang="zh-CN" dirty="0">
                          <a:solidFill>
                            <a:schemeClr val="bg1">
                              <a:lumMod val="50000"/>
                            </a:schemeClr>
                          </a:solidFill>
                        </a:rPr>
                        <a:t>00000001</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zh-CN" altLang="en-US" b="1"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1870431"/>
                  </a:ext>
                </a:extLst>
              </a:tr>
              <a:tr h="297450">
                <a:tc>
                  <a:txBody>
                    <a:bodyPr/>
                    <a:lstStyle/>
                    <a:p>
                      <a:pPr algn="r"/>
                      <a:r>
                        <a:rPr lang="en-US" altLang="zh-CN" dirty="0">
                          <a:solidFill>
                            <a:schemeClr val="bg1">
                              <a:lumMod val="50000"/>
                            </a:schemeClr>
                          </a:solidFill>
                        </a:rPr>
                        <a:t>00000000</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1" spc="300" dirty="0">
                          <a:solidFill>
                            <a:schemeClr val="accent2">
                              <a:lumMod val="75000"/>
                            </a:schemeClr>
                          </a:solidFill>
                        </a:rPr>
                        <a:t>12345678</a:t>
                      </a:r>
                      <a:endParaRPr lang="zh-CN" altLang="en-US" b="1" spc="300" dirty="0">
                        <a:solidFill>
                          <a:schemeClr val="accent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1384938"/>
                  </a:ext>
                </a:extLst>
              </a:tr>
            </a:tbl>
          </a:graphicData>
        </a:graphic>
      </p:graphicFrame>
      <p:graphicFrame>
        <p:nvGraphicFramePr>
          <p:cNvPr id="88" name="表格 17">
            <a:extLst>
              <a:ext uri="{FF2B5EF4-FFF2-40B4-BE49-F238E27FC236}">
                <a16:creationId xmlns:a16="http://schemas.microsoft.com/office/drawing/2014/main" id="{D3DF4F92-8658-49C5-8A1A-BE45A637E144}"/>
              </a:ext>
            </a:extLst>
          </p:cNvPr>
          <p:cNvGraphicFramePr>
            <a:graphicFrameLocks noGrp="1"/>
          </p:cNvGraphicFramePr>
          <p:nvPr>
            <p:extLst>
              <p:ext uri="{D42A27DB-BD31-4B8C-83A1-F6EECF244321}">
                <p14:modId xmlns:p14="http://schemas.microsoft.com/office/powerpoint/2010/main" val="1011845752"/>
              </p:ext>
            </p:extLst>
          </p:nvPr>
        </p:nvGraphicFramePr>
        <p:xfrm>
          <a:off x="5438710" y="1010776"/>
          <a:ext cx="2164380" cy="2194560"/>
        </p:xfrm>
        <a:graphic>
          <a:graphicData uri="http://schemas.openxmlformats.org/drawingml/2006/table">
            <a:tbl>
              <a:tblPr firstRow="1" bandRow="1">
                <a:tableStyleId>{5C22544A-7EE6-4342-B048-85BDC9FD1C3A}</a:tableStyleId>
              </a:tblPr>
              <a:tblGrid>
                <a:gridCol w="716580">
                  <a:extLst>
                    <a:ext uri="{9D8B030D-6E8A-4147-A177-3AD203B41FA5}">
                      <a16:colId xmlns:a16="http://schemas.microsoft.com/office/drawing/2014/main" val="1903699449"/>
                    </a:ext>
                  </a:extLst>
                </a:gridCol>
                <a:gridCol w="1447800">
                  <a:extLst>
                    <a:ext uri="{9D8B030D-6E8A-4147-A177-3AD203B41FA5}">
                      <a16:colId xmlns:a16="http://schemas.microsoft.com/office/drawing/2014/main" val="2604810797"/>
                    </a:ext>
                  </a:extLst>
                </a:gridCol>
              </a:tblGrid>
              <a:tr h="297450">
                <a:tc>
                  <a:txBody>
                    <a:bodyPr/>
                    <a:lstStyle/>
                    <a:p>
                      <a:pPr algn="r"/>
                      <a:endParaRPr lang="zh-CN" altLang="en-US" dirty="0">
                        <a:solidFill>
                          <a:schemeClr val="bg1">
                            <a:lumMod val="50000"/>
                          </a:schemeClr>
                        </a:solidFill>
                      </a:endParaRPr>
                    </a:p>
                  </a:txBody>
                  <a:tcPr>
                    <a:noFill/>
                  </a:tcPr>
                </a:tc>
                <a:tc>
                  <a:txBody>
                    <a:bodyPr/>
                    <a:lstStyle/>
                    <a:p>
                      <a:pPr algn="ctr"/>
                      <a:r>
                        <a:rPr lang="zh-CN" altLang="en-US" b="1" dirty="0">
                          <a:solidFill>
                            <a:schemeClr val="accent1"/>
                          </a:solidFill>
                        </a:rPr>
                        <a:t>寄存器</a:t>
                      </a:r>
                      <a:r>
                        <a:rPr lang="zh-CN" altLang="en-US" b="0" dirty="0">
                          <a:solidFill>
                            <a:schemeClr val="accent1"/>
                          </a:solidFill>
                        </a:rPr>
                        <a:t>文件</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3535599"/>
                  </a:ext>
                </a:extLst>
              </a:tr>
              <a:tr h="297450">
                <a:tc>
                  <a:txBody>
                    <a:bodyPr/>
                    <a:lstStyle/>
                    <a:p>
                      <a:pPr algn="r"/>
                      <a:r>
                        <a:rPr lang="en-US" altLang="zh-CN" dirty="0">
                          <a:solidFill>
                            <a:schemeClr val="bg1">
                              <a:lumMod val="50000"/>
                            </a:schemeClr>
                          </a:solidFill>
                        </a:rPr>
                        <a:t>$0</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r>
                        <a:rPr lang="en-US" altLang="zh-CN" b="0" spc="300" dirty="0"/>
                        <a:t>00000000</a:t>
                      </a:r>
                      <a:endParaRPr lang="zh-CN" altLang="en-US" b="0"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cell3D prstMaterial="dkEdge">
                      <a:bevel w="50800" prst="hardEdge"/>
                      <a:lightRig rig="flood" dir="t"/>
                    </a:cell3D>
                    <a:solidFill>
                      <a:schemeClr val="accent2">
                        <a:lumMod val="20000"/>
                        <a:lumOff val="80000"/>
                      </a:schemeClr>
                    </a:solidFill>
                  </a:tcPr>
                </a:tc>
                <a:extLst>
                  <a:ext uri="{0D108BD9-81ED-4DB2-BD59-A6C34878D82A}">
                    <a16:rowId xmlns:a16="http://schemas.microsoft.com/office/drawing/2014/main" val="1342444148"/>
                  </a:ext>
                </a:extLst>
              </a:tr>
              <a:tr h="297450">
                <a:tc>
                  <a:txBody>
                    <a:bodyPr/>
                    <a:lstStyle/>
                    <a:p>
                      <a:pPr algn="r"/>
                      <a:r>
                        <a:rPr lang="en-US" altLang="zh-CN" dirty="0">
                          <a:solidFill>
                            <a:schemeClr val="bg1">
                              <a:lumMod val="50000"/>
                            </a:schemeClr>
                          </a:solidFill>
                        </a:rPr>
                        <a:t>….</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zh-CN" altLang="en-US" b="1"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cell3D prstMaterial="dkEdge">
                      <a:bevel w="50800" prst="hardEdge"/>
                      <a:lightRig rig="flood" dir="t"/>
                    </a:cell3D>
                    <a:solidFill>
                      <a:schemeClr val="accent2">
                        <a:lumMod val="20000"/>
                        <a:lumOff val="80000"/>
                      </a:schemeClr>
                    </a:solidFill>
                  </a:tcPr>
                </a:tc>
                <a:extLst>
                  <a:ext uri="{0D108BD9-81ED-4DB2-BD59-A6C34878D82A}">
                    <a16:rowId xmlns:a16="http://schemas.microsoft.com/office/drawing/2014/main" val="3535387460"/>
                  </a:ext>
                </a:extLst>
              </a:tr>
              <a:tr h="297450">
                <a:tc>
                  <a:txBody>
                    <a:bodyPr/>
                    <a:lstStyle/>
                    <a:p>
                      <a:pPr algn="r"/>
                      <a:r>
                        <a:rPr lang="en-US" altLang="zh-CN" dirty="0">
                          <a:solidFill>
                            <a:schemeClr val="bg1">
                              <a:lumMod val="50000"/>
                            </a:schemeClr>
                          </a:solidFill>
                        </a:rPr>
                        <a:t>$16</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zh-CN" altLang="en-US" b="1"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cell3D prstMaterial="dkEdge">
                      <a:bevel w="50800" prst="hardEdge"/>
                      <a:lightRig rig="flood" dir="t"/>
                    </a:cell3D>
                    <a:solidFill>
                      <a:schemeClr val="accent2">
                        <a:lumMod val="20000"/>
                        <a:lumOff val="80000"/>
                      </a:schemeClr>
                    </a:solidFill>
                  </a:tcPr>
                </a:tc>
                <a:extLst>
                  <a:ext uri="{0D108BD9-81ED-4DB2-BD59-A6C34878D82A}">
                    <a16:rowId xmlns:a16="http://schemas.microsoft.com/office/drawing/2014/main" val="1369783528"/>
                  </a:ext>
                </a:extLst>
              </a:tr>
              <a:tr h="297450">
                <a:tc>
                  <a:txBody>
                    <a:bodyPr/>
                    <a:lstStyle/>
                    <a:p>
                      <a:pPr algn="r"/>
                      <a:r>
                        <a:rPr lang="en-US" altLang="zh-CN" dirty="0">
                          <a:solidFill>
                            <a:schemeClr val="bg1">
                              <a:lumMod val="50000"/>
                            </a:schemeClr>
                          </a:solidFill>
                        </a:rPr>
                        <a:t>….</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zh-CN" altLang="en-US" b="1"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cell3D prstMaterial="dkEdge">
                      <a:bevel w="50800" prst="hardEdge"/>
                      <a:lightRig rig="flood" dir="t"/>
                    </a:cell3D>
                    <a:solidFill>
                      <a:schemeClr val="accent2">
                        <a:lumMod val="20000"/>
                        <a:lumOff val="80000"/>
                      </a:schemeClr>
                    </a:solidFill>
                  </a:tcPr>
                </a:tc>
                <a:extLst>
                  <a:ext uri="{0D108BD9-81ED-4DB2-BD59-A6C34878D82A}">
                    <a16:rowId xmlns:a16="http://schemas.microsoft.com/office/drawing/2014/main" val="210459922"/>
                  </a:ext>
                </a:extLst>
              </a:tr>
              <a:tr h="297450">
                <a:tc>
                  <a:txBody>
                    <a:bodyPr/>
                    <a:lstStyle/>
                    <a:p>
                      <a:pPr algn="r"/>
                      <a:r>
                        <a:rPr lang="en-US" altLang="zh-CN" dirty="0">
                          <a:solidFill>
                            <a:schemeClr val="bg1">
                              <a:lumMod val="50000"/>
                            </a:schemeClr>
                          </a:solidFill>
                        </a:rPr>
                        <a:t>$31</a:t>
                      </a:r>
                      <a:endParaRPr lang="zh-CN" altLang="en-US" dirty="0">
                        <a:solidFill>
                          <a:schemeClr val="bg1">
                            <a:lumMod val="50000"/>
                          </a:schemeClr>
                        </a:solidFill>
                      </a:endParaRPr>
                    </a:p>
                  </a:txBody>
                  <a:tcPr>
                    <a:lnR w="12700" cap="flat" cmpd="sng" algn="ctr">
                      <a:solidFill>
                        <a:schemeClr val="tx1"/>
                      </a:solidFill>
                      <a:prstDash val="solid"/>
                      <a:round/>
                      <a:headEnd type="none" w="med" len="med"/>
                      <a:tailEnd type="none" w="med" len="med"/>
                    </a:lnR>
                    <a:noFill/>
                  </a:tcPr>
                </a:tc>
                <a:tc>
                  <a:txBody>
                    <a:bodyPr/>
                    <a:lstStyle/>
                    <a:p>
                      <a:pPr algn="ctr"/>
                      <a:endParaRPr lang="zh-CN" altLang="en-US" b="1" spc="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cell3D prstMaterial="dkEdge">
                      <a:bevel w="50800" prst="hardEdge"/>
                      <a:lightRig rig="flood" dir="t"/>
                    </a:cell3D>
                    <a:solidFill>
                      <a:schemeClr val="accent2">
                        <a:lumMod val="20000"/>
                        <a:lumOff val="80000"/>
                      </a:schemeClr>
                    </a:solidFill>
                  </a:tcPr>
                </a:tc>
                <a:extLst>
                  <a:ext uri="{0D108BD9-81ED-4DB2-BD59-A6C34878D82A}">
                    <a16:rowId xmlns:a16="http://schemas.microsoft.com/office/drawing/2014/main" val="871384938"/>
                  </a:ext>
                </a:extLst>
              </a:tr>
            </a:tbl>
          </a:graphicData>
        </a:graphic>
      </p:graphicFrame>
      <p:sp>
        <p:nvSpPr>
          <p:cNvPr id="99" name="文本框 98">
            <a:extLst>
              <a:ext uri="{FF2B5EF4-FFF2-40B4-BE49-F238E27FC236}">
                <a16:creationId xmlns:a16="http://schemas.microsoft.com/office/drawing/2014/main" id="{0D25317D-5909-4AB6-84EA-82172534F83E}"/>
              </a:ext>
            </a:extLst>
          </p:cNvPr>
          <p:cNvSpPr txBox="1"/>
          <p:nvPr/>
        </p:nvSpPr>
        <p:spPr>
          <a:xfrm rot="20211869">
            <a:off x="3398005" y="2141908"/>
            <a:ext cx="1803513" cy="400110"/>
          </a:xfrm>
          <a:prstGeom prst="rect">
            <a:avLst/>
          </a:prstGeom>
          <a:noFill/>
        </p:spPr>
        <p:txBody>
          <a:bodyPr wrap="square">
            <a:spAutoFit/>
          </a:bodyPr>
          <a:lstStyle/>
          <a:p>
            <a:r>
              <a:rPr lang="en-US" altLang="zh-CN" sz="2000" dirty="0" err="1">
                <a:solidFill>
                  <a:schemeClr val="bg1">
                    <a:lumMod val="50000"/>
                  </a:schemeClr>
                </a:solidFill>
                <a:latin typeface="新宋体" panose="02010609030101010101" pitchFamily="49" charset="-122"/>
                <a:ea typeface="新宋体" panose="02010609030101010101" pitchFamily="49" charset="-122"/>
              </a:rPr>
              <a:t>lw</a:t>
            </a:r>
            <a:r>
              <a:rPr lang="en-US" altLang="zh-CN" sz="2000" dirty="0">
                <a:solidFill>
                  <a:schemeClr val="bg1">
                    <a:lumMod val="50000"/>
                  </a:schemeClr>
                </a:solidFill>
                <a:latin typeface="新宋体" panose="02010609030101010101" pitchFamily="49" charset="-122"/>
                <a:ea typeface="新宋体" panose="02010609030101010101" pitchFamily="49" charset="-122"/>
              </a:rPr>
              <a:t> $16, </a:t>
            </a:r>
            <a:r>
              <a:rPr lang="en-US" altLang="zh-CN" sz="2000" b="1" dirty="0">
                <a:solidFill>
                  <a:schemeClr val="bg1">
                    <a:lumMod val="50000"/>
                  </a:schemeClr>
                </a:solidFill>
                <a:latin typeface="新宋体" panose="02010609030101010101" pitchFamily="49" charset="-122"/>
                <a:ea typeface="新宋体" panose="02010609030101010101" pitchFamily="49" charset="-122"/>
              </a:rPr>
              <a:t>0</a:t>
            </a:r>
            <a:r>
              <a:rPr lang="en-US" altLang="zh-CN" sz="2000" dirty="0">
                <a:solidFill>
                  <a:schemeClr val="bg1">
                    <a:lumMod val="50000"/>
                  </a:schemeClr>
                </a:solidFill>
                <a:latin typeface="新宋体" panose="02010609030101010101" pitchFamily="49" charset="-122"/>
                <a:ea typeface="新宋体" panose="02010609030101010101" pitchFamily="49" charset="-122"/>
              </a:rPr>
              <a:t>($0)</a:t>
            </a:r>
            <a:endParaRPr lang="zh-CN" altLang="en-US" sz="2000" dirty="0">
              <a:solidFill>
                <a:schemeClr val="bg1">
                  <a:lumMod val="50000"/>
                </a:schemeClr>
              </a:solidFill>
              <a:latin typeface="新宋体" panose="02010609030101010101" pitchFamily="49" charset="-122"/>
              <a:ea typeface="新宋体" panose="02010609030101010101" pitchFamily="49" charset="-122"/>
            </a:endParaRPr>
          </a:p>
        </p:txBody>
      </p:sp>
      <p:sp>
        <p:nvSpPr>
          <p:cNvPr id="31" name="文本框 30">
            <a:extLst>
              <a:ext uri="{FF2B5EF4-FFF2-40B4-BE49-F238E27FC236}">
                <a16:creationId xmlns:a16="http://schemas.microsoft.com/office/drawing/2014/main" id="{32F8AFA6-ACB0-4F1F-867B-EA50FB85112E}"/>
              </a:ext>
            </a:extLst>
          </p:cNvPr>
          <p:cNvSpPr txBox="1"/>
          <p:nvPr/>
        </p:nvSpPr>
        <p:spPr>
          <a:xfrm rot="20280866">
            <a:off x="3310897" y="1734164"/>
            <a:ext cx="1803513" cy="400110"/>
          </a:xfrm>
          <a:prstGeom prst="rect">
            <a:avLst/>
          </a:prstGeom>
          <a:noFill/>
        </p:spPr>
        <p:txBody>
          <a:bodyPr wrap="square">
            <a:spAutoFit/>
          </a:bodyPr>
          <a:lstStyle/>
          <a:p>
            <a:r>
              <a:rPr lang="en-US" altLang="zh-CN" sz="2000" dirty="0" err="1">
                <a:solidFill>
                  <a:schemeClr val="bg1">
                    <a:lumMod val="50000"/>
                  </a:schemeClr>
                </a:solidFill>
                <a:latin typeface="新宋体" panose="02010609030101010101" pitchFamily="49" charset="-122"/>
                <a:ea typeface="新宋体" panose="02010609030101010101" pitchFamily="49" charset="-122"/>
              </a:rPr>
              <a:t>sw</a:t>
            </a:r>
            <a:r>
              <a:rPr lang="en-US" altLang="zh-CN" sz="2000" dirty="0">
                <a:solidFill>
                  <a:schemeClr val="bg1">
                    <a:lumMod val="50000"/>
                  </a:schemeClr>
                </a:solidFill>
                <a:latin typeface="新宋体" panose="02010609030101010101" pitchFamily="49" charset="-122"/>
                <a:ea typeface="新宋体" panose="02010609030101010101" pitchFamily="49" charset="-122"/>
              </a:rPr>
              <a:t> $16, </a:t>
            </a:r>
            <a:r>
              <a:rPr lang="en-US" altLang="zh-CN" sz="2000" b="1" dirty="0">
                <a:solidFill>
                  <a:schemeClr val="bg1">
                    <a:lumMod val="50000"/>
                  </a:schemeClr>
                </a:solidFill>
                <a:latin typeface="新宋体" panose="02010609030101010101" pitchFamily="49" charset="-122"/>
                <a:ea typeface="新宋体" panose="02010609030101010101" pitchFamily="49" charset="-122"/>
              </a:rPr>
              <a:t>2</a:t>
            </a:r>
            <a:r>
              <a:rPr lang="en-US" altLang="zh-CN" sz="2000" dirty="0">
                <a:solidFill>
                  <a:schemeClr val="bg1">
                    <a:lumMod val="50000"/>
                  </a:schemeClr>
                </a:solidFill>
                <a:latin typeface="新宋体" panose="02010609030101010101" pitchFamily="49" charset="-122"/>
                <a:ea typeface="新宋体" panose="02010609030101010101" pitchFamily="49" charset="-122"/>
              </a:rPr>
              <a:t>($0)</a:t>
            </a:r>
            <a:endParaRPr lang="zh-CN" altLang="en-US" sz="2000" dirty="0">
              <a:solidFill>
                <a:schemeClr val="bg1">
                  <a:lumMod val="50000"/>
                </a:schemeClr>
              </a:solidFill>
              <a:latin typeface="新宋体" panose="02010609030101010101" pitchFamily="49" charset="-122"/>
              <a:ea typeface="新宋体" panose="02010609030101010101" pitchFamily="49" charset="-122"/>
            </a:endParaRPr>
          </a:p>
        </p:txBody>
      </p:sp>
      <p:sp>
        <p:nvSpPr>
          <p:cNvPr id="8" name="矩形: 圆角 7">
            <a:extLst>
              <a:ext uri="{FF2B5EF4-FFF2-40B4-BE49-F238E27FC236}">
                <a16:creationId xmlns:a16="http://schemas.microsoft.com/office/drawing/2014/main" id="{CC78D094-1D2F-45A0-9AD5-D7F84930AC6C}"/>
              </a:ext>
            </a:extLst>
          </p:cNvPr>
          <p:cNvSpPr/>
          <p:nvPr/>
        </p:nvSpPr>
        <p:spPr>
          <a:xfrm>
            <a:off x="5482228" y="1010776"/>
            <a:ext cx="2364499" cy="3073544"/>
          </a:xfrm>
          <a:prstGeom prst="roundRect">
            <a:avLst>
              <a:gd name="adj" fmla="val 5912"/>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zh-CN" sz="2400" b="1" dirty="0">
                <a:solidFill>
                  <a:schemeClr val="bg1">
                    <a:lumMod val="50000"/>
                  </a:schemeClr>
                </a:solidFill>
              </a:rPr>
              <a:t>CPU</a:t>
            </a:r>
            <a:endParaRPr lang="zh-CN" altLang="en-US" sz="2400" b="1" dirty="0">
              <a:solidFill>
                <a:schemeClr val="bg1">
                  <a:lumMod val="50000"/>
                </a:schemeClr>
              </a:solidFill>
            </a:endParaRPr>
          </a:p>
        </p:txBody>
      </p:sp>
      <p:sp>
        <p:nvSpPr>
          <p:cNvPr id="22" name="矩形: 圆角 21">
            <a:extLst>
              <a:ext uri="{FF2B5EF4-FFF2-40B4-BE49-F238E27FC236}">
                <a16:creationId xmlns:a16="http://schemas.microsoft.com/office/drawing/2014/main" id="{4206F3A5-B493-4E33-AEFD-55D1F95A7D30}"/>
              </a:ext>
            </a:extLst>
          </p:cNvPr>
          <p:cNvSpPr/>
          <p:nvPr/>
        </p:nvSpPr>
        <p:spPr>
          <a:xfrm>
            <a:off x="133758" y="936891"/>
            <a:ext cx="11924484" cy="3335851"/>
          </a:xfrm>
          <a:prstGeom prst="roundRect">
            <a:avLst>
              <a:gd name="adj" fmla="val 5912"/>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altLang="zh-CN" sz="2800" b="1" dirty="0">
                <a:solidFill>
                  <a:schemeClr val="bg1">
                    <a:lumMod val="50000"/>
                  </a:schemeClr>
                </a:solidFill>
              </a:rPr>
              <a:t>Computer</a:t>
            </a:r>
            <a:endParaRPr lang="zh-CN" altLang="en-US" sz="2800" b="1" dirty="0">
              <a:solidFill>
                <a:schemeClr val="bg1">
                  <a:lumMod val="50000"/>
                </a:schemeClr>
              </a:solidFill>
            </a:endParaRPr>
          </a:p>
        </p:txBody>
      </p:sp>
      <p:sp>
        <p:nvSpPr>
          <p:cNvPr id="12" name="文本框 11">
            <a:extLst>
              <a:ext uri="{FF2B5EF4-FFF2-40B4-BE49-F238E27FC236}">
                <a16:creationId xmlns:a16="http://schemas.microsoft.com/office/drawing/2014/main" id="{45E5CC7B-93DE-493D-B326-D35D18979089}"/>
              </a:ext>
            </a:extLst>
          </p:cNvPr>
          <p:cNvSpPr txBox="1"/>
          <p:nvPr/>
        </p:nvSpPr>
        <p:spPr>
          <a:xfrm>
            <a:off x="2303681" y="2825116"/>
            <a:ext cx="731290" cy="369332"/>
          </a:xfrm>
          <a:prstGeom prst="rect">
            <a:avLst/>
          </a:prstGeom>
          <a:noFill/>
        </p:spPr>
        <p:txBody>
          <a:bodyPr wrap="none" rtlCol="0">
            <a:spAutoFit/>
          </a:bodyPr>
          <a:lstStyle/>
          <a:p>
            <a:r>
              <a:rPr lang="en-US" altLang="zh-CN" b="1" dirty="0" err="1">
                <a:solidFill>
                  <a:schemeClr val="accent6"/>
                </a:solidFill>
              </a:rPr>
              <a:t>imem</a:t>
            </a:r>
            <a:endParaRPr lang="zh-CN" altLang="en-US" b="1" dirty="0">
              <a:solidFill>
                <a:schemeClr val="accent6"/>
              </a:solidFill>
            </a:endParaRPr>
          </a:p>
        </p:txBody>
      </p:sp>
      <p:sp>
        <p:nvSpPr>
          <p:cNvPr id="26" name="文本框 25">
            <a:extLst>
              <a:ext uri="{FF2B5EF4-FFF2-40B4-BE49-F238E27FC236}">
                <a16:creationId xmlns:a16="http://schemas.microsoft.com/office/drawing/2014/main" id="{53FF1C75-0540-4FD6-B556-370706026CA1}"/>
              </a:ext>
            </a:extLst>
          </p:cNvPr>
          <p:cNvSpPr txBox="1"/>
          <p:nvPr/>
        </p:nvSpPr>
        <p:spPr>
          <a:xfrm>
            <a:off x="10807412" y="3262786"/>
            <a:ext cx="798617" cy="369332"/>
          </a:xfrm>
          <a:prstGeom prst="rect">
            <a:avLst/>
          </a:prstGeom>
          <a:noFill/>
        </p:spPr>
        <p:txBody>
          <a:bodyPr wrap="none" rtlCol="0">
            <a:spAutoFit/>
          </a:bodyPr>
          <a:lstStyle/>
          <a:p>
            <a:r>
              <a:rPr lang="en-US" altLang="zh-CN" b="1" dirty="0" err="1">
                <a:solidFill>
                  <a:schemeClr val="accent6"/>
                </a:solidFill>
              </a:rPr>
              <a:t>dmem</a:t>
            </a:r>
            <a:endParaRPr lang="zh-CN" altLang="en-US" b="1" dirty="0">
              <a:solidFill>
                <a:schemeClr val="accent6"/>
              </a:solidFill>
            </a:endParaRPr>
          </a:p>
        </p:txBody>
      </p:sp>
      <p:grpSp>
        <p:nvGrpSpPr>
          <p:cNvPr id="7" name="组合 6">
            <a:extLst>
              <a:ext uri="{FF2B5EF4-FFF2-40B4-BE49-F238E27FC236}">
                <a16:creationId xmlns:a16="http://schemas.microsoft.com/office/drawing/2014/main" id="{8341A7F3-4366-4B88-8914-091A1FFB7585}"/>
              </a:ext>
            </a:extLst>
          </p:cNvPr>
          <p:cNvGrpSpPr/>
          <p:nvPr/>
        </p:nvGrpSpPr>
        <p:grpSpPr>
          <a:xfrm>
            <a:off x="7653640" y="1166032"/>
            <a:ext cx="4239920" cy="1374164"/>
            <a:chOff x="7653640" y="1166032"/>
            <a:chExt cx="4239920" cy="1374164"/>
          </a:xfrm>
        </p:grpSpPr>
        <p:sp>
          <p:nvSpPr>
            <p:cNvPr id="13" name="文本框 12">
              <a:extLst>
                <a:ext uri="{FF2B5EF4-FFF2-40B4-BE49-F238E27FC236}">
                  <a16:creationId xmlns:a16="http://schemas.microsoft.com/office/drawing/2014/main" id="{31801C4F-D91F-4220-978A-AD98B106A9A2}"/>
                </a:ext>
              </a:extLst>
            </p:cNvPr>
            <p:cNvSpPr txBox="1"/>
            <p:nvPr/>
          </p:nvSpPr>
          <p:spPr>
            <a:xfrm>
              <a:off x="10447104" y="2170864"/>
              <a:ext cx="1446456" cy="369332"/>
            </a:xfrm>
            <a:prstGeom prst="rect">
              <a:avLst/>
            </a:prstGeom>
            <a:noFill/>
          </p:spPr>
          <p:txBody>
            <a:bodyPr wrap="square">
              <a:spAutoFit/>
            </a:bodyPr>
            <a:lstStyle/>
            <a:p>
              <a:pPr algn="ctr"/>
              <a:r>
                <a:rPr lang="en-US" altLang="zh-CN" b="1" spc="300" dirty="0">
                  <a:solidFill>
                    <a:srgbClr val="FF0000"/>
                  </a:solidFill>
                </a:rPr>
                <a:t>12345678</a:t>
              </a:r>
              <a:endParaRPr lang="zh-CN" altLang="en-US" dirty="0"/>
            </a:p>
          </p:txBody>
        </p:sp>
        <p:cxnSp>
          <p:nvCxnSpPr>
            <p:cNvPr id="17" name="连接符: 曲线 16">
              <a:extLst>
                <a:ext uri="{FF2B5EF4-FFF2-40B4-BE49-F238E27FC236}">
                  <a16:creationId xmlns:a16="http://schemas.microsoft.com/office/drawing/2014/main" id="{8902F954-C55D-446C-B276-6DE21C08BA09}"/>
                </a:ext>
              </a:extLst>
            </p:cNvPr>
            <p:cNvCxnSpPr>
              <a:cxnSpLocks/>
            </p:cNvCxnSpPr>
            <p:nvPr/>
          </p:nvCxnSpPr>
          <p:spPr>
            <a:xfrm>
              <a:off x="7653640" y="2272764"/>
              <a:ext cx="1728658" cy="82766"/>
            </a:xfrm>
            <a:prstGeom prst="curvedConnector3">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C8B18749-213E-47DC-A50D-29E97C67A2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6353" y="1166032"/>
              <a:ext cx="840566" cy="1119463"/>
            </a:xfrm>
            <a:prstGeom prst="rect">
              <a:avLst/>
            </a:prstGeom>
          </p:spPr>
        </p:pic>
        <p:sp>
          <p:nvSpPr>
            <p:cNvPr id="28" name="文本框 27">
              <a:extLst>
                <a:ext uri="{FF2B5EF4-FFF2-40B4-BE49-F238E27FC236}">
                  <a16:creationId xmlns:a16="http://schemas.microsoft.com/office/drawing/2014/main" id="{9D467BC3-B45E-4107-98A7-0C8A1802D81A}"/>
                </a:ext>
              </a:extLst>
            </p:cNvPr>
            <p:cNvSpPr txBox="1"/>
            <p:nvPr/>
          </p:nvSpPr>
          <p:spPr>
            <a:xfrm>
              <a:off x="7807454" y="1774156"/>
              <a:ext cx="844462" cy="461665"/>
            </a:xfrm>
            <a:prstGeom prst="rect">
              <a:avLst/>
            </a:prstGeom>
            <a:noFill/>
          </p:spPr>
          <p:txBody>
            <a:bodyPr wrap="none" rtlCol="0">
              <a:spAutoFit/>
            </a:bodyPr>
            <a:lstStyle/>
            <a:p>
              <a:r>
                <a:rPr lang="en-US" altLang="zh-CN" sz="2400" dirty="0">
                  <a:solidFill>
                    <a:schemeClr val="accent2">
                      <a:lumMod val="75000"/>
                    </a:schemeClr>
                  </a:solidFill>
                </a:rPr>
                <a:t>Store</a:t>
              </a:r>
              <a:endParaRPr lang="zh-CN" altLang="en-US" sz="2400" dirty="0">
                <a:solidFill>
                  <a:schemeClr val="accent2">
                    <a:lumMod val="75000"/>
                  </a:schemeClr>
                </a:solidFill>
              </a:endParaRPr>
            </a:p>
          </p:txBody>
        </p:sp>
      </p:grpSp>
      <p:grpSp>
        <p:nvGrpSpPr>
          <p:cNvPr id="6" name="组合 5">
            <a:extLst>
              <a:ext uri="{FF2B5EF4-FFF2-40B4-BE49-F238E27FC236}">
                <a16:creationId xmlns:a16="http://schemas.microsoft.com/office/drawing/2014/main" id="{C778240B-FE90-4981-A9C0-49D99550EEDF}"/>
              </a:ext>
            </a:extLst>
          </p:cNvPr>
          <p:cNvGrpSpPr/>
          <p:nvPr/>
        </p:nvGrpSpPr>
        <p:grpSpPr>
          <a:xfrm>
            <a:off x="6156635" y="2087987"/>
            <a:ext cx="3388679" cy="1930095"/>
            <a:chOff x="6156635" y="2087987"/>
            <a:chExt cx="3388679" cy="1930095"/>
          </a:xfrm>
        </p:grpSpPr>
        <p:grpSp>
          <p:nvGrpSpPr>
            <p:cNvPr id="5" name="组合 4">
              <a:extLst>
                <a:ext uri="{FF2B5EF4-FFF2-40B4-BE49-F238E27FC236}">
                  <a16:creationId xmlns:a16="http://schemas.microsoft.com/office/drawing/2014/main" id="{B192F901-DC01-4FAB-97AB-982DEF5E684A}"/>
                </a:ext>
              </a:extLst>
            </p:cNvPr>
            <p:cNvGrpSpPr/>
            <p:nvPr/>
          </p:nvGrpSpPr>
          <p:grpSpPr>
            <a:xfrm>
              <a:off x="7653640" y="2400183"/>
              <a:ext cx="1891674" cy="1617899"/>
              <a:chOff x="7653640" y="2400183"/>
              <a:chExt cx="1891674" cy="1617899"/>
            </a:xfrm>
          </p:grpSpPr>
          <p:pic>
            <p:nvPicPr>
              <p:cNvPr id="20" name="图片 19">
                <a:extLst>
                  <a:ext uri="{FF2B5EF4-FFF2-40B4-BE49-F238E27FC236}">
                    <a16:creationId xmlns:a16="http://schemas.microsoft.com/office/drawing/2014/main" id="{C897774B-0944-4EA2-90D1-63D0F9879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939939" y="2898619"/>
                <a:ext cx="840566" cy="1119463"/>
              </a:xfrm>
              <a:prstGeom prst="rect">
                <a:avLst/>
              </a:prstGeom>
            </p:spPr>
          </p:pic>
          <p:cxnSp>
            <p:nvCxnSpPr>
              <p:cNvPr id="23" name="连接符: 曲线 22">
                <a:extLst>
                  <a:ext uri="{FF2B5EF4-FFF2-40B4-BE49-F238E27FC236}">
                    <a16:creationId xmlns:a16="http://schemas.microsoft.com/office/drawing/2014/main" id="{F747737B-DA50-4781-AAF5-ADFED98115D2}"/>
                  </a:ext>
                </a:extLst>
              </p:cNvPr>
              <p:cNvCxnSpPr>
                <a:cxnSpLocks/>
              </p:cNvCxnSpPr>
              <p:nvPr/>
            </p:nvCxnSpPr>
            <p:spPr>
              <a:xfrm rot="10800000">
                <a:off x="7653640" y="2400183"/>
                <a:ext cx="1710006" cy="685227"/>
              </a:xfrm>
              <a:prstGeom prst="curvedConnector3">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6DE6B18-41A7-4616-AB4A-EE023C5515E9}"/>
                  </a:ext>
                </a:extLst>
              </p:cNvPr>
              <p:cNvSpPr txBox="1"/>
              <p:nvPr/>
            </p:nvSpPr>
            <p:spPr>
              <a:xfrm>
                <a:off x="8759521" y="3316650"/>
                <a:ext cx="785793" cy="461665"/>
              </a:xfrm>
              <a:prstGeom prst="rect">
                <a:avLst/>
              </a:prstGeom>
              <a:noFill/>
            </p:spPr>
            <p:txBody>
              <a:bodyPr wrap="none" rtlCol="0">
                <a:spAutoFit/>
              </a:bodyPr>
              <a:lstStyle/>
              <a:p>
                <a:r>
                  <a:rPr lang="en-US" altLang="zh-CN" sz="2400" dirty="0">
                    <a:solidFill>
                      <a:schemeClr val="accent2">
                        <a:lumMod val="75000"/>
                      </a:schemeClr>
                    </a:solidFill>
                  </a:rPr>
                  <a:t>Load</a:t>
                </a:r>
                <a:endParaRPr lang="zh-CN" altLang="en-US" sz="2400" dirty="0">
                  <a:solidFill>
                    <a:schemeClr val="accent2">
                      <a:lumMod val="75000"/>
                    </a:schemeClr>
                  </a:solidFill>
                </a:endParaRPr>
              </a:p>
            </p:txBody>
          </p:sp>
        </p:grpSp>
        <p:sp>
          <p:nvSpPr>
            <p:cNvPr id="50" name="文本框 49">
              <a:extLst>
                <a:ext uri="{FF2B5EF4-FFF2-40B4-BE49-F238E27FC236}">
                  <a16:creationId xmlns:a16="http://schemas.microsoft.com/office/drawing/2014/main" id="{1F6BA6EA-446A-451A-A737-5B68C14B189B}"/>
                </a:ext>
              </a:extLst>
            </p:cNvPr>
            <p:cNvSpPr txBox="1"/>
            <p:nvPr/>
          </p:nvSpPr>
          <p:spPr>
            <a:xfrm>
              <a:off x="6156635" y="2087987"/>
              <a:ext cx="1446456" cy="369332"/>
            </a:xfrm>
            <a:prstGeom prst="rect">
              <a:avLst/>
            </a:prstGeom>
            <a:noFill/>
          </p:spPr>
          <p:txBody>
            <a:bodyPr wrap="square">
              <a:spAutoFit/>
            </a:bodyPr>
            <a:lstStyle/>
            <a:p>
              <a:pPr algn="ctr"/>
              <a:r>
                <a:rPr lang="en-US" altLang="zh-CN" b="1" spc="300" dirty="0">
                  <a:solidFill>
                    <a:srgbClr val="FF0000"/>
                  </a:solidFill>
                </a:rPr>
                <a:t>12345678</a:t>
              </a:r>
              <a:endParaRPr lang="zh-CN" altLang="en-US" dirty="0"/>
            </a:p>
          </p:txBody>
        </p:sp>
      </p:grpSp>
      <p:sp>
        <p:nvSpPr>
          <p:cNvPr id="52" name="矩形 51">
            <a:extLst>
              <a:ext uri="{FF2B5EF4-FFF2-40B4-BE49-F238E27FC236}">
                <a16:creationId xmlns:a16="http://schemas.microsoft.com/office/drawing/2014/main" id="{D1AB4F44-7B0E-4E65-8E05-F55D0546C2FA}"/>
              </a:ext>
            </a:extLst>
          </p:cNvPr>
          <p:cNvSpPr/>
          <p:nvPr/>
        </p:nvSpPr>
        <p:spPr>
          <a:xfrm>
            <a:off x="6366179" y="3435163"/>
            <a:ext cx="720000" cy="432000"/>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65000"/>
                  </a:schemeClr>
                </a:solidFill>
              </a:rPr>
              <a:t>控制器</a:t>
            </a:r>
          </a:p>
        </p:txBody>
      </p:sp>
      <p:sp>
        <p:nvSpPr>
          <p:cNvPr id="53" name="矩形 52">
            <a:extLst>
              <a:ext uri="{FF2B5EF4-FFF2-40B4-BE49-F238E27FC236}">
                <a16:creationId xmlns:a16="http://schemas.microsoft.com/office/drawing/2014/main" id="{87753F39-A365-415A-9F45-46D899331204}"/>
              </a:ext>
            </a:extLst>
          </p:cNvPr>
          <p:cNvSpPr/>
          <p:nvPr/>
        </p:nvSpPr>
        <p:spPr>
          <a:xfrm>
            <a:off x="5564204" y="3435163"/>
            <a:ext cx="720000" cy="432000"/>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lumMod val="65000"/>
                  </a:schemeClr>
                </a:solidFill>
              </a:rPr>
              <a:t>运算器</a:t>
            </a:r>
          </a:p>
        </p:txBody>
      </p:sp>
      <p:grpSp>
        <p:nvGrpSpPr>
          <p:cNvPr id="55" name="组合 54">
            <a:extLst>
              <a:ext uri="{FF2B5EF4-FFF2-40B4-BE49-F238E27FC236}">
                <a16:creationId xmlns:a16="http://schemas.microsoft.com/office/drawing/2014/main" id="{A404D3A2-78FE-4988-BD7C-8402F949254D}"/>
              </a:ext>
            </a:extLst>
          </p:cNvPr>
          <p:cNvGrpSpPr/>
          <p:nvPr/>
        </p:nvGrpSpPr>
        <p:grpSpPr>
          <a:xfrm>
            <a:off x="182880" y="4404516"/>
            <a:ext cx="11870402" cy="2219499"/>
            <a:chOff x="182880" y="4404516"/>
            <a:chExt cx="11870402" cy="2219499"/>
          </a:xfrm>
        </p:grpSpPr>
        <p:grpSp>
          <p:nvGrpSpPr>
            <p:cNvPr id="16" name="组合 15">
              <a:extLst>
                <a:ext uri="{FF2B5EF4-FFF2-40B4-BE49-F238E27FC236}">
                  <a16:creationId xmlns:a16="http://schemas.microsoft.com/office/drawing/2014/main" id="{ADF3330B-8CB5-477A-85F5-3D78BD4C1F9F}"/>
                </a:ext>
              </a:extLst>
            </p:cNvPr>
            <p:cNvGrpSpPr/>
            <p:nvPr/>
          </p:nvGrpSpPr>
          <p:grpSpPr>
            <a:xfrm>
              <a:off x="182880" y="4404516"/>
              <a:ext cx="11870402" cy="2219499"/>
              <a:chOff x="182880" y="4404516"/>
              <a:chExt cx="11870402" cy="2219499"/>
            </a:xfrm>
          </p:grpSpPr>
          <p:sp>
            <p:nvSpPr>
              <p:cNvPr id="51" name="矩形: 折角 50">
                <a:extLst>
                  <a:ext uri="{FF2B5EF4-FFF2-40B4-BE49-F238E27FC236}">
                    <a16:creationId xmlns:a16="http://schemas.microsoft.com/office/drawing/2014/main" id="{0C165A41-34D0-4AA5-AB47-168FC33F84F1}"/>
                  </a:ext>
                </a:extLst>
              </p:cNvPr>
              <p:cNvSpPr/>
              <p:nvPr/>
            </p:nvSpPr>
            <p:spPr>
              <a:xfrm>
                <a:off x="182880" y="4404516"/>
                <a:ext cx="11870402" cy="2219499"/>
              </a:xfrm>
              <a:prstGeom prst="foldedCorner">
                <a:avLst>
                  <a:gd name="adj" fmla="val 16230"/>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8F202D31-FB01-4C79-A1E0-FEED5649C7DF}"/>
                  </a:ext>
                </a:extLst>
              </p:cNvPr>
              <p:cNvPicPr>
                <a:picLocks noChangeAspect="1"/>
              </p:cNvPicPr>
              <p:nvPr/>
            </p:nvPicPr>
            <p:blipFill>
              <a:blip r:embed="rId5"/>
              <a:stretch>
                <a:fillRect/>
              </a:stretch>
            </p:blipFill>
            <p:spPr>
              <a:xfrm>
                <a:off x="5215027" y="4685390"/>
                <a:ext cx="6825123" cy="1587948"/>
              </a:xfrm>
              <a:prstGeom prst="rect">
                <a:avLst/>
              </a:prstGeom>
            </p:spPr>
          </p:pic>
        </p:grpSp>
        <p:pic>
          <p:nvPicPr>
            <p:cNvPr id="54" name="图片 53">
              <a:extLst>
                <a:ext uri="{FF2B5EF4-FFF2-40B4-BE49-F238E27FC236}">
                  <a16:creationId xmlns:a16="http://schemas.microsoft.com/office/drawing/2014/main" id="{659A9267-F370-46E9-8C64-FCF875447FD1}"/>
                </a:ext>
              </a:extLst>
            </p:cNvPr>
            <p:cNvPicPr>
              <a:picLocks noChangeAspect="1"/>
            </p:cNvPicPr>
            <p:nvPr/>
          </p:nvPicPr>
          <p:blipFill>
            <a:blip r:embed="rId6"/>
            <a:stretch>
              <a:fillRect/>
            </a:stretch>
          </p:blipFill>
          <p:spPr>
            <a:xfrm>
              <a:off x="206960" y="4515629"/>
              <a:ext cx="4913599" cy="1840721"/>
            </a:xfrm>
            <a:prstGeom prst="rect">
              <a:avLst/>
            </a:prstGeom>
          </p:spPr>
        </p:pic>
      </p:grpSp>
      <p:sp>
        <p:nvSpPr>
          <p:cNvPr id="56" name="灯片编号占位符 55">
            <a:extLst>
              <a:ext uri="{FF2B5EF4-FFF2-40B4-BE49-F238E27FC236}">
                <a16:creationId xmlns:a16="http://schemas.microsoft.com/office/drawing/2014/main" id="{345087E7-219A-4B6F-962E-E7F70C562BB4}"/>
              </a:ext>
            </a:extLst>
          </p:cNvPr>
          <p:cNvSpPr>
            <a:spLocks noGrp="1"/>
          </p:cNvSpPr>
          <p:nvPr>
            <p:ph type="sldNum" sz="quarter" idx="12"/>
          </p:nvPr>
        </p:nvSpPr>
        <p:spPr/>
        <p:txBody>
          <a:bodyPr/>
          <a:lstStyle/>
          <a:p>
            <a:fld id="{042958E2-BC60-473F-990C-5A8ED10EB267}" type="slidenum">
              <a:rPr lang="zh-CN" altLang="en-US" sz="1400" b="1" smtClean="0"/>
              <a:pPr/>
              <a:t>12</a:t>
            </a:fld>
            <a:r>
              <a:rPr lang="zh-CN" altLang="en-US"/>
              <a:t> </a:t>
            </a:r>
            <a:r>
              <a:rPr lang="en-US" altLang="zh-CN"/>
              <a:t>/ 24</a:t>
            </a:r>
            <a:endParaRPr lang="zh-CN" altLang="en-US" dirty="0"/>
          </a:p>
        </p:txBody>
      </p:sp>
    </p:spTree>
    <p:custDataLst>
      <p:tags r:id="rId1"/>
    </p:custDataLst>
    <p:extLst>
      <p:ext uri="{BB962C8B-B14F-4D97-AF65-F5344CB8AC3E}">
        <p14:creationId xmlns:p14="http://schemas.microsoft.com/office/powerpoint/2010/main" val="360395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wipe(left)">
                                      <p:cBhvr>
                                        <p:cTn id="13" dur="500"/>
                                        <p:tgtEl>
                                          <p:spTgt spid="9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wipe(left)">
                                      <p:cBhvr>
                                        <p:cTn id="24" dur="500"/>
                                        <p:tgtEl>
                                          <p:spTgt spid="8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righ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99" grpId="0"/>
      <p:bldP spid="31" grpId="0"/>
      <p:bldP spid="22" grpId="0" animBg="1"/>
      <p:bldP spid="12"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2186537" y="957888"/>
            <a:ext cx="7816429" cy="1777769"/>
          </a:xfrm>
          <a:prstGeom prst="roundRect">
            <a:avLst>
              <a:gd name="adj" fmla="val 13337"/>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solidFill>
            <a:schemeClr val="accent5">
              <a:lumMod val="20000"/>
              <a:lumOff val="80000"/>
            </a:schemeClr>
          </a:solidFill>
        </p:spPr>
        <p:txBody>
          <a:bodyPr vert="horz" lIns="91440" tIns="45720" rIns="91440" bIns="45720" rtlCol="0" anchor="ctr">
            <a:normAutofit/>
          </a:bodyPr>
          <a:lstStyle/>
          <a:p>
            <a:pPr algn="ctr">
              <a:lnSpc>
                <a:spcPct val="100000"/>
              </a:lnSpc>
            </a:pPr>
            <a:r>
              <a:rPr lang="en-US" altLang="zh-CN" b="1" dirty="0" err="1"/>
              <a:t>lw</a:t>
            </a:r>
            <a:r>
              <a:rPr lang="en-US" altLang="zh-CN" b="1" dirty="0"/>
              <a:t> </a:t>
            </a:r>
            <a:r>
              <a:rPr lang="zh-CN" altLang="en-US" b="1" dirty="0"/>
              <a:t>指令</a:t>
            </a:r>
          </a:p>
        </p:txBody>
      </p:sp>
      <p:sp>
        <p:nvSpPr>
          <p:cNvPr id="50" name="文本框 49"/>
          <p:cNvSpPr txBox="1"/>
          <p:nvPr/>
        </p:nvSpPr>
        <p:spPr>
          <a:xfrm>
            <a:off x="2429717" y="3979421"/>
            <a:ext cx="1189749" cy="461665"/>
          </a:xfrm>
          <a:prstGeom prst="rect">
            <a:avLst/>
          </a:prstGeom>
          <a:noFill/>
        </p:spPr>
        <p:txBody>
          <a:bodyPr wrap="none" rtlCol="0">
            <a:spAutoFit/>
          </a:bodyPr>
          <a:lstStyle/>
          <a:p>
            <a:r>
              <a:rPr lang="zh-CN" altLang="en-US" sz="2400" dirty="0"/>
              <a:t>字段值</a:t>
            </a:r>
            <a:r>
              <a:rPr lang="en-US" altLang="zh-CN" sz="2400" dirty="0"/>
              <a:t>:</a:t>
            </a:r>
            <a:endParaRPr lang="zh-CN" altLang="en-US" sz="2400" dirty="0"/>
          </a:p>
        </p:txBody>
      </p:sp>
      <p:sp>
        <p:nvSpPr>
          <p:cNvPr id="51" name="文本框 50"/>
          <p:cNvSpPr txBox="1"/>
          <p:nvPr/>
        </p:nvSpPr>
        <p:spPr>
          <a:xfrm>
            <a:off x="2121940" y="5189686"/>
            <a:ext cx="1497526" cy="461665"/>
          </a:xfrm>
          <a:prstGeom prst="rect">
            <a:avLst/>
          </a:prstGeom>
          <a:noFill/>
        </p:spPr>
        <p:txBody>
          <a:bodyPr wrap="none" rtlCol="0">
            <a:spAutoFit/>
          </a:bodyPr>
          <a:lstStyle/>
          <a:p>
            <a:r>
              <a:rPr lang="zh-CN" altLang="en-US" sz="2400" dirty="0"/>
              <a:t>机器代码</a:t>
            </a:r>
            <a:r>
              <a:rPr lang="en-US" altLang="zh-CN" sz="2400" dirty="0"/>
              <a:t>:</a:t>
            </a:r>
            <a:endParaRPr lang="zh-CN" altLang="en-US" sz="2400" dirty="0"/>
          </a:p>
        </p:txBody>
      </p:sp>
      <p:graphicFrame>
        <p:nvGraphicFramePr>
          <p:cNvPr id="52" name="表格 51"/>
          <p:cNvGraphicFramePr>
            <a:graphicFrameLocks noGrp="1"/>
          </p:cNvGraphicFramePr>
          <p:nvPr/>
        </p:nvGraphicFramePr>
        <p:xfrm>
          <a:off x="3933685" y="5194150"/>
          <a:ext cx="6443008" cy="457200"/>
        </p:xfrm>
        <a:graphic>
          <a:graphicData uri="http://schemas.openxmlformats.org/drawingml/2006/table">
            <a:tbl>
              <a:tblPr firstRow="1" bandRow="1">
                <a:tableStyleId>{5C22544A-7EE6-4342-B048-85BDC9FD1C3A}</a:tableStyleId>
              </a:tblPr>
              <a:tblGrid>
                <a:gridCol w="1252029">
                  <a:extLst>
                    <a:ext uri="{9D8B030D-6E8A-4147-A177-3AD203B41FA5}">
                      <a16:colId xmlns:a16="http://schemas.microsoft.com/office/drawing/2014/main" val="20000"/>
                    </a:ext>
                  </a:extLst>
                </a:gridCol>
                <a:gridCol w="970671">
                  <a:extLst>
                    <a:ext uri="{9D8B030D-6E8A-4147-A177-3AD203B41FA5}">
                      <a16:colId xmlns:a16="http://schemas.microsoft.com/office/drawing/2014/main" val="20001"/>
                    </a:ext>
                  </a:extLst>
                </a:gridCol>
                <a:gridCol w="1041009">
                  <a:extLst>
                    <a:ext uri="{9D8B030D-6E8A-4147-A177-3AD203B41FA5}">
                      <a16:colId xmlns:a16="http://schemas.microsoft.com/office/drawing/2014/main" val="20002"/>
                    </a:ext>
                  </a:extLst>
                </a:gridCol>
                <a:gridCol w="3179299">
                  <a:extLst>
                    <a:ext uri="{9D8B030D-6E8A-4147-A177-3AD203B41FA5}">
                      <a16:colId xmlns:a16="http://schemas.microsoft.com/office/drawing/2014/main" val="20003"/>
                    </a:ext>
                  </a:extLst>
                </a:gridCol>
              </a:tblGrid>
              <a:tr h="370840">
                <a:tc>
                  <a:txBody>
                    <a:bodyPr/>
                    <a:lstStyle/>
                    <a:p>
                      <a:pPr algn="ctr"/>
                      <a:r>
                        <a:rPr lang="en-US" altLang="zh-CN" sz="2400" dirty="0">
                          <a:solidFill>
                            <a:schemeClr val="tx1"/>
                          </a:solidFill>
                        </a:rPr>
                        <a:t>100011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00000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10000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0000 0000 0000 0000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1368655605"/>
              </p:ext>
            </p:extLst>
          </p:nvPr>
        </p:nvGraphicFramePr>
        <p:xfrm>
          <a:off x="3933688" y="3983885"/>
          <a:ext cx="6443005" cy="457200"/>
        </p:xfrm>
        <a:graphic>
          <a:graphicData uri="http://schemas.openxmlformats.org/drawingml/2006/table">
            <a:tbl>
              <a:tblPr firstRow="1" bandRow="1">
                <a:tableStyleId>{5C22544A-7EE6-4342-B048-85BDC9FD1C3A}</a:tableStyleId>
              </a:tblPr>
              <a:tblGrid>
                <a:gridCol w="1237959">
                  <a:extLst>
                    <a:ext uri="{9D8B030D-6E8A-4147-A177-3AD203B41FA5}">
                      <a16:colId xmlns:a16="http://schemas.microsoft.com/office/drawing/2014/main" val="20000"/>
                    </a:ext>
                  </a:extLst>
                </a:gridCol>
                <a:gridCol w="970671">
                  <a:extLst>
                    <a:ext uri="{9D8B030D-6E8A-4147-A177-3AD203B41FA5}">
                      <a16:colId xmlns:a16="http://schemas.microsoft.com/office/drawing/2014/main" val="20001"/>
                    </a:ext>
                  </a:extLst>
                </a:gridCol>
                <a:gridCol w="1041009">
                  <a:extLst>
                    <a:ext uri="{9D8B030D-6E8A-4147-A177-3AD203B41FA5}">
                      <a16:colId xmlns:a16="http://schemas.microsoft.com/office/drawing/2014/main" val="20002"/>
                    </a:ext>
                  </a:extLst>
                </a:gridCol>
                <a:gridCol w="3193366">
                  <a:extLst>
                    <a:ext uri="{9D8B030D-6E8A-4147-A177-3AD203B41FA5}">
                      <a16:colId xmlns:a16="http://schemas.microsoft.com/office/drawing/2014/main" val="20003"/>
                    </a:ext>
                  </a:extLst>
                </a:gridCol>
              </a:tblGrid>
              <a:tr h="370840">
                <a:tc>
                  <a:txBody>
                    <a:bodyPr/>
                    <a:lstStyle/>
                    <a:p>
                      <a:pPr algn="ctr"/>
                      <a:r>
                        <a:rPr lang="en-US" altLang="zh-CN" sz="2400" b="0" dirty="0">
                          <a:solidFill>
                            <a:schemeClr val="bg1">
                              <a:lumMod val="50000"/>
                            </a:schemeClr>
                          </a:solidFill>
                        </a:rPr>
                        <a:t>0x</a:t>
                      </a:r>
                      <a:r>
                        <a:rPr lang="en-US" altLang="zh-CN" sz="2400" dirty="0">
                          <a:solidFill>
                            <a:schemeClr val="tx1"/>
                          </a:solidFill>
                        </a:rPr>
                        <a:t>23</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0" dirty="0">
                          <a:solidFill>
                            <a:schemeClr val="bg1">
                              <a:lumMod val="50000"/>
                            </a:schemeClr>
                          </a:solidFill>
                        </a:rPr>
                        <a:t>0x</a:t>
                      </a:r>
                      <a:r>
                        <a:rPr lang="en-US" altLang="zh-CN" sz="2400" dirty="0">
                          <a:solidFill>
                            <a:schemeClr val="tx1"/>
                          </a:solidFill>
                        </a:rPr>
                        <a:t>10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9" name="组合 8">
            <a:extLst>
              <a:ext uri="{FF2B5EF4-FFF2-40B4-BE49-F238E27FC236}">
                <a16:creationId xmlns:a16="http://schemas.microsoft.com/office/drawing/2014/main" id="{68ACBFE0-F3FD-4083-9490-A3C056F5B318}"/>
              </a:ext>
            </a:extLst>
          </p:cNvPr>
          <p:cNvGrpSpPr/>
          <p:nvPr/>
        </p:nvGrpSpPr>
        <p:grpSpPr>
          <a:xfrm>
            <a:off x="4373981" y="4431085"/>
            <a:ext cx="4821820" cy="489159"/>
            <a:chOff x="4373981" y="4431085"/>
            <a:chExt cx="4821820" cy="489159"/>
          </a:xfrm>
        </p:grpSpPr>
        <p:sp>
          <p:nvSpPr>
            <p:cNvPr id="8" name="文本框 7"/>
            <p:cNvSpPr txBox="1"/>
            <p:nvPr/>
          </p:nvSpPr>
          <p:spPr>
            <a:xfrm>
              <a:off x="4373981" y="4431085"/>
              <a:ext cx="508473" cy="461665"/>
            </a:xfrm>
            <a:prstGeom prst="rect">
              <a:avLst/>
            </a:prstGeom>
            <a:noFill/>
          </p:spPr>
          <p:txBody>
            <a:bodyPr wrap="none" rtlCol="0">
              <a:spAutoFit/>
            </a:bodyPr>
            <a:lstStyle/>
            <a:p>
              <a:r>
                <a:rPr lang="en-US" altLang="zh-CN" sz="2400" dirty="0">
                  <a:solidFill>
                    <a:schemeClr val="bg1">
                      <a:lumMod val="50000"/>
                    </a:schemeClr>
                  </a:solidFill>
                </a:rPr>
                <a:t>op</a:t>
              </a:r>
              <a:endParaRPr lang="zh-CN" altLang="en-US" dirty="0">
                <a:solidFill>
                  <a:schemeClr val="bg1">
                    <a:lumMod val="50000"/>
                  </a:schemeClr>
                </a:solidFill>
              </a:endParaRPr>
            </a:p>
          </p:txBody>
        </p:sp>
        <p:sp>
          <p:nvSpPr>
            <p:cNvPr id="54" name="文本框 53"/>
            <p:cNvSpPr txBox="1"/>
            <p:nvPr/>
          </p:nvSpPr>
          <p:spPr>
            <a:xfrm>
              <a:off x="5476494" y="4431087"/>
              <a:ext cx="407035" cy="461665"/>
            </a:xfrm>
            <a:prstGeom prst="rect">
              <a:avLst/>
            </a:prstGeom>
            <a:noFill/>
          </p:spPr>
          <p:txBody>
            <a:bodyPr wrap="none" rtlCol="0">
              <a:spAutoFit/>
            </a:bodyPr>
            <a:lstStyle/>
            <a:p>
              <a:r>
                <a:rPr lang="en-US" altLang="zh-CN" sz="2400" dirty="0" err="1">
                  <a:solidFill>
                    <a:schemeClr val="bg1">
                      <a:lumMod val="50000"/>
                    </a:schemeClr>
                  </a:solidFill>
                </a:rPr>
                <a:t>rs</a:t>
              </a:r>
              <a:endParaRPr lang="zh-CN" altLang="en-US" dirty="0">
                <a:solidFill>
                  <a:schemeClr val="bg1">
                    <a:lumMod val="50000"/>
                  </a:schemeClr>
                </a:solidFill>
              </a:endParaRPr>
            </a:p>
          </p:txBody>
        </p:sp>
        <p:sp>
          <p:nvSpPr>
            <p:cNvPr id="55" name="文本框 54"/>
            <p:cNvSpPr txBox="1"/>
            <p:nvPr/>
          </p:nvSpPr>
          <p:spPr>
            <a:xfrm>
              <a:off x="6510756" y="4431086"/>
              <a:ext cx="394660" cy="461665"/>
            </a:xfrm>
            <a:prstGeom prst="rect">
              <a:avLst/>
            </a:prstGeom>
            <a:noFill/>
          </p:spPr>
          <p:txBody>
            <a:bodyPr wrap="none" rtlCol="0">
              <a:spAutoFit/>
            </a:bodyPr>
            <a:lstStyle/>
            <a:p>
              <a:r>
                <a:rPr lang="en-US" altLang="zh-CN" sz="2400" dirty="0" err="1">
                  <a:solidFill>
                    <a:schemeClr val="bg1">
                      <a:lumMod val="50000"/>
                    </a:schemeClr>
                  </a:solidFill>
                </a:rPr>
                <a:t>rt</a:t>
              </a:r>
              <a:endParaRPr lang="zh-CN" altLang="en-US" dirty="0">
                <a:solidFill>
                  <a:schemeClr val="bg1">
                    <a:lumMod val="50000"/>
                  </a:schemeClr>
                </a:solidFill>
              </a:endParaRPr>
            </a:p>
          </p:txBody>
        </p:sp>
        <p:sp>
          <p:nvSpPr>
            <p:cNvPr id="56" name="文本框 55"/>
            <p:cNvSpPr txBox="1"/>
            <p:nvPr/>
          </p:nvSpPr>
          <p:spPr>
            <a:xfrm>
              <a:off x="8450084" y="4458579"/>
              <a:ext cx="745717" cy="461665"/>
            </a:xfrm>
            <a:prstGeom prst="rect">
              <a:avLst/>
            </a:prstGeom>
            <a:noFill/>
          </p:spPr>
          <p:txBody>
            <a:bodyPr wrap="none" rtlCol="0">
              <a:spAutoFit/>
            </a:bodyPr>
            <a:lstStyle/>
            <a:p>
              <a:r>
                <a:rPr lang="en-US" altLang="zh-CN" sz="2400" dirty="0" err="1">
                  <a:solidFill>
                    <a:schemeClr val="bg1">
                      <a:lumMod val="50000"/>
                    </a:schemeClr>
                  </a:solidFill>
                </a:rPr>
                <a:t>imm</a:t>
              </a:r>
              <a:endParaRPr lang="zh-CN" altLang="en-US" dirty="0">
                <a:solidFill>
                  <a:schemeClr val="bg1">
                    <a:lumMod val="50000"/>
                  </a:schemeClr>
                </a:solidFill>
              </a:endParaRPr>
            </a:p>
          </p:txBody>
        </p:sp>
      </p:grpSp>
      <p:grpSp>
        <p:nvGrpSpPr>
          <p:cNvPr id="11" name="组合 10">
            <a:extLst>
              <a:ext uri="{FF2B5EF4-FFF2-40B4-BE49-F238E27FC236}">
                <a16:creationId xmlns:a16="http://schemas.microsoft.com/office/drawing/2014/main" id="{A63E1CB8-FA79-4C59-B7A8-B69EFFB0B192}"/>
              </a:ext>
            </a:extLst>
          </p:cNvPr>
          <p:cNvGrpSpPr/>
          <p:nvPr/>
        </p:nvGrpSpPr>
        <p:grpSpPr>
          <a:xfrm>
            <a:off x="4234519" y="5640947"/>
            <a:ext cx="4809495" cy="379626"/>
            <a:chOff x="4234519" y="5640947"/>
            <a:chExt cx="4809495" cy="379626"/>
          </a:xfrm>
        </p:grpSpPr>
        <p:sp>
          <p:nvSpPr>
            <p:cNvPr id="59" name="文本框 58"/>
            <p:cNvSpPr txBox="1"/>
            <p:nvPr/>
          </p:nvSpPr>
          <p:spPr>
            <a:xfrm>
              <a:off x="4234519" y="5651241"/>
              <a:ext cx="532518" cy="369332"/>
            </a:xfrm>
            <a:prstGeom prst="rect">
              <a:avLst/>
            </a:prstGeom>
            <a:noFill/>
          </p:spPr>
          <p:txBody>
            <a:bodyPr wrap="none" rtlCol="0">
              <a:spAutoFit/>
            </a:bodyPr>
            <a:lstStyle/>
            <a:p>
              <a:r>
                <a:rPr lang="en-US" altLang="zh-CN" dirty="0">
                  <a:solidFill>
                    <a:schemeClr val="bg1">
                      <a:lumMod val="50000"/>
                    </a:schemeClr>
                  </a:solidFill>
                </a:rPr>
                <a:t>6</a:t>
              </a:r>
              <a:r>
                <a:rPr lang="zh-CN" altLang="en-US" dirty="0">
                  <a:solidFill>
                    <a:schemeClr val="bg1">
                      <a:lumMod val="50000"/>
                    </a:schemeClr>
                  </a:solidFill>
                </a:rPr>
                <a:t>位</a:t>
              </a:r>
              <a:endParaRPr lang="zh-CN" altLang="en-US" sz="1400" dirty="0">
                <a:solidFill>
                  <a:schemeClr val="bg1">
                    <a:lumMod val="50000"/>
                  </a:schemeClr>
                </a:solidFill>
              </a:endParaRPr>
            </a:p>
          </p:txBody>
        </p:sp>
        <p:sp>
          <p:nvSpPr>
            <p:cNvPr id="60" name="文本框 59"/>
            <p:cNvSpPr txBox="1"/>
            <p:nvPr/>
          </p:nvSpPr>
          <p:spPr>
            <a:xfrm>
              <a:off x="5335432" y="5651241"/>
              <a:ext cx="532518" cy="369332"/>
            </a:xfrm>
            <a:prstGeom prst="rect">
              <a:avLst/>
            </a:prstGeom>
            <a:noFill/>
          </p:spPr>
          <p:txBody>
            <a:bodyPr wrap="none" rtlCol="0">
              <a:spAutoFit/>
            </a:bodyPr>
            <a:lstStyle/>
            <a:p>
              <a:r>
                <a:rPr lang="en-US" altLang="zh-CN" dirty="0">
                  <a:solidFill>
                    <a:schemeClr val="bg1">
                      <a:lumMod val="50000"/>
                    </a:schemeClr>
                  </a:solidFill>
                </a:rPr>
                <a:t>5</a:t>
              </a:r>
              <a:r>
                <a:rPr lang="zh-CN" altLang="en-US" dirty="0">
                  <a:solidFill>
                    <a:schemeClr val="bg1">
                      <a:lumMod val="50000"/>
                    </a:schemeClr>
                  </a:solidFill>
                </a:rPr>
                <a:t>位</a:t>
              </a:r>
              <a:endParaRPr lang="zh-CN" altLang="en-US" sz="1400" dirty="0">
                <a:solidFill>
                  <a:schemeClr val="bg1">
                    <a:lumMod val="50000"/>
                  </a:schemeClr>
                </a:solidFill>
              </a:endParaRPr>
            </a:p>
          </p:txBody>
        </p:sp>
        <p:sp>
          <p:nvSpPr>
            <p:cNvPr id="61" name="文本框 60"/>
            <p:cNvSpPr txBox="1"/>
            <p:nvPr/>
          </p:nvSpPr>
          <p:spPr>
            <a:xfrm>
              <a:off x="6399950" y="5651241"/>
              <a:ext cx="532518" cy="369332"/>
            </a:xfrm>
            <a:prstGeom prst="rect">
              <a:avLst/>
            </a:prstGeom>
            <a:noFill/>
          </p:spPr>
          <p:txBody>
            <a:bodyPr wrap="none" rtlCol="0">
              <a:spAutoFit/>
            </a:bodyPr>
            <a:lstStyle/>
            <a:p>
              <a:r>
                <a:rPr lang="en-US" altLang="zh-CN" dirty="0">
                  <a:solidFill>
                    <a:schemeClr val="bg1">
                      <a:lumMod val="50000"/>
                    </a:schemeClr>
                  </a:solidFill>
                </a:rPr>
                <a:t>5</a:t>
              </a:r>
              <a:r>
                <a:rPr lang="zh-CN" altLang="en-US" dirty="0">
                  <a:solidFill>
                    <a:schemeClr val="bg1">
                      <a:lumMod val="50000"/>
                    </a:schemeClr>
                  </a:solidFill>
                </a:rPr>
                <a:t>位</a:t>
              </a:r>
              <a:endParaRPr lang="zh-CN" altLang="en-US" sz="1400" dirty="0">
                <a:solidFill>
                  <a:schemeClr val="bg1">
                    <a:lumMod val="50000"/>
                  </a:schemeClr>
                </a:solidFill>
              </a:endParaRPr>
            </a:p>
          </p:txBody>
        </p:sp>
        <p:sp>
          <p:nvSpPr>
            <p:cNvPr id="62" name="文本框 61"/>
            <p:cNvSpPr txBox="1"/>
            <p:nvPr/>
          </p:nvSpPr>
          <p:spPr>
            <a:xfrm>
              <a:off x="8394477" y="5640947"/>
              <a:ext cx="649537" cy="369332"/>
            </a:xfrm>
            <a:prstGeom prst="rect">
              <a:avLst/>
            </a:prstGeom>
            <a:noFill/>
          </p:spPr>
          <p:txBody>
            <a:bodyPr wrap="none" rtlCol="0">
              <a:spAutoFit/>
            </a:bodyPr>
            <a:lstStyle/>
            <a:p>
              <a:r>
                <a:rPr lang="en-US" altLang="zh-CN" b="1" dirty="0">
                  <a:solidFill>
                    <a:schemeClr val="bg1">
                      <a:lumMod val="50000"/>
                    </a:schemeClr>
                  </a:solidFill>
                </a:rPr>
                <a:t>16</a:t>
              </a:r>
              <a:r>
                <a:rPr lang="zh-CN" altLang="en-US" b="1" dirty="0">
                  <a:solidFill>
                    <a:schemeClr val="bg1">
                      <a:lumMod val="50000"/>
                    </a:schemeClr>
                  </a:solidFill>
                </a:rPr>
                <a:t>位</a:t>
              </a:r>
              <a:endParaRPr lang="zh-CN" altLang="en-US" sz="1400" b="1" dirty="0">
                <a:solidFill>
                  <a:schemeClr val="bg1">
                    <a:lumMod val="50000"/>
                  </a:schemeClr>
                </a:solidFill>
              </a:endParaRPr>
            </a:p>
          </p:txBody>
        </p:sp>
      </p:grpSp>
      <p:grpSp>
        <p:nvGrpSpPr>
          <p:cNvPr id="4" name="组合 3">
            <a:extLst>
              <a:ext uri="{FF2B5EF4-FFF2-40B4-BE49-F238E27FC236}">
                <a16:creationId xmlns:a16="http://schemas.microsoft.com/office/drawing/2014/main" id="{5314336A-94C9-43F1-A227-99BD5E7BDB75}"/>
              </a:ext>
            </a:extLst>
          </p:cNvPr>
          <p:cNvGrpSpPr/>
          <p:nvPr/>
        </p:nvGrpSpPr>
        <p:grpSpPr>
          <a:xfrm>
            <a:off x="2858249" y="1948758"/>
            <a:ext cx="5341465" cy="677641"/>
            <a:chOff x="2858249" y="1898880"/>
            <a:chExt cx="5341465" cy="677641"/>
          </a:xfrm>
        </p:grpSpPr>
        <p:sp>
          <p:nvSpPr>
            <p:cNvPr id="28" name="文本框 27"/>
            <p:cNvSpPr txBox="1"/>
            <p:nvPr/>
          </p:nvSpPr>
          <p:spPr>
            <a:xfrm>
              <a:off x="4488248" y="2176411"/>
              <a:ext cx="954107" cy="400110"/>
            </a:xfrm>
            <a:prstGeom prst="rect">
              <a:avLst/>
            </a:prstGeom>
            <a:noFill/>
          </p:spPr>
          <p:txBody>
            <a:bodyPr wrap="none" rtlCol="0">
              <a:spAutoFit/>
            </a:bodyPr>
            <a:lstStyle/>
            <a:p>
              <a:r>
                <a:rPr lang="zh-CN" altLang="en-US" sz="2000" dirty="0">
                  <a:solidFill>
                    <a:schemeClr val="bg1">
                      <a:lumMod val="50000"/>
                    </a:schemeClr>
                  </a:solidFill>
                </a:rPr>
                <a:t>寄存器</a:t>
              </a:r>
            </a:p>
          </p:txBody>
        </p:sp>
        <p:sp>
          <p:nvSpPr>
            <p:cNvPr id="5" name="右大括号 4"/>
            <p:cNvSpPr/>
            <p:nvPr/>
          </p:nvSpPr>
          <p:spPr>
            <a:xfrm rot="5400000">
              <a:off x="4867429" y="1262043"/>
              <a:ext cx="231569" cy="1505243"/>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lumMod val="50000"/>
                  </a:schemeClr>
                </a:solidFill>
              </a:endParaRPr>
            </a:p>
          </p:txBody>
        </p:sp>
        <p:sp>
          <p:nvSpPr>
            <p:cNvPr id="66" name="文本框 65"/>
            <p:cNvSpPr txBox="1"/>
            <p:nvPr/>
          </p:nvSpPr>
          <p:spPr>
            <a:xfrm>
              <a:off x="7245607" y="2131831"/>
              <a:ext cx="954107" cy="400110"/>
            </a:xfrm>
            <a:prstGeom prst="rect">
              <a:avLst/>
            </a:prstGeom>
            <a:noFill/>
          </p:spPr>
          <p:txBody>
            <a:bodyPr wrap="none" rtlCol="0">
              <a:spAutoFit/>
            </a:bodyPr>
            <a:lstStyle/>
            <a:p>
              <a:pPr algn="ctr"/>
              <a:r>
                <a:rPr lang="zh-CN" altLang="en-US" sz="2000" dirty="0">
                  <a:solidFill>
                    <a:schemeClr val="bg1">
                      <a:lumMod val="50000"/>
                    </a:schemeClr>
                  </a:solidFill>
                </a:rPr>
                <a:t>立即数</a:t>
              </a:r>
            </a:p>
          </p:txBody>
        </p:sp>
        <p:sp>
          <p:nvSpPr>
            <p:cNvPr id="67" name="文本框 66"/>
            <p:cNvSpPr txBox="1"/>
            <p:nvPr/>
          </p:nvSpPr>
          <p:spPr>
            <a:xfrm>
              <a:off x="2858249" y="2150852"/>
              <a:ext cx="954107" cy="400110"/>
            </a:xfrm>
            <a:prstGeom prst="rect">
              <a:avLst/>
            </a:prstGeom>
            <a:noFill/>
          </p:spPr>
          <p:txBody>
            <a:bodyPr wrap="none" rtlCol="0">
              <a:spAutoFit/>
            </a:bodyPr>
            <a:lstStyle/>
            <a:p>
              <a:pPr algn="ctr"/>
              <a:r>
                <a:rPr lang="zh-CN" altLang="en-US" sz="2000" dirty="0">
                  <a:solidFill>
                    <a:schemeClr val="bg1">
                      <a:lumMod val="50000"/>
                    </a:schemeClr>
                  </a:solidFill>
                </a:rPr>
                <a:t>操作码</a:t>
              </a:r>
            </a:p>
          </p:txBody>
        </p:sp>
      </p:grpSp>
      <p:grpSp>
        <p:nvGrpSpPr>
          <p:cNvPr id="12" name="组合 11">
            <a:extLst>
              <a:ext uri="{FF2B5EF4-FFF2-40B4-BE49-F238E27FC236}">
                <a16:creationId xmlns:a16="http://schemas.microsoft.com/office/drawing/2014/main" id="{21C61DE2-F2EF-41F8-9337-E14D22B606F4}"/>
              </a:ext>
            </a:extLst>
          </p:cNvPr>
          <p:cNvGrpSpPr/>
          <p:nvPr/>
        </p:nvGrpSpPr>
        <p:grpSpPr>
          <a:xfrm>
            <a:off x="2121940" y="6239505"/>
            <a:ext cx="4738126" cy="523220"/>
            <a:chOff x="2121940" y="6239505"/>
            <a:chExt cx="4738126" cy="523220"/>
          </a:xfrm>
        </p:grpSpPr>
        <p:sp>
          <p:nvSpPr>
            <p:cNvPr id="65" name="文本框 64"/>
            <p:cNvSpPr txBox="1"/>
            <p:nvPr/>
          </p:nvSpPr>
          <p:spPr>
            <a:xfrm>
              <a:off x="3831673" y="6239505"/>
              <a:ext cx="3028393" cy="523220"/>
            </a:xfrm>
            <a:prstGeom prst="rect">
              <a:avLst/>
            </a:prstGeom>
            <a:noFill/>
          </p:spPr>
          <p:txBody>
            <a:bodyPr wrap="none" rtlCol="0">
              <a:spAutoFit/>
            </a:bodyPr>
            <a:lstStyle/>
            <a:p>
              <a:pPr algn="ctr"/>
              <a:r>
                <a:rPr lang="en-US" altLang="zh-CN" sz="2800" b="1" spc="600" dirty="0">
                  <a:solidFill>
                    <a:schemeClr val="bg1">
                      <a:lumMod val="50000"/>
                    </a:schemeClr>
                  </a:solidFill>
                </a:rPr>
                <a:t>0x</a:t>
              </a:r>
              <a:r>
                <a:rPr lang="en-US" altLang="zh-CN" sz="2800" b="1" spc="600" dirty="0">
                  <a:solidFill>
                    <a:srgbClr val="FF0000"/>
                  </a:solidFill>
                </a:rPr>
                <a:t>8C10_0000</a:t>
              </a:r>
              <a:endParaRPr lang="zh-CN" altLang="en-US" sz="2800" b="1" spc="600" dirty="0">
                <a:solidFill>
                  <a:srgbClr val="FF0000"/>
                </a:solidFill>
              </a:endParaRPr>
            </a:p>
          </p:txBody>
        </p:sp>
        <p:sp>
          <p:nvSpPr>
            <p:cNvPr id="68" name="文本框 67"/>
            <p:cNvSpPr txBox="1"/>
            <p:nvPr/>
          </p:nvSpPr>
          <p:spPr>
            <a:xfrm>
              <a:off x="2121940" y="6267642"/>
              <a:ext cx="1497526" cy="461665"/>
            </a:xfrm>
            <a:prstGeom prst="rect">
              <a:avLst/>
            </a:prstGeom>
            <a:noFill/>
          </p:spPr>
          <p:txBody>
            <a:bodyPr wrap="none" rtlCol="0">
              <a:spAutoFit/>
            </a:bodyPr>
            <a:lstStyle/>
            <a:p>
              <a:r>
                <a:rPr lang="zh-CN" altLang="en-US" sz="2400" dirty="0"/>
                <a:t>机器指令</a:t>
              </a:r>
              <a:r>
                <a:rPr lang="en-US" altLang="zh-CN" sz="2400" dirty="0"/>
                <a:t>:</a:t>
              </a:r>
              <a:endParaRPr lang="zh-CN" altLang="en-US" sz="2400" dirty="0"/>
            </a:p>
          </p:txBody>
        </p:sp>
      </p:grpSp>
      <p:grpSp>
        <p:nvGrpSpPr>
          <p:cNvPr id="7" name="组合 6">
            <a:extLst>
              <a:ext uri="{FF2B5EF4-FFF2-40B4-BE49-F238E27FC236}">
                <a16:creationId xmlns:a16="http://schemas.microsoft.com/office/drawing/2014/main" id="{D1A3033F-9CC6-4CBA-8254-60546A1D4DA1}"/>
              </a:ext>
            </a:extLst>
          </p:cNvPr>
          <p:cNvGrpSpPr/>
          <p:nvPr/>
        </p:nvGrpSpPr>
        <p:grpSpPr>
          <a:xfrm>
            <a:off x="2121940" y="2885888"/>
            <a:ext cx="5655844" cy="858663"/>
            <a:chOff x="2121940" y="2885888"/>
            <a:chExt cx="5655844" cy="858663"/>
          </a:xfrm>
        </p:grpSpPr>
        <p:sp>
          <p:nvSpPr>
            <p:cNvPr id="6" name="文本框 5"/>
            <p:cNvSpPr txBox="1"/>
            <p:nvPr/>
          </p:nvSpPr>
          <p:spPr>
            <a:xfrm>
              <a:off x="2121940" y="2999543"/>
              <a:ext cx="1497526" cy="461665"/>
            </a:xfrm>
            <a:prstGeom prst="rect">
              <a:avLst/>
            </a:prstGeom>
            <a:noFill/>
          </p:spPr>
          <p:txBody>
            <a:bodyPr wrap="none" rtlCol="0">
              <a:spAutoFit/>
            </a:bodyPr>
            <a:lstStyle/>
            <a:p>
              <a:r>
                <a:rPr lang="zh-CN" altLang="en-US" sz="2400" dirty="0"/>
                <a:t>汇编代码</a:t>
              </a:r>
              <a:r>
                <a:rPr lang="en-US" altLang="zh-CN" sz="2400" dirty="0"/>
                <a:t>:</a:t>
              </a:r>
              <a:endParaRPr lang="zh-CN" altLang="en-US" sz="2400" dirty="0"/>
            </a:p>
          </p:txBody>
        </p:sp>
        <p:sp>
          <p:nvSpPr>
            <p:cNvPr id="32" name="矩形 31"/>
            <p:cNvSpPr/>
            <p:nvPr/>
          </p:nvSpPr>
          <p:spPr>
            <a:xfrm>
              <a:off x="3923844" y="2885888"/>
              <a:ext cx="3853940" cy="584775"/>
            </a:xfrm>
            <a:prstGeom prst="rect">
              <a:avLst/>
            </a:prstGeom>
          </p:spPr>
          <p:txBody>
            <a:bodyPr wrap="none">
              <a:spAutoFit/>
            </a:bodyPr>
            <a:lstStyle/>
            <a:p>
              <a:r>
                <a:rPr lang="en-US" altLang="zh-CN" sz="3200" b="1" dirty="0">
                  <a:solidFill>
                    <a:srgbClr val="0070C0"/>
                  </a:solidFill>
                  <a:latin typeface="Courier New" panose="02070309020205020404" pitchFamily="49" charset="0"/>
                  <a:cs typeface="Courier New" panose="02070309020205020404" pitchFamily="49" charset="0"/>
                </a:rPr>
                <a:t> </a:t>
              </a:r>
              <a:r>
                <a:rPr lang="en-US" altLang="zh-CN" sz="3200" b="1" dirty="0" err="1">
                  <a:solidFill>
                    <a:srgbClr val="0070C0"/>
                  </a:solidFill>
                  <a:latin typeface="Courier New" panose="02070309020205020404" pitchFamily="49" charset="0"/>
                  <a:cs typeface="Courier New" panose="02070309020205020404" pitchFamily="49" charset="0"/>
                </a:rPr>
                <a:t>lw</a:t>
              </a:r>
              <a:r>
                <a:rPr lang="en-US" altLang="zh-CN" dirty="0">
                  <a:solidFill>
                    <a:srgbClr val="0070C0"/>
                  </a:solidFill>
                  <a:latin typeface="Courier New" panose="02070309020205020404" pitchFamily="49" charset="0"/>
                  <a:cs typeface="Courier New" panose="02070309020205020404" pitchFamily="49" charset="0"/>
                </a:rPr>
                <a:t>  </a:t>
              </a:r>
              <a:r>
                <a:rPr lang="en-US" altLang="zh-CN" sz="3200" dirty="0">
                  <a:solidFill>
                    <a:srgbClr val="0070C0"/>
                  </a:solidFill>
                  <a:latin typeface="Courier New" panose="02070309020205020404" pitchFamily="49" charset="0"/>
                  <a:cs typeface="Courier New" panose="02070309020205020404" pitchFamily="49" charset="0"/>
                </a:rPr>
                <a:t>$16,</a:t>
              </a:r>
              <a:r>
                <a:rPr lang="en-US" altLang="zh-CN" sz="2400" dirty="0">
                  <a:solidFill>
                    <a:srgbClr val="0070C0"/>
                  </a:solidFill>
                  <a:latin typeface="Courier New" panose="02070309020205020404" pitchFamily="49" charset="0"/>
                  <a:cs typeface="Courier New" panose="02070309020205020404" pitchFamily="49" charset="0"/>
                </a:rPr>
                <a:t> </a:t>
              </a:r>
              <a:r>
                <a:rPr lang="en-US" altLang="zh-CN" sz="3200" b="1" dirty="0">
                  <a:solidFill>
                    <a:srgbClr val="00B0F0"/>
                  </a:solidFill>
                  <a:latin typeface="Courier New" panose="02070309020205020404" pitchFamily="49" charset="0"/>
                  <a:cs typeface="Courier New" panose="02070309020205020404" pitchFamily="49" charset="0"/>
                </a:rPr>
                <a:t>0</a:t>
              </a:r>
              <a:r>
                <a:rPr lang="en-US" altLang="zh-CN" sz="3200" dirty="0">
                  <a:solidFill>
                    <a:srgbClr val="0070C0"/>
                  </a:solidFill>
                  <a:latin typeface="Courier New" panose="02070309020205020404" pitchFamily="49" charset="0"/>
                  <a:cs typeface="Courier New" panose="02070309020205020404" pitchFamily="49" charset="0"/>
                </a:rPr>
                <a:t>($0) </a:t>
              </a:r>
              <a:endParaRPr lang="en-US" altLang="zh-CN" sz="3200" b="1" dirty="0">
                <a:solidFill>
                  <a:srgbClr val="00B0F0"/>
                </a:solidFill>
                <a:latin typeface="Courier New" panose="02070309020205020404" pitchFamily="49" charset="0"/>
                <a:cs typeface="Courier New" panose="02070309020205020404" pitchFamily="49" charset="0"/>
              </a:endParaRPr>
            </a:p>
          </p:txBody>
        </p:sp>
        <p:sp>
          <p:nvSpPr>
            <p:cNvPr id="33" name="文本框 32"/>
            <p:cNvSpPr txBox="1"/>
            <p:nvPr/>
          </p:nvSpPr>
          <p:spPr>
            <a:xfrm>
              <a:off x="6660644" y="3267578"/>
              <a:ext cx="407035" cy="461665"/>
            </a:xfrm>
            <a:prstGeom prst="rect">
              <a:avLst/>
            </a:prstGeom>
            <a:noFill/>
          </p:spPr>
          <p:txBody>
            <a:bodyPr wrap="none" rtlCol="0">
              <a:spAutoFit/>
            </a:bodyPr>
            <a:lstStyle/>
            <a:p>
              <a:r>
                <a:rPr lang="en-US" altLang="zh-CN" sz="2400" dirty="0" err="1">
                  <a:solidFill>
                    <a:schemeClr val="bg1">
                      <a:lumMod val="50000"/>
                    </a:schemeClr>
                  </a:solidFill>
                </a:rPr>
                <a:t>rs</a:t>
              </a:r>
              <a:endParaRPr lang="zh-CN" altLang="en-US" dirty="0">
                <a:solidFill>
                  <a:schemeClr val="bg1">
                    <a:lumMod val="50000"/>
                  </a:schemeClr>
                </a:solidFill>
              </a:endParaRPr>
            </a:p>
          </p:txBody>
        </p:sp>
        <p:sp>
          <p:nvSpPr>
            <p:cNvPr id="34" name="文本框 33"/>
            <p:cNvSpPr txBox="1"/>
            <p:nvPr/>
          </p:nvSpPr>
          <p:spPr>
            <a:xfrm>
              <a:off x="5223842" y="3282886"/>
              <a:ext cx="394660" cy="461665"/>
            </a:xfrm>
            <a:prstGeom prst="rect">
              <a:avLst/>
            </a:prstGeom>
            <a:noFill/>
          </p:spPr>
          <p:txBody>
            <a:bodyPr wrap="none" rtlCol="0">
              <a:spAutoFit/>
            </a:bodyPr>
            <a:lstStyle/>
            <a:p>
              <a:r>
                <a:rPr lang="en-US" altLang="zh-CN" sz="2400" dirty="0" err="1">
                  <a:solidFill>
                    <a:schemeClr val="bg1">
                      <a:lumMod val="50000"/>
                    </a:schemeClr>
                  </a:solidFill>
                </a:rPr>
                <a:t>rt</a:t>
              </a:r>
              <a:endParaRPr lang="zh-CN" altLang="en-US" dirty="0">
                <a:solidFill>
                  <a:schemeClr val="bg1">
                    <a:lumMod val="50000"/>
                  </a:schemeClr>
                </a:solidFill>
              </a:endParaRPr>
            </a:p>
          </p:txBody>
        </p:sp>
      </p:grpSp>
      <p:cxnSp>
        <p:nvCxnSpPr>
          <p:cNvPr id="29" name="直接箭头连接符 28"/>
          <p:cNvCxnSpPr>
            <a:stCxn id="33" idx="2"/>
            <a:endCxn id="54" idx="3"/>
          </p:cNvCxnSpPr>
          <p:nvPr/>
        </p:nvCxnSpPr>
        <p:spPr>
          <a:xfrm flipH="1">
            <a:off x="5883529" y="3729243"/>
            <a:ext cx="980633" cy="932677"/>
          </a:xfrm>
          <a:prstGeom prst="straightConnector1">
            <a:avLst/>
          </a:prstGeom>
          <a:ln>
            <a:solidFill>
              <a:schemeClr val="accent6">
                <a:lumMod val="75000"/>
              </a:schemeClr>
            </a:solidFill>
            <a:prstDash val="lgDashDot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4" idx="2"/>
            <a:endCxn id="55" idx="1"/>
          </p:cNvCxnSpPr>
          <p:nvPr/>
        </p:nvCxnSpPr>
        <p:spPr>
          <a:xfrm>
            <a:off x="5421172" y="3744551"/>
            <a:ext cx="1089584" cy="917368"/>
          </a:xfrm>
          <a:prstGeom prst="straightConnector1">
            <a:avLst/>
          </a:prstGeom>
          <a:ln>
            <a:solidFill>
              <a:srgbClr val="FF0000"/>
            </a:solidFill>
            <a:prstDash val="lgDashDot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72364AAD-A6DB-44AC-9EB8-52494201A384}"/>
              </a:ext>
            </a:extLst>
          </p:cNvPr>
          <p:cNvPicPr>
            <a:picLocks noChangeAspect="1"/>
          </p:cNvPicPr>
          <p:nvPr/>
        </p:nvPicPr>
        <p:blipFill>
          <a:blip r:embed="rId4"/>
          <a:stretch>
            <a:fillRect/>
          </a:stretch>
        </p:blipFill>
        <p:spPr>
          <a:xfrm>
            <a:off x="2682023" y="1055931"/>
            <a:ext cx="6807159" cy="881684"/>
          </a:xfrm>
          <a:prstGeom prst="rect">
            <a:avLst/>
          </a:prstGeom>
        </p:spPr>
      </p:pic>
      <p:sp>
        <p:nvSpPr>
          <p:cNvPr id="3" name="文本框 2">
            <a:extLst>
              <a:ext uri="{FF2B5EF4-FFF2-40B4-BE49-F238E27FC236}">
                <a16:creationId xmlns:a16="http://schemas.microsoft.com/office/drawing/2014/main" id="{CB0A4853-9340-4E60-B65C-478D3E597913}"/>
              </a:ext>
            </a:extLst>
          </p:cNvPr>
          <p:cNvSpPr txBox="1"/>
          <p:nvPr/>
        </p:nvSpPr>
        <p:spPr>
          <a:xfrm>
            <a:off x="2744167" y="155010"/>
            <a:ext cx="1940147" cy="584775"/>
          </a:xfrm>
          <a:prstGeom prst="rect">
            <a:avLst/>
          </a:prstGeom>
          <a:noFill/>
        </p:spPr>
        <p:txBody>
          <a:bodyPr wrap="none" rtlCol="0">
            <a:spAutoFit/>
          </a:bodyPr>
          <a:lstStyle/>
          <a:p>
            <a:r>
              <a:rPr lang="en-US" altLang="zh-CN" sz="3200" dirty="0">
                <a:solidFill>
                  <a:schemeClr val="bg1">
                    <a:lumMod val="50000"/>
                  </a:schemeClr>
                </a:solidFill>
              </a:rPr>
              <a:t>Load word</a:t>
            </a:r>
            <a:endParaRPr lang="zh-CN" altLang="en-US" sz="3200" dirty="0">
              <a:solidFill>
                <a:schemeClr val="bg1">
                  <a:lumMod val="50000"/>
                </a:schemeClr>
              </a:solidFill>
            </a:endParaRPr>
          </a:p>
        </p:txBody>
      </p:sp>
      <p:sp>
        <p:nvSpPr>
          <p:cNvPr id="13" name="灯片编号占位符 12">
            <a:extLst>
              <a:ext uri="{FF2B5EF4-FFF2-40B4-BE49-F238E27FC236}">
                <a16:creationId xmlns:a16="http://schemas.microsoft.com/office/drawing/2014/main" id="{52C56FD5-CB5E-4CC9-83C6-29CA19981B9F}"/>
              </a:ext>
            </a:extLst>
          </p:cNvPr>
          <p:cNvSpPr>
            <a:spLocks noGrp="1"/>
          </p:cNvSpPr>
          <p:nvPr>
            <p:ph type="sldNum" sz="quarter" idx="12"/>
          </p:nvPr>
        </p:nvSpPr>
        <p:spPr/>
        <p:txBody>
          <a:bodyPr/>
          <a:lstStyle/>
          <a:p>
            <a:fld id="{042958E2-BC60-473F-990C-5A8ED10EB267}" type="slidenum">
              <a:rPr lang="zh-CN" altLang="en-US" sz="1400" b="1" smtClean="0"/>
              <a:pPr/>
              <a:t>13</a:t>
            </a:fld>
            <a:r>
              <a:rPr lang="zh-CN" altLang="en-US"/>
              <a:t> </a:t>
            </a:r>
            <a:r>
              <a:rPr lang="en-US" altLang="zh-CN"/>
              <a:t>/ 24</a:t>
            </a:r>
            <a:endParaRPr lang="zh-CN" altLang="en-US" dirty="0"/>
          </a:p>
        </p:txBody>
      </p:sp>
    </p:spTree>
    <p:custDataLst>
      <p:tags r:id="rId1"/>
    </p:custDataLst>
    <p:extLst>
      <p:ext uri="{BB962C8B-B14F-4D97-AF65-F5344CB8AC3E}">
        <p14:creationId xmlns:p14="http://schemas.microsoft.com/office/powerpoint/2010/main" val="261202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par>
                                <p:cTn id="22" presetID="2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up)">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500"/>
                                        <p:tgtEl>
                                          <p:spTgt spid="52"/>
                                        </p:tgtEl>
                                      </p:cBhvr>
                                    </p:animEffect>
                                  </p:childTnLst>
                                </p:cTn>
                              </p:par>
                              <p:par>
                                <p:cTn id="43" presetID="22" presetClass="entr" presetSubtype="8"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2186537" y="985596"/>
            <a:ext cx="7816429" cy="1777769"/>
          </a:xfrm>
          <a:prstGeom prst="roundRect">
            <a:avLst>
              <a:gd name="adj" fmla="val 13337"/>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solidFill>
            <a:schemeClr val="accent5">
              <a:lumMod val="20000"/>
              <a:lumOff val="80000"/>
            </a:schemeClr>
          </a:solidFill>
        </p:spPr>
        <p:txBody>
          <a:bodyPr vert="horz" lIns="91440" tIns="45720" rIns="91440" bIns="45720" rtlCol="0" anchor="ctr">
            <a:normAutofit/>
          </a:bodyPr>
          <a:lstStyle/>
          <a:p>
            <a:pPr algn="ctr">
              <a:lnSpc>
                <a:spcPct val="100000"/>
              </a:lnSpc>
            </a:pPr>
            <a:r>
              <a:rPr lang="en-US" altLang="zh-CN" b="1" dirty="0" err="1"/>
              <a:t>sw</a:t>
            </a:r>
            <a:r>
              <a:rPr lang="en-US" altLang="zh-CN" b="1" dirty="0"/>
              <a:t> </a:t>
            </a:r>
            <a:r>
              <a:rPr lang="zh-CN" altLang="en-US" b="1" dirty="0"/>
              <a:t>指令</a:t>
            </a:r>
          </a:p>
        </p:txBody>
      </p:sp>
      <p:sp>
        <p:nvSpPr>
          <p:cNvPr id="50" name="文本框 49"/>
          <p:cNvSpPr txBox="1"/>
          <p:nvPr/>
        </p:nvSpPr>
        <p:spPr>
          <a:xfrm>
            <a:off x="2429717" y="3979421"/>
            <a:ext cx="1189749" cy="461665"/>
          </a:xfrm>
          <a:prstGeom prst="rect">
            <a:avLst/>
          </a:prstGeom>
          <a:noFill/>
        </p:spPr>
        <p:txBody>
          <a:bodyPr wrap="none" rtlCol="0">
            <a:spAutoFit/>
          </a:bodyPr>
          <a:lstStyle/>
          <a:p>
            <a:r>
              <a:rPr lang="zh-CN" altLang="en-US" sz="2400" dirty="0"/>
              <a:t>字段值</a:t>
            </a:r>
            <a:r>
              <a:rPr lang="en-US" altLang="zh-CN" sz="2400" dirty="0"/>
              <a:t>:</a:t>
            </a:r>
            <a:endParaRPr lang="zh-CN" altLang="en-US" sz="2400" dirty="0"/>
          </a:p>
        </p:txBody>
      </p:sp>
      <p:sp>
        <p:nvSpPr>
          <p:cNvPr id="51" name="文本框 50"/>
          <p:cNvSpPr txBox="1"/>
          <p:nvPr/>
        </p:nvSpPr>
        <p:spPr>
          <a:xfrm>
            <a:off x="2121940" y="5189686"/>
            <a:ext cx="1497526" cy="461665"/>
          </a:xfrm>
          <a:prstGeom prst="rect">
            <a:avLst/>
          </a:prstGeom>
          <a:noFill/>
        </p:spPr>
        <p:txBody>
          <a:bodyPr wrap="none" rtlCol="0">
            <a:spAutoFit/>
          </a:bodyPr>
          <a:lstStyle/>
          <a:p>
            <a:r>
              <a:rPr lang="zh-CN" altLang="en-US" sz="2400" dirty="0"/>
              <a:t>机器代码</a:t>
            </a:r>
            <a:r>
              <a:rPr lang="en-US" altLang="zh-CN" sz="2400" dirty="0"/>
              <a:t>:</a:t>
            </a:r>
            <a:endParaRPr lang="zh-CN" altLang="en-US" sz="2400" dirty="0"/>
          </a:p>
        </p:txBody>
      </p:sp>
      <p:graphicFrame>
        <p:nvGraphicFramePr>
          <p:cNvPr id="52" name="表格 51"/>
          <p:cNvGraphicFramePr>
            <a:graphicFrameLocks noGrp="1"/>
          </p:cNvGraphicFramePr>
          <p:nvPr/>
        </p:nvGraphicFramePr>
        <p:xfrm>
          <a:off x="3933685" y="5194150"/>
          <a:ext cx="6443008" cy="457200"/>
        </p:xfrm>
        <a:graphic>
          <a:graphicData uri="http://schemas.openxmlformats.org/drawingml/2006/table">
            <a:tbl>
              <a:tblPr firstRow="1" bandRow="1">
                <a:tableStyleId>{5C22544A-7EE6-4342-B048-85BDC9FD1C3A}</a:tableStyleId>
              </a:tblPr>
              <a:tblGrid>
                <a:gridCol w="1252029">
                  <a:extLst>
                    <a:ext uri="{9D8B030D-6E8A-4147-A177-3AD203B41FA5}">
                      <a16:colId xmlns:a16="http://schemas.microsoft.com/office/drawing/2014/main" val="20000"/>
                    </a:ext>
                  </a:extLst>
                </a:gridCol>
                <a:gridCol w="970671">
                  <a:extLst>
                    <a:ext uri="{9D8B030D-6E8A-4147-A177-3AD203B41FA5}">
                      <a16:colId xmlns:a16="http://schemas.microsoft.com/office/drawing/2014/main" val="20001"/>
                    </a:ext>
                  </a:extLst>
                </a:gridCol>
                <a:gridCol w="1041009">
                  <a:extLst>
                    <a:ext uri="{9D8B030D-6E8A-4147-A177-3AD203B41FA5}">
                      <a16:colId xmlns:a16="http://schemas.microsoft.com/office/drawing/2014/main" val="20002"/>
                    </a:ext>
                  </a:extLst>
                </a:gridCol>
                <a:gridCol w="3179299">
                  <a:extLst>
                    <a:ext uri="{9D8B030D-6E8A-4147-A177-3AD203B41FA5}">
                      <a16:colId xmlns:a16="http://schemas.microsoft.com/office/drawing/2014/main" val="20003"/>
                    </a:ext>
                  </a:extLst>
                </a:gridCol>
              </a:tblGrid>
              <a:tr h="370840">
                <a:tc>
                  <a:txBody>
                    <a:bodyPr/>
                    <a:lstStyle/>
                    <a:p>
                      <a:pPr algn="ctr"/>
                      <a:r>
                        <a:rPr lang="en-US" altLang="zh-CN" sz="2400" dirty="0">
                          <a:solidFill>
                            <a:schemeClr val="tx1"/>
                          </a:solidFill>
                        </a:rPr>
                        <a:t>101011</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00000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10000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0000 0000 0000 0010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53" name="表格 52"/>
          <p:cNvGraphicFramePr>
            <a:graphicFrameLocks noGrp="1"/>
          </p:cNvGraphicFramePr>
          <p:nvPr>
            <p:extLst>
              <p:ext uri="{D42A27DB-BD31-4B8C-83A1-F6EECF244321}">
                <p14:modId xmlns:p14="http://schemas.microsoft.com/office/powerpoint/2010/main" val="3029057377"/>
              </p:ext>
            </p:extLst>
          </p:nvPr>
        </p:nvGraphicFramePr>
        <p:xfrm>
          <a:off x="3933688" y="3983885"/>
          <a:ext cx="6443005" cy="457200"/>
        </p:xfrm>
        <a:graphic>
          <a:graphicData uri="http://schemas.openxmlformats.org/drawingml/2006/table">
            <a:tbl>
              <a:tblPr firstRow="1" bandRow="1">
                <a:tableStyleId>{5C22544A-7EE6-4342-B048-85BDC9FD1C3A}</a:tableStyleId>
              </a:tblPr>
              <a:tblGrid>
                <a:gridCol w="1237959">
                  <a:extLst>
                    <a:ext uri="{9D8B030D-6E8A-4147-A177-3AD203B41FA5}">
                      <a16:colId xmlns:a16="http://schemas.microsoft.com/office/drawing/2014/main" val="20000"/>
                    </a:ext>
                  </a:extLst>
                </a:gridCol>
                <a:gridCol w="970671">
                  <a:extLst>
                    <a:ext uri="{9D8B030D-6E8A-4147-A177-3AD203B41FA5}">
                      <a16:colId xmlns:a16="http://schemas.microsoft.com/office/drawing/2014/main" val="20001"/>
                    </a:ext>
                  </a:extLst>
                </a:gridCol>
                <a:gridCol w="1041009">
                  <a:extLst>
                    <a:ext uri="{9D8B030D-6E8A-4147-A177-3AD203B41FA5}">
                      <a16:colId xmlns:a16="http://schemas.microsoft.com/office/drawing/2014/main" val="20002"/>
                    </a:ext>
                  </a:extLst>
                </a:gridCol>
                <a:gridCol w="3193366">
                  <a:extLst>
                    <a:ext uri="{9D8B030D-6E8A-4147-A177-3AD203B41FA5}">
                      <a16:colId xmlns:a16="http://schemas.microsoft.com/office/drawing/2014/main" val="20003"/>
                    </a:ext>
                  </a:extLst>
                </a:gridCol>
              </a:tblGrid>
              <a:tr h="370840">
                <a:tc>
                  <a:txBody>
                    <a:bodyPr/>
                    <a:lstStyle/>
                    <a:p>
                      <a:pPr algn="ctr"/>
                      <a:r>
                        <a:rPr lang="en-US" altLang="zh-CN" sz="2400" b="0" dirty="0">
                          <a:solidFill>
                            <a:schemeClr val="bg1">
                              <a:lumMod val="50000"/>
                            </a:schemeClr>
                          </a:solidFill>
                        </a:rPr>
                        <a:t>0x</a:t>
                      </a:r>
                      <a:r>
                        <a:rPr lang="en-US" altLang="zh-CN" sz="2400" dirty="0">
                          <a:solidFill>
                            <a:schemeClr val="tx1"/>
                          </a:solidFill>
                        </a:rPr>
                        <a:t>2B</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dirty="0">
                          <a:solidFill>
                            <a:schemeClr val="tx1"/>
                          </a:solidFill>
                        </a:rPr>
                        <a:t>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0" dirty="0">
                          <a:solidFill>
                            <a:schemeClr val="bg1">
                              <a:lumMod val="50000"/>
                            </a:schemeClr>
                          </a:solidFill>
                        </a:rPr>
                        <a:t>0x</a:t>
                      </a:r>
                      <a:r>
                        <a:rPr lang="en-US" altLang="zh-CN" sz="2400" dirty="0">
                          <a:solidFill>
                            <a:schemeClr val="tx1"/>
                          </a:solidFill>
                        </a:rPr>
                        <a:t>10</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400" b="0" dirty="0">
                          <a:solidFill>
                            <a:schemeClr val="bg1">
                              <a:lumMod val="50000"/>
                            </a:schemeClr>
                          </a:solidFill>
                        </a:rPr>
                        <a:t>0x</a:t>
                      </a:r>
                      <a:r>
                        <a:rPr lang="en-US" altLang="zh-CN" sz="2400" dirty="0">
                          <a:solidFill>
                            <a:schemeClr val="tx1"/>
                          </a:solidFill>
                        </a:rPr>
                        <a:t>2</a:t>
                      </a:r>
                      <a:endParaRPr lang="zh-CN"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9" name="组合 8">
            <a:extLst>
              <a:ext uri="{FF2B5EF4-FFF2-40B4-BE49-F238E27FC236}">
                <a16:creationId xmlns:a16="http://schemas.microsoft.com/office/drawing/2014/main" id="{68ACBFE0-F3FD-4083-9490-A3C056F5B318}"/>
              </a:ext>
            </a:extLst>
          </p:cNvPr>
          <p:cNvGrpSpPr/>
          <p:nvPr/>
        </p:nvGrpSpPr>
        <p:grpSpPr>
          <a:xfrm>
            <a:off x="4373981" y="4431085"/>
            <a:ext cx="4821820" cy="489159"/>
            <a:chOff x="4373981" y="4431085"/>
            <a:chExt cx="4821820" cy="489159"/>
          </a:xfrm>
        </p:grpSpPr>
        <p:sp>
          <p:nvSpPr>
            <p:cNvPr id="8" name="文本框 7"/>
            <p:cNvSpPr txBox="1"/>
            <p:nvPr/>
          </p:nvSpPr>
          <p:spPr>
            <a:xfrm>
              <a:off x="4373981" y="4431085"/>
              <a:ext cx="508473" cy="461665"/>
            </a:xfrm>
            <a:prstGeom prst="rect">
              <a:avLst/>
            </a:prstGeom>
            <a:noFill/>
          </p:spPr>
          <p:txBody>
            <a:bodyPr wrap="none" rtlCol="0">
              <a:spAutoFit/>
            </a:bodyPr>
            <a:lstStyle/>
            <a:p>
              <a:r>
                <a:rPr lang="en-US" altLang="zh-CN" sz="2400" dirty="0">
                  <a:solidFill>
                    <a:schemeClr val="bg1">
                      <a:lumMod val="50000"/>
                    </a:schemeClr>
                  </a:solidFill>
                </a:rPr>
                <a:t>op</a:t>
              </a:r>
              <a:endParaRPr lang="zh-CN" altLang="en-US" dirty="0">
                <a:solidFill>
                  <a:schemeClr val="bg1">
                    <a:lumMod val="50000"/>
                  </a:schemeClr>
                </a:solidFill>
              </a:endParaRPr>
            </a:p>
          </p:txBody>
        </p:sp>
        <p:sp>
          <p:nvSpPr>
            <p:cNvPr id="54" name="文本框 53"/>
            <p:cNvSpPr txBox="1"/>
            <p:nvPr/>
          </p:nvSpPr>
          <p:spPr>
            <a:xfrm>
              <a:off x="5476494" y="4431087"/>
              <a:ext cx="407035" cy="461665"/>
            </a:xfrm>
            <a:prstGeom prst="rect">
              <a:avLst/>
            </a:prstGeom>
            <a:noFill/>
          </p:spPr>
          <p:txBody>
            <a:bodyPr wrap="none" rtlCol="0">
              <a:spAutoFit/>
            </a:bodyPr>
            <a:lstStyle/>
            <a:p>
              <a:r>
                <a:rPr lang="en-US" altLang="zh-CN" sz="2400" dirty="0" err="1">
                  <a:solidFill>
                    <a:schemeClr val="bg1">
                      <a:lumMod val="50000"/>
                    </a:schemeClr>
                  </a:solidFill>
                </a:rPr>
                <a:t>rs</a:t>
              </a:r>
              <a:endParaRPr lang="zh-CN" altLang="en-US" dirty="0">
                <a:solidFill>
                  <a:schemeClr val="bg1">
                    <a:lumMod val="50000"/>
                  </a:schemeClr>
                </a:solidFill>
              </a:endParaRPr>
            </a:p>
          </p:txBody>
        </p:sp>
        <p:sp>
          <p:nvSpPr>
            <p:cNvPr id="55" name="文本框 54"/>
            <p:cNvSpPr txBox="1"/>
            <p:nvPr/>
          </p:nvSpPr>
          <p:spPr>
            <a:xfrm>
              <a:off x="6510756" y="4431086"/>
              <a:ext cx="394660" cy="461665"/>
            </a:xfrm>
            <a:prstGeom prst="rect">
              <a:avLst/>
            </a:prstGeom>
            <a:noFill/>
          </p:spPr>
          <p:txBody>
            <a:bodyPr wrap="none" rtlCol="0">
              <a:spAutoFit/>
            </a:bodyPr>
            <a:lstStyle/>
            <a:p>
              <a:r>
                <a:rPr lang="en-US" altLang="zh-CN" sz="2400" dirty="0" err="1">
                  <a:solidFill>
                    <a:schemeClr val="bg1">
                      <a:lumMod val="50000"/>
                    </a:schemeClr>
                  </a:solidFill>
                </a:rPr>
                <a:t>rt</a:t>
              </a:r>
              <a:endParaRPr lang="zh-CN" altLang="en-US" dirty="0">
                <a:solidFill>
                  <a:schemeClr val="bg1">
                    <a:lumMod val="50000"/>
                  </a:schemeClr>
                </a:solidFill>
              </a:endParaRPr>
            </a:p>
          </p:txBody>
        </p:sp>
        <p:sp>
          <p:nvSpPr>
            <p:cNvPr id="56" name="文本框 55"/>
            <p:cNvSpPr txBox="1"/>
            <p:nvPr/>
          </p:nvSpPr>
          <p:spPr>
            <a:xfrm>
              <a:off x="8450084" y="4458579"/>
              <a:ext cx="745717" cy="461665"/>
            </a:xfrm>
            <a:prstGeom prst="rect">
              <a:avLst/>
            </a:prstGeom>
            <a:noFill/>
          </p:spPr>
          <p:txBody>
            <a:bodyPr wrap="none" rtlCol="0">
              <a:spAutoFit/>
            </a:bodyPr>
            <a:lstStyle/>
            <a:p>
              <a:r>
                <a:rPr lang="en-US" altLang="zh-CN" sz="2400" dirty="0" err="1">
                  <a:solidFill>
                    <a:schemeClr val="bg1">
                      <a:lumMod val="50000"/>
                    </a:schemeClr>
                  </a:solidFill>
                </a:rPr>
                <a:t>imm</a:t>
              </a:r>
              <a:endParaRPr lang="zh-CN" altLang="en-US" dirty="0">
                <a:solidFill>
                  <a:schemeClr val="bg1">
                    <a:lumMod val="50000"/>
                  </a:schemeClr>
                </a:solidFill>
              </a:endParaRPr>
            </a:p>
          </p:txBody>
        </p:sp>
      </p:grpSp>
      <p:grpSp>
        <p:nvGrpSpPr>
          <p:cNvPr id="11" name="组合 10">
            <a:extLst>
              <a:ext uri="{FF2B5EF4-FFF2-40B4-BE49-F238E27FC236}">
                <a16:creationId xmlns:a16="http://schemas.microsoft.com/office/drawing/2014/main" id="{A63E1CB8-FA79-4C59-B7A8-B69EFFB0B192}"/>
              </a:ext>
            </a:extLst>
          </p:cNvPr>
          <p:cNvGrpSpPr/>
          <p:nvPr/>
        </p:nvGrpSpPr>
        <p:grpSpPr>
          <a:xfrm>
            <a:off x="4234519" y="5640947"/>
            <a:ext cx="4809495" cy="379626"/>
            <a:chOff x="4234519" y="5640947"/>
            <a:chExt cx="4809495" cy="379626"/>
          </a:xfrm>
        </p:grpSpPr>
        <p:sp>
          <p:nvSpPr>
            <p:cNvPr id="59" name="文本框 58"/>
            <p:cNvSpPr txBox="1"/>
            <p:nvPr/>
          </p:nvSpPr>
          <p:spPr>
            <a:xfrm>
              <a:off x="4234519" y="5651241"/>
              <a:ext cx="532518" cy="369332"/>
            </a:xfrm>
            <a:prstGeom prst="rect">
              <a:avLst/>
            </a:prstGeom>
            <a:noFill/>
          </p:spPr>
          <p:txBody>
            <a:bodyPr wrap="none" rtlCol="0">
              <a:spAutoFit/>
            </a:bodyPr>
            <a:lstStyle/>
            <a:p>
              <a:r>
                <a:rPr lang="en-US" altLang="zh-CN" dirty="0">
                  <a:solidFill>
                    <a:schemeClr val="bg1">
                      <a:lumMod val="50000"/>
                    </a:schemeClr>
                  </a:solidFill>
                </a:rPr>
                <a:t>6</a:t>
              </a:r>
              <a:r>
                <a:rPr lang="zh-CN" altLang="en-US" dirty="0">
                  <a:solidFill>
                    <a:schemeClr val="bg1">
                      <a:lumMod val="50000"/>
                    </a:schemeClr>
                  </a:solidFill>
                </a:rPr>
                <a:t>位</a:t>
              </a:r>
              <a:endParaRPr lang="zh-CN" altLang="en-US" sz="1400" dirty="0">
                <a:solidFill>
                  <a:schemeClr val="bg1">
                    <a:lumMod val="50000"/>
                  </a:schemeClr>
                </a:solidFill>
              </a:endParaRPr>
            </a:p>
          </p:txBody>
        </p:sp>
        <p:sp>
          <p:nvSpPr>
            <p:cNvPr id="60" name="文本框 59"/>
            <p:cNvSpPr txBox="1"/>
            <p:nvPr/>
          </p:nvSpPr>
          <p:spPr>
            <a:xfrm>
              <a:off x="5335432" y="5651241"/>
              <a:ext cx="532518" cy="369332"/>
            </a:xfrm>
            <a:prstGeom prst="rect">
              <a:avLst/>
            </a:prstGeom>
            <a:noFill/>
          </p:spPr>
          <p:txBody>
            <a:bodyPr wrap="none" rtlCol="0">
              <a:spAutoFit/>
            </a:bodyPr>
            <a:lstStyle/>
            <a:p>
              <a:r>
                <a:rPr lang="en-US" altLang="zh-CN" dirty="0">
                  <a:solidFill>
                    <a:schemeClr val="bg1">
                      <a:lumMod val="50000"/>
                    </a:schemeClr>
                  </a:solidFill>
                </a:rPr>
                <a:t>5</a:t>
              </a:r>
              <a:r>
                <a:rPr lang="zh-CN" altLang="en-US" dirty="0">
                  <a:solidFill>
                    <a:schemeClr val="bg1">
                      <a:lumMod val="50000"/>
                    </a:schemeClr>
                  </a:solidFill>
                </a:rPr>
                <a:t>位</a:t>
              </a:r>
              <a:endParaRPr lang="zh-CN" altLang="en-US" sz="1400" dirty="0">
                <a:solidFill>
                  <a:schemeClr val="bg1">
                    <a:lumMod val="50000"/>
                  </a:schemeClr>
                </a:solidFill>
              </a:endParaRPr>
            </a:p>
          </p:txBody>
        </p:sp>
        <p:sp>
          <p:nvSpPr>
            <p:cNvPr id="61" name="文本框 60"/>
            <p:cNvSpPr txBox="1"/>
            <p:nvPr/>
          </p:nvSpPr>
          <p:spPr>
            <a:xfrm>
              <a:off x="6399950" y="5651241"/>
              <a:ext cx="532518" cy="369332"/>
            </a:xfrm>
            <a:prstGeom prst="rect">
              <a:avLst/>
            </a:prstGeom>
            <a:noFill/>
          </p:spPr>
          <p:txBody>
            <a:bodyPr wrap="none" rtlCol="0">
              <a:spAutoFit/>
            </a:bodyPr>
            <a:lstStyle/>
            <a:p>
              <a:r>
                <a:rPr lang="en-US" altLang="zh-CN" dirty="0">
                  <a:solidFill>
                    <a:schemeClr val="bg1">
                      <a:lumMod val="50000"/>
                    </a:schemeClr>
                  </a:solidFill>
                </a:rPr>
                <a:t>5</a:t>
              </a:r>
              <a:r>
                <a:rPr lang="zh-CN" altLang="en-US" dirty="0">
                  <a:solidFill>
                    <a:schemeClr val="bg1">
                      <a:lumMod val="50000"/>
                    </a:schemeClr>
                  </a:solidFill>
                </a:rPr>
                <a:t>位</a:t>
              </a:r>
              <a:endParaRPr lang="zh-CN" altLang="en-US" sz="1400" dirty="0">
                <a:solidFill>
                  <a:schemeClr val="bg1">
                    <a:lumMod val="50000"/>
                  </a:schemeClr>
                </a:solidFill>
              </a:endParaRPr>
            </a:p>
          </p:txBody>
        </p:sp>
        <p:sp>
          <p:nvSpPr>
            <p:cNvPr id="62" name="文本框 61"/>
            <p:cNvSpPr txBox="1"/>
            <p:nvPr/>
          </p:nvSpPr>
          <p:spPr>
            <a:xfrm>
              <a:off x="8394477" y="5640947"/>
              <a:ext cx="649537" cy="369332"/>
            </a:xfrm>
            <a:prstGeom prst="rect">
              <a:avLst/>
            </a:prstGeom>
            <a:noFill/>
          </p:spPr>
          <p:txBody>
            <a:bodyPr wrap="none" rtlCol="0">
              <a:spAutoFit/>
            </a:bodyPr>
            <a:lstStyle/>
            <a:p>
              <a:r>
                <a:rPr lang="en-US" altLang="zh-CN" b="1" dirty="0">
                  <a:solidFill>
                    <a:schemeClr val="bg1">
                      <a:lumMod val="50000"/>
                    </a:schemeClr>
                  </a:solidFill>
                </a:rPr>
                <a:t>16</a:t>
              </a:r>
              <a:r>
                <a:rPr lang="zh-CN" altLang="en-US" dirty="0">
                  <a:solidFill>
                    <a:schemeClr val="bg1">
                      <a:lumMod val="50000"/>
                    </a:schemeClr>
                  </a:solidFill>
                </a:rPr>
                <a:t>位</a:t>
              </a:r>
              <a:endParaRPr lang="zh-CN" altLang="en-US" sz="1400" dirty="0">
                <a:solidFill>
                  <a:schemeClr val="bg1">
                    <a:lumMod val="50000"/>
                  </a:schemeClr>
                </a:solidFill>
              </a:endParaRPr>
            </a:p>
          </p:txBody>
        </p:sp>
      </p:grpSp>
      <p:grpSp>
        <p:nvGrpSpPr>
          <p:cNvPr id="4" name="组合 3">
            <a:extLst>
              <a:ext uri="{FF2B5EF4-FFF2-40B4-BE49-F238E27FC236}">
                <a16:creationId xmlns:a16="http://schemas.microsoft.com/office/drawing/2014/main" id="{5314336A-94C9-43F1-A227-99BD5E7BDB75}"/>
              </a:ext>
            </a:extLst>
          </p:cNvPr>
          <p:cNvGrpSpPr/>
          <p:nvPr/>
        </p:nvGrpSpPr>
        <p:grpSpPr>
          <a:xfrm>
            <a:off x="2858249" y="1976466"/>
            <a:ext cx="5341465" cy="677641"/>
            <a:chOff x="2858249" y="1898880"/>
            <a:chExt cx="5341465" cy="677641"/>
          </a:xfrm>
        </p:grpSpPr>
        <p:sp>
          <p:nvSpPr>
            <p:cNvPr id="28" name="文本框 27"/>
            <p:cNvSpPr txBox="1"/>
            <p:nvPr/>
          </p:nvSpPr>
          <p:spPr>
            <a:xfrm>
              <a:off x="4488248" y="2176411"/>
              <a:ext cx="954107" cy="400110"/>
            </a:xfrm>
            <a:prstGeom prst="rect">
              <a:avLst/>
            </a:prstGeom>
            <a:noFill/>
          </p:spPr>
          <p:txBody>
            <a:bodyPr wrap="none" rtlCol="0">
              <a:spAutoFit/>
            </a:bodyPr>
            <a:lstStyle/>
            <a:p>
              <a:r>
                <a:rPr lang="zh-CN" altLang="en-US" sz="2000" dirty="0">
                  <a:solidFill>
                    <a:schemeClr val="bg1">
                      <a:lumMod val="50000"/>
                    </a:schemeClr>
                  </a:solidFill>
                </a:rPr>
                <a:t>寄存器</a:t>
              </a:r>
            </a:p>
          </p:txBody>
        </p:sp>
        <p:sp>
          <p:nvSpPr>
            <p:cNvPr id="5" name="右大括号 4"/>
            <p:cNvSpPr/>
            <p:nvPr/>
          </p:nvSpPr>
          <p:spPr>
            <a:xfrm rot="5400000">
              <a:off x="4867429" y="1262043"/>
              <a:ext cx="231569" cy="1505243"/>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lumMod val="50000"/>
                  </a:schemeClr>
                </a:solidFill>
              </a:endParaRPr>
            </a:p>
          </p:txBody>
        </p:sp>
        <p:sp>
          <p:nvSpPr>
            <p:cNvPr id="66" name="文本框 65"/>
            <p:cNvSpPr txBox="1"/>
            <p:nvPr/>
          </p:nvSpPr>
          <p:spPr>
            <a:xfrm>
              <a:off x="7245607" y="2131831"/>
              <a:ext cx="954107" cy="400110"/>
            </a:xfrm>
            <a:prstGeom prst="rect">
              <a:avLst/>
            </a:prstGeom>
            <a:noFill/>
          </p:spPr>
          <p:txBody>
            <a:bodyPr wrap="none" rtlCol="0">
              <a:spAutoFit/>
            </a:bodyPr>
            <a:lstStyle/>
            <a:p>
              <a:pPr algn="ctr"/>
              <a:r>
                <a:rPr lang="zh-CN" altLang="en-US" sz="2000" dirty="0">
                  <a:solidFill>
                    <a:schemeClr val="bg1">
                      <a:lumMod val="50000"/>
                    </a:schemeClr>
                  </a:solidFill>
                </a:rPr>
                <a:t>立即数</a:t>
              </a:r>
            </a:p>
          </p:txBody>
        </p:sp>
        <p:sp>
          <p:nvSpPr>
            <p:cNvPr id="67" name="文本框 66"/>
            <p:cNvSpPr txBox="1"/>
            <p:nvPr/>
          </p:nvSpPr>
          <p:spPr>
            <a:xfrm>
              <a:off x="2858249" y="2150852"/>
              <a:ext cx="954107" cy="400110"/>
            </a:xfrm>
            <a:prstGeom prst="rect">
              <a:avLst/>
            </a:prstGeom>
            <a:noFill/>
          </p:spPr>
          <p:txBody>
            <a:bodyPr wrap="none" rtlCol="0">
              <a:spAutoFit/>
            </a:bodyPr>
            <a:lstStyle/>
            <a:p>
              <a:pPr algn="ctr"/>
              <a:r>
                <a:rPr lang="zh-CN" altLang="en-US" sz="2000" dirty="0">
                  <a:solidFill>
                    <a:schemeClr val="bg1">
                      <a:lumMod val="50000"/>
                    </a:schemeClr>
                  </a:solidFill>
                </a:rPr>
                <a:t>操作码</a:t>
              </a:r>
            </a:p>
          </p:txBody>
        </p:sp>
      </p:grpSp>
      <p:grpSp>
        <p:nvGrpSpPr>
          <p:cNvPr id="12" name="组合 11">
            <a:extLst>
              <a:ext uri="{FF2B5EF4-FFF2-40B4-BE49-F238E27FC236}">
                <a16:creationId xmlns:a16="http://schemas.microsoft.com/office/drawing/2014/main" id="{21C61DE2-F2EF-41F8-9337-E14D22B606F4}"/>
              </a:ext>
            </a:extLst>
          </p:cNvPr>
          <p:cNvGrpSpPr/>
          <p:nvPr/>
        </p:nvGrpSpPr>
        <p:grpSpPr>
          <a:xfrm>
            <a:off x="2121940" y="6239505"/>
            <a:ext cx="4753644" cy="523220"/>
            <a:chOff x="2121940" y="6239505"/>
            <a:chExt cx="4753644" cy="523220"/>
          </a:xfrm>
        </p:grpSpPr>
        <p:sp>
          <p:nvSpPr>
            <p:cNvPr id="65" name="文本框 64"/>
            <p:cNvSpPr txBox="1"/>
            <p:nvPr/>
          </p:nvSpPr>
          <p:spPr>
            <a:xfrm>
              <a:off x="3816156" y="6239505"/>
              <a:ext cx="3059428" cy="523220"/>
            </a:xfrm>
            <a:prstGeom prst="rect">
              <a:avLst/>
            </a:prstGeom>
            <a:noFill/>
          </p:spPr>
          <p:txBody>
            <a:bodyPr wrap="none" rtlCol="0">
              <a:spAutoFit/>
            </a:bodyPr>
            <a:lstStyle/>
            <a:p>
              <a:pPr algn="ctr"/>
              <a:r>
                <a:rPr lang="en-US" altLang="zh-CN" sz="2800" b="1" spc="600" dirty="0">
                  <a:solidFill>
                    <a:schemeClr val="bg1">
                      <a:lumMod val="50000"/>
                    </a:schemeClr>
                  </a:solidFill>
                </a:rPr>
                <a:t>0x</a:t>
              </a:r>
              <a:r>
                <a:rPr lang="en-US" altLang="zh-CN" sz="2800" b="1" spc="600" dirty="0">
                  <a:solidFill>
                    <a:srgbClr val="FF0000"/>
                  </a:solidFill>
                </a:rPr>
                <a:t>AC10_0002</a:t>
              </a:r>
              <a:endParaRPr lang="zh-CN" altLang="en-US" sz="2800" b="1" spc="600" dirty="0">
                <a:solidFill>
                  <a:srgbClr val="FF0000"/>
                </a:solidFill>
              </a:endParaRPr>
            </a:p>
          </p:txBody>
        </p:sp>
        <p:sp>
          <p:nvSpPr>
            <p:cNvPr id="68" name="文本框 67"/>
            <p:cNvSpPr txBox="1"/>
            <p:nvPr/>
          </p:nvSpPr>
          <p:spPr>
            <a:xfrm>
              <a:off x="2121940" y="6267642"/>
              <a:ext cx="1497526" cy="461665"/>
            </a:xfrm>
            <a:prstGeom prst="rect">
              <a:avLst/>
            </a:prstGeom>
            <a:noFill/>
          </p:spPr>
          <p:txBody>
            <a:bodyPr wrap="none" rtlCol="0">
              <a:spAutoFit/>
            </a:bodyPr>
            <a:lstStyle/>
            <a:p>
              <a:r>
                <a:rPr lang="zh-CN" altLang="en-US" sz="2400" dirty="0"/>
                <a:t>机器指令</a:t>
              </a:r>
              <a:r>
                <a:rPr lang="en-US" altLang="zh-CN" sz="2400" dirty="0"/>
                <a:t>:</a:t>
              </a:r>
              <a:endParaRPr lang="zh-CN" altLang="en-US" sz="2400" dirty="0"/>
            </a:p>
          </p:txBody>
        </p:sp>
      </p:grpSp>
      <p:grpSp>
        <p:nvGrpSpPr>
          <p:cNvPr id="7" name="组合 6">
            <a:extLst>
              <a:ext uri="{FF2B5EF4-FFF2-40B4-BE49-F238E27FC236}">
                <a16:creationId xmlns:a16="http://schemas.microsoft.com/office/drawing/2014/main" id="{D1A3033F-9CC6-4CBA-8254-60546A1D4DA1}"/>
              </a:ext>
            </a:extLst>
          </p:cNvPr>
          <p:cNvGrpSpPr/>
          <p:nvPr/>
        </p:nvGrpSpPr>
        <p:grpSpPr>
          <a:xfrm>
            <a:off x="2121940" y="2885888"/>
            <a:ext cx="5655844" cy="858663"/>
            <a:chOff x="2121940" y="2885888"/>
            <a:chExt cx="5655844" cy="858663"/>
          </a:xfrm>
        </p:grpSpPr>
        <p:sp>
          <p:nvSpPr>
            <p:cNvPr id="6" name="文本框 5"/>
            <p:cNvSpPr txBox="1"/>
            <p:nvPr/>
          </p:nvSpPr>
          <p:spPr>
            <a:xfrm>
              <a:off x="2121940" y="2999543"/>
              <a:ext cx="1497526" cy="461665"/>
            </a:xfrm>
            <a:prstGeom prst="rect">
              <a:avLst/>
            </a:prstGeom>
            <a:noFill/>
          </p:spPr>
          <p:txBody>
            <a:bodyPr wrap="none" rtlCol="0">
              <a:spAutoFit/>
            </a:bodyPr>
            <a:lstStyle/>
            <a:p>
              <a:r>
                <a:rPr lang="zh-CN" altLang="en-US" sz="2400" dirty="0"/>
                <a:t>汇编代码</a:t>
              </a:r>
              <a:r>
                <a:rPr lang="en-US" altLang="zh-CN" sz="2400" dirty="0"/>
                <a:t>:</a:t>
              </a:r>
              <a:endParaRPr lang="zh-CN" altLang="en-US" sz="2400" dirty="0"/>
            </a:p>
          </p:txBody>
        </p:sp>
        <p:sp>
          <p:nvSpPr>
            <p:cNvPr id="32" name="矩形 31"/>
            <p:cNvSpPr/>
            <p:nvPr/>
          </p:nvSpPr>
          <p:spPr>
            <a:xfrm>
              <a:off x="3923844" y="2885888"/>
              <a:ext cx="3853940" cy="584775"/>
            </a:xfrm>
            <a:prstGeom prst="rect">
              <a:avLst/>
            </a:prstGeom>
          </p:spPr>
          <p:txBody>
            <a:bodyPr wrap="none">
              <a:spAutoFit/>
            </a:bodyPr>
            <a:lstStyle/>
            <a:p>
              <a:r>
                <a:rPr lang="en-US" altLang="zh-CN" sz="3200" b="1" dirty="0">
                  <a:solidFill>
                    <a:srgbClr val="0070C0"/>
                  </a:solidFill>
                  <a:latin typeface="Courier New" panose="02070309020205020404" pitchFamily="49" charset="0"/>
                  <a:cs typeface="Courier New" panose="02070309020205020404" pitchFamily="49" charset="0"/>
                </a:rPr>
                <a:t> </a:t>
              </a:r>
              <a:r>
                <a:rPr lang="en-US" altLang="zh-CN" sz="3200" b="1" dirty="0" err="1">
                  <a:solidFill>
                    <a:srgbClr val="0070C0"/>
                  </a:solidFill>
                  <a:latin typeface="Courier New" panose="02070309020205020404" pitchFamily="49" charset="0"/>
                  <a:cs typeface="Courier New" panose="02070309020205020404" pitchFamily="49" charset="0"/>
                </a:rPr>
                <a:t>sw</a:t>
              </a:r>
              <a:r>
                <a:rPr lang="en-US" altLang="zh-CN" dirty="0">
                  <a:solidFill>
                    <a:srgbClr val="0070C0"/>
                  </a:solidFill>
                  <a:latin typeface="Courier New" panose="02070309020205020404" pitchFamily="49" charset="0"/>
                  <a:cs typeface="Courier New" panose="02070309020205020404" pitchFamily="49" charset="0"/>
                </a:rPr>
                <a:t>  </a:t>
              </a:r>
              <a:r>
                <a:rPr lang="en-US" altLang="zh-CN" sz="3200" dirty="0">
                  <a:solidFill>
                    <a:srgbClr val="0070C0"/>
                  </a:solidFill>
                  <a:latin typeface="Courier New" panose="02070309020205020404" pitchFamily="49" charset="0"/>
                  <a:cs typeface="Courier New" panose="02070309020205020404" pitchFamily="49" charset="0"/>
                </a:rPr>
                <a:t>$16,</a:t>
              </a:r>
              <a:r>
                <a:rPr lang="en-US" altLang="zh-CN" sz="2400" dirty="0">
                  <a:solidFill>
                    <a:srgbClr val="0070C0"/>
                  </a:solidFill>
                  <a:latin typeface="Courier New" panose="02070309020205020404" pitchFamily="49" charset="0"/>
                  <a:cs typeface="Courier New" panose="02070309020205020404" pitchFamily="49" charset="0"/>
                </a:rPr>
                <a:t> </a:t>
              </a:r>
              <a:r>
                <a:rPr lang="en-US" altLang="zh-CN" sz="3200" b="1" dirty="0">
                  <a:solidFill>
                    <a:srgbClr val="00B0F0"/>
                  </a:solidFill>
                  <a:latin typeface="Courier New" panose="02070309020205020404" pitchFamily="49" charset="0"/>
                  <a:cs typeface="Courier New" panose="02070309020205020404" pitchFamily="49" charset="0"/>
                </a:rPr>
                <a:t>2</a:t>
              </a:r>
              <a:r>
                <a:rPr lang="en-US" altLang="zh-CN" sz="3200" dirty="0">
                  <a:solidFill>
                    <a:srgbClr val="0070C0"/>
                  </a:solidFill>
                  <a:latin typeface="Courier New" panose="02070309020205020404" pitchFamily="49" charset="0"/>
                  <a:cs typeface="Courier New" panose="02070309020205020404" pitchFamily="49" charset="0"/>
                </a:rPr>
                <a:t>($0) </a:t>
              </a:r>
              <a:endParaRPr lang="en-US" altLang="zh-CN" sz="3200" b="1" dirty="0">
                <a:solidFill>
                  <a:srgbClr val="00B0F0"/>
                </a:solidFill>
                <a:latin typeface="Courier New" panose="02070309020205020404" pitchFamily="49" charset="0"/>
                <a:cs typeface="Courier New" panose="02070309020205020404" pitchFamily="49" charset="0"/>
              </a:endParaRPr>
            </a:p>
          </p:txBody>
        </p:sp>
        <p:sp>
          <p:nvSpPr>
            <p:cNvPr id="33" name="文本框 32"/>
            <p:cNvSpPr txBox="1"/>
            <p:nvPr/>
          </p:nvSpPr>
          <p:spPr>
            <a:xfrm>
              <a:off x="6660644" y="3267578"/>
              <a:ext cx="407035" cy="461665"/>
            </a:xfrm>
            <a:prstGeom prst="rect">
              <a:avLst/>
            </a:prstGeom>
            <a:noFill/>
          </p:spPr>
          <p:txBody>
            <a:bodyPr wrap="none" rtlCol="0">
              <a:spAutoFit/>
            </a:bodyPr>
            <a:lstStyle/>
            <a:p>
              <a:r>
                <a:rPr lang="en-US" altLang="zh-CN" sz="2400" dirty="0" err="1">
                  <a:solidFill>
                    <a:schemeClr val="bg1">
                      <a:lumMod val="50000"/>
                    </a:schemeClr>
                  </a:solidFill>
                </a:rPr>
                <a:t>rs</a:t>
              </a:r>
              <a:endParaRPr lang="zh-CN" altLang="en-US" dirty="0">
                <a:solidFill>
                  <a:schemeClr val="bg1">
                    <a:lumMod val="50000"/>
                  </a:schemeClr>
                </a:solidFill>
              </a:endParaRPr>
            </a:p>
          </p:txBody>
        </p:sp>
        <p:sp>
          <p:nvSpPr>
            <p:cNvPr id="34" name="文本框 33"/>
            <p:cNvSpPr txBox="1"/>
            <p:nvPr/>
          </p:nvSpPr>
          <p:spPr>
            <a:xfrm>
              <a:off x="5223842" y="3282886"/>
              <a:ext cx="394660" cy="461665"/>
            </a:xfrm>
            <a:prstGeom prst="rect">
              <a:avLst/>
            </a:prstGeom>
            <a:noFill/>
          </p:spPr>
          <p:txBody>
            <a:bodyPr wrap="none" rtlCol="0">
              <a:spAutoFit/>
            </a:bodyPr>
            <a:lstStyle/>
            <a:p>
              <a:r>
                <a:rPr lang="en-US" altLang="zh-CN" sz="2400" dirty="0" err="1">
                  <a:solidFill>
                    <a:schemeClr val="bg1">
                      <a:lumMod val="50000"/>
                    </a:schemeClr>
                  </a:solidFill>
                </a:rPr>
                <a:t>rt</a:t>
              </a:r>
              <a:endParaRPr lang="zh-CN" altLang="en-US" dirty="0">
                <a:solidFill>
                  <a:schemeClr val="bg1">
                    <a:lumMod val="50000"/>
                  </a:schemeClr>
                </a:solidFill>
              </a:endParaRPr>
            </a:p>
          </p:txBody>
        </p:sp>
      </p:grpSp>
      <p:cxnSp>
        <p:nvCxnSpPr>
          <p:cNvPr id="29" name="直接箭头连接符 28"/>
          <p:cNvCxnSpPr>
            <a:stCxn id="33" idx="2"/>
            <a:endCxn id="54" idx="3"/>
          </p:cNvCxnSpPr>
          <p:nvPr/>
        </p:nvCxnSpPr>
        <p:spPr>
          <a:xfrm flipH="1">
            <a:off x="5883529" y="3729243"/>
            <a:ext cx="980633" cy="932677"/>
          </a:xfrm>
          <a:prstGeom prst="straightConnector1">
            <a:avLst/>
          </a:prstGeom>
          <a:ln>
            <a:solidFill>
              <a:schemeClr val="accent6">
                <a:lumMod val="75000"/>
              </a:schemeClr>
            </a:solidFill>
            <a:prstDash val="lgDashDot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4" idx="2"/>
            <a:endCxn id="55" idx="1"/>
          </p:cNvCxnSpPr>
          <p:nvPr/>
        </p:nvCxnSpPr>
        <p:spPr>
          <a:xfrm>
            <a:off x="5421172" y="3744551"/>
            <a:ext cx="1089584" cy="917368"/>
          </a:xfrm>
          <a:prstGeom prst="straightConnector1">
            <a:avLst/>
          </a:prstGeom>
          <a:ln>
            <a:solidFill>
              <a:srgbClr val="FF0000"/>
            </a:solidFill>
            <a:prstDash val="lgDashDot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72364AAD-A6DB-44AC-9EB8-52494201A384}"/>
              </a:ext>
            </a:extLst>
          </p:cNvPr>
          <p:cNvPicPr>
            <a:picLocks noChangeAspect="1"/>
          </p:cNvPicPr>
          <p:nvPr/>
        </p:nvPicPr>
        <p:blipFill>
          <a:blip r:embed="rId4"/>
          <a:stretch>
            <a:fillRect/>
          </a:stretch>
        </p:blipFill>
        <p:spPr>
          <a:xfrm>
            <a:off x="2682023" y="1083639"/>
            <a:ext cx="6807159" cy="881684"/>
          </a:xfrm>
          <a:prstGeom prst="rect">
            <a:avLst/>
          </a:prstGeom>
        </p:spPr>
      </p:pic>
      <p:sp>
        <p:nvSpPr>
          <p:cNvPr id="36" name="文本框 35">
            <a:extLst>
              <a:ext uri="{FF2B5EF4-FFF2-40B4-BE49-F238E27FC236}">
                <a16:creationId xmlns:a16="http://schemas.microsoft.com/office/drawing/2014/main" id="{F11F0E1C-AE82-4DAF-8EEB-F415F310D1B4}"/>
              </a:ext>
            </a:extLst>
          </p:cNvPr>
          <p:cNvSpPr txBox="1"/>
          <p:nvPr/>
        </p:nvSpPr>
        <p:spPr>
          <a:xfrm>
            <a:off x="2744167" y="155010"/>
            <a:ext cx="2017284" cy="584775"/>
          </a:xfrm>
          <a:prstGeom prst="rect">
            <a:avLst/>
          </a:prstGeom>
          <a:noFill/>
        </p:spPr>
        <p:txBody>
          <a:bodyPr wrap="none" rtlCol="0">
            <a:spAutoFit/>
          </a:bodyPr>
          <a:lstStyle/>
          <a:p>
            <a:r>
              <a:rPr lang="en-US" altLang="zh-CN" sz="3200" dirty="0">
                <a:solidFill>
                  <a:schemeClr val="bg1">
                    <a:lumMod val="50000"/>
                  </a:schemeClr>
                </a:solidFill>
              </a:rPr>
              <a:t>Store word</a:t>
            </a:r>
            <a:endParaRPr lang="zh-CN" altLang="en-US" sz="3200" dirty="0">
              <a:solidFill>
                <a:schemeClr val="bg1">
                  <a:lumMod val="50000"/>
                </a:schemeClr>
              </a:solidFill>
            </a:endParaRPr>
          </a:p>
        </p:txBody>
      </p:sp>
      <p:sp>
        <p:nvSpPr>
          <p:cNvPr id="3" name="灯片编号占位符 2">
            <a:extLst>
              <a:ext uri="{FF2B5EF4-FFF2-40B4-BE49-F238E27FC236}">
                <a16:creationId xmlns:a16="http://schemas.microsoft.com/office/drawing/2014/main" id="{8AD20C6F-A8E1-4F00-9AC1-E38833DB2305}"/>
              </a:ext>
            </a:extLst>
          </p:cNvPr>
          <p:cNvSpPr>
            <a:spLocks noGrp="1"/>
          </p:cNvSpPr>
          <p:nvPr>
            <p:ph type="sldNum" sz="quarter" idx="12"/>
          </p:nvPr>
        </p:nvSpPr>
        <p:spPr/>
        <p:txBody>
          <a:bodyPr/>
          <a:lstStyle/>
          <a:p>
            <a:fld id="{042958E2-BC60-473F-990C-5A8ED10EB267}" type="slidenum">
              <a:rPr lang="zh-CN" altLang="en-US" sz="1400" b="1" smtClean="0"/>
              <a:pPr/>
              <a:t>14</a:t>
            </a:fld>
            <a:r>
              <a:rPr lang="zh-CN" altLang="en-US"/>
              <a:t> </a:t>
            </a:r>
            <a:r>
              <a:rPr lang="en-US" altLang="zh-CN"/>
              <a:t>/ 24</a:t>
            </a:r>
            <a:endParaRPr lang="zh-CN" altLang="en-US" dirty="0"/>
          </a:p>
        </p:txBody>
      </p:sp>
    </p:spTree>
    <p:custDataLst>
      <p:tags r:id="rId1"/>
    </p:custDataLst>
    <p:extLst>
      <p:ext uri="{BB962C8B-B14F-4D97-AF65-F5344CB8AC3E}">
        <p14:creationId xmlns:p14="http://schemas.microsoft.com/office/powerpoint/2010/main" val="116194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left)">
                                      <p:cBhvr>
                                        <p:cTn id="17" dur="500"/>
                                        <p:tgtEl>
                                          <p:spTgt spid="50"/>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left)">
                                      <p:cBhvr>
                                        <p:cTn id="21" dur="500"/>
                                        <p:tgtEl>
                                          <p:spTgt spid="53"/>
                                        </p:tgtEl>
                                      </p:cBhvr>
                                    </p:animEffect>
                                  </p:childTnLst>
                                </p:cTn>
                              </p:par>
                              <p:par>
                                <p:cTn id="22" presetID="2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up)">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left)">
                                      <p:cBhvr>
                                        <p:cTn id="42" dur="500"/>
                                        <p:tgtEl>
                                          <p:spTgt spid="52"/>
                                        </p:tgtEl>
                                      </p:cBhvr>
                                    </p:animEffect>
                                  </p:childTnLst>
                                </p:cTn>
                              </p:par>
                              <p:par>
                                <p:cTn id="43" presetID="22" presetClass="entr" presetSubtype="8"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3338D935-F740-4E7D-B238-2D4B33CF7EB5}"/>
              </a:ext>
            </a:extLst>
          </p:cNvPr>
          <p:cNvGrpSpPr/>
          <p:nvPr/>
        </p:nvGrpSpPr>
        <p:grpSpPr>
          <a:xfrm>
            <a:off x="6019900" y="1947999"/>
            <a:ext cx="5083731" cy="4737028"/>
            <a:chOff x="6348650" y="1775118"/>
            <a:chExt cx="5405545" cy="5036895"/>
          </a:xfrm>
        </p:grpSpPr>
        <p:pic>
          <p:nvPicPr>
            <p:cNvPr id="40" name="图片 39">
              <a:extLst>
                <a:ext uri="{FF2B5EF4-FFF2-40B4-BE49-F238E27FC236}">
                  <a16:creationId xmlns:a16="http://schemas.microsoft.com/office/drawing/2014/main" id="{5A7BD43A-CF9C-40AF-8E18-B38BDAEF7F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65545" y="1863077"/>
              <a:ext cx="5302121" cy="4884253"/>
            </a:xfrm>
            <a:prstGeom prst="rect">
              <a:avLst/>
            </a:prstGeom>
          </p:spPr>
        </p:pic>
        <p:sp>
          <p:nvSpPr>
            <p:cNvPr id="47" name="矩形: 折角 46">
              <a:extLst>
                <a:ext uri="{FF2B5EF4-FFF2-40B4-BE49-F238E27FC236}">
                  <a16:creationId xmlns:a16="http://schemas.microsoft.com/office/drawing/2014/main" id="{7C4D3BD6-2892-4569-B614-2C67559BB8B1}"/>
                </a:ext>
              </a:extLst>
            </p:cNvPr>
            <p:cNvSpPr/>
            <p:nvPr/>
          </p:nvSpPr>
          <p:spPr>
            <a:xfrm>
              <a:off x="6348650" y="1775118"/>
              <a:ext cx="5405545" cy="5036895"/>
            </a:xfrm>
            <a:prstGeom prst="foldedCorner">
              <a:avLst>
                <a:gd name="adj" fmla="val 1348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1FEAFA6C-5854-4722-A0AF-EBE62B6D6D7A}"/>
              </a:ext>
            </a:extLst>
          </p:cNvPr>
          <p:cNvSpPr>
            <a:spLocks noGrp="1"/>
          </p:cNvSpPr>
          <p:nvPr>
            <p:ph type="title"/>
          </p:nvPr>
        </p:nvSpPr>
        <p:spPr/>
        <p:txBody>
          <a:bodyPr/>
          <a:lstStyle/>
          <a:p>
            <a:r>
              <a:rPr lang="en-US" altLang="zh-CN" sz="4000" b="1" dirty="0" err="1">
                <a:solidFill>
                  <a:srgbClr val="FF0000"/>
                </a:solidFill>
                <a:latin typeface="Courier New" pitchFamily="49" charset="0"/>
              </a:rPr>
              <a:t>lw</a:t>
            </a:r>
            <a:r>
              <a:rPr lang="en-US" altLang="zh-CN" sz="4000" dirty="0">
                <a:latin typeface="Courier New" pitchFamily="49" charset="0"/>
              </a:rPr>
              <a:t> rt, </a:t>
            </a:r>
            <a:r>
              <a:rPr lang="en-US" altLang="zh-CN" sz="4000" dirty="0" err="1">
                <a:latin typeface="Courier New" pitchFamily="49" charset="0"/>
              </a:rPr>
              <a:t>imm</a:t>
            </a:r>
            <a:r>
              <a:rPr lang="en-US" altLang="zh-CN" sz="4000" dirty="0">
                <a:latin typeface="Courier New" pitchFamily="49" charset="0"/>
              </a:rPr>
              <a:t>(</a:t>
            </a:r>
            <a:r>
              <a:rPr lang="en-US" altLang="zh-CN" sz="4000" dirty="0" err="1">
                <a:latin typeface="Courier New" pitchFamily="49" charset="0"/>
              </a:rPr>
              <a:t>rs</a:t>
            </a:r>
            <a:r>
              <a:rPr lang="en-US" altLang="zh-CN" sz="4000" dirty="0">
                <a:latin typeface="Courier New" pitchFamily="49" charset="0"/>
              </a:rPr>
              <a:t>)</a:t>
            </a:r>
            <a:endParaRPr lang="zh-CN" altLang="en-US" dirty="0"/>
          </a:p>
        </p:txBody>
      </p:sp>
      <p:grpSp>
        <p:nvGrpSpPr>
          <p:cNvPr id="4" name="组合 3">
            <a:extLst>
              <a:ext uri="{FF2B5EF4-FFF2-40B4-BE49-F238E27FC236}">
                <a16:creationId xmlns:a16="http://schemas.microsoft.com/office/drawing/2014/main" id="{3BA47389-A22E-496F-A1B5-6C9160C4CAFE}"/>
              </a:ext>
            </a:extLst>
          </p:cNvPr>
          <p:cNvGrpSpPr/>
          <p:nvPr/>
        </p:nvGrpSpPr>
        <p:grpSpPr>
          <a:xfrm>
            <a:off x="1805188" y="2180269"/>
            <a:ext cx="1857997" cy="1196948"/>
            <a:chOff x="1805188" y="2180269"/>
            <a:chExt cx="1857997" cy="1196948"/>
          </a:xfrm>
        </p:grpSpPr>
        <p:cxnSp>
          <p:nvCxnSpPr>
            <p:cNvPr id="5" name="肘形连接符 7">
              <a:extLst>
                <a:ext uri="{FF2B5EF4-FFF2-40B4-BE49-F238E27FC236}">
                  <a16:creationId xmlns:a16="http://schemas.microsoft.com/office/drawing/2014/main" id="{288299E6-E28F-4F67-BC9F-679D2349C807}"/>
                </a:ext>
              </a:extLst>
            </p:cNvPr>
            <p:cNvCxnSpPr>
              <a:stCxn id="16" idx="3"/>
              <a:endCxn id="34" idx="1"/>
            </p:cNvCxnSpPr>
            <p:nvPr/>
          </p:nvCxnSpPr>
          <p:spPr>
            <a:xfrm>
              <a:off x="2800641" y="2844979"/>
              <a:ext cx="862544"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FC3422B3-9C54-4B5E-AA12-5CDD42B94FF9}"/>
                </a:ext>
              </a:extLst>
            </p:cNvPr>
            <p:cNvSpPr txBox="1"/>
            <p:nvPr/>
          </p:nvSpPr>
          <p:spPr>
            <a:xfrm>
              <a:off x="1888781" y="2848581"/>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7" name="直接连接符 6">
              <a:extLst>
                <a:ext uri="{FF2B5EF4-FFF2-40B4-BE49-F238E27FC236}">
                  <a16:creationId xmlns:a16="http://schemas.microsoft.com/office/drawing/2014/main" id="{C63ABA89-52F7-4292-A788-06D47F921DA1}"/>
                </a:ext>
              </a:extLst>
            </p:cNvPr>
            <p:cNvCxnSpPr/>
            <p:nvPr/>
          </p:nvCxnSpPr>
          <p:spPr>
            <a:xfrm flipH="1">
              <a:off x="1928798"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肘形连接符 195">
              <a:extLst>
                <a:ext uri="{FF2B5EF4-FFF2-40B4-BE49-F238E27FC236}">
                  <a16:creationId xmlns:a16="http://schemas.microsoft.com/office/drawing/2014/main" id="{3C8B0BC0-66A4-4BB3-AE4D-99CC9CD7E776}"/>
                </a:ext>
              </a:extLst>
            </p:cNvPr>
            <p:cNvCxnSpPr>
              <a:endCxn id="15" idx="1"/>
            </p:cNvCxnSpPr>
            <p:nvPr/>
          </p:nvCxnSpPr>
          <p:spPr>
            <a:xfrm>
              <a:off x="1805188" y="2843823"/>
              <a:ext cx="435159" cy="115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F40D158D-1D8C-4054-ACFC-BB64B3E4107E}"/>
                </a:ext>
              </a:extLst>
            </p:cNvPr>
            <p:cNvGrpSpPr/>
            <p:nvPr/>
          </p:nvGrpSpPr>
          <p:grpSpPr>
            <a:xfrm>
              <a:off x="2240347" y="2606981"/>
              <a:ext cx="566600" cy="550843"/>
              <a:chOff x="2240347" y="2606981"/>
              <a:chExt cx="566600" cy="550843"/>
            </a:xfrm>
          </p:grpSpPr>
          <p:sp>
            <p:nvSpPr>
              <p:cNvPr id="14" name="矩形 13">
                <a:extLst>
                  <a:ext uri="{FF2B5EF4-FFF2-40B4-BE49-F238E27FC236}">
                    <a16:creationId xmlns:a16="http://schemas.microsoft.com/office/drawing/2014/main" id="{0559C17B-AC33-4566-A4BA-AFCAE023FC5A}"/>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15" name="文本框 14">
                <a:extLst>
                  <a:ext uri="{FF2B5EF4-FFF2-40B4-BE49-F238E27FC236}">
                    <a16:creationId xmlns:a16="http://schemas.microsoft.com/office/drawing/2014/main" id="{8DEFEB1F-3B3A-4878-BF19-C454278CF104}"/>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16" name="文本框 15">
                <a:extLst>
                  <a:ext uri="{FF2B5EF4-FFF2-40B4-BE49-F238E27FC236}">
                    <a16:creationId xmlns:a16="http://schemas.microsoft.com/office/drawing/2014/main" id="{1BF231E2-38AC-482A-AB04-409FB26C8DB5}"/>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17" name="组合 16">
                <a:extLst>
                  <a:ext uri="{FF2B5EF4-FFF2-40B4-BE49-F238E27FC236}">
                    <a16:creationId xmlns:a16="http://schemas.microsoft.com/office/drawing/2014/main" id="{64F965B6-5971-43BF-9F5C-9D2FD0682697}"/>
                  </a:ext>
                </a:extLst>
              </p:cNvPr>
              <p:cNvGrpSpPr/>
              <p:nvPr/>
            </p:nvGrpSpPr>
            <p:grpSpPr>
              <a:xfrm>
                <a:off x="2476438" y="2607831"/>
                <a:ext cx="98135" cy="128953"/>
                <a:chOff x="1332523" y="3747282"/>
                <a:chExt cx="146245" cy="128953"/>
              </a:xfrm>
            </p:grpSpPr>
            <p:cxnSp>
              <p:nvCxnSpPr>
                <p:cNvPr id="18" name="直接连接符 17">
                  <a:extLst>
                    <a:ext uri="{FF2B5EF4-FFF2-40B4-BE49-F238E27FC236}">
                      <a16:creationId xmlns:a16="http://schemas.microsoft.com/office/drawing/2014/main" id="{855321D9-D50A-4888-B6D1-9CD0226227BD}"/>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3F9BD0A5-1F10-446A-A676-1398F97771E3}"/>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 name="文本框 9">
              <a:extLst>
                <a:ext uri="{FF2B5EF4-FFF2-40B4-BE49-F238E27FC236}">
                  <a16:creationId xmlns:a16="http://schemas.microsoft.com/office/drawing/2014/main" id="{07D9FDD2-A4EE-4F49-A85E-9D0A2E6534C0}"/>
                </a:ext>
              </a:extLst>
            </p:cNvPr>
            <p:cNvSpPr txBox="1"/>
            <p:nvPr/>
          </p:nvSpPr>
          <p:spPr>
            <a:xfrm>
              <a:off x="2802186" y="2570669"/>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11" name="文本框 10">
              <a:extLst>
                <a:ext uri="{FF2B5EF4-FFF2-40B4-BE49-F238E27FC236}">
                  <a16:creationId xmlns:a16="http://schemas.microsoft.com/office/drawing/2014/main" id="{97913036-341E-41F0-9C40-A73D0C44357F}"/>
                </a:ext>
              </a:extLst>
            </p:cNvPr>
            <p:cNvSpPr txBox="1"/>
            <p:nvPr/>
          </p:nvSpPr>
          <p:spPr>
            <a:xfrm>
              <a:off x="2240348" y="3100218"/>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cxnSp>
          <p:nvCxnSpPr>
            <p:cNvPr id="12" name="直接连接符 11">
              <a:extLst>
                <a:ext uri="{FF2B5EF4-FFF2-40B4-BE49-F238E27FC236}">
                  <a16:creationId xmlns:a16="http://schemas.microsoft.com/office/drawing/2014/main" id="{ABC6D643-88FA-4354-8AC5-8840E403A07A}"/>
                </a:ext>
              </a:extLst>
            </p:cNvPr>
            <p:cNvCxnSpPr>
              <a:endCxn id="13" idx="2"/>
            </p:cNvCxnSpPr>
            <p:nvPr/>
          </p:nvCxnSpPr>
          <p:spPr>
            <a:xfrm flipV="1">
              <a:off x="2524069" y="2441879"/>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F960CDD-EC05-418D-9040-745350C9C19F}"/>
                </a:ext>
              </a:extLst>
            </p:cNvPr>
            <p:cNvSpPr txBox="1"/>
            <p:nvPr/>
          </p:nvSpPr>
          <p:spPr>
            <a:xfrm>
              <a:off x="2324530" y="2180269"/>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grpSp>
      <p:sp>
        <p:nvSpPr>
          <p:cNvPr id="20" name="矩形 19">
            <a:extLst>
              <a:ext uri="{FF2B5EF4-FFF2-40B4-BE49-F238E27FC236}">
                <a16:creationId xmlns:a16="http://schemas.microsoft.com/office/drawing/2014/main" id="{407BEA89-89BA-4001-B46F-1DAD05B7B51C}"/>
              </a:ext>
            </a:extLst>
          </p:cNvPr>
          <p:cNvSpPr/>
          <p:nvPr/>
        </p:nvSpPr>
        <p:spPr>
          <a:xfrm>
            <a:off x="323657" y="981499"/>
            <a:ext cx="5341206" cy="590931"/>
          </a:xfrm>
          <a:prstGeom prst="rect">
            <a:avLst/>
          </a:prstGeom>
        </p:spPr>
        <p:txBody>
          <a:bodyPr wrap="none">
            <a:spAutoFit/>
          </a:bodyPr>
          <a:lstStyle/>
          <a:p>
            <a:pPr>
              <a:lnSpc>
                <a:spcPct val="90000"/>
              </a:lnSpc>
            </a:pPr>
            <a:r>
              <a:rPr lang="en-US" altLang="zh-CN" sz="2800" b="1" dirty="0">
                <a:solidFill>
                  <a:schemeClr val="accent1"/>
                </a:solidFill>
              </a:rPr>
              <a:t>STEP </a:t>
            </a:r>
            <a:r>
              <a:rPr lang="en-US" altLang="zh-CN" sz="3600" b="1" dirty="0">
                <a:solidFill>
                  <a:schemeClr val="accent1"/>
                </a:solidFill>
              </a:rPr>
              <a:t>1</a:t>
            </a:r>
            <a:r>
              <a:rPr lang="en-US" altLang="zh-CN" sz="2800" b="1" dirty="0">
                <a:solidFill>
                  <a:schemeClr val="accent1"/>
                </a:solidFill>
              </a:rPr>
              <a:t>:</a:t>
            </a:r>
            <a:r>
              <a:rPr lang="en-US" altLang="zh-CN" sz="2800" dirty="0">
                <a:solidFill>
                  <a:schemeClr val="accent1"/>
                </a:solidFill>
              </a:rPr>
              <a:t> </a:t>
            </a:r>
            <a:r>
              <a:rPr lang="zh-CN" altLang="en-US" sz="2800" dirty="0"/>
              <a:t>从</a:t>
            </a:r>
            <a:r>
              <a:rPr lang="zh-CN" altLang="en-US" sz="2800" b="1" dirty="0"/>
              <a:t>指令存储器</a:t>
            </a:r>
            <a:r>
              <a:rPr lang="zh-CN" altLang="en-US" sz="2800" dirty="0"/>
              <a:t>中取出指令</a:t>
            </a:r>
            <a:endParaRPr lang="en-US" altLang="zh-CN" sz="2800" dirty="0"/>
          </a:p>
        </p:txBody>
      </p:sp>
      <p:grpSp>
        <p:nvGrpSpPr>
          <p:cNvPr id="22" name="组合 21">
            <a:extLst>
              <a:ext uri="{FF2B5EF4-FFF2-40B4-BE49-F238E27FC236}">
                <a16:creationId xmlns:a16="http://schemas.microsoft.com/office/drawing/2014/main" id="{BE809A68-D3D4-4A60-ADD0-33D2B50FAF9B}"/>
              </a:ext>
            </a:extLst>
          </p:cNvPr>
          <p:cNvGrpSpPr/>
          <p:nvPr/>
        </p:nvGrpSpPr>
        <p:grpSpPr>
          <a:xfrm>
            <a:off x="3352254" y="2563069"/>
            <a:ext cx="1621222" cy="1088027"/>
            <a:chOff x="3352254" y="2563069"/>
            <a:chExt cx="1621222" cy="1088027"/>
          </a:xfrm>
        </p:grpSpPr>
        <p:grpSp>
          <p:nvGrpSpPr>
            <p:cNvPr id="24" name="组合 23">
              <a:extLst>
                <a:ext uri="{FF2B5EF4-FFF2-40B4-BE49-F238E27FC236}">
                  <a16:creationId xmlns:a16="http://schemas.microsoft.com/office/drawing/2014/main" id="{153E2508-AD1E-4893-A5B4-8E0146C6783A}"/>
                </a:ext>
              </a:extLst>
            </p:cNvPr>
            <p:cNvGrpSpPr/>
            <p:nvPr/>
          </p:nvGrpSpPr>
          <p:grpSpPr>
            <a:xfrm>
              <a:off x="3352254" y="2563069"/>
              <a:ext cx="1180664" cy="1088027"/>
              <a:chOff x="3352254" y="2563069"/>
              <a:chExt cx="1180664" cy="1088027"/>
            </a:xfrm>
          </p:grpSpPr>
          <p:grpSp>
            <p:nvGrpSpPr>
              <p:cNvPr id="29" name="组合 28">
                <a:extLst>
                  <a:ext uri="{FF2B5EF4-FFF2-40B4-BE49-F238E27FC236}">
                    <a16:creationId xmlns:a16="http://schemas.microsoft.com/office/drawing/2014/main" id="{2000A4AF-60F4-4CF3-BC68-C9EC14C17C3E}"/>
                  </a:ext>
                </a:extLst>
              </p:cNvPr>
              <p:cNvGrpSpPr/>
              <p:nvPr/>
            </p:nvGrpSpPr>
            <p:grpSpPr>
              <a:xfrm>
                <a:off x="3663185" y="2563069"/>
                <a:ext cx="869733" cy="826990"/>
                <a:chOff x="4091087" y="4179908"/>
                <a:chExt cx="969977" cy="826990"/>
              </a:xfrm>
            </p:grpSpPr>
            <p:sp>
              <p:nvSpPr>
                <p:cNvPr id="33" name="矩形 32">
                  <a:extLst>
                    <a:ext uri="{FF2B5EF4-FFF2-40B4-BE49-F238E27FC236}">
                      <a16:creationId xmlns:a16="http://schemas.microsoft.com/office/drawing/2014/main" id="{57320F02-C773-42A9-8621-0D711F8E8F1A}"/>
                    </a:ext>
                  </a:extLst>
                </p:cNvPr>
                <p:cNvSpPr/>
                <p:nvPr/>
              </p:nvSpPr>
              <p:spPr>
                <a:xfrm>
                  <a:off x="4092125"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34" name="文本框 33">
                  <a:extLst>
                    <a:ext uri="{FF2B5EF4-FFF2-40B4-BE49-F238E27FC236}">
                      <a16:creationId xmlns:a16="http://schemas.microsoft.com/office/drawing/2014/main" id="{6589DFD8-0D3B-4CD5-929C-22FD0056CEF3}"/>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35" name="文本框 34">
                  <a:extLst>
                    <a:ext uri="{FF2B5EF4-FFF2-40B4-BE49-F238E27FC236}">
                      <a16:creationId xmlns:a16="http://schemas.microsoft.com/office/drawing/2014/main" id="{C7DFA5C6-26BB-441D-8C45-7A7BCBE1EB29}"/>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36" name="文本框 35">
                  <a:extLst>
                    <a:ext uri="{FF2B5EF4-FFF2-40B4-BE49-F238E27FC236}">
                      <a16:creationId xmlns:a16="http://schemas.microsoft.com/office/drawing/2014/main" id="{69C31A1C-F89B-4424-9061-A65ACB09BFAE}"/>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30" name="文本框 29">
                <a:extLst>
                  <a:ext uri="{FF2B5EF4-FFF2-40B4-BE49-F238E27FC236}">
                    <a16:creationId xmlns:a16="http://schemas.microsoft.com/office/drawing/2014/main" id="{7D305ADF-6D39-47F2-BC89-BF4049455AE9}"/>
                  </a:ext>
                </a:extLst>
              </p:cNvPr>
              <p:cNvSpPr txBox="1"/>
              <p:nvPr/>
            </p:nvSpPr>
            <p:spPr>
              <a:xfrm>
                <a:off x="3352254" y="2848581"/>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31" name="直接连接符 30">
                <a:extLst>
                  <a:ext uri="{FF2B5EF4-FFF2-40B4-BE49-F238E27FC236}">
                    <a16:creationId xmlns:a16="http://schemas.microsoft.com/office/drawing/2014/main" id="{A616E816-E6B8-41F6-81A9-F9477E5AC909}"/>
                  </a:ext>
                </a:extLst>
              </p:cNvPr>
              <p:cNvCxnSpPr/>
              <p:nvPr/>
            </p:nvCxnSpPr>
            <p:spPr>
              <a:xfrm flipH="1">
                <a:off x="3366287"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58519D61-7769-404B-AF3F-9DA814AFDC81}"/>
                  </a:ext>
                </a:extLst>
              </p:cNvPr>
              <p:cNvSpPr txBox="1"/>
              <p:nvPr/>
            </p:nvSpPr>
            <p:spPr>
              <a:xfrm>
                <a:off x="3663186" y="3343319"/>
                <a:ext cx="865092" cy="307777"/>
              </a:xfrm>
              <a:prstGeom prst="rect">
                <a:avLst/>
              </a:prstGeom>
              <a:noFill/>
            </p:spPr>
            <p:txBody>
              <a:bodyPr wrap="square" rtlCol="0">
                <a:spAutoFit/>
              </a:bodyPr>
              <a:lstStyle/>
              <a:p>
                <a:pPr algn="ctr"/>
                <a:r>
                  <a:rPr lang="en-US" altLang="zh-CN" sz="1400" dirty="0" err="1">
                    <a:solidFill>
                      <a:srgbClr val="00B050"/>
                    </a:solidFill>
                  </a:rPr>
                  <a:t>imem</a:t>
                </a:r>
                <a:endParaRPr lang="zh-CN" altLang="en-US" sz="1400" dirty="0">
                  <a:solidFill>
                    <a:srgbClr val="00B050"/>
                  </a:solidFill>
                </a:endParaRPr>
              </a:p>
            </p:txBody>
          </p:sp>
        </p:grpSp>
        <p:grpSp>
          <p:nvGrpSpPr>
            <p:cNvPr id="25" name="组合 24">
              <a:extLst>
                <a:ext uri="{FF2B5EF4-FFF2-40B4-BE49-F238E27FC236}">
                  <a16:creationId xmlns:a16="http://schemas.microsoft.com/office/drawing/2014/main" id="{18E413B8-9571-4AD3-9E13-E0E9A07728BD}"/>
                </a:ext>
              </a:extLst>
            </p:cNvPr>
            <p:cNvGrpSpPr/>
            <p:nvPr/>
          </p:nvGrpSpPr>
          <p:grpSpPr>
            <a:xfrm>
              <a:off x="4538317" y="2778928"/>
              <a:ext cx="435159" cy="292160"/>
              <a:chOff x="4538317" y="2778928"/>
              <a:chExt cx="435159" cy="292160"/>
            </a:xfrm>
          </p:grpSpPr>
          <p:cxnSp>
            <p:nvCxnSpPr>
              <p:cNvPr id="26" name="直接连接符 25">
                <a:extLst>
                  <a:ext uri="{FF2B5EF4-FFF2-40B4-BE49-F238E27FC236}">
                    <a16:creationId xmlns:a16="http://schemas.microsoft.com/office/drawing/2014/main" id="{FEEC5263-4B01-4BE4-B10A-27E4B2BFFC56}"/>
                  </a:ext>
                </a:extLst>
              </p:cNvPr>
              <p:cNvCxnSpPr/>
              <p:nvPr/>
            </p:nvCxnSpPr>
            <p:spPr>
              <a:xfrm flipH="1">
                <a:off x="4648680" y="2778928"/>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肘形连接符 195">
                <a:extLst>
                  <a:ext uri="{FF2B5EF4-FFF2-40B4-BE49-F238E27FC236}">
                    <a16:creationId xmlns:a16="http://schemas.microsoft.com/office/drawing/2014/main" id="{73BB3923-F00D-45CE-B71F-10BA741B62F7}"/>
                  </a:ext>
                </a:extLst>
              </p:cNvPr>
              <p:cNvCxnSpPr/>
              <p:nvPr/>
            </p:nvCxnSpPr>
            <p:spPr>
              <a:xfrm>
                <a:off x="4538317" y="2847691"/>
                <a:ext cx="435159" cy="115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A9DBBB2B-3E00-489F-B965-2437C5224744}"/>
                  </a:ext>
                </a:extLst>
              </p:cNvPr>
              <p:cNvSpPr txBox="1"/>
              <p:nvPr/>
            </p:nvSpPr>
            <p:spPr>
              <a:xfrm>
                <a:off x="4630269" y="2824867"/>
                <a:ext cx="316112" cy="246221"/>
              </a:xfrm>
              <a:prstGeom prst="rect">
                <a:avLst/>
              </a:prstGeom>
              <a:noFill/>
            </p:spPr>
            <p:txBody>
              <a:bodyPr wrap="none" rtlCol="0">
                <a:spAutoFit/>
              </a:bodyPr>
              <a:lstStyle/>
              <a:p>
                <a:r>
                  <a:rPr lang="en-US" altLang="zh-CN" sz="1000" dirty="0"/>
                  <a:t>32</a:t>
                </a:r>
                <a:endParaRPr lang="zh-CN" altLang="en-US" sz="1000" dirty="0"/>
              </a:p>
            </p:txBody>
          </p:sp>
        </p:grpSp>
      </p:grpSp>
      <p:graphicFrame>
        <p:nvGraphicFramePr>
          <p:cNvPr id="41" name="表格 40">
            <a:extLst>
              <a:ext uri="{FF2B5EF4-FFF2-40B4-BE49-F238E27FC236}">
                <a16:creationId xmlns:a16="http://schemas.microsoft.com/office/drawing/2014/main" id="{3857FCEF-6EF1-4796-9CB5-DA6784DC5C2F}"/>
              </a:ext>
            </a:extLst>
          </p:cNvPr>
          <p:cNvGraphicFramePr>
            <a:graphicFrameLocks noGrp="1"/>
          </p:cNvGraphicFramePr>
          <p:nvPr>
            <p:extLst>
              <p:ext uri="{D42A27DB-BD31-4B8C-83A1-F6EECF244321}">
                <p14:modId xmlns:p14="http://schemas.microsoft.com/office/powerpoint/2010/main" val="2345625895"/>
              </p:ext>
            </p:extLst>
          </p:nvPr>
        </p:nvGraphicFramePr>
        <p:xfrm>
          <a:off x="7907125" y="972514"/>
          <a:ext cx="3806452" cy="370840"/>
        </p:xfrm>
        <a:graphic>
          <a:graphicData uri="http://schemas.openxmlformats.org/drawingml/2006/table">
            <a:tbl>
              <a:tblPr firstRow="1" bandRow="1">
                <a:tableStyleId>{5C22544A-7EE6-4342-B048-85BDC9FD1C3A}</a:tableStyleId>
              </a:tblPr>
              <a:tblGrid>
                <a:gridCol w="707654">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1866898">
                  <a:extLst>
                    <a:ext uri="{9D8B030D-6E8A-4147-A177-3AD203B41FA5}">
                      <a16:colId xmlns:a16="http://schemas.microsoft.com/office/drawing/2014/main" val="20003"/>
                    </a:ext>
                  </a:extLst>
                </a:gridCol>
              </a:tblGrid>
              <a:tr h="370840">
                <a:tc>
                  <a:txBody>
                    <a:bodyPr/>
                    <a:lstStyle/>
                    <a:p>
                      <a:pPr algn="ctr"/>
                      <a:r>
                        <a:rPr lang="en-US" altLang="zh-CN" dirty="0">
                          <a:solidFill>
                            <a:schemeClr val="bg1">
                              <a:lumMod val="50000"/>
                            </a:schemeClr>
                          </a:solidFill>
                        </a:rPr>
                        <a:t>op </a:t>
                      </a:r>
                      <a:r>
                        <a:rPr lang="en-US" altLang="zh-CN" b="0" dirty="0">
                          <a:solidFill>
                            <a:schemeClr val="bg1">
                              <a:lumMod val="50000"/>
                            </a:schemeClr>
                          </a:solidFill>
                        </a:rPr>
                        <a:t>(6)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tx1"/>
                          </a:solidFill>
                        </a:rPr>
                        <a:t>rs</a:t>
                      </a:r>
                      <a:r>
                        <a:rPr lang="en-US" altLang="zh-CN" dirty="0">
                          <a:solidFill>
                            <a:schemeClr val="tx1"/>
                          </a:solidFill>
                        </a:rPr>
                        <a:t> </a:t>
                      </a: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rt</a:t>
                      </a:r>
                      <a:r>
                        <a:rPr lang="en-US" altLang="zh-CN" dirty="0">
                          <a:solidFill>
                            <a:schemeClr val="bg1">
                              <a:lumMod val="50000"/>
                            </a:schemeClr>
                          </a:solidFill>
                        </a:rPr>
                        <a:t> </a:t>
                      </a:r>
                      <a:r>
                        <a:rPr lang="en-US" altLang="zh-CN" b="0" dirty="0">
                          <a:solidFill>
                            <a:schemeClr val="bg1">
                              <a:lumMod val="50000"/>
                            </a:schemeClr>
                          </a:solidFill>
                        </a:rPr>
                        <a:t>(5)</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Imm</a:t>
                      </a:r>
                      <a:r>
                        <a:rPr lang="en-US" altLang="zh-CN" dirty="0">
                          <a:solidFill>
                            <a:schemeClr val="bg1">
                              <a:lumMod val="50000"/>
                            </a:schemeClr>
                          </a:solidFill>
                        </a:rPr>
                        <a:t> </a:t>
                      </a:r>
                      <a:r>
                        <a:rPr lang="en-US" altLang="zh-CN" b="0" dirty="0">
                          <a:solidFill>
                            <a:schemeClr val="bg1">
                              <a:lumMod val="50000"/>
                            </a:schemeClr>
                          </a:solidFill>
                        </a:rPr>
                        <a:t>(16)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42" name="组合 41">
            <a:extLst>
              <a:ext uri="{FF2B5EF4-FFF2-40B4-BE49-F238E27FC236}">
                <a16:creationId xmlns:a16="http://schemas.microsoft.com/office/drawing/2014/main" id="{64E5B179-881B-45C5-8888-B603F5377EF0}"/>
              </a:ext>
            </a:extLst>
          </p:cNvPr>
          <p:cNvGrpSpPr/>
          <p:nvPr/>
        </p:nvGrpSpPr>
        <p:grpSpPr>
          <a:xfrm>
            <a:off x="6986215" y="971409"/>
            <a:ext cx="4845843" cy="670745"/>
            <a:chOff x="6986215" y="877199"/>
            <a:chExt cx="4845843" cy="670745"/>
          </a:xfrm>
        </p:grpSpPr>
        <p:sp>
          <p:nvSpPr>
            <p:cNvPr id="43" name="文本框 42">
              <a:extLst>
                <a:ext uri="{FF2B5EF4-FFF2-40B4-BE49-F238E27FC236}">
                  <a16:creationId xmlns:a16="http://schemas.microsoft.com/office/drawing/2014/main" id="{1C2A8A06-6E48-4233-BE7C-09D461C8A638}"/>
                </a:ext>
              </a:extLst>
            </p:cNvPr>
            <p:cNvSpPr txBox="1"/>
            <p:nvPr/>
          </p:nvSpPr>
          <p:spPr>
            <a:xfrm>
              <a:off x="8522288" y="1238621"/>
              <a:ext cx="830677" cy="307777"/>
            </a:xfrm>
            <a:prstGeom prst="rect">
              <a:avLst/>
            </a:prstGeom>
            <a:noFill/>
          </p:spPr>
          <p:txBody>
            <a:bodyPr wrap="none" rtlCol="0">
              <a:spAutoFit/>
            </a:bodyPr>
            <a:lstStyle/>
            <a:p>
              <a:r>
                <a:rPr lang="en-US" altLang="zh-CN" sz="1400" dirty="0"/>
                <a:t>25       21</a:t>
              </a:r>
              <a:endParaRPr lang="zh-CN" altLang="en-US" sz="1400" dirty="0"/>
            </a:p>
          </p:txBody>
        </p:sp>
        <p:sp>
          <p:nvSpPr>
            <p:cNvPr id="44" name="文本框 43">
              <a:extLst>
                <a:ext uri="{FF2B5EF4-FFF2-40B4-BE49-F238E27FC236}">
                  <a16:creationId xmlns:a16="http://schemas.microsoft.com/office/drawing/2014/main" id="{B4202C03-E267-4403-BD81-32326601C0F5}"/>
                </a:ext>
              </a:extLst>
            </p:cNvPr>
            <p:cNvSpPr txBox="1"/>
            <p:nvPr/>
          </p:nvSpPr>
          <p:spPr>
            <a:xfrm>
              <a:off x="9810351" y="1240167"/>
              <a:ext cx="2021707" cy="307777"/>
            </a:xfrm>
            <a:prstGeom prst="rect">
              <a:avLst/>
            </a:prstGeom>
            <a:noFill/>
          </p:spPr>
          <p:txBody>
            <a:bodyPr wrap="none" rtlCol="0">
              <a:spAutoFit/>
            </a:bodyPr>
            <a:lstStyle/>
            <a:p>
              <a:r>
                <a:rPr lang="en-US" altLang="zh-CN" sz="1400" dirty="0"/>
                <a:t>15                                       0</a:t>
              </a:r>
              <a:endParaRPr lang="zh-CN" altLang="en-US" sz="1400" dirty="0"/>
            </a:p>
          </p:txBody>
        </p:sp>
        <p:sp>
          <p:nvSpPr>
            <p:cNvPr id="45" name="矩形 44">
              <a:extLst>
                <a:ext uri="{FF2B5EF4-FFF2-40B4-BE49-F238E27FC236}">
                  <a16:creationId xmlns:a16="http://schemas.microsoft.com/office/drawing/2014/main" id="{456C393D-8EFE-443D-88F6-E9CA981898C4}"/>
                </a:ext>
              </a:extLst>
            </p:cNvPr>
            <p:cNvSpPr/>
            <p:nvPr/>
          </p:nvSpPr>
          <p:spPr>
            <a:xfrm>
              <a:off x="6986215" y="877199"/>
              <a:ext cx="868571" cy="369332"/>
            </a:xfrm>
            <a:prstGeom prst="rect">
              <a:avLst/>
            </a:prstGeom>
          </p:spPr>
          <p:txBody>
            <a:bodyPr wrap="none">
              <a:spAutoFit/>
            </a:bodyPr>
            <a:lstStyle/>
            <a:p>
              <a:r>
                <a:rPr lang="en-US" altLang="zh-CN" b="1" dirty="0">
                  <a:solidFill>
                    <a:srgbClr val="FF0000"/>
                  </a:solidFill>
                  <a:latin typeface="Times New Roman" pitchFamily="18" charset="0"/>
                  <a:cs typeface="Times New Roman" pitchFamily="18" charset="0"/>
                </a:rPr>
                <a:t>100011</a:t>
              </a:r>
              <a:endParaRPr lang="zh-CN" altLang="en-US" b="1" dirty="0">
                <a:solidFill>
                  <a:srgbClr val="FF0000"/>
                </a:solidFill>
              </a:endParaRPr>
            </a:p>
          </p:txBody>
        </p:sp>
      </p:grpSp>
      <p:grpSp>
        <p:nvGrpSpPr>
          <p:cNvPr id="21" name="组合 20">
            <a:extLst>
              <a:ext uri="{FF2B5EF4-FFF2-40B4-BE49-F238E27FC236}">
                <a16:creationId xmlns:a16="http://schemas.microsoft.com/office/drawing/2014/main" id="{986400D1-46E8-4AF8-87F0-63295F2A98FF}"/>
              </a:ext>
            </a:extLst>
          </p:cNvPr>
          <p:cNvGrpSpPr/>
          <p:nvPr/>
        </p:nvGrpSpPr>
        <p:grpSpPr>
          <a:xfrm>
            <a:off x="296906" y="3867615"/>
            <a:ext cx="4419642" cy="2752698"/>
            <a:chOff x="97401" y="3867615"/>
            <a:chExt cx="4419642" cy="2752698"/>
          </a:xfrm>
        </p:grpSpPr>
        <p:pic>
          <p:nvPicPr>
            <p:cNvPr id="38" name="图片 37">
              <a:extLst>
                <a:ext uri="{FF2B5EF4-FFF2-40B4-BE49-F238E27FC236}">
                  <a16:creationId xmlns:a16="http://schemas.microsoft.com/office/drawing/2014/main" id="{EEE56045-0667-4498-8CBE-C057844456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7401" y="3967677"/>
              <a:ext cx="4287999" cy="2594883"/>
            </a:xfrm>
            <a:prstGeom prst="rect">
              <a:avLst/>
            </a:prstGeom>
          </p:spPr>
        </p:pic>
        <p:sp>
          <p:nvSpPr>
            <p:cNvPr id="46" name="矩形: 折角 45">
              <a:extLst>
                <a:ext uri="{FF2B5EF4-FFF2-40B4-BE49-F238E27FC236}">
                  <a16:creationId xmlns:a16="http://schemas.microsoft.com/office/drawing/2014/main" id="{4B272801-73BA-4966-AE5A-13E68D5F5E13}"/>
                </a:ext>
              </a:extLst>
            </p:cNvPr>
            <p:cNvSpPr/>
            <p:nvPr/>
          </p:nvSpPr>
          <p:spPr>
            <a:xfrm>
              <a:off x="97401" y="3867615"/>
              <a:ext cx="4419642" cy="2752698"/>
            </a:xfrm>
            <a:prstGeom prst="foldedCorner">
              <a:avLst>
                <a:gd name="adj" fmla="val 1348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灯片编号占位符 36">
            <a:extLst>
              <a:ext uri="{FF2B5EF4-FFF2-40B4-BE49-F238E27FC236}">
                <a16:creationId xmlns:a16="http://schemas.microsoft.com/office/drawing/2014/main" id="{29D60142-A18F-41FE-B4DC-B6C2BDD951B5}"/>
              </a:ext>
            </a:extLst>
          </p:cNvPr>
          <p:cNvSpPr>
            <a:spLocks noGrp="1"/>
          </p:cNvSpPr>
          <p:nvPr>
            <p:ph type="sldNum" sz="quarter" idx="12"/>
          </p:nvPr>
        </p:nvSpPr>
        <p:spPr/>
        <p:txBody>
          <a:bodyPr/>
          <a:lstStyle/>
          <a:p>
            <a:fld id="{042958E2-BC60-473F-990C-5A8ED10EB267}" type="slidenum">
              <a:rPr lang="zh-CN" altLang="en-US" sz="1400" b="1" smtClean="0"/>
              <a:pPr/>
              <a:t>15</a:t>
            </a:fld>
            <a:r>
              <a:rPr lang="zh-CN" altLang="en-US"/>
              <a:t> </a:t>
            </a:r>
            <a:r>
              <a:rPr lang="en-US" altLang="zh-CN"/>
              <a:t>/ 24</a:t>
            </a:r>
            <a:endParaRPr lang="zh-CN" altLang="en-US" dirty="0"/>
          </a:p>
        </p:txBody>
      </p:sp>
    </p:spTree>
    <p:extLst>
      <p:ext uri="{BB962C8B-B14F-4D97-AF65-F5344CB8AC3E}">
        <p14:creationId xmlns:p14="http://schemas.microsoft.com/office/powerpoint/2010/main" val="152246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A03D50-BDC5-4632-AC87-A09A095C198A}"/>
              </a:ext>
            </a:extLst>
          </p:cNvPr>
          <p:cNvSpPr>
            <a:spLocks noGrp="1"/>
          </p:cNvSpPr>
          <p:nvPr>
            <p:ph type="title"/>
          </p:nvPr>
        </p:nvSpPr>
        <p:spPr/>
        <p:txBody>
          <a:bodyPr/>
          <a:lstStyle/>
          <a:p>
            <a:r>
              <a:rPr lang="en-US" altLang="zh-CN" sz="4000" b="1" dirty="0" err="1">
                <a:solidFill>
                  <a:srgbClr val="FF0000"/>
                </a:solidFill>
                <a:latin typeface="Courier New" pitchFamily="49" charset="0"/>
              </a:rPr>
              <a:t>lw</a:t>
            </a:r>
            <a:r>
              <a:rPr lang="en-US" altLang="zh-CN" sz="4000" dirty="0">
                <a:latin typeface="Courier New" pitchFamily="49" charset="0"/>
              </a:rPr>
              <a:t> rt, </a:t>
            </a:r>
            <a:r>
              <a:rPr lang="en-US" altLang="zh-CN" sz="4000" dirty="0" err="1">
                <a:latin typeface="Courier New" pitchFamily="49" charset="0"/>
              </a:rPr>
              <a:t>imm</a:t>
            </a:r>
            <a:r>
              <a:rPr lang="en-US" altLang="zh-CN" sz="4000" dirty="0">
                <a:latin typeface="Courier New" pitchFamily="49" charset="0"/>
              </a:rPr>
              <a:t>(</a:t>
            </a:r>
            <a:r>
              <a:rPr lang="en-US" altLang="zh-CN" sz="4000" dirty="0" err="1">
                <a:latin typeface="Courier New" pitchFamily="49" charset="0"/>
              </a:rPr>
              <a:t>rs</a:t>
            </a:r>
            <a:r>
              <a:rPr lang="en-US" altLang="zh-CN" sz="4000" dirty="0">
                <a:latin typeface="Courier New" pitchFamily="49" charset="0"/>
              </a:rPr>
              <a:t>)</a:t>
            </a:r>
            <a:endParaRPr lang="zh-CN" altLang="en-US" dirty="0"/>
          </a:p>
        </p:txBody>
      </p:sp>
      <p:sp>
        <p:nvSpPr>
          <p:cNvPr id="15" name="矩形 14">
            <a:extLst>
              <a:ext uri="{FF2B5EF4-FFF2-40B4-BE49-F238E27FC236}">
                <a16:creationId xmlns:a16="http://schemas.microsoft.com/office/drawing/2014/main" id="{468FE67A-12EF-4625-B4D2-0F707EE1F842}"/>
              </a:ext>
            </a:extLst>
          </p:cNvPr>
          <p:cNvSpPr/>
          <p:nvPr/>
        </p:nvSpPr>
        <p:spPr>
          <a:xfrm>
            <a:off x="478423" y="1054926"/>
            <a:ext cx="5523884" cy="584775"/>
          </a:xfrm>
          <a:prstGeom prst="rect">
            <a:avLst/>
          </a:prstGeom>
        </p:spPr>
        <p:txBody>
          <a:bodyPr wrap="none">
            <a:spAutoFit/>
          </a:bodyPr>
          <a:lstStyle/>
          <a:p>
            <a:r>
              <a:rPr lang="en-US" altLang="zh-CN" sz="2400" b="1" dirty="0">
                <a:solidFill>
                  <a:schemeClr val="accent1"/>
                </a:solidFill>
              </a:rPr>
              <a:t>STEP </a:t>
            </a:r>
            <a:r>
              <a:rPr lang="en-US" altLang="zh-CN" sz="3200" b="1" dirty="0">
                <a:solidFill>
                  <a:schemeClr val="accent1"/>
                </a:solidFill>
              </a:rPr>
              <a:t>2</a:t>
            </a:r>
            <a:r>
              <a:rPr lang="en-US" altLang="zh-CN" sz="2400" b="1" dirty="0">
                <a:solidFill>
                  <a:schemeClr val="accent1"/>
                </a:solidFill>
              </a:rPr>
              <a:t>:</a:t>
            </a:r>
            <a:r>
              <a:rPr lang="en-US" altLang="zh-CN" sz="2400" dirty="0">
                <a:solidFill>
                  <a:schemeClr val="accent1"/>
                </a:solidFill>
              </a:rPr>
              <a:t> </a:t>
            </a:r>
            <a:r>
              <a:rPr lang="zh-CN" altLang="en-US" sz="2400" dirty="0"/>
              <a:t>从</a:t>
            </a:r>
            <a:r>
              <a:rPr lang="zh-CN" altLang="en-US" sz="2400" b="1" dirty="0"/>
              <a:t>寄存器文件</a:t>
            </a:r>
            <a:r>
              <a:rPr lang="zh-CN" altLang="en-US" sz="2400" dirty="0"/>
              <a:t>中</a:t>
            </a:r>
            <a:r>
              <a:rPr lang="zh-CN" altLang="en-US" sz="2400" b="1" dirty="0"/>
              <a:t>读</a:t>
            </a:r>
            <a:r>
              <a:rPr lang="zh-CN" altLang="en-US" sz="2400" dirty="0"/>
              <a:t>出</a:t>
            </a:r>
            <a:r>
              <a:rPr lang="zh-CN" altLang="en-US" sz="2400" b="1" dirty="0"/>
              <a:t>源操作数 </a:t>
            </a:r>
            <a:r>
              <a:rPr lang="en-US" altLang="zh-CN" sz="2400" b="1" dirty="0" err="1"/>
              <a:t>rs</a:t>
            </a:r>
            <a:endParaRPr lang="en-US" altLang="zh-CN" sz="2400" b="1" dirty="0"/>
          </a:p>
        </p:txBody>
      </p:sp>
      <p:cxnSp>
        <p:nvCxnSpPr>
          <p:cNvPr id="16" name="肘形连接符 7">
            <a:extLst>
              <a:ext uri="{FF2B5EF4-FFF2-40B4-BE49-F238E27FC236}">
                <a16:creationId xmlns:a16="http://schemas.microsoft.com/office/drawing/2014/main" id="{3030CF2F-0587-42C8-9123-FE44F7C8D21B}"/>
              </a:ext>
            </a:extLst>
          </p:cNvPr>
          <p:cNvCxnSpPr>
            <a:stCxn id="36" idx="3"/>
            <a:endCxn id="19" idx="1"/>
          </p:cNvCxnSpPr>
          <p:nvPr/>
        </p:nvCxnSpPr>
        <p:spPr>
          <a:xfrm>
            <a:off x="1398560" y="2961358"/>
            <a:ext cx="862544"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B19B55D7-DE35-4B50-AFF1-0C3274AA02CE}"/>
              </a:ext>
            </a:extLst>
          </p:cNvPr>
          <p:cNvGrpSpPr/>
          <p:nvPr/>
        </p:nvGrpSpPr>
        <p:grpSpPr>
          <a:xfrm>
            <a:off x="2261104" y="2679448"/>
            <a:ext cx="869733" cy="826990"/>
            <a:chOff x="4091087" y="4179908"/>
            <a:chExt cx="969977" cy="826990"/>
          </a:xfrm>
        </p:grpSpPr>
        <p:sp>
          <p:nvSpPr>
            <p:cNvPr id="18" name="矩形 17">
              <a:extLst>
                <a:ext uri="{FF2B5EF4-FFF2-40B4-BE49-F238E27FC236}">
                  <a16:creationId xmlns:a16="http://schemas.microsoft.com/office/drawing/2014/main" id="{0E4AC3E4-578E-42A5-983C-99C4C01DD5A6}"/>
                </a:ext>
              </a:extLst>
            </p:cNvPr>
            <p:cNvSpPr/>
            <p:nvPr/>
          </p:nvSpPr>
          <p:spPr>
            <a:xfrm>
              <a:off x="4092125"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19" name="文本框 18">
              <a:extLst>
                <a:ext uri="{FF2B5EF4-FFF2-40B4-BE49-F238E27FC236}">
                  <a16:creationId xmlns:a16="http://schemas.microsoft.com/office/drawing/2014/main" id="{751C7A5A-06CE-4E78-B2DB-1A3A8706FEE1}"/>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20" name="文本框 19">
              <a:extLst>
                <a:ext uri="{FF2B5EF4-FFF2-40B4-BE49-F238E27FC236}">
                  <a16:creationId xmlns:a16="http://schemas.microsoft.com/office/drawing/2014/main" id="{2F1B2638-7BC9-4462-8469-C65EDE0742EB}"/>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21" name="文本框 20">
              <a:extLst>
                <a:ext uri="{FF2B5EF4-FFF2-40B4-BE49-F238E27FC236}">
                  <a16:creationId xmlns:a16="http://schemas.microsoft.com/office/drawing/2014/main" id="{00AB189F-90C8-4856-8896-37F1AB71EEE3}"/>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22" name="文本框 21">
            <a:extLst>
              <a:ext uri="{FF2B5EF4-FFF2-40B4-BE49-F238E27FC236}">
                <a16:creationId xmlns:a16="http://schemas.microsoft.com/office/drawing/2014/main" id="{D4829D9B-22DA-49D2-A51F-674D18F9913B}"/>
              </a:ext>
            </a:extLst>
          </p:cNvPr>
          <p:cNvSpPr txBox="1"/>
          <p:nvPr/>
        </p:nvSpPr>
        <p:spPr>
          <a:xfrm>
            <a:off x="505947" y="2940895"/>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3" name="直接连接符 22">
            <a:extLst>
              <a:ext uri="{FF2B5EF4-FFF2-40B4-BE49-F238E27FC236}">
                <a16:creationId xmlns:a16="http://schemas.microsoft.com/office/drawing/2014/main" id="{106D6600-5E4E-4C6D-81E0-4512EE021EEC}"/>
              </a:ext>
            </a:extLst>
          </p:cNvPr>
          <p:cNvCxnSpPr/>
          <p:nvPr/>
        </p:nvCxnSpPr>
        <p:spPr>
          <a:xfrm flipH="1">
            <a:off x="545964" y="289143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7104BAB-EA2E-410C-8A3C-7A485A39C820}"/>
              </a:ext>
            </a:extLst>
          </p:cNvPr>
          <p:cNvSpPr txBox="1"/>
          <p:nvPr/>
        </p:nvSpPr>
        <p:spPr>
          <a:xfrm>
            <a:off x="1950173" y="2936082"/>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25" name="直接连接符 24">
            <a:extLst>
              <a:ext uri="{FF2B5EF4-FFF2-40B4-BE49-F238E27FC236}">
                <a16:creationId xmlns:a16="http://schemas.microsoft.com/office/drawing/2014/main" id="{3E3DC18F-A326-4AF5-B23A-08574B3B6F90}"/>
              </a:ext>
            </a:extLst>
          </p:cNvPr>
          <p:cNvCxnSpPr/>
          <p:nvPr/>
        </p:nvCxnSpPr>
        <p:spPr>
          <a:xfrm flipH="1">
            <a:off x="1964206" y="2891439"/>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EE0D0E4-3FE5-4074-A7F3-DB671DA8124D}"/>
              </a:ext>
            </a:extLst>
          </p:cNvPr>
          <p:cNvCxnSpPr>
            <a:stCxn id="34" idx="0"/>
            <a:endCxn id="28" idx="2"/>
          </p:cNvCxnSpPr>
          <p:nvPr/>
        </p:nvCxnSpPr>
        <p:spPr>
          <a:xfrm flipV="1">
            <a:off x="1121988" y="2558258"/>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9C6A48B5-C778-41EF-93D0-4A73C3970AB2}"/>
              </a:ext>
            </a:extLst>
          </p:cNvPr>
          <p:cNvSpPr txBox="1"/>
          <p:nvPr/>
        </p:nvSpPr>
        <p:spPr>
          <a:xfrm>
            <a:off x="922449" y="2296648"/>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cxnSp>
        <p:nvCxnSpPr>
          <p:cNvPr id="29" name="肘形连接符 70">
            <a:extLst>
              <a:ext uri="{FF2B5EF4-FFF2-40B4-BE49-F238E27FC236}">
                <a16:creationId xmlns:a16="http://schemas.microsoft.com/office/drawing/2014/main" id="{3B633C38-B133-485B-9CA3-77776508A763}"/>
              </a:ext>
            </a:extLst>
          </p:cNvPr>
          <p:cNvCxnSpPr>
            <a:stCxn id="20" idx="3"/>
            <a:endCxn id="54" idx="1"/>
          </p:cNvCxnSpPr>
          <p:nvPr/>
        </p:nvCxnSpPr>
        <p:spPr>
          <a:xfrm>
            <a:off x="3130837" y="2958139"/>
            <a:ext cx="1266124" cy="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DA1F25C-0EE3-41AF-B5E6-4396288273CF}"/>
              </a:ext>
            </a:extLst>
          </p:cNvPr>
          <p:cNvSpPr txBox="1"/>
          <p:nvPr/>
        </p:nvSpPr>
        <p:spPr>
          <a:xfrm>
            <a:off x="3217373" y="2938060"/>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1" name="直接连接符 30">
            <a:extLst>
              <a:ext uri="{FF2B5EF4-FFF2-40B4-BE49-F238E27FC236}">
                <a16:creationId xmlns:a16="http://schemas.microsoft.com/office/drawing/2014/main" id="{FB8CFD6F-F5C6-4293-A3C6-9D3BF53448BE}"/>
              </a:ext>
            </a:extLst>
          </p:cNvPr>
          <p:cNvCxnSpPr/>
          <p:nvPr/>
        </p:nvCxnSpPr>
        <p:spPr>
          <a:xfrm flipH="1">
            <a:off x="3224596" y="2881778"/>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肘形连接符 195">
            <a:extLst>
              <a:ext uri="{FF2B5EF4-FFF2-40B4-BE49-F238E27FC236}">
                <a16:creationId xmlns:a16="http://schemas.microsoft.com/office/drawing/2014/main" id="{8E9C449E-E1E6-41AD-99F4-4C51A99EBBA2}"/>
              </a:ext>
            </a:extLst>
          </p:cNvPr>
          <p:cNvCxnSpPr>
            <a:endCxn id="35" idx="1"/>
          </p:cNvCxnSpPr>
          <p:nvPr/>
        </p:nvCxnSpPr>
        <p:spPr>
          <a:xfrm>
            <a:off x="403107" y="2960202"/>
            <a:ext cx="435159" cy="115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D694FCF7-BD7A-4B21-8D94-2081767AF8FD}"/>
              </a:ext>
            </a:extLst>
          </p:cNvPr>
          <p:cNvGrpSpPr/>
          <p:nvPr/>
        </p:nvGrpSpPr>
        <p:grpSpPr>
          <a:xfrm>
            <a:off x="838266" y="2723360"/>
            <a:ext cx="566600" cy="550843"/>
            <a:chOff x="2240347" y="2606981"/>
            <a:chExt cx="566600" cy="550843"/>
          </a:xfrm>
        </p:grpSpPr>
        <p:sp>
          <p:nvSpPr>
            <p:cNvPr id="34" name="矩形 33">
              <a:extLst>
                <a:ext uri="{FF2B5EF4-FFF2-40B4-BE49-F238E27FC236}">
                  <a16:creationId xmlns:a16="http://schemas.microsoft.com/office/drawing/2014/main" id="{EA94116E-7894-4ACB-AB7E-91D1E840C588}"/>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35" name="文本框 34">
              <a:extLst>
                <a:ext uri="{FF2B5EF4-FFF2-40B4-BE49-F238E27FC236}">
                  <a16:creationId xmlns:a16="http://schemas.microsoft.com/office/drawing/2014/main" id="{CE116620-9CF3-40D7-8A2B-4CD2647DB989}"/>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36" name="文本框 35">
              <a:extLst>
                <a:ext uri="{FF2B5EF4-FFF2-40B4-BE49-F238E27FC236}">
                  <a16:creationId xmlns:a16="http://schemas.microsoft.com/office/drawing/2014/main" id="{F4885E7B-0FCF-4896-B4BB-35BB4A380088}"/>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37" name="组合 36">
              <a:extLst>
                <a:ext uri="{FF2B5EF4-FFF2-40B4-BE49-F238E27FC236}">
                  <a16:creationId xmlns:a16="http://schemas.microsoft.com/office/drawing/2014/main" id="{4E0A5FF8-6D38-4B0A-B7F7-2A0564B48C0C}"/>
                </a:ext>
              </a:extLst>
            </p:cNvPr>
            <p:cNvGrpSpPr/>
            <p:nvPr/>
          </p:nvGrpSpPr>
          <p:grpSpPr>
            <a:xfrm>
              <a:off x="2476438" y="2607831"/>
              <a:ext cx="98135" cy="128953"/>
              <a:chOff x="1332523" y="3747282"/>
              <a:chExt cx="146245" cy="128953"/>
            </a:xfrm>
          </p:grpSpPr>
          <p:cxnSp>
            <p:nvCxnSpPr>
              <p:cNvPr id="38" name="直接连接符 37">
                <a:extLst>
                  <a:ext uri="{FF2B5EF4-FFF2-40B4-BE49-F238E27FC236}">
                    <a16:creationId xmlns:a16="http://schemas.microsoft.com/office/drawing/2014/main" id="{241F80AB-5BF3-41B0-97B4-17B2056BB924}"/>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8041A624-80E1-4C75-8E71-22D91884FE6C}"/>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0" name="文本框 39">
            <a:extLst>
              <a:ext uri="{FF2B5EF4-FFF2-40B4-BE49-F238E27FC236}">
                <a16:creationId xmlns:a16="http://schemas.microsoft.com/office/drawing/2014/main" id="{6F24FA3A-1710-4599-BB93-13ED7EAD1E32}"/>
              </a:ext>
            </a:extLst>
          </p:cNvPr>
          <p:cNvSpPr txBox="1"/>
          <p:nvPr/>
        </p:nvSpPr>
        <p:spPr>
          <a:xfrm>
            <a:off x="1400105" y="2687048"/>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42" name="文本框 41">
            <a:extLst>
              <a:ext uri="{FF2B5EF4-FFF2-40B4-BE49-F238E27FC236}">
                <a16:creationId xmlns:a16="http://schemas.microsoft.com/office/drawing/2014/main" id="{C21FAE22-EBB5-43B3-8C50-EB2D88ED13A6}"/>
              </a:ext>
            </a:extLst>
          </p:cNvPr>
          <p:cNvSpPr txBox="1"/>
          <p:nvPr/>
        </p:nvSpPr>
        <p:spPr>
          <a:xfrm>
            <a:off x="3106956" y="2628784"/>
            <a:ext cx="473455" cy="276999"/>
          </a:xfrm>
          <a:prstGeom prst="rect">
            <a:avLst/>
          </a:prstGeom>
          <a:noFill/>
        </p:spPr>
        <p:txBody>
          <a:bodyPr wrap="square" rtlCol="0">
            <a:spAutoFit/>
          </a:bodyPr>
          <a:lstStyle/>
          <a:p>
            <a:r>
              <a:rPr lang="en-US" altLang="zh-CN" sz="1200" dirty="0" err="1">
                <a:solidFill>
                  <a:srgbClr val="0070C0"/>
                </a:solidFill>
              </a:rPr>
              <a:t>instr</a:t>
            </a:r>
            <a:endParaRPr lang="zh-CN" altLang="en-US" sz="1200" dirty="0">
              <a:solidFill>
                <a:srgbClr val="0070C0"/>
              </a:solidFill>
            </a:endParaRPr>
          </a:p>
        </p:txBody>
      </p:sp>
      <p:grpSp>
        <p:nvGrpSpPr>
          <p:cNvPr id="43" name="组合 42">
            <a:extLst>
              <a:ext uri="{FF2B5EF4-FFF2-40B4-BE49-F238E27FC236}">
                <a16:creationId xmlns:a16="http://schemas.microsoft.com/office/drawing/2014/main" id="{E02A53A0-9D42-4D25-A84B-785FB17508FE}"/>
              </a:ext>
            </a:extLst>
          </p:cNvPr>
          <p:cNvGrpSpPr/>
          <p:nvPr/>
        </p:nvGrpSpPr>
        <p:grpSpPr>
          <a:xfrm>
            <a:off x="3562438" y="2226301"/>
            <a:ext cx="2221036" cy="2312675"/>
            <a:chOff x="4964519" y="2109922"/>
            <a:chExt cx="2221036" cy="2312675"/>
          </a:xfrm>
        </p:grpSpPr>
        <p:sp>
          <p:nvSpPr>
            <p:cNvPr id="44" name="文本框 43">
              <a:extLst>
                <a:ext uri="{FF2B5EF4-FFF2-40B4-BE49-F238E27FC236}">
                  <a16:creationId xmlns:a16="http://schemas.microsoft.com/office/drawing/2014/main" id="{85B46413-E23A-42C1-ADD1-C26B518EB3FA}"/>
                </a:ext>
              </a:extLst>
            </p:cNvPr>
            <p:cNvSpPr txBox="1"/>
            <p:nvPr/>
          </p:nvSpPr>
          <p:spPr>
            <a:xfrm>
              <a:off x="5201944" y="2788630"/>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45" name="直接连接符 44">
              <a:extLst>
                <a:ext uri="{FF2B5EF4-FFF2-40B4-BE49-F238E27FC236}">
                  <a16:creationId xmlns:a16="http://schemas.microsoft.com/office/drawing/2014/main" id="{34F7B0F6-14C4-47D4-89ED-2038A5759BD3}"/>
                </a:ext>
              </a:extLst>
            </p:cNvPr>
            <p:cNvCxnSpPr/>
            <p:nvPr/>
          </p:nvCxnSpPr>
          <p:spPr>
            <a:xfrm flipH="1">
              <a:off x="5215977" y="277021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0FA6246-1365-4E8F-A6E5-49A54DD076CA}"/>
                </a:ext>
              </a:extLst>
            </p:cNvPr>
            <p:cNvSpPr txBox="1"/>
            <p:nvPr/>
          </p:nvSpPr>
          <p:spPr>
            <a:xfrm>
              <a:off x="4964519" y="2562748"/>
              <a:ext cx="660968" cy="276999"/>
            </a:xfrm>
            <a:prstGeom prst="rect">
              <a:avLst/>
            </a:prstGeom>
            <a:noFill/>
          </p:spPr>
          <p:txBody>
            <a:bodyPr wrap="square" rtlCol="0">
              <a:spAutoFit/>
            </a:bodyPr>
            <a:lstStyle/>
            <a:p>
              <a:r>
                <a:rPr lang="en-US" altLang="zh-CN" sz="1200" dirty="0"/>
                <a:t>[25:21]</a:t>
              </a:r>
              <a:endParaRPr lang="zh-CN" altLang="en-US" sz="1200" dirty="0"/>
            </a:p>
          </p:txBody>
        </p:sp>
        <p:cxnSp>
          <p:nvCxnSpPr>
            <p:cNvPr id="47" name="直接连接符 46">
              <a:extLst>
                <a:ext uri="{FF2B5EF4-FFF2-40B4-BE49-F238E27FC236}">
                  <a16:creationId xmlns:a16="http://schemas.microsoft.com/office/drawing/2014/main" id="{22E71369-6420-4347-926F-7543563C2D57}"/>
                </a:ext>
              </a:extLst>
            </p:cNvPr>
            <p:cNvCxnSpPr>
              <a:endCxn id="48" idx="2"/>
            </p:cNvCxnSpPr>
            <p:nvPr/>
          </p:nvCxnSpPr>
          <p:spPr>
            <a:xfrm flipV="1">
              <a:off x="6053015" y="2340754"/>
              <a:ext cx="0" cy="190167"/>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F4AF5394-2212-4241-B948-1046370A61D9}"/>
                </a:ext>
              </a:extLst>
            </p:cNvPr>
            <p:cNvSpPr txBox="1"/>
            <p:nvPr/>
          </p:nvSpPr>
          <p:spPr>
            <a:xfrm>
              <a:off x="5866105" y="2109922"/>
              <a:ext cx="373820" cy="230832"/>
            </a:xfrm>
            <a:prstGeom prst="rect">
              <a:avLst/>
            </a:prstGeom>
            <a:noFill/>
          </p:spPr>
          <p:txBody>
            <a:bodyPr wrap="none" bIns="0" rtlCol="0">
              <a:spAutoFit/>
            </a:bodyPr>
            <a:lstStyle/>
            <a:p>
              <a:r>
                <a:rPr lang="en-US" altLang="zh-CN" sz="1200" dirty="0" err="1">
                  <a:latin typeface="Cambria Math" panose="02040503050406030204" pitchFamily="18" charset="0"/>
                  <a:ea typeface="Cambria Math" panose="02040503050406030204" pitchFamily="18" charset="0"/>
                </a:rPr>
                <a:t>clk</a:t>
              </a:r>
              <a:endParaRPr lang="zh-CN" altLang="en-US" sz="1600" dirty="0">
                <a:latin typeface="Cambria Math" panose="02040503050406030204" pitchFamily="18" charset="0"/>
              </a:endParaRPr>
            </a:p>
          </p:txBody>
        </p:sp>
        <p:cxnSp>
          <p:nvCxnSpPr>
            <p:cNvPr id="49" name="肘形连接符 76">
              <a:extLst>
                <a:ext uri="{FF2B5EF4-FFF2-40B4-BE49-F238E27FC236}">
                  <a16:creationId xmlns:a16="http://schemas.microsoft.com/office/drawing/2014/main" id="{40627251-9967-4219-A212-0A361379317A}"/>
                </a:ext>
              </a:extLst>
            </p:cNvPr>
            <p:cNvCxnSpPr>
              <a:cxnSpLocks/>
              <a:stCxn id="55" idx="3"/>
            </p:cNvCxnSpPr>
            <p:nvPr/>
          </p:nvCxnSpPr>
          <p:spPr>
            <a:xfrm flipV="1">
              <a:off x="6756733" y="2837399"/>
              <a:ext cx="36284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ED340FD0-76C2-4250-B7F2-A9B1D2543500}"/>
                </a:ext>
              </a:extLst>
            </p:cNvPr>
            <p:cNvGrpSpPr/>
            <p:nvPr/>
          </p:nvGrpSpPr>
          <p:grpSpPr>
            <a:xfrm>
              <a:off x="5799042" y="2426281"/>
              <a:ext cx="968164" cy="1768510"/>
              <a:chOff x="3944531" y="905941"/>
              <a:chExt cx="968164" cy="1768510"/>
            </a:xfrm>
          </p:grpSpPr>
          <p:sp>
            <p:nvSpPr>
              <p:cNvPr id="53" name="矩形 52">
                <a:extLst>
                  <a:ext uri="{FF2B5EF4-FFF2-40B4-BE49-F238E27FC236}">
                    <a16:creationId xmlns:a16="http://schemas.microsoft.com/office/drawing/2014/main" id="{C0C21668-3138-4077-A8BD-4134AD32EA5F}"/>
                  </a:ext>
                </a:extLst>
              </p:cNvPr>
              <p:cNvSpPr/>
              <p:nvPr/>
            </p:nvSpPr>
            <p:spPr>
              <a:xfrm>
                <a:off x="3945569" y="946451"/>
                <a:ext cx="964800" cy="172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寄存器文件</a:t>
                </a:r>
              </a:p>
            </p:txBody>
          </p:sp>
          <p:sp>
            <p:nvSpPr>
              <p:cNvPr id="54" name="文本框 53">
                <a:extLst>
                  <a:ext uri="{FF2B5EF4-FFF2-40B4-BE49-F238E27FC236}">
                    <a16:creationId xmlns:a16="http://schemas.microsoft.com/office/drawing/2014/main" id="{D9020CA8-3A18-47C3-8597-0EF6CF50D6B9}"/>
                  </a:ext>
                </a:extLst>
              </p:cNvPr>
              <p:cNvSpPr txBox="1"/>
              <p:nvPr/>
            </p:nvSpPr>
            <p:spPr>
              <a:xfrm>
                <a:off x="3944531" y="117161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A1</a:t>
                </a:r>
                <a:endParaRPr lang="zh-CN" altLang="en-US" sz="1600" dirty="0">
                  <a:latin typeface="Cambria Math" panose="02040503050406030204" pitchFamily="18" charset="0"/>
                </a:endParaRPr>
              </a:p>
            </p:txBody>
          </p:sp>
          <p:sp>
            <p:nvSpPr>
              <p:cNvPr id="55" name="文本框 54">
                <a:extLst>
                  <a:ext uri="{FF2B5EF4-FFF2-40B4-BE49-F238E27FC236}">
                    <a16:creationId xmlns:a16="http://schemas.microsoft.com/office/drawing/2014/main" id="{57BD93FC-7F6B-4AB5-B66D-AB65E192D6A7}"/>
                  </a:ext>
                </a:extLst>
              </p:cNvPr>
              <p:cNvSpPr txBox="1"/>
              <p:nvPr/>
            </p:nvSpPr>
            <p:spPr>
              <a:xfrm>
                <a:off x="4443319" y="1171612"/>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RD1</a:t>
                </a:r>
                <a:endParaRPr lang="zh-CN" altLang="en-US" sz="1600" dirty="0">
                  <a:latin typeface="Cambria Math" panose="02040503050406030204" pitchFamily="18" charset="0"/>
                </a:endParaRPr>
              </a:p>
            </p:txBody>
          </p:sp>
          <p:sp>
            <p:nvSpPr>
              <p:cNvPr id="56" name="文本框 55">
                <a:extLst>
                  <a:ext uri="{FF2B5EF4-FFF2-40B4-BE49-F238E27FC236}">
                    <a16:creationId xmlns:a16="http://schemas.microsoft.com/office/drawing/2014/main" id="{DB6397DF-9EC5-4671-8C60-757D2753D64D}"/>
                  </a:ext>
                </a:extLst>
              </p:cNvPr>
              <p:cNvSpPr txBox="1"/>
              <p:nvPr/>
            </p:nvSpPr>
            <p:spPr>
              <a:xfrm>
                <a:off x="3954022" y="1536935"/>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A2</a:t>
                </a:r>
                <a:endParaRPr lang="zh-CN" altLang="en-US" sz="1600" dirty="0">
                  <a:latin typeface="Cambria Math" panose="02040503050406030204" pitchFamily="18" charset="0"/>
                </a:endParaRPr>
              </a:p>
            </p:txBody>
          </p:sp>
          <p:sp>
            <p:nvSpPr>
              <p:cNvPr id="57" name="文本框 56">
                <a:extLst>
                  <a:ext uri="{FF2B5EF4-FFF2-40B4-BE49-F238E27FC236}">
                    <a16:creationId xmlns:a16="http://schemas.microsoft.com/office/drawing/2014/main" id="{6671587C-8A2C-4D7D-BD7D-FB9FE55276F9}"/>
                  </a:ext>
                </a:extLst>
              </p:cNvPr>
              <p:cNvSpPr txBox="1"/>
              <p:nvPr/>
            </p:nvSpPr>
            <p:spPr>
              <a:xfrm>
                <a:off x="3953908" y="2031643"/>
                <a:ext cx="376632" cy="307777"/>
              </a:xfrm>
              <a:prstGeom prst="rect">
                <a:avLst/>
              </a:prstGeom>
              <a:noFill/>
            </p:spPr>
            <p:txBody>
              <a:bodyPr wrap="none" lIns="72000" rtlCol="0" anchor="ctr" anchorCtr="0">
                <a:spAutoFit/>
              </a:bodyPr>
              <a:lstStyle/>
              <a:p>
                <a:r>
                  <a:rPr lang="en-US" altLang="zh-CN" sz="1400" b="1" dirty="0">
                    <a:solidFill>
                      <a:schemeClr val="accent2">
                        <a:lumMod val="75000"/>
                      </a:schemeClr>
                    </a:solidFill>
                    <a:latin typeface="Cambria Math" panose="02040503050406030204" pitchFamily="18" charset="0"/>
                    <a:ea typeface="Cambria Math" panose="02040503050406030204" pitchFamily="18" charset="0"/>
                  </a:rPr>
                  <a:t>A3</a:t>
                </a:r>
                <a:endParaRPr lang="zh-CN" altLang="en-US" sz="1600" b="1" dirty="0">
                  <a:solidFill>
                    <a:schemeClr val="accent2">
                      <a:lumMod val="75000"/>
                    </a:schemeClr>
                  </a:solidFill>
                  <a:latin typeface="Cambria Math" panose="02040503050406030204" pitchFamily="18" charset="0"/>
                </a:endParaRPr>
              </a:p>
            </p:txBody>
          </p:sp>
          <p:sp>
            <p:nvSpPr>
              <p:cNvPr id="58" name="文本框 57">
                <a:extLst>
                  <a:ext uri="{FF2B5EF4-FFF2-40B4-BE49-F238E27FC236}">
                    <a16:creationId xmlns:a16="http://schemas.microsoft.com/office/drawing/2014/main" id="{561D8205-F0A8-4F99-9F20-84522F8ABCB1}"/>
                  </a:ext>
                </a:extLst>
              </p:cNvPr>
              <p:cNvSpPr txBox="1"/>
              <p:nvPr/>
            </p:nvSpPr>
            <p:spPr>
              <a:xfrm>
                <a:off x="3951748" y="2359619"/>
                <a:ext cx="493652" cy="276999"/>
              </a:xfrm>
              <a:prstGeom prst="rect">
                <a:avLst/>
              </a:prstGeom>
              <a:noFill/>
            </p:spPr>
            <p:txBody>
              <a:bodyPr wrap="none" lIns="72000" rtlCol="0" anchor="ctr" anchorCtr="0">
                <a:spAutoFit/>
              </a:bodyPr>
              <a:lstStyle/>
              <a:p>
                <a:r>
                  <a:rPr lang="en-US" altLang="zh-CN" sz="1200" b="1" dirty="0">
                    <a:solidFill>
                      <a:schemeClr val="accent2">
                        <a:lumMod val="75000"/>
                      </a:schemeClr>
                    </a:solidFill>
                    <a:latin typeface="Cambria Math" panose="02040503050406030204" pitchFamily="18" charset="0"/>
                  </a:rPr>
                  <a:t>WD3</a:t>
                </a:r>
                <a:endParaRPr lang="zh-CN" altLang="en-US" sz="1600" b="1" dirty="0">
                  <a:solidFill>
                    <a:schemeClr val="accent2">
                      <a:lumMod val="75000"/>
                    </a:schemeClr>
                  </a:solidFill>
                  <a:latin typeface="Cambria Math" panose="02040503050406030204" pitchFamily="18" charset="0"/>
                </a:endParaRPr>
              </a:p>
            </p:txBody>
          </p:sp>
          <p:sp>
            <p:nvSpPr>
              <p:cNvPr id="59" name="文本框 58">
                <a:extLst>
                  <a:ext uri="{FF2B5EF4-FFF2-40B4-BE49-F238E27FC236}">
                    <a16:creationId xmlns:a16="http://schemas.microsoft.com/office/drawing/2014/main" id="{3DDDF404-CA0F-4BF6-89DD-1569C07EC29D}"/>
                  </a:ext>
                </a:extLst>
              </p:cNvPr>
              <p:cNvSpPr txBox="1"/>
              <p:nvPr/>
            </p:nvSpPr>
            <p:spPr>
              <a:xfrm>
                <a:off x="4366254" y="905941"/>
                <a:ext cx="357076" cy="267184"/>
              </a:xfrm>
              <a:prstGeom prst="rect">
                <a:avLst/>
              </a:prstGeom>
              <a:noFill/>
            </p:spPr>
            <p:txBody>
              <a:bodyPr wrap="none" lIns="72000" tIns="36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60" name="组合 59">
                <a:extLst>
                  <a:ext uri="{FF2B5EF4-FFF2-40B4-BE49-F238E27FC236}">
                    <a16:creationId xmlns:a16="http://schemas.microsoft.com/office/drawing/2014/main" id="{592B6194-239C-4241-8D27-1A746668D1D0}"/>
                  </a:ext>
                </a:extLst>
              </p:cNvPr>
              <p:cNvGrpSpPr/>
              <p:nvPr/>
            </p:nvGrpSpPr>
            <p:grpSpPr>
              <a:xfrm>
                <a:off x="4138517" y="950896"/>
                <a:ext cx="120864" cy="128953"/>
                <a:chOff x="1332523" y="3739662"/>
                <a:chExt cx="146245" cy="128953"/>
              </a:xfrm>
            </p:grpSpPr>
            <p:cxnSp>
              <p:nvCxnSpPr>
                <p:cNvPr id="62" name="直接连接符 61">
                  <a:extLst>
                    <a:ext uri="{FF2B5EF4-FFF2-40B4-BE49-F238E27FC236}">
                      <a16:creationId xmlns:a16="http://schemas.microsoft.com/office/drawing/2014/main" id="{C62A6CD9-3C2F-45A3-AE64-73D6887FB72B}"/>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A95CB9B0-529B-4CE6-894A-333BCAE000D8}"/>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文本框 60">
                <a:extLst>
                  <a:ext uri="{FF2B5EF4-FFF2-40B4-BE49-F238E27FC236}">
                    <a16:creationId xmlns:a16="http://schemas.microsoft.com/office/drawing/2014/main" id="{62D7CCA5-9275-46D6-A9EE-3EB105286C57}"/>
                  </a:ext>
                </a:extLst>
              </p:cNvPr>
              <p:cNvSpPr txBox="1"/>
              <p:nvPr/>
            </p:nvSpPr>
            <p:spPr>
              <a:xfrm>
                <a:off x="4453792" y="1536935"/>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RD2</a:t>
                </a:r>
                <a:endParaRPr lang="zh-CN" altLang="en-US" sz="1600" dirty="0">
                  <a:latin typeface="Cambria Math" panose="02040503050406030204" pitchFamily="18" charset="0"/>
                </a:endParaRPr>
              </a:p>
            </p:txBody>
          </p:sp>
        </p:grpSp>
        <p:sp>
          <p:nvSpPr>
            <p:cNvPr id="51" name="文本框 50">
              <a:extLst>
                <a:ext uri="{FF2B5EF4-FFF2-40B4-BE49-F238E27FC236}">
                  <a16:creationId xmlns:a16="http://schemas.microsoft.com/office/drawing/2014/main" id="{974852DB-9C49-4919-8B1B-C096DE374A81}"/>
                </a:ext>
              </a:extLst>
            </p:cNvPr>
            <p:cNvSpPr txBox="1"/>
            <p:nvPr/>
          </p:nvSpPr>
          <p:spPr>
            <a:xfrm>
              <a:off x="6123561" y="4145598"/>
              <a:ext cx="420434" cy="276999"/>
            </a:xfrm>
            <a:prstGeom prst="rect">
              <a:avLst/>
            </a:prstGeom>
            <a:noFill/>
          </p:spPr>
          <p:txBody>
            <a:bodyPr wrap="square" rtlCol="0">
              <a:spAutoFit/>
            </a:bodyPr>
            <a:lstStyle/>
            <a:p>
              <a:r>
                <a:rPr lang="en-US" altLang="zh-CN" sz="1200" dirty="0" err="1">
                  <a:solidFill>
                    <a:srgbClr val="00B050"/>
                  </a:solidFill>
                </a:rPr>
                <a:t>rf</a:t>
              </a:r>
              <a:endParaRPr lang="zh-CN" altLang="en-US" sz="1200" dirty="0">
                <a:solidFill>
                  <a:srgbClr val="00B050"/>
                </a:solidFill>
              </a:endParaRPr>
            </a:p>
          </p:txBody>
        </p:sp>
        <p:sp>
          <p:nvSpPr>
            <p:cNvPr id="52" name="文本框 51">
              <a:extLst>
                <a:ext uri="{FF2B5EF4-FFF2-40B4-BE49-F238E27FC236}">
                  <a16:creationId xmlns:a16="http://schemas.microsoft.com/office/drawing/2014/main" id="{37A2A1DD-DAC2-473D-8AAC-1E31FF3493EC}"/>
                </a:ext>
              </a:extLst>
            </p:cNvPr>
            <p:cNvSpPr txBox="1"/>
            <p:nvPr/>
          </p:nvSpPr>
          <p:spPr>
            <a:xfrm>
              <a:off x="6723132" y="2536584"/>
              <a:ext cx="462423" cy="276999"/>
            </a:xfrm>
            <a:prstGeom prst="rect">
              <a:avLst/>
            </a:prstGeom>
            <a:noFill/>
          </p:spPr>
          <p:txBody>
            <a:bodyPr wrap="square" rtlCol="0">
              <a:spAutoFit/>
            </a:bodyPr>
            <a:lstStyle/>
            <a:p>
              <a:r>
                <a:rPr lang="en-US" altLang="zh-CN" sz="1200" dirty="0" err="1">
                  <a:solidFill>
                    <a:srgbClr val="0070C0"/>
                  </a:solidFill>
                </a:rPr>
                <a:t>srcA</a:t>
              </a:r>
              <a:endParaRPr lang="zh-CN" altLang="en-US" sz="1200" dirty="0">
                <a:solidFill>
                  <a:srgbClr val="0070C0"/>
                </a:solidFill>
              </a:endParaRPr>
            </a:p>
          </p:txBody>
        </p:sp>
      </p:grpSp>
      <p:sp>
        <p:nvSpPr>
          <p:cNvPr id="64" name="文本框 63">
            <a:extLst>
              <a:ext uri="{FF2B5EF4-FFF2-40B4-BE49-F238E27FC236}">
                <a16:creationId xmlns:a16="http://schemas.microsoft.com/office/drawing/2014/main" id="{19DE8D61-19B1-4975-96B7-7C7DF3E0CEE4}"/>
              </a:ext>
            </a:extLst>
          </p:cNvPr>
          <p:cNvSpPr txBox="1"/>
          <p:nvPr/>
        </p:nvSpPr>
        <p:spPr>
          <a:xfrm>
            <a:off x="838267" y="3216597"/>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sp>
        <p:nvSpPr>
          <p:cNvPr id="65" name="文本框 64">
            <a:extLst>
              <a:ext uri="{FF2B5EF4-FFF2-40B4-BE49-F238E27FC236}">
                <a16:creationId xmlns:a16="http://schemas.microsoft.com/office/drawing/2014/main" id="{8CBC56A2-1E3E-49E7-A370-862F47B634BE}"/>
              </a:ext>
            </a:extLst>
          </p:cNvPr>
          <p:cNvSpPr txBox="1"/>
          <p:nvPr/>
        </p:nvSpPr>
        <p:spPr>
          <a:xfrm>
            <a:off x="2261105" y="3459698"/>
            <a:ext cx="865092" cy="276999"/>
          </a:xfrm>
          <a:prstGeom prst="rect">
            <a:avLst/>
          </a:prstGeom>
          <a:noFill/>
        </p:spPr>
        <p:txBody>
          <a:bodyPr wrap="square" rtlCol="0">
            <a:spAutoFit/>
          </a:bodyPr>
          <a:lstStyle/>
          <a:p>
            <a:pPr algn="ctr"/>
            <a:r>
              <a:rPr lang="en-US" altLang="zh-CN" sz="1200" dirty="0" err="1">
                <a:solidFill>
                  <a:srgbClr val="00B050"/>
                </a:solidFill>
              </a:rPr>
              <a:t>imem</a:t>
            </a:r>
            <a:endParaRPr lang="zh-CN" altLang="en-US" sz="1400" dirty="0">
              <a:solidFill>
                <a:srgbClr val="00B050"/>
              </a:solidFill>
            </a:endParaRPr>
          </a:p>
        </p:txBody>
      </p:sp>
      <p:graphicFrame>
        <p:nvGraphicFramePr>
          <p:cNvPr id="67" name="表格 66">
            <a:extLst>
              <a:ext uri="{FF2B5EF4-FFF2-40B4-BE49-F238E27FC236}">
                <a16:creationId xmlns:a16="http://schemas.microsoft.com/office/drawing/2014/main" id="{7D4619D6-E707-4F1D-901F-666896CA1D2D}"/>
              </a:ext>
            </a:extLst>
          </p:cNvPr>
          <p:cNvGraphicFramePr>
            <a:graphicFrameLocks noGrp="1"/>
          </p:cNvGraphicFramePr>
          <p:nvPr>
            <p:extLst>
              <p:ext uri="{D42A27DB-BD31-4B8C-83A1-F6EECF244321}">
                <p14:modId xmlns:p14="http://schemas.microsoft.com/office/powerpoint/2010/main" val="2680507885"/>
              </p:ext>
            </p:extLst>
          </p:nvPr>
        </p:nvGraphicFramePr>
        <p:xfrm>
          <a:off x="7907125" y="972514"/>
          <a:ext cx="3806452" cy="370840"/>
        </p:xfrm>
        <a:graphic>
          <a:graphicData uri="http://schemas.openxmlformats.org/drawingml/2006/table">
            <a:tbl>
              <a:tblPr firstRow="1" bandRow="1">
                <a:tableStyleId>{5C22544A-7EE6-4342-B048-85BDC9FD1C3A}</a:tableStyleId>
              </a:tblPr>
              <a:tblGrid>
                <a:gridCol w="707654">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1866898">
                  <a:extLst>
                    <a:ext uri="{9D8B030D-6E8A-4147-A177-3AD203B41FA5}">
                      <a16:colId xmlns:a16="http://schemas.microsoft.com/office/drawing/2014/main" val="20003"/>
                    </a:ext>
                  </a:extLst>
                </a:gridCol>
              </a:tblGrid>
              <a:tr h="370840">
                <a:tc>
                  <a:txBody>
                    <a:bodyPr/>
                    <a:lstStyle/>
                    <a:p>
                      <a:pPr algn="ctr"/>
                      <a:r>
                        <a:rPr lang="en-US" altLang="zh-CN" dirty="0">
                          <a:solidFill>
                            <a:schemeClr val="bg1">
                              <a:lumMod val="50000"/>
                            </a:schemeClr>
                          </a:solidFill>
                        </a:rPr>
                        <a:t>op </a:t>
                      </a:r>
                      <a:r>
                        <a:rPr lang="en-US" altLang="zh-CN" b="0" dirty="0">
                          <a:solidFill>
                            <a:schemeClr val="bg1">
                              <a:lumMod val="50000"/>
                            </a:schemeClr>
                          </a:solidFill>
                        </a:rPr>
                        <a:t>(6)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tx1"/>
                          </a:solidFill>
                        </a:rPr>
                        <a:t>rs</a:t>
                      </a:r>
                      <a:r>
                        <a:rPr lang="en-US" altLang="zh-CN" dirty="0">
                          <a:solidFill>
                            <a:schemeClr val="tx1"/>
                          </a:solidFill>
                        </a:rPr>
                        <a:t> </a:t>
                      </a: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rt</a:t>
                      </a:r>
                      <a:r>
                        <a:rPr lang="en-US" altLang="zh-CN" dirty="0">
                          <a:solidFill>
                            <a:schemeClr val="bg1">
                              <a:lumMod val="50000"/>
                            </a:schemeClr>
                          </a:solidFill>
                        </a:rPr>
                        <a:t> </a:t>
                      </a:r>
                      <a:r>
                        <a:rPr lang="en-US" altLang="zh-CN" b="0" dirty="0">
                          <a:solidFill>
                            <a:schemeClr val="bg1">
                              <a:lumMod val="50000"/>
                            </a:schemeClr>
                          </a:solidFill>
                        </a:rPr>
                        <a:t>(5)</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Imm</a:t>
                      </a:r>
                      <a:r>
                        <a:rPr lang="en-US" altLang="zh-CN" dirty="0">
                          <a:solidFill>
                            <a:schemeClr val="bg1">
                              <a:lumMod val="50000"/>
                            </a:schemeClr>
                          </a:solidFill>
                        </a:rPr>
                        <a:t> </a:t>
                      </a:r>
                      <a:r>
                        <a:rPr lang="en-US" altLang="zh-CN" b="0" dirty="0">
                          <a:solidFill>
                            <a:schemeClr val="bg1">
                              <a:lumMod val="50000"/>
                            </a:schemeClr>
                          </a:solidFill>
                        </a:rPr>
                        <a:t>(16)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68" name="组合 67">
            <a:extLst>
              <a:ext uri="{FF2B5EF4-FFF2-40B4-BE49-F238E27FC236}">
                <a16:creationId xmlns:a16="http://schemas.microsoft.com/office/drawing/2014/main" id="{AC4D549F-E6DA-4634-870F-7F21A08E36EA}"/>
              </a:ext>
            </a:extLst>
          </p:cNvPr>
          <p:cNvGrpSpPr/>
          <p:nvPr/>
        </p:nvGrpSpPr>
        <p:grpSpPr>
          <a:xfrm>
            <a:off x="6986215" y="971409"/>
            <a:ext cx="4845843" cy="670745"/>
            <a:chOff x="6986215" y="877199"/>
            <a:chExt cx="4845843" cy="670745"/>
          </a:xfrm>
        </p:grpSpPr>
        <p:sp>
          <p:nvSpPr>
            <p:cNvPr id="69" name="文本框 68">
              <a:extLst>
                <a:ext uri="{FF2B5EF4-FFF2-40B4-BE49-F238E27FC236}">
                  <a16:creationId xmlns:a16="http://schemas.microsoft.com/office/drawing/2014/main" id="{D1AA682B-F59C-46EC-B9DF-8002A9A20FE4}"/>
                </a:ext>
              </a:extLst>
            </p:cNvPr>
            <p:cNvSpPr txBox="1"/>
            <p:nvPr/>
          </p:nvSpPr>
          <p:spPr>
            <a:xfrm>
              <a:off x="8522288" y="1238621"/>
              <a:ext cx="830677" cy="307777"/>
            </a:xfrm>
            <a:prstGeom prst="rect">
              <a:avLst/>
            </a:prstGeom>
            <a:noFill/>
          </p:spPr>
          <p:txBody>
            <a:bodyPr wrap="none" rtlCol="0">
              <a:spAutoFit/>
            </a:bodyPr>
            <a:lstStyle/>
            <a:p>
              <a:r>
                <a:rPr lang="en-US" altLang="zh-CN" sz="1400" dirty="0"/>
                <a:t>25       21</a:t>
              </a:r>
              <a:endParaRPr lang="zh-CN" altLang="en-US" sz="1400" dirty="0"/>
            </a:p>
          </p:txBody>
        </p:sp>
        <p:sp>
          <p:nvSpPr>
            <p:cNvPr id="70" name="文本框 69">
              <a:extLst>
                <a:ext uri="{FF2B5EF4-FFF2-40B4-BE49-F238E27FC236}">
                  <a16:creationId xmlns:a16="http://schemas.microsoft.com/office/drawing/2014/main" id="{CE70D4C4-F503-4D4E-BDC9-DC95C15E89CC}"/>
                </a:ext>
              </a:extLst>
            </p:cNvPr>
            <p:cNvSpPr txBox="1"/>
            <p:nvPr/>
          </p:nvSpPr>
          <p:spPr>
            <a:xfrm>
              <a:off x="9810351" y="1240167"/>
              <a:ext cx="2021707" cy="307777"/>
            </a:xfrm>
            <a:prstGeom prst="rect">
              <a:avLst/>
            </a:prstGeom>
            <a:noFill/>
          </p:spPr>
          <p:txBody>
            <a:bodyPr wrap="none" rtlCol="0">
              <a:spAutoFit/>
            </a:bodyPr>
            <a:lstStyle/>
            <a:p>
              <a:r>
                <a:rPr lang="en-US" altLang="zh-CN" sz="1400" dirty="0"/>
                <a:t>15                                       0</a:t>
              </a:r>
              <a:endParaRPr lang="zh-CN" altLang="en-US" sz="1400" dirty="0"/>
            </a:p>
          </p:txBody>
        </p:sp>
        <p:sp>
          <p:nvSpPr>
            <p:cNvPr id="71" name="矩形 70">
              <a:extLst>
                <a:ext uri="{FF2B5EF4-FFF2-40B4-BE49-F238E27FC236}">
                  <a16:creationId xmlns:a16="http://schemas.microsoft.com/office/drawing/2014/main" id="{20793F6F-C518-4AA0-98F6-1CD174A9CB78}"/>
                </a:ext>
              </a:extLst>
            </p:cNvPr>
            <p:cNvSpPr/>
            <p:nvPr/>
          </p:nvSpPr>
          <p:spPr>
            <a:xfrm>
              <a:off x="6986215" y="877199"/>
              <a:ext cx="868571" cy="369332"/>
            </a:xfrm>
            <a:prstGeom prst="rect">
              <a:avLst/>
            </a:prstGeom>
          </p:spPr>
          <p:txBody>
            <a:bodyPr wrap="none">
              <a:spAutoFit/>
            </a:bodyPr>
            <a:lstStyle/>
            <a:p>
              <a:r>
                <a:rPr lang="en-US" altLang="zh-CN" b="1" dirty="0">
                  <a:solidFill>
                    <a:srgbClr val="FF0000"/>
                  </a:solidFill>
                  <a:latin typeface="Times New Roman" pitchFamily="18" charset="0"/>
                  <a:cs typeface="Times New Roman" pitchFamily="18" charset="0"/>
                </a:rPr>
                <a:t>100011</a:t>
              </a:r>
              <a:endParaRPr lang="zh-CN" altLang="en-US" b="1" dirty="0">
                <a:solidFill>
                  <a:srgbClr val="FF0000"/>
                </a:solidFill>
              </a:endParaRPr>
            </a:p>
          </p:txBody>
        </p:sp>
      </p:grpSp>
      <p:grpSp>
        <p:nvGrpSpPr>
          <p:cNvPr id="7" name="组合 6">
            <a:extLst>
              <a:ext uri="{FF2B5EF4-FFF2-40B4-BE49-F238E27FC236}">
                <a16:creationId xmlns:a16="http://schemas.microsoft.com/office/drawing/2014/main" id="{38EEEE77-EBF4-4446-B906-67963955859E}"/>
              </a:ext>
            </a:extLst>
          </p:cNvPr>
          <p:cNvGrpSpPr/>
          <p:nvPr/>
        </p:nvGrpSpPr>
        <p:grpSpPr>
          <a:xfrm>
            <a:off x="6590977" y="1701058"/>
            <a:ext cx="5390434" cy="5038249"/>
            <a:chOff x="6590977" y="1701058"/>
            <a:chExt cx="5390434" cy="5038249"/>
          </a:xfrm>
        </p:grpSpPr>
        <p:grpSp>
          <p:nvGrpSpPr>
            <p:cNvPr id="5" name="组合 4">
              <a:extLst>
                <a:ext uri="{FF2B5EF4-FFF2-40B4-BE49-F238E27FC236}">
                  <a16:creationId xmlns:a16="http://schemas.microsoft.com/office/drawing/2014/main" id="{F68F6A95-E0A9-4CC5-8CF7-B9BA917E6FBC}"/>
                </a:ext>
              </a:extLst>
            </p:cNvPr>
            <p:cNvGrpSpPr/>
            <p:nvPr/>
          </p:nvGrpSpPr>
          <p:grpSpPr>
            <a:xfrm>
              <a:off x="6590977" y="1701058"/>
              <a:ext cx="5390434" cy="5038249"/>
              <a:chOff x="6590977" y="1701058"/>
              <a:chExt cx="5390434" cy="5038249"/>
            </a:xfrm>
          </p:grpSpPr>
          <p:grpSp>
            <p:nvGrpSpPr>
              <p:cNvPr id="4" name="组合 3">
                <a:extLst>
                  <a:ext uri="{FF2B5EF4-FFF2-40B4-BE49-F238E27FC236}">
                    <a16:creationId xmlns:a16="http://schemas.microsoft.com/office/drawing/2014/main" id="{5FCE27CA-BC51-496F-94F3-F8D99557ED56}"/>
                  </a:ext>
                </a:extLst>
              </p:cNvPr>
              <p:cNvGrpSpPr/>
              <p:nvPr/>
            </p:nvGrpSpPr>
            <p:grpSpPr>
              <a:xfrm>
                <a:off x="6590977" y="1701058"/>
                <a:ext cx="5390434" cy="5038249"/>
                <a:chOff x="6590977" y="1701058"/>
                <a:chExt cx="5390434" cy="5038249"/>
              </a:xfrm>
            </p:grpSpPr>
            <p:pic>
              <p:nvPicPr>
                <p:cNvPr id="14" name="图片 13">
                  <a:extLst>
                    <a:ext uri="{FF2B5EF4-FFF2-40B4-BE49-F238E27FC236}">
                      <a16:creationId xmlns:a16="http://schemas.microsoft.com/office/drawing/2014/main" id="{1C93FC2E-872C-48A1-99C5-83B003636E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53140" y="1758493"/>
                  <a:ext cx="5277778" cy="4964188"/>
                </a:xfrm>
                <a:prstGeom prst="rect">
                  <a:avLst/>
                </a:prstGeom>
              </p:spPr>
            </p:pic>
            <p:sp>
              <p:nvSpPr>
                <p:cNvPr id="73" name="矩形: 折角 72">
                  <a:extLst>
                    <a:ext uri="{FF2B5EF4-FFF2-40B4-BE49-F238E27FC236}">
                      <a16:creationId xmlns:a16="http://schemas.microsoft.com/office/drawing/2014/main" id="{C8AB0FCA-0F6E-4195-B68C-CB37119CD0E3}"/>
                    </a:ext>
                  </a:extLst>
                </p:cNvPr>
                <p:cNvSpPr/>
                <p:nvPr/>
              </p:nvSpPr>
              <p:spPr>
                <a:xfrm>
                  <a:off x="6590977" y="1701058"/>
                  <a:ext cx="5390434" cy="5038249"/>
                </a:xfrm>
                <a:prstGeom prst="foldedCorner">
                  <a:avLst>
                    <a:gd name="adj" fmla="val 1348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文本框 65">
                <a:extLst>
                  <a:ext uri="{FF2B5EF4-FFF2-40B4-BE49-F238E27FC236}">
                    <a16:creationId xmlns:a16="http://schemas.microsoft.com/office/drawing/2014/main" id="{B322F333-6A9D-44E3-9150-C72056B92CD3}"/>
                  </a:ext>
                </a:extLst>
              </p:cNvPr>
              <p:cNvSpPr txBox="1"/>
              <p:nvPr/>
            </p:nvSpPr>
            <p:spPr>
              <a:xfrm>
                <a:off x="10242107" y="2583170"/>
                <a:ext cx="697627" cy="1138773"/>
              </a:xfrm>
              <a:prstGeom prst="rect">
                <a:avLst/>
              </a:prstGeom>
              <a:noFill/>
            </p:spPr>
            <p:txBody>
              <a:bodyPr wrap="none" rtlCol="0">
                <a:spAutoFit/>
              </a:bodyPr>
              <a:lstStyle/>
              <a:p>
                <a:r>
                  <a:rPr lang="zh-CN" altLang="en-US" sz="2000" b="1" dirty="0">
                    <a:solidFill>
                      <a:schemeClr val="bg1">
                        <a:lumMod val="50000"/>
                      </a:schemeClr>
                    </a:solidFill>
                  </a:rPr>
                  <a:t>一写</a:t>
                </a:r>
                <a:endParaRPr lang="en-US" altLang="zh-CN" sz="2000" b="1" dirty="0">
                  <a:solidFill>
                    <a:schemeClr val="bg1">
                      <a:lumMod val="50000"/>
                    </a:schemeClr>
                  </a:solidFill>
                </a:endParaRPr>
              </a:p>
              <a:p>
                <a:endParaRPr lang="en-US" altLang="zh-CN" sz="2800" b="1" dirty="0">
                  <a:solidFill>
                    <a:schemeClr val="bg1">
                      <a:lumMod val="50000"/>
                    </a:schemeClr>
                  </a:solidFill>
                </a:endParaRPr>
              </a:p>
              <a:p>
                <a:r>
                  <a:rPr lang="zh-CN" altLang="en-US" sz="2000" b="1" dirty="0">
                    <a:solidFill>
                      <a:schemeClr val="bg1">
                        <a:lumMod val="50000"/>
                      </a:schemeClr>
                    </a:solidFill>
                  </a:rPr>
                  <a:t>两读</a:t>
                </a:r>
              </a:p>
            </p:txBody>
          </p:sp>
        </p:grpSp>
        <p:sp>
          <p:nvSpPr>
            <p:cNvPr id="6" name="右大括号 5">
              <a:extLst>
                <a:ext uri="{FF2B5EF4-FFF2-40B4-BE49-F238E27FC236}">
                  <a16:creationId xmlns:a16="http://schemas.microsoft.com/office/drawing/2014/main" id="{D9FA36E3-5A27-496D-B0B2-F215E9EB4B80}"/>
                </a:ext>
              </a:extLst>
            </p:cNvPr>
            <p:cNvSpPr/>
            <p:nvPr/>
          </p:nvSpPr>
          <p:spPr>
            <a:xfrm>
              <a:off x="9982200" y="2542661"/>
              <a:ext cx="141377" cy="417542"/>
            </a:xfrm>
            <a:prstGeom prst="rightBrace">
              <a:avLst>
                <a:gd name="adj1" fmla="val 30291"/>
                <a:gd name="adj2"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 name="右大括号 73">
              <a:extLst>
                <a:ext uri="{FF2B5EF4-FFF2-40B4-BE49-F238E27FC236}">
                  <a16:creationId xmlns:a16="http://schemas.microsoft.com/office/drawing/2014/main" id="{854A21D2-DB39-4C47-A2FD-461EB731264C}"/>
                </a:ext>
              </a:extLst>
            </p:cNvPr>
            <p:cNvSpPr/>
            <p:nvPr/>
          </p:nvSpPr>
          <p:spPr>
            <a:xfrm>
              <a:off x="9982199" y="3074965"/>
              <a:ext cx="141377" cy="850746"/>
            </a:xfrm>
            <a:prstGeom prst="rightBrace">
              <a:avLst>
                <a:gd name="adj1" fmla="val 30291"/>
                <a:gd name="adj2"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 name="灯片编号占位符 7">
            <a:extLst>
              <a:ext uri="{FF2B5EF4-FFF2-40B4-BE49-F238E27FC236}">
                <a16:creationId xmlns:a16="http://schemas.microsoft.com/office/drawing/2014/main" id="{0AAA665A-0A26-4448-B8F5-6A0516241726}"/>
              </a:ext>
            </a:extLst>
          </p:cNvPr>
          <p:cNvSpPr>
            <a:spLocks noGrp="1"/>
          </p:cNvSpPr>
          <p:nvPr>
            <p:ph type="sldNum" sz="quarter" idx="12"/>
          </p:nvPr>
        </p:nvSpPr>
        <p:spPr/>
        <p:txBody>
          <a:bodyPr/>
          <a:lstStyle/>
          <a:p>
            <a:fld id="{042958E2-BC60-473F-990C-5A8ED10EB267}" type="slidenum">
              <a:rPr lang="zh-CN" altLang="en-US" sz="1400" b="1" smtClean="0"/>
              <a:pPr/>
              <a:t>16</a:t>
            </a:fld>
            <a:r>
              <a:rPr lang="zh-CN" altLang="en-US"/>
              <a:t> </a:t>
            </a:r>
            <a:r>
              <a:rPr lang="en-US" altLang="zh-CN"/>
              <a:t>/ 24</a:t>
            </a:r>
            <a:endParaRPr lang="zh-CN" altLang="en-US" dirty="0"/>
          </a:p>
        </p:txBody>
      </p:sp>
    </p:spTree>
    <p:extLst>
      <p:ext uri="{BB962C8B-B14F-4D97-AF65-F5344CB8AC3E}">
        <p14:creationId xmlns:p14="http://schemas.microsoft.com/office/powerpoint/2010/main" val="37425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90E5-910A-4039-B4F5-A9E27E82560B}"/>
              </a:ext>
            </a:extLst>
          </p:cNvPr>
          <p:cNvSpPr>
            <a:spLocks noGrp="1"/>
          </p:cNvSpPr>
          <p:nvPr>
            <p:ph type="title"/>
          </p:nvPr>
        </p:nvSpPr>
        <p:spPr/>
        <p:txBody>
          <a:bodyPr/>
          <a:lstStyle/>
          <a:p>
            <a:r>
              <a:rPr lang="en-US" altLang="zh-CN" sz="4000" b="1" dirty="0" err="1">
                <a:solidFill>
                  <a:srgbClr val="FF0000"/>
                </a:solidFill>
                <a:latin typeface="Courier New" pitchFamily="49" charset="0"/>
              </a:rPr>
              <a:t>lw</a:t>
            </a:r>
            <a:r>
              <a:rPr lang="en-US" altLang="zh-CN" sz="4000" dirty="0">
                <a:latin typeface="Courier New" pitchFamily="49" charset="0"/>
              </a:rPr>
              <a:t> rt, </a:t>
            </a:r>
            <a:r>
              <a:rPr lang="en-US" altLang="zh-CN" sz="4000" dirty="0" err="1">
                <a:latin typeface="Courier New" pitchFamily="49" charset="0"/>
              </a:rPr>
              <a:t>imm</a:t>
            </a:r>
            <a:r>
              <a:rPr lang="en-US" altLang="zh-CN" sz="4000" dirty="0">
                <a:latin typeface="Courier New" pitchFamily="49" charset="0"/>
              </a:rPr>
              <a:t>(</a:t>
            </a:r>
            <a:r>
              <a:rPr lang="en-US" altLang="zh-CN" sz="4000" dirty="0" err="1">
                <a:latin typeface="Courier New" pitchFamily="49" charset="0"/>
              </a:rPr>
              <a:t>rs</a:t>
            </a:r>
            <a:r>
              <a:rPr lang="en-US" altLang="zh-CN" sz="4000" dirty="0">
                <a:latin typeface="Courier New" pitchFamily="49" charset="0"/>
              </a:rPr>
              <a:t>)</a:t>
            </a:r>
            <a:endParaRPr lang="zh-CN" altLang="en-US" dirty="0"/>
          </a:p>
        </p:txBody>
      </p:sp>
      <p:sp>
        <p:nvSpPr>
          <p:cNvPr id="4" name="矩形 3">
            <a:extLst>
              <a:ext uri="{FF2B5EF4-FFF2-40B4-BE49-F238E27FC236}">
                <a16:creationId xmlns:a16="http://schemas.microsoft.com/office/drawing/2014/main" id="{D6E455C5-8C36-47F1-B791-5A4D297B33F0}"/>
              </a:ext>
            </a:extLst>
          </p:cNvPr>
          <p:cNvSpPr/>
          <p:nvPr/>
        </p:nvSpPr>
        <p:spPr>
          <a:xfrm>
            <a:off x="716089" y="1042782"/>
            <a:ext cx="3379643" cy="584775"/>
          </a:xfrm>
          <a:prstGeom prst="rect">
            <a:avLst/>
          </a:prstGeom>
        </p:spPr>
        <p:txBody>
          <a:bodyPr wrap="none">
            <a:spAutoFit/>
          </a:bodyPr>
          <a:lstStyle/>
          <a:p>
            <a:r>
              <a:rPr lang="en-US" altLang="zh-CN" sz="2400" b="1" dirty="0">
                <a:solidFill>
                  <a:schemeClr val="accent1"/>
                </a:solidFill>
              </a:rPr>
              <a:t>STEP </a:t>
            </a:r>
            <a:r>
              <a:rPr lang="en-US" altLang="zh-CN" sz="3200" b="1" dirty="0">
                <a:solidFill>
                  <a:schemeClr val="accent1"/>
                </a:solidFill>
              </a:rPr>
              <a:t>3</a:t>
            </a:r>
            <a:r>
              <a:rPr lang="en-US" altLang="zh-CN" sz="2400" b="1" dirty="0">
                <a:solidFill>
                  <a:schemeClr val="accent1"/>
                </a:solidFill>
              </a:rPr>
              <a:t>:</a:t>
            </a:r>
            <a:r>
              <a:rPr lang="en-US" altLang="zh-CN" sz="2400" dirty="0">
                <a:solidFill>
                  <a:schemeClr val="accent1"/>
                </a:solidFill>
              </a:rPr>
              <a:t> </a:t>
            </a:r>
            <a:r>
              <a:rPr lang="zh-CN" altLang="en-US" sz="2400" b="1" dirty="0"/>
              <a:t>符号扩展立即数</a:t>
            </a:r>
            <a:endParaRPr lang="en-US" altLang="zh-CN" sz="2400" b="1" dirty="0"/>
          </a:p>
        </p:txBody>
      </p:sp>
      <p:cxnSp>
        <p:nvCxnSpPr>
          <p:cNvPr id="5" name="肘形连接符 7">
            <a:extLst>
              <a:ext uri="{FF2B5EF4-FFF2-40B4-BE49-F238E27FC236}">
                <a16:creationId xmlns:a16="http://schemas.microsoft.com/office/drawing/2014/main" id="{5EB322BA-9B93-4CAE-A8C8-989BF1387F8E}"/>
              </a:ext>
            </a:extLst>
          </p:cNvPr>
          <p:cNvCxnSpPr>
            <a:stCxn id="26" idx="3"/>
            <a:endCxn id="8" idx="1"/>
          </p:cNvCxnSpPr>
          <p:nvPr/>
        </p:nvCxnSpPr>
        <p:spPr>
          <a:xfrm>
            <a:off x="2800641" y="2844979"/>
            <a:ext cx="862544"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FB5B4651-662B-4453-9965-CE07652FDCA7}"/>
              </a:ext>
            </a:extLst>
          </p:cNvPr>
          <p:cNvGrpSpPr/>
          <p:nvPr/>
        </p:nvGrpSpPr>
        <p:grpSpPr>
          <a:xfrm>
            <a:off x="3663185" y="2563069"/>
            <a:ext cx="869733" cy="826990"/>
            <a:chOff x="4091087" y="4179908"/>
            <a:chExt cx="969977" cy="826990"/>
          </a:xfrm>
        </p:grpSpPr>
        <p:sp>
          <p:nvSpPr>
            <p:cNvPr id="7" name="矩形 6">
              <a:extLst>
                <a:ext uri="{FF2B5EF4-FFF2-40B4-BE49-F238E27FC236}">
                  <a16:creationId xmlns:a16="http://schemas.microsoft.com/office/drawing/2014/main" id="{4980964A-1814-4A77-A5DC-469BA0F3DD6C}"/>
                </a:ext>
              </a:extLst>
            </p:cNvPr>
            <p:cNvSpPr/>
            <p:nvPr/>
          </p:nvSpPr>
          <p:spPr>
            <a:xfrm>
              <a:off x="4092125"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8" name="文本框 7">
              <a:extLst>
                <a:ext uri="{FF2B5EF4-FFF2-40B4-BE49-F238E27FC236}">
                  <a16:creationId xmlns:a16="http://schemas.microsoft.com/office/drawing/2014/main" id="{10DFDC96-DBF7-4375-90AC-68564420A4A3}"/>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9" name="文本框 8">
              <a:extLst>
                <a:ext uri="{FF2B5EF4-FFF2-40B4-BE49-F238E27FC236}">
                  <a16:creationId xmlns:a16="http://schemas.microsoft.com/office/drawing/2014/main" id="{7DE72A54-EEF0-4868-8C92-5DA4ED79FF52}"/>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10" name="文本框 9">
              <a:extLst>
                <a:ext uri="{FF2B5EF4-FFF2-40B4-BE49-F238E27FC236}">
                  <a16:creationId xmlns:a16="http://schemas.microsoft.com/office/drawing/2014/main" id="{AC810311-1A09-43A9-A221-85F1684421A8}"/>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11" name="文本框 10">
            <a:extLst>
              <a:ext uri="{FF2B5EF4-FFF2-40B4-BE49-F238E27FC236}">
                <a16:creationId xmlns:a16="http://schemas.microsoft.com/office/drawing/2014/main" id="{498EB0C1-4FD2-411E-AE4C-1648FEEAACC6}"/>
              </a:ext>
            </a:extLst>
          </p:cNvPr>
          <p:cNvSpPr txBox="1"/>
          <p:nvPr/>
        </p:nvSpPr>
        <p:spPr>
          <a:xfrm>
            <a:off x="1908028" y="2824516"/>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12" name="直接连接符 11">
            <a:extLst>
              <a:ext uri="{FF2B5EF4-FFF2-40B4-BE49-F238E27FC236}">
                <a16:creationId xmlns:a16="http://schemas.microsoft.com/office/drawing/2014/main" id="{0A30BAA2-C97A-4F3D-BF36-19FF52BE3D97}"/>
              </a:ext>
            </a:extLst>
          </p:cNvPr>
          <p:cNvCxnSpPr/>
          <p:nvPr/>
        </p:nvCxnSpPr>
        <p:spPr>
          <a:xfrm flipH="1">
            <a:off x="1948045"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0AED9E27-7BAE-45E2-8262-079F383CF75B}"/>
              </a:ext>
            </a:extLst>
          </p:cNvPr>
          <p:cNvSpPr txBox="1"/>
          <p:nvPr/>
        </p:nvSpPr>
        <p:spPr>
          <a:xfrm>
            <a:off x="3352254" y="2819703"/>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14" name="直接连接符 13">
            <a:extLst>
              <a:ext uri="{FF2B5EF4-FFF2-40B4-BE49-F238E27FC236}">
                <a16:creationId xmlns:a16="http://schemas.microsoft.com/office/drawing/2014/main" id="{D16E3730-5481-4489-BCE6-3F572733B2E9}"/>
              </a:ext>
            </a:extLst>
          </p:cNvPr>
          <p:cNvCxnSpPr/>
          <p:nvPr/>
        </p:nvCxnSpPr>
        <p:spPr>
          <a:xfrm flipH="1">
            <a:off x="3366287"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0EFB9E7-F338-44C4-8EE2-C068D8666F54}"/>
              </a:ext>
            </a:extLst>
          </p:cNvPr>
          <p:cNvSpPr txBox="1"/>
          <p:nvPr/>
        </p:nvSpPr>
        <p:spPr>
          <a:xfrm>
            <a:off x="3202182" y="2563175"/>
            <a:ext cx="476412" cy="276999"/>
          </a:xfrm>
          <a:prstGeom prst="rect">
            <a:avLst/>
          </a:prstGeom>
          <a:noFill/>
        </p:spPr>
        <p:txBody>
          <a:bodyPr wrap="none" rtlCol="0">
            <a:spAutoFit/>
          </a:bodyPr>
          <a:lstStyle/>
          <a:p>
            <a:r>
              <a:rPr lang="en-US" altLang="zh-CN" sz="1200" dirty="0"/>
              <a:t>[7:2]</a:t>
            </a:r>
            <a:endParaRPr lang="zh-CN" altLang="en-US" sz="1200" dirty="0"/>
          </a:p>
        </p:txBody>
      </p:sp>
      <p:cxnSp>
        <p:nvCxnSpPr>
          <p:cNvPr id="16" name="直接连接符 15">
            <a:extLst>
              <a:ext uri="{FF2B5EF4-FFF2-40B4-BE49-F238E27FC236}">
                <a16:creationId xmlns:a16="http://schemas.microsoft.com/office/drawing/2014/main" id="{5F246B86-7FBA-4283-9D20-FBD2E416E885}"/>
              </a:ext>
            </a:extLst>
          </p:cNvPr>
          <p:cNvCxnSpPr>
            <a:stCxn id="24" idx="0"/>
            <a:endCxn id="17" idx="2"/>
          </p:cNvCxnSpPr>
          <p:nvPr/>
        </p:nvCxnSpPr>
        <p:spPr>
          <a:xfrm flipV="1">
            <a:off x="2524069" y="2441879"/>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1BD7517-A9DA-4D15-807F-3C12F413D97B}"/>
              </a:ext>
            </a:extLst>
          </p:cNvPr>
          <p:cNvSpPr txBox="1"/>
          <p:nvPr/>
        </p:nvSpPr>
        <p:spPr>
          <a:xfrm>
            <a:off x="2324530" y="2180269"/>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cxnSp>
        <p:nvCxnSpPr>
          <p:cNvPr id="18" name="肘形连接符 70">
            <a:extLst>
              <a:ext uri="{FF2B5EF4-FFF2-40B4-BE49-F238E27FC236}">
                <a16:creationId xmlns:a16="http://schemas.microsoft.com/office/drawing/2014/main" id="{9A2DDCD9-EF6E-473F-BC0C-EA6FAEA9A13D}"/>
              </a:ext>
            </a:extLst>
          </p:cNvPr>
          <p:cNvCxnSpPr>
            <a:stCxn id="9" idx="3"/>
            <a:endCxn id="44" idx="1"/>
          </p:cNvCxnSpPr>
          <p:nvPr/>
        </p:nvCxnSpPr>
        <p:spPr>
          <a:xfrm>
            <a:off x="4532918" y="2841760"/>
            <a:ext cx="1266124" cy="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79CE5B9-352E-4CB3-9285-0DFBCAF2D942}"/>
              </a:ext>
            </a:extLst>
          </p:cNvPr>
          <p:cNvSpPr txBox="1"/>
          <p:nvPr/>
        </p:nvSpPr>
        <p:spPr>
          <a:xfrm>
            <a:off x="4619454" y="2821681"/>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0" name="直接连接符 19">
            <a:extLst>
              <a:ext uri="{FF2B5EF4-FFF2-40B4-BE49-F238E27FC236}">
                <a16:creationId xmlns:a16="http://schemas.microsoft.com/office/drawing/2014/main" id="{06AF5639-A1CA-47BA-9B60-2D81519ADADC}"/>
              </a:ext>
            </a:extLst>
          </p:cNvPr>
          <p:cNvCxnSpPr/>
          <p:nvPr/>
        </p:nvCxnSpPr>
        <p:spPr>
          <a:xfrm flipH="1">
            <a:off x="4626677" y="2765399"/>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肘形连接符 83">
            <a:extLst>
              <a:ext uri="{FF2B5EF4-FFF2-40B4-BE49-F238E27FC236}">
                <a16:creationId xmlns:a16="http://schemas.microsoft.com/office/drawing/2014/main" id="{F4A92518-61FD-4EE3-A0F1-F0891566BED2}"/>
              </a:ext>
            </a:extLst>
          </p:cNvPr>
          <p:cNvCxnSpPr>
            <a:stCxn id="9" idx="3"/>
            <a:endCxn id="55" idx="1"/>
          </p:cNvCxnSpPr>
          <p:nvPr/>
        </p:nvCxnSpPr>
        <p:spPr>
          <a:xfrm>
            <a:off x="4532918" y="2841760"/>
            <a:ext cx="1238095" cy="2625559"/>
          </a:xfrm>
          <a:prstGeom prst="bentConnector3">
            <a:avLst>
              <a:gd name="adj1" fmla="val 3153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195">
            <a:extLst>
              <a:ext uri="{FF2B5EF4-FFF2-40B4-BE49-F238E27FC236}">
                <a16:creationId xmlns:a16="http://schemas.microsoft.com/office/drawing/2014/main" id="{5554EAFA-67DD-459E-946F-C8E1DAA8E826}"/>
              </a:ext>
            </a:extLst>
          </p:cNvPr>
          <p:cNvCxnSpPr>
            <a:endCxn id="25" idx="1"/>
          </p:cNvCxnSpPr>
          <p:nvPr/>
        </p:nvCxnSpPr>
        <p:spPr>
          <a:xfrm>
            <a:off x="1805188" y="2843823"/>
            <a:ext cx="435159" cy="115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EB7BF441-222F-4816-B29C-023CE92A0065}"/>
              </a:ext>
            </a:extLst>
          </p:cNvPr>
          <p:cNvGrpSpPr/>
          <p:nvPr/>
        </p:nvGrpSpPr>
        <p:grpSpPr>
          <a:xfrm>
            <a:off x="2240347" y="2606981"/>
            <a:ext cx="566600" cy="550843"/>
            <a:chOff x="2240347" y="2606981"/>
            <a:chExt cx="566600" cy="550843"/>
          </a:xfrm>
        </p:grpSpPr>
        <p:sp>
          <p:nvSpPr>
            <p:cNvPr id="24" name="矩形 23">
              <a:extLst>
                <a:ext uri="{FF2B5EF4-FFF2-40B4-BE49-F238E27FC236}">
                  <a16:creationId xmlns:a16="http://schemas.microsoft.com/office/drawing/2014/main" id="{9DC8B97C-093A-4214-943D-BD4E9E3783A3}"/>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25" name="文本框 24">
              <a:extLst>
                <a:ext uri="{FF2B5EF4-FFF2-40B4-BE49-F238E27FC236}">
                  <a16:creationId xmlns:a16="http://schemas.microsoft.com/office/drawing/2014/main" id="{044C05F1-1478-47C4-A910-39E58C48C50C}"/>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26" name="文本框 25">
              <a:extLst>
                <a:ext uri="{FF2B5EF4-FFF2-40B4-BE49-F238E27FC236}">
                  <a16:creationId xmlns:a16="http://schemas.microsoft.com/office/drawing/2014/main" id="{C0AD78D9-2F15-4AB3-A3D0-8D9A44C7F4C1}"/>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27" name="组合 26">
              <a:extLst>
                <a:ext uri="{FF2B5EF4-FFF2-40B4-BE49-F238E27FC236}">
                  <a16:creationId xmlns:a16="http://schemas.microsoft.com/office/drawing/2014/main" id="{68E87045-54CD-442A-8556-C14AAD3A7E30}"/>
                </a:ext>
              </a:extLst>
            </p:cNvPr>
            <p:cNvGrpSpPr/>
            <p:nvPr/>
          </p:nvGrpSpPr>
          <p:grpSpPr>
            <a:xfrm>
              <a:off x="2476438" y="2607831"/>
              <a:ext cx="98135" cy="128953"/>
              <a:chOff x="1332523" y="3747282"/>
              <a:chExt cx="146245" cy="128953"/>
            </a:xfrm>
          </p:grpSpPr>
          <p:cxnSp>
            <p:nvCxnSpPr>
              <p:cNvPr id="28" name="直接连接符 27">
                <a:extLst>
                  <a:ext uri="{FF2B5EF4-FFF2-40B4-BE49-F238E27FC236}">
                    <a16:creationId xmlns:a16="http://schemas.microsoft.com/office/drawing/2014/main" id="{05216B9B-4E13-4820-8D15-13F0C399990F}"/>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99B2D76-AF5C-453B-AAF2-540A3AD81421}"/>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0" name="文本框 29">
            <a:extLst>
              <a:ext uri="{FF2B5EF4-FFF2-40B4-BE49-F238E27FC236}">
                <a16:creationId xmlns:a16="http://schemas.microsoft.com/office/drawing/2014/main" id="{5FF12CF5-7DFD-42BA-858A-9DBB67035724}"/>
              </a:ext>
            </a:extLst>
          </p:cNvPr>
          <p:cNvSpPr txBox="1"/>
          <p:nvPr/>
        </p:nvSpPr>
        <p:spPr>
          <a:xfrm>
            <a:off x="2802186" y="2570669"/>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32" name="文本框 31">
            <a:extLst>
              <a:ext uri="{FF2B5EF4-FFF2-40B4-BE49-F238E27FC236}">
                <a16:creationId xmlns:a16="http://schemas.microsoft.com/office/drawing/2014/main" id="{2C429BAA-3441-48CA-BA33-FA7838A5374B}"/>
              </a:ext>
            </a:extLst>
          </p:cNvPr>
          <p:cNvSpPr txBox="1"/>
          <p:nvPr/>
        </p:nvSpPr>
        <p:spPr>
          <a:xfrm>
            <a:off x="4509037" y="2512405"/>
            <a:ext cx="473455" cy="276999"/>
          </a:xfrm>
          <a:prstGeom prst="rect">
            <a:avLst/>
          </a:prstGeom>
          <a:noFill/>
        </p:spPr>
        <p:txBody>
          <a:bodyPr wrap="square" rtlCol="0">
            <a:spAutoFit/>
          </a:bodyPr>
          <a:lstStyle/>
          <a:p>
            <a:r>
              <a:rPr lang="en-US" altLang="zh-CN" sz="1200" dirty="0" err="1">
                <a:solidFill>
                  <a:srgbClr val="0070C0"/>
                </a:solidFill>
              </a:rPr>
              <a:t>instr</a:t>
            </a:r>
            <a:endParaRPr lang="zh-CN" altLang="en-US" sz="1200" dirty="0">
              <a:solidFill>
                <a:srgbClr val="0070C0"/>
              </a:solidFill>
            </a:endParaRPr>
          </a:p>
        </p:txBody>
      </p:sp>
      <p:grpSp>
        <p:nvGrpSpPr>
          <p:cNvPr id="33" name="组合 32">
            <a:extLst>
              <a:ext uri="{FF2B5EF4-FFF2-40B4-BE49-F238E27FC236}">
                <a16:creationId xmlns:a16="http://schemas.microsoft.com/office/drawing/2014/main" id="{3565362B-BD44-4DEE-9376-D23FE927D123}"/>
              </a:ext>
            </a:extLst>
          </p:cNvPr>
          <p:cNvGrpSpPr/>
          <p:nvPr/>
        </p:nvGrpSpPr>
        <p:grpSpPr>
          <a:xfrm>
            <a:off x="4964519" y="2109922"/>
            <a:ext cx="2221036" cy="2312675"/>
            <a:chOff x="4964519" y="2109922"/>
            <a:chExt cx="2221036" cy="2312675"/>
          </a:xfrm>
        </p:grpSpPr>
        <p:sp>
          <p:nvSpPr>
            <p:cNvPr id="34" name="文本框 33">
              <a:extLst>
                <a:ext uri="{FF2B5EF4-FFF2-40B4-BE49-F238E27FC236}">
                  <a16:creationId xmlns:a16="http://schemas.microsoft.com/office/drawing/2014/main" id="{E9589CEF-FD29-4518-9558-A63BBB537C88}"/>
                </a:ext>
              </a:extLst>
            </p:cNvPr>
            <p:cNvSpPr txBox="1"/>
            <p:nvPr/>
          </p:nvSpPr>
          <p:spPr>
            <a:xfrm>
              <a:off x="5201944" y="2788630"/>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35" name="直接连接符 34">
              <a:extLst>
                <a:ext uri="{FF2B5EF4-FFF2-40B4-BE49-F238E27FC236}">
                  <a16:creationId xmlns:a16="http://schemas.microsoft.com/office/drawing/2014/main" id="{5EC91992-7B68-4F4D-A38B-E2559AC471B3}"/>
                </a:ext>
              </a:extLst>
            </p:cNvPr>
            <p:cNvCxnSpPr/>
            <p:nvPr/>
          </p:nvCxnSpPr>
          <p:spPr>
            <a:xfrm flipH="1">
              <a:off x="5215977" y="277021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46EE7FFD-C18D-4DF5-B457-502C86CCAB63}"/>
                </a:ext>
              </a:extLst>
            </p:cNvPr>
            <p:cNvSpPr txBox="1"/>
            <p:nvPr/>
          </p:nvSpPr>
          <p:spPr>
            <a:xfrm>
              <a:off x="4964519" y="2562748"/>
              <a:ext cx="660968" cy="276999"/>
            </a:xfrm>
            <a:prstGeom prst="rect">
              <a:avLst/>
            </a:prstGeom>
            <a:noFill/>
          </p:spPr>
          <p:txBody>
            <a:bodyPr wrap="square" rtlCol="0">
              <a:spAutoFit/>
            </a:bodyPr>
            <a:lstStyle/>
            <a:p>
              <a:r>
                <a:rPr lang="en-US" altLang="zh-CN" sz="1200" dirty="0"/>
                <a:t>[25:21]</a:t>
              </a:r>
              <a:endParaRPr lang="zh-CN" altLang="en-US" sz="1200" dirty="0"/>
            </a:p>
          </p:txBody>
        </p:sp>
        <p:cxnSp>
          <p:nvCxnSpPr>
            <p:cNvPr id="37" name="直接连接符 36">
              <a:extLst>
                <a:ext uri="{FF2B5EF4-FFF2-40B4-BE49-F238E27FC236}">
                  <a16:creationId xmlns:a16="http://schemas.microsoft.com/office/drawing/2014/main" id="{1DEAE495-4057-498D-AD63-FD1F6BFA9A13}"/>
                </a:ext>
              </a:extLst>
            </p:cNvPr>
            <p:cNvCxnSpPr>
              <a:endCxn id="38" idx="2"/>
            </p:cNvCxnSpPr>
            <p:nvPr/>
          </p:nvCxnSpPr>
          <p:spPr>
            <a:xfrm flipV="1">
              <a:off x="6053015" y="2340754"/>
              <a:ext cx="0" cy="190167"/>
            </a:xfrm>
            <a:prstGeom prst="line">
              <a:avLst/>
            </a:prstGeom>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573CB0D9-F90B-4759-AD42-15890B315AD4}"/>
                </a:ext>
              </a:extLst>
            </p:cNvPr>
            <p:cNvSpPr txBox="1"/>
            <p:nvPr/>
          </p:nvSpPr>
          <p:spPr>
            <a:xfrm>
              <a:off x="5866105" y="2109922"/>
              <a:ext cx="373820" cy="230832"/>
            </a:xfrm>
            <a:prstGeom prst="rect">
              <a:avLst/>
            </a:prstGeom>
            <a:noFill/>
          </p:spPr>
          <p:txBody>
            <a:bodyPr wrap="none" bIns="0" rtlCol="0">
              <a:spAutoFit/>
            </a:bodyPr>
            <a:lstStyle/>
            <a:p>
              <a:r>
                <a:rPr lang="en-US" altLang="zh-CN" sz="1200" dirty="0" err="1">
                  <a:latin typeface="Cambria Math" panose="02040503050406030204" pitchFamily="18" charset="0"/>
                  <a:ea typeface="Cambria Math" panose="02040503050406030204" pitchFamily="18" charset="0"/>
                </a:rPr>
                <a:t>clk</a:t>
              </a:r>
              <a:endParaRPr lang="zh-CN" altLang="en-US" sz="1600" dirty="0">
                <a:latin typeface="Cambria Math" panose="02040503050406030204" pitchFamily="18" charset="0"/>
              </a:endParaRPr>
            </a:p>
          </p:txBody>
        </p:sp>
        <p:cxnSp>
          <p:nvCxnSpPr>
            <p:cNvPr id="39" name="肘形连接符 76">
              <a:extLst>
                <a:ext uri="{FF2B5EF4-FFF2-40B4-BE49-F238E27FC236}">
                  <a16:creationId xmlns:a16="http://schemas.microsoft.com/office/drawing/2014/main" id="{48512461-7786-432D-850C-57A7E77E54C3}"/>
                </a:ext>
              </a:extLst>
            </p:cNvPr>
            <p:cNvCxnSpPr>
              <a:cxnSpLocks/>
              <a:stCxn id="45" idx="3"/>
            </p:cNvCxnSpPr>
            <p:nvPr/>
          </p:nvCxnSpPr>
          <p:spPr>
            <a:xfrm flipV="1">
              <a:off x="6756733" y="2837399"/>
              <a:ext cx="36284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54FB454F-33B8-4EA1-8CA8-A1BD7D432559}"/>
                </a:ext>
              </a:extLst>
            </p:cNvPr>
            <p:cNvGrpSpPr/>
            <p:nvPr/>
          </p:nvGrpSpPr>
          <p:grpSpPr>
            <a:xfrm>
              <a:off x="5799042" y="2448449"/>
              <a:ext cx="968164" cy="1746342"/>
              <a:chOff x="3944531" y="928109"/>
              <a:chExt cx="968164" cy="1746342"/>
            </a:xfrm>
          </p:grpSpPr>
          <p:sp>
            <p:nvSpPr>
              <p:cNvPr id="43" name="矩形 42">
                <a:extLst>
                  <a:ext uri="{FF2B5EF4-FFF2-40B4-BE49-F238E27FC236}">
                    <a16:creationId xmlns:a16="http://schemas.microsoft.com/office/drawing/2014/main" id="{32453524-0DB7-42C1-BA7D-3CB773BE82A1}"/>
                  </a:ext>
                </a:extLst>
              </p:cNvPr>
              <p:cNvSpPr/>
              <p:nvPr/>
            </p:nvSpPr>
            <p:spPr>
              <a:xfrm>
                <a:off x="3945569" y="946451"/>
                <a:ext cx="964800" cy="172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寄存器文件</a:t>
                </a:r>
              </a:p>
            </p:txBody>
          </p:sp>
          <p:sp>
            <p:nvSpPr>
              <p:cNvPr id="44" name="文本框 43">
                <a:extLst>
                  <a:ext uri="{FF2B5EF4-FFF2-40B4-BE49-F238E27FC236}">
                    <a16:creationId xmlns:a16="http://schemas.microsoft.com/office/drawing/2014/main" id="{1F6481CF-D27A-47B6-81AC-4BF30617D9DE}"/>
                  </a:ext>
                </a:extLst>
              </p:cNvPr>
              <p:cNvSpPr txBox="1"/>
              <p:nvPr/>
            </p:nvSpPr>
            <p:spPr>
              <a:xfrm>
                <a:off x="3944531" y="117161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A1</a:t>
                </a:r>
                <a:endParaRPr lang="zh-CN" altLang="en-US" sz="1600" dirty="0">
                  <a:latin typeface="Cambria Math" panose="02040503050406030204" pitchFamily="18" charset="0"/>
                </a:endParaRPr>
              </a:p>
            </p:txBody>
          </p:sp>
          <p:sp>
            <p:nvSpPr>
              <p:cNvPr id="45" name="文本框 44">
                <a:extLst>
                  <a:ext uri="{FF2B5EF4-FFF2-40B4-BE49-F238E27FC236}">
                    <a16:creationId xmlns:a16="http://schemas.microsoft.com/office/drawing/2014/main" id="{C454D332-5DE5-4AD2-821E-1F8D100E5E11}"/>
                  </a:ext>
                </a:extLst>
              </p:cNvPr>
              <p:cNvSpPr txBox="1"/>
              <p:nvPr/>
            </p:nvSpPr>
            <p:spPr>
              <a:xfrm>
                <a:off x="4443319" y="1171612"/>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RD1</a:t>
                </a:r>
                <a:endParaRPr lang="zh-CN" altLang="en-US" sz="1600" dirty="0">
                  <a:latin typeface="Cambria Math" panose="02040503050406030204" pitchFamily="18" charset="0"/>
                </a:endParaRPr>
              </a:p>
            </p:txBody>
          </p:sp>
          <p:sp>
            <p:nvSpPr>
              <p:cNvPr id="46" name="文本框 45">
                <a:extLst>
                  <a:ext uri="{FF2B5EF4-FFF2-40B4-BE49-F238E27FC236}">
                    <a16:creationId xmlns:a16="http://schemas.microsoft.com/office/drawing/2014/main" id="{E6D980A2-814A-4758-9789-9111DA2349A6}"/>
                  </a:ext>
                </a:extLst>
              </p:cNvPr>
              <p:cNvSpPr txBox="1"/>
              <p:nvPr/>
            </p:nvSpPr>
            <p:spPr>
              <a:xfrm>
                <a:off x="3954022" y="1536935"/>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A2</a:t>
                </a:r>
                <a:endParaRPr lang="zh-CN" altLang="en-US" sz="1600" dirty="0">
                  <a:latin typeface="Cambria Math" panose="02040503050406030204" pitchFamily="18" charset="0"/>
                </a:endParaRPr>
              </a:p>
            </p:txBody>
          </p:sp>
          <p:sp>
            <p:nvSpPr>
              <p:cNvPr id="47" name="文本框 46">
                <a:extLst>
                  <a:ext uri="{FF2B5EF4-FFF2-40B4-BE49-F238E27FC236}">
                    <a16:creationId xmlns:a16="http://schemas.microsoft.com/office/drawing/2014/main" id="{EF0DA847-93B1-4A48-B442-1C4156EB6B47}"/>
                  </a:ext>
                </a:extLst>
              </p:cNvPr>
              <p:cNvSpPr txBox="1"/>
              <p:nvPr/>
            </p:nvSpPr>
            <p:spPr>
              <a:xfrm>
                <a:off x="3953908" y="2031643"/>
                <a:ext cx="376632" cy="307777"/>
              </a:xfrm>
              <a:prstGeom prst="rect">
                <a:avLst/>
              </a:prstGeom>
              <a:noFill/>
            </p:spPr>
            <p:txBody>
              <a:bodyPr wrap="none" lIns="72000" rtlCol="0" anchor="ctr" anchorCtr="0">
                <a:spAutoFit/>
              </a:bodyPr>
              <a:lstStyle/>
              <a:p>
                <a:r>
                  <a:rPr lang="en-US" altLang="zh-CN" sz="1400" b="1" dirty="0">
                    <a:solidFill>
                      <a:schemeClr val="accent2">
                        <a:lumMod val="75000"/>
                      </a:schemeClr>
                    </a:solidFill>
                    <a:latin typeface="Cambria Math" panose="02040503050406030204" pitchFamily="18" charset="0"/>
                    <a:ea typeface="Cambria Math" panose="02040503050406030204" pitchFamily="18" charset="0"/>
                  </a:rPr>
                  <a:t>A3</a:t>
                </a:r>
                <a:endParaRPr lang="zh-CN" altLang="en-US" sz="1600" b="1" dirty="0">
                  <a:solidFill>
                    <a:schemeClr val="accent2">
                      <a:lumMod val="75000"/>
                    </a:schemeClr>
                  </a:solidFill>
                  <a:latin typeface="Cambria Math" panose="02040503050406030204" pitchFamily="18" charset="0"/>
                </a:endParaRPr>
              </a:p>
            </p:txBody>
          </p:sp>
          <p:sp>
            <p:nvSpPr>
              <p:cNvPr id="48" name="文本框 47">
                <a:extLst>
                  <a:ext uri="{FF2B5EF4-FFF2-40B4-BE49-F238E27FC236}">
                    <a16:creationId xmlns:a16="http://schemas.microsoft.com/office/drawing/2014/main" id="{410344F8-BE4F-4938-863F-15DD583BF21E}"/>
                  </a:ext>
                </a:extLst>
              </p:cNvPr>
              <p:cNvSpPr txBox="1"/>
              <p:nvPr/>
            </p:nvSpPr>
            <p:spPr>
              <a:xfrm>
                <a:off x="3951748" y="2359619"/>
                <a:ext cx="493652" cy="276999"/>
              </a:xfrm>
              <a:prstGeom prst="rect">
                <a:avLst/>
              </a:prstGeom>
              <a:noFill/>
            </p:spPr>
            <p:txBody>
              <a:bodyPr wrap="none" lIns="72000" rtlCol="0" anchor="ctr" anchorCtr="0">
                <a:spAutoFit/>
              </a:bodyPr>
              <a:lstStyle/>
              <a:p>
                <a:r>
                  <a:rPr lang="en-US" altLang="zh-CN" sz="1200" b="1" dirty="0">
                    <a:solidFill>
                      <a:schemeClr val="accent2">
                        <a:lumMod val="75000"/>
                      </a:schemeClr>
                    </a:solidFill>
                    <a:latin typeface="Cambria Math" panose="02040503050406030204" pitchFamily="18" charset="0"/>
                  </a:rPr>
                  <a:t>WD3</a:t>
                </a:r>
                <a:endParaRPr lang="zh-CN" altLang="en-US" sz="1600" b="1" dirty="0">
                  <a:solidFill>
                    <a:schemeClr val="accent2">
                      <a:lumMod val="75000"/>
                    </a:schemeClr>
                  </a:solidFill>
                  <a:latin typeface="Cambria Math" panose="02040503050406030204" pitchFamily="18" charset="0"/>
                </a:endParaRPr>
              </a:p>
            </p:txBody>
          </p:sp>
          <p:sp>
            <p:nvSpPr>
              <p:cNvPr id="49" name="文本框 48">
                <a:extLst>
                  <a:ext uri="{FF2B5EF4-FFF2-40B4-BE49-F238E27FC236}">
                    <a16:creationId xmlns:a16="http://schemas.microsoft.com/office/drawing/2014/main" id="{4128A74E-93A5-42C0-965C-6146B8B21EE5}"/>
                  </a:ext>
                </a:extLst>
              </p:cNvPr>
              <p:cNvSpPr txBox="1"/>
              <p:nvPr/>
            </p:nvSpPr>
            <p:spPr>
              <a:xfrm>
                <a:off x="4366254" y="928109"/>
                <a:ext cx="357076" cy="267184"/>
              </a:xfrm>
              <a:prstGeom prst="rect">
                <a:avLst/>
              </a:prstGeom>
              <a:noFill/>
            </p:spPr>
            <p:txBody>
              <a:bodyPr wrap="none" lIns="72000" tIns="36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50" name="组合 49">
                <a:extLst>
                  <a:ext uri="{FF2B5EF4-FFF2-40B4-BE49-F238E27FC236}">
                    <a16:creationId xmlns:a16="http://schemas.microsoft.com/office/drawing/2014/main" id="{86866711-7115-4AEF-BF70-C6525F16DBBA}"/>
                  </a:ext>
                </a:extLst>
              </p:cNvPr>
              <p:cNvGrpSpPr/>
              <p:nvPr/>
            </p:nvGrpSpPr>
            <p:grpSpPr>
              <a:xfrm>
                <a:off x="4138517" y="950896"/>
                <a:ext cx="120864" cy="128953"/>
                <a:chOff x="1332523" y="3739662"/>
                <a:chExt cx="146245" cy="128953"/>
              </a:xfrm>
            </p:grpSpPr>
            <p:cxnSp>
              <p:nvCxnSpPr>
                <p:cNvPr id="52" name="直接连接符 51">
                  <a:extLst>
                    <a:ext uri="{FF2B5EF4-FFF2-40B4-BE49-F238E27FC236}">
                      <a16:creationId xmlns:a16="http://schemas.microsoft.com/office/drawing/2014/main" id="{CC94A07C-4F1A-4F9D-B848-5C104F36B26B}"/>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3D7FA7FE-EE90-4DAE-9272-C3B148D0962A}"/>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文本框 50">
                <a:extLst>
                  <a:ext uri="{FF2B5EF4-FFF2-40B4-BE49-F238E27FC236}">
                    <a16:creationId xmlns:a16="http://schemas.microsoft.com/office/drawing/2014/main" id="{81B81C75-E779-42CD-95D5-C28BDE3E3855}"/>
                  </a:ext>
                </a:extLst>
              </p:cNvPr>
              <p:cNvSpPr txBox="1"/>
              <p:nvPr/>
            </p:nvSpPr>
            <p:spPr>
              <a:xfrm>
                <a:off x="4453792" y="1536935"/>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RD2</a:t>
                </a:r>
                <a:endParaRPr lang="zh-CN" altLang="en-US" sz="1600" dirty="0">
                  <a:latin typeface="Cambria Math" panose="02040503050406030204" pitchFamily="18" charset="0"/>
                </a:endParaRPr>
              </a:p>
            </p:txBody>
          </p:sp>
        </p:grpSp>
        <p:sp>
          <p:nvSpPr>
            <p:cNvPr id="41" name="文本框 40">
              <a:extLst>
                <a:ext uri="{FF2B5EF4-FFF2-40B4-BE49-F238E27FC236}">
                  <a16:creationId xmlns:a16="http://schemas.microsoft.com/office/drawing/2014/main" id="{C7AD22FF-FE39-4A65-969F-6AA20DF904CF}"/>
                </a:ext>
              </a:extLst>
            </p:cNvPr>
            <p:cNvSpPr txBox="1"/>
            <p:nvPr/>
          </p:nvSpPr>
          <p:spPr>
            <a:xfrm>
              <a:off x="6123561" y="4145598"/>
              <a:ext cx="420434" cy="276999"/>
            </a:xfrm>
            <a:prstGeom prst="rect">
              <a:avLst/>
            </a:prstGeom>
            <a:noFill/>
          </p:spPr>
          <p:txBody>
            <a:bodyPr wrap="square" rtlCol="0">
              <a:spAutoFit/>
            </a:bodyPr>
            <a:lstStyle/>
            <a:p>
              <a:r>
                <a:rPr lang="en-US" altLang="zh-CN" sz="1200" dirty="0" err="1">
                  <a:solidFill>
                    <a:srgbClr val="00B050"/>
                  </a:solidFill>
                </a:rPr>
                <a:t>rf</a:t>
              </a:r>
              <a:endParaRPr lang="zh-CN" altLang="en-US" sz="1200" dirty="0">
                <a:solidFill>
                  <a:srgbClr val="00B050"/>
                </a:solidFill>
              </a:endParaRPr>
            </a:p>
          </p:txBody>
        </p:sp>
        <p:sp>
          <p:nvSpPr>
            <p:cNvPr id="42" name="文本框 41">
              <a:extLst>
                <a:ext uri="{FF2B5EF4-FFF2-40B4-BE49-F238E27FC236}">
                  <a16:creationId xmlns:a16="http://schemas.microsoft.com/office/drawing/2014/main" id="{C46AA7A3-C5CB-45E8-B105-440F05BBF127}"/>
                </a:ext>
              </a:extLst>
            </p:cNvPr>
            <p:cNvSpPr txBox="1"/>
            <p:nvPr/>
          </p:nvSpPr>
          <p:spPr>
            <a:xfrm>
              <a:off x="6723132" y="2536584"/>
              <a:ext cx="462423" cy="276999"/>
            </a:xfrm>
            <a:prstGeom prst="rect">
              <a:avLst/>
            </a:prstGeom>
            <a:noFill/>
          </p:spPr>
          <p:txBody>
            <a:bodyPr wrap="square" rtlCol="0">
              <a:spAutoFit/>
            </a:bodyPr>
            <a:lstStyle/>
            <a:p>
              <a:r>
                <a:rPr lang="en-US" altLang="zh-CN" sz="1200" dirty="0" err="1">
                  <a:solidFill>
                    <a:srgbClr val="0070C0"/>
                  </a:solidFill>
                </a:rPr>
                <a:t>srcA</a:t>
              </a:r>
              <a:endParaRPr lang="zh-CN" altLang="en-US" sz="1200" dirty="0">
                <a:solidFill>
                  <a:srgbClr val="0070C0"/>
                </a:solidFill>
              </a:endParaRPr>
            </a:p>
          </p:txBody>
        </p:sp>
      </p:grpSp>
      <p:grpSp>
        <p:nvGrpSpPr>
          <p:cNvPr id="54" name="组合 53">
            <a:extLst>
              <a:ext uri="{FF2B5EF4-FFF2-40B4-BE49-F238E27FC236}">
                <a16:creationId xmlns:a16="http://schemas.microsoft.com/office/drawing/2014/main" id="{F7D89058-4DD4-47AE-836D-AC45A4F37203}"/>
              </a:ext>
            </a:extLst>
          </p:cNvPr>
          <p:cNvGrpSpPr/>
          <p:nvPr/>
        </p:nvGrpSpPr>
        <p:grpSpPr>
          <a:xfrm>
            <a:off x="4949463" y="5110736"/>
            <a:ext cx="1988691" cy="580770"/>
            <a:chOff x="4949463" y="5110736"/>
            <a:chExt cx="1988691" cy="580770"/>
          </a:xfrm>
        </p:grpSpPr>
        <p:sp>
          <p:nvSpPr>
            <p:cNvPr id="55" name="流程图: 手动输入 54">
              <a:extLst>
                <a:ext uri="{FF2B5EF4-FFF2-40B4-BE49-F238E27FC236}">
                  <a16:creationId xmlns:a16="http://schemas.microsoft.com/office/drawing/2014/main" id="{41A2FE8E-C7D6-45BD-82DC-5763D909558D}"/>
                </a:ext>
              </a:extLst>
            </p:cNvPr>
            <p:cNvSpPr/>
            <p:nvPr/>
          </p:nvSpPr>
          <p:spPr>
            <a:xfrm>
              <a:off x="5771013" y="5324099"/>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sp>
          <p:nvSpPr>
            <p:cNvPr id="56" name="文本框 55">
              <a:extLst>
                <a:ext uri="{FF2B5EF4-FFF2-40B4-BE49-F238E27FC236}">
                  <a16:creationId xmlns:a16="http://schemas.microsoft.com/office/drawing/2014/main" id="{2E8A8B2E-A7E0-4D55-90EB-9960BFE41F7E}"/>
                </a:ext>
              </a:extLst>
            </p:cNvPr>
            <p:cNvSpPr txBox="1"/>
            <p:nvPr/>
          </p:nvSpPr>
          <p:spPr>
            <a:xfrm>
              <a:off x="5102747" y="5445285"/>
              <a:ext cx="316112" cy="246221"/>
            </a:xfrm>
            <a:prstGeom prst="rect">
              <a:avLst/>
            </a:prstGeom>
            <a:noFill/>
          </p:spPr>
          <p:txBody>
            <a:bodyPr wrap="none" rtlCol="0">
              <a:spAutoFit/>
            </a:bodyPr>
            <a:lstStyle/>
            <a:p>
              <a:r>
                <a:rPr lang="en-US" altLang="zh-CN" sz="1000" dirty="0"/>
                <a:t>16</a:t>
              </a:r>
              <a:endParaRPr lang="zh-CN" altLang="en-US" sz="1000" dirty="0"/>
            </a:p>
          </p:txBody>
        </p:sp>
        <p:cxnSp>
          <p:nvCxnSpPr>
            <p:cNvPr id="57" name="直接连接符 56">
              <a:extLst>
                <a:ext uri="{FF2B5EF4-FFF2-40B4-BE49-F238E27FC236}">
                  <a16:creationId xmlns:a16="http://schemas.microsoft.com/office/drawing/2014/main" id="{01ADFDDC-1D52-44F8-911F-7925D9E1D2E3}"/>
                </a:ext>
              </a:extLst>
            </p:cNvPr>
            <p:cNvCxnSpPr/>
            <p:nvPr/>
          </p:nvCxnSpPr>
          <p:spPr>
            <a:xfrm flipH="1">
              <a:off x="5116780" y="539728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FDDF3364-646E-40C9-8841-C54C713830F3}"/>
                </a:ext>
              </a:extLst>
            </p:cNvPr>
            <p:cNvSpPr txBox="1"/>
            <p:nvPr/>
          </p:nvSpPr>
          <p:spPr>
            <a:xfrm>
              <a:off x="4949463" y="5136913"/>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59" name="文本框 58">
              <a:extLst>
                <a:ext uri="{FF2B5EF4-FFF2-40B4-BE49-F238E27FC236}">
                  <a16:creationId xmlns:a16="http://schemas.microsoft.com/office/drawing/2014/main" id="{D15828F5-41DB-4A99-8FFD-97525AA17E30}"/>
                </a:ext>
              </a:extLst>
            </p:cNvPr>
            <p:cNvSpPr txBox="1"/>
            <p:nvPr/>
          </p:nvSpPr>
          <p:spPr>
            <a:xfrm>
              <a:off x="6617634" y="5439070"/>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60" name="直接连接符 59">
              <a:extLst>
                <a:ext uri="{FF2B5EF4-FFF2-40B4-BE49-F238E27FC236}">
                  <a16:creationId xmlns:a16="http://schemas.microsoft.com/office/drawing/2014/main" id="{6FAF9332-E2EE-45B6-AA73-408669884FC5}"/>
                </a:ext>
              </a:extLst>
            </p:cNvPr>
            <p:cNvCxnSpPr/>
            <p:nvPr/>
          </p:nvCxnSpPr>
          <p:spPr>
            <a:xfrm flipH="1">
              <a:off x="6680430" y="5387350"/>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肘形连接符 207">
              <a:extLst>
                <a:ext uri="{FF2B5EF4-FFF2-40B4-BE49-F238E27FC236}">
                  <a16:creationId xmlns:a16="http://schemas.microsoft.com/office/drawing/2014/main" id="{CDE5298B-4471-4D3E-B3C9-E25A15CAAC27}"/>
                </a:ext>
              </a:extLst>
            </p:cNvPr>
            <p:cNvCxnSpPr>
              <a:cxnSpLocks/>
              <a:stCxn id="55" idx="3"/>
            </p:cNvCxnSpPr>
            <p:nvPr/>
          </p:nvCxnSpPr>
          <p:spPr>
            <a:xfrm>
              <a:off x="6617674" y="5467319"/>
              <a:ext cx="32048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0A846B9E-D33B-4290-99A5-B359A943CBAA}"/>
                </a:ext>
              </a:extLst>
            </p:cNvPr>
            <p:cNvSpPr txBox="1"/>
            <p:nvPr/>
          </p:nvSpPr>
          <p:spPr>
            <a:xfrm>
              <a:off x="5913262" y="5110736"/>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grpSp>
      <p:sp>
        <p:nvSpPr>
          <p:cNvPr id="63" name="文本框 62">
            <a:extLst>
              <a:ext uri="{FF2B5EF4-FFF2-40B4-BE49-F238E27FC236}">
                <a16:creationId xmlns:a16="http://schemas.microsoft.com/office/drawing/2014/main" id="{8A860424-3FE6-41B0-9847-FC822AA4DAA4}"/>
              </a:ext>
            </a:extLst>
          </p:cNvPr>
          <p:cNvSpPr txBox="1"/>
          <p:nvPr/>
        </p:nvSpPr>
        <p:spPr>
          <a:xfrm>
            <a:off x="2240348" y="3100218"/>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sp>
        <p:nvSpPr>
          <p:cNvPr id="64" name="文本框 63">
            <a:extLst>
              <a:ext uri="{FF2B5EF4-FFF2-40B4-BE49-F238E27FC236}">
                <a16:creationId xmlns:a16="http://schemas.microsoft.com/office/drawing/2014/main" id="{47ECD7E2-FF5A-4030-B4CF-A6FA802B8552}"/>
              </a:ext>
            </a:extLst>
          </p:cNvPr>
          <p:cNvSpPr txBox="1"/>
          <p:nvPr/>
        </p:nvSpPr>
        <p:spPr>
          <a:xfrm>
            <a:off x="3663186" y="3343319"/>
            <a:ext cx="865092" cy="276999"/>
          </a:xfrm>
          <a:prstGeom prst="rect">
            <a:avLst/>
          </a:prstGeom>
          <a:noFill/>
        </p:spPr>
        <p:txBody>
          <a:bodyPr wrap="square" rtlCol="0">
            <a:spAutoFit/>
          </a:bodyPr>
          <a:lstStyle/>
          <a:p>
            <a:pPr algn="ctr"/>
            <a:r>
              <a:rPr lang="en-US" altLang="zh-CN" sz="1200" dirty="0" err="1">
                <a:solidFill>
                  <a:srgbClr val="00B050"/>
                </a:solidFill>
              </a:rPr>
              <a:t>imem</a:t>
            </a:r>
            <a:endParaRPr lang="zh-CN" altLang="en-US" sz="1400" dirty="0">
              <a:solidFill>
                <a:srgbClr val="00B050"/>
              </a:solidFill>
            </a:endParaRPr>
          </a:p>
        </p:txBody>
      </p:sp>
      <p:graphicFrame>
        <p:nvGraphicFramePr>
          <p:cNvPr id="72" name="表格 71">
            <a:extLst>
              <a:ext uri="{FF2B5EF4-FFF2-40B4-BE49-F238E27FC236}">
                <a16:creationId xmlns:a16="http://schemas.microsoft.com/office/drawing/2014/main" id="{EB6263A9-8121-4C02-BAC5-E18D9432FD12}"/>
              </a:ext>
            </a:extLst>
          </p:cNvPr>
          <p:cNvGraphicFramePr>
            <a:graphicFrameLocks noGrp="1"/>
          </p:cNvGraphicFramePr>
          <p:nvPr>
            <p:extLst>
              <p:ext uri="{D42A27DB-BD31-4B8C-83A1-F6EECF244321}">
                <p14:modId xmlns:p14="http://schemas.microsoft.com/office/powerpoint/2010/main" val="2680507885"/>
              </p:ext>
            </p:extLst>
          </p:nvPr>
        </p:nvGraphicFramePr>
        <p:xfrm>
          <a:off x="7907125" y="972514"/>
          <a:ext cx="3806452" cy="370840"/>
        </p:xfrm>
        <a:graphic>
          <a:graphicData uri="http://schemas.openxmlformats.org/drawingml/2006/table">
            <a:tbl>
              <a:tblPr firstRow="1" bandRow="1">
                <a:tableStyleId>{5C22544A-7EE6-4342-B048-85BDC9FD1C3A}</a:tableStyleId>
              </a:tblPr>
              <a:tblGrid>
                <a:gridCol w="707654">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1866898">
                  <a:extLst>
                    <a:ext uri="{9D8B030D-6E8A-4147-A177-3AD203B41FA5}">
                      <a16:colId xmlns:a16="http://schemas.microsoft.com/office/drawing/2014/main" val="20003"/>
                    </a:ext>
                  </a:extLst>
                </a:gridCol>
              </a:tblGrid>
              <a:tr h="370840">
                <a:tc>
                  <a:txBody>
                    <a:bodyPr/>
                    <a:lstStyle/>
                    <a:p>
                      <a:pPr algn="ctr"/>
                      <a:r>
                        <a:rPr lang="en-US" altLang="zh-CN" dirty="0">
                          <a:solidFill>
                            <a:schemeClr val="bg1">
                              <a:lumMod val="50000"/>
                            </a:schemeClr>
                          </a:solidFill>
                        </a:rPr>
                        <a:t>op </a:t>
                      </a:r>
                      <a:r>
                        <a:rPr lang="en-US" altLang="zh-CN" b="0" dirty="0">
                          <a:solidFill>
                            <a:schemeClr val="bg1">
                              <a:lumMod val="50000"/>
                            </a:schemeClr>
                          </a:solidFill>
                        </a:rPr>
                        <a:t>(6)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tx1"/>
                          </a:solidFill>
                        </a:rPr>
                        <a:t>rs</a:t>
                      </a:r>
                      <a:r>
                        <a:rPr lang="en-US" altLang="zh-CN" dirty="0">
                          <a:solidFill>
                            <a:schemeClr val="tx1"/>
                          </a:solidFill>
                        </a:rPr>
                        <a:t> </a:t>
                      </a: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rt</a:t>
                      </a:r>
                      <a:r>
                        <a:rPr lang="en-US" altLang="zh-CN" dirty="0">
                          <a:solidFill>
                            <a:schemeClr val="bg1">
                              <a:lumMod val="50000"/>
                            </a:schemeClr>
                          </a:solidFill>
                        </a:rPr>
                        <a:t> </a:t>
                      </a:r>
                      <a:r>
                        <a:rPr lang="en-US" altLang="zh-CN" b="0" dirty="0">
                          <a:solidFill>
                            <a:schemeClr val="bg1">
                              <a:lumMod val="50000"/>
                            </a:schemeClr>
                          </a:solidFill>
                        </a:rPr>
                        <a:t>(5)</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Imm</a:t>
                      </a:r>
                      <a:r>
                        <a:rPr lang="en-US" altLang="zh-CN" dirty="0">
                          <a:solidFill>
                            <a:schemeClr val="bg1">
                              <a:lumMod val="50000"/>
                            </a:schemeClr>
                          </a:solidFill>
                        </a:rPr>
                        <a:t> </a:t>
                      </a:r>
                      <a:r>
                        <a:rPr lang="en-US" altLang="zh-CN" b="0" dirty="0">
                          <a:solidFill>
                            <a:schemeClr val="bg1">
                              <a:lumMod val="50000"/>
                            </a:schemeClr>
                          </a:solidFill>
                        </a:rPr>
                        <a:t>(16)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73" name="组合 72">
            <a:extLst>
              <a:ext uri="{FF2B5EF4-FFF2-40B4-BE49-F238E27FC236}">
                <a16:creationId xmlns:a16="http://schemas.microsoft.com/office/drawing/2014/main" id="{92145994-5052-43FE-92F3-461C0C3FD2C8}"/>
              </a:ext>
            </a:extLst>
          </p:cNvPr>
          <p:cNvGrpSpPr/>
          <p:nvPr/>
        </p:nvGrpSpPr>
        <p:grpSpPr>
          <a:xfrm>
            <a:off x="6986215" y="971409"/>
            <a:ext cx="4845843" cy="670745"/>
            <a:chOff x="6986215" y="877199"/>
            <a:chExt cx="4845843" cy="670745"/>
          </a:xfrm>
        </p:grpSpPr>
        <p:sp>
          <p:nvSpPr>
            <p:cNvPr id="74" name="文本框 73">
              <a:extLst>
                <a:ext uri="{FF2B5EF4-FFF2-40B4-BE49-F238E27FC236}">
                  <a16:creationId xmlns:a16="http://schemas.microsoft.com/office/drawing/2014/main" id="{23027EA6-6EE6-4778-929E-9D32F79457F0}"/>
                </a:ext>
              </a:extLst>
            </p:cNvPr>
            <p:cNvSpPr txBox="1"/>
            <p:nvPr/>
          </p:nvSpPr>
          <p:spPr>
            <a:xfrm>
              <a:off x="8522288" y="1238621"/>
              <a:ext cx="830677" cy="307777"/>
            </a:xfrm>
            <a:prstGeom prst="rect">
              <a:avLst/>
            </a:prstGeom>
            <a:noFill/>
          </p:spPr>
          <p:txBody>
            <a:bodyPr wrap="none" rtlCol="0">
              <a:spAutoFit/>
            </a:bodyPr>
            <a:lstStyle/>
            <a:p>
              <a:r>
                <a:rPr lang="en-US" altLang="zh-CN" sz="1400" dirty="0"/>
                <a:t>25       21</a:t>
              </a:r>
              <a:endParaRPr lang="zh-CN" altLang="en-US" sz="1400" dirty="0"/>
            </a:p>
          </p:txBody>
        </p:sp>
        <p:sp>
          <p:nvSpPr>
            <p:cNvPr id="75" name="文本框 74">
              <a:extLst>
                <a:ext uri="{FF2B5EF4-FFF2-40B4-BE49-F238E27FC236}">
                  <a16:creationId xmlns:a16="http://schemas.microsoft.com/office/drawing/2014/main" id="{1909A9B0-035E-4452-B275-8CCC00A49D46}"/>
                </a:ext>
              </a:extLst>
            </p:cNvPr>
            <p:cNvSpPr txBox="1"/>
            <p:nvPr/>
          </p:nvSpPr>
          <p:spPr>
            <a:xfrm>
              <a:off x="9810351" y="1240167"/>
              <a:ext cx="2021707" cy="307777"/>
            </a:xfrm>
            <a:prstGeom prst="rect">
              <a:avLst/>
            </a:prstGeom>
            <a:noFill/>
          </p:spPr>
          <p:txBody>
            <a:bodyPr wrap="none" rtlCol="0">
              <a:spAutoFit/>
            </a:bodyPr>
            <a:lstStyle/>
            <a:p>
              <a:r>
                <a:rPr lang="en-US" altLang="zh-CN" sz="1400" dirty="0"/>
                <a:t>15                                       0</a:t>
              </a:r>
              <a:endParaRPr lang="zh-CN" altLang="en-US" sz="1400" dirty="0"/>
            </a:p>
          </p:txBody>
        </p:sp>
        <p:sp>
          <p:nvSpPr>
            <p:cNvPr id="76" name="矩形 75">
              <a:extLst>
                <a:ext uri="{FF2B5EF4-FFF2-40B4-BE49-F238E27FC236}">
                  <a16:creationId xmlns:a16="http://schemas.microsoft.com/office/drawing/2014/main" id="{A29635A5-F488-40B0-B98D-80EC290EC10B}"/>
                </a:ext>
              </a:extLst>
            </p:cNvPr>
            <p:cNvSpPr/>
            <p:nvPr/>
          </p:nvSpPr>
          <p:spPr>
            <a:xfrm>
              <a:off x="6986215" y="877199"/>
              <a:ext cx="868571" cy="369332"/>
            </a:xfrm>
            <a:prstGeom prst="rect">
              <a:avLst/>
            </a:prstGeom>
          </p:spPr>
          <p:txBody>
            <a:bodyPr wrap="none">
              <a:spAutoFit/>
            </a:bodyPr>
            <a:lstStyle/>
            <a:p>
              <a:r>
                <a:rPr lang="en-US" altLang="zh-CN" b="1" dirty="0">
                  <a:solidFill>
                    <a:srgbClr val="FF0000"/>
                  </a:solidFill>
                  <a:latin typeface="Times New Roman" pitchFamily="18" charset="0"/>
                  <a:cs typeface="Times New Roman" pitchFamily="18" charset="0"/>
                </a:rPr>
                <a:t>100011</a:t>
              </a:r>
              <a:endParaRPr lang="zh-CN" altLang="en-US" b="1" dirty="0">
                <a:solidFill>
                  <a:srgbClr val="FF0000"/>
                </a:solidFill>
              </a:endParaRPr>
            </a:p>
          </p:txBody>
        </p:sp>
      </p:grpSp>
      <p:grpSp>
        <p:nvGrpSpPr>
          <p:cNvPr id="31" name="组合 30">
            <a:extLst>
              <a:ext uri="{FF2B5EF4-FFF2-40B4-BE49-F238E27FC236}">
                <a16:creationId xmlns:a16="http://schemas.microsoft.com/office/drawing/2014/main" id="{4A0B85BD-7DBE-4C1D-AEC3-199E1E907C71}"/>
              </a:ext>
            </a:extLst>
          </p:cNvPr>
          <p:cNvGrpSpPr/>
          <p:nvPr/>
        </p:nvGrpSpPr>
        <p:grpSpPr>
          <a:xfrm>
            <a:off x="7323932" y="3934497"/>
            <a:ext cx="4552183" cy="2000790"/>
            <a:chOff x="7323932" y="3934497"/>
            <a:chExt cx="4552183" cy="2000790"/>
          </a:xfrm>
        </p:grpSpPr>
        <p:pic>
          <p:nvPicPr>
            <p:cNvPr id="71" name="图片 70">
              <a:extLst>
                <a:ext uri="{FF2B5EF4-FFF2-40B4-BE49-F238E27FC236}">
                  <a16:creationId xmlns:a16="http://schemas.microsoft.com/office/drawing/2014/main" id="{2D99545B-3768-4A63-8B8F-5F09505FFDD8}"/>
                </a:ext>
              </a:extLst>
            </p:cNvPr>
            <p:cNvPicPr>
              <a:picLocks noChangeAspect="1"/>
            </p:cNvPicPr>
            <p:nvPr/>
          </p:nvPicPr>
          <p:blipFill>
            <a:blip r:embed="rId2"/>
            <a:stretch>
              <a:fillRect/>
            </a:stretch>
          </p:blipFill>
          <p:spPr>
            <a:xfrm>
              <a:off x="7362956" y="4018458"/>
              <a:ext cx="4469102" cy="1867026"/>
            </a:xfrm>
            <a:prstGeom prst="rect">
              <a:avLst/>
            </a:prstGeom>
          </p:spPr>
        </p:pic>
        <p:sp>
          <p:nvSpPr>
            <p:cNvPr id="78" name="矩形: 折角 77">
              <a:extLst>
                <a:ext uri="{FF2B5EF4-FFF2-40B4-BE49-F238E27FC236}">
                  <a16:creationId xmlns:a16="http://schemas.microsoft.com/office/drawing/2014/main" id="{A116332F-79B1-4411-890D-324C19BE5B43}"/>
                </a:ext>
              </a:extLst>
            </p:cNvPr>
            <p:cNvSpPr/>
            <p:nvPr/>
          </p:nvSpPr>
          <p:spPr>
            <a:xfrm>
              <a:off x="7323932" y="3934497"/>
              <a:ext cx="4552183" cy="2000790"/>
            </a:xfrm>
            <a:prstGeom prst="foldedCorner">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灯片编号占位符 64">
            <a:extLst>
              <a:ext uri="{FF2B5EF4-FFF2-40B4-BE49-F238E27FC236}">
                <a16:creationId xmlns:a16="http://schemas.microsoft.com/office/drawing/2014/main" id="{B0E32C9E-03CA-495E-8EC9-EAE2BFBDF848}"/>
              </a:ext>
            </a:extLst>
          </p:cNvPr>
          <p:cNvSpPr>
            <a:spLocks noGrp="1"/>
          </p:cNvSpPr>
          <p:nvPr>
            <p:ph type="sldNum" sz="quarter" idx="12"/>
          </p:nvPr>
        </p:nvSpPr>
        <p:spPr/>
        <p:txBody>
          <a:bodyPr/>
          <a:lstStyle/>
          <a:p>
            <a:fld id="{042958E2-BC60-473F-990C-5A8ED10EB267}" type="slidenum">
              <a:rPr lang="zh-CN" altLang="en-US" sz="1400" b="1" smtClean="0"/>
              <a:pPr/>
              <a:t>17</a:t>
            </a:fld>
            <a:r>
              <a:rPr lang="zh-CN" altLang="en-US"/>
              <a:t> </a:t>
            </a:r>
            <a:r>
              <a:rPr lang="en-US" altLang="zh-CN"/>
              <a:t>/ 24</a:t>
            </a:r>
            <a:endParaRPr lang="zh-CN" altLang="en-US" dirty="0"/>
          </a:p>
        </p:txBody>
      </p:sp>
    </p:spTree>
    <p:extLst>
      <p:ext uri="{BB962C8B-B14F-4D97-AF65-F5344CB8AC3E}">
        <p14:creationId xmlns:p14="http://schemas.microsoft.com/office/powerpoint/2010/main" val="376803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C6F3D1C4-4313-4434-B651-780FEEA398BF}"/>
              </a:ext>
            </a:extLst>
          </p:cNvPr>
          <p:cNvGrpSpPr/>
          <p:nvPr/>
        </p:nvGrpSpPr>
        <p:grpSpPr>
          <a:xfrm>
            <a:off x="7693451" y="3985557"/>
            <a:ext cx="4266070" cy="2798394"/>
            <a:chOff x="7565989" y="3985557"/>
            <a:chExt cx="4266070" cy="2798394"/>
          </a:xfrm>
        </p:grpSpPr>
        <p:pic>
          <p:nvPicPr>
            <p:cNvPr id="128" name="图片 127">
              <a:extLst>
                <a:ext uri="{FF2B5EF4-FFF2-40B4-BE49-F238E27FC236}">
                  <a16:creationId xmlns:a16="http://schemas.microsoft.com/office/drawing/2014/main" id="{16AD1D84-E04A-4549-991E-3B1B8A9A5E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85219" y="4068489"/>
              <a:ext cx="4246839" cy="2659828"/>
            </a:xfrm>
            <a:prstGeom prst="rect">
              <a:avLst/>
            </a:prstGeom>
          </p:spPr>
        </p:pic>
        <p:sp>
          <p:nvSpPr>
            <p:cNvPr id="122" name="矩形: 折角 121">
              <a:extLst>
                <a:ext uri="{FF2B5EF4-FFF2-40B4-BE49-F238E27FC236}">
                  <a16:creationId xmlns:a16="http://schemas.microsoft.com/office/drawing/2014/main" id="{2AD4B6E1-A375-4BB8-9519-4F449EB0D8D9}"/>
                </a:ext>
              </a:extLst>
            </p:cNvPr>
            <p:cNvSpPr/>
            <p:nvPr/>
          </p:nvSpPr>
          <p:spPr>
            <a:xfrm>
              <a:off x="7565989" y="3985557"/>
              <a:ext cx="4266070" cy="2798394"/>
            </a:xfrm>
            <a:prstGeom prst="foldedCorner">
              <a:avLst>
                <a:gd name="adj" fmla="val 1348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C5EE70D7-8B7D-44A6-B648-56D6F79E83B4}"/>
              </a:ext>
            </a:extLst>
          </p:cNvPr>
          <p:cNvSpPr>
            <a:spLocks noGrp="1"/>
          </p:cNvSpPr>
          <p:nvPr>
            <p:ph type="title"/>
          </p:nvPr>
        </p:nvSpPr>
        <p:spPr/>
        <p:txBody>
          <a:bodyPr/>
          <a:lstStyle/>
          <a:p>
            <a:r>
              <a:rPr lang="en-US" altLang="zh-CN" sz="4000" b="1" dirty="0" err="1">
                <a:solidFill>
                  <a:srgbClr val="FF0000"/>
                </a:solidFill>
                <a:latin typeface="Courier New" pitchFamily="49" charset="0"/>
              </a:rPr>
              <a:t>lw</a:t>
            </a:r>
            <a:r>
              <a:rPr lang="en-US" altLang="zh-CN" sz="4000" dirty="0">
                <a:latin typeface="Courier New" pitchFamily="49" charset="0"/>
              </a:rPr>
              <a:t> rt, </a:t>
            </a:r>
            <a:r>
              <a:rPr lang="en-US" altLang="zh-CN" sz="4000" dirty="0" err="1">
                <a:latin typeface="Courier New" pitchFamily="49" charset="0"/>
              </a:rPr>
              <a:t>imm</a:t>
            </a:r>
            <a:r>
              <a:rPr lang="en-US" altLang="zh-CN" sz="4000" dirty="0">
                <a:latin typeface="Courier New" pitchFamily="49" charset="0"/>
              </a:rPr>
              <a:t>(</a:t>
            </a:r>
            <a:r>
              <a:rPr lang="en-US" altLang="zh-CN" sz="4000" dirty="0" err="1">
                <a:latin typeface="Courier New" pitchFamily="49" charset="0"/>
              </a:rPr>
              <a:t>rs</a:t>
            </a:r>
            <a:r>
              <a:rPr lang="en-US" altLang="zh-CN" sz="4000" dirty="0">
                <a:latin typeface="Courier New" pitchFamily="49" charset="0"/>
              </a:rPr>
              <a:t>)</a:t>
            </a:r>
            <a:endParaRPr lang="zh-CN" altLang="en-US" dirty="0"/>
          </a:p>
        </p:txBody>
      </p:sp>
      <p:sp>
        <p:nvSpPr>
          <p:cNvPr id="9" name="矩形 8">
            <a:extLst>
              <a:ext uri="{FF2B5EF4-FFF2-40B4-BE49-F238E27FC236}">
                <a16:creationId xmlns:a16="http://schemas.microsoft.com/office/drawing/2014/main" id="{3B680CE7-263E-4539-877A-E59896519F2F}"/>
              </a:ext>
            </a:extLst>
          </p:cNvPr>
          <p:cNvSpPr/>
          <p:nvPr/>
        </p:nvSpPr>
        <p:spPr>
          <a:xfrm>
            <a:off x="353587" y="1076704"/>
            <a:ext cx="3379643" cy="584775"/>
          </a:xfrm>
          <a:prstGeom prst="rect">
            <a:avLst/>
          </a:prstGeom>
        </p:spPr>
        <p:txBody>
          <a:bodyPr wrap="none">
            <a:spAutoFit/>
          </a:bodyPr>
          <a:lstStyle/>
          <a:p>
            <a:r>
              <a:rPr lang="en-US" altLang="zh-CN" sz="2400" b="1" dirty="0">
                <a:solidFill>
                  <a:schemeClr val="accent1"/>
                </a:solidFill>
              </a:rPr>
              <a:t>STEP </a:t>
            </a:r>
            <a:r>
              <a:rPr lang="en-US" altLang="zh-CN" sz="3200" b="1" dirty="0">
                <a:solidFill>
                  <a:schemeClr val="accent1"/>
                </a:solidFill>
              </a:rPr>
              <a:t>4</a:t>
            </a:r>
            <a:r>
              <a:rPr lang="en-US" altLang="zh-CN" sz="2400" b="1" dirty="0">
                <a:solidFill>
                  <a:schemeClr val="accent1"/>
                </a:solidFill>
              </a:rPr>
              <a:t>:</a:t>
            </a:r>
            <a:r>
              <a:rPr lang="en-US" altLang="zh-CN" sz="2400" dirty="0"/>
              <a:t> </a:t>
            </a:r>
            <a:r>
              <a:rPr lang="zh-CN" altLang="en-US" sz="2400" dirty="0"/>
              <a:t>计算</a:t>
            </a:r>
            <a:r>
              <a:rPr lang="zh-CN" altLang="en-US" sz="2400" b="1" dirty="0"/>
              <a:t>存储器地址</a:t>
            </a:r>
          </a:p>
        </p:txBody>
      </p:sp>
      <p:cxnSp>
        <p:nvCxnSpPr>
          <p:cNvPr id="10" name="肘形连接符 7">
            <a:extLst>
              <a:ext uri="{FF2B5EF4-FFF2-40B4-BE49-F238E27FC236}">
                <a16:creationId xmlns:a16="http://schemas.microsoft.com/office/drawing/2014/main" id="{CD647BFF-F48B-4F8A-9CC1-9DD74387736D}"/>
              </a:ext>
            </a:extLst>
          </p:cNvPr>
          <p:cNvCxnSpPr>
            <a:stCxn id="52" idx="3"/>
            <a:endCxn id="13" idx="1"/>
          </p:cNvCxnSpPr>
          <p:nvPr/>
        </p:nvCxnSpPr>
        <p:spPr>
          <a:xfrm>
            <a:off x="2800641" y="2844979"/>
            <a:ext cx="862544"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198DF221-1A60-427E-B202-55293BAADE94}"/>
              </a:ext>
            </a:extLst>
          </p:cNvPr>
          <p:cNvGrpSpPr/>
          <p:nvPr/>
        </p:nvGrpSpPr>
        <p:grpSpPr>
          <a:xfrm>
            <a:off x="3663185" y="2563069"/>
            <a:ext cx="869733" cy="826990"/>
            <a:chOff x="4091087" y="4179908"/>
            <a:chExt cx="969977" cy="826990"/>
          </a:xfrm>
        </p:grpSpPr>
        <p:sp>
          <p:nvSpPr>
            <p:cNvPr id="12" name="矩形 11">
              <a:extLst>
                <a:ext uri="{FF2B5EF4-FFF2-40B4-BE49-F238E27FC236}">
                  <a16:creationId xmlns:a16="http://schemas.microsoft.com/office/drawing/2014/main" id="{A0F41BEC-F098-472F-ACDD-B337C55C6DC2}"/>
                </a:ext>
              </a:extLst>
            </p:cNvPr>
            <p:cNvSpPr/>
            <p:nvPr/>
          </p:nvSpPr>
          <p:spPr>
            <a:xfrm>
              <a:off x="4092125"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13" name="文本框 12">
              <a:extLst>
                <a:ext uri="{FF2B5EF4-FFF2-40B4-BE49-F238E27FC236}">
                  <a16:creationId xmlns:a16="http://schemas.microsoft.com/office/drawing/2014/main" id="{22615FD8-AB96-49F2-949F-24EE8023E033}"/>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14" name="文本框 13">
              <a:extLst>
                <a:ext uri="{FF2B5EF4-FFF2-40B4-BE49-F238E27FC236}">
                  <a16:creationId xmlns:a16="http://schemas.microsoft.com/office/drawing/2014/main" id="{4EED4FCE-6CF8-4D57-8FFA-B6A548B71CB5}"/>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15" name="文本框 14">
              <a:extLst>
                <a:ext uri="{FF2B5EF4-FFF2-40B4-BE49-F238E27FC236}">
                  <a16:creationId xmlns:a16="http://schemas.microsoft.com/office/drawing/2014/main" id="{89022664-3946-4D37-A651-9CD6DF959FD9}"/>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16" name="文本框 15">
            <a:extLst>
              <a:ext uri="{FF2B5EF4-FFF2-40B4-BE49-F238E27FC236}">
                <a16:creationId xmlns:a16="http://schemas.microsoft.com/office/drawing/2014/main" id="{5187D9BE-B2B2-4060-A15D-666B5A459D02}"/>
              </a:ext>
            </a:extLst>
          </p:cNvPr>
          <p:cNvSpPr txBox="1"/>
          <p:nvPr/>
        </p:nvSpPr>
        <p:spPr>
          <a:xfrm>
            <a:off x="1908028" y="2824516"/>
            <a:ext cx="316112" cy="246221"/>
          </a:xfrm>
          <a:prstGeom prst="rect">
            <a:avLst/>
          </a:prstGeom>
          <a:noFill/>
        </p:spPr>
        <p:txBody>
          <a:bodyPr wrap="none" rtlCol="0">
            <a:spAutoFit/>
          </a:bodyPr>
          <a:lstStyle/>
          <a:p>
            <a:r>
              <a:rPr lang="en-US" altLang="zh-CN" sz="1000" dirty="0"/>
              <a:t>32</a:t>
            </a:r>
            <a:endParaRPr lang="zh-CN" altLang="en-US" sz="1000" dirty="0"/>
          </a:p>
        </p:txBody>
      </p:sp>
      <p:sp>
        <p:nvSpPr>
          <p:cNvPr id="17" name="文本框 16">
            <a:extLst>
              <a:ext uri="{FF2B5EF4-FFF2-40B4-BE49-F238E27FC236}">
                <a16:creationId xmlns:a16="http://schemas.microsoft.com/office/drawing/2014/main" id="{E87581BB-15B4-4F7E-948A-FD010971118E}"/>
              </a:ext>
            </a:extLst>
          </p:cNvPr>
          <p:cNvSpPr txBox="1"/>
          <p:nvPr/>
        </p:nvSpPr>
        <p:spPr>
          <a:xfrm>
            <a:off x="3352254" y="2819703"/>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18" name="直接连接符 17">
            <a:extLst>
              <a:ext uri="{FF2B5EF4-FFF2-40B4-BE49-F238E27FC236}">
                <a16:creationId xmlns:a16="http://schemas.microsoft.com/office/drawing/2014/main" id="{7A18A525-EFAC-4494-B242-8FC9281A5F31}"/>
              </a:ext>
            </a:extLst>
          </p:cNvPr>
          <p:cNvCxnSpPr/>
          <p:nvPr/>
        </p:nvCxnSpPr>
        <p:spPr>
          <a:xfrm flipH="1">
            <a:off x="3366287"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27FD0FB0-9579-4CB2-A0A9-CA6AF58D444F}"/>
              </a:ext>
            </a:extLst>
          </p:cNvPr>
          <p:cNvSpPr txBox="1"/>
          <p:nvPr/>
        </p:nvSpPr>
        <p:spPr>
          <a:xfrm>
            <a:off x="3202182" y="2563175"/>
            <a:ext cx="476412" cy="276999"/>
          </a:xfrm>
          <a:prstGeom prst="rect">
            <a:avLst/>
          </a:prstGeom>
          <a:noFill/>
        </p:spPr>
        <p:txBody>
          <a:bodyPr wrap="none" rtlCol="0">
            <a:spAutoFit/>
          </a:bodyPr>
          <a:lstStyle/>
          <a:p>
            <a:r>
              <a:rPr lang="en-US" altLang="zh-CN" sz="1200" dirty="0"/>
              <a:t>[7:2]</a:t>
            </a:r>
            <a:endParaRPr lang="zh-CN" altLang="en-US" sz="1200" dirty="0"/>
          </a:p>
        </p:txBody>
      </p:sp>
      <p:cxnSp>
        <p:nvCxnSpPr>
          <p:cNvPr id="20" name="直接连接符 19">
            <a:extLst>
              <a:ext uri="{FF2B5EF4-FFF2-40B4-BE49-F238E27FC236}">
                <a16:creationId xmlns:a16="http://schemas.microsoft.com/office/drawing/2014/main" id="{9891984E-F2F1-4B76-AD99-4C40397BBC63}"/>
              </a:ext>
            </a:extLst>
          </p:cNvPr>
          <p:cNvCxnSpPr>
            <a:stCxn id="50" idx="0"/>
            <a:endCxn id="21" idx="2"/>
          </p:cNvCxnSpPr>
          <p:nvPr/>
        </p:nvCxnSpPr>
        <p:spPr>
          <a:xfrm flipV="1">
            <a:off x="2524069" y="2441879"/>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5E41399-1882-4138-87C5-DFC9C6D5C5B0}"/>
              </a:ext>
            </a:extLst>
          </p:cNvPr>
          <p:cNvSpPr txBox="1"/>
          <p:nvPr/>
        </p:nvSpPr>
        <p:spPr>
          <a:xfrm>
            <a:off x="2324530" y="2180269"/>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cxnSp>
        <p:nvCxnSpPr>
          <p:cNvPr id="22" name="肘形连接符 70">
            <a:extLst>
              <a:ext uri="{FF2B5EF4-FFF2-40B4-BE49-F238E27FC236}">
                <a16:creationId xmlns:a16="http://schemas.microsoft.com/office/drawing/2014/main" id="{17AC454A-28FD-40BC-8821-29387A32815E}"/>
              </a:ext>
            </a:extLst>
          </p:cNvPr>
          <p:cNvCxnSpPr>
            <a:stCxn id="14" idx="3"/>
            <a:endCxn id="39" idx="1"/>
          </p:cNvCxnSpPr>
          <p:nvPr/>
        </p:nvCxnSpPr>
        <p:spPr>
          <a:xfrm>
            <a:off x="4532918" y="2841760"/>
            <a:ext cx="1266124" cy="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FFA7515E-2652-48B0-84B0-581AEF76C8AF}"/>
              </a:ext>
            </a:extLst>
          </p:cNvPr>
          <p:cNvSpPr txBox="1"/>
          <p:nvPr/>
        </p:nvSpPr>
        <p:spPr>
          <a:xfrm>
            <a:off x="4619454" y="2821681"/>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4" name="直接连接符 23">
            <a:extLst>
              <a:ext uri="{FF2B5EF4-FFF2-40B4-BE49-F238E27FC236}">
                <a16:creationId xmlns:a16="http://schemas.microsoft.com/office/drawing/2014/main" id="{76B4EBE3-BCDB-47B8-96D5-BCDFD37CD094}"/>
              </a:ext>
            </a:extLst>
          </p:cNvPr>
          <p:cNvCxnSpPr/>
          <p:nvPr/>
        </p:nvCxnSpPr>
        <p:spPr>
          <a:xfrm flipH="1">
            <a:off x="4626677" y="276539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490C2D56-2481-4CB7-95BA-AB17C8216EE9}"/>
              </a:ext>
            </a:extLst>
          </p:cNvPr>
          <p:cNvSpPr txBox="1"/>
          <p:nvPr/>
        </p:nvSpPr>
        <p:spPr>
          <a:xfrm>
            <a:off x="5201944" y="2805256"/>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26" name="直接连接符 25">
            <a:extLst>
              <a:ext uri="{FF2B5EF4-FFF2-40B4-BE49-F238E27FC236}">
                <a16:creationId xmlns:a16="http://schemas.microsoft.com/office/drawing/2014/main" id="{B9C28A00-6951-4D66-A442-48CE3BF10A73}"/>
              </a:ext>
            </a:extLst>
          </p:cNvPr>
          <p:cNvCxnSpPr/>
          <p:nvPr/>
        </p:nvCxnSpPr>
        <p:spPr>
          <a:xfrm flipH="1">
            <a:off x="5215977" y="277021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48C1B511-6B4F-45A4-84B7-3655B3E2997E}"/>
              </a:ext>
            </a:extLst>
          </p:cNvPr>
          <p:cNvSpPr txBox="1"/>
          <p:nvPr/>
        </p:nvSpPr>
        <p:spPr>
          <a:xfrm>
            <a:off x="4964519" y="2533870"/>
            <a:ext cx="660968" cy="276999"/>
          </a:xfrm>
          <a:prstGeom prst="rect">
            <a:avLst/>
          </a:prstGeom>
          <a:noFill/>
        </p:spPr>
        <p:txBody>
          <a:bodyPr wrap="square" rtlCol="0">
            <a:spAutoFit/>
          </a:bodyPr>
          <a:lstStyle/>
          <a:p>
            <a:r>
              <a:rPr lang="en-US" altLang="zh-CN" sz="1200" dirty="0"/>
              <a:t>[25:21]</a:t>
            </a:r>
            <a:endParaRPr lang="zh-CN" altLang="en-US" sz="1200" dirty="0"/>
          </a:p>
        </p:txBody>
      </p:sp>
      <p:cxnSp>
        <p:nvCxnSpPr>
          <p:cNvPr id="28" name="直接连接符 27">
            <a:extLst>
              <a:ext uri="{FF2B5EF4-FFF2-40B4-BE49-F238E27FC236}">
                <a16:creationId xmlns:a16="http://schemas.microsoft.com/office/drawing/2014/main" id="{E799D985-5850-489D-B18D-238A238EA392}"/>
              </a:ext>
            </a:extLst>
          </p:cNvPr>
          <p:cNvCxnSpPr>
            <a:endCxn id="29" idx="2"/>
          </p:cNvCxnSpPr>
          <p:nvPr/>
        </p:nvCxnSpPr>
        <p:spPr>
          <a:xfrm flipV="1">
            <a:off x="6053015" y="2340754"/>
            <a:ext cx="0" cy="190167"/>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6BDF653-A4AC-4537-8055-F02D710BBE17}"/>
              </a:ext>
            </a:extLst>
          </p:cNvPr>
          <p:cNvSpPr txBox="1"/>
          <p:nvPr/>
        </p:nvSpPr>
        <p:spPr>
          <a:xfrm>
            <a:off x="5866105" y="2109922"/>
            <a:ext cx="373820" cy="230832"/>
          </a:xfrm>
          <a:prstGeom prst="rect">
            <a:avLst/>
          </a:prstGeom>
          <a:noFill/>
        </p:spPr>
        <p:txBody>
          <a:bodyPr wrap="none" bIns="0" rtlCol="0">
            <a:spAutoFit/>
          </a:bodyPr>
          <a:lstStyle/>
          <a:p>
            <a:r>
              <a:rPr lang="en-US" altLang="zh-CN" sz="1200" dirty="0" err="1">
                <a:latin typeface="Cambria Math" panose="02040503050406030204" pitchFamily="18" charset="0"/>
                <a:ea typeface="Cambria Math" panose="02040503050406030204" pitchFamily="18" charset="0"/>
              </a:rPr>
              <a:t>clk</a:t>
            </a:r>
            <a:endParaRPr lang="zh-CN" altLang="en-US" sz="1600" dirty="0">
              <a:latin typeface="Cambria Math" panose="02040503050406030204" pitchFamily="18" charset="0"/>
            </a:endParaRPr>
          </a:p>
        </p:txBody>
      </p:sp>
      <p:sp>
        <p:nvSpPr>
          <p:cNvPr id="30" name="流程图: 手动输入 29">
            <a:extLst>
              <a:ext uri="{FF2B5EF4-FFF2-40B4-BE49-F238E27FC236}">
                <a16:creationId xmlns:a16="http://schemas.microsoft.com/office/drawing/2014/main" id="{CB1FA435-7B18-48B7-92D2-0C165854913B}"/>
              </a:ext>
            </a:extLst>
          </p:cNvPr>
          <p:cNvSpPr/>
          <p:nvPr/>
        </p:nvSpPr>
        <p:spPr>
          <a:xfrm>
            <a:off x="5771013" y="5324099"/>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cxnSp>
        <p:nvCxnSpPr>
          <p:cNvPr id="31" name="肘形连接符 83">
            <a:extLst>
              <a:ext uri="{FF2B5EF4-FFF2-40B4-BE49-F238E27FC236}">
                <a16:creationId xmlns:a16="http://schemas.microsoft.com/office/drawing/2014/main" id="{7A008B3A-9FFA-4D69-9B6C-EB999DA6C0EB}"/>
              </a:ext>
            </a:extLst>
          </p:cNvPr>
          <p:cNvCxnSpPr>
            <a:stCxn id="14" idx="3"/>
            <a:endCxn id="30" idx="1"/>
          </p:cNvCxnSpPr>
          <p:nvPr/>
        </p:nvCxnSpPr>
        <p:spPr>
          <a:xfrm>
            <a:off x="4532918" y="2841760"/>
            <a:ext cx="1238095" cy="2625559"/>
          </a:xfrm>
          <a:prstGeom prst="bentConnector3">
            <a:avLst>
              <a:gd name="adj1" fmla="val 3153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5B505AE5-BF00-455F-AC27-1581A3D3ECAC}"/>
              </a:ext>
            </a:extLst>
          </p:cNvPr>
          <p:cNvSpPr txBox="1"/>
          <p:nvPr/>
        </p:nvSpPr>
        <p:spPr>
          <a:xfrm>
            <a:off x="5102747" y="5445285"/>
            <a:ext cx="316112" cy="246221"/>
          </a:xfrm>
          <a:prstGeom prst="rect">
            <a:avLst/>
          </a:prstGeom>
          <a:noFill/>
        </p:spPr>
        <p:txBody>
          <a:bodyPr wrap="none" rtlCol="0">
            <a:spAutoFit/>
          </a:bodyPr>
          <a:lstStyle/>
          <a:p>
            <a:r>
              <a:rPr lang="en-US" altLang="zh-CN" sz="1000" dirty="0"/>
              <a:t>16</a:t>
            </a:r>
            <a:endParaRPr lang="zh-CN" altLang="en-US" sz="1000" dirty="0"/>
          </a:p>
        </p:txBody>
      </p:sp>
      <p:cxnSp>
        <p:nvCxnSpPr>
          <p:cNvPr id="33" name="直接连接符 32">
            <a:extLst>
              <a:ext uri="{FF2B5EF4-FFF2-40B4-BE49-F238E27FC236}">
                <a16:creationId xmlns:a16="http://schemas.microsoft.com/office/drawing/2014/main" id="{52850912-1674-422B-82A4-53FBE8D04C91}"/>
              </a:ext>
            </a:extLst>
          </p:cNvPr>
          <p:cNvCxnSpPr/>
          <p:nvPr/>
        </p:nvCxnSpPr>
        <p:spPr>
          <a:xfrm flipH="1">
            <a:off x="5116780" y="539728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D4BF2BC1-54F8-49AB-9D5D-61802538A60C}"/>
              </a:ext>
            </a:extLst>
          </p:cNvPr>
          <p:cNvSpPr txBox="1"/>
          <p:nvPr/>
        </p:nvSpPr>
        <p:spPr>
          <a:xfrm>
            <a:off x="4949463" y="5136913"/>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35" name="文本框 34">
            <a:extLst>
              <a:ext uri="{FF2B5EF4-FFF2-40B4-BE49-F238E27FC236}">
                <a16:creationId xmlns:a16="http://schemas.microsoft.com/office/drawing/2014/main" id="{E50140EF-2947-4B59-A58F-782AE7EF154B}"/>
              </a:ext>
            </a:extLst>
          </p:cNvPr>
          <p:cNvSpPr txBox="1"/>
          <p:nvPr/>
        </p:nvSpPr>
        <p:spPr>
          <a:xfrm>
            <a:off x="6617634" y="5439070"/>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6" name="直接连接符 35">
            <a:extLst>
              <a:ext uri="{FF2B5EF4-FFF2-40B4-BE49-F238E27FC236}">
                <a16:creationId xmlns:a16="http://schemas.microsoft.com/office/drawing/2014/main" id="{1E91B779-22C2-4645-AAB9-67508F513AF2}"/>
              </a:ext>
            </a:extLst>
          </p:cNvPr>
          <p:cNvCxnSpPr/>
          <p:nvPr/>
        </p:nvCxnSpPr>
        <p:spPr>
          <a:xfrm flipH="1">
            <a:off x="6680430" y="5387350"/>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组合 36">
            <a:extLst>
              <a:ext uri="{FF2B5EF4-FFF2-40B4-BE49-F238E27FC236}">
                <a16:creationId xmlns:a16="http://schemas.microsoft.com/office/drawing/2014/main" id="{E65F5F1A-D350-45E7-8B54-D5AF2603D8D3}"/>
              </a:ext>
            </a:extLst>
          </p:cNvPr>
          <p:cNvGrpSpPr/>
          <p:nvPr/>
        </p:nvGrpSpPr>
        <p:grpSpPr>
          <a:xfrm>
            <a:off x="5799042" y="2418797"/>
            <a:ext cx="968164" cy="1775994"/>
            <a:chOff x="3944531" y="898457"/>
            <a:chExt cx="968164" cy="1775994"/>
          </a:xfrm>
        </p:grpSpPr>
        <p:sp>
          <p:nvSpPr>
            <p:cNvPr id="38" name="矩形 37">
              <a:extLst>
                <a:ext uri="{FF2B5EF4-FFF2-40B4-BE49-F238E27FC236}">
                  <a16:creationId xmlns:a16="http://schemas.microsoft.com/office/drawing/2014/main" id="{4A4005D5-D7A7-4620-9314-FE49D32B590E}"/>
                </a:ext>
              </a:extLst>
            </p:cNvPr>
            <p:cNvSpPr/>
            <p:nvPr/>
          </p:nvSpPr>
          <p:spPr>
            <a:xfrm>
              <a:off x="3945569" y="946451"/>
              <a:ext cx="964800" cy="172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寄存器文件</a:t>
              </a:r>
            </a:p>
          </p:txBody>
        </p:sp>
        <p:sp>
          <p:nvSpPr>
            <p:cNvPr id="39" name="文本框 38">
              <a:extLst>
                <a:ext uri="{FF2B5EF4-FFF2-40B4-BE49-F238E27FC236}">
                  <a16:creationId xmlns:a16="http://schemas.microsoft.com/office/drawing/2014/main" id="{B4761825-E33F-4F98-8F4A-BDEE3E896624}"/>
                </a:ext>
              </a:extLst>
            </p:cNvPr>
            <p:cNvSpPr txBox="1"/>
            <p:nvPr/>
          </p:nvSpPr>
          <p:spPr>
            <a:xfrm>
              <a:off x="3944531" y="117161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A1</a:t>
              </a:r>
              <a:endParaRPr lang="zh-CN" altLang="en-US" sz="1600" dirty="0">
                <a:latin typeface="Cambria Math" panose="02040503050406030204" pitchFamily="18" charset="0"/>
              </a:endParaRPr>
            </a:p>
          </p:txBody>
        </p:sp>
        <p:sp>
          <p:nvSpPr>
            <p:cNvPr id="40" name="文本框 39">
              <a:extLst>
                <a:ext uri="{FF2B5EF4-FFF2-40B4-BE49-F238E27FC236}">
                  <a16:creationId xmlns:a16="http://schemas.microsoft.com/office/drawing/2014/main" id="{7C27FFC3-2113-49D7-9DCF-F6AC74533056}"/>
                </a:ext>
              </a:extLst>
            </p:cNvPr>
            <p:cNvSpPr txBox="1"/>
            <p:nvPr/>
          </p:nvSpPr>
          <p:spPr>
            <a:xfrm>
              <a:off x="4443319" y="1171612"/>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RD1</a:t>
              </a:r>
              <a:endParaRPr lang="zh-CN" altLang="en-US" sz="1600" dirty="0">
                <a:latin typeface="Cambria Math" panose="02040503050406030204" pitchFamily="18" charset="0"/>
              </a:endParaRPr>
            </a:p>
          </p:txBody>
        </p:sp>
        <p:sp>
          <p:nvSpPr>
            <p:cNvPr id="41" name="文本框 40">
              <a:extLst>
                <a:ext uri="{FF2B5EF4-FFF2-40B4-BE49-F238E27FC236}">
                  <a16:creationId xmlns:a16="http://schemas.microsoft.com/office/drawing/2014/main" id="{265AE8EC-0F39-4BBA-A0A2-EB4EA9B3D2F5}"/>
                </a:ext>
              </a:extLst>
            </p:cNvPr>
            <p:cNvSpPr txBox="1"/>
            <p:nvPr/>
          </p:nvSpPr>
          <p:spPr>
            <a:xfrm>
              <a:off x="3954022" y="1536935"/>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A2</a:t>
              </a:r>
              <a:endParaRPr lang="zh-CN" altLang="en-US" sz="1600" dirty="0">
                <a:latin typeface="Cambria Math" panose="02040503050406030204" pitchFamily="18" charset="0"/>
              </a:endParaRPr>
            </a:p>
          </p:txBody>
        </p:sp>
        <p:sp>
          <p:nvSpPr>
            <p:cNvPr id="42" name="文本框 41">
              <a:extLst>
                <a:ext uri="{FF2B5EF4-FFF2-40B4-BE49-F238E27FC236}">
                  <a16:creationId xmlns:a16="http://schemas.microsoft.com/office/drawing/2014/main" id="{BEBEAD4F-C692-43EE-9E1D-8215E31C932F}"/>
                </a:ext>
              </a:extLst>
            </p:cNvPr>
            <p:cNvSpPr txBox="1"/>
            <p:nvPr/>
          </p:nvSpPr>
          <p:spPr>
            <a:xfrm>
              <a:off x="3953908" y="203164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A3</a:t>
              </a:r>
              <a:endParaRPr lang="zh-CN" altLang="en-US" sz="1600" dirty="0">
                <a:latin typeface="Cambria Math" panose="02040503050406030204" pitchFamily="18" charset="0"/>
              </a:endParaRPr>
            </a:p>
          </p:txBody>
        </p:sp>
        <p:sp>
          <p:nvSpPr>
            <p:cNvPr id="43" name="文本框 42">
              <a:extLst>
                <a:ext uri="{FF2B5EF4-FFF2-40B4-BE49-F238E27FC236}">
                  <a16:creationId xmlns:a16="http://schemas.microsoft.com/office/drawing/2014/main" id="{522A4BCD-B852-40AD-9B8C-8B591FE981CB}"/>
                </a:ext>
              </a:extLst>
            </p:cNvPr>
            <p:cNvSpPr txBox="1"/>
            <p:nvPr/>
          </p:nvSpPr>
          <p:spPr>
            <a:xfrm>
              <a:off x="3951748" y="2359619"/>
              <a:ext cx="493652"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rPr>
                <a:t>WD3</a:t>
              </a:r>
              <a:endParaRPr lang="zh-CN" altLang="en-US" sz="1600" dirty="0">
                <a:latin typeface="Cambria Math" panose="02040503050406030204" pitchFamily="18" charset="0"/>
              </a:endParaRPr>
            </a:p>
          </p:txBody>
        </p:sp>
        <p:sp>
          <p:nvSpPr>
            <p:cNvPr id="44" name="文本框 43">
              <a:extLst>
                <a:ext uri="{FF2B5EF4-FFF2-40B4-BE49-F238E27FC236}">
                  <a16:creationId xmlns:a16="http://schemas.microsoft.com/office/drawing/2014/main" id="{FD69BCA7-A7B6-43C3-B6C3-9DB9AAB9CAA5}"/>
                </a:ext>
              </a:extLst>
            </p:cNvPr>
            <p:cNvSpPr txBox="1"/>
            <p:nvPr/>
          </p:nvSpPr>
          <p:spPr>
            <a:xfrm>
              <a:off x="4366254" y="898457"/>
              <a:ext cx="357076" cy="267184"/>
            </a:xfrm>
            <a:prstGeom prst="rect">
              <a:avLst/>
            </a:prstGeom>
            <a:noFill/>
          </p:spPr>
          <p:txBody>
            <a:bodyPr wrap="none" lIns="72000" tIns="36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45" name="组合 44">
              <a:extLst>
                <a:ext uri="{FF2B5EF4-FFF2-40B4-BE49-F238E27FC236}">
                  <a16:creationId xmlns:a16="http://schemas.microsoft.com/office/drawing/2014/main" id="{A60B0FA8-8209-4458-AA55-50D4341FA386}"/>
                </a:ext>
              </a:extLst>
            </p:cNvPr>
            <p:cNvGrpSpPr/>
            <p:nvPr/>
          </p:nvGrpSpPr>
          <p:grpSpPr>
            <a:xfrm>
              <a:off x="4138517" y="950896"/>
              <a:ext cx="120864" cy="128953"/>
              <a:chOff x="1332523" y="3739662"/>
              <a:chExt cx="146245" cy="128953"/>
            </a:xfrm>
          </p:grpSpPr>
          <p:cxnSp>
            <p:nvCxnSpPr>
              <p:cNvPr id="47" name="直接连接符 46">
                <a:extLst>
                  <a:ext uri="{FF2B5EF4-FFF2-40B4-BE49-F238E27FC236}">
                    <a16:creationId xmlns:a16="http://schemas.microsoft.com/office/drawing/2014/main" id="{A3841D2E-014C-4314-9B1B-E95E7522D39F}"/>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B87154D3-ADE7-4A0D-AD36-3BE226C4426C}"/>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文本框 45">
              <a:extLst>
                <a:ext uri="{FF2B5EF4-FFF2-40B4-BE49-F238E27FC236}">
                  <a16:creationId xmlns:a16="http://schemas.microsoft.com/office/drawing/2014/main" id="{A3974923-DE22-4F1A-B63D-0AB9E65FB922}"/>
                </a:ext>
              </a:extLst>
            </p:cNvPr>
            <p:cNvSpPr txBox="1"/>
            <p:nvPr/>
          </p:nvSpPr>
          <p:spPr>
            <a:xfrm>
              <a:off x="4453792" y="1536935"/>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RD2</a:t>
              </a:r>
              <a:endParaRPr lang="zh-CN" altLang="en-US" sz="1600" dirty="0">
                <a:latin typeface="Cambria Math" panose="02040503050406030204" pitchFamily="18" charset="0"/>
              </a:endParaRPr>
            </a:p>
          </p:txBody>
        </p:sp>
      </p:grpSp>
      <p:grpSp>
        <p:nvGrpSpPr>
          <p:cNvPr id="49" name="组合 48">
            <a:extLst>
              <a:ext uri="{FF2B5EF4-FFF2-40B4-BE49-F238E27FC236}">
                <a16:creationId xmlns:a16="http://schemas.microsoft.com/office/drawing/2014/main" id="{8707449F-245F-4205-8561-5F3387134753}"/>
              </a:ext>
            </a:extLst>
          </p:cNvPr>
          <p:cNvGrpSpPr/>
          <p:nvPr/>
        </p:nvGrpSpPr>
        <p:grpSpPr>
          <a:xfrm>
            <a:off x="2240347" y="2606981"/>
            <a:ext cx="566600" cy="550843"/>
            <a:chOff x="2240347" y="2606981"/>
            <a:chExt cx="566600" cy="550843"/>
          </a:xfrm>
        </p:grpSpPr>
        <p:sp>
          <p:nvSpPr>
            <p:cNvPr id="50" name="矩形 49">
              <a:extLst>
                <a:ext uri="{FF2B5EF4-FFF2-40B4-BE49-F238E27FC236}">
                  <a16:creationId xmlns:a16="http://schemas.microsoft.com/office/drawing/2014/main" id="{91859200-1A18-4177-872A-2C1232D473FA}"/>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51" name="文本框 50">
              <a:extLst>
                <a:ext uri="{FF2B5EF4-FFF2-40B4-BE49-F238E27FC236}">
                  <a16:creationId xmlns:a16="http://schemas.microsoft.com/office/drawing/2014/main" id="{FA372A61-A8F9-4AE8-BD90-62A9968D59D5}"/>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52" name="文本框 51">
              <a:extLst>
                <a:ext uri="{FF2B5EF4-FFF2-40B4-BE49-F238E27FC236}">
                  <a16:creationId xmlns:a16="http://schemas.microsoft.com/office/drawing/2014/main" id="{4CD18B08-1433-4EA2-BDEE-AF4F01661815}"/>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53" name="组合 52">
              <a:extLst>
                <a:ext uri="{FF2B5EF4-FFF2-40B4-BE49-F238E27FC236}">
                  <a16:creationId xmlns:a16="http://schemas.microsoft.com/office/drawing/2014/main" id="{1DDFA996-9515-47F2-B97C-0516D9F6CDE7}"/>
                </a:ext>
              </a:extLst>
            </p:cNvPr>
            <p:cNvGrpSpPr/>
            <p:nvPr/>
          </p:nvGrpSpPr>
          <p:grpSpPr>
            <a:xfrm>
              <a:off x="2476438" y="2607831"/>
              <a:ext cx="98135" cy="128953"/>
              <a:chOff x="1332523" y="3747282"/>
              <a:chExt cx="146245" cy="128953"/>
            </a:xfrm>
          </p:grpSpPr>
          <p:cxnSp>
            <p:nvCxnSpPr>
              <p:cNvPr id="54" name="直接连接符 53">
                <a:extLst>
                  <a:ext uri="{FF2B5EF4-FFF2-40B4-BE49-F238E27FC236}">
                    <a16:creationId xmlns:a16="http://schemas.microsoft.com/office/drawing/2014/main" id="{1CEB13B1-0802-4795-A9CD-D2B6B359B1B8}"/>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39ABC827-BFDD-44BA-811D-26A4486C01E9}"/>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6" name="文本框 55">
            <a:extLst>
              <a:ext uri="{FF2B5EF4-FFF2-40B4-BE49-F238E27FC236}">
                <a16:creationId xmlns:a16="http://schemas.microsoft.com/office/drawing/2014/main" id="{F43AFD2C-E9C4-4B35-B126-5F148E46A19C}"/>
              </a:ext>
            </a:extLst>
          </p:cNvPr>
          <p:cNvSpPr txBox="1"/>
          <p:nvPr/>
        </p:nvSpPr>
        <p:spPr>
          <a:xfrm>
            <a:off x="2802186" y="2570669"/>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58" name="文本框 57">
            <a:extLst>
              <a:ext uri="{FF2B5EF4-FFF2-40B4-BE49-F238E27FC236}">
                <a16:creationId xmlns:a16="http://schemas.microsoft.com/office/drawing/2014/main" id="{74E0A183-5692-458D-8836-F118124C2B0F}"/>
              </a:ext>
            </a:extLst>
          </p:cNvPr>
          <p:cNvSpPr txBox="1"/>
          <p:nvPr/>
        </p:nvSpPr>
        <p:spPr>
          <a:xfrm>
            <a:off x="6123561" y="4145598"/>
            <a:ext cx="420434" cy="276999"/>
          </a:xfrm>
          <a:prstGeom prst="rect">
            <a:avLst/>
          </a:prstGeom>
          <a:noFill/>
        </p:spPr>
        <p:txBody>
          <a:bodyPr wrap="square" rtlCol="0">
            <a:spAutoFit/>
          </a:bodyPr>
          <a:lstStyle/>
          <a:p>
            <a:r>
              <a:rPr lang="en-US" altLang="zh-CN" sz="1200" dirty="0" err="1">
                <a:solidFill>
                  <a:srgbClr val="00B050"/>
                </a:solidFill>
              </a:rPr>
              <a:t>rf</a:t>
            </a:r>
            <a:endParaRPr lang="zh-CN" altLang="en-US" sz="1200" dirty="0">
              <a:solidFill>
                <a:srgbClr val="00B050"/>
              </a:solidFill>
            </a:endParaRPr>
          </a:p>
        </p:txBody>
      </p:sp>
      <p:sp>
        <p:nvSpPr>
          <p:cNvPr id="59" name="文本框 58">
            <a:extLst>
              <a:ext uri="{FF2B5EF4-FFF2-40B4-BE49-F238E27FC236}">
                <a16:creationId xmlns:a16="http://schemas.microsoft.com/office/drawing/2014/main" id="{5FDE1987-498F-4741-90C2-B3DEC801DF31}"/>
              </a:ext>
            </a:extLst>
          </p:cNvPr>
          <p:cNvSpPr txBox="1"/>
          <p:nvPr/>
        </p:nvSpPr>
        <p:spPr>
          <a:xfrm>
            <a:off x="4509037" y="2512405"/>
            <a:ext cx="473455" cy="276999"/>
          </a:xfrm>
          <a:prstGeom prst="rect">
            <a:avLst/>
          </a:prstGeom>
          <a:noFill/>
        </p:spPr>
        <p:txBody>
          <a:bodyPr wrap="square" rtlCol="0">
            <a:spAutoFit/>
          </a:bodyPr>
          <a:lstStyle/>
          <a:p>
            <a:r>
              <a:rPr lang="en-US" altLang="zh-CN" sz="1200" dirty="0" err="1">
                <a:solidFill>
                  <a:srgbClr val="0070C0"/>
                </a:solidFill>
              </a:rPr>
              <a:t>instr</a:t>
            </a:r>
            <a:endParaRPr lang="zh-CN" altLang="en-US" sz="1200" dirty="0">
              <a:solidFill>
                <a:srgbClr val="0070C0"/>
              </a:solidFill>
            </a:endParaRPr>
          </a:p>
        </p:txBody>
      </p:sp>
      <p:sp>
        <p:nvSpPr>
          <p:cNvPr id="60" name="文本框 59">
            <a:extLst>
              <a:ext uri="{FF2B5EF4-FFF2-40B4-BE49-F238E27FC236}">
                <a16:creationId xmlns:a16="http://schemas.microsoft.com/office/drawing/2014/main" id="{8D3D84BF-3F90-4D05-BE7E-56754EFA4C7E}"/>
              </a:ext>
            </a:extLst>
          </p:cNvPr>
          <p:cNvSpPr txBox="1"/>
          <p:nvPr/>
        </p:nvSpPr>
        <p:spPr>
          <a:xfrm>
            <a:off x="7219509" y="2387812"/>
            <a:ext cx="462423" cy="276999"/>
          </a:xfrm>
          <a:prstGeom prst="rect">
            <a:avLst/>
          </a:prstGeom>
          <a:noFill/>
        </p:spPr>
        <p:txBody>
          <a:bodyPr wrap="square" rtlCol="0">
            <a:spAutoFit/>
          </a:bodyPr>
          <a:lstStyle/>
          <a:p>
            <a:r>
              <a:rPr lang="en-US" altLang="zh-CN" sz="1200" dirty="0" err="1">
                <a:solidFill>
                  <a:srgbClr val="0070C0"/>
                </a:solidFill>
              </a:rPr>
              <a:t>srcA</a:t>
            </a:r>
            <a:endParaRPr lang="zh-CN" altLang="en-US" sz="1200" dirty="0">
              <a:solidFill>
                <a:srgbClr val="0070C0"/>
              </a:solidFill>
            </a:endParaRPr>
          </a:p>
        </p:txBody>
      </p:sp>
      <p:sp>
        <p:nvSpPr>
          <p:cNvPr id="61" name="文本框 60">
            <a:extLst>
              <a:ext uri="{FF2B5EF4-FFF2-40B4-BE49-F238E27FC236}">
                <a16:creationId xmlns:a16="http://schemas.microsoft.com/office/drawing/2014/main" id="{8B7B569E-3976-4701-82FC-798175B74C74}"/>
              </a:ext>
            </a:extLst>
          </p:cNvPr>
          <p:cNvSpPr txBox="1"/>
          <p:nvPr/>
        </p:nvSpPr>
        <p:spPr>
          <a:xfrm>
            <a:off x="5913262" y="5110736"/>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62" name="文本框 61">
            <a:extLst>
              <a:ext uri="{FF2B5EF4-FFF2-40B4-BE49-F238E27FC236}">
                <a16:creationId xmlns:a16="http://schemas.microsoft.com/office/drawing/2014/main" id="{4F0C9C39-BC9E-4E98-A0A5-A79F5E998D5E}"/>
              </a:ext>
            </a:extLst>
          </p:cNvPr>
          <p:cNvSpPr txBox="1"/>
          <p:nvPr/>
        </p:nvSpPr>
        <p:spPr>
          <a:xfrm>
            <a:off x="2240348" y="3100218"/>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sp>
        <p:nvSpPr>
          <p:cNvPr id="63" name="文本框 62">
            <a:extLst>
              <a:ext uri="{FF2B5EF4-FFF2-40B4-BE49-F238E27FC236}">
                <a16:creationId xmlns:a16="http://schemas.microsoft.com/office/drawing/2014/main" id="{38ED7BA7-7711-48B7-8E9D-9A997ED5EB43}"/>
              </a:ext>
            </a:extLst>
          </p:cNvPr>
          <p:cNvSpPr txBox="1"/>
          <p:nvPr/>
        </p:nvSpPr>
        <p:spPr>
          <a:xfrm>
            <a:off x="3663186" y="3343319"/>
            <a:ext cx="865092" cy="276999"/>
          </a:xfrm>
          <a:prstGeom prst="rect">
            <a:avLst/>
          </a:prstGeom>
          <a:noFill/>
        </p:spPr>
        <p:txBody>
          <a:bodyPr wrap="square" rtlCol="0">
            <a:spAutoFit/>
          </a:bodyPr>
          <a:lstStyle/>
          <a:p>
            <a:pPr algn="ctr"/>
            <a:r>
              <a:rPr lang="en-US" altLang="zh-CN" sz="1200" dirty="0" err="1">
                <a:solidFill>
                  <a:srgbClr val="00B050"/>
                </a:solidFill>
              </a:rPr>
              <a:t>imem</a:t>
            </a:r>
            <a:endParaRPr lang="zh-CN" altLang="en-US" sz="1400" dirty="0">
              <a:solidFill>
                <a:srgbClr val="00B050"/>
              </a:solidFill>
            </a:endParaRPr>
          </a:p>
        </p:txBody>
      </p:sp>
      <p:sp>
        <p:nvSpPr>
          <p:cNvPr id="64" name="文本框 63">
            <a:extLst>
              <a:ext uri="{FF2B5EF4-FFF2-40B4-BE49-F238E27FC236}">
                <a16:creationId xmlns:a16="http://schemas.microsoft.com/office/drawing/2014/main" id="{ABF7668D-E418-41E8-A69A-3A4D95ECA969}"/>
              </a:ext>
            </a:extLst>
          </p:cNvPr>
          <p:cNvSpPr txBox="1"/>
          <p:nvPr/>
        </p:nvSpPr>
        <p:spPr>
          <a:xfrm>
            <a:off x="7279082" y="3157010"/>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65" name="肘形连接符 76">
            <a:extLst>
              <a:ext uri="{FF2B5EF4-FFF2-40B4-BE49-F238E27FC236}">
                <a16:creationId xmlns:a16="http://schemas.microsoft.com/office/drawing/2014/main" id="{23703544-3BC1-4DAE-BE72-B79BFB0BBD36}"/>
              </a:ext>
            </a:extLst>
          </p:cNvPr>
          <p:cNvCxnSpPr/>
          <p:nvPr/>
        </p:nvCxnSpPr>
        <p:spPr>
          <a:xfrm flipV="1">
            <a:off x="6756733" y="2649423"/>
            <a:ext cx="925552" cy="196418"/>
          </a:xfrm>
          <a:prstGeom prst="bentConnector3">
            <a:avLst>
              <a:gd name="adj1" fmla="val 5803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肘形连接符 79">
            <a:extLst>
              <a:ext uri="{FF2B5EF4-FFF2-40B4-BE49-F238E27FC236}">
                <a16:creationId xmlns:a16="http://schemas.microsoft.com/office/drawing/2014/main" id="{F668721A-1CD7-4602-8A85-8163E052F4E9}"/>
              </a:ext>
            </a:extLst>
          </p:cNvPr>
          <p:cNvCxnSpPr>
            <a:cxnSpLocks/>
            <a:stCxn id="30" idx="3"/>
            <a:endCxn id="121" idx="1"/>
          </p:cNvCxnSpPr>
          <p:nvPr/>
        </p:nvCxnSpPr>
        <p:spPr>
          <a:xfrm flipV="1">
            <a:off x="6617674" y="3157011"/>
            <a:ext cx="1063852" cy="2310308"/>
          </a:xfrm>
          <a:prstGeom prst="bentConnector3">
            <a:avLst>
              <a:gd name="adj1" fmla="val 6447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00E14AE6-9E1E-43A7-80DB-E2941A9BAC6A}"/>
              </a:ext>
            </a:extLst>
          </p:cNvPr>
          <p:cNvSpPr txBox="1"/>
          <p:nvPr/>
        </p:nvSpPr>
        <p:spPr>
          <a:xfrm>
            <a:off x="6839728" y="2840174"/>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68" name="直接连接符 67">
            <a:extLst>
              <a:ext uri="{FF2B5EF4-FFF2-40B4-BE49-F238E27FC236}">
                <a16:creationId xmlns:a16="http://schemas.microsoft.com/office/drawing/2014/main" id="{9FB179E6-840F-44D4-9914-F5220DF0A658}"/>
              </a:ext>
            </a:extLst>
          </p:cNvPr>
          <p:cNvCxnSpPr/>
          <p:nvPr/>
        </p:nvCxnSpPr>
        <p:spPr>
          <a:xfrm flipH="1">
            <a:off x="6902524" y="2788454"/>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69" name="矩形 68">
            <a:extLst>
              <a:ext uri="{FF2B5EF4-FFF2-40B4-BE49-F238E27FC236}">
                <a16:creationId xmlns:a16="http://schemas.microsoft.com/office/drawing/2014/main" id="{8E6B8018-A88B-4AEB-A284-1B37D3CBFD8A}"/>
              </a:ext>
            </a:extLst>
          </p:cNvPr>
          <p:cNvSpPr/>
          <p:nvPr/>
        </p:nvSpPr>
        <p:spPr>
          <a:xfrm>
            <a:off x="8059057" y="2652141"/>
            <a:ext cx="647806" cy="276999"/>
          </a:xfrm>
          <a:prstGeom prst="rect">
            <a:avLst/>
          </a:prstGeom>
        </p:spPr>
        <p:txBody>
          <a:bodyPr wrap="none">
            <a:spAutoFit/>
          </a:bodyPr>
          <a:lstStyle/>
          <a:p>
            <a:r>
              <a:rPr lang="en-US" altLang="zh-CN" sz="1200" dirty="0" err="1">
                <a:solidFill>
                  <a:srgbClr val="0070C0"/>
                </a:solidFill>
              </a:rPr>
              <a:t>ALUout</a:t>
            </a:r>
            <a:endParaRPr lang="zh-CN" altLang="en-US" sz="1200" dirty="0"/>
          </a:p>
        </p:txBody>
      </p:sp>
      <p:cxnSp>
        <p:nvCxnSpPr>
          <p:cNvPr id="93" name="肘形连接符 195">
            <a:extLst>
              <a:ext uri="{FF2B5EF4-FFF2-40B4-BE49-F238E27FC236}">
                <a16:creationId xmlns:a16="http://schemas.microsoft.com/office/drawing/2014/main" id="{AD34F26A-B3AD-4F36-9D33-3098149A98DF}"/>
              </a:ext>
            </a:extLst>
          </p:cNvPr>
          <p:cNvCxnSpPr/>
          <p:nvPr/>
        </p:nvCxnSpPr>
        <p:spPr>
          <a:xfrm>
            <a:off x="1805188" y="2843823"/>
            <a:ext cx="435159" cy="115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94" name="组合 93">
            <a:extLst>
              <a:ext uri="{FF2B5EF4-FFF2-40B4-BE49-F238E27FC236}">
                <a16:creationId xmlns:a16="http://schemas.microsoft.com/office/drawing/2014/main" id="{DE8DDB23-69AB-4E08-8D2C-286FEFEDEC29}"/>
              </a:ext>
            </a:extLst>
          </p:cNvPr>
          <p:cNvGrpSpPr/>
          <p:nvPr/>
        </p:nvGrpSpPr>
        <p:grpSpPr>
          <a:xfrm>
            <a:off x="8052448" y="2234566"/>
            <a:ext cx="1493614" cy="1750991"/>
            <a:chOff x="8052448" y="2234566"/>
            <a:chExt cx="1493614" cy="1750991"/>
          </a:xfrm>
        </p:grpSpPr>
        <p:cxnSp>
          <p:nvCxnSpPr>
            <p:cNvPr id="95" name="直接连接符 94">
              <a:extLst>
                <a:ext uri="{FF2B5EF4-FFF2-40B4-BE49-F238E27FC236}">
                  <a16:creationId xmlns:a16="http://schemas.microsoft.com/office/drawing/2014/main" id="{F23BE202-1DE9-4A0E-805B-0618D197FBB4}"/>
                </a:ext>
              </a:extLst>
            </p:cNvPr>
            <p:cNvCxnSpPr>
              <a:endCxn id="97" idx="2"/>
            </p:cNvCxnSpPr>
            <p:nvPr/>
          </p:nvCxnSpPr>
          <p:spPr>
            <a:xfrm flipV="1">
              <a:off x="8954817" y="2496176"/>
              <a:ext cx="0" cy="243519"/>
            </a:xfrm>
            <a:prstGeom prst="line">
              <a:avLst/>
            </a:prstGeom>
          </p:spPr>
          <p:style>
            <a:lnRef idx="1">
              <a:schemeClr val="accent1"/>
            </a:lnRef>
            <a:fillRef idx="0">
              <a:schemeClr val="accent1"/>
            </a:fillRef>
            <a:effectRef idx="0">
              <a:schemeClr val="accent1"/>
            </a:effectRef>
            <a:fontRef idx="minor">
              <a:schemeClr val="tx1"/>
            </a:fontRef>
          </p:style>
        </p:cxnSp>
        <p:grpSp>
          <p:nvGrpSpPr>
            <p:cNvPr id="96" name="组合 95">
              <a:extLst>
                <a:ext uri="{FF2B5EF4-FFF2-40B4-BE49-F238E27FC236}">
                  <a16:creationId xmlns:a16="http://schemas.microsoft.com/office/drawing/2014/main" id="{6127E7FF-04D8-4431-AF1D-7F74E32D8B1C}"/>
                </a:ext>
              </a:extLst>
            </p:cNvPr>
            <p:cNvGrpSpPr/>
            <p:nvPr/>
          </p:nvGrpSpPr>
          <p:grpSpPr>
            <a:xfrm>
              <a:off x="8702902" y="2672974"/>
              <a:ext cx="843160" cy="1081417"/>
              <a:chOff x="1430621" y="3377575"/>
              <a:chExt cx="843160" cy="1081417"/>
            </a:xfrm>
          </p:grpSpPr>
          <p:sp>
            <p:nvSpPr>
              <p:cNvPr id="100" name="矩形 99">
                <a:extLst>
                  <a:ext uri="{FF2B5EF4-FFF2-40B4-BE49-F238E27FC236}">
                    <a16:creationId xmlns:a16="http://schemas.microsoft.com/office/drawing/2014/main" id="{740D47C0-87DC-4F94-B834-286EF0553F74}"/>
                  </a:ext>
                </a:extLst>
              </p:cNvPr>
              <p:cNvSpPr/>
              <p:nvPr/>
            </p:nvSpPr>
            <p:spPr>
              <a:xfrm>
                <a:off x="1431659" y="3390376"/>
                <a:ext cx="814951" cy="106861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数据存储器</a:t>
                </a:r>
              </a:p>
            </p:txBody>
          </p:sp>
          <p:sp>
            <p:nvSpPr>
              <p:cNvPr id="101" name="文本框 100">
                <a:extLst>
                  <a:ext uri="{FF2B5EF4-FFF2-40B4-BE49-F238E27FC236}">
                    <a16:creationId xmlns:a16="http://schemas.microsoft.com/office/drawing/2014/main" id="{F41E8157-D89F-4157-AEAF-9F11FF6A7472}"/>
                  </a:ext>
                </a:extLst>
              </p:cNvPr>
              <p:cNvSpPr txBox="1"/>
              <p:nvPr/>
            </p:nvSpPr>
            <p:spPr>
              <a:xfrm>
                <a:off x="1430621" y="3659313"/>
                <a:ext cx="277246"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a:t>
                </a:r>
                <a:endParaRPr lang="zh-CN" altLang="en-US" sz="1600" dirty="0">
                  <a:latin typeface="Cambria Math" panose="02040503050406030204" pitchFamily="18" charset="0"/>
                </a:endParaRPr>
              </a:p>
            </p:txBody>
          </p:sp>
          <p:sp>
            <p:nvSpPr>
              <p:cNvPr id="102" name="文本框 101">
                <a:extLst>
                  <a:ext uri="{FF2B5EF4-FFF2-40B4-BE49-F238E27FC236}">
                    <a16:creationId xmlns:a16="http://schemas.microsoft.com/office/drawing/2014/main" id="{D6EE3B49-E7F5-48C2-AA10-DC8EB0ABA069}"/>
                  </a:ext>
                </a:extLst>
              </p:cNvPr>
              <p:cNvSpPr txBox="1"/>
              <p:nvPr/>
            </p:nvSpPr>
            <p:spPr>
              <a:xfrm>
                <a:off x="1885573" y="3659312"/>
                <a:ext cx="359518"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a:t>
                </a:r>
                <a:endParaRPr lang="zh-CN" altLang="en-US" sz="1600" dirty="0">
                  <a:latin typeface="Cambria Math" panose="02040503050406030204" pitchFamily="18" charset="0"/>
                </a:endParaRPr>
              </a:p>
            </p:txBody>
          </p:sp>
          <p:sp>
            <p:nvSpPr>
              <p:cNvPr id="103" name="文本框 102">
                <a:extLst>
                  <a:ext uri="{FF2B5EF4-FFF2-40B4-BE49-F238E27FC236}">
                    <a16:creationId xmlns:a16="http://schemas.microsoft.com/office/drawing/2014/main" id="{85F557AD-1EB3-44D4-A94B-4BE20712C7B2}"/>
                  </a:ext>
                </a:extLst>
              </p:cNvPr>
              <p:cNvSpPr txBox="1"/>
              <p:nvPr/>
            </p:nvSpPr>
            <p:spPr>
              <a:xfrm>
                <a:off x="1842894" y="3968835"/>
                <a:ext cx="430887" cy="488078"/>
              </a:xfrm>
              <a:prstGeom prst="rect">
                <a:avLst/>
              </a:prstGeom>
              <a:noFill/>
            </p:spPr>
            <p:txBody>
              <a:bodyPr vert="eaVert" wrap="none" tIns="36000" rtlCol="0" anchor="ctr">
                <a:spAutoFit/>
              </a:bodyPr>
              <a:lstStyle/>
              <a:p>
                <a:r>
                  <a:rPr lang="en-US" altLang="zh-CN" sz="1600" dirty="0">
                    <a:solidFill>
                      <a:schemeClr val="accent1">
                        <a:lumMod val="60000"/>
                        <a:lumOff val="40000"/>
                      </a:schemeClr>
                    </a:solidFill>
                  </a:rPr>
                  <a:t>RAM</a:t>
                </a:r>
                <a:endParaRPr lang="zh-CN" altLang="en-US" sz="1600" dirty="0">
                  <a:solidFill>
                    <a:schemeClr val="accent1">
                      <a:lumMod val="60000"/>
                      <a:lumOff val="40000"/>
                    </a:schemeClr>
                  </a:solidFill>
                </a:endParaRPr>
              </a:p>
            </p:txBody>
          </p:sp>
          <p:sp>
            <p:nvSpPr>
              <p:cNvPr id="104" name="文本框 103">
                <a:extLst>
                  <a:ext uri="{FF2B5EF4-FFF2-40B4-BE49-F238E27FC236}">
                    <a16:creationId xmlns:a16="http://schemas.microsoft.com/office/drawing/2014/main" id="{26F31765-44CA-4B3F-967F-1D13CCA8DCE9}"/>
                  </a:ext>
                </a:extLst>
              </p:cNvPr>
              <p:cNvSpPr txBox="1"/>
              <p:nvPr/>
            </p:nvSpPr>
            <p:spPr>
              <a:xfrm>
                <a:off x="1439255" y="4130803"/>
                <a:ext cx="372341"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rPr>
                  <a:t>WD</a:t>
                </a:r>
                <a:endParaRPr lang="zh-CN" altLang="en-US" sz="1600" dirty="0">
                  <a:latin typeface="Cambria Math" panose="02040503050406030204" pitchFamily="18" charset="0"/>
                </a:endParaRPr>
              </a:p>
            </p:txBody>
          </p:sp>
          <p:sp>
            <p:nvSpPr>
              <p:cNvPr id="105" name="文本框 104">
                <a:extLst>
                  <a:ext uri="{FF2B5EF4-FFF2-40B4-BE49-F238E27FC236}">
                    <a16:creationId xmlns:a16="http://schemas.microsoft.com/office/drawing/2014/main" id="{7AAE3F8D-11EE-41B8-BC3F-45AB4000086E}"/>
                  </a:ext>
                </a:extLst>
              </p:cNvPr>
              <p:cNvSpPr txBox="1"/>
              <p:nvPr/>
            </p:nvSpPr>
            <p:spPr>
              <a:xfrm>
                <a:off x="1868970" y="3377575"/>
                <a:ext cx="357076" cy="249008"/>
              </a:xfrm>
              <a:prstGeom prst="rect">
                <a:avLst/>
              </a:prstGeom>
              <a:noFill/>
            </p:spPr>
            <p:txBody>
              <a:bodyPr wrap="none" lIns="72000" tIns="18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106" name="组合 105">
                <a:extLst>
                  <a:ext uri="{FF2B5EF4-FFF2-40B4-BE49-F238E27FC236}">
                    <a16:creationId xmlns:a16="http://schemas.microsoft.com/office/drawing/2014/main" id="{5FD8BBF7-62E6-4071-AAA5-A7A264743486}"/>
                  </a:ext>
                </a:extLst>
              </p:cNvPr>
              <p:cNvGrpSpPr/>
              <p:nvPr/>
            </p:nvGrpSpPr>
            <p:grpSpPr>
              <a:xfrm>
                <a:off x="1624607" y="3394820"/>
                <a:ext cx="120864" cy="128953"/>
                <a:chOff x="1332523" y="3739662"/>
                <a:chExt cx="146245" cy="128953"/>
              </a:xfrm>
            </p:grpSpPr>
            <p:cxnSp>
              <p:nvCxnSpPr>
                <p:cNvPr id="107" name="直接连接符 106">
                  <a:extLst>
                    <a:ext uri="{FF2B5EF4-FFF2-40B4-BE49-F238E27FC236}">
                      <a16:creationId xmlns:a16="http://schemas.microsoft.com/office/drawing/2014/main" id="{9F2112A5-837C-483D-8F0A-975865A46309}"/>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143A58CD-16C5-4677-BE82-001AE0E9A240}"/>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7" name="文本框 96">
              <a:extLst>
                <a:ext uri="{FF2B5EF4-FFF2-40B4-BE49-F238E27FC236}">
                  <a16:creationId xmlns:a16="http://schemas.microsoft.com/office/drawing/2014/main" id="{4D268C33-A2A5-4DA9-BC12-DD07516F1969}"/>
                </a:ext>
              </a:extLst>
            </p:cNvPr>
            <p:cNvSpPr txBox="1"/>
            <p:nvPr/>
          </p:nvSpPr>
          <p:spPr>
            <a:xfrm>
              <a:off x="8751877" y="2234566"/>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sp>
          <p:nvSpPr>
            <p:cNvPr id="98" name="文本框 97">
              <a:extLst>
                <a:ext uri="{FF2B5EF4-FFF2-40B4-BE49-F238E27FC236}">
                  <a16:creationId xmlns:a16="http://schemas.microsoft.com/office/drawing/2014/main" id="{87EFB717-65A5-4623-B7F6-8428033E5B11}"/>
                </a:ext>
              </a:extLst>
            </p:cNvPr>
            <p:cNvSpPr txBox="1"/>
            <p:nvPr/>
          </p:nvSpPr>
          <p:spPr>
            <a:xfrm>
              <a:off x="8720312" y="3708558"/>
              <a:ext cx="802186" cy="276999"/>
            </a:xfrm>
            <a:prstGeom prst="rect">
              <a:avLst/>
            </a:prstGeom>
            <a:noFill/>
          </p:spPr>
          <p:txBody>
            <a:bodyPr wrap="square" rtlCol="0">
              <a:spAutoFit/>
            </a:bodyPr>
            <a:lstStyle/>
            <a:p>
              <a:pPr algn="ctr"/>
              <a:r>
                <a:rPr lang="en-US" altLang="zh-CN" sz="1200" dirty="0" err="1">
                  <a:solidFill>
                    <a:srgbClr val="00B050"/>
                  </a:solidFill>
                </a:rPr>
                <a:t>dmem</a:t>
              </a:r>
              <a:endParaRPr lang="zh-CN" altLang="en-US" sz="1200" dirty="0">
                <a:solidFill>
                  <a:srgbClr val="00B050"/>
                </a:solidFill>
              </a:endParaRPr>
            </a:p>
          </p:txBody>
        </p:sp>
        <p:cxnSp>
          <p:nvCxnSpPr>
            <p:cNvPr id="99" name="肘形连接符 115">
              <a:extLst>
                <a:ext uri="{FF2B5EF4-FFF2-40B4-BE49-F238E27FC236}">
                  <a16:creationId xmlns:a16="http://schemas.microsoft.com/office/drawing/2014/main" id="{CCA2C1CB-7577-4282-913D-DE83D47C9B89}"/>
                </a:ext>
              </a:extLst>
            </p:cNvPr>
            <p:cNvCxnSpPr/>
            <p:nvPr/>
          </p:nvCxnSpPr>
          <p:spPr>
            <a:xfrm>
              <a:off x="8052448" y="2913691"/>
              <a:ext cx="650454" cy="194910"/>
            </a:xfrm>
            <a:prstGeom prst="bentConnector3">
              <a:avLst>
                <a:gd name="adj1" fmla="val 44919"/>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10" name="组合 109">
            <a:extLst>
              <a:ext uri="{FF2B5EF4-FFF2-40B4-BE49-F238E27FC236}">
                <a16:creationId xmlns:a16="http://schemas.microsoft.com/office/drawing/2014/main" id="{A020B8DB-3447-4D0A-8B64-0AEC2FDE8422}"/>
              </a:ext>
            </a:extLst>
          </p:cNvPr>
          <p:cNvGrpSpPr/>
          <p:nvPr/>
        </p:nvGrpSpPr>
        <p:grpSpPr>
          <a:xfrm>
            <a:off x="7439967" y="1729867"/>
            <a:ext cx="878254" cy="1795556"/>
            <a:chOff x="7439967" y="1729867"/>
            <a:chExt cx="878254" cy="1795556"/>
          </a:xfrm>
        </p:grpSpPr>
        <p:grpSp>
          <p:nvGrpSpPr>
            <p:cNvPr id="111" name="组合 110">
              <a:extLst>
                <a:ext uri="{FF2B5EF4-FFF2-40B4-BE49-F238E27FC236}">
                  <a16:creationId xmlns:a16="http://schemas.microsoft.com/office/drawing/2014/main" id="{9769E01A-F936-482C-9ABA-6DBE5C6F351F}"/>
                </a:ext>
              </a:extLst>
            </p:cNvPr>
            <p:cNvGrpSpPr/>
            <p:nvPr/>
          </p:nvGrpSpPr>
          <p:grpSpPr>
            <a:xfrm>
              <a:off x="7678189" y="2480423"/>
              <a:ext cx="378485" cy="854277"/>
              <a:chOff x="5498372" y="1191442"/>
              <a:chExt cx="378485" cy="854277"/>
            </a:xfrm>
          </p:grpSpPr>
          <p:sp>
            <p:nvSpPr>
              <p:cNvPr id="119" name="流程图: 手动操作 90">
                <a:extLst>
                  <a:ext uri="{FF2B5EF4-FFF2-40B4-BE49-F238E27FC236}">
                    <a16:creationId xmlns:a16="http://schemas.microsoft.com/office/drawing/2014/main" id="{205FE7C7-E254-4345-BC06-9CC916048EDE}"/>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r>
                  <a:rPr lang="en-US" altLang="zh-CN" sz="1000" dirty="0">
                    <a:solidFill>
                      <a:schemeClr val="bg1">
                        <a:lumMod val="50000"/>
                      </a:schemeClr>
                    </a:solidFill>
                  </a:rPr>
                  <a:t>ALU</a:t>
                </a:r>
                <a:endParaRPr lang="zh-CN" altLang="en-US" sz="1000" dirty="0">
                  <a:solidFill>
                    <a:schemeClr val="bg1">
                      <a:lumMod val="50000"/>
                    </a:schemeClr>
                  </a:solidFill>
                </a:endParaRPr>
              </a:p>
            </p:txBody>
          </p:sp>
          <p:sp>
            <p:nvSpPr>
              <p:cNvPr id="120" name="文本框 119">
                <a:extLst>
                  <a:ext uri="{FF2B5EF4-FFF2-40B4-BE49-F238E27FC236}">
                    <a16:creationId xmlns:a16="http://schemas.microsoft.com/office/drawing/2014/main" id="{D8679A58-1CE1-47C6-A767-0FB3F90B1516}"/>
                  </a:ext>
                </a:extLst>
              </p:cNvPr>
              <p:cNvSpPr txBox="1"/>
              <p:nvPr/>
            </p:nvSpPr>
            <p:spPr>
              <a:xfrm>
                <a:off x="5502468" y="1237331"/>
                <a:ext cx="208835"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121" name="文本框 120">
                <a:extLst>
                  <a:ext uri="{FF2B5EF4-FFF2-40B4-BE49-F238E27FC236}">
                    <a16:creationId xmlns:a16="http://schemas.microsoft.com/office/drawing/2014/main" id="{89B0A5E1-EA62-446F-BC87-472D4F4F3D46}"/>
                  </a:ext>
                </a:extLst>
              </p:cNvPr>
              <p:cNvSpPr txBox="1"/>
              <p:nvPr/>
            </p:nvSpPr>
            <p:spPr>
              <a:xfrm>
                <a:off x="5501709" y="1744919"/>
                <a:ext cx="207232"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123" name="文本框 122">
                <a:extLst>
                  <a:ext uri="{FF2B5EF4-FFF2-40B4-BE49-F238E27FC236}">
                    <a16:creationId xmlns:a16="http://schemas.microsoft.com/office/drawing/2014/main" id="{A5CA732F-CEA5-42F5-8191-AC9F62BF414B}"/>
                  </a:ext>
                </a:extLst>
              </p:cNvPr>
              <p:cNvSpPr txBox="1"/>
              <p:nvPr/>
            </p:nvSpPr>
            <p:spPr>
              <a:xfrm>
                <a:off x="5735808" y="1501599"/>
                <a:ext cx="136823" cy="246221"/>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112" name="直接连接符 86">
              <a:extLst>
                <a:ext uri="{FF2B5EF4-FFF2-40B4-BE49-F238E27FC236}">
                  <a16:creationId xmlns:a16="http://schemas.microsoft.com/office/drawing/2014/main" id="{EE9B56E6-8DBC-4B02-B763-CA9F8F77EC73}"/>
                </a:ext>
              </a:extLst>
            </p:cNvPr>
            <p:cNvCxnSpPr>
              <a:cxnSpLocks/>
            </p:cNvCxnSpPr>
            <p:nvPr/>
          </p:nvCxnSpPr>
          <p:spPr>
            <a:xfrm flipH="1" flipV="1">
              <a:off x="7870651" y="2006867"/>
              <a:ext cx="1" cy="54000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3" name="矩形 112">
              <a:extLst>
                <a:ext uri="{FF2B5EF4-FFF2-40B4-BE49-F238E27FC236}">
                  <a16:creationId xmlns:a16="http://schemas.microsoft.com/office/drawing/2014/main" id="{5DC76325-D0D4-4072-BD62-5E3FADD141D9}"/>
                </a:ext>
              </a:extLst>
            </p:cNvPr>
            <p:cNvSpPr/>
            <p:nvPr/>
          </p:nvSpPr>
          <p:spPr>
            <a:xfrm>
              <a:off x="7439967" y="1729867"/>
              <a:ext cx="878254" cy="276999"/>
            </a:xfrm>
            <a:prstGeom prst="rect">
              <a:avLst/>
            </a:prstGeom>
          </p:spPr>
          <p:txBody>
            <a:bodyPr wrap="none">
              <a:spAutoFit/>
            </a:bodyPr>
            <a:lstStyle/>
            <a:p>
              <a:r>
                <a:rPr lang="en-US" altLang="zh-CN" sz="1200" dirty="0" err="1">
                  <a:solidFill>
                    <a:srgbClr val="FF0000"/>
                  </a:solidFill>
                </a:rPr>
                <a:t>ALUcontrol</a:t>
              </a:r>
              <a:endParaRPr lang="zh-CN" altLang="en-US" sz="1200" dirty="0">
                <a:solidFill>
                  <a:srgbClr val="FF0000"/>
                </a:solidFill>
              </a:endParaRPr>
            </a:p>
          </p:txBody>
        </p:sp>
        <p:sp>
          <p:nvSpPr>
            <p:cNvPr id="114" name="矩形 113">
              <a:extLst>
                <a:ext uri="{FF2B5EF4-FFF2-40B4-BE49-F238E27FC236}">
                  <a16:creationId xmlns:a16="http://schemas.microsoft.com/office/drawing/2014/main" id="{E45DA36C-F2D3-4B8F-8A89-AD938D161D3C}"/>
                </a:ext>
              </a:extLst>
            </p:cNvPr>
            <p:cNvSpPr/>
            <p:nvPr/>
          </p:nvSpPr>
          <p:spPr>
            <a:xfrm>
              <a:off x="7867431" y="2179137"/>
              <a:ext cx="420308" cy="276999"/>
            </a:xfrm>
            <a:prstGeom prst="rect">
              <a:avLst/>
            </a:prstGeom>
          </p:spPr>
          <p:txBody>
            <a:bodyPr wrap="none">
              <a:spAutoFit/>
            </a:bodyPr>
            <a:lstStyle/>
            <a:p>
              <a:r>
                <a:rPr lang="en-US" altLang="zh-CN" sz="1200" dirty="0">
                  <a:solidFill>
                    <a:srgbClr val="FF0000"/>
                  </a:solidFill>
                </a:rPr>
                <a:t>010</a:t>
              </a:r>
              <a:endParaRPr lang="zh-CN" altLang="en-US" sz="1200" dirty="0">
                <a:solidFill>
                  <a:srgbClr val="FF0000"/>
                </a:solidFill>
              </a:endParaRPr>
            </a:p>
          </p:txBody>
        </p:sp>
        <p:sp>
          <p:nvSpPr>
            <p:cNvPr id="115" name="文本框 114">
              <a:extLst>
                <a:ext uri="{FF2B5EF4-FFF2-40B4-BE49-F238E27FC236}">
                  <a16:creationId xmlns:a16="http://schemas.microsoft.com/office/drawing/2014/main" id="{D0709A68-C58A-4E6E-8D45-AC02DAF3FA5E}"/>
                </a:ext>
              </a:extLst>
            </p:cNvPr>
            <p:cNvSpPr txBox="1"/>
            <p:nvPr/>
          </p:nvSpPr>
          <p:spPr>
            <a:xfrm>
              <a:off x="7633277" y="2012380"/>
              <a:ext cx="250390" cy="246221"/>
            </a:xfrm>
            <a:prstGeom prst="rect">
              <a:avLst/>
            </a:prstGeom>
            <a:noFill/>
          </p:spPr>
          <p:txBody>
            <a:bodyPr wrap="none" rtlCol="0">
              <a:spAutoFit/>
            </a:bodyPr>
            <a:lstStyle/>
            <a:p>
              <a:r>
                <a:rPr lang="en-US" altLang="zh-CN" sz="1000" dirty="0"/>
                <a:t>3</a:t>
              </a:r>
              <a:endParaRPr lang="zh-CN" altLang="en-US" sz="1000" dirty="0"/>
            </a:p>
          </p:txBody>
        </p:sp>
        <p:cxnSp>
          <p:nvCxnSpPr>
            <p:cNvPr id="116" name="直接连接符 115">
              <a:extLst>
                <a:ext uri="{FF2B5EF4-FFF2-40B4-BE49-F238E27FC236}">
                  <a16:creationId xmlns:a16="http://schemas.microsoft.com/office/drawing/2014/main" id="{DCE6F025-3149-4413-81D7-AFF8AF3B05D5}"/>
                </a:ext>
              </a:extLst>
            </p:cNvPr>
            <p:cNvCxnSpPr>
              <a:cxnSpLocks/>
            </p:cNvCxnSpPr>
            <p:nvPr/>
          </p:nvCxnSpPr>
          <p:spPr>
            <a:xfrm rot="300000" flipH="1">
              <a:off x="7811577" y="2071352"/>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肘形连接符 195">
              <a:extLst>
                <a:ext uri="{FF2B5EF4-FFF2-40B4-BE49-F238E27FC236}">
                  <a16:creationId xmlns:a16="http://schemas.microsoft.com/office/drawing/2014/main" id="{CD38D8EF-E7B0-4184-8F6C-094CA2FB0CE6}"/>
                </a:ext>
              </a:extLst>
            </p:cNvPr>
            <p:cNvCxnSpPr/>
            <p:nvPr/>
          </p:nvCxnSpPr>
          <p:spPr>
            <a:xfrm>
              <a:off x="8052448" y="2913999"/>
              <a:ext cx="252000" cy="11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A6D2FA3D-2694-4A17-98E8-1A846C412505}"/>
                </a:ext>
              </a:extLst>
            </p:cNvPr>
            <p:cNvSpPr txBox="1"/>
            <p:nvPr/>
          </p:nvSpPr>
          <p:spPr>
            <a:xfrm>
              <a:off x="7688595" y="3248424"/>
              <a:ext cx="489529" cy="276999"/>
            </a:xfrm>
            <a:prstGeom prst="rect">
              <a:avLst/>
            </a:prstGeom>
            <a:noFill/>
          </p:spPr>
          <p:txBody>
            <a:bodyPr wrap="square" rtlCol="0">
              <a:spAutoFit/>
            </a:bodyPr>
            <a:lstStyle/>
            <a:p>
              <a:r>
                <a:rPr lang="en-US" altLang="zh-CN" sz="1200" dirty="0" err="1">
                  <a:solidFill>
                    <a:srgbClr val="00B050"/>
                  </a:solidFill>
                </a:rPr>
                <a:t>alu</a:t>
              </a:r>
              <a:endParaRPr lang="zh-CN" altLang="en-US" sz="1200" dirty="0">
                <a:solidFill>
                  <a:srgbClr val="00B050"/>
                </a:solidFill>
              </a:endParaRPr>
            </a:p>
          </p:txBody>
        </p:sp>
      </p:grpSp>
      <p:cxnSp>
        <p:nvCxnSpPr>
          <p:cNvPr id="124" name="直接连接符 123">
            <a:extLst>
              <a:ext uri="{FF2B5EF4-FFF2-40B4-BE49-F238E27FC236}">
                <a16:creationId xmlns:a16="http://schemas.microsoft.com/office/drawing/2014/main" id="{1AA57E12-A495-4B08-A77C-986F6CADC98C}"/>
              </a:ext>
            </a:extLst>
          </p:cNvPr>
          <p:cNvCxnSpPr/>
          <p:nvPr/>
        </p:nvCxnSpPr>
        <p:spPr>
          <a:xfrm flipH="1">
            <a:off x="1948045"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9" name="表格 128">
            <a:extLst>
              <a:ext uri="{FF2B5EF4-FFF2-40B4-BE49-F238E27FC236}">
                <a16:creationId xmlns:a16="http://schemas.microsoft.com/office/drawing/2014/main" id="{39E1232E-4FFD-48B3-831E-20FCB9C41F32}"/>
              </a:ext>
            </a:extLst>
          </p:cNvPr>
          <p:cNvGraphicFramePr>
            <a:graphicFrameLocks noGrp="1"/>
          </p:cNvGraphicFramePr>
          <p:nvPr>
            <p:extLst>
              <p:ext uri="{D42A27DB-BD31-4B8C-83A1-F6EECF244321}">
                <p14:modId xmlns:p14="http://schemas.microsoft.com/office/powerpoint/2010/main" val="2680507885"/>
              </p:ext>
            </p:extLst>
          </p:nvPr>
        </p:nvGraphicFramePr>
        <p:xfrm>
          <a:off x="7907125" y="972514"/>
          <a:ext cx="3806452" cy="370840"/>
        </p:xfrm>
        <a:graphic>
          <a:graphicData uri="http://schemas.openxmlformats.org/drawingml/2006/table">
            <a:tbl>
              <a:tblPr firstRow="1" bandRow="1">
                <a:tableStyleId>{5C22544A-7EE6-4342-B048-85BDC9FD1C3A}</a:tableStyleId>
              </a:tblPr>
              <a:tblGrid>
                <a:gridCol w="707654">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1866898">
                  <a:extLst>
                    <a:ext uri="{9D8B030D-6E8A-4147-A177-3AD203B41FA5}">
                      <a16:colId xmlns:a16="http://schemas.microsoft.com/office/drawing/2014/main" val="20003"/>
                    </a:ext>
                  </a:extLst>
                </a:gridCol>
              </a:tblGrid>
              <a:tr h="370840">
                <a:tc>
                  <a:txBody>
                    <a:bodyPr/>
                    <a:lstStyle/>
                    <a:p>
                      <a:pPr algn="ctr"/>
                      <a:r>
                        <a:rPr lang="en-US" altLang="zh-CN" dirty="0">
                          <a:solidFill>
                            <a:schemeClr val="bg1">
                              <a:lumMod val="50000"/>
                            </a:schemeClr>
                          </a:solidFill>
                        </a:rPr>
                        <a:t>op </a:t>
                      </a:r>
                      <a:r>
                        <a:rPr lang="en-US" altLang="zh-CN" b="0" dirty="0">
                          <a:solidFill>
                            <a:schemeClr val="bg1">
                              <a:lumMod val="50000"/>
                            </a:schemeClr>
                          </a:solidFill>
                        </a:rPr>
                        <a:t>(6)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tx1"/>
                          </a:solidFill>
                        </a:rPr>
                        <a:t>rs</a:t>
                      </a:r>
                      <a:r>
                        <a:rPr lang="en-US" altLang="zh-CN" dirty="0">
                          <a:solidFill>
                            <a:schemeClr val="tx1"/>
                          </a:solidFill>
                        </a:rPr>
                        <a:t> </a:t>
                      </a: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rt</a:t>
                      </a:r>
                      <a:r>
                        <a:rPr lang="en-US" altLang="zh-CN" dirty="0">
                          <a:solidFill>
                            <a:schemeClr val="bg1">
                              <a:lumMod val="50000"/>
                            </a:schemeClr>
                          </a:solidFill>
                        </a:rPr>
                        <a:t> </a:t>
                      </a:r>
                      <a:r>
                        <a:rPr lang="en-US" altLang="zh-CN" b="0" dirty="0">
                          <a:solidFill>
                            <a:schemeClr val="bg1">
                              <a:lumMod val="50000"/>
                            </a:schemeClr>
                          </a:solidFill>
                        </a:rPr>
                        <a:t>(5)</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Imm</a:t>
                      </a:r>
                      <a:r>
                        <a:rPr lang="en-US" altLang="zh-CN" dirty="0">
                          <a:solidFill>
                            <a:schemeClr val="bg1">
                              <a:lumMod val="50000"/>
                            </a:schemeClr>
                          </a:solidFill>
                        </a:rPr>
                        <a:t> </a:t>
                      </a:r>
                      <a:r>
                        <a:rPr lang="en-US" altLang="zh-CN" b="0" dirty="0">
                          <a:solidFill>
                            <a:schemeClr val="bg1">
                              <a:lumMod val="50000"/>
                            </a:schemeClr>
                          </a:solidFill>
                        </a:rPr>
                        <a:t>(16)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130" name="组合 129">
            <a:extLst>
              <a:ext uri="{FF2B5EF4-FFF2-40B4-BE49-F238E27FC236}">
                <a16:creationId xmlns:a16="http://schemas.microsoft.com/office/drawing/2014/main" id="{0C9672CA-E0C9-4FEF-9094-E66EA5003FE1}"/>
              </a:ext>
            </a:extLst>
          </p:cNvPr>
          <p:cNvGrpSpPr/>
          <p:nvPr/>
        </p:nvGrpSpPr>
        <p:grpSpPr>
          <a:xfrm>
            <a:off x="6986215" y="971409"/>
            <a:ext cx="4845843" cy="670745"/>
            <a:chOff x="6986215" y="877199"/>
            <a:chExt cx="4845843" cy="670745"/>
          </a:xfrm>
        </p:grpSpPr>
        <p:sp>
          <p:nvSpPr>
            <p:cNvPr id="131" name="文本框 130">
              <a:extLst>
                <a:ext uri="{FF2B5EF4-FFF2-40B4-BE49-F238E27FC236}">
                  <a16:creationId xmlns:a16="http://schemas.microsoft.com/office/drawing/2014/main" id="{5E621B13-CF06-4DBA-8F6C-69C07E09D8C0}"/>
                </a:ext>
              </a:extLst>
            </p:cNvPr>
            <p:cNvSpPr txBox="1"/>
            <p:nvPr/>
          </p:nvSpPr>
          <p:spPr>
            <a:xfrm>
              <a:off x="8522288" y="1238621"/>
              <a:ext cx="830677" cy="307777"/>
            </a:xfrm>
            <a:prstGeom prst="rect">
              <a:avLst/>
            </a:prstGeom>
            <a:noFill/>
          </p:spPr>
          <p:txBody>
            <a:bodyPr wrap="none" rtlCol="0">
              <a:spAutoFit/>
            </a:bodyPr>
            <a:lstStyle/>
            <a:p>
              <a:r>
                <a:rPr lang="en-US" altLang="zh-CN" sz="1400" dirty="0"/>
                <a:t>25       21</a:t>
              </a:r>
              <a:endParaRPr lang="zh-CN" altLang="en-US" sz="1400" dirty="0"/>
            </a:p>
          </p:txBody>
        </p:sp>
        <p:sp>
          <p:nvSpPr>
            <p:cNvPr id="132" name="文本框 131">
              <a:extLst>
                <a:ext uri="{FF2B5EF4-FFF2-40B4-BE49-F238E27FC236}">
                  <a16:creationId xmlns:a16="http://schemas.microsoft.com/office/drawing/2014/main" id="{63368491-5D12-43CB-96AB-56A5A822CD1A}"/>
                </a:ext>
              </a:extLst>
            </p:cNvPr>
            <p:cNvSpPr txBox="1"/>
            <p:nvPr/>
          </p:nvSpPr>
          <p:spPr>
            <a:xfrm>
              <a:off x="9810351" y="1240167"/>
              <a:ext cx="2021707" cy="307777"/>
            </a:xfrm>
            <a:prstGeom prst="rect">
              <a:avLst/>
            </a:prstGeom>
            <a:noFill/>
          </p:spPr>
          <p:txBody>
            <a:bodyPr wrap="none" rtlCol="0">
              <a:spAutoFit/>
            </a:bodyPr>
            <a:lstStyle/>
            <a:p>
              <a:r>
                <a:rPr lang="en-US" altLang="zh-CN" sz="1400" dirty="0"/>
                <a:t>15                                       0</a:t>
              </a:r>
              <a:endParaRPr lang="zh-CN" altLang="en-US" sz="1400" dirty="0"/>
            </a:p>
          </p:txBody>
        </p:sp>
        <p:sp>
          <p:nvSpPr>
            <p:cNvPr id="133" name="矩形 132">
              <a:extLst>
                <a:ext uri="{FF2B5EF4-FFF2-40B4-BE49-F238E27FC236}">
                  <a16:creationId xmlns:a16="http://schemas.microsoft.com/office/drawing/2014/main" id="{3E83E752-2501-46CF-987F-57000FA2184C}"/>
                </a:ext>
              </a:extLst>
            </p:cNvPr>
            <p:cNvSpPr/>
            <p:nvPr/>
          </p:nvSpPr>
          <p:spPr>
            <a:xfrm>
              <a:off x="6986215" y="877199"/>
              <a:ext cx="868571" cy="369332"/>
            </a:xfrm>
            <a:prstGeom prst="rect">
              <a:avLst/>
            </a:prstGeom>
          </p:spPr>
          <p:txBody>
            <a:bodyPr wrap="none">
              <a:spAutoFit/>
            </a:bodyPr>
            <a:lstStyle/>
            <a:p>
              <a:r>
                <a:rPr lang="en-US" altLang="zh-CN" b="1" dirty="0">
                  <a:solidFill>
                    <a:srgbClr val="FF0000"/>
                  </a:solidFill>
                  <a:latin typeface="Times New Roman" pitchFamily="18" charset="0"/>
                  <a:cs typeface="Times New Roman" pitchFamily="18" charset="0"/>
                </a:rPr>
                <a:t>100011</a:t>
              </a:r>
              <a:endParaRPr lang="zh-CN" altLang="en-US" b="1" dirty="0">
                <a:solidFill>
                  <a:srgbClr val="FF0000"/>
                </a:solidFill>
              </a:endParaRPr>
            </a:p>
          </p:txBody>
        </p:sp>
      </p:grpSp>
      <p:grpSp>
        <p:nvGrpSpPr>
          <p:cNvPr id="4" name="组合 3">
            <a:extLst>
              <a:ext uri="{FF2B5EF4-FFF2-40B4-BE49-F238E27FC236}">
                <a16:creationId xmlns:a16="http://schemas.microsoft.com/office/drawing/2014/main" id="{7851BAC7-40A1-42D6-A695-90CBA435E724}"/>
              </a:ext>
            </a:extLst>
          </p:cNvPr>
          <p:cNvGrpSpPr/>
          <p:nvPr/>
        </p:nvGrpSpPr>
        <p:grpSpPr>
          <a:xfrm>
            <a:off x="66503" y="3580914"/>
            <a:ext cx="4027864" cy="3231099"/>
            <a:chOff x="66503" y="3580914"/>
            <a:chExt cx="4027864" cy="3231099"/>
          </a:xfrm>
        </p:grpSpPr>
        <p:pic>
          <p:nvPicPr>
            <p:cNvPr id="126" name="图片 125">
              <a:extLst>
                <a:ext uri="{FF2B5EF4-FFF2-40B4-BE49-F238E27FC236}">
                  <a16:creationId xmlns:a16="http://schemas.microsoft.com/office/drawing/2014/main" id="{46E7D7D9-606E-45E3-8BD4-229FE1D8023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341" y="3609335"/>
              <a:ext cx="3784489" cy="3174615"/>
            </a:xfrm>
            <a:prstGeom prst="rect">
              <a:avLst/>
            </a:prstGeom>
          </p:spPr>
        </p:pic>
        <p:sp>
          <p:nvSpPr>
            <p:cNvPr id="109" name="矩形: 折角 108">
              <a:extLst>
                <a:ext uri="{FF2B5EF4-FFF2-40B4-BE49-F238E27FC236}">
                  <a16:creationId xmlns:a16="http://schemas.microsoft.com/office/drawing/2014/main" id="{32C8A337-3333-43D4-A27C-402EEE8C854A}"/>
                </a:ext>
              </a:extLst>
            </p:cNvPr>
            <p:cNvSpPr/>
            <p:nvPr/>
          </p:nvSpPr>
          <p:spPr>
            <a:xfrm>
              <a:off x="66503" y="3580914"/>
              <a:ext cx="4027864" cy="3231099"/>
            </a:xfrm>
            <a:prstGeom prst="foldedCorner">
              <a:avLst>
                <a:gd name="adj" fmla="val 10567"/>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a:extLst>
              <a:ext uri="{FF2B5EF4-FFF2-40B4-BE49-F238E27FC236}">
                <a16:creationId xmlns:a16="http://schemas.microsoft.com/office/drawing/2014/main" id="{F690A4C6-99E9-466B-B7C4-CA5A2DE532A8}"/>
              </a:ext>
            </a:extLst>
          </p:cNvPr>
          <p:cNvSpPr>
            <a:spLocks noGrp="1"/>
          </p:cNvSpPr>
          <p:nvPr>
            <p:ph type="sldNum" sz="quarter" idx="12"/>
          </p:nvPr>
        </p:nvSpPr>
        <p:spPr/>
        <p:txBody>
          <a:bodyPr/>
          <a:lstStyle/>
          <a:p>
            <a:fld id="{042958E2-BC60-473F-990C-5A8ED10EB267}" type="slidenum">
              <a:rPr lang="zh-CN" altLang="en-US" sz="1400" b="1" smtClean="0"/>
              <a:pPr/>
              <a:t>18</a:t>
            </a:fld>
            <a:r>
              <a:rPr lang="zh-CN" altLang="en-US"/>
              <a:t> </a:t>
            </a:r>
            <a:r>
              <a:rPr lang="en-US" altLang="zh-CN"/>
              <a:t>/ 24</a:t>
            </a:r>
            <a:endParaRPr lang="zh-CN" altLang="en-US" dirty="0"/>
          </a:p>
        </p:txBody>
      </p:sp>
    </p:spTree>
    <p:extLst>
      <p:ext uri="{BB962C8B-B14F-4D97-AF65-F5344CB8AC3E}">
        <p14:creationId xmlns:p14="http://schemas.microsoft.com/office/powerpoint/2010/main" val="319824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left)">
                                      <p:cBhvr>
                                        <p:cTn id="17" dur="500"/>
                                        <p:tgtEl>
                                          <p:spTgt spid="69"/>
                                        </p:tgtEl>
                                      </p:cBhvr>
                                    </p:animEffect>
                                  </p:childTnLst>
                                </p:cTn>
                              </p:par>
                              <p:par>
                                <p:cTn id="18" presetID="22" presetClass="entr" presetSubtype="8"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wipe(left)">
                                      <p:cBhvr>
                                        <p:cTn id="20" dur="500"/>
                                        <p:tgtEl>
                                          <p:spTgt spid="9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CAEF1-6E55-4137-AD3B-BB95AAF34868}"/>
              </a:ext>
            </a:extLst>
          </p:cNvPr>
          <p:cNvSpPr>
            <a:spLocks noGrp="1"/>
          </p:cNvSpPr>
          <p:nvPr>
            <p:ph type="title"/>
          </p:nvPr>
        </p:nvSpPr>
        <p:spPr/>
        <p:txBody>
          <a:bodyPr/>
          <a:lstStyle/>
          <a:p>
            <a:r>
              <a:rPr lang="en-US" altLang="zh-CN" sz="4000" b="1" dirty="0" err="1">
                <a:solidFill>
                  <a:srgbClr val="FF0000"/>
                </a:solidFill>
                <a:latin typeface="Courier New" pitchFamily="49" charset="0"/>
              </a:rPr>
              <a:t>lw</a:t>
            </a:r>
            <a:r>
              <a:rPr lang="en-US" altLang="zh-CN" sz="4000" dirty="0">
                <a:latin typeface="Courier New" pitchFamily="49" charset="0"/>
              </a:rPr>
              <a:t> rt, </a:t>
            </a:r>
            <a:r>
              <a:rPr lang="en-US" altLang="zh-CN" sz="4000" dirty="0" err="1">
                <a:latin typeface="Courier New" pitchFamily="49" charset="0"/>
              </a:rPr>
              <a:t>imm</a:t>
            </a:r>
            <a:r>
              <a:rPr lang="en-US" altLang="zh-CN" sz="4000" dirty="0">
                <a:latin typeface="Courier New" pitchFamily="49" charset="0"/>
              </a:rPr>
              <a:t>(</a:t>
            </a:r>
            <a:r>
              <a:rPr lang="en-US" altLang="zh-CN" sz="4000" dirty="0" err="1">
                <a:latin typeface="Courier New" pitchFamily="49" charset="0"/>
              </a:rPr>
              <a:t>rs</a:t>
            </a:r>
            <a:r>
              <a:rPr lang="en-US" altLang="zh-CN" sz="4000" dirty="0">
                <a:latin typeface="Courier New" pitchFamily="49" charset="0"/>
              </a:rPr>
              <a:t>)</a:t>
            </a:r>
            <a:endParaRPr lang="zh-CN" altLang="en-US" dirty="0"/>
          </a:p>
        </p:txBody>
      </p:sp>
      <p:cxnSp>
        <p:nvCxnSpPr>
          <p:cNvPr id="4" name="肘形连接符 7">
            <a:extLst>
              <a:ext uri="{FF2B5EF4-FFF2-40B4-BE49-F238E27FC236}">
                <a16:creationId xmlns:a16="http://schemas.microsoft.com/office/drawing/2014/main" id="{61DBC3B8-2BB8-4AEC-8572-20C9A862A4B0}"/>
              </a:ext>
            </a:extLst>
          </p:cNvPr>
          <p:cNvCxnSpPr>
            <a:stCxn id="46" idx="3"/>
            <a:endCxn id="7" idx="1"/>
          </p:cNvCxnSpPr>
          <p:nvPr/>
        </p:nvCxnSpPr>
        <p:spPr>
          <a:xfrm>
            <a:off x="2800641" y="2844979"/>
            <a:ext cx="862544"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3A493759-1030-4ABE-8B2C-BEE9EC72EC41}"/>
              </a:ext>
            </a:extLst>
          </p:cNvPr>
          <p:cNvGrpSpPr/>
          <p:nvPr/>
        </p:nvGrpSpPr>
        <p:grpSpPr>
          <a:xfrm>
            <a:off x="3663185" y="2563069"/>
            <a:ext cx="869733" cy="826990"/>
            <a:chOff x="4091087" y="4179908"/>
            <a:chExt cx="969977" cy="826990"/>
          </a:xfrm>
        </p:grpSpPr>
        <p:sp>
          <p:nvSpPr>
            <p:cNvPr id="6" name="矩形 5">
              <a:extLst>
                <a:ext uri="{FF2B5EF4-FFF2-40B4-BE49-F238E27FC236}">
                  <a16:creationId xmlns:a16="http://schemas.microsoft.com/office/drawing/2014/main" id="{58C8DE32-2C0C-4FD3-839A-777AA5E2BD41}"/>
                </a:ext>
              </a:extLst>
            </p:cNvPr>
            <p:cNvSpPr/>
            <p:nvPr/>
          </p:nvSpPr>
          <p:spPr>
            <a:xfrm>
              <a:off x="4092125"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7" name="文本框 6">
              <a:extLst>
                <a:ext uri="{FF2B5EF4-FFF2-40B4-BE49-F238E27FC236}">
                  <a16:creationId xmlns:a16="http://schemas.microsoft.com/office/drawing/2014/main" id="{F8F61BD8-9CE5-4F3F-8490-0EEC2B1E1296}"/>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8" name="文本框 7">
              <a:extLst>
                <a:ext uri="{FF2B5EF4-FFF2-40B4-BE49-F238E27FC236}">
                  <a16:creationId xmlns:a16="http://schemas.microsoft.com/office/drawing/2014/main" id="{DF97C23D-B314-47F8-8F53-87D3BF1987A7}"/>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9" name="文本框 8">
              <a:extLst>
                <a:ext uri="{FF2B5EF4-FFF2-40B4-BE49-F238E27FC236}">
                  <a16:creationId xmlns:a16="http://schemas.microsoft.com/office/drawing/2014/main" id="{C616C05E-A688-40B7-AA4F-A997E225200F}"/>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10" name="文本框 9">
            <a:extLst>
              <a:ext uri="{FF2B5EF4-FFF2-40B4-BE49-F238E27FC236}">
                <a16:creationId xmlns:a16="http://schemas.microsoft.com/office/drawing/2014/main" id="{08457CFF-F2BB-4AAF-8BF9-C69AB295E5BF}"/>
              </a:ext>
            </a:extLst>
          </p:cNvPr>
          <p:cNvSpPr txBox="1"/>
          <p:nvPr/>
        </p:nvSpPr>
        <p:spPr>
          <a:xfrm>
            <a:off x="1908028" y="2824516"/>
            <a:ext cx="316112" cy="246221"/>
          </a:xfrm>
          <a:prstGeom prst="rect">
            <a:avLst/>
          </a:prstGeom>
          <a:noFill/>
        </p:spPr>
        <p:txBody>
          <a:bodyPr wrap="none" rtlCol="0">
            <a:spAutoFit/>
          </a:bodyPr>
          <a:lstStyle/>
          <a:p>
            <a:r>
              <a:rPr lang="en-US" altLang="zh-CN" sz="1000" dirty="0"/>
              <a:t>32</a:t>
            </a:r>
            <a:endParaRPr lang="zh-CN" altLang="en-US" sz="1000" dirty="0"/>
          </a:p>
        </p:txBody>
      </p:sp>
      <p:sp>
        <p:nvSpPr>
          <p:cNvPr id="11" name="文本框 10">
            <a:extLst>
              <a:ext uri="{FF2B5EF4-FFF2-40B4-BE49-F238E27FC236}">
                <a16:creationId xmlns:a16="http://schemas.microsoft.com/office/drawing/2014/main" id="{3CFA2FAE-27CC-40CD-870A-727A888CA5BA}"/>
              </a:ext>
            </a:extLst>
          </p:cNvPr>
          <p:cNvSpPr txBox="1"/>
          <p:nvPr/>
        </p:nvSpPr>
        <p:spPr>
          <a:xfrm>
            <a:off x="3352254" y="2819703"/>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12" name="直接连接符 11">
            <a:extLst>
              <a:ext uri="{FF2B5EF4-FFF2-40B4-BE49-F238E27FC236}">
                <a16:creationId xmlns:a16="http://schemas.microsoft.com/office/drawing/2014/main" id="{BC6EE1FF-5E72-49D1-8E20-89C3423FF542}"/>
              </a:ext>
            </a:extLst>
          </p:cNvPr>
          <p:cNvCxnSpPr/>
          <p:nvPr/>
        </p:nvCxnSpPr>
        <p:spPr>
          <a:xfrm flipH="1">
            <a:off x="3366287"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2DF8750-2EC8-4408-948D-F5EB37DB25FF}"/>
              </a:ext>
            </a:extLst>
          </p:cNvPr>
          <p:cNvSpPr txBox="1"/>
          <p:nvPr/>
        </p:nvSpPr>
        <p:spPr>
          <a:xfrm>
            <a:off x="3202182" y="2563175"/>
            <a:ext cx="476412" cy="276999"/>
          </a:xfrm>
          <a:prstGeom prst="rect">
            <a:avLst/>
          </a:prstGeom>
          <a:noFill/>
        </p:spPr>
        <p:txBody>
          <a:bodyPr wrap="none" rtlCol="0">
            <a:spAutoFit/>
          </a:bodyPr>
          <a:lstStyle/>
          <a:p>
            <a:r>
              <a:rPr lang="en-US" altLang="zh-CN" sz="1200" dirty="0"/>
              <a:t>[7:2]</a:t>
            </a:r>
            <a:endParaRPr lang="zh-CN" altLang="en-US" sz="1200" dirty="0"/>
          </a:p>
        </p:txBody>
      </p:sp>
      <p:cxnSp>
        <p:nvCxnSpPr>
          <p:cNvPr id="14" name="直接连接符 13">
            <a:extLst>
              <a:ext uri="{FF2B5EF4-FFF2-40B4-BE49-F238E27FC236}">
                <a16:creationId xmlns:a16="http://schemas.microsoft.com/office/drawing/2014/main" id="{1D9C1973-4814-4A8B-BF10-EC136CDB1AFB}"/>
              </a:ext>
            </a:extLst>
          </p:cNvPr>
          <p:cNvCxnSpPr>
            <a:stCxn id="44" idx="0"/>
            <a:endCxn id="15" idx="2"/>
          </p:cNvCxnSpPr>
          <p:nvPr/>
        </p:nvCxnSpPr>
        <p:spPr>
          <a:xfrm flipV="1">
            <a:off x="2524069" y="2441879"/>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8FCC678-4D22-403C-ADBF-3DCCBA81B5AE}"/>
              </a:ext>
            </a:extLst>
          </p:cNvPr>
          <p:cNvSpPr txBox="1"/>
          <p:nvPr/>
        </p:nvSpPr>
        <p:spPr>
          <a:xfrm>
            <a:off x="2324530" y="2180269"/>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cxnSp>
        <p:nvCxnSpPr>
          <p:cNvPr id="16" name="肘形连接符 70">
            <a:extLst>
              <a:ext uri="{FF2B5EF4-FFF2-40B4-BE49-F238E27FC236}">
                <a16:creationId xmlns:a16="http://schemas.microsoft.com/office/drawing/2014/main" id="{AFC28C59-2BBF-4064-9BAA-6593317FCACB}"/>
              </a:ext>
            </a:extLst>
          </p:cNvPr>
          <p:cNvCxnSpPr>
            <a:stCxn id="8" idx="3"/>
            <a:endCxn id="33" idx="1"/>
          </p:cNvCxnSpPr>
          <p:nvPr/>
        </p:nvCxnSpPr>
        <p:spPr>
          <a:xfrm>
            <a:off x="4532918" y="2841760"/>
            <a:ext cx="1266124" cy="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3FD8F9F-ABE4-48FC-BF2C-0523E4FB079F}"/>
              </a:ext>
            </a:extLst>
          </p:cNvPr>
          <p:cNvSpPr txBox="1"/>
          <p:nvPr/>
        </p:nvSpPr>
        <p:spPr>
          <a:xfrm>
            <a:off x="4619454" y="2821681"/>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18" name="直接连接符 17">
            <a:extLst>
              <a:ext uri="{FF2B5EF4-FFF2-40B4-BE49-F238E27FC236}">
                <a16:creationId xmlns:a16="http://schemas.microsoft.com/office/drawing/2014/main" id="{61139444-A541-4F89-9FD3-5230C5D7E455}"/>
              </a:ext>
            </a:extLst>
          </p:cNvPr>
          <p:cNvCxnSpPr/>
          <p:nvPr/>
        </p:nvCxnSpPr>
        <p:spPr>
          <a:xfrm flipH="1">
            <a:off x="4626677" y="276539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DA9921C5-2336-490F-9295-DEFF66A92350}"/>
              </a:ext>
            </a:extLst>
          </p:cNvPr>
          <p:cNvSpPr txBox="1"/>
          <p:nvPr/>
        </p:nvSpPr>
        <p:spPr>
          <a:xfrm>
            <a:off x="5201944" y="2805256"/>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20" name="直接连接符 19">
            <a:extLst>
              <a:ext uri="{FF2B5EF4-FFF2-40B4-BE49-F238E27FC236}">
                <a16:creationId xmlns:a16="http://schemas.microsoft.com/office/drawing/2014/main" id="{B92FB187-4589-41A0-A584-1B5B5D004B84}"/>
              </a:ext>
            </a:extLst>
          </p:cNvPr>
          <p:cNvCxnSpPr/>
          <p:nvPr/>
        </p:nvCxnSpPr>
        <p:spPr>
          <a:xfrm flipH="1">
            <a:off x="5215977" y="277021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F06EC308-1FA3-4E15-9359-6D671F693515}"/>
              </a:ext>
            </a:extLst>
          </p:cNvPr>
          <p:cNvSpPr txBox="1"/>
          <p:nvPr/>
        </p:nvSpPr>
        <p:spPr>
          <a:xfrm>
            <a:off x="4964519" y="2533870"/>
            <a:ext cx="660968" cy="276999"/>
          </a:xfrm>
          <a:prstGeom prst="rect">
            <a:avLst/>
          </a:prstGeom>
          <a:noFill/>
        </p:spPr>
        <p:txBody>
          <a:bodyPr wrap="square" rtlCol="0">
            <a:spAutoFit/>
          </a:bodyPr>
          <a:lstStyle/>
          <a:p>
            <a:r>
              <a:rPr lang="en-US" altLang="zh-CN" sz="1200" dirty="0"/>
              <a:t>[25:21]</a:t>
            </a:r>
            <a:endParaRPr lang="zh-CN" altLang="en-US" sz="1200" dirty="0"/>
          </a:p>
        </p:txBody>
      </p:sp>
      <p:cxnSp>
        <p:nvCxnSpPr>
          <p:cNvPr id="22" name="直接连接符 21">
            <a:extLst>
              <a:ext uri="{FF2B5EF4-FFF2-40B4-BE49-F238E27FC236}">
                <a16:creationId xmlns:a16="http://schemas.microsoft.com/office/drawing/2014/main" id="{E5F551F2-5226-46C4-B547-AEB2B1A63F5C}"/>
              </a:ext>
            </a:extLst>
          </p:cNvPr>
          <p:cNvCxnSpPr>
            <a:endCxn id="23" idx="2"/>
          </p:cNvCxnSpPr>
          <p:nvPr/>
        </p:nvCxnSpPr>
        <p:spPr>
          <a:xfrm flipV="1">
            <a:off x="6053015" y="2340754"/>
            <a:ext cx="0" cy="190167"/>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75EC27C-B986-487E-9551-56757699CEC2}"/>
              </a:ext>
            </a:extLst>
          </p:cNvPr>
          <p:cNvSpPr txBox="1"/>
          <p:nvPr/>
        </p:nvSpPr>
        <p:spPr>
          <a:xfrm>
            <a:off x="5866105" y="2109922"/>
            <a:ext cx="373820" cy="230832"/>
          </a:xfrm>
          <a:prstGeom prst="rect">
            <a:avLst/>
          </a:prstGeom>
          <a:noFill/>
        </p:spPr>
        <p:txBody>
          <a:bodyPr wrap="none" bIns="0" rtlCol="0">
            <a:spAutoFit/>
          </a:bodyPr>
          <a:lstStyle/>
          <a:p>
            <a:r>
              <a:rPr lang="en-US" altLang="zh-CN" sz="1200" dirty="0" err="1">
                <a:latin typeface="Cambria Math" panose="02040503050406030204" pitchFamily="18" charset="0"/>
                <a:ea typeface="Cambria Math" panose="02040503050406030204" pitchFamily="18" charset="0"/>
              </a:rPr>
              <a:t>clk</a:t>
            </a:r>
            <a:endParaRPr lang="zh-CN" altLang="en-US" sz="1600" dirty="0">
              <a:latin typeface="Cambria Math" panose="02040503050406030204" pitchFamily="18" charset="0"/>
            </a:endParaRPr>
          </a:p>
        </p:txBody>
      </p:sp>
      <p:sp>
        <p:nvSpPr>
          <p:cNvPr id="24" name="流程图: 手动输入 23">
            <a:extLst>
              <a:ext uri="{FF2B5EF4-FFF2-40B4-BE49-F238E27FC236}">
                <a16:creationId xmlns:a16="http://schemas.microsoft.com/office/drawing/2014/main" id="{4AFCF408-B507-4AA2-8FF3-DEB4A822F356}"/>
              </a:ext>
            </a:extLst>
          </p:cNvPr>
          <p:cNvSpPr/>
          <p:nvPr/>
        </p:nvSpPr>
        <p:spPr>
          <a:xfrm>
            <a:off x="5771013" y="5324099"/>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cxnSp>
        <p:nvCxnSpPr>
          <p:cNvPr id="25" name="肘形连接符 83">
            <a:extLst>
              <a:ext uri="{FF2B5EF4-FFF2-40B4-BE49-F238E27FC236}">
                <a16:creationId xmlns:a16="http://schemas.microsoft.com/office/drawing/2014/main" id="{92491F90-D80A-4095-A237-2AE663A2AE67}"/>
              </a:ext>
            </a:extLst>
          </p:cNvPr>
          <p:cNvCxnSpPr>
            <a:stCxn id="8" idx="3"/>
            <a:endCxn id="24" idx="1"/>
          </p:cNvCxnSpPr>
          <p:nvPr/>
        </p:nvCxnSpPr>
        <p:spPr>
          <a:xfrm>
            <a:off x="4532918" y="2841760"/>
            <a:ext cx="1238095" cy="2625559"/>
          </a:xfrm>
          <a:prstGeom prst="bentConnector3">
            <a:avLst>
              <a:gd name="adj1" fmla="val 3153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E327786A-19FC-453D-AD89-34E7DC9CF88B}"/>
              </a:ext>
            </a:extLst>
          </p:cNvPr>
          <p:cNvSpPr txBox="1"/>
          <p:nvPr/>
        </p:nvSpPr>
        <p:spPr>
          <a:xfrm>
            <a:off x="5102747" y="5445285"/>
            <a:ext cx="316112" cy="246221"/>
          </a:xfrm>
          <a:prstGeom prst="rect">
            <a:avLst/>
          </a:prstGeom>
          <a:noFill/>
        </p:spPr>
        <p:txBody>
          <a:bodyPr wrap="none" rtlCol="0">
            <a:spAutoFit/>
          </a:bodyPr>
          <a:lstStyle/>
          <a:p>
            <a:r>
              <a:rPr lang="en-US" altLang="zh-CN" sz="1000" dirty="0"/>
              <a:t>16</a:t>
            </a:r>
            <a:endParaRPr lang="zh-CN" altLang="en-US" sz="1000" dirty="0"/>
          </a:p>
        </p:txBody>
      </p:sp>
      <p:cxnSp>
        <p:nvCxnSpPr>
          <p:cNvPr id="27" name="直接连接符 26">
            <a:extLst>
              <a:ext uri="{FF2B5EF4-FFF2-40B4-BE49-F238E27FC236}">
                <a16:creationId xmlns:a16="http://schemas.microsoft.com/office/drawing/2014/main" id="{BFCB379B-9AFF-4C0D-9DD6-D94DC18B0C60}"/>
              </a:ext>
            </a:extLst>
          </p:cNvPr>
          <p:cNvCxnSpPr/>
          <p:nvPr/>
        </p:nvCxnSpPr>
        <p:spPr>
          <a:xfrm flipH="1">
            <a:off x="5116780" y="539728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53E1757-7421-4BE9-A7C5-DC3E1DAEB132}"/>
              </a:ext>
            </a:extLst>
          </p:cNvPr>
          <p:cNvSpPr txBox="1"/>
          <p:nvPr/>
        </p:nvSpPr>
        <p:spPr>
          <a:xfrm>
            <a:off x="4949463" y="5136913"/>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29" name="文本框 28">
            <a:extLst>
              <a:ext uri="{FF2B5EF4-FFF2-40B4-BE49-F238E27FC236}">
                <a16:creationId xmlns:a16="http://schemas.microsoft.com/office/drawing/2014/main" id="{4F10BAF4-7262-4114-B1F1-F97604380054}"/>
              </a:ext>
            </a:extLst>
          </p:cNvPr>
          <p:cNvSpPr txBox="1"/>
          <p:nvPr/>
        </p:nvSpPr>
        <p:spPr>
          <a:xfrm>
            <a:off x="6617634" y="5439070"/>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0" name="直接连接符 29">
            <a:extLst>
              <a:ext uri="{FF2B5EF4-FFF2-40B4-BE49-F238E27FC236}">
                <a16:creationId xmlns:a16="http://schemas.microsoft.com/office/drawing/2014/main" id="{AED95966-3EA8-4E16-8606-9657B63565B9}"/>
              </a:ext>
            </a:extLst>
          </p:cNvPr>
          <p:cNvCxnSpPr/>
          <p:nvPr/>
        </p:nvCxnSpPr>
        <p:spPr>
          <a:xfrm flipH="1">
            <a:off x="6680430" y="5387350"/>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1638CE23-2CA2-4E29-BAFD-916EB1D82778}"/>
              </a:ext>
            </a:extLst>
          </p:cNvPr>
          <p:cNvGrpSpPr/>
          <p:nvPr/>
        </p:nvGrpSpPr>
        <p:grpSpPr>
          <a:xfrm>
            <a:off x="5799042" y="2424339"/>
            <a:ext cx="968164" cy="1770452"/>
            <a:chOff x="3944531" y="903999"/>
            <a:chExt cx="968164" cy="1770452"/>
          </a:xfrm>
        </p:grpSpPr>
        <p:sp>
          <p:nvSpPr>
            <p:cNvPr id="32" name="矩形 31">
              <a:extLst>
                <a:ext uri="{FF2B5EF4-FFF2-40B4-BE49-F238E27FC236}">
                  <a16:creationId xmlns:a16="http://schemas.microsoft.com/office/drawing/2014/main" id="{B85AA9F2-95D9-4815-B047-C40783456765}"/>
                </a:ext>
              </a:extLst>
            </p:cNvPr>
            <p:cNvSpPr/>
            <p:nvPr/>
          </p:nvSpPr>
          <p:spPr>
            <a:xfrm>
              <a:off x="3945569" y="946451"/>
              <a:ext cx="964800" cy="172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寄存器文件</a:t>
              </a:r>
            </a:p>
          </p:txBody>
        </p:sp>
        <p:sp>
          <p:nvSpPr>
            <p:cNvPr id="33" name="文本框 32">
              <a:extLst>
                <a:ext uri="{FF2B5EF4-FFF2-40B4-BE49-F238E27FC236}">
                  <a16:creationId xmlns:a16="http://schemas.microsoft.com/office/drawing/2014/main" id="{1E1A0553-C491-48B7-B2FF-5EC7033BF888}"/>
                </a:ext>
              </a:extLst>
            </p:cNvPr>
            <p:cNvSpPr txBox="1"/>
            <p:nvPr/>
          </p:nvSpPr>
          <p:spPr>
            <a:xfrm>
              <a:off x="3944531" y="117161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A1</a:t>
              </a:r>
              <a:endParaRPr lang="zh-CN" altLang="en-US" sz="1600" dirty="0">
                <a:latin typeface="Cambria Math" panose="02040503050406030204" pitchFamily="18" charset="0"/>
              </a:endParaRPr>
            </a:p>
          </p:txBody>
        </p:sp>
        <p:sp>
          <p:nvSpPr>
            <p:cNvPr id="34" name="文本框 33">
              <a:extLst>
                <a:ext uri="{FF2B5EF4-FFF2-40B4-BE49-F238E27FC236}">
                  <a16:creationId xmlns:a16="http://schemas.microsoft.com/office/drawing/2014/main" id="{2FF3DF55-0FF9-45FF-B83D-B163EC1255AE}"/>
                </a:ext>
              </a:extLst>
            </p:cNvPr>
            <p:cNvSpPr txBox="1"/>
            <p:nvPr/>
          </p:nvSpPr>
          <p:spPr>
            <a:xfrm>
              <a:off x="4443319" y="1171612"/>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RD1</a:t>
              </a:r>
              <a:endParaRPr lang="zh-CN" altLang="en-US" sz="1600" dirty="0">
                <a:latin typeface="Cambria Math" panose="02040503050406030204" pitchFamily="18" charset="0"/>
              </a:endParaRPr>
            </a:p>
          </p:txBody>
        </p:sp>
        <p:sp>
          <p:nvSpPr>
            <p:cNvPr id="35" name="文本框 34">
              <a:extLst>
                <a:ext uri="{FF2B5EF4-FFF2-40B4-BE49-F238E27FC236}">
                  <a16:creationId xmlns:a16="http://schemas.microsoft.com/office/drawing/2014/main" id="{135BF42A-907D-4364-B15D-7966D47F2EE2}"/>
                </a:ext>
              </a:extLst>
            </p:cNvPr>
            <p:cNvSpPr txBox="1"/>
            <p:nvPr/>
          </p:nvSpPr>
          <p:spPr>
            <a:xfrm>
              <a:off x="3954022" y="1536935"/>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A2</a:t>
              </a:r>
              <a:endParaRPr lang="zh-CN" altLang="en-US" sz="1600" dirty="0">
                <a:latin typeface="Cambria Math" panose="02040503050406030204" pitchFamily="18" charset="0"/>
              </a:endParaRPr>
            </a:p>
          </p:txBody>
        </p:sp>
        <p:sp>
          <p:nvSpPr>
            <p:cNvPr id="36" name="文本框 35">
              <a:extLst>
                <a:ext uri="{FF2B5EF4-FFF2-40B4-BE49-F238E27FC236}">
                  <a16:creationId xmlns:a16="http://schemas.microsoft.com/office/drawing/2014/main" id="{D9CB0454-6272-47A1-A906-0CE1F914189F}"/>
                </a:ext>
              </a:extLst>
            </p:cNvPr>
            <p:cNvSpPr txBox="1"/>
            <p:nvPr/>
          </p:nvSpPr>
          <p:spPr>
            <a:xfrm>
              <a:off x="3953908" y="2031643"/>
              <a:ext cx="376632" cy="307777"/>
            </a:xfrm>
            <a:prstGeom prst="rect">
              <a:avLst/>
            </a:prstGeom>
            <a:noFill/>
          </p:spPr>
          <p:txBody>
            <a:bodyPr wrap="none" lIns="72000" rtlCol="0" anchor="ctr" anchorCtr="0">
              <a:spAutoFit/>
            </a:bodyPr>
            <a:lstStyle/>
            <a:p>
              <a:r>
                <a:rPr lang="en-US" altLang="zh-CN" sz="1400" b="1" dirty="0">
                  <a:solidFill>
                    <a:schemeClr val="accent2">
                      <a:lumMod val="75000"/>
                    </a:schemeClr>
                  </a:solidFill>
                  <a:latin typeface="Cambria Math" panose="02040503050406030204" pitchFamily="18" charset="0"/>
                  <a:ea typeface="Cambria Math" panose="02040503050406030204" pitchFamily="18" charset="0"/>
                </a:rPr>
                <a:t>A3</a:t>
              </a:r>
              <a:endParaRPr lang="zh-CN" altLang="en-US" sz="1600" b="1" dirty="0">
                <a:solidFill>
                  <a:schemeClr val="accent2">
                    <a:lumMod val="75000"/>
                  </a:schemeClr>
                </a:solidFill>
                <a:latin typeface="Cambria Math" panose="02040503050406030204" pitchFamily="18" charset="0"/>
              </a:endParaRPr>
            </a:p>
          </p:txBody>
        </p:sp>
        <p:sp>
          <p:nvSpPr>
            <p:cNvPr id="37" name="文本框 36">
              <a:extLst>
                <a:ext uri="{FF2B5EF4-FFF2-40B4-BE49-F238E27FC236}">
                  <a16:creationId xmlns:a16="http://schemas.microsoft.com/office/drawing/2014/main" id="{2FAAE8B2-5706-41CE-960E-AA7FBF5B3B2E}"/>
                </a:ext>
              </a:extLst>
            </p:cNvPr>
            <p:cNvSpPr txBox="1"/>
            <p:nvPr/>
          </p:nvSpPr>
          <p:spPr>
            <a:xfrm>
              <a:off x="3951748" y="2359619"/>
              <a:ext cx="493652" cy="276999"/>
            </a:xfrm>
            <a:prstGeom prst="rect">
              <a:avLst/>
            </a:prstGeom>
            <a:noFill/>
          </p:spPr>
          <p:txBody>
            <a:bodyPr wrap="none" lIns="72000" rtlCol="0" anchor="ctr" anchorCtr="0">
              <a:spAutoFit/>
            </a:bodyPr>
            <a:lstStyle/>
            <a:p>
              <a:r>
                <a:rPr lang="en-US" altLang="zh-CN" sz="1200" b="1" dirty="0">
                  <a:solidFill>
                    <a:schemeClr val="accent2">
                      <a:lumMod val="75000"/>
                    </a:schemeClr>
                  </a:solidFill>
                  <a:latin typeface="Cambria Math" panose="02040503050406030204" pitchFamily="18" charset="0"/>
                </a:rPr>
                <a:t>WD3</a:t>
              </a:r>
              <a:endParaRPr lang="zh-CN" altLang="en-US" sz="1600" b="1" dirty="0">
                <a:solidFill>
                  <a:schemeClr val="accent2">
                    <a:lumMod val="75000"/>
                  </a:schemeClr>
                </a:solidFill>
                <a:latin typeface="Cambria Math" panose="02040503050406030204" pitchFamily="18" charset="0"/>
              </a:endParaRPr>
            </a:p>
          </p:txBody>
        </p:sp>
        <p:sp>
          <p:nvSpPr>
            <p:cNvPr id="38" name="文本框 37">
              <a:extLst>
                <a:ext uri="{FF2B5EF4-FFF2-40B4-BE49-F238E27FC236}">
                  <a16:creationId xmlns:a16="http://schemas.microsoft.com/office/drawing/2014/main" id="{9FE8BA19-A906-4E5A-B8E2-624254F84067}"/>
                </a:ext>
              </a:extLst>
            </p:cNvPr>
            <p:cNvSpPr txBox="1"/>
            <p:nvPr/>
          </p:nvSpPr>
          <p:spPr>
            <a:xfrm>
              <a:off x="4366254" y="903999"/>
              <a:ext cx="357076" cy="267184"/>
            </a:xfrm>
            <a:prstGeom prst="rect">
              <a:avLst/>
            </a:prstGeom>
            <a:noFill/>
          </p:spPr>
          <p:txBody>
            <a:bodyPr wrap="none" lIns="72000" tIns="36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39" name="组合 38">
              <a:extLst>
                <a:ext uri="{FF2B5EF4-FFF2-40B4-BE49-F238E27FC236}">
                  <a16:creationId xmlns:a16="http://schemas.microsoft.com/office/drawing/2014/main" id="{6A2AC3F1-26B5-484A-8A48-8625E66238B2}"/>
                </a:ext>
              </a:extLst>
            </p:cNvPr>
            <p:cNvGrpSpPr/>
            <p:nvPr/>
          </p:nvGrpSpPr>
          <p:grpSpPr>
            <a:xfrm>
              <a:off x="4138517" y="950896"/>
              <a:ext cx="120864" cy="128953"/>
              <a:chOff x="1332523" y="3739662"/>
              <a:chExt cx="146245" cy="128953"/>
            </a:xfrm>
          </p:grpSpPr>
          <p:cxnSp>
            <p:nvCxnSpPr>
              <p:cNvPr id="41" name="直接连接符 40">
                <a:extLst>
                  <a:ext uri="{FF2B5EF4-FFF2-40B4-BE49-F238E27FC236}">
                    <a16:creationId xmlns:a16="http://schemas.microsoft.com/office/drawing/2014/main" id="{871D3052-E89A-440E-B81C-47ADFD319B81}"/>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754F15FC-A2DB-4E27-82F5-AC68E65E5E18}"/>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文本框 39">
              <a:extLst>
                <a:ext uri="{FF2B5EF4-FFF2-40B4-BE49-F238E27FC236}">
                  <a16:creationId xmlns:a16="http://schemas.microsoft.com/office/drawing/2014/main" id="{BCDD2179-5A0A-4D7E-8D76-EB995669D2AC}"/>
                </a:ext>
              </a:extLst>
            </p:cNvPr>
            <p:cNvSpPr txBox="1"/>
            <p:nvPr/>
          </p:nvSpPr>
          <p:spPr>
            <a:xfrm>
              <a:off x="4453792" y="1536935"/>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RD2</a:t>
              </a:r>
              <a:endParaRPr lang="zh-CN" altLang="en-US" sz="1600" dirty="0">
                <a:latin typeface="Cambria Math" panose="02040503050406030204" pitchFamily="18" charset="0"/>
              </a:endParaRPr>
            </a:p>
          </p:txBody>
        </p:sp>
      </p:grpSp>
      <p:grpSp>
        <p:nvGrpSpPr>
          <p:cNvPr id="43" name="组合 42">
            <a:extLst>
              <a:ext uri="{FF2B5EF4-FFF2-40B4-BE49-F238E27FC236}">
                <a16:creationId xmlns:a16="http://schemas.microsoft.com/office/drawing/2014/main" id="{3FF5B28E-40E8-4016-8DDF-2BEC7F9F5081}"/>
              </a:ext>
            </a:extLst>
          </p:cNvPr>
          <p:cNvGrpSpPr/>
          <p:nvPr/>
        </p:nvGrpSpPr>
        <p:grpSpPr>
          <a:xfrm>
            <a:off x="2240347" y="2606981"/>
            <a:ext cx="566600" cy="550843"/>
            <a:chOff x="2240347" y="2606981"/>
            <a:chExt cx="566600" cy="550843"/>
          </a:xfrm>
        </p:grpSpPr>
        <p:sp>
          <p:nvSpPr>
            <p:cNvPr id="44" name="矩形 43">
              <a:extLst>
                <a:ext uri="{FF2B5EF4-FFF2-40B4-BE49-F238E27FC236}">
                  <a16:creationId xmlns:a16="http://schemas.microsoft.com/office/drawing/2014/main" id="{43BD5934-31AD-4427-ADC0-D89C70705A80}"/>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45" name="文本框 44">
              <a:extLst>
                <a:ext uri="{FF2B5EF4-FFF2-40B4-BE49-F238E27FC236}">
                  <a16:creationId xmlns:a16="http://schemas.microsoft.com/office/drawing/2014/main" id="{EDECFD8A-FC21-4FDF-B427-F22ACA8B0C54}"/>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46" name="文本框 45">
              <a:extLst>
                <a:ext uri="{FF2B5EF4-FFF2-40B4-BE49-F238E27FC236}">
                  <a16:creationId xmlns:a16="http://schemas.microsoft.com/office/drawing/2014/main" id="{27EF3C85-EE18-4B1B-BD71-9382B4324C0C}"/>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47" name="组合 46">
              <a:extLst>
                <a:ext uri="{FF2B5EF4-FFF2-40B4-BE49-F238E27FC236}">
                  <a16:creationId xmlns:a16="http://schemas.microsoft.com/office/drawing/2014/main" id="{EF561730-EBC9-47A1-9785-F1FF24BAAD9D}"/>
                </a:ext>
              </a:extLst>
            </p:cNvPr>
            <p:cNvGrpSpPr/>
            <p:nvPr/>
          </p:nvGrpSpPr>
          <p:grpSpPr>
            <a:xfrm>
              <a:off x="2476438" y="2607831"/>
              <a:ext cx="98135" cy="128953"/>
              <a:chOff x="1332523" y="3747282"/>
              <a:chExt cx="146245" cy="128953"/>
            </a:xfrm>
          </p:grpSpPr>
          <p:cxnSp>
            <p:nvCxnSpPr>
              <p:cNvPr id="48" name="直接连接符 47">
                <a:extLst>
                  <a:ext uri="{FF2B5EF4-FFF2-40B4-BE49-F238E27FC236}">
                    <a16:creationId xmlns:a16="http://schemas.microsoft.com/office/drawing/2014/main" id="{D712D93D-5C31-4D90-9BAF-C604461441DC}"/>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15905F16-C7D6-4B64-9114-E15F9E54B443}"/>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文本框 49">
            <a:extLst>
              <a:ext uri="{FF2B5EF4-FFF2-40B4-BE49-F238E27FC236}">
                <a16:creationId xmlns:a16="http://schemas.microsoft.com/office/drawing/2014/main" id="{4901223A-33EB-4B9D-B790-7161C21B0F9A}"/>
              </a:ext>
            </a:extLst>
          </p:cNvPr>
          <p:cNvSpPr txBox="1"/>
          <p:nvPr/>
        </p:nvSpPr>
        <p:spPr>
          <a:xfrm>
            <a:off x="2802186" y="2570669"/>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51" name="文本框 50">
            <a:extLst>
              <a:ext uri="{FF2B5EF4-FFF2-40B4-BE49-F238E27FC236}">
                <a16:creationId xmlns:a16="http://schemas.microsoft.com/office/drawing/2014/main" id="{91A65A9E-894B-47D0-9BDE-48794B80D16E}"/>
              </a:ext>
            </a:extLst>
          </p:cNvPr>
          <p:cNvSpPr txBox="1"/>
          <p:nvPr/>
        </p:nvSpPr>
        <p:spPr>
          <a:xfrm>
            <a:off x="1662253" y="2546444"/>
            <a:ext cx="569604" cy="276999"/>
          </a:xfrm>
          <a:prstGeom prst="rect">
            <a:avLst/>
          </a:prstGeom>
          <a:noFill/>
        </p:spPr>
        <p:txBody>
          <a:bodyPr wrap="square" rtlCol="0">
            <a:spAutoFit/>
          </a:bodyPr>
          <a:lstStyle/>
          <a:p>
            <a:r>
              <a:rPr lang="en-US" altLang="zh-CN" sz="1200" dirty="0" err="1">
                <a:solidFill>
                  <a:srgbClr val="0070C0"/>
                </a:solidFill>
                <a:latin typeface="Arial Narrow" panose="020B0606020202030204" pitchFamily="34" charset="0"/>
              </a:rPr>
              <a:t>pcnext</a:t>
            </a:r>
            <a:endParaRPr lang="zh-CN" altLang="en-US" sz="1200" dirty="0">
              <a:solidFill>
                <a:srgbClr val="0070C0"/>
              </a:solidFill>
              <a:latin typeface="Arial Narrow" panose="020B0606020202030204" pitchFamily="34" charset="0"/>
            </a:endParaRPr>
          </a:p>
        </p:txBody>
      </p:sp>
      <p:sp>
        <p:nvSpPr>
          <p:cNvPr id="52" name="文本框 51">
            <a:extLst>
              <a:ext uri="{FF2B5EF4-FFF2-40B4-BE49-F238E27FC236}">
                <a16:creationId xmlns:a16="http://schemas.microsoft.com/office/drawing/2014/main" id="{1A029CD2-C6CC-473E-9926-654E7EE4E754}"/>
              </a:ext>
            </a:extLst>
          </p:cNvPr>
          <p:cNvSpPr txBox="1"/>
          <p:nvPr/>
        </p:nvSpPr>
        <p:spPr>
          <a:xfrm>
            <a:off x="6123561" y="4145598"/>
            <a:ext cx="420434" cy="276999"/>
          </a:xfrm>
          <a:prstGeom prst="rect">
            <a:avLst/>
          </a:prstGeom>
          <a:noFill/>
        </p:spPr>
        <p:txBody>
          <a:bodyPr wrap="square" rtlCol="0">
            <a:spAutoFit/>
          </a:bodyPr>
          <a:lstStyle/>
          <a:p>
            <a:r>
              <a:rPr lang="en-US" altLang="zh-CN" sz="1200" dirty="0" err="1">
                <a:solidFill>
                  <a:srgbClr val="00B050"/>
                </a:solidFill>
              </a:rPr>
              <a:t>rf</a:t>
            </a:r>
            <a:endParaRPr lang="zh-CN" altLang="en-US" sz="1200" dirty="0">
              <a:solidFill>
                <a:srgbClr val="00B050"/>
              </a:solidFill>
            </a:endParaRPr>
          </a:p>
        </p:txBody>
      </p:sp>
      <p:sp>
        <p:nvSpPr>
          <p:cNvPr id="53" name="文本框 52">
            <a:extLst>
              <a:ext uri="{FF2B5EF4-FFF2-40B4-BE49-F238E27FC236}">
                <a16:creationId xmlns:a16="http://schemas.microsoft.com/office/drawing/2014/main" id="{0384E4A3-6A66-420F-ACA9-00DE715EB0D7}"/>
              </a:ext>
            </a:extLst>
          </p:cNvPr>
          <p:cNvSpPr txBox="1"/>
          <p:nvPr/>
        </p:nvSpPr>
        <p:spPr>
          <a:xfrm>
            <a:off x="4509037" y="2512405"/>
            <a:ext cx="473455" cy="276999"/>
          </a:xfrm>
          <a:prstGeom prst="rect">
            <a:avLst/>
          </a:prstGeom>
          <a:noFill/>
        </p:spPr>
        <p:txBody>
          <a:bodyPr wrap="square" rtlCol="0">
            <a:spAutoFit/>
          </a:bodyPr>
          <a:lstStyle/>
          <a:p>
            <a:r>
              <a:rPr lang="en-US" altLang="zh-CN" sz="1200" dirty="0" err="1">
                <a:solidFill>
                  <a:srgbClr val="0070C0"/>
                </a:solidFill>
              </a:rPr>
              <a:t>instr</a:t>
            </a:r>
            <a:endParaRPr lang="zh-CN" altLang="en-US" sz="1200" dirty="0">
              <a:solidFill>
                <a:srgbClr val="0070C0"/>
              </a:solidFill>
            </a:endParaRPr>
          </a:p>
        </p:txBody>
      </p:sp>
      <p:sp>
        <p:nvSpPr>
          <p:cNvPr id="54" name="文本框 53">
            <a:extLst>
              <a:ext uri="{FF2B5EF4-FFF2-40B4-BE49-F238E27FC236}">
                <a16:creationId xmlns:a16="http://schemas.microsoft.com/office/drawing/2014/main" id="{A41E6525-7FBB-4848-A62C-8BE78F12A2DD}"/>
              </a:ext>
            </a:extLst>
          </p:cNvPr>
          <p:cNvSpPr txBox="1"/>
          <p:nvPr/>
        </p:nvSpPr>
        <p:spPr>
          <a:xfrm>
            <a:off x="7219509" y="2387812"/>
            <a:ext cx="462423" cy="276999"/>
          </a:xfrm>
          <a:prstGeom prst="rect">
            <a:avLst/>
          </a:prstGeom>
          <a:noFill/>
        </p:spPr>
        <p:txBody>
          <a:bodyPr wrap="square" rtlCol="0">
            <a:spAutoFit/>
          </a:bodyPr>
          <a:lstStyle/>
          <a:p>
            <a:r>
              <a:rPr lang="en-US" altLang="zh-CN" sz="1200" dirty="0" err="1">
                <a:solidFill>
                  <a:srgbClr val="0070C0"/>
                </a:solidFill>
              </a:rPr>
              <a:t>srcA</a:t>
            </a:r>
            <a:endParaRPr lang="zh-CN" altLang="en-US" sz="1200" dirty="0">
              <a:solidFill>
                <a:srgbClr val="0070C0"/>
              </a:solidFill>
            </a:endParaRPr>
          </a:p>
        </p:txBody>
      </p:sp>
      <p:sp>
        <p:nvSpPr>
          <p:cNvPr id="55" name="文本框 54">
            <a:extLst>
              <a:ext uri="{FF2B5EF4-FFF2-40B4-BE49-F238E27FC236}">
                <a16:creationId xmlns:a16="http://schemas.microsoft.com/office/drawing/2014/main" id="{A34FA7B4-33F6-458A-9092-8F95E6A790FE}"/>
              </a:ext>
            </a:extLst>
          </p:cNvPr>
          <p:cNvSpPr txBox="1"/>
          <p:nvPr/>
        </p:nvSpPr>
        <p:spPr>
          <a:xfrm>
            <a:off x="5913262" y="5110736"/>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56" name="文本框 55">
            <a:extLst>
              <a:ext uri="{FF2B5EF4-FFF2-40B4-BE49-F238E27FC236}">
                <a16:creationId xmlns:a16="http://schemas.microsoft.com/office/drawing/2014/main" id="{0D42C21B-4F8F-4EAC-8635-033643B5C6CF}"/>
              </a:ext>
            </a:extLst>
          </p:cNvPr>
          <p:cNvSpPr txBox="1"/>
          <p:nvPr/>
        </p:nvSpPr>
        <p:spPr>
          <a:xfrm>
            <a:off x="2240348" y="3100218"/>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sp>
        <p:nvSpPr>
          <p:cNvPr id="57" name="文本框 56">
            <a:extLst>
              <a:ext uri="{FF2B5EF4-FFF2-40B4-BE49-F238E27FC236}">
                <a16:creationId xmlns:a16="http://schemas.microsoft.com/office/drawing/2014/main" id="{61F6127E-26A4-4839-B8E9-1186FFC10D00}"/>
              </a:ext>
            </a:extLst>
          </p:cNvPr>
          <p:cNvSpPr txBox="1"/>
          <p:nvPr/>
        </p:nvSpPr>
        <p:spPr>
          <a:xfrm>
            <a:off x="3663186" y="3343319"/>
            <a:ext cx="865092" cy="276999"/>
          </a:xfrm>
          <a:prstGeom prst="rect">
            <a:avLst/>
          </a:prstGeom>
          <a:noFill/>
        </p:spPr>
        <p:txBody>
          <a:bodyPr wrap="square" rtlCol="0">
            <a:spAutoFit/>
          </a:bodyPr>
          <a:lstStyle/>
          <a:p>
            <a:pPr algn="ctr"/>
            <a:r>
              <a:rPr lang="en-US" altLang="zh-CN" sz="1200" dirty="0" err="1">
                <a:solidFill>
                  <a:srgbClr val="00B050"/>
                </a:solidFill>
              </a:rPr>
              <a:t>imem</a:t>
            </a:r>
            <a:endParaRPr lang="zh-CN" altLang="en-US" sz="1400" dirty="0">
              <a:solidFill>
                <a:srgbClr val="00B050"/>
              </a:solidFill>
            </a:endParaRPr>
          </a:p>
        </p:txBody>
      </p:sp>
      <p:sp>
        <p:nvSpPr>
          <p:cNvPr id="58" name="文本框 57">
            <a:extLst>
              <a:ext uri="{FF2B5EF4-FFF2-40B4-BE49-F238E27FC236}">
                <a16:creationId xmlns:a16="http://schemas.microsoft.com/office/drawing/2014/main" id="{E3A4A418-178F-45C0-8D21-17251ED23AEA}"/>
              </a:ext>
            </a:extLst>
          </p:cNvPr>
          <p:cNvSpPr txBox="1"/>
          <p:nvPr/>
        </p:nvSpPr>
        <p:spPr>
          <a:xfrm>
            <a:off x="7279082" y="3157010"/>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59" name="肘形连接符 76">
            <a:extLst>
              <a:ext uri="{FF2B5EF4-FFF2-40B4-BE49-F238E27FC236}">
                <a16:creationId xmlns:a16="http://schemas.microsoft.com/office/drawing/2014/main" id="{1010E53B-3DA0-4DED-92FF-7D173A8988D1}"/>
              </a:ext>
            </a:extLst>
          </p:cNvPr>
          <p:cNvCxnSpPr/>
          <p:nvPr/>
        </p:nvCxnSpPr>
        <p:spPr>
          <a:xfrm flipV="1">
            <a:off x="6756733" y="2649423"/>
            <a:ext cx="925552" cy="196418"/>
          </a:xfrm>
          <a:prstGeom prst="bentConnector3">
            <a:avLst>
              <a:gd name="adj1" fmla="val 5803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肘形连接符 79">
            <a:extLst>
              <a:ext uri="{FF2B5EF4-FFF2-40B4-BE49-F238E27FC236}">
                <a16:creationId xmlns:a16="http://schemas.microsoft.com/office/drawing/2014/main" id="{B263F1A2-4257-4C83-9BD5-6A7DD76B768A}"/>
              </a:ext>
            </a:extLst>
          </p:cNvPr>
          <p:cNvCxnSpPr>
            <a:cxnSpLocks/>
            <a:stCxn id="24" idx="3"/>
            <a:endCxn id="115" idx="1"/>
          </p:cNvCxnSpPr>
          <p:nvPr/>
        </p:nvCxnSpPr>
        <p:spPr>
          <a:xfrm flipV="1">
            <a:off x="6617674" y="3157011"/>
            <a:ext cx="1063852" cy="2310308"/>
          </a:xfrm>
          <a:prstGeom prst="bentConnector3">
            <a:avLst>
              <a:gd name="adj1" fmla="val 6447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36C0DE81-4389-448A-92AC-4B22C4FB342F}"/>
              </a:ext>
            </a:extLst>
          </p:cNvPr>
          <p:cNvSpPr txBox="1"/>
          <p:nvPr/>
        </p:nvSpPr>
        <p:spPr>
          <a:xfrm>
            <a:off x="6839728" y="2840174"/>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62" name="直接连接符 61">
            <a:extLst>
              <a:ext uri="{FF2B5EF4-FFF2-40B4-BE49-F238E27FC236}">
                <a16:creationId xmlns:a16="http://schemas.microsoft.com/office/drawing/2014/main" id="{87762C18-B261-4816-AD51-63658BFBFB03}"/>
              </a:ext>
            </a:extLst>
          </p:cNvPr>
          <p:cNvCxnSpPr/>
          <p:nvPr/>
        </p:nvCxnSpPr>
        <p:spPr>
          <a:xfrm flipH="1">
            <a:off x="6902524" y="2788454"/>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94475095-CD01-46B8-8022-109A34D76530}"/>
              </a:ext>
            </a:extLst>
          </p:cNvPr>
          <p:cNvSpPr/>
          <p:nvPr/>
        </p:nvSpPr>
        <p:spPr>
          <a:xfrm>
            <a:off x="8059057" y="2652141"/>
            <a:ext cx="647806" cy="276999"/>
          </a:xfrm>
          <a:prstGeom prst="rect">
            <a:avLst/>
          </a:prstGeom>
        </p:spPr>
        <p:txBody>
          <a:bodyPr wrap="none">
            <a:spAutoFit/>
          </a:bodyPr>
          <a:lstStyle/>
          <a:p>
            <a:r>
              <a:rPr lang="en-US" altLang="zh-CN" sz="1200" dirty="0" err="1">
                <a:solidFill>
                  <a:srgbClr val="0070C0"/>
                </a:solidFill>
              </a:rPr>
              <a:t>ALUout</a:t>
            </a:r>
            <a:endParaRPr lang="zh-CN" altLang="en-US" sz="1200" dirty="0"/>
          </a:p>
        </p:txBody>
      </p:sp>
      <p:cxnSp>
        <p:nvCxnSpPr>
          <p:cNvPr id="65" name="肘形连接符 121">
            <a:extLst>
              <a:ext uri="{FF2B5EF4-FFF2-40B4-BE49-F238E27FC236}">
                <a16:creationId xmlns:a16="http://schemas.microsoft.com/office/drawing/2014/main" id="{FA29FB10-082B-47F7-8655-9AC3D6CB93A1}"/>
              </a:ext>
            </a:extLst>
          </p:cNvPr>
          <p:cNvCxnSpPr>
            <a:cxnSpLocks/>
            <a:stCxn id="96" idx="3"/>
            <a:endCxn id="37" idx="1"/>
          </p:cNvCxnSpPr>
          <p:nvPr/>
        </p:nvCxnSpPr>
        <p:spPr>
          <a:xfrm flipH="1">
            <a:off x="5806259" y="3108600"/>
            <a:ext cx="3711113" cy="909859"/>
          </a:xfrm>
          <a:prstGeom prst="bentConnector5">
            <a:avLst>
              <a:gd name="adj1" fmla="val -16527"/>
              <a:gd name="adj2" fmla="val 164392"/>
              <a:gd name="adj3" fmla="val 106160"/>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6" name="组合 65">
            <a:extLst>
              <a:ext uri="{FF2B5EF4-FFF2-40B4-BE49-F238E27FC236}">
                <a16:creationId xmlns:a16="http://schemas.microsoft.com/office/drawing/2014/main" id="{F5E0052A-CB49-48FE-9694-B7F43641AB8B}"/>
              </a:ext>
            </a:extLst>
          </p:cNvPr>
          <p:cNvGrpSpPr/>
          <p:nvPr/>
        </p:nvGrpSpPr>
        <p:grpSpPr>
          <a:xfrm>
            <a:off x="4532918" y="2841760"/>
            <a:ext cx="1275501" cy="1078220"/>
            <a:chOff x="4532918" y="2841760"/>
            <a:chExt cx="1275501" cy="1078220"/>
          </a:xfrm>
        </p:grpSpPr>
        <p:sp>
          <p:nvSpPr>
            <p:cNvPr id="67" name="文本框 66">
              <a:extLst>
                <a:ext uri="{FF2B5EF4-FFF2-40B4-BE49-F238E27FC236}">
                  <a16:creationId xmlns:a16="http://schemas.microsoft.com/office/drawing/2014/main" id="{58A0338D-B217-4C7E-ABF5-86DF1541CFBB}"/>
                </a:ext>
              </a:extLst>
            </p:cNvPr>
            <p:cNvSpPr txBox="1"/>
            <p:nvPr/>
          </p:nvSpPr>
          <p:spPr>
            <a:xfrm>
              <a:off x="4976224" y="3413483"/>
              <a:ext cx="633507" cy="276999"/>
            </a:xfrm>
            <a:prstGeom prst="rect">
              <a:avLst/>
            </a:prstGeom>
            <a:noFill/>
          </p:spPr>
          <p:txBody>
            <a:bodyPr wrap="none" rtlCol="0">
              <a:spAutoFit/>
            </a:bodyPr>
            <a:lstStyle/>
            <a:p>
              <a:r>
                <a:rPr lang="en-US" altLang="zh-CN" sz="1200" dirty="0"/>
                <a:t>[20:16]</a:t>
              </a:r>
              <a:endParaRPr lang="zh-CN" altLang="en-US" sz="1200" dirty="0"/>
            </a:p>
          </p:txBody>
        </p:sp>
        <p:cxnSp>
          <p:nvCxnSpPr>
            <p:cNvPr id="68" name="肘形连接符 206">
              <a:extLst>
                <a:ext uri="{FF2B5EF4-FFF2-40B4-BE49-F238E27FC236}">
                  <a16:creationId xmlns:a16="http://schemas.microsoft.com/office/drawing/2014/main" id="{CD0B578D-F590-414C-B209-2EA09BB19606}"/>
                </a:ext>
              </a:extLst>
            </p:cNvPr>
            <p:cNvCxnSpPr>
              <a:cxnSpLocks/>
              <a:endCxn id="36" idx="1"/>
            </p:cNvCxnSpPr>
            <p:nvPr/>
          </p:nvCxnSpPr>
          <p:spPr>
            <a:xfrm>
              <a:off x="4532918" y="2841760"/>
              <a:ext cx="1275501" cy="864112"/>
            </a:xfrm>
            <a:prstGeom prst="bentConnector3">
              <a:avLst>
                <a:gd name="adj1" fmla="val 3113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6CAD93F0-BA45-426F-8FD4-9FE412EF27DD}"/>
                </a:ext>
              </a:extLst>
            </p:cNvPr>
            <p:cNvSpPr txBox="1"/>
            <p:nvPr/>
          </p:nvSpPr>
          <p:spPr>
            <a:xfrm>
              <a:off x="5212241" y="3673759"/>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70" name="直接连接符 69">
              <a:extLst>
                <a:ext uri="{FF2B5EF4-FFF2-40B4-BE49-F238E27FC236}">
                  <a16:creationId xmlns:a16="http://schemas.microsoft.com/office/drawing/2014/main" id="{D2C50225-0DED-49AF-80D1-D9BA64617BAD}"/>
                </a:ext>
              </a:extLst>
            </p:cNvPr>
            <p:cNvCxnSpPr/>
            <p:nvPr/>
          </p:nvCxnSpPr>
          <p:spPr>
            <a:xfrm flipH="1">
              <a:off x="5226274" y="3622089"/>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组合 70">
            <a:extLst>
              <a:ext uri="{FF2B5EF4-FFF2-40B4-BE49-F238E27FC236}">
                <a16:creationId xmlns:a16="http://schemas.microsoft.com/office/drawing/2014/main" id="{683BF16E-1722-4085-B203-8DE097BF1011}"/>
              </a:ext>
            </a:extLst>
          </p:cNvPr>
          <p:cNvGrpSpPr/>
          <p:nvPr/>
        </p:nvGrpSpPr>
        <p:grpSpPr>
          <a:xfrm>
            <a:off x="6009090" y="1729005"/>
            <a:ext cx="767198" cy="695334"/>
            <a:chOff x="6009090" y="1729005"/>
            <a:chExt cx="767198" cy="695334"/>
          </a:xfrm>
        </p:grpSpPr>
        <p:cxnSp>
          <p:nvCxnSpPr>
            <p:cNvPr id="72" name="直接连接符 147">
              <a:extLst>
                <a:ext uri="{FF2B5EF4-FFF2-40B4-BE49-F238E27FC236}">
                  <a16:creationId xmlns:a16="http://schemas.microsoft.com/office/drawing/2014/main" id="{B135565E-2E3F-400C-97AE-25D73BFD8A33}"/>
                </a:ext>
              </a:extLst>
            </p:cNvPr>
            <p:cNvCxnSpPr>
              <a:cxnSpLocks/>
              <a:stCxn id="38" idx="0"/>
              <a:endCxn id="73" idx="2"/>
            </p:cNvCxnSpPr>
            <p:nvPr/>
          </p:nvCxnSpPr>
          <p:spPr>
            <a:xfrm flipH="1" flipV="1">
              <a:off x="6392689" y="2006004"/>
              <a:ext cx="6614" cy="418335"/>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037E25C2-0362-4E33-B6E2-8592777CFA57}"/>
                </a:ext>
              </a:extLst>
            </p:cNvPr>
            <p:cNvSpPr txBox="1"/>
            <p:nvPr/>
          </p:nvSpPr>
          <p:spPr>
            <a:xfrm>
              <a:off x="6009090" y="1729005"/>
              <a:ext cx="767198"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regWrite</a:t>
              </a:r>
              <a:endParaRPr lang="zh-CN" altLang="en-US" sz="1200" dirty="0">
                <a:solidFill>
                  <a:srgbClr val="FF0000"/>
                </a:solidFill>
                <a:latin typeface="Cambria Math" panose="02040503050406030204" pitchFamily="18" charset="0"/>
              </a:endParaRPr>
            </a:p>
          </p:txBody>
        </p:sp>
        <p:sp>
          <p:nvSpPr>
            <p:cNvPr id="74" name="矩形 73">
              <a:extLst>
                <a:ext uri="{FF2B5EF4-FFF2-40B4-BE49-F238E27FC236}">
                  <a16:creationId xmlns:a16="http://schemas.microsoft.com/office/drawing/2014/main" id="{D1622270-D279-4DD4-96C4-D764EE7C4265}"/>
                </a:ext>
              </a:extLst>
            </p:cNvPr>
            <p:cNvSpPr/>
            <p:nvPr/>
          </p:nvSpPr>
          <p:spPr>
            <a:xfrm>
              <a:off x="6432533" y="2060800"/>
              <a:ext cx="263214" cy="276999"/>
            </a:xfrm>
            <a:prstGeom prst="rect">
              <a:avLst/>
            </a:prstGeom>
          </p:spPr>
          <p:txBody>
            <a:bodyPr wrap="none">
              <a:spAutoFit/>
            </a:bodyPr>
            <a:lstStyle/>
            <a:p>
              <a:r>
                <a:rPr lang="en-US" altLang="zh-CN" sz="1200" dirty="0">
                  <a:solidFill>
                    <a:srgbClr val="FF0000"/>
                  </a:solidFill>
                </a:rPr>
                <a:t>1</a:t>
              </a:r>
              <a:endParaRPr lang="zh-CN" altLang="en-US" sz="1200" dirty="0">
                <a:solidFill>
                  <a:srgbClr val="FF0000"/>
                </a:solidFill>
              </a:endParaRPr>
            </a:p>
          </p:txBody>
        </p:sp>
      </p:grpSp>
      <p:cxnSp>
        <p:nvCxnSpPr>
          <p:cNvPr id="75" name="肘形连接符 168">
            <a:extLst>
              <a:ext uri="{FF2B5EF4-FFF2-40B4-BE49-F238E27FC236}">
                <a16:creationId xmlns:a16="http://schemas.microsoft.com/office/drawing/2014/main" id="{684DE6EF-8A5E-4DFD-9DE0-8E11D64A4BC6}"/>
              </a:ext>
            </a:extLst>
          </p:cNvPr>
          <p:cNvCxnSpPr>
            <a:cxnSpLocks/>
            <a:stCxn id="86" idx="3"/>
            <a:endCxn id="45" idx="1"/>
          </p:cNvCxnSpPr>
          <p:nvPr/>
        </p:nvCxnSpPr>
        <p:spPr>
          <a:xfrm flipH="1" flipV="1">
            <a:off x="2240347" y="2844980"/>
            <a:ext cx="1597500" cy="1508838"/>
          </a:xfrm>
          <a:prstGeom prst="bentConnector5">
            <a:avLst>
              <a:gd name="adj1" fmla="val -14310"/>
              <a:gd name="adj2" fmla="val -42371"/>
              <a:gd name="adj3" fmla="val 128167"/>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76" name="组合 75">
            <a:extLst>
              <a:ext uri="{FF2B5EF4-FFF2-40B4-BE49-F238E27FC236}">
                <a16:creationId xmlns:a16="http://schemas.microsoft.com/office/drawing/2014/main" id="{C86AB4AE-58D9-475F-9556-2BC0498D319F}"/>
              </a:ext>
            </a:extLst>
          </p:cNvPr>
          <p:cNvGrpSpPr/>
          <p:nvPr/>
        </p:nvGrpSpPr>
        <p:grpSpPr>
          <a:xfrm>
            <a:off x="2800641" y="2844979"/>
            <a:ext cx="1224880" cy="2098849"/>
            <a:chOff x="2800641" y="2844979"/>
            <a:chExt cx="1224880" cy="2098849"/>
          </a:xfrm>
        </p:grpSpPr>
        <p:grpSp>
          <p:nvGrpSpPr>
            <p:cNvPr id="77" name="组合 76">
              <a:extLst>
                <a:ext uri="{FF2B5EF4-FFF2-40B4-BE49-F238E27FC236}">
                  <a16:creationId xmlns:a16="http://schemas.microsoft.com/office/drawing/2014/main" id="{994E6128-97B8-4E9F-883E-EBBDBF571060}"/>
                </a:ext>
              </a:extLst>
            </p:cNvPr>
            <p:cNvGrpSpPr/>
            <p:nvPr/>
          </p:nvGrpSpPr>
          <p:grpSpPr>
            <a:xfrm>
              <a:off x="3463588" y="3987710"/>
              <a:ext cx="378485" cy="721858"/>
              <a:chOff x="5498372" y="1191442"/>
              <a:chExt cx="378485" cy="854277"/>
            </a:xfrm>
          </p:grpSpPr>
          <mc:AlternateContent xmlns:mc="http://schemas.openxmlformats.org/markup-compatibility/2006" xmlns:a14="http://schemas.microsoft.com/office/drawing/2010/main">
            <mc:Choice Requires="a14">
              <p:sp>
                <p:nvSpPr>
                  <p:cNvPr id="83" name="流程图: 手动操作 90">
                    <a:extLst>
                      <a:ext uri="{FF2B5EF4-FFF2-40B4-BE49-F238E27FC236}">
                        <a16:creationId xmlns:a16="http://schemas.microsoft.com/office/drawing/2014/main" id="{B7F049BA-3A24-425B-A018-090F3F39D47D}"/>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14:m>
                      <m:oMathPara xmlns:m="http://schemas.openxmlformats.org/officeDocument/2006/math">
                        <m:oMathParaPr>
                          <m:jc m:val="centerGroup"/>
                        </m:oMathParaPr>
                        <m:oMath xmlns:m="http://schemas.openxmlformats.org/officeDocument/2006/math">
                          <m:r>
                            <a:rPr lang="en-US" altLang="zh-CN" sz="1100" b="1" i="1" dirty="0">
                              <a:solidFill>
                                <a:schemeClr val="bg1">
                                  <a:lumMod val="50000"/>
                                </a:schemeClr>
                              </a:solidFill>
                              <a:latin typeface="Cambria Math" panose="02040503050406030204" pitchFamily="18" charset="0"/>
                            </a:rPr>
                            <m:t>+</m:t>
                          </m:r>
                        </m:oMath>
                      </m:oMathPara>
                    </a14:m>
                    <a:endParaRPr lang="zh-CN" altLang="en-US" sz="1100" b="1" dirty="0">
                      <a:solidFill>
                        <a:schemeClr val="bg1">
                          <a:lumMod val="50000"/>
                        </a:schemeClr>
                      </a:solidFill>
                    </a:endParaRPr>
                  </a:p>
                </p:txBody>
              </p:sp>
            </mc:Choice>
            <mc:Fallback xmlns="">
              <p:sp>
                <p:nvSpPr>
                  <p:cNvPr id="160" name="流程图: 手动操作 90"/>
                  <p:cNvSpPr>
                    <a:spLocks noRot="1" noChangeAspect="1" noMove="1" noResize="1" noEditPoints="1" noAdjustHandles="1" noChangeArrowheads="1" noChangeShapeType="1" noTextEdit="1"/>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blipFill rotWithShape="0">
                    <a:blip r:embed="rId6"/>
                    <a:stretch>
                      <a:fillRect/>
                    </a:stretch>
                  </a:blipFill>
                </p:spPr>
                <p:txBody>
                  <a:bodyPr/>
                  <a:lstStyle/>
                  <a:p>
                    <a:r>
                      <a:rPr lang="zh-CN" altLang="en-US">
                        <a:noFill/>
                      </a:rPr>
                      <a:t> </a:t>
                    </a:r>
                  </a:p>
                </p:txBody>
              </p:sp>
            </mc:Fallback>
          </mc:AlternateContent>
          <p:sp>
            <p:nvSpPr>
              <p:cNvPr id="84" name="文本框 83">
                <a:extLst>
                  <a:ext uri="{FF2B5EF4-FFF2-40B4-BE49-F238E27FC236}">
                    <a16:creationId xmlns:a16="http://schemas.microsoft.com/office/drawing/2014/main" id="{AF76DFB8-10BB-44D7-BE86-4E8B6C2B298A}"/>
                  </a:ext>
                </a:extLst>
              </p:cNvPr>
              <p:cNvSpPr txBox="1"/>
              <p:nvPr/>
            </p:nvSpPr>
            <p:spPr>
              <a:xfrm>
                <a:off x="5502468" y="1214748"/>
                <a:ext cx="208835"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85" name="文本框 84">
                <a:extLst>
                  <a:ext uri="{FF2B5EF4-FFF2-40B4-BE49-F238E27FC236}">
                    <a16:creationId xmlns:a16="http://schemas.microsoft.com/office/drawing/2014/main" id="{A6AF6A71-3C5E-406F-96F6-724D98075743}"/>
                  </a:ext>
                </a:extLst>
              </p:cNvPr>
              <p:cNvSpPr txBox="1"/>
              <p:nvPr/>
            </p:nvSpPr>
            <p:spPr>
              <a:xfrm>
                <a:off x="5501709" y="1722335"/>
                <a:ext cx="207232"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86" name="文本框 85">
                <a:extLst>
                  <a:ext uri="{FF2B5EF4-FFF2-40B4-BE49-F238E27FC236}">
                    <a16:creationId xmlns:a16="http://schemas.microsoft.com/office/drawing/2014/main" id="{865B2F07-8152-47A9-8FFD-362AA7CB28A4}"/>
                  </a:ext>
                </a:extLst>
              </p:cNvPr>
              <p:cNvSpPr txBox="1"/>
              <p:nvPr/>
            </p:nvSpPr>
            <p:spPr>
              <a:xfrm>
                <a:off x="5735808" y="1479015"/>
                <a:ext cx="136823" cy="291388"/>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78" name="肘形连接符 164">
              <a:extLst>
                <a:ext uri="{FF2B5EF4-FFF2-40B4-BE49-F238E27FC236}">
                  <a16:creationId xmlns:a16="http://schemas.microsoft.com/office/drawing/2014/main" id="{0F475A1F-0765-4D5F-B7C5-A384B9F1406E}"/>
                </a:ext>
              </a:extLst>
            </p:cNvPr>
            <p:cNvCxnSpPr>
              <a:cxnSpLocks/>
              <a:stCxn id="46" idx="3"/>
              <a:endCxn id="84" idx="1"/>
            </p:cNvCxnSpPr>
            <p:nvPr/>
          </p:nvCxnSpPr>
          <p:spPr>
            <a:xfrm>
              <a:off x="2800641" y="2844979"/>
              <a:ext cx="667043" cy="128553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7BDC90D4-D4C4-4C95-AA7C-203B31406A31}"/>
                </a:ext>
              </a:extLst>
            </p:cNvPr>
            <p:cNvCxnSpPr/>
            <p:nvPr/>
          </p:nvCxnSpPr>
          <p:spPr>
            <a:xfrm>
              <a:off x="3238796" y="4555553"/>
              <a:ext cx="21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EB1EEE86-22E0-4701-90BB-E6B712F8936C}"/>
                </a:ext>
              </a:extLst>
            </p:cNvPr>
            <p:cNvSpPr txBox="1"/>
            <p:nvPr/>
          </p:nvSpPr>
          <p:spPr>
            <a:xfrm>
              <a:off x="3003546" y="4401664"/>
              <a:ext cx="263214" cy="276999"/>
            </a:xfrm>
            <a:prstGeom prst="rect">
              <a:avLst/>
            </a:prstGeom>
            <a:noFill/>
          </p:spPr>
          <p:txBody>
            <a:bodyPr wrap="none" rtlCol="0">
              <a:spAutoFit/>
            </a:bodyPr>
            <a:lstStyle/>
            <a:p>
              <a:r>
                <a:rPr lang="en-US" altLang="zh-CN" sz="1200" dirty="0"/>
                <a:t>1</a:t>
              </a:r>
              <a:endParaRPr lang="zh-CN" altLang="en-US" sz="1200" dirty="0"/>
            </a:p>
          </p:txBody>
        </p:sp>
        <p:sp>
          <p:nvSpPr>
            <p:cNvPr id="81" name="文本框 80">
              <a:extLst>
                <a:ext uri="{FF2B5EF4-FFF2-40B4-BE49-F238E27FC236}">
                  <a16:creationId xmlns:a16="http://schemas.microsoft.com/office/drawing/2014/main" id="{9A034E73-BD70-4A72-88A4-2FE4FD2B02AB}"/>
                </a:ext>
              </a:extLst>
            </p:cNvPr>
            <p:cNvSpPr txBox="1"/>
            <p:nvPr/>
          </p:nvSpPr>
          <p:spPr>
            <a:xfrm>
              <a:off x="3300849" y="4666829"/>
              <a:ext cx="724672" cy="276999"/>
            </a:xfrm>
            <a:prstGeom prst="rect">
              <a:avLst/>
            </a:prstGeom>
            <a:noFill/>
          </p:spPr>
          <p:txBody>
            <a:bodyPr wrap="square" rtlCol="0">
              <a:spAutoFit/>
            </a:bodyPr>
            <a:lstStyle/>
            <a:p>
              <a:pPr algn="ctr"/>
              <a:r>
                <a:rPr lang="en-US" altLang="zh-CN" sz="1200" dirty="0" err="1">
                  <a:solidFill>
                    <a:srgbClr val="00B050"/>
                  </a:solidFill>
                </a:rPr>
                <a:t>pcAdd</a:t>
              </a:r>
              <a:endParaRPr lang="zh-CN" altLang="en-US" sz="1200" dirty="0">
                <a:solidFill>
                  <a:srgbClr val="00B050"/>
                </a:solidFill>
              </a:endParaRPr>
            </a:p>
          </p:txBody>
        </p:sp>
      </p:grpSp>
      <p:cxnSp>
        <p:nvCxnSpPr>
          <p:cNvPr id="87" name="肘形连接符 195">
            <a:extLst>
              <a:ext uri="{FF2B5EF4-FFF2-40B4-BE49-F238E27FC236}">
                <a16:creationId xmlns:a16="http://schemas.microsoft.com/office/drawing/2014/main" id="{00E5926A-7AA2-47E4-B0A1-8A36D48107D0}"/>
              </a:ext>
            </a:extLst>
          </p:cNvPr>
          <p:cNvCxnSpPr/>
          <p:nvPr/>
        </p:nvCxnSpPr>
        <p:spPr>
          <a:xfrm>
            <a:off x="1805188" y="2843823"/>
            <a:ext cx="435159" cy="115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88" name="组合 87">
            <a:extLst>
              <a:ext uri="{FF2B5EF4-FFF2-40B4-BE49-F238E27FC236}">
                <a16:creationId xmlns:a16="http://schemas.microsoft.com/office/drawing/2014/main" id="{FAE9DBB7-88EA-4A8E-922F-518A79176F13}"/>
              </a:ext>
            </a:extLst>
          </p:cNvPr>
          <p:cNvGrpSpPr/>
          <p:nvPr/>
        </p:nvGrpSpPr>
        <p:grpSpPr>
          <a:xfrm>
            <a:off x="8052448" y="2234566"/>
            <a:ext cx="1493614" cy="1750991"/>
            <a:chOff x="8052448" y="2234566"/>
            <a:chExt cx="1493614" cy="1750991"/>
          </a:xfrm>
        </p:grpSpPr>
        <p:cxnSp>
          <p:nvCxnSpPr>
            <p:cNvPr id="89" name="直接连接符 88">
              <a:extLst>
                <a:ext uri="{FF2B5EF4-FFF2-40B4-BE49-F238E27FC236}">
                  <a16:creationId xmlns:a16="http://schemas.microsoft.com/office/drawing/2014/main" id="{04E4B68F-65DC-40D4-82C1-F84AFFB274D4}"/>
                </a:ext>
              </a:extLst>
            </p:cNvPr>
            <p:cNvCxnSpPr>
              <a:endCxn id="91" idx="2"/>
            </p:cNvCxnSpPr>
            <p:nvPr/>
          </p:nvCxnSpPr>
          <p:spPr>
            <a:xfrm flipV="1">
              <a:off x="8954817" y="2496176"/>
              <a:ext cx="0" cy="243519"/>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组合 89">
              <a:extLst>
                <a:ext uri="{FF2B5EF4-FFF2-40B4-BE49-F238E27FC236}">
                  <a16:creationId xmlns:a16="http://schemas.microsoft.com/office/drawing/2014/main" id="{CDEF117C-DC8B-4E75-AE5C-2211C52309CF}"/>
                </a:ext>
              </a:extLst>
            </p:cNvPr>
            <p:cNvGrpSpPr/>
            <p:nvPr/>
          </p:nvGrpSpPr>
          <p:grpSpPr>
            <a:xfrm>
              <a:off x="8702902" y="2685775"/>
              <a:ext cx="843160" cy="1068616"/>
              <a:chOff x="1430621" y="3390376"/>
              <a:chExt cx="843160" cy="1068616"/>
            </a:xfrm>
          </p:grpSpPr>
          <p:sp>
            <p:nvSpPr>
              <p:cNvPr id="94" name="矩形 93">
                <a:extLst>
                  <a:ext uri="{FF2B5EF4-FFF2-40B4-BE49-F238E27FC236}">
                    <a16:creationId xmlns:a16="http://schemas.microsoft.com/office/drawing/2014/main" id="{D028E62E-09C4-434E-A053-0294C9AE27D1}"/>
                  </a:ext>
                </a:extLst>
              </p:cNvPr>
              <p:cNvSpPr/>
              <p:nvPr/>
            </p:nvSpPr>
            <p:spPr>
              <a:xfrm>
                <a:off x="1431659" y="3390376"/>
                <a:ext cx="814951" cy="106861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数据存储器</a:t>
                </a:r>
              </a:p>
            </p:txBody>
          </p:sp>
          <p:sp>
            <p:nvSpPr>
              <p:cNvPr id="95" name="文本框 94">
                <a:extLst>
                  <a:ext uri="{FF2B5EF4-FFF2-40B4-BE49-F238E27FC236}">
                    <a16:creationId xmlns:a16="http://schemas.microsoft.com/office/drawing/2014/main" id="{9E88B12D-288B-412B-A182-E7D1851856EC}"/>
                  </a:ext>
                </a:extLst>
              </p:cNvPr>
              <p:cNvSpPr txBox="1"/>
              <p:nvPr/>
            </p:nvSpPr>
            <p:spPr>
              <a:xfrm>
                <a:off x="1430621" y="3659313"/>
                <a:ext cx="277246"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a:t>
                </a:r>
                <a:endParaRPr lang="zh-CN" altLang="en-US" sz="1600" dirty="0">
                  <a:latin typeface="Cambria Math" panose="02040503050406030204" pitchFamily="18" charset="0"/>
                </a:endParaRPr>
              </a:p>
            </p:txBody>
          </p:sp>
          <p:sp>
            <p:nvSpPr>
              <p:cNvPr id="96" name="文本框 95">
                <a:extLst>
                  <a:ext uri="{FF2B5EF4-FFF2-40B4-BE49-F238E27FC236}">
                    <a16:creationId xmlns:a16="http://schemas.microsoft.com/office/drawing/2014/main" id="{4334B29A-3E85-4848-9941-7FC366701D30}"/>
                  </a:ext>
                </a:extLst>
              </p:cNvPr>
              <p:cNvSpPr txBox="1"/>
              <p:nvPr/>
            </p:nvSpPr>
            <p:spPr>
              <a:xfrm>
                <a:off x="1885573" y="3659312"/>
                <a:ext cx="359518"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a:t>
                </a:r>
                <a:endParaRPr lang="zh-CN" altLang="en-US" sz="1600" dirty="0">
                  <a:latin typeface="Cambria Math" panose="02040503050406030204" pitchFamily="18" charset="0"/>
                </a:endParaRPr>
              </a:p>
            </p:txBody>
          </p:sp>
          <p:sp>
            <p:nvSpPr>
              <p:cNvPr id="97" name="文本框 96">
                <a:extLst>
                  <a:ext uri="{FF2B5EF4-FFF2-40B4-BE49-F238E27FC236}">
                    <a16:creationId xmlns:a16="http://schemas.microsoft.com/office/drawing/2014/main" id="{34C19915-84C8-4D2A-9B6D-F55DCA89DCC8}"/>
                  </a:ext>
                </a:extLst>
              </p:cNvPr>
              <p:cNvSpPr txBox="1"/>
              <p:nvPr/>
            </p:nvSpPr>
            <p:spPr>
              <a:xfrm>
                <a:off x="1842894" y="3968835"/>
                <a:ext cx="430887" cy="488078"/>
              </a:xfrm>
              <a:prstGeom prst="rect">
                <a:avLst/>
              </a:prstGeom>
              <a:noFill/>
            </p:spPr>
            <p:txBody>
              <a:bodyPr vert="eaVert" wrap="none" tIns="36000" rtlCol="0" anchor="ctr">
                <a:spAutoFit/>
              </a:bodyPr>
              <a:lstStyle/>
              <a:p>
                <a:r>
                  <a:rPr lang="en-US" altLang="zh-CN" sz="1600" dirty="0">
                    <a:solidFill>
                      <a:schemeClr val="accent1">
                        <a:lumMod val="60000"/>
                        <a:lumOff val="40000"/>
                      </a:schemeClr>
                    </a:solidFill>
                  </a:rPr>
                  <a:t>RAM</a:t>
                </a:r>
                <a:endParaRPr lang="zh-CN" altLang="en-US" sz="1600" dirty="0">
                  <a:solidFill>
                    <a:schemeClr val="accent1">
                      <a:lumMod val="60000"/>
                      <a:lumOff val="40000"/>
                    </a:schemeClr>
                  </a:solidFill>
                </a:endParaRPr>
              </a:p>
            </p:txBody>
          </p:sp>
          <p:sp>
            <p:nvSpPr>
              <p:cNvPr id="98" name="文本框 97">
                <a:extLst>
                  <a:ext uri="{FF2B5EF4-FFF2-40B4-BE49-F238E27FC236}">
                    <a16:creationId xmlns:a16="http://schemas.microsoft.com/office/drawing/2014/main" id="{A77D69AA-7674-463E-A26D-D87025799570}"/>
                  </a:ext>
                </a:extLst>
              </p:cNvPr>
              <p:cNvSpPr txBox="1"/>
              <p:nvPr/>
            </p:nvSpPr>
            <p:spPr>
              <a:xfrm>
                <a:off x="1439255" y="4130803"/>
                <a:ext cx="372341"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rPr>
                  <a:t>WD</a:t>
                </a:r>
                <a:endParaRPr lang="zh-CN" altLang="en-US" sz="1600" dirty="0">
                  <a:latin typeface="Cambria Math" panose="02040503050406030204" pitchFamily="18" charset="0"/>
                </a:endParaRPr>
              </a:p>
            </p:txBody>
          </p:sp>
          <p:sp>
            <p:nvSpPr>
              <p:cNvPr id="99" name="文本框 98">
                <a:extLst>
                  <a:ext uri="{FF2B5EF4-FFF2-40B4-BE49-F238E27FC236}">
                    <a16:creationId xmlns:a16="http://schemas.microsoft.com/office/drawing/2014/main" id="{AFD48476-AFFF-401C-BAFB-6BC1E6EB9E29}"/>
                  </a:ext>
                </a:extLst>
              </p:cNvPr>
              <p:cNvSpPr txBox="1"/>
              <p:nvPr/>
            </p:nvSpPr>
            <p:spPr>
              <a:xfrm>
                <a:off x="1852344" y="3405285"/>
                <a:ext cx="394266" cy="249008"/>
              </a:xfrm>
              <a:prstGeom prst="rect">
                <a:avLst/>
              </a:prstGeom>
              <a:noFill/>
            </p:spPr>
            <p:txBody>
              <a:bodyPr wrap="none" lIns="72000" tIns="18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100" name="组合 99">
                <a:extLst>
                  <a:ext uri="{FF2B5EF4-FFF2-40B4-BE49-F238E27FC236}">
                    <a16:creationId xmlns:a16="http://schemas.microsoft.com/office/drawing/2014/main" id="{AF88537E-CE33-4C81-84BF-76D862B8D5A9}"/>
                  </a:ext>
                </a:extLst>
              </p:cNvPr>
              <p:cNvGrpSpPr/>
              <p:nvPr/>
            </p:nvGrpSpPr>
            <p:grpSpPr>
              <a:xfrm>
                <a:off x="1624607" y="3394820"/>
                <a:ext cx="120864" cy="128953"/>
                <a:chOff x="1332523" y="3739662"/>
                <a:chExt cx="146245" cy="128953"/>
              </a:xfrm>
            </p:grpSpPr>
            <p:cxnSp>
              <p:nvCxnSpPr>
                <p:cNvPr id="101" name="直接连接符 100">
                  <a:extLst>
                    <a:ext uri="{FF2B5EF4-FFF2-40B4-BE49-F238E27FC236}">
                      <a16:creationId xmlns:a16="http://schemas.microsoft.com/office/drawing/2014/main" id="{27B81A6A-4935-4C9A-8A7E-0659E16870D6}"/>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80821281-E1A0-48E3-BFA9-8241578BE5C2}"/>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1" name="文本框 90">
              <a:extLst>
                <a:ext uri="{FF2B5EF4-FFF2-40B4-BE49-F238E27FC236}">
                  <a16:creationId xmlns:a16="http://schemas.microsoft.com/office/drawing/2014/main" id="{57C449F0-6ACA-41EC-B5E7-4F0B7D8EDA2E}"/>
                </a:ext>
              </a:extLst>
            </p:cNvPr>
            <p:cNvSpPr txBox="1"/>
            <p:nvPr/>
          </p:nvSpPr>
          <p:spPr>
            <a:xfrm>
              <a:off x="8751877" y="2234566"/>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sp>
          <p:nvSpPr>
            <p:cNvPr id="92" name="文本框 91">
              <a:extLst>
                <a:ext uri="{FF2B5EF4-FFF2-40B4-BE49-F238E27FC236}">
                  <a16:creationId xmlns:a16="http://schemas.microsoft.com/office/drawing/2014/main" id="{593F958B-65B0-4C53-B192-A811E52B477E}"/>
                </a:ext>
              </a:extLst>
            </p:cNvPr>
            <p:cNvSpPr txBox="1"/>
            <p:nvPr/>
          </p:nvSpPr>
          <p:spPr>
            <a:xfrm>
              <a:off x="8720312" y="3708558"/>
              <a:ext cx="802186" cy="276999"/>
            </a:xfrm>
            <a:prstGeom prst="rect">
              <a:avLst/>
            </a:prstGeom>
            <a:noFill/>
          </p:spPr>
          <p:txBody>
            <a:bodyPr wrap="square" rtlCol="0">
              <a:spAutoFit/>
            </a:bodyPr>
            <a:lstStyle/>
            <a:p>
              <a:pPr algn="ctr"/>
              <a:r>
                <a:rPr lang="en-US" altLang="zh-CN" sz="1200" dirty="0" err="1">
                  <a:solidFill>
                    <a:srgbClr val="00B050"/>
                  </a:solidFill>
                </a:rPr>
                <a:t>dmem</a:t>
              </a:r>
              <a:endParaRPr lang="zh-CN" altLang="en-US" sz="1200" dirty="0">
                <a:solidFill>
                  <a:srgbClr val="00B050"/>
                </a:solidFill>
              </a:endParaRPr>
            </a:p>
          </p:txBody>
        </p:sp>
        <p:cxnSp>
          <p:nvCxnSpPr>
            <p:cNvPr id="93" name="肘形连接符 115">
              <a:extLst>
                <a:ext uri="{FF2B5EF4-FFF2-40B4-BE49-F238E27FC236}">
                  <a16:creationId xmlns:a16="http://schemas.microsoft.com/office/drawing/2014/main" id="{EE65349B-1A2F-4FBD-832A-BF42BFD0DCBC}"/>
                </a:ext>
              </a:extLst>
            </p:cNvPr>
            <p:cNvCxnSpPr/>
            <p:nvPr/>
          </p:nvCxnSpPr>
          <p:spPr>
            <a:xfrm>
              <a:off x="8052448" y="2913691"/>
              <a:ext cx="650454" cy="194910"/>
            </a:xfrm>
            <a:prstGeom prst="bentConnector3">
              <a:avLst>
                <a:gd name="adj1" fmla="val 44919"/>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03" name="文本框 102">
            <a:extLst>
              <a:ext uri="{FF2B5EF4-FFF2-40B4-BE49-F238E27FC236}">
                <a16:creationId xmlns:a16="http://schemas.microsoft.com/office/drawing/2014/main" id="{10F41698-3DBB-44B3-B0B5-83AAD3533C17}"/>
              </a:ext>
            </a:extLst>
          </p:cNvPr>
          <p:cNvSpPr txBox="1"/>
          <p:nvPr/>
        </p:nvSpPr>
        <p:spPr>
          <a:xfrm>
            <a:off x="9479912" y="2831524"/>
            <a:ext cx="789348" cy="276999"/>
          </a:xfrm>
          <a:prstGeom prst="rect">
            <a:avLst/>
          </a:prstGeom>
          <a:noFill/>
        </p:spPr>
        <p:txBody>
          <a:bodyPr wrap="square" rtlCol="0">
            <a:spAutoFit/>
          </a:bodyPr>
          <a:lstStyle/>
          <a:p>
            <a:r>
              <a:rPr lang="en-US" altLang="zh-CN" sz="1200" dirty="0" err="1">
                <a:solidFill>
                  <a:srgbClr val="0070C0"/>
                </a:solidFill>
              </a:rPr>
              <a:t>readData</a:t>
            </a:r>
            <a:endParaRPr lang="zh-CN" altLang="en-US" sz="1200" dirty="0">
              <a:solidFill>
                <a:srgbClr val="0070C0"/>
              </a:solidFill>
            </a:endParaRPr>
          </a:p>
        </p:txBody>
      </p:sp>
      <p:grpSp>
        <p:nvGrpSpPr>
          <p:cNvPr id="104" name="组合 103">
            <a:extLst>
              <a:ext uri="{FF2B5EF4-FFF2-40B4-BE49-F238E27FC236}">
                <a16:creationId xmlns:a16="http://schemas.microsoft.com/office/drawing/2014/main" id="{5590E50E-E94F-4C6E-99D8-F221C301A1FD}"/>
              </a:ext>
            </a:extLst>
          </p:cNvPr>
          <p:cNvGrpSpPr/>
          <p:nvPr/>
        </p:nvGrpSpPr>
        <p:grpSpPr>
          <a:xfrm>
            <a:off x="7417804" y="1729867"/>
            <a:ext cx="886644" cy="1795556"/>
            <a:chOff x="7417804" y="1729867"/>
            <a:chExt cx="886644" cy="1795556"/>
          </a:xfrm>
        </p:grpSpPr>
        <p:grpSp>
          <p:nvGrpSpPr>
            <p:cNvPr id="105" name="组合 104">
              <a:extLst>
                <a:ext uri="{FF2B5EF4-FFF2-40B4-BE49-F238E27FC236}">
                  <a16:creationId xmlns:a16="http://schemas.microsoft.com/office/drawing/2014/main" id="{313F7423-D7BD-45BD-B80F-7006BAF5C632}"/>
                </a:ext>
              </a:extLst>
            </p:cNvPr>
            <p:cNvGrpSpPr/>
            <p:nvPr/>
          </p:nvGrpSpPr>
          <p:grpSpPr>
            <a:xfrm>
              <a:off x="7678189" y="2480423"/>
              <a:ext cx="378485" cy="854277"/>
              <a:chOff x="5498372" y="1191442"/>
              <a:chExt cx="378485" cy="854277"/>
            </a:xfrm>
          </p:grpSpPr>
          <p:sp>
            <p:nvSpPr>
              <p:cNvPr id="113" name="流程图: 手动操作 90">
                <a:extLst>
                  <a:ext uri="{FF2B5EF4-FFF2-40B4-BE49-F238E27FC236}">
                    <a16:creationId xmlns:a16="http://schemas.microsoft.com/office/drawing/2014/main" id="{4F06BD59-185B-4546-B2E7-9B9497BC01BF}"/>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r>
                  <a:rPr lang="en-US" altLang="zh-CN" sz="1000" dirty="0">
                    <a:solidFill>
                      <a:schemeClr val="bg1">
                        <a:lumMod val="50000"/>
                      </a:schemeClr>
                    </a:solidFill>
                  </a:rPr>
                  <a:t>ALU</a:t>
                </a:r>
                <a:endParaRPr lang="zh-CN" altLang="en-US" sz="1000" dirty="0">
                  <a:solidFill>
                    <a:schemeClr val="bg1">
                      <a:lumMod val="50000"/>
                    </a:schemeClr>
                  </a:solidFill>
                </a:endParaRPr>
              </a:p>
            </p:txBody>
          </p:sp>
          <p:sp>
            <p:nvSpPr>
              <p:cNvPr id="114" name="文本框 113">
                <a:extLst>
                  <a:ext uri="{FF2B5EF4-FFF2-40B4-BE49-F238E27FC236}">
                    <a16:creationId xmlns:a16="http://schemas.microsoft.com/office/drawing/2014/main" id="{6478B2B5-EB99-4923-8B7A-AF7EA356384F}"/>
                  </a:ext>
                </a:extLst>
              </p:cNvPr>
              <p:cNvSpPr txBox="1"/>
              <p:nvPr/>
            </p:nvSpPr>
            <p:spPr>
              <a:xfrm>
                <a:off x="5502468" y="1237331"/>
                <a:ext cx="208835"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115" name="文本框 114">
                <a:extLst>
                  <a:ext uri="{FF2B5EF4-FFF2-40B4-BE49-F238E27FC236}">
                    <a16:creationId xmlns:a16="http://schemas.microsoft.com/office/drawing/2014/main" id="{C93D3866-14AC-4C66-8AEA-4899F5BCA579}"/>
                  </a:ext>
                </a:extLst>
              </p:cNvPr>
              <p:cNvSpPr txBox="1"/>
              <p:nvPr/>
            </p:nvSpPr>
            <p:spPr>
              <a:xfrm>
                <a:off x="5501709" y="1744919"/>
                <a:ext cx="207232"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117" name="文本框 116">
                <a:extLst>
                  <a:ext uri="{FF2B5EF4-FFF2-40B4-BE49-F238E27FC236}">
                    <a16:creationId xmlns:a16="http://schemas.microsoft.com/office/drawing/2014/main" id="{298CBEA6-1F52-496B-8D63-E6DD41E7ED67}"/>
                  </a:ext>
                </a:extLst>
              </p:cNvPr>
              <p:cNvSpPr txBox="1"/>
              <p:nvPr/>
            </p:nvSpPr>
            <p:spPr>
              <a:xfrm>
                <a:off x="5735808" y="1501599"/>
                <a:ext cx="136823" cy="246221"/>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106" name="直接连接符 86">
              <a:extLst>
                <a:ext uri="{FF2B5EF4-FFF2-40B4-BE49-F238E27FC236}">
                  <a16:creationId xmlns:a16="http://schemas.microsoft.com/office/drawing/2014/main" id="{84366FC8-F5EE-42EE-8E3C-E2C5D542B9D5}"/>
                </a:ext>
              </a:extLst>
            </p:cNvPr>
            <p:cNvCxnSpPr>
              <a:cxnSpLocks/>
            </p:cNvCxnSpPr>
            <p:nvPr/>
          </p:nvCxnSpPr>
          <p:spPr>
            <a:xfrm flipH="1" flipV="1">
              <a:off x="7870651" y="2006867"/>
              <a:ext cx="1" cy="54000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矩形 106">
              <a:extLst>
                <a:ext uri="{FF2B5EF4-FFF2-40B4-BE49-F238E27FC236}">
                  <a16:creationId xmlns:a16="http://schemas.microsoft.com/office/drawing/2014/main" id="{0954C3C7-6BD5-41E4-B004-EE0CCC0B97A9}"/>
                </a:ext>
              </a:extLst>
            </p:cNvPr>
            <p:cNvSpPr/>
            <p:nvPr/>
          </p:nvSpPr>
          <p:spPr>
            <a:xfrm>
              <a:off x="7417804" y="1729867"/>
              <a:ext cx="878254" cy="276999"/>
            </a:xfrm>
            <a:prstGeom prst="rect">
              <a:avLst/>
            </a:prstGeom>
          </p:spPr>
          <p:txBody>
            <a:bodyPr wrap="none">
              <a:spAutoFit/>
            </a:bodyPr>
            <a:lstStyle/>
            <a:p>
              <a:r>
                <a:rPr lang="en-US" altLang="zh-CN" sz="1200" dirty="0" err="1">
                  <a:solidFill>
                    <a:srgbClr val="FF0000"/>
                  </a:solidFill>
                </a:rPr>
                <a:t>ALUcontrol</a:t>
              </a:r>
              <a:endParaRPr lang="zh-CN" altLang="en-US" sz="1200" dirty="0">
                <a:solidFill>
                  <a:srgbClr val="FF0000"/>
                </a:solidFill>
              </a:endParaRPr>
            </a:p>
          </p:txBody>
        </p:sp>
        <p:sp>
          <p:nvSpPr>
            <p:cNvPr id="108" name="矩形 107">
              <a:extLst>
                <a:ext uri="{FF2B5EF4-FFF2-40B4-BE49-F238E27FC236}">
                  <a16:creationId xmlns:a16="http://schemas.microsoft.com/office/drawing/2014/main" id="{6CB87DE7-A97D-4204-A9FE-4B396D8B6C7D}"/>
                </a:ext>
              </a:extLst>
            </p:cNvPr>
            <p:cNvSpPr/>
            <p:nvPr/>
          </p:nvSpPr>
          <p:spPr>
            <a:xfrm>
              <a:off x="7867431" y="2179137"/>
              <a:ext cx="420308" cy="276999"/>
            </a:xfrm>
            <a:prstGeom prst="rect">
              <a:avLst/>
            </a:prstGeom>
          </p:spPr>
          <p:txBody>
            <a:bodyPr wrap="none">
              <a:spAutoFit/>
            </a:bodyPr>
            <a:lstStyle/>
            <a:p>
              <a:r>
                <a:rPr lang="en-US" altLang="zh-CN" sz="1200" dirty="0">
                  <a:solidFill>
                    <a:srgbClr val="FF0000"/>
                  </a:solidFill>
                </a:rPr>
                <a:t>010</a:t>
              </a:r>
              <a:endParaRPr lang="zh-CN" altLang="en-US" sz="1200" dirty="0">
                <a:solidFill>
                  <a:srgbClr val="FF0000"/>
                </a:solidFill>
              </a:endParaRPr>
            </a:p>
          </p:txBody>
        </p:sp>
        <p:sp>
          <p:nvSpPr>
            <p:cNvPr id="109" name="文本框 108">
              <a:extLst>
                <a:ext uri="{FF2B5EF4-FFF2-40B4-BE49-F238E27FC236}">
                  <a16:creationId xmlns:a16="http://schemas.microsoft.com/office/drawing/2014/main" id="{759FB15F-F5B0-4DD2-B40F-4DD69B6F26B7}"/>
                </a:ext>
              </a:extLst>
            </p:cNvPr>
            <p:cNvSpPr txBox="1"/>
            <p:nvPr/>
          </p:nvSpPr>
          <p:spPr>
            <a:xfrm>
              <a:off x="7633277" y="2012380"/>
              <a:ext cx="250390" cy="246221"/>
            </a:xfrm>
            <a:prstGeom prst="rect">
              <a:avLst/>
            </a:prstGeom>
            <a:noFill/>
          </p:spPr>
          <p:txBody>
            <a:bodyPr wrap="none" rtlCol="0">
              <a:spAutoFit/>
            </a:bodyPr>
            <a:lstStyle/>
            <a:p>
              <a:r>
                <a:rPr lang="en-US" altLang="zh-CN" sz="1000" dirty="0"/>
                <a:t>3</a:t>
              </a:r>
              <a:endParaRPr lang="zh-CN" altLang="en-US" sz="1000" dirty="0"/>
            </a:p>
          </p:txBody>
        </p:sp>
        <p:cxnSp>
          <p:nvCxnSpPr>
            <p:cNvPr id="110" name="直接连接符 109">
              <a:extLst>
                <a:ext uri="{FF2B5EF4-FFF2-40B4-BE49-F238E27FC236}">
                  <a16:creationId xmlns:a16="http://schemas.microsoft.com/office/drawing/2014/main" id="{7DAE586F-E79E-48FA-B269-90B9FFA1D771}"/>
                </a:ext>
              </a:extLst>
            </p:cNvPr>
            <p:cNvCxnSpPr>
              <a:cxnSpLocks/>
            </p:cNvCxnSpPr>
            <p:nvPr/>
          </p:nvCxnSpPr>
          <p:spPr>
            <a:xfrm rot="300000" flipH="1">
              <a:off x="7811577" y="2071352"/>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肘形连接符 195">
              <a:extLst>
                <a:ext uri="{FF2B5EF4-FFF2-40B4-BE49-F238E27FC236}">
                  <a16:creationId xmlns:a16="http://schemas.microsoft.com/office/drawing/2014/main" id="{474DF574-22C0-4299-84FA-FEB53CC4C265}"/>
                </a:ext>
              </a:extLst>
            </p:cNvPr>
            <p:cNvCxnSpPr/>
            <p:nvPr/>
          </p:nvCxnSpPr>
          <p:spPr>
            <a:xfrm>
              <a:off x="8052448" y="2913999"/>
              <a:ext cx="252000" cy="11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1FDB0C25-7ECE-4A8B-B458-25EE89A481B0}"/>
                </a:ext>
              </a:extLst>
            </p:cNvPr>
            <p:cNvSpPr txBox="1"/>
            <p:nvPr/>
          </p:nvSpPr>
          <p:spPr>
            <a:xfrm>
              <a:off x="7688595" y="3248424"/>
              <a:ext cx="489529" cy="276999"/>
            </a:xfrm>
            <a:prstGeom prst="rect">
              <a:avLst/>
            </a:prstGeom>
            <a:noFill/>
          </p:spPr>
          <p:txBody>
            <a:bodyPr wrap="square" rtlCol="0">
              <a:spAutoFit/>
            </a:bodyPr>
            <a:lstStyle/>
            <a:p>
              <a:r>
                <a:rPr lang="en-US" altLang="zh-CN" sz="1200" dirty="0" err="1">
                  <a:solidFill>
                    <a:srgbClr val="00B050"/>
                  </a:solidFill>
                </a:rPr>
                <a:t>alu</a:t>
              </a:r>
              <a:endParaRPr lang="zh-CN" altLang="en-US" sz="1200" dirty="0">
                <a:solidFill>
                  <a:srgbClr val="00B050"/>
                </a:solidFill>
              </a:endParaRPr>
            </a:p>
          </p:txBody>
        </p:sp>
      </p:grpSp>
      <p:cxnSp>
        <p:nvCxnSpPr>
          <p:cNvPr id="118" name="直接连接符 117">
            <a:extLst>
              <a:ext uri="{FF2B5EF4-FFF2-40B4-BE49-F238E27FC236}">
                <a16:creationId xmlns:a16="http://schemas.microsoft.com/office/drawing/2014/main" id="{9413E833-817B-4BE2-8873-BF4866CADE07}"/>
              </a:ext>
            </a:extLst>
          </p:cNvPr>
          <p:cNvCxnSpPr/>
          <p:nvPr/>
        </p:nvCxnSpPr>
        <p:spPr>
          <a:xfrm flipH="1">
            <a:off x="1948045"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19" name="矩形 118">
            <a:extLst>
              <a:ext uri="{FF2B5EF4-FFF2-40B4-BE49-F238E27FC236}">
                <a16:creationId xmlns:a16="http://schemas.microsoft.com/office/drawing/2014/main" id="{21C0A3C9-B12E-40A8-AD02-0F022F5BF243}"/>
              </a:ext>
            </a:extLst>
          </p:cNvPr>
          <p:cNvSpPr/>
          <p:nvPr/>
        </p:nvSpPr>
        <p:spPr>
          <a:xfrm>
            <a:off x="538468" y="909149"/>
            <a:ext cx="3625416" cy="523220"/>
          </a:xfrm>
          <a:prstGeom prst="rect">
            <a:avLst/>
          </a:prstGeom>
        </p:spPr>
        <p:txBody>
          <a:bodyPr wrap="none">
            <a:spAutoFit/>
          </a:bodyPr>
          <a:lstStyle/>
          <a:p>
            <a:r>
              <a:rPr lang="en-US" altLang="zh-CN" sz="2000" b="1" dirty="0">
                <a:solidFill>
                  <a:schemeClr val="accent1"/>
                </a:solidFill>
              </a:rPr>
              <a:t>STEP </a:t>
            </a:r>
            <a:r>
              <a:rPr lang="en-US" altLang="zh-CN" sz="2800" b="1" dirty="0">
                <a:solidFill>
                  <a:schemeClr val="accent1"/>
                </a:solidFill>
              </a:rPr>
              <a:t>5</a:t>
            </a:r>
            <a:r>
              <a:rPr lang="en-US" altLang="zh-CN" sz="2000" b="1" dirty="0">
                <a:solidFill>
                  <a:schemeClr val="accent1"/>
                </a:solidFill>
              </a:rPr>
              <a:t>:</a:t>
            </a:r>
            <a:r>
              <a:rPr lang="en-US" altLang="zh-CN" sz="2000" dirty="0">
                <a:solidFill>
                  <a:schemeClr val="accent1"/>
                </a:solidFill>
              </a:rPr>
              <a:t> </a:t>
            </a:r>
            <a:r>
              <a:rPr lang="zh-CN" altLang="en-US" sz="2000" dirty="0"/>
              <a:t>向</a:t>
            </a:r>
            <a:r>
              <a:rPr lang="zh-CN" altLang="en-US" sz="2000" b="1" dirty="0"/>
              <a:t>寄存器文件</a:t>
            </a:r>
            <a:r>
              <a:rPr lang="zh-CN" altLang="en-US" sz="2000" dirty="0"/>
              <a:t>写入</a:t>
            </a:r>
            <a:r>
              <a:rPr lang="zh-CN" altLang="en-US" sz="2000" b="1" dirty="0"/>
              <a:t>数据</a:t>
            </a:r>
            <a:endParaRPr lang="en-US" altLang="zh-CN" sz="2000" b="1" dirty="0"/>
          </a:p>
        </p:txBody>
      </p:sp>
      <p:sp>
        <p:nvSpPr>
          <p:cNvPr id="120" name="矩形 119">
            <a:extLst>
              <a:ext uri="{FF2B5EF4-FFF2-40B4-BE49-F238E27FC236}">
                <a16:creationId xmlns:a16="http://schemas.microsoft.com/office/drawing/2014/main" id="{8B44B322-E1C4-4814-883F-81A18A9F0DA1}"/>
              </a:ext>
            </a:extLst>
          </p:cNvPr>
          <p:cNvSpPr/>
          <p:nvPr/>
        </p:nvSpPr>
        <p:spPr>
          <a:xfrm>
            <a:off x="527474" y="1449578"/>
            <a:ext cx="3897927" cy="523220"/>
          </a:xfrm>
          <a:prstGeom prst="rect">
            <a:avLst/>
          </a:prstGeom>
        </p:spPr>
        <p:txBody>
          <a:bodyPr wrap="none">
            <a:spAutoFit/>
          </a:bodyPr>
          <a:lstStyle/>
          <a:p>
            <a:r>
              <a:rPr lang="en-US" altLang="zh-CN" sz="2000" b="1" dirty="0">
                <a:solidFill>
                  <a:schemeClr val="accent1"/>
                </a:solidFill>
              </a:rPr>
              <a:t>STEP </a:t>
            </a:r>
            <a:r>
              <a:rPr lang="en-US" altLang="zh-CN" sz="2800" b="1" dirty="0">
                <a:solidFill>
                  <a:schemeClr val="accent1"/>
                </a:solidFill>
              </a:rPr>
              <a:t>6</a:t>
            </a:r>
            <a:r>
              <a:rPr lang="en-US" altLang="zh-CN" sz="2000" b="1" dirty="0">
                <a:solidFill>
                  <a:schemeClr val="accent1"/>
                </a:solidFill>
              </a:rPr>
              <a:t>:</a:t>
            </a:r>
            <a:r>
              <a:rPr lang="en-US" altLang="zh-CN" sz="2000" dirty="0">
                <a:solidFill>
                  <a:schemeClr val="accent1"/>
                </a:solidFill>
              </a:rPr>
              <a:t> </a:t>
            </a:r>
            <a:r>
              <a:rPr lang="zh-CN" altLang="en-US" sz="2000" dirty="0"/>
              <a:t>确定</a:t>
            </a:r>
            <a:r>
              <a:rPr lang="en-US" altLang="zh-CN" sz="2000" b="1" dirty="0"/>
              <a:t>PC</a:t>
            </a:r>
            <a:r>
              <a:rPr lang="zh-CN" altLang="en-US" sz="2000" b="1" dirty="0"/>
              <a:t>的下一个指令</a:t>
            </a:r>
            <a:r>
              <a:rPr lang="zh-CN" altLang="en-US" sz="2000" dirty="0"/>
              <a:t>地址</a:t>
            </a:r>
            <a:endParaRPr lang="en-US" altLang="zh-CN" sz="2000" b="1" dirty="0"/>
          </a:p>
        </p:txBody>
      </p:sp>
      <p:graphicFrame>
        <p:nvGraphicFramePr>
          <p:cNvPr id="123" name="表格 122">
            <a:extLst>
              <a:ext uri="{FF2B5EF4-FFF2-40B4-BE49-F238E27FC236}">
                <a16:creationId xmlns:a16="http://schemas.microsoft.com/office/drawing/2014/main" id="{AD883AD7-74C2-41A1-BA0F-26385E0459EE}"/>
              </a:ext>
            </a:extLst>
          </p:cNvPr>
          <p:cNvGraphicFramePr>
            <a:graphicFrameLocks noGrp="1"/>
          </p:cNvGraphicFramePr>
          <p:nvPr>
            <p:extLst>
              <p:ext uri="{D42A27DB-BD31-4B8C-83A1-F6EECF244321}">
                <p14:modId xmlns:p14="http://schemas.microsoft.com/office/powerpoint/2010/main" val="2680507885"/>
              </p:ext>
            </p:extLst>
          </p:nvPr>
        </p:nvGraphicFramePr>
        <p:xfrm>
          <a:off x="7907125" y="972514"/>
          <a:ext cx="3806452" cy="370840"/>
        </p:xfrm>
        <a:graphic>
          <a:graphicData uri="http://schemas.openxmlformats.org/drawingml/2006/table">
            <a:tbl>
              <a:tblPr firstRow="1" bandRow="1">
                <a:tableStyleId>{5C22544A-7EE6-4342-B048-85BDC9FD1C3A}</a:tableStyleId>
              </a:tblPr>
              <a:tblGrid>
                <a:gridCol w="707654">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1866898">
                  <a:extLst>
                    <a:ext uri="{9D8B030D-6E8A-4147-A177-3AD203B41FA5}">
                      <a16:colId xmlns:a16="http://schemas.microsoft.com/office/drawing/2014/main" val="20003"/>
                    </a:ext>
                  </a:extLst>
                </a:gridCol>
              </a:tblGrid>
              <a:tr h="370840">
                <a:tc>
                  <a:txBody>
                    <a:bodyPr/>
                    <a:lstStyle/>
                    <a:p>
                      <a:pPr algn="ctr"/>
                      <a:r>
                        <a:rPr lang="en-US" altLang="zh-CN" dirty="0">
                          <a:solidFill>
                            <a:schemeClr val="bg1">
                              <a:lumMod val="50000"/>
                            </a:schemeClr>
                          </a:solidFill>
                        </a:rPr>
                        <a:t>op </a:t>
                      </a:r>
                      <a:r>
                        <a:rPr lang="en-US" altLang="zh-CN" b="0" dirty="0">
                          <a:solidFill>
                            <a:schemeClr val="bg1">
                              <a:lumMod val="50000"/>
                            </a:schemeClr>
                          </a:solidFill>
                        </a:rPr>
                        <a:t>(6)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tx1"/>
                          </a:solidFill>
                        </a:rPr>
                        <a:t>rs</a:t>
                      </a:r>
                      <a:r>
                        <a:rPr lang="en-US" altLang="zh-CN" dirty="0">
                          <a:solidFill>
                            <a:schemeClr val="tx1"/>
                          </a:solidFill>
                        </a:rPr>
                        <a:t> </a:t>
                      </a:r>
                      <a:r>
                        <a:rPr lang="en-US" altLang="zh-CN" b="0" dirty="0">
                          <a:solidFill>
                            <a:schemeClr val="tx1"/>
                          </a:solidFill>
                        </a:rPr>
                        <a:t>(5)</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rt</a:t>
                      </a:r>
                      <a:r>
                        <a:rPr lang="en-US" altLang="zh-CN" dirty="0">
                          <a:solidFill>
                            <a:schemeClr val="bg1">
                              <a:lumMod val="50000"/>
                            </a:schemeClr>
                          </a:solidFill>
                        </a:rPr>
                        <a:t> </a:t>
                      </a:r>
                      <a:r>
                        <a:rPr lang="en-US" altLang="zh-CN" b="0" dirty="0">
                          <a:solidFill>
                            <a:schemeClr val="bg1">
                              <a:lumMod val="50000"/>
                            </a:schemeClr>
                          </a:solidFill>
                        </a:rPr>
                        <a:t>(5)</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bg1">
                              <a:lumMod val="50000"/>
                            </a:schemeClr>
                          </a:solidFill>
                        </a:rPr>
                        <a:t>Imm</a:t>
                      </a:r>
                      <a:r>
                        <a:rPr lang="en-US" altLang="zh-CN" dirty="0">
                          <a:solidFill>
                            <a:schemeClr val="bg1">
                              <a:lumMod val="50000"/>
                            </a:schemeClr>
                          </a:solidFill>
                        </a:rPr>
                        <a:t> </a:t>
                      </a:r>
                      <a:r>
                        <a:rPr lang="en-US" altLang="zh-CN" b="0" dirty="0">
                          <a:solidFill>
                            <a:schemeClr val="bg1">
                              <a:lumMod val="50000"/>
                            </a:schemeClr>
                          </a:solidFill>
                        </a:rPr>
                        <a:t>(16)</a:t>
                      </a:r>
                      <a:endParaRPr lang="zh-CN" altLang="en-US" b="0"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pSp>
        <p:nvGrpSpPr>
          <p:cNvPr id="124" name="组合 123">
            <a:extLst>
              <a:ext uri="{FF2B5EF4-FFF2-40B4-BE49-F238E27FC236}">
                <a16:creationId xmlns:a16="http://schemas.microsoft.com/office/drawing/2014/main" id="{19C9BCC2-FB26-4E5B-92BA-8805B1B160B8}"/>
              </a:ext>
            </a:extLst>
          </p:cNvPr>
          <p:cNvGrpSpPr/>
          <p:nvPr/>
        </p:nvGrpSpPr>
        <p:grpSpPr>
          <a:xfrm>
            <a:off x="6986215" y="971409"/>
            <a:ext cx="4845843" cy="670745"/>
            <a:chOff x="6986215" y="877199"/>
            <a:chExt cx="4845843" cy="670745"/>
          </a:xfrm>
        </p:grpSpPr>
        <p:sp>
          <p:nvSpPr>
            <p:cNvPr id="125" name="文本框 124">
              <a:extLst>
                <a:ext uri="{FF2B5EF4-FFF2-40B4-BE49-F238E27FC236}">
                  <a16:creationId xmlns:a16="http://schemas.microsoft.com/office/drawing/2014/main" id="{B3094FD0-8459-48DD-A286-73F56FA35105}"/>
                </a:ext>
              </a:extLst>
            </p:cNvPr>
            <p:cNvSpPr txBox="1"/>
            <p:nvPr/>
          </p:nvSpPr>
          <p:spPr>
            <a:xfrm>
              <a:off x="8522288" y="1238621"/>
              <a:ext cx="830677" cy="307777"/>
            </a:xfrm>
            <a:prstGeom prst="rect">
              <a:avLst/>
            </a:prstGeom>
            <a:noFill/>
          </p:spPr>
          <p:txBody>
            <a:bodyPr wrap="none" rtlCol="0">
              <a:spAutoFit/>
            </a:bodyPr>
            <a:lstStyle/>
            <a:p>
              <a:r>
                <a:rPr lang="en-US" altLang="zh-CN" sz="1400" dirty="0"/>
                <a:t>25       21</a:t>
              </a:r>
              <a:endParaRPr lang="zh-CN" altLang="en-US" sz="1400" dirty="0"/>
            </a:p>
          </p:txBody>
        </p:sp>
        <p:sp>
          <p:nvSpPr>
            <p:cNvPr id="126" name="文本框 125">
              <a:extLst>
                <a:ext uri="{FF2B5EF4-FFF2-40B4-BE49-F238E27FC236}">
                  <a16:creationId xmlns:a16="http://schemas.microsoft.com/office/drawing/2014/main" id="{61312561-6CC1-4D9E-87EB-03547390BC22}"/>
                </a:ext>
              </a:extLst>
            </p:cNvPr>
            <p:cNvSpPr txBox="1"/>
            <p:nvPr/>
          </p:nvSpPr>
          <p:spPr>
            <a:xfrm>
              <a:off x="9810351" y="1240167"/>
              <a:ext cx="2021707" cy="307777"/>
            </a:xfrm>
            <a:prstGeom prst="rect">
              <a:avLst/>
            </a:prstGeom>
            <a:noFill/>
          </p:spPr>
          <p:txBody>
            <a:bodyPr wrap="none" rtlCol="0">
              <a:spAutoFit/>
            </a:bodyPr>
            <a:lstStyle/>
            <a:p>
              <a:r>
                <a:rPr lang="en-US" altLang="zh-CN" sz="1400" dirty="0"/>
                <a:t>15                                       0</a:t>
              </a:r>
              <a:endParaRPr lang="zh-CN" altLang="en-US" sz="1400" dirty="0"/>
            </a:p>
          </p:txBody>
        </p:sp>
        <p:sp>
          <p:nvSpPr>
            <p:cNvPr id="127" name="矩形 126">
              <a:extLst>
                <a:ext uri="{FF2B5EF4-FFF2-40B4-BE49-F238E27FC236}">
                  <a16:creationId xmlns:a16="http://schemas.microsoft.com/office/drawing/2014/main" id="{7C008C82-0AC1-4B61-A832-3A75FA50EA04}"/>
                </a:ext>
              </a:extLst>
            </p:cNvPr>
            <p:cNvSpPr/>
            <p:nvPr/>
          </p:nvSpPr>
          <p:spPr>
            <a:xfrm>
              <a:off x="6986215" y="877199"/>
              <a:ext cx="868571" cy="369332"/>
            </a:xfrm>
            <a:prstGeom prst="rect">
              <a:avLst/>
            </a:prstGeom>
          </p:spPr>
          <p:txBody>
            <a:bodyPr wrap="none">
              <a:spAutoFit/>
            </a:bodyPr>
            <a:lstStyle/>
            <a:p>
              <a:r>
                <a:rPr lang="en-US" altLang="zh-CN" b="1" dirty="0">
                  <a:solidFill>
                    <a:srgbClr val="FF0000"/>
                  </a:solidFill>
                  <a:latin typeface="Times New Roman" pitchFamily="18" charset="0"/>
                  <a:cs typeface="Times New Roman" pitchFamily="18" charset="0"/>
                </a:rPr>
                <a:t>100011</a:t>
              </a:r>
              <a:endParaRPr lang="zh-CN" altLang="en-US" b="1" dirty="0">
                <a:solidFill>
                  <a:srgbClr val="FF0000"/>
                </a:solidFill>
              </a:endParaRPr>
            </a:p>
          </p:txBody>
        </p:sp>
      </p:grpSp>
      <p:grpSp>
        <p:nvGrpSpPr>
          <p:cNvPr id="64" name="组合 63">
            <a:extLst>
              <a:ext uri="{FF2B5EF4-FFF2-40B4-BE49-F238E27FC236}">
                <a16:creationId xmlns:a16="http://schemas.microsoft.com/office/drawing/2014/main" id="{203C0AEA-E131-432E-BDE0-86FE22804EE4}"/>
              </a:ext>
            </a:extLst>
          </p:cNvPr>
          <p:cNvGrpSpPr/>
          <p:nvPr/>
        </p:nvGrpSpPr>
        <p:grpSpPr>
          <a:xfrm>
            <a:off x="166255" y="5174346"/>
            <a:ext cx="4516618" cy="1575644"/>
            <a:chOff x="166255" y="5174346"/>
            <a:chExt cx="4516618" cy="1575644"/>
          </a:xfrm>
        </p:grpSpPr>
        <p:pic>
          <p:nvPicPr>
            <p:cNvPr id="122" name="图片 121">
              <a:extLst>
                <a:ext uri="{FF2B5EF4-FFF2-40B4-BE49-F238E27FC236}">
                  <a16:creationId xmlns:a16="http://schemas.microsoft.com/office/drawing/2014/main" id="{7F69D1AA-FA03-43B5-AE50-0E3D06630DC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54159" y="5241072"/>
              <a:ext cx="4365295" cy="1498534"/>
            </a:xfrm>
            <a:prstGeom prst="rect">
              <a:avLst/>
            </a:prstGeom>
          </p:spPr>
        </p:pic>
        <p:sp>
          <p:nvSpPr>
            <p:cNvPr id="128" name="矩形: 折角 127">
              <a:extLst>
                <a:ext uri="{FF2B5EF4-FFF2-40B4-BE49-F238E27FC236}">
                  <a16:creationId xmlns:a16="http://schemas.microsoft.com/office/drawing/2014/main" id="{9EFF06F3-26EE-44F3-9164-4C09FA8AC9B2}"/>
                </a:ext>
              </a:extLst>
            </p:cNvPr>
            <p:cNvSpPr/>
            <p:nvPr/>
          </p:nvSpPr>
          <p:spPr>
            <a:xfrm>
              <a:off x="166255" y="5174346"/>
              <a:ext cx="4516618" cy="1575644"/>
            </a:xfrm>
            <a:prstGeom prst="foldedCorner">
              <a:avLst>
                <a:gd name="adj" fmla="val 2109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灯片编号占位符 81">
            <a:extLst>
              <a:ext uri="{FF2B5EF4-FFF2-40B4-BE49-F238E27FC236}">
                <a16:creationId xmlns:a16="http://schemas.microsoft.com/office/drawing/2014/main" id="{32605476-967F-4E2D-BB37-7550BB2E9E2F}"/>
              </a:ext>
            </a:extLst>
          </p:cNvPr>
          <p:cNvSpPr>
            <a:spLocks noGrp="1"/>
          </p:cNvSpPr>
          <p:nvPr>
            <p:ph type="sldNum" sz="quarter" idx="12"/>
          </p:nvPr>
        </p:nvSpPr>
        <p:spPr/>
        <p:txBody>
          <a:bodyPr/>
          <a:lstStyle/>
          <a:p>
            <a:fld id="{042958E2-BC60-473F-990C-5A8ED10EB267}" type="slidenum">
              <a:rPr lang="zh-CN" altLang="en-US" sz="1400" b="1" smtClean="0"/>
              <a:pPr/>
              <a:t>19</a:t>
            </a:fld>
            <a:r>
              <a:rPr lang="zh-CN" altLang="en-US"/>
              <a:t> </a:t>
            </a:r>
            <a:r>
              <a:rPr lang="en-US" altLang="zh-CN"/>
              <a:t>/ 24</a:t>
            </a:r>
            <a:endParaRPr lang="zh-CN" altLang="en-US" dirty="0"/>
          </a:p>
        </p:txBody>
      </p:sp>
    </p:spTree>
    <p:extLst>
      <p:ext uri="{BB962C8B-B14F-4D97-AF65-F5344CB8AC3E}">
        <p14:creationId xmlns:p14="http://schemas.microsoft.com/office/powerpoint/2010/main" val="299684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heel(1)">
                                      <p:cBhvr>
                                        <p:cTn id="7" dur="2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fade">
                                      <p:cBhvr>
                                        <p:cTn id="17" dur="1000"/>
                                        <p:tgtEl>
                                          <p:spTgt spid="71"/>
                                        </p:tgtEl>
                                      </p:cBhvr>
                                    </p:animEffect>
                                    <p:anim calcmode="lin" valueType="num">
                                      <p:cBhvr>
                                        <p:cTn id="18" dur="1000" fill="hold"/>
                                        <p:tgtEl>
                                          <p:spTgt spid="71"/>
                                        </p:tgtEl>
                                        <p:attrNameLst>
                                          <p:attrName>ppt_x</p:attrName>
                                        </p:attrNameLst>
                                      </p:cBhvr>
                                      <p:tavLst>
                                        <p:tav tm="0">
                                          <p:val>
                                            <p:strVal val="#ppt_x"/>
                                          </p:val>
                                        </p:tav>
                                        <p:tav tm="100000">
                                          <p:val>
                                            <p:strVal val="#ppt_x"/>
                                          </p:val>
                                        </p:tav>
                                      </p:tavLst>
                                    </p:anim>
                                    <p:anim calcmode="lin" valueType="num">
                                      <p:cBhvr>
                                        <p:cTn id="1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0"/>
                                        </p:tgtEl>
                                        <p:attrNameLst>
                                          <p:attrName>style.visibility</p:attrName>
                                        </p:attrNameLst>
                                      </p:cBhvr>
                                      <p:to>
                                        <p:strVal val="visible"/>
                                      </p:to>
                                    </p:set>
                                    <p:animEffect transition="in" filter="wipe(left)">
                                      <p:cBhvr>
                                        <p:cTn id="24" dur="500"/>
                                        <p:tgtEl>
                                          <p:spTgt spid="1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wipe(left)">
                                      <p:cBhvr>
                                        <p:cTn id="29" dur="500"/>
                                        <p:tgtEl>
                                          <p:spTgt spid="76"/>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wheel(1)">
                                      <p:cBhvr>
                                        <p:cTn id="34" dur="2000"/>
                                        <p:tgtEl>
                                          <p:spTgt spid="75"/>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left)">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left)">
                                      <p:cBhvr>
                                        <p:cTn id="4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A4234-7856-41BF-85F0-505B7AE61D4D}"/>
              </a:ext>
            </a:extLst>
          </p:cNvPr>
          <p:cNvSpPr>
            <a:spLocks noGrp="1"/>
          </p:cNvSpPr>
          <p:nvPr>
            <p:ph type="title"/>
          </p:nvPr>
        </p:nvSpPr>
        <p:spPr/>
        <p:txBody>
          <a:bodyPr/>
          <a:lstStyle/>
          <a:p>
            <a:r>
              <a:rPr lang="zh-CN" altLang="en-US" sz="4000" dirty="0">
                <a:latin typeface="微软雅黑" panose="020B0503020204020204" pitchFamily="34" charset="-122"/>
                <a:ea typeface="微软雅黑" panose="020B0503020204020204" pitchFamily="34" charset="-122"/>
              </a:rPr>
              <a:t>数字系统</a:t>
            </a:r>
            <a:endParaRPr lang="zh-CN" altLang="en-US" dirty="0"/>
          </a:p>
        </p:txBody>
      </p:sp>
      <p:sp>
        <p:nvSpPr>
          <p:cNvPr id="5" name="文本框 4">
            <a:extLst>
              <a:ext uri="{FF2B5EF4-FFF2-40B4-BE49-F238E27FC236}">
                <a16:creationId xmlns:a16="http://schemas.microsoft.com/office/drawing/2014/main" id="{27C0F0D4-3AA3-4687-AB10-8C55613522CC}"/>
              </a:ext>
            </a:extLst>
          </p:cNvPr>
          <p:cNvSpPr txBox="1"/>
          <p:nvPr/>
        </p:nvSpPr>
        <p:spPr>
          <a:xfrm>
            <a:off x="266006" y="1059472"/>
            <a:ext cx="11804073" cy="2239074"/>
          </a:xfrm>
          <a:prstGeom prst="rect">
            <a:avLst/>
          </a:prstGeom>
          <a:noFill/>
        </p:spPr>
        <p:txBody>
          <a:bodyPr wrap="square">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dirty="0">
                <a:latin typeface="微软雅黑" panose="020B0503020204020204" pitchFamily="34" charset="-122"/>
                <a:ea typeface="微软雅黑" panose="020B0503020204020204" pitchFamily="34" charset="-122"/>
              </a:rPr>
              <a:t>由许多基本的逻辑功能部件有机连接起来完成某种任务的数字电子系统。</a:t>
            </a:r>
            <a:br>
              <a:rPr lang="en-US" altLang="zh-CN" sz="2400" dirty="0">
                <a:latin typeface="微软雅黑" panose="020B0503020204020204" pitchFamily="34" charset="-122"/>
                <a:ea typeface="微软雅黑" panose="020B0503020204020204" pitchFamily="34" charset="-122"/>
              </a:rPr>
            </a:br>
            <a:r>
              <a:rPr lang="zh-CN" altLang="en-US" sz="2400" dirty="0">
                <a:latin typeface="楷体" panose="02010609060101010101" pitchFamily="49" charset="-122"/>
                <a:ea typeface="楷体" panose="02010609060101010101" pitchFamily="49" charset="-122"/>
              </a:rPr>
              <a:t>可大可小、可简可繁</a:t>
            </a:r>
            <a:endParaRPr lang="en-US" altLang="zh-CN" sz="2400" dirty="0">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2400" dirty="0">
                <a:latin typeface="微软雅黑" panose="020B0503020204020204" pitchFamily="34" charset="-122"/>
                <a:ea typeface="微软雅黑" panose="020B0503020204020204" pitchFamily="34" charset="-122"/>
              </a:rPr>
              <a:t>交互式、以离散形式表示的具有</a:t>
            </a:r>
            <a:r>
              <a:rPr lang="zh-CN" altLang="en-US" sz="2400" b="1" dirty="0">
                <a:latin typeface="微软雅黑" panose="020B0503020204020204" pitchFamily="34" charset="-122"/>
                <a:ea typeface="微软雅黑" panose="020B0503020204020204" pitchFamily="34" charset="-122"/>
              </a:rPr>
              <a:t>存储</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传输</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处理</a:t>
            </a:r>
            <a:r>
              <a:rPr lang="zh-CN" altLang="en-US" sz="2400" dirty="0">
                <a:latin typeface="微软雅黑" panose="020B0503020204020204" pitchFamily="34" charset="-122"/>
                <a:ea typeface="微软雅黑" panose="020B0503020204020204" pitchFamily="34" charset="-122"/>
              </a:rPr>
              <a:t>信息能力的逻辑子系统集合物。</a:t>
            </a:r>
            <a:br>
              <a:rPr lang="en-US" altLang="zh-CN" sz="2400" dirty="0">
                <a:latin typeface="微软雅黑" panose="020B0503020204020204" pitchFamily="34" charset="-122"/>
                <a:ea typeface="微软雅黑" panose="020B0503020204020204" pitchFamily="34" charset="-122"/>
              </a:rPr>
            </a:br>
            <a:r>
              <a:rPr lang="zh-CN" altLang="en-US" sz="2400" dirty="0">
                <a:latin typeface="楷体" panose="02010609060101010101" pitchFamily="49" charset="-122"/>
                <a:ea typeface="楷体" panose="02010609060101010101" pitchFamily="49" charset="-122"/>
              </a:rPr>
              <a:t>一台数字计算机是一个最完整的数字系统。</a:t>
            </a:r>
          </a:p>
        </p:txBody>
      </p:sp>
      <p:sp>
        <p:nvSpPr>
          <p:cNvPr id="6" name="文本框 5">
            <a:extLst>
              <a:ext uri="{FF2B5EF4-FFF2-40B4-BE49-F238E27FC236}">
                <a16:creationId xmlns:a16="http://schemas.microsoft.com/office/drawing/2014/main" id="{71AE96D7-6274-43CE-B8B6-573B7E6E659D}"/>
              </a:ext>
            </a:extLst>
          </p:cNvPr>
          <p:cNvSpPr txBox="1"/>
          <p:nvPr/>
        </p:nvSpPr>
        <p:spPr>
          <a:xfrm>
            <a:off x="0" y="3855279"/>
            <a:ext cx="12192000" cy="461665"/>
          </a:xfrm>
          <a:prstGeom prst="rect">
            <a:avLst/>
          </a:prstGeom>
          <a:noFill/>
        </p:spPr>
        <p:txBody>
          <a:bodyPr wrap="square">
            <a:spAutoFit/>
          </a:bodyPr>
          <a:lstStyle/>
          <a:p>
            <a:pPr marR="0" lvl="0" algn="ctr" defTabSz="914400" rtl="0" eaLnBrk="1" fontAlgn="auto" latinLnBrk="0" hangingPunct="1">
              <a:spcBef>
                <a:spcPts val="0"/>
              </a:spcBef>
              <a:spcAft>
                <a:spcPts val="0"/>
              </a:spcAft>
              <a:buClrTx/>
              <a:buSzTx/>
              <a:tabLst/>
              <a:defRPr/>
            </a:pPr>
            <a:r>
              <a:rPr lang="zh-CN" altLang="en-US" sz="2400" dirty="0">
                <a:latin typeface="微软雅黑" panose="020B0503020204020204" pitchFamily="34" charset="-122"/>
                <a:ea typeface="微软雅黑" panose="020B0503020204020204" pitchFamily="34" charset="-122"/>
              </a:rPr>
              <a:t>有本质区别</a:t>
            </a:r>
            <a:endParaRPr lang="en-US" altLang="zh-CN" sz="2400" dirty="0">
              <a:latin typeface="微软雅黑" panose="020B0503020204020204" pitchFamily="34" charset="-122"/>
              <a:ea typeface="微软雅黑" panose="020B0503020204020204" pitchFamily="34" charset="-122"/>
            </a:endParaRPr>
          </a:p>
        </p:txBody>
      </p:sp>
      <p:graphicFrame>
        <p:nvGraphicFramePr>
          <p:cNvPr id="7" name="表格 7">
            <a:extLst>
              <a:ext uri="{FF2B5EF4-FFF2-40B4-BE49-F238E27FC236}">
                <a16:creationId xmlns:a16="http://schemas.microsoft.com/office/drawing/2014/main" id="{86A1327D-AED8-47C2-8EE1-8BCD3C4539E3}"/>
              </a:ext>
            </a:extLst>
          </p:cNvPr>
          <p:cNvGraphicFramePr>
            <a:graphicFrameLocks noGrp="1"/>
          </p:cNvGraphicFramePr>
          <p:nvPr>
            <p:extLst>
              <p:ext uri="{D42A27DB-BD31-4B8C-83A1-F6EECF244321}">
                <p14:modId xmlns:p14="http://schemas.microsoft.com/office/powerpoint/2010/main" val="3064932330"/>
              </p:ext>
            </p:extLst>
          </p:nvPr>
        </p:nvGraphicFramePr>
        <p:xfrm>
          <a:off x="2032000" y="4438099"/>
          <a:ext cx="8128000" cy="1815726"/>
        </p:xfrm>
        <a:graphic>
          <a:graphicData uri="http://schemas.openxmlformats.org/drawingml/2006/table">
            <a:tbl>
              <a:tblPr firstRow="1">
                <a:tableStyleId>{5FD0F851-EC5A-4D38-B0AD-8093EC10F338}</a:tableStyleId>
              </a:tblPr>
              <a:tblGrid>
                <a:gridCol w="4064000">
                  <a:extLst>
                    <a:ext uri="{9D8B030D-6E8A-4147-A177-3AD203B41FA5}">
                      <a16:colId xmlns:a16="http://schemas.microsoft.com/office/drawing/2014/main" val="619585322"/>
                    </a:ext>
                  </a:extLst>
                </a:gridCol>
                <a:gridCol w="4064000">
                  <a:extLst>
                    <a:ext uri="{9D8B030D-6E8A-4147-A177-3AD203B41FA5}">
                      <a16:colId xmlns:a16="http://schemas.microsoft.com/office/drawing/2014/main" val="2982370225"/>
                    </a:ext>
                  </a:extLst>
                </a:gridCol>
              </a:tblGrid>
              <a:tr h="605242">
                <a:tc>
                  <a:txBody>
                    <a:bodyPr/>
                    <a:lstStyle/>
                    <a:p>
                      <a:pPr algn="ctr"/>
                      <a:r>
                        <a:rPr lang="zh-CN" altLang="en-US" sz="2400" b="1" dirty="0"/>
                        <a:t>数字系统</a:t>
                      </a:r>
                      <a:endParaRPr lang="zh-CN" altLang="en-US" sz="2400" dirty="0"/>
                    </a:p>
                  </a:txBody>
                  <a:tcPr anchor="ctr">
                    <a:lnR w="12700" cap="flat" cmpd="sng" algn="ctr">
                      <a:solidFill>
                        <a:schemeClr val="accent5">
                          <a:lumMod val="40000"/>
                          <a:lumOff val="60000"/>
                        </a:schemeClr>
                      </a:solidFill>
                      <a:prstDash val="solid"/>
                      <a:round/>
                      <a:headEnd type="none" w="med" len="med"/>
                      <a:tailEnd type="none" w="med" len="med"/>
                    </a:lnR>
                  </a:tcPr>
                </a:tc>
                <a:tc>
                  <a:txBody>
                    <a:bodyPr/>
                    <a:lstStyle/>
                    <a:p>
                      <a:pPr algn="ctr"/>
                      <a:r>
                        <a:rPr lang="zh-CN" altLang="en-US" sz="2400" b="1" dirty="0"/>
                        <a:t>数字逻辑功能部件</a:t>
                      </a:r>
                      <a:endParaRPr lang="zh-CN" altLang="en-US" sz="2400" dirty="0"/>
                    </a:p>
                  </a:txBody>
                  <a:tcPr anchor="ctr">
                    <a:lnL w="12700" cap="flat" cmpd="sng" algn="ctr">
                      <a:solidFill>
                        <a:schemeClr val="accent5">
                          <a:lumMod val="40000"/>
                          <a:lumOff val="60000"/>
                        </a:schemeClr>
                      </a:solidFill>
                      <a:prstDash val="solid"/>
                      <a:round/>
                      <a:headEnd type="none" w="med" len="med"/>
                      <a:tailEnd type="none" w="med" len="med"/>
                    </a:lnL>
                  </a:tcPr>
                </a:tc>
                <a:extLst>
                  <a:ext uri="{0D108BD9-81ED-4DB2-BD59-A6C34878D82A}">
                    <a16:rowId xmlns:a16="http://schemas.microsoft.com/office/drawing/2014/main" val="1125854202"/>
                  </a:ext>
                </a:extLst>
              </a:tr>
              <a:tr h="605242">
                <a:tc>
                  <a:txBody>
                    <a:bodyPr/>
                    <a:lstStyle/>
                    <a:p>
                      <a:pPr algn="ctr"/>
                      <a:r>
                        <a:rPr lang="zh-CN" altLang="en-US" sz="2200" dirty="0"/>
                        <a:t>有</a:t>
                      </a:r>
                      <a:r>
                        <a:rPr lang="zh-CN" altLang="en-US" sz="2200" b="1" dirty="0">
                          <a:solidFill>
                            <a:srgbClr val="FF0000"/>
                          </a:solidFill>
                        </a:rPr>
                        <a:t>控制部件</a:t>
                      </a:r>
                      <a:endParaRPr lang="zh-CN" altLang="en-US" sz="2200" dirty="0"/>
                    </a:p>
                  </a:txBody>
                  <a:tcPr anchor="ctr">
                    <a:lnR w="12700" cap="flat" cmpd="sng" algn="ctr">
                      <a:solidFill>
                        <a:schemeClr val="accent5">
                          <a:lumMod val="40000"/>
                          <a:lumOff val="60000"/>
                        </a:schemeClr>
                      </a:solidFill>
                      <a:prstDash val="solid"/>
                      <a:round/>
                      <a:headEnd type="none" w="med" len="med"/>
                      <a:tailEnd type="none" w="med" len="med"/>
                    </a:lnR>
                  </a:tcPr>
                </a:tc>
                <a:tc>
                  <a:txBody>
                    <a:bodyPr/>
                    <a:lstStyle/>
                    <a:p>
                      <a:pPr algn="ctr"/>
                      <a:r>
                        <a:rPr lang="zh-CN" altLang="en-US" sz="2200" dirty="0"/>
                        <a:t>无</a:t>
                      </a:r>
                      <a:r>
                        <a:rPr lang="zh-CN" altLang="en-US" sz="2200" b="1" dirty="0">
                          <a:solidFill>
                            <a:srgbClr val="FF0000"/>
                          </a:solidFill>
                        </a:rPr>
                        <a:t>控制部件</a:t>
                      </a:r>
                      <a:endParaRPr lang="zh-CN" altLang="en-US" sz="2200" dirty="0"/>
                    </a:p>
                  </a:txBody>
                  <a:tcPr anchor="ctr">
                    <a:lnL w="12700" cap="flat" cmpd="sng" algn="ctr">
                      <a:solidFill>
                        <a:schemeClr val="accent5">
                          <a:lumMod val="40000"/>
                          <a:lumOff val="60000"/>
                        </a:schemeClr>
                      </a:solidFill>
                      <a:prstDash val="solid"/>
                      <a:round/>
                      <a:headEnd type="none" w="med" len="med"/>
                      <a:tailEnd type="none" w="med" len="med"/>
                    </a:lnL>
                  </a:tcPr>
                </a:tc>
                <a:extLst>
                  <a:ext uri="{0D108BD9-81ED-4DB2-BD59-A6C34878D82A}">
                    <a16:rowId xmlns:a16="http://schemas.microsoft.com/office/drawing/2014/main" val="2280991832"/>
                  </a:ext>
                </a:extLst>
              </a:tr>
              <a:tr h="605242">
                <a:tc>
                  <a:txBody>
                    <a:bodyPr/>
                    <a:lstStyle/>
                    <a:p>
                      <a:pPr algn="ctr"/>
                      <a:r>
                        <a:rPr lang="zh-CN" altLang="en-US" sz="2200" b="0" dirty="0">
                          <a:solidFill>
                            <a:srgbClr val="FF0000"/>
                          </a:solidFill>
                        </a:rPr>
                        <a:t>自上而下</a:t>
                      </a:r>
                      <a:r>
                        <a:rPr lang="zh-CN" altLang="en-US" sz="2200" dirty="0"/>
                        <a:t>设计过程</a:t>
                      </a:r>
                    </a:p>
                  </a:txBody>
                  <a:tcPr anchor="ctr">
                    <a:lnR w="12700" cap="flat" cmpd="sng" algn="ctr">
                      <a:solidFill>
                        <a:schemeClr val="accent5">
                          <a:lumMod val="40000"/>
                          <a:lumOff val="60000"/>
                        </a:schemeClr>
                      </a:solidFill>
                      <a:prstDash val="solid"/>
                      <a:round/>
                      <a:headEnd type="none" w="med" len="med"/>
                      <a:tailEnd type="none" w="med" len="med"/>
                    </a:lnR>
                  </a:tcPr>
                </a:tc>
                <a:tc>
                  <a:txBody>
                    <a:bodyPr/>
                    <a:lstStyle/>
                    <a:p>
                      <a:pPr algn="ctr"/>
                      <a:r>
                        <a:rPr lang="zh-CN" altLang="en-US" sz="2200" b="0" dirty="0">
                          <a:solidFill>
                            <a:srgbClr val="FF0000"/>
                          </a:solidFill>
                        </a:rPr>
                        <a:t>自下而上</a:t>
                      </a:r>
                      <a:r>
                        <a:rPr lang="zh-CN" altLang="en-US" sz="2200" dirty="0"/>
                        <a:t>设计过程</a:t>
                      </a:r>
                    </a:p>
                  </a:txBody>
                  <a:tcPr anchor="ctr">
                    <a:lnL w="12700" cap="flat" cmpd="sng" algn="ctr">
                      <a:solidFill>
                        <a:schemeClr val="accent5">
                          <a:lumMod val="40000"/>
                          <a:lumOff val="60000"/>
                        </a:schemeClr>
                      </a:solidFill>
                      <a:prstDash val="solid"/>
                      <a:round/>
                      <a:headEnd type="none" w="med" len="med"/>
                      <a:tailEnd type="none" w="med" len="med"/>
                    </a:lnL>
                  </a:tcPr>
                </a:tc>
                <a:extLst>
                  <a:ext uri="{0D108BD9-81ED-4DB2-BD59-A6C34878D82A}">
                    <a16:rowId xmlns:a16="http://schemas.microsoft.com/office/drawing/2014/main" val="3156812146"/>
                  </a:ext>
                </a:extLst>
              </a:tr>
            </a:tbl>
          </a:graphicData>
        </a:graphic>
      </p:graphicFrame>
      <p:sp>
        <p:nvSpPr>
          <p:cNvPr id="8" name="灯片编号占位符 7">
            <a:extLst>
              <a:ext uri="{FF2B5EF4-FFF2-40B4-BE49-F238E27FC236}">
                <a16:creationId xmlns:a16="http://schemas.microsoft.com/office/drawing/2014/main" id="{437DF9A2-350B-44FE-AFA3-BA148608F237}"/>
              </a:ext>
            </a:extLst>
          </p:cNvPr>
          <p:cNvSpPr>
            <a:spLocks noGrp="1"/>
          </p:cNvSpPr>
          <p:nvPr>
            <p:ph type="sldNum" sz="quarter" idx="12"/>
          </p:nvPr>
        </p:nvSpPr>
        <p:spPr/>
        <p:txBody>
          <a:bodyPr/>
          <a:lstStyle/>
          <a:p>
            <a:fld id="{042958E2-BC60-473F-990C-5A8ED10EB267}" type="slidenum">
              <a:rPr lang="zh-CN" altLang="en-US" sz="1400" b="1" smtClean="0"/>
              <a:pPr/>
              <a:t>2</a:t>
            </a:fld>
            <a:r>
              <a:rPr lang="zh-CN" altLang="en-US"/>
              <a:t> </a:t>
            </a:r>
            <a:r>
              <a:rPr lang="en-US" altLang="zh-CN"/>
              <a:t>/ 24</a:t>
            </a:r>
            <a:endParaRPr lang="zh-CN" altLang="en-US" dirty="0"/>
          </a:p>
        </p:txBody>
      </p:sp>
    </p:spTree>
    <p:extLst>
      <p:ext uri="{BB962C8B-B14F-4D97-AF65-F5344CB8AC3E}">
        <p14:creationId xmlns:p14="http://schemas.microsoft.com/office/powerpoint/2010/main" val="235238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4CE5C333-A814-4ABD-A13A-73A31F40A0E9}"/>
              </a:ext>
            </a:extLst>
          </p:cNvPr>
          <p:cNvGrpSpPr/>
          <p:nvPr/>
        </p:nvGrpSpPr>
        <p:grpSpPr>
          <a:xfrm>
            <a:off x="4532918" y="2841760"/>
            <a:ext cx="3208587" cy="2849746"/>
            <a:chOff x="4532918" y="2841760"/>
            <a:chExt cx="3208587" cy="2849746"/>
          </a:xfrm>
        </p:grpSpPr>
        <p:sp>
          <p:nvSpPr>
            <p:cNvPr id="49" name="流程图: 手动输入 48">
              <a:extLst>
                <a:ext uri="{FF2B5EF4-FFF2-40B4-BE49-F238E27FC236}">
                  <a16:creationId xmlns:a16="http://schemas.microsoft.com/office/drawing/2014/main" id="{96309160-49FE-4A26-96B4-71945043426E}"/>
                </a:ext>
              </a:extLst>
            </p:cNvPr>
            <p:cNvSpPr/>
            <p:nvPr/>
          </p:nvSpPr>
          <p:spPr>
            <a:xfrm>
              <a:off x="5771013" y="5324099"/>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cxnSp>
          <p:nvCxnSpPr>
            <p:cNvPr id="50" name="肘形连接符 83">
              <a:extLst>
                <a:ext uri="{FF2B5EF4-FFF2-40B4-BE49-F238E27FC236}">
                  <a16:creationId xmlns:a16="http://schemas.microsoft.com/office/drawing/2014/main" id="{D90FB5F8-1A96-4467-89B0-C1141C4EDF04}"/>
                </a:ext>
              </a:extLst>
            </p:cNvPr>
            <p:cNvCxnSpPr>
              <a:cxnSpLocks/>
              <a:stCxn id="32" idx="3"/>
              <a:endCxn id="49" idx="1"/>
            </p:cNvCxnSpPr>
            <p:nvPr/>
          </p:nvCxnSpPr>
          <p:spPr>
            <a:xfrm>
              <a:off x="4532918" y="2841760"/>
              <a:ext cx="1238095" cy="2625559"/>
            </a:xfrm>
            <a:prstGeom prst="bentConnector3">
              <a:avLst>
                <a:gd name="adj1" fmla="val 3163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1" name="文本框 50">
              <a:extLst>
                <a:ext uri="{FF2B5EF4-FFF2-40B4-BE49-F238E27FC236}">
                  <a16:creationId xmlns:a16="http://schemas.microsoft.com/office/drawing/2014/main" id="{1C5F9AE5-D28E-4696-B521-A7BC592CB6A0}"/>
                </a:ext>
              </a:extLst>
            </p:cNvPr>
            <p:cNvSpPr txBox="1"/>
            <p:nvPr/>
          </p:nvSpPr>
          <p:spPr>
            <a:xfrm>
              <a:off x="5102747" y="5445285"/>
              <a:ext cx="316112" cy="246221"/>
            </a:xfrm>
            <a:prstGeom prst="rect">
              <a:avLst/>
            </a:prstGeom>
            <a:noFill/>
          </p:spPr>
          <p:txBody>
            <a:bodyPr wrap="none" rtlCol="0">
              <a:spAutoFit/>
            </a:bodyPr>
            <a:lstStyle/>
            <a:p>
              <a:r>
                <a:rPr lang="en-US" altLang="zh-CN" sz="1000" dirty="0"/>
                <a:t>16</a:t>
              </a:r>
              <a:endParaRPr lang="zh-CN" altLang="en-US" sz="1000" dirty="0"/>
            </a:p>
          </p:txBody>
        </p:sp>
        <p:sp>
          <p:nvSpPr>
            <p:cNvPr id="53" name="文本框 52">
              <a:extLst>
                <a:ext uri="{FF2B5EF4-FFF2-40B4-BE49-F238E27FC236}">
                  <a16:creationId xmlns:a16="http://schemas.microsoft.com/office/drawing/2014/main" id="{22AA25CE-BF65-4D16-9FD4-A4482593A644}"/>
                </a:ext>
              </a:extLst>
            </p:cNvPr>
            <p:cNvSpPr txBox="1"/>
            <p:nvPr/>
          </p:nvSpPr>
          <p:spPr>
            <a:xfrm>
              <a:off x="4949463" y="5136913"/>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56" name="文本框 55">
              <a:extLst>
                <a:ext uri="{FF2B5EF4-FFF2-40B4-BE49-F238E27FC236}">
                  <a16:creationId xmlns:a16="http://schemas.microsoft.com/office/drawing/2014/main" id="{06DE1BBB-09B3-4603-B29B-D2B83791B0D2}"/>
                </a:ext>
              </a:extLst>
            </p:cNvPr>
            <p:cNvSpPr txBox="1"/>
            <p:nvPr/>
          </p:nvSpPr>
          <p:spPr>
            <a:xfrm>
              <a:off x="6617634" y="5439070"/>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57" name="直接连接符 56">
              <a:extLst>
                <a:ext uri="{FF2B5EF4-FFF2-40B4-BE49-F238E27FC236}">
                  <a16:creationId xmlns:a16="http://schemas.microsoft.com/office/drawing/2014/main" id="{E9DE893B-50C0-4BCB-BB46-0A0F90FFD1F8}"/>
                </a:ext>
              </a:extLst>
            </p:cNvPr>
            <p:cNvCxnSpPr/>
            <p:nvPr/>
          </p:nvCxnSpPr>
          <p:spPr>
            <a:xfrm flipH="1">
              <a:off x="6680430" y="538735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文本框 119">
              <a:extLst>
                <a:ext uri="{FF2B5EF4-FFF2-40B4-BE49-F238E27FC236}">
                  <a16:creationId xmlns:a16="http://schemas.microsoft.com/office/drawing/2014/main" id="{5E3E2044-10F0-454D-A602-D19E5F33C50E}"/>
                </a:ext>
              </a:extLst>
            </p:cNvPr>
            <p:cNvSpPr txBox="1"/>
            <p:nvPr/>
          </p:nvSpPr>
          <p:spPr>
            <a:xfrm>
              <a:off x="5913262" y="5110736"/>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83" name="文本框 82">
              <a:extLst>
                <a:ext uri="{FF2B5EF4-FFF2-40B4-BE49-F238E27FC236}">
                  <a16:creationId xmlns:a16="http://schemas.microsoft.com/office/drawing/2014/main" id="{0F050E33-CC6C-48C6-8279-7B0F8B3A00B1}"/>
                </a:ext>
              </a:extLst>
            </p:cNvPr>
            <p:cNvSpPr txBox="1"/>
            <p:nvPr/>
          </p:nvSpPr>
          <p:spPr>
            <a:xfrm>
              <a:off x="7279082" y="3157010"/>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91" name="肘形连接符 79">
              <a:extLst>
                <a:ext uri="{FF2B5EF4-FFF2-40B4-BE49-F238E27FC236}">
                  <a16:creationId xmlns:a16="http://schemas.microsoft.com/office/drawing/2014/main" id="{651D309E-35EF-4CB5-A2E6-CA4D809148DE}"/>
                </a:ext>
              </a:extLst>
            </p:cNvPr>
            <p:cNvCxnSpPr>
              <a:cxnSpLocks/>
              <a:stCxn id="49" idx="3"/>
              <a:endCxn id="87" idx="1"/>
            </p:cNvCxnSpPr>
            <p:nvPr/>
          </p:nvCxnSpPr>
          <p:spPr>
            <a:xfrm flipV="1">
              <a:off x="6617674" y="3157011"/>
              <a:ext cx="1063852" cy="2310308"/>
            </a:xfrm>
            <a:prstGeom prst="bentConnector3">
              <a:avLst>
                <a:gd name="adj1" fmla="val 6658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0DECBE3-AD26-459E-B94B-9CE60400F569}"/>
                </a:ext>
              </a:extLst>
            </p:cNvPr>
            <p:cNvCxnSpPr/>
            <p:nvPr/>
          </p:nvCxnSpPr>
          <p:spPr>
            <a:xfrm flipH="1">
              <a:off x="5116780" y="5397282"/>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31" name="组合 230">
            <a:extLst>
              <a:ext uri="{FF2B5EF4-FFF2-40B4-BE49-F238E27FC236}">
                <a16:creationId xmlns:a16="http://schemas.microsoft.com/office/drawing/2014/main" id="{514AB96B-1E24-4EBD-A2D0-4DBBD9A489F3}"/>
              </a:ext>
            </a:extLst>
          </p:cNvPr>
          <p:cNvGrpSpPr/>
          <p:nvPr/>
        </p:nvGrpSpPr>
        <p:grpSpPr>
          <a:xfrm>
            <a:off x="4532918" y="2841760"/>
            <a:ext cx="3208587" cy="2849746"/>
            <a:chOff x="4532918" y="2841760"/>
            <a:chExt cx="3208587" cy="2849746"/>
          </a:xfrm>
        </p:grpSpPr>
        <p:sp>
          <p:nvSpPr>
            <p:cNvPr id="232" name="流程图: 手动输入 231">
              <a:extLst>
                <a:ext uri="{FF2B5EF4-FFF2-40B4-BE49-F238E27FC236}">
                  <a16:creationId xmlns:a16="http://schemas.microsoft.com/office/drawing/2014/main" id="{208692FF-41AE-49BD-A4BC-2B83C88A2C9C}"/>
                </a:ext>
              </a:extLst>
            </p:cNvPr>
            <p:cNvSpPr/>
            <p:nvPr/>
          </p:nvSpPr>
          <p:spPr>
            <a:xfrm>
              <a:off x="5771013" y="5324099"/>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cxnSp>
          <p:nvCxnSpPr>
            <p:cNvPr id="233" name="肘形连接符 83">
              <a:extLst>
                <a:ext uri="{FF2B5EF4-FFF2-40B4-BE49-F238E27FC236}">
                  <a16:creationId xmlns:a16="http://schemas.microsoft.com/office/drawing/2014/main" id="{50802861-BCBC-421D-BEF2-99D3FAC6A9C9}"/>
                </a:ext>
              </a:extLst>
            </p:cNvPr>
            <p:cNvCxnSpPr>
              <a:endCxn id="232" idx="1"/>
            </p:cNvCxnSpPr>
            <p:nvPr/>
          </p:nvCxnSpPr>
          <p:spPr>
            <a:xfrm>
              <a:off x="4532918" y="2841760"/>
              <a:ext cx="1238095" cy="2625559"/>
            </a:xfrm>
            <a:prstGeom prst="bentConnector3">
              <a:avLst>
                <a:gd name="adj1" fmla="val 3163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35184965-7055-421D-B389-E6C2C2AAD661}"/>
                </a:ext>
              </a:extLst>
            </p:cNvPr>
            <p:cNvSpPr txBox="1"/>
            <p:nvPr/>
          </p:nvSpPr>
          <p:spPr>
            <a:xfrm>
              <a:off x="5102747" y="5445285"/>
              <a:ext cx="316112" cy="246221"/>
            </a:xfrm>
            <a:prstGeom prst="rect">
              <a:avLst/>
            </a:prstGeom>
            <a:noFill/>
          </p:spPr>
          <p:txBody>
            <a:bodyPr wrap="none" rtlCol="0">
              <a:spAutoFit/>
            </a:bodyPr>
            <a:lstStyle/>
            <a:p>
              <a:r>
                <a:rPr lang="en-US" altLang="zh-CN" sz="1000" dirty="0"/>
                <a:t>16</a:t>
              </a:r>
              <a:endParaRPr lang="zh-CN" altLang="en-US" sz="1000" dirty="0"/>
            </a:p>
          </p:txBody>
        </p:sp>
        <p:sp>
          <p:nvSpPr>
            <p:cNvPr id="235" name="文本框 234">
              <a:extLst>
                <a:ext uri="{FF2B5EF4-FFF2-40B4-BE49-F238E27FC236}">
                  <a16:creationId xmlns:a16="http://schemas.microsoft.com/office/drawing/2014/main" id="{036AF667-AE97-4C5F-A7E9-91AB75835C0E}"/>
                </a:ext>
              </a:extLst>
            </p:cNvPr>
            <p:cNvSpPr txBox="1"/>
            <p:nvPr/>
          </p:nvSpPr>
          <p:spPr>
            <a:xfrm>
              <a:off x="4949463" y="5136913"/>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236" name="文本框 235">
              <a:extLst>
                <a:ext uri="{FF2B5EF4-FFF2-40B4-BE49-F238E27FC236}">
                  <a16:creationId xmlns:a16="http://schemas.microsoft.com/office/drawing/2014/main" id="{F92716A6-5B62-4A00-939B-F8C87A55D0C4}"/>
                </a:ext>
              </a:extLst>
            </p:cNvPr>
            <p:cNvSpPr txBox="1"/>
            <p:nvPr/>
          </p:nvSpPr>
          <p:spPr>
            <a:xfrm>
              <a:off x="6617634" y="5439070"/>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37" name="直接连接符 236">
              <a:extLst>
                <a:ext uri="{FF2B5EF4-FFF2-40B4-BE49-F238E27FC236}">
                  <a16:creationId xmlns:a16="http://schemas.microsoft.com/office/drawing/2014/main" id="{A85A40C4-AC3A-41C7-BFB6-1176316461F0}"/>
                </a:ext>
              </a:extLst>
            </p:cNvPr>
            <p:cNvCxnSpPr/>
            <p:nvPr/>
          </p:nvCxnSpPr>
          <p:spPr>
            <a:xfrm flipH="1">
              <a:off x="6680430" y="538735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文本框 237">
              <a:extLst>
                <a:ext uri="{FF2B5EF4-FFF2-40B4-BE49-F238E27FC236}">
                  <a16:creationId xmlns:a16="http://schemas.microsoft.com/office/drawing/2014/main" id="{D684C1FC-5B32-46B3-9290-5C0F7867BBF2}"/>
                </a:ext>
              </a:extLst>
            </p:cNvPr>
            <p:cNvSpPr txBox="1"/>
            <p:nvPr/>
          </p:nvSpPr>
          <p:spPr>
            <a:xfrm>
              <a:off x="5913262" y="5110736"/>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239" name="文本框 238">
              <a:extLst>
                <a:ext uri="{FF2B5EF4-FFF2-40B4-BE49-F238E27FC236}">
                  <a16:creationId xmlns:a16="http://schemas.microsoft.com/office/drawing/2014/main" id="{16133BBC-4E3E-4513-8FA8-231B96685320}"/>
                </a:ext>
              </a:extLst>
            </p:cNvPr>
            <p:cNvSpPr txBox="1"/>
            <p:nvPr/>
          </p:nvSpPr>
          <p:spPr>
            <a:xfrm>
              <a:off x="7279082" y="3157010"/>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242" name="直接连接符 241">
              <a:extLst>
                <a:ext uri="{FF2B5EF4-FFF2-40B4-BE49-F238E27FC236}">
                  <a16:creationId xmlns:a16="http://schemas.microsoft.com/office/drawing/2014/main" id="{63D25834-797B-4E62-957C-848183B06982}"/>
                </a:ext>
              </a:extLst>
            </p:cNvPr>
            <p:cNvCxnSpPr/>
            <p:nvPr/>
          </p:nvCxnSpPr>
          <p:spPr>
            <a:xfrm flipH="1">
              <a:off x="5116780" y="5397282"/>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57" name="肘形连接符 79">
            <a:extLst>
              <a:ext uri="{FF2B5EF4-FFF2-40B4-BE49-F238E27FC236}">
                <a16:creationId xmlns:a16="http://schemas.microsoft.com/office/drawing/2014/main" id="{4A49B7D5-157B-4261-A5F0-CF7BDDB3EE4E}"/>
              </a:ext>
            </a:extLst>
          </p:cNvPr>
          <p:cNvCxnSpPr>
            <a:cxnSpLocks/>
          </p:cNvCxnSpPr>
          <p:nvPr/>
        </p:nvCxnSpPr>
        <p:spPr>
          <a:xfrm flipV="1">
            <a:off x="6621542" y="3156241"/>
            <a:ext cx="1063852" cy="2310308"/>
          </a:xfrm>
          <a:prstGeom prst="bentConnector3">
            <a:avLst>
              <a:gd name="adj1" fmla="val 6673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0" y="4420"/>
            <a:ext cx="12191999" cy="720000"/>
          </a:xfrm>
          <a:solidFill>
            <a:schemeClr val="accent2">
              <a:lumMod val="20000"/>
              <a:lumOff val="80000"/>
            </a:schemeClr>
          </a:solidFill>
        </p:spPr>
        <p:txBody>
          <a:bodyPr>
            <a:normAutofit/>
          </a:bodyPr>
          <a:lstStyle/>
          <a:p>
            <a:pPr algn="ctr">
              <a:lnSpc>
                <a:spcPct val="100000"/>
              </a:lnSpc>
            </a:pPr>
            <a:r>
              <a:rPr lang="en-US" altLang="zh-CN" sz="4000" b="1" dirty="0" err="1">
                <a:solidFill>
                  <a:srgbClr val="FF0000"/>
                </a:solidFill>
                <a:latin typeface="Courier New" pitchFamily="49" charset="0"/>
              </a:rPr>
              <a:t>sw</a:t>
            </a:r>
            <a:r>
              <a:rPr lang="en-US" altLang="zh-CN" sz="4000" dirty="0">
                <a:latin typeface="Courier New" pitchFamily="49" charset="0"/>
              </a:rPr>
              <a:t> rt, </a:t>
            </a:r>
            <a:r>
              <a:rPr lang="en-US" altLang="zh-CN" sz="4000" dirty="0" err="1">
                <a:latin typeface="Courier New" pitchFamily="49" charset="0"/>
              </a:rPr>
              <a:t>imm</a:t>
            </a:r>
            <a:r>
              <a:rPr lang="en-US" altLang="zh-CN" sz="4000" dirty="0">
                <a:latin typeface="Courier New" pitchFamily="49" charset="0"/>
              </a:rPr>
              <a:t>(</a:t>
            </a:r>
            <a:r>
              <a:rPr lang="en-US" altLang="zh-CN" sz="4000" dirty="0" err="1">
                <a:latin typeface="Courier New" pitchFamily="49" charset="0"/>
              </a:rPr>
              <a:t>rs</a:t>
            </a:r>
            <a:r>
              <a:rPr lang="en-US" altLang="zh-CN" sz="4000" dirty="0">
                <a:latin typeface="Courier New" pitchFamily="49" charset="0"/>
              </a:rPr>
              <a:t>)</a:t>
            </a:r>
            <a:endParaRPr lang="zh-CN" altLang="en-US" sz="4000" b="1" dirty="0"/>
          </a:p>
        </p:txBody>
      </p:sp>
      <p:grpSp>
        <p:nvGrpSpPr>
          <p:cNvPr id="9" name="组合 8">
            <a:extLst>
              <a:ext uri="{FF2B5EF4-FFF2-40B4-BE49-F238E27FC236}">
                <a16:creationId xmlns:a16="http://schemas.microsoft.com/office/drawing/2014/main" id="{4ED80134-44E4-4ECB-B7CB-FA734D57AECF}"/>
              </a:ext>
            </a:extLst>
          </p:cNvPr>
          <p:cNvGrpSpPr/>
          <p:nvPr/>
        </p:nvGrpSpPr>
        <p:grpSpPr>
          <a:xfrm>
            <a:off x="4509037" y="2512405"/>
            <a:ext cx="1290005" cy="555497"/>
            <a:chOff x="4509037" y="2512405"/>
            <a:chExt cx="1290005" cy="555497"/>
          </a:xfrm>
        </p:grpSpPr>
        <p:cxnSp>
          <p:nvCxnSpPr>
            <p:cNvPr id="41" name="肘形连接符 70">
              <a:extLst>
                <a:ext uri="{FF2B5EF4-FFF2-40B4-BE49-F238E27FC236}">
                  <a16:creationId xmlns:a16="http://schemas.microsoft.com/office/drawing/2014/main" id="{FA4F8B5F-EE84-451A-B660-B1680AFBEEF2}"/>
                </a:ext>
              </a:extLst>
            </p:cNvPr>
            <p:cNvCxnSpPr>
              <a:stCxn id="32" idx="3"/>
              <a:endCxn id="72" idx="1"/>
            </p:cNvCxnSpPr>
            <p:nvPr/>
          </p:nvCxnSpPr>
          <p:spPr>
            <a:xfrm>
              <a:off x="4532918" y="2841760"/>
              <a:ext cx="1266124" cy="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BFC3A869-66FD-432D-8360-B69344E1D892}"/>
                </a:ext>
              </a:extLst>
            </p:cNvPr>
            <p:cNvSpPr txBox="1"/>
            <p:nvPr/>
          </p:nvSpPr>
          <p:spPr>
            <a:xfrm>
              <a:off x="4619454" y="2821681"/>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43" name="直接连接符 42">
              <a:extLst>
                <a:ext uri="{FF2B5EF4-FFF2-40B4-BE49-F238E27FC236}">
                  <a16:creationId xmlns:a16="http://schemas.microsoft.com/office/drawing/2014/main" id="{FB10C621-F5AD-4D1C-AB51-AB0E5470D8B2}"/>
                </a:ext>
              </a:extLst>
            </p:cNvPr>
            <p:cNvCxnSpPr/>
            <p:nvPr/>
          </p:nvCxnSpPr>
          <p:spPr>
            <a:xfrm flipH="1">
              <a:off x="4626677" y="276539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1B819A42-9086-43E0-B0DA-45F82CECCED6}"/>
                </a:ext>
              </a:extLst>
            </p:cNvPr>
            <p:cNvSpPr txBox="1"/>
            <p:nvPr/>
          </p:nvSpPr>
          <p:spPr>
            <a:xfrm>
              <a:off x="5201944" y="2788630"/>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45" name="直接连接符 44">
              <a:extLst>
                <a:ext uri="{FF2B5EF4-FFF2-40B4-BE49-F238E27FC236}">
                  <a16:creationId xmlns:a16="http://schemas.microsoft.com/office/drawing/2014/main" id="{17789229-99C4-4684-9877-147D9D4E9219}"/>
                </a:ext>
              </a:extLst>
            </p:cNvPr>
            <p:cNvCxnSpPr/>
            <p:nvPr/>
          </p:nvCxnSpPr>
          <p:spPr>
            <a:xfrm flipH="1">
              <a:off x="5215977" y="277021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2A01DBA-E243-4223-867B-F41A653B13CB}"/>
                </a:ext>
              </a:extLst>
            </p:cNvPr>
            <p:cNvSpPr txBox="1"/>
            <p:nvPr/>
          </p:nvSpPr>
          <p:spPr>
            <a:xfrm>
              <a:off x="4964519" y="2533870"/>
              <a:ext cx="660968" cy="276999"/>
            </a:xfrm>
            <a:prstGeom prst="rect">
              <a:avLst/>
            </a:prstGeom>
            <a:noFill/>
          </p:spPr>
          <p:txBody>
            <a:bodyPr wrap="square" rtlCol="0">
              <a:spAutoFit/>
            </a:bodyPr>
            <a:lstStyle/>
            <a:p>
              <a:r>
                <a:rPr lang="en-US" altLang="zh-CN" sz="1200" dirty="0"/>
                <a:t>[25:21]</a:t>
              </a:r>
              <a:endParaRPr lang="zh-CN" altLang="en-US" sz="1200" dirty="0"/>
            </a:p>
          </p:txBody>
        </p:sp>
        <p:sp>
          <p:nvSpPr>
            <p:cNvPr id="114" name="文本框 113">
              <a:extLst>
                <a:ext uri="{FF2B5EF4-FFF2-40B4-BE49-F238E27FC236}">
                  <a16:creationId xmlns:a16="http://schemas.microsoft.com/office/drawing/2014/main" id="{832F1D93-F6ED-464A-9E62-9C6751A5B277}"/>
                </a:ext>
              </a:extLst>
            </p:cNvPr>
            <p:cNvSpPr txBox="1"/>
            <p:nvPr/>
          </p:nvSpPr>
          <p:spPr>
            <a:xfrm>
              <a:off x="4509037" y="2512405"/>
              <a:ext cx="473455" cy="276999"/>
            </a:xfrm>
            <a:prstGeom prst="rect">
              <a:avLst/>
            </a:prstGeom>
            <a:noFill/>
          </p:spPr>
          <p:txBody>
            <a:bodyPr wrap="square" rtlCol="0">
              <a:spAutoFit/>
            </a:bodyPr>
            <a:lstStyle/>
            <a:p>
              <a:r>
                <a:rPr lang="en-US" altLang="zh-CN" sz="1200" dirty="0" err="1">
                  <a:solidFill>
                    <a:srgbClr val="0070C0"/>
                  </a:solidFill>
                </a:rPr>
                <a:t>instr</a:t>
              </a:r>
              <a:endParaRPr lang="zh-CN" altLang="en-US" sz="1200" dirty="0">
                <a:solidFill>
                  <a:srgbClr val="0070C0"/>
                </a:solidFill>
              </a:endParaRPr>
            </a:p>
          </p:txBody>
        </p:sp>
      </p:grpSp>
      <p:cxnSp>
        <p:nvCxnSpPr>
          <p:cNvPr id="96" name="肘形连接符 121">
            <a:extLst>
              <a:ext uri="{FF2B5EF4-FFF2-40B4-BE49-F238E27FC236}">
                <a16:creationId xmlns:a16="http://schemas.microsoft.com/office/drawing/2014/main" id="{58F6186B-BCB7-4B97-8716-6DC26597FE12}"/>
              </a:ext>
            </a:extLst>
          </p:cNvPr>
          <p:cNvCxnSpPr>
            <a:cxnSpLocks/>
            <a:stCxn id="152" idx="3"/>
            <a:endCxn id="77" idx="1"/>
          </p:cNvCxnSpPr>
          <p:nvPr/>
        </p:nvCxnSpPr>
        <p:spPr>
          <a:xfrm flipH="1">
            <a:off x="5806259" y="3108600"/>
            <a:ext cx="3711113" cy="909859"/>
          </a:xfrm>
          <a:prstGeom prst="bentConnector5">
            <a:avLst>
              <a:gd name="adj1" fmla="val -19866"/>
              <a:gd name="adj2" fmla="val 164764"/>
              <a:gd name="adj3" fmla="val 10616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0" name="文本框 99">
            <a:extLst>
              <a:ext uri="{FF2B5EF4-FFF2-40B4-BE49-F238E27FC236}">
                <a16:creationId xmlns:a16="http://schemas.microsoft.com/office/drawing/2014/main" id="{72819DCB-FE7D-4EFB-A5CE-91E0C81FEB51}"/>
              </a:ext>
            </a:extLst>
          </p:cNvPr>
          <p:cNvSpPr txBox="1"/>
          <p:nvPr/>
        </p:nvSpPr>
        <p:spPr>
          <a:xfrm>
            <a:off x="4976224" y="3413483"/>
            <a:ext cx="633507" cy="276999"/>
          </a:xfrm>
          <a:prstGeom prst="rect">
            <a:avLst/>
          </a:prstGeom>
          <a:noFill/>
        </p:spPr>
        <p:txBody>
          <a:bodyPr wrap="none" rtlCol="0">
            <a:spAutoFit/>
          </a:bodyPr>
          <a:lstStyle/>
          <a:p>
            <a:r>
              <a:rPr lang="en-US" altLang="zh-CN" sz="1200" dirty="0"/>
              <a:t>[20:16]</a:t>
            </a:r>
            <a:endParaRPr lang="zh-CN" altLang="en-US" sz="1200" dirty="0"/>
          </a:p>
        </p:txBody>
      </p:sp>
      <p:cxnSp>
        <p:nvCxnSpPr>
          <p:cNvPr id="118" name="肘形连接符 206">
            <a:extLst>
              <a:ext uri="{FF2B5EF4-FFF2-40B4-BE49-F238E27FC236}">
                <a16:creationId xmlns:a16="http://schemas.microsoft.com/office/drawing/2014/main" id="{A0F763BE-5802-4017-9699-390AFDF6DDFE}"/>
              </a:ext>
            </a:extLst>
          </p:cNvPr>
          <p:cNvCxnSpPr>
            <a:cxnSpLocks/>
            <a:endCxn id="76" idx="1"/>
          </p:cNvCxnSpPr>
          <p:nvPr/>
        </p:nvCxnSpPr>
        <p:spPr>
          <a:xfrm>
            <a:off x="4532918" y="2841760"/>
            <a:ext cx="1275501" cy="864112"/>
          </a:xfrm>
          <a:prstGeom prst="bentConnector3">
            <a:avLst>
              <a:gd name="adj1" fmla="val 3107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9" name="文本框 118">
            <a:extLst>
              <a:ext uri="{FF2B5EF4-FFF2-40B4-BE49-F238E27FC236}">
                <a16:creationId xmlns:a16="http://schemas.microsoft.com/office/drawing/2014/main" id="{00DBACD6-BA0F-4955-B882-FC9A026FDC45}"/>
              </a:ext>
            </a:extLst>
          </p:cNvPr>
          <p:cNvSpPr txBox="1"/>
          <p:nvPr/>
        </p:nvSpPr>
        <p:spPr>
          <a:xfrm>
            <a:off x="5212241" y="3640507"/>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121" name="直接连接符 120">
            <a:extLst>
              <a:ext uri="{FF2B5EF4-FFF2-40B4-BE49-F238E27FC236}">
                <a16:creationId xmlns:a16="http://schemas.microsoft.com/office/drawing/2014/main" id="{AF03D3E4-83BA-4783-8D59-5D1F59306EB0}"/>
              </a:ext>
            </a:extLst>
          </p:cNvPr>
          <p:cNvCxnSpPr/>
          <p:nvPr/>
        </p:nvCxnSpPr>
        <p:spPr>
          <a:xfrm flipH="1">
            <a:off x="5226274" y="3622089"/>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900FA2FD-6ECC-4AEB-88CC-A0AA21C37C22}"/>
              </a:ext>
            </a:extLst>
          </p:cNvPr>
          <p:cNvGrpSpPr/>
          <p:nvPr/>
        </p:nvGrpSpPr>
        <p:grpSpPr>
          <a:xfrm>
            <a:off x="5799042" y="1729867"/>
            <a:ext cx="1883243" cy="2692730"/>
            <a:chOff x="5799042" y="1729867"/>
            <a:chExt cx="1883243" cy="2692730"/>
          </a:xfrm>
        </p:grpSpPr>
        <p:cxnSp>
          <p:nvCxnSpPr>
            <p:cNvPr id="47" name="直接连接符 46">
              <a:extLst>
                <a:ext uri="{FF2B5EF4-FFF2-40B4-BE49-F238E27FC236}">
                  <a16:creationId xmlns:a16="http://schemas.microsoft.com/office/drawing/2014/main" id="{63BC1215-33C7-43EE-A487-5342E7427B6E}"/>
                </a:ext>
              </a:extLst>
            </p:cNvPr>
            <p:cNvCxnSpPr>
              <a:endCxn id="48" idx="2"/>
            </p:cNvCxnSpPr>
            <p:nvPr/>
          </p:nvCxnSpPr>
          <p:spPr>
            <a:xfrm flipV="1">
              <a:off x="6053015" y="2340754"/>
              <a:ext cx="0" cy="190167"/>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AB73572B-BAFC-4346-8C8E-33E552A5568C}"/>
                </a:ext>
              </a:extLst>
            </p:cNvPr>
            <p:cNvSpPr txBox="1"/>
            <p:nvPr/>
          </p:nvSpPr>
          <p:spPr>
            <a:xfrm>
              <a:off x="5866105" y="2109922"/>
              <a:ext cx="373820" cy="230832"/>
            </a:xfrm>
            <a:prstGeom prst="rect">
              <a:avLst/>
            </a:prstGeom>
            <a:noFill/>
          </p:spPr>
          <p:txBody>
            <a:bodyPr wrap="none" bIns="0" rtlCol="0">
              <a:spAutoFit/>
            </a:bodyPr>
            <a:lstStyle/>
            <a:p>
              <a:r>
                <a:rPr lang="en-US" altLang="zh-CN" sz="1200" dirty="0" err="1">
                  <a:latin typeface="Cambria Math" panose="02040503050406030204" pitchFamily="18" charset="0"/>
                  <a:ea typeface="Cambria Math" panose="02040503050406030204" pitchFamily="18" charset="0"/>
                </a:rPr>
                <a:t>clk</a:t>
              </a:r>
              <a:endParaRPr lang="zh-CN" altLang="en-US" sz="1600" dirty="0">
                <a:latin typeface="Cambria Math" panose="02040503050406030204" pitchFamily="18" charset="0"/>
              </a:endParaRPr>
            </a:p>
          </p:txBody>
        </p:sp>
        <p:grpSp>
          <p:nvGrpSpPr>
            <p:cNvPr id="70" name="组合 69">
              <a:extLst>
                <a:ext uri="{FF2B5EF4-FFF2-40B4-BE49-F238E27FC236}">
                  <a16:creationId xmlns:a16="http://schemas.microsoft.com/office/drawing/2014/main" id="{70B2D1BC-21BC-4B69-95E8-E4E521611639}"/>
                </a:ext>
              </a:extLst>
            </p:cNvPr>
            <p:cNvGrpSpPr/>
            <p:nvPr/>
          </p:nvGrpSpPr>
          <p:grpSpPr>
            <a:xfrm>
              <a:off x="5799042" y="2466791"/>
              <a:ext cx="968164" cy="1728000"/>
              <a:chOff x="3944531" y="946451"/>
              <a:chExt cx="968164" cy="1728000"/>
            </a:xfrm>
          </p:grpSpPr>
          <p:sp>
            <p:nvSpPr>
              <p:cNvPr id="71" name="矩形 70">
                <a:extLst>
                  <a:ext uri="{FF2B5EF4-FFF2-40B4-BE49-F238E27FC236}">
                    <a16:creationId xmlns:a16="http://schemas.microsoft.com/office/drawing/2014/main" id="{2FB33C37-9A9E-4750-90D5-FAAA09D4A1F4}"/>
                  </a:ext>
                </a:extLst>
              </p:cNvPr>
              <p:cNvSpPr/>
              <p:nvPr/>
            </p:nvSpPr>
            <p:spPr>
              <a:xfrm>
                <a:off x="3945569" y="946451"/>
                <a:ext cx="964800" cy="172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寄存器文件</a:t>
                </a:r>
              </a:p>
            </p:txBody>
          </p:sp>
          <p:sp>
            <p:nvSpPr>
              <p:cNvPr id="72" name="文本框 71">
                <a:extLst>
                  <a:ext uri="{FF2B5EF4-FFF2-40B4-BE49-F238E27FC236}">
                    <a16:creationId xmlns:a16="http://schemas.microsoft.com/office/drawing/2014/main" id="{EACBEA40-8DF8-49A2-9D08-BC0ECE0AC3A0}"/>
                  </a:ext>
                </a:extLst>
              </p:cNvPr>
              <p:cNvSpPr txBox="1"/>
              <p:nvPr/>
            </p:nvSpPr>
            <p:spPr>
              <a:xfrm>
                <a:off x="3944531" y="117161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A1</a:t>
                </a:r>
                <a:endParaRPr lang="zh-CN" altLang="en-US" sz="1600" dirty="0">
                  <a:latin typeface="Cambria Math" panose="02040503050406030204" pitchFamily="18" charset="0"/>
                </a:endParaRPr>
              </a:p>
            </p:txBody>
          </p:sp>
          <p:sp>
            <p:nvSpPr>
              <p:cNvPr id="73" name="文本框 72">
                <a:extLst>
                  <a:ext uri="{FF2B5EF4-FFF2-40B4-BE49-F238E27FC236}">
                    <a16:creationId xmlns:a16="http://schemas.microsoft.com/office/drawing/2014/main" id="{04616593-FD67-4790-9657-A38CD5B0809E}"/>
                  </a:ext>
                </a:extLst>
              </p:cNvPr>
              <p:cNvSpPr txBox="1"/>
              <p:nvPr/>
            </p:nvSpPr>
            <p:spPr>
              <a:xfrm>
                <a:off x="4443319" y="1171612"/>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RD1</a:t>
                </a:r>
                <a:endParaRPr lang="zh-CN" altLang="en-US" sz="1600" dirty="0">
                  <a:latin typeface="Cambria Math" panose="02040503050406030204" pitchFamily="18" charset="0"/>
                </a:endParaRPr>
              </a:p>
            </p:txBody>
          </p:sp>
          <p:sp>
            <p:nvSpPr>
              <p:cNvPr id="75" name="文本框 74">
                <a:extLst>
                  <a:ext uri="{FF2B5EF4-FFF2-40B4-BE49-F238E27FC236}">
                    <a16:creationId xmlns:a16="http://schemas.microsoft.com/office/drawing/2014/main" id="{7A39E6F7-CFFE-4903-80B6-58BFDD7B6968}"/>
                  </a:ext>
                </a:extLst>
              </p:cNvPr>
              <p:cNvSpPr txBox="1"/>
              <p:nvPr/>
            </p:nvSpPr>
            <p:spPr>
              <a:xfrm>
                <a:off x="3954022" y="1536935"/>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A2</a:t>
                </a:r>
                <a:endParaRPr lang="zh-CN" altLang="en-US" sz="1600" dirty="0">
                  <a:latin typeface="Cambria Math" panose="02040503050406030204" pitchFamily="18" charset="0"/>
                </a:endParaRPr>
              </a:p>
            </p:txBody>
          </p:sp>
          <p:sp>
            <p:nvSpPr>
              <p:cNvPr id="76" name="文本框 75">
                <a:extLst>
                  <a:ext uri="{FF2B5EF4-FFF2-40B4-BE49-F238E27FC236}">
                    <a16:creationId xmlns:a16="http://schemas.microsoft.com/office/drawing/2014/main" id="{768C33DF-527E-4CB1-9F9E-F1F4AD84BEEF}"/>
                  </a:ext>
                </a:extLst>
              </p:cNvPr>
              <p:cNvSpPr txBox="1"/>
              <p:nvPr/>
            </p:nvSpPr>
            <p:spPr>
              <a:xfrm>
                <a:off x="3953908" y="203164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A3</a:t>
                </a:r>
                <a:endParaRPr lang="zh-CN" altLang="en-US" sz="1600" dirty="0">
                  <a:latin typeface="Cambria Math" panose="02040503050406030204" pitchFamily="18" charset="0"/>
                </a:endParaRPr>
              </a:p>
            </p:txBody>
          </p:sp>
          <p:sp>
            <p:nvSpPr>
              <p:cNvPr id="77" name="文本框 76">
                <a:extLst>
                  <a:ext uri="{FF2B5EF4-FFF2-40B4-BE49-F238E27FC236}">
                    <a16:creationId xmlns:a16="http://schemas.microsoft.com/office/drawing/2014/main" id="{A92B85EA-7E13-4D70-B7BB-CDA9F20D7D93}"/>
                  </a:ext>
                </a:extLst>
              </p:cNvPr>
              <p:cNvSpPr txBox="1"/>
              <p:nvPr/>
            </p:nvSpPr>
            <p:spPr>
              <a:xfrm>
                <a:off x="3951748" y="2359619"/>
                <a:ext cx="493652"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rPr>
                  <a:t>WD3</a:t>
                </a:r>
                <a:endParaRPr lang="zh-CN" altLang="en-US" sz="1600" dirty="0">
                  <a:latin typeface="Cambria Math" panose="02040503050406030204" pitchFamily="18" charset="0"/>
                </a:endParaRPr>
              </a:p>
            </p:txBody>
          </p:sp>
          <p:sp>
            <p:nvSpPr>
              <p:cNvPr id="78" name="文本框 77">
                <a:extLst>
                  <a:ext uri="{FF2B5EF4-FFF2-40B4-BE49-F238E27FC236}">
                    <a16:creationId xmlns:a16="http://schemas.microsoft.com/office/drawing/2014/main" id="{6871FE9E-9322-44E4-8BAC-0535FF0E9836}"/>
                  </a:ext>
                </a:extLst>
              </p:cNvPr>
              <p:cNvSpPr txBox="1"/>
              <p:nvPr/>
            </p:nvSpPr>
            <p:spPr>
              <a:xfrm>
                <a:off x="4432758" y="950277"/>
                <a:ext cx="357076" cy="267184"/>
              </a:xfrm>
              <a:prstGeom prst="rect">
                <a:avLst/>
              </a:prstGeom>
              <a:noFill/>
            </p:spPr>
            <p:txBody>
              <a:bodyPr wrap="none" lIns="72000" tIns="36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79" name="组合 78">
                <a:extLst>
                  <a:ext uri="{FF2B5EF4-FFF2-40B4-BE49-F238E27FC236}">
                    <a16:creationId xmlns:a16="http://schemas.microsoft.com/office/drawing/2014/main" id="{67E635E7-D8F4-46BB-8C00-7488AB976341}"/>
                  </a:ext>
                </a:extLst>
              </p:cNvPr>
              <p:cNvGrpSpPr/>
              <p:nvPr/>
            </p:nvGrpSpPr>
            <p:grpSpPr>
              <a:xfrm>
                <a:off x="4138517" y="950896"/>
                <a:ext cx="120864" cy="128953"/>
                <a:chOff x="1332523" y="3739662"/>
                <a:chExt cx="146245" cy="128953"/>
              </a:xfrm>
            </p:grpSpPr>
            <p:cxnSp>
              <p:nvCxnSpPr>
                <p:cNvPr id="81" name="直接连接符 80">
                  <a:extLst>
                    <a:ext uri="{FF2B5EF4-FFF2-40B4-BE49-F238E27FC236}">
                      <a16:creationId xmlns:a16="http://schemas.microsoft.com/office/drawing/2014/main" id="{7BE15CDF-E4C6-4CDA-9BE1-ED64ACF3CFCA}"/>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59F17E62-95E7-4D00-BF19-11FB0D1DE17A}"/>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0" name="文本框 79">
                <a:extLst>
                  <a:ext uri="{FF2B5EF4-FFF2-40B4-BE49-F238E27FC236}">
                    <a16:creationId xmlns:a16="http://schemas.microsoft.com/office/drawing/2014/main" id="{B0C4B103-A0F2-47DD-B2A1-2910E8B60822}"/>
                  </a:ext>
                </a:extLst>
              </p:cNvPr>
              <p:cNvSpPr txBox="1"/>
              <p:nvPr/>
            </p:nvSpPr>
            <p:spPr>
              <a:xfrm>
                <a:off x="4453792" y="1536935"/>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RD2</a:t>
                </a:r>
                <a:endParaRPr lang="zh-CN" altLang="en-US" sz="1600" dirty="0">
                  <a:latin typeface="Cambria Math" panose="02040503050406030204" pitchFamily="18" charset="0"/>
                </a:endParaRPr>
              </a:p>
            </p:txBody>
          </p:sp>
        </p:grpSp>
        <p:sp>
          <p:nvSpPr>
            <p:cNvPr id="113" name="文本框 112">
              <a:extLst>
                <a:ext uri="{FF2B5EF4-FFF2-40B4-BE49-F238E27FC236}">
                  <a16:creationId xmlns:a16="http://schemas.microsoft.com/office/drawing/2014/main" id="{0463B5B0-3450-4627-9023-AD12630EF93D}"/>
                </a:ext>
              </a:extLst>
            </p:cNvPr>
            <p:cNvSpPr txBox="1"/>
            <p:nvPr/>
          </p:nvSpPr>
          <p:spPr>
            <a:xfrm>
              <a:off x="6123561" y="4145598"/>
              <a:ext cx="420434" cy="276999"/>
            </a:xfrm>
            <a:prstGeom prst="rect">
              <a:avLst/>
            </a:prstGeom>
            <a:noFill/>
          </p:spPr>
          <p:txBody>
            <a:bodyPr wrap="square" rtlCol="0">
              <a:spAutoFit/>
            </a:bodyPr>
            <a:lstStyle/>
            <a:p>
              <a:r>
                <a:rPr lang="en-US" altLang="zh-CN" sz="1200" dirty="0" err="1">
                  <a:solidFill>
                    <a:srgbClr val="00B050"/>
                  </a:solidFill>
                </a:rPr>
                <a:t>rf</a:t>
              </a:r>
              <a:endParaRPr lang="zh-CN" altLang="en-US" sz="1200" dirty="0">
                <a:solidFill>
                  <a:srgbClr val="00B050"/>
                </a:solidFill>
              </a:endParaRPr>
            </a:p>
          </p:txBody>
        </p:sp>
        <p:sp>
          <p:nvSpPr>
            <p:cNvPr id="117" name="文本框 116">
              <a:extLst>
                <a:ext uri="{FF2B5EF4-FFF2-40B4-BE49-F238E27FC236}">
                  <a16:creationId xmlns:a16="http://schemas.microsoft.com/office/drawing/2014/main" id="{50059AFB-F073-48E8-B60C-A833F0E15A68}"/>
                </a:ext>
              </a:extLst>
            </p:cNvPr>
            <p:cNvSpPr txBox="1"/>
            <p:nvPr/>
          </p:nvSpPr>
          <p:spPr>
            <a:xfrm>
              <a:off x="7219509" y="2387812"/>
              <a:ext cx="462423" cy="276999"/>
            </a:xfrm>
            <a:prstGeom prst="rect">
              <a:avLst/>
            </a:prstGeom>
            <a:noFill/>
          </p:spPr>
          <p:txBody>
            <a:bodyPr wrap="square" rtlCol="0">
              <a:spAutoFit/>
            </a:bodyPr>
            <a:lstStyle/>
            <a:p>
              <a:r>
                <a:rPr lang="en-US" altLang="zh-CN" sz="1200" dirty="0" err="1">
                  <a:solidFill>
                    <a:srgbClr val="0070C0"/>
                  </a:solidFill>
                </a:rPr>
                <a:t>srcA</a:t>
              </a:r>
              <a:endParaRPr lang="zh-CN" altLang="en-US" sz="1200" dirty="0">
                <a:solidFill>
                  <a:srgbClr val="0070C0"/>
                </a:solidFill>
              </a:endParaRPr>
            </a:p>
          </p:txBody>
        </p:sp>
        <p:cxnSp>
          <p:nvCxnSpPr>
            <p:cNvPr id="90" name="肘形连接符 76">
              <a:extLst>
                <a:ext uri="{FF2B5EF4-FFF2-40B4-BE49-F238E27FC236}">
                  <a16:creationId xmlns:a16="http://schemas.microsoft.com/office/drawing/2014/main" id="{AA8E2444-27C3-4CB4-9194-0AFBD391DFDA}"/>
                </a:ext>
              </a:extLst>
            </p:cNvPr>
            <p:cNvCxnSpPr/>
            <p:nvPr/>
          </p:nvCxnSpPr>
          <p:spPr>
            <a:xfrm flipV="1">
              <a:off x="6756733" y="2649423"/>
              <a:ext cx="925552" cy="196418"/>
            </a:xfrm>
            <a:prstGeom prst="bentConnector3">
              <a:avLst>
                <a:gd name="adj1" fmla="val 5803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2A828FA5-5E18-4C51-88AA-0D3CD8FDFF19}"/>
                </a:ext>
              </a:extLst>
            </p:cNvPr>
            <p:cNvSpPr txBox="1"/>
            <p:nvPr/>
          </p:nvSpPr>
          <p:spPr>
            <a:xfrm>
              <a:off x="6839728" y="2840174"/>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93" name="直接连接符 92">
              <a:extLst>
                <a:ext uri="{FF2B5EF4-FFF2-40B4-BE49-F238E27FC236}">
                  <a16:creationId xmlns:a16="http://schemas.microsoft.com/office/drawing/2014/main" id="{85A54DA1-A891-482E-95E4-D6AB08D0D03E}"/>
                </a:ext>
              </a:extLst>
            </p:cNvPr>
            <p:cNvCxnSpPr/>
            <p:nvPr/>
          </p:nvCxnSpPr>
          <p:spPr>
            <a:xfrm flipH="1">
              <a:off x="6902524" y="2788454"/>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47">
              <a:extLst>
                <a:ext uri="{FF2B5EF4-FFF2-40B4-BE49-F238E27FC236}">
                  <a16:creationId xmlns:a16="http://schemas.microsoft.com/office/drawing/2014/main" id="{3E373AB3-8D07-453B-B51D-57928AE6C98F}"/>
                </a:ext>
              </a:extLst>
            </p:cNvPr>
            <p:cNvCxnSpPr/>
            <p:nvPr/>
          </p:nvCxnSpPr>
          <p:spPr>
            <a:xfrm flipH="1" flipV="1">
              <a:off x="6458823" y="1996734"/>
              <a:ext cx="1557" cy="468000"/>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F16823DE-0783-480C-ABDE-542034406841}"/>
                </a:ext>
              </a:extLst>
            </p:cNvPr>
            <p:cNvSpPr txBox="1"/>
            <p:nvPr/>
          </p:nvSpPr>
          <p:spPr>
            <a:xfrm>
              <a:off x="6082178" y="1729867"/>
              <a:ext cx="767198"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regWrite</a:t>
              </a:r>
              <a:endParaRPr lang="zh-CN" altLang="en-US" sz="1200" dirty="0">
                <a:solidFill>
                  <a:srgbClr val="FF0000"/>
                </a:solidFill>
                <a:latin typeface="Cambria Math" panose="02040503050406030204" pitchFamily="18" charset="0"/>
              </a:endParaRPr>
            </a:p>
          </p:txBody>
        </p:sp>
        <p:sp>
          <p:nvSpPr>
            <p:cNvPr id="126" name="矩形 125">
              <a:extLst>
                <a:ext uri="{FF2B5EF4-FFF2-40B4-BE49-F238E27FC236}">
                  <a16:creationId xmlns:a16="http://schemas.microsoft.com/office/drawing/2014/main" id="{829A3D0C-11A7-4C2D-9FAD-22BA5C216F91}"/>
                </a:ext>
              </a:extLst>
            </p:cNvPr>
            <p:cNvSpPr/>
            <p:nvPr/>
          </p:nvSpPr>
          <p:spPr>
            <a:xfrm>
              <a:off x="6446459" y="2005102"/>
              <a:ext cx="263214" cy="276999"/>
            </a:xfrm>
            <a:prstGeom prst="rect">
              <a:avLst/>
            </a:prstGeom>
          </p:spPr>
          <p:txBody>
            <a:bodyPr wrap="none">
              <a:spAutoFit/>
            </a:bodyPr>
            <a:lstStyle/>
            <a:p>
              <a:r>
                <a:rPr lang="en-US" altLang="zh-CN" sz="1200" dirty="0">
                  <a:solidFill>
                    <a:srgbClr val="FF0000"/>
                  </a:solidFill>
                </a:rPr>
                <a:t>1</a:t>
              </a:r>
              <a:endParaRPr lang="zh-CN" altLang="en-US" sz="1200" dirty="0">
                <a:solidFill>
                  <a:srgbClr val="FF0000"/>
                </a:solidFill>
              </a:endParaRPr>
            </a:p>
          </p:txBody>
        </p:sp>
      </p:grpSp>
      <p:grpSp>
        <p:nvGrpSpPr>
          <p:cNvPr id="54" name="组合 53">
            <a:extLst>
              <a:ext uri="{FF2B5EF4-FFF2-40B4-BE49-F238E27FC236}">
                <a16:creationId xmlns:a16="http://schemas.microsoft.com/office/drawing/2014/main" id="{18E7D1B7-0346-43DE-B241-4B7BCD5A5E9B}"/>
              </a:ext>
            </a:extLst>
          </p:cNvPr>
          <p:cNvGrpSpPr/>
          <p:nvPr/>
        </p:nvGrpSpPr>
        <p:grpSpPr>
          <a:xfrm>
            <a:off x="2240347" y="2844979"/>
            <a:ext cx="1601726" cy="1864589"/>
            <a:chOff x="2240347" y="2844979"/>
            <a:chExt cx="1601726" cy="1864589"/>
          </a:xfrm>
        </p:grpSpPr>
        <p:grpSp>
          <p:nvGrpSpPr>
            <p:cNvPr id="134" name="组合 133">
              <a:extLst>
                <a:ext uri="{FF2B5EF4-FFF2-40B4-BE49-F238E27FC236}">
                  <a16:creationId xmlns:a16="http://schemas.microsoft.com/office/drawing/2014/main" id="{501EC828-B2CC-42E9-8D46-943550ABF2DA}"/>
                </a:ext>
              </a:extLst>
            </p:cNvPr>
            <p:cNvGrpSpPr/>
            <p:nvPr/>
          </p:nvGrpSpPr>
          <p:grpSpPr>
            <a:xfrm>
              <a:off x="3463588" y="3987710"/>
              <a:ext cx="378485" cy="721858"/>
              <a:chOff x="5498372" y="1191442"/>
              <a:chExt cx="378485" cy="854277"/>
            </a:xfrm>
          </p:grpSpPr>
          <mc:AlternateContent xmlns:mc="http://schemas.openxmlformats.org/markup-compatibility/2006" xmlns:a14="http://schemas.microsoft.com/office/drawing/2010/main">
            <mc:Choice Requires="a14">
              <p:sp>
                <p:nvSpPr>
                  <p:cNvPr id="136" name="流程图: 手动操作 90">
                    <a:extLst>
                      <a:ext uri="{FF2B5EF4-FFF2-40B4-BE49-F238E27FC236}">
                        <a16:creationId xmlns:a16="http://schemas.microsoft.com/office/drawing/2014/main" id="{B1985932-F6FD-492B-AB9E-A464F42BD4AF}"/>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14:m>
                      <m:oMathPara xmlns:m="http://schemas.openxmlformats.org/officeDocument/2006/math">
                        <m:oMathParaPr>
                          <m:jc m:val="centerGroup"/>
                        </m:oMathParaPr>
                        <m:oMath xmlns:m="http://schemas.openxmlformats.org/officeDocument/2006/math">
                          <m:r>
                            <a:rPr lang="en-US" altLang="zh-CN" sz="1100" b="1" i="1" dirty="0">
                              <a:solidFill>
                                <a:schemeClr val="bg1">
                                  <a:lumMod val="50000"/>
                                </a:schemeClr>
                              </a:solidFill>
                              <a:latin typeface="Cambria Math" panose="02040503050406030204" pitchFamily="18" charset="0"/>
                            </a:rPr>
                            <m:t>+</m:t>
                          </m:r>
                        </m:oMath>
                      </m:oMathPara>
                    </a14:m>
                    <a:endParaRPr lang="zh-CN" altLang="en-US" sz="1100" b="1" dirty="0">
                      <a:solidFill>
                        <a:schemeClr val="bg1">
                          <a:lumMod val="50000"/>
                        </a:schemeClr>
                      </a:solidFill>
                    </a:endParaRPr>
                  </a:p>
                </p:txBody>
              </p:sp>
            </mc:Choice>
            <mc:Fallback xmlns="">
              <p:sp>
                <p:nvSpPr>
                  <p:cNvPr id="160" name="流程图: 手动操作 90"/>
                  <p:cNvSpPr>
                    <a:spLocks noRot="1" noChangeAspect="1" noMove="1" noResize="1" noEditPoints="1" noAdjustHandles="1" noChangeArrowheads="1" noChangeShapeType="1" noTextEdit="1"/>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blipFill rotWithShape="0">
                    <a:blip r:embed="rId6"/>
                    <a:stretch>
                      <a:fillRect/>
                    </a:stretch>
                  </a:blipFill>
                </p:spPr>
                <p:txBody>
                  <a:bodyPr/>
                  <a:lstStyle/>
                  <a:p>
                    <a:r>
                      <a:rPr lang="zh-CN" altLang="en-US">
                        <a:noFill/>
                      </a:rPr>
                      <a:t> </a:t>
                    </a:r>
                  </a:p>
                </p:txBody>
              </p:sp>
            </mc:Fallback>
          </mc:AlternateContent>
          <p:sp>
            <p:nvSpPr>
              <p:cNvPr id="137" name="文本框 136">
                <a:extLst>
                  <a:ext uri="{FF2B5EF4-FFF2-40B4-BE49-F238E27FC236}">
                    <a16:creationId xmlns:a16="http://schemas.microsoft.com/office/drawing/2014/main" id="{19640AB1-B6CB-4BA4-931D-F6816D603C9D}"/>
                  </a:ext>
                </a:extLst>
              </p:cNvPr>
              <p:cNvSpPr txBox="1"/>
              <p:nvPr/>
            </p:nvSpPr>
            <p:spPr>
              <a:xfrm>
                <a:off x="5502468" y="1214748"/>
                <a:ext cx="208835"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138" name="文本框 137">
                <a:extLst>
                  <a:ext uri="{FF2B5EF4-FFF2-40B4-BE49-F238E27FC236}">
                    <a16:creationId xmlns:a16="http://schemas.microsoft.com/office/drawing/2014/main" id="{A4195E24-2B33-4430-BB44-60AF13167861}"/>
                  </a:ext>
                </a:extLst>
              </p:cNvPr>
              <p:cNvSpPr txBox="1"/>
              <p:nvPr/>
            </p:nvSpPr>
            <p:spPr>
              <a:xfrm>
                <a:off x="5501709" y="1722335"/>
                <a:ext cx="207232"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139" name="文本框 138">
                <a:extLst>
                  <a:ext uri="{FF2B5EF4-FFF2-40B4-BE49-F238E27FC236}">
                    <a16:creationId xmlns:a16="http://schemas.microsoft.com/office/drawing/2014/main" id="{66F5BFF0-9221-42A9-9A77-B83EEC924FE4}"/>
                  </a:ext>
                </a:extLst>
              </p:cNvPr>
              <p:cNvSpPr txBox="1"/>
              <p:nvPr/>
            </p:nvSpPr>
            <p:spPr>
              <a:xfrm>
                <a:off x="5735808" y="1479015"/>
                <a:ext cx="136823" cy="291388"/>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140" name="肘形连接符 164">
              <a:extLst>
                <a:ext uri="{FF2B5EF4-FFF2-40B4-BE49-F238E27FC236}">
                  <a16:creationId xmlns:a16="http://schemas.microsoft.com/office/drawing/2014/main" id="{60151FF9-11D9-44AA-AD8F-D99BB58A233F}"/>
                </a:ext>
              </a:extLst>
            </p:cNvPr>
            <p:cNvCxnSpPr>
              <a:cxnSpLocks/>
              <a:stCxn id="105" idx="3"/>
              <a:endCxn id="137" idx="1"/>
            </p:cNvCxnSpPr>
            <p:nvPr/>
          </p:nvCxnSpPr>
          <p:spPr>
            <a:xfrm>
              <a:off x="2800641" y="2844979"/>
              <a:ext cx="667043" cy="128553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1" name="肘形连接符 168">
              <a:extLst>
                <a:ext uri="{FF2B5EF4-FFF2-40B4-BE49-F238E27FC236}">
                  <a16:creationId xmlns:a16="http://schemas.microsoft.com/office/drawing/2014/main" id="{012876F8-7A62-45CF-80AA-B0B47216EAF0}"/>
                </a:ext>
              </a:extLst>
            </p:cNvPr>
            <p:cNvCxnSpPr>
              <a:cxnSpLocks/>
              <a:stCxn id="139" idx="3"/>
              <a:endCxn id="104" idx="1"/>
            </p:cNvCxnSpPr>
            <p:nvPr/>
          </p:nvCxnSpPr>
          <p:spPr>
            <a:xfrm flipH="1" flipV="1">
              <a:off x="2240347" y="2844980"/>
              <a:ext cx="1597500" cy="1508838"/>
            </a:xfrm>
            <a:prstGeom prst="bentConnector5">
              <a:avLst>
                <a:gd name="adj1" fmla="val -14310"/>
                <a:gd name="adj2" fmla="val -40953"/>
                <a:gd name="adj3" fmla="val 13087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6882434E-B3CD-424B-B6B3-17FB7AC43995}"/>
                </a:ext>
              </a:extLst>
            </p:cNvPr>
            <p:cNvCxnSpPr/>
            <p:nvPr/>
          </p:nvCxnSpPr>
          <p:spPr>
            <a:xfrm>
              <a:off x="3238796" y="4555553"/>
              <a:ext cx="21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C84BDF30-B5EC-46E3-BAC3-F15C2EB1A05F}"/>
                </a:ext>
              </a:extLst>
            </p:cNvPr>
            <p:cNvSpPr txBox="1"/>
            <p:nvPr/>
          </p:nvSpPr>
          <p:spPr>
            <a:xfrm>
              <a:off x="3003546" y="4401664"/>
              <a:ext cx="263214" cy="276999"/>
            </a:xfrm>
            <a:prstGeom prst="rect">
              <a:avLst/>
            </a:prstGeom>
            <a:noFill/>
          </p:spPr>
          <p:txBody>
            <a:bodyPr wrap="none" rtlCol="0">
              <a:spAutoFit/>
            </a:bodyPr>
            <a:lstStyle/>
            <a:p>
              <a:r>
                <a:rPr lang="en-US" altLang="zh-CN" sz="1200" dirty="0"/>
                <a:t>1</a:t>
              </a:r>
              <a:endParaRPr lang="zh-CN" altLang="en-US" sz="1200" dirty="0"/>
            </a:p>
          </p:txBody>
        </p:sp>
      </p:grpSp>
      <p:grpSp>
        <p:nvGrpSpPr>
          <p:cNvPr id="3" name="组合 2">
            <a:extLst>
              <a:ext uri="{FF2B5EF4-FFF2-40B4-BE49-F238E27FC236}">
                <a16:creationId xmlns:a16="http://schemas.microsoft.com/office/drawing/2014/main" id="{E06D0E69-F0B6-4459-A684-A20D76C8E4E0}"/>
              </a:ext>
            </a:extLst>
          </p:cNvPr>
          <p:cNvGrpSpPr/>
          <p:nvPr/>
        </p:nvGrpSpPr>
        <p:grpSpPr>
          <a:xfrm>
            <a:off x="1662253" y="2180269"/>
            <a:ext cx="2870665" cy="1440049"/>
            <a:chOff x="1662253" y="2180269"/>
            <a:chExt cx="2870665" cy="1440049"/>
          </a:xfrm>
        </p:grpSpPr>
        <p:cxnSp>
          <p:nvCxnSpPr>
            <p:cNvPr id="28" name="肘形连接符 7">
              <a:extLst>
                <a:ext uri="{FF2B5EF4-FFF2-40B4-BE49-F238E27FC236}">
                  <a16:creationId xmlns:a16="http://schemas.microsoft.com/office/drawing/2014/main" id="{9CAACE5E-1055-4874-857D-FCF1A05A6BAC}"/>
                </a:ext>
              </a:extLst>
            </p:cNvPr>
            <p:cNvCxnSpPr>
              <a:stCxn id="105" idx="3"/>
              <a:endCxn id="31" idx="1"/>
            </p:cNvCxnSpPr>
            <p:nvPr/>
          </p:nvCxnSpPr>
          <p:spPr>
            <a:xfrm>
              <a:off x="2800641" y="2844979"/>
              <a:ext cx="862544"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DD2BE062-FD8B-4E2E-8D37-FE26A6BA76BC}"/>
                </a:ext>
              </a:extLst>
            </p:cNvPr>
            <p:cNvGrpSpPr/>
            <p:nvPr/>
          </p:nvGrpSpPr>
          <p:grpSpPr>
            <a:xfrm>
              <a:off x="3663185" y="2563069"/>
              <a:ext cx="869733" cy="826990"/>
              <a:chOff x="4091087" y="4179908"/>
              <a:chExt cx="969977" cy="826990"/>
            </a:xfrm>
          </p:grpSpPr>
          <p:sp>
            <p:nvSpPr>
              <p:cNvPr id="30" name="矩形 29">
                <a:extLst>
                  <a:ext uri="{FF2B5EF4-FFF2-40B4-BE49-F238E27FC236}">
                    <a16:creationId xmlns:a16="http://schemas.microsoft.com/office/drawing/2014/main" id="{CBB76B3E-BB54-437A-8A8F-694921977BF5}"/>
                  </a:ext>
                </a:extLst>
              </p:cNvPr>
              <p:cNvSpPr/>
              <p:nvPr/>
            </p:nvSpPr>
            <p:spPr>
              <a:xfrm>
                <a:off x="4092125"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31" name="文本框 30">
                <a:extLst>
                  <a:ext uri="{FF2B5EF4-FFF2-40B4-BE49-F238E27FC236}">
                    <a16:creationId xmlns:a16="http://schemas.microsoft.com/office/drawing/2014/main" id="{640919B6-75FE-4036-AA80-E303E59AE527}"/>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32" name="文本框 31">
                <a:extLst>
                  <a:ext uri="{FF2B5EF4-FFF2-40B4-BE49-F238E27FC236}">
                    <a16:creationId xmlns:a16="http://schemas.microsoft.com/office/drawing/2014/main" id="{41EB464B-CD31-4D80-991F-67112D710AF0}"/>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33" name="文本框 32">
                <a:extLst>
                  <a:ext uri="{FF2B5EF4-FFF2-40B4-BE49-F238E27FC236}">
                    <a16:creationId xmlns:a16="http://schemas.microsoft.com/office/drawing/2014/main" id="{AA1982A5-077F-4BBD-9840-7F76A868969D}"/>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34" name="文本框 33">
              <a:extLst>
                <a:ext uri="{FF2B5EF4-FFF2-40B4-BE49-F238E27FC236}">
                  <a16:creationId xmlns:a16="http://schemas.microsoft.com/office/drawing/2014/main" id="{167B0FB1-0133-42BE-923C-EE91A54EE373}"/>
                </a:ext>
              </a:extLst>
            </p:cNvPr>
            <p:cNvSpPr txBox="1"/>
            <p:nvPr/>
          </p:nvSpPr>
          <p:spPr>
            <a:xfrm>
              <a:off x="1908028" y="2824516"/>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5" name="直接连接符 34">
              <a:extLst>
                <a:ext uri="{FF2B5EF4-FFF2-40B4-BE49-F238E27FC236}">
                  <a16:creationId xmlns:a16="http://schemas.microsoft.com/office/drawing/2014/main" id="{6E4E74E6-6B13-4731-A55B-744D63D45498}"/>
                </a:ext>
              </a:extLst>
            </p:cNvPr>
            <p:cNvCxnSpPr/>
            <p:nvPr/>
          </p:nvCxnSpPr>
          <p:spPr>
            <a:xfrm flipH="1">
              <a:off x="1948045"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B0DAC0D-16B9-4C04-AC84-D8A6D9ED18C8}"/>
                </a:ext>
              </a:extLst>
            </p:cNvPr>
            <p:cNvSpPr txBox="1"/>
            <p:nvPr/>
          </p:nvSpPr>
          <p:spPr>
            <a:xfrm>
              <a:off x="3352254" y="2819703"/>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37" name="直接连接符 36">
              <a:extLst>
                <a:ext uri="{FF2B5EF4-FFF2-40B4-BE49-F238E27FC236}">
                  <a16:creationId xmlns:a16="http://schemas.microsoft.com/office/drawing/2014/main" id="{17DADFE8-8AC6-404E-AAC9-767BC4E2B044}"/>
                </a:ext>
              </a:extLst>
            </p:cNvPr>
            <p:cNvCxnSpPr/>
            <p:nvPr/>
          </p:nvCxnSpPr>
          <p:spPr>
            <a:xfrm flipH="1">
              <a:off x="3366287"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E9F13E0-E414-4233-98E8-7A79EB0B1C9C}"/>
                </a:ext>
              </a:extLst>
            </p:cNvPr>
            <p:cNvCxnSpPr>
              <a:stCxn id="103" idx="0"/>
              <a:endCxn id="40" idx="2"/>
            </p:cNvCxnSpPr>
            <p:nvPr/>
          </p:nvCxnSpPr>
          <p:spPr>
            <a:xfrm flipV="1">
              <a:off x="2524069" y="2441879"/>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6C246B3B-8FA0-44CA-9F0D-17F495D5ABC2}"/>
                </a:ext>
              </a:extLst>
            </p:cNvPr>
            <p:cNvSpPr txBox="1"/>
            <p:nvPr/>
          </p:nvSpPr>
          <p:spPr>
            <a:xfrm>
              <a:off x="2324530" y="2180269"/>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grpSp>
          <p:nvGrpSpPr>
            <p:cNvPr id="102" name="组合 101">
              <a:extLst>
                <a:ext uri="{FF2B5EF4-FFF2-40B4-BE49-F238E27FC236}">
                  <a16:creationId xmlns:a16="http://schemas.microsoft.com/office/drawing/2014/main" id="{EE5CE082-ACCE-4BA1-9D78-99CA8F054BE9}"/>
                </a:ext>
              </a:extLst>
            </p:cNvPr>
            <p:cNvGrpSpPr/>
            <p:nvPr/>
          </p:nvGrpSpPr>
          <p:grpSpPr>
            <a:xfrm>
              <a:off x="2240347" y="2606981"/>
              <a:ext cx="566600" cy="550843"/>
              <a:chOff x="2240347" y="2606981"/>
              <a:chExt cx="566600" cy="550843"/>
            </a:xfrm>
          </p:grpSpPr>
          <p:sp>
            <p:nvSpPr>
              <p:cNvPr id="103" name="矩形 102">
                <a:extLst>
                  <a:ext uri="{FF2B5EF4-FFF2-40B4-BE49-F238E27FC236}">
                    <a16:creationId xmlns:a16="http://schemas.microsoft.com/office/drawing/2014/main" id="{757E0E35-1D4F-439E-A4D3-B45A1D30064A}"/>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104" name="文本框 103">
                <a:extLst>
                  <a:ext uri="{FF2B5EF4-FFF2-40B4-BE49-F238E27FC236}">
                    <a16:creationId xmlns:a16="http://schemas.microsoft.com/office/drawing/2014/main" id="{25A68C6E-D7CC-4E03-844A-5FE3EDBE37D8}"/>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105" name="文本框 104">
                <a:extLst>
                  <a:ext uri="{FF2B5EF4-FFF2-40B4-BE49-F238E27FC236}">
                    <a16:creationId xmlns:a16="http://schemas.microsoft.com/office/drawing/2014/main" id="{CD348490-220F-4629-8103-7242EFEA73E3}"/>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106" name="组合 105">
                <a:extLst>
                  <a:ext uri="{FF2B5EF4-FFF2-40B4-BE49-F238E27FC236}">
                    <a16:creationId xmlns:a16="http://schemas.microsoft.com/office/drawing/2014/main" id="{99ED19A4-05F1-485C-9EAA-B123F2B7C09F}"/>
                  </a:ext>
                </a:extLst>
              </p:cNvPr>
              <p:cNvGrpSpPr/>
              <p:nvPr/>
            </p:nvGrpSpPr>
            <p:grpSpPr>
              <a:xfrm>
                <a:off x="2476438" y="2607831"/>
                <a:ext cx="98135" cy="128953"/>
                <a:chOff x="1332523" y="3747282"/>
                <a:chExt cx="146245" cy="128953"/>
              </a:xfrm>
            </p:grpSpPr>
            <p:cxnSp>
              <p:nvCxnSpPr>
                <p:cNvPr id="107" name="直接连接符 106">
                  <a:extLst>
                    <a:ext uri="{FF2B5EF4-FFF2-40B4-BE49-F238E27FC236}">
                      <a16:creationId xmlns:a16="http://schemas.microsoft.com/office/drawing/2014/main" id="{2DBE4FE6-DC4B-479A-8572-6306DF77F90A}"/>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7C9B3426-230F-4F6D-92F6-5F41D5FF17B2}"/>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9" name="文本框 108">
              <a:extLst>
                <a:ext uri="{FF2B5EF4-FFF2-40B4-BE49-F238E27FC236}">
                  <a16:creationId xmlns:a16="http://schemas.microsoft.com/office/drawing/2014/main" id="{CE98F213-589E-43E4-9FD1-FBBFAA6554E4}"/>
                </a:ext>
              </a:extLst>
            </p:cNvPr>
            <p:cNvSpPr txBox="1"/>
            <p:nvPr/>
          </p:nvSpPr>
          <p:spPr>
            <a:xfrm>
              <a:off x="2802186" y="2570669"/>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110" name="文本框 109">
              <a:extLst>
                <a:ext uri="{FF2B5EF4-FFF2-40B4-BE49-F238E27FC236}">
                  <a16:creationId xmlns:a16="http://schemas.microsoft.com/office/drawing/2014/main" id="{E54EA004-37B9-4C45-8A8B-DEA130258D66}"/>
                </a:ext>
              </a:extLst>
            </p:cNvPr>
            <p:cNvSpPr txBox="1"/>
            <p:nvPr/>
          </p:nvSpPr>
          <p:spPr>
            <a:xfrm>
              <a:off x="1662253" y="2523234"/>
              <a:ext cx="569604" cy="276999"/>
            </a:xfrm>
            <a:prstGeom prst="rect">
              <a:avLst/>
            </a:prstGeom>
            <a:noFill/>
          </p:spPr>
          <p:txBody>
            <a:bodyPr wrap="square" rtlCol="0">
              <a:spAutoFit/>
            </a:bodyPr>
            <a:lstStyle/>
            <a:p>
              <a:r>
                <a:rPr lang="en-US" altLang="zh-CN" sz="1200" dirty="0" err="1">
                  <a:solidFill>
                    <a:srgbClr val="0070C0"/>
                  </a:solidFill>
                  <a:latin typeface="Arial Narrow" panose="020B0606020202030204" pitchFamily="34" charset="0"/>
                </a:rPr>
                <a:t>pcnext</a:t>
              </a:r>
              <a:endParaRPr lang="zh-CN" altLang="en-US" sz="1200" dirty="0">
                <a:solidFill>
                  <a:srgbClr val="0070C0"/>
                </a:solidFill>
                <a:latin typeface="Arial Narrow" panose="020B0606020202030204" pitchFamily="34" charset="0"/>
              </a:endParaRPr>
            </a:p>
          </p:txBody>
        </p:sp>
        <p:sp>
          <p:nvSpPr>
            <p:cNvPr id="122" name="文本框 121">
              <a:extLst>
                <a:ext uri="{FF2B5EF4-FFF2-40B4-BE49-F238E27FC236}">
                  <a16:creationId xmlns:a16="http://schemas.microsoft.com/office/drawing/2014/main" id="{4EEF5ED4-B701-4BCC-89D5-2961346CFD2B}"/>
                </a:ext>
              </a:extLst>
            </p:cNvPr>
            <p:cNvSpPr txBox="1"/>
            <p:nvPr/>
          </p:nvSpPr>
          <p:spPr>
            <a:xfrm>
              <a:off x="2240348" y="3100218"/>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sp>
          <p:nvSpPr>
            <p:cNvPr id="123" name="文本框 122">
              <a:extLst>
                <a:ext uri="{FF2B5EF4-FFF2-40B4-BE49-F238E27FC236}">
                  <a16:creationId xmlns:a16="http://schemas.microsoft.com/office/drawing/2014/main" id="{C90AE371-63D5-47A0-B174-BA542C0AF1BD}"/>
                </a:ext>
              </a:extLst>
            </p:cNvPr>
            <p:cNvSpPr txBox="1"/>
            <p:nvPr/>
          </p:nvSpPr>
          <p:spPr>
            <a:xfrm>
              <a:off x="3663186" y="3343319"/>
              <a:ext cx="865092" cy="276999"/>
            </a:xfrm>
            <a:prstGeom prst="rect">
              <a:avLst/>
            </a:prstGeom>
            <a:noFill/>
          </p:spPr>
          <p:txBody>
            <a:bodyPr wrap="square" rtlCol="0">
              <a:spAutoFit/>
            </a:bodyPr>
            <a:lstStyle/>
            <a:p>
              <a:pPr algn="ctr"/>
              <a:r>
                <a:rPr lang="en-US" altLang="zh-CN" sz="1200" dirty="0" err="1">
                  <a:solidFill>
                    <a:srgbClr val="00B050"/>
                  </a:solidFill>
                </a:rPr>
                <a:t>imem</a:t>
              </a:r>
              <a:endParaRPr lang="zh-CN" altLang="en-US" sz="1400" dirty="0">
                <a:solidFill>
                  <a:srgbClr val="00B050"/>
                </a:solidFill>
              </a:endParaRPr>
            </a:p>
          </p:txBody>
        </p:sp>
        <p:cxnSp>
          <p:nvCxnSpPr>
            <p:cNvPr id="146" name="肘形连接符 195">
              <a:extLst>
                <a:ext uri="{FF2B5EF4-FFF2-40B4-BE49-F238E27FC236}">
                  <a16:creationId xmlns:a16="http://schemas.microsoft.com/office/drawing/2014/main" id="{645346BB-291F-4E4E-9FC1-BFBD87C2F364}"/>
                </a:ext>
              </a:extLst>
            </p:cNvPr>
            <p:cNvCxnSpPr/>
            <p:nvPr/>
          </p:nvCxnSpPr>
          <p:spPr>
            <a:xfrm>
              <a:off x="1805188" y="2843823"/>
              <a:ext cx="435159" cy="115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25E2AC91-86D9-49FC-BB53-95FD1D79CA4F}"/>
              </a:ext>
            </a:extLst>
          </p:cNvPr>
          <p:cNvGrpSpPr/>
          <p:nvPr/>
        </p:nvGrpSpPr>
        <p:grpSpPr>
          <a:xfrm>
            <a:off x="8702902" y="2234566"/>
            <a:ext cx="843160" cy="1750991"/>
            <a:chOff x="8702902" y="2234566"/>
            <a:chExt cx="843160" cy="1750991"/>
          </a:xfrm>
        </p:grpSpPr>
        <p:grpSp>
          <p:nvGrpSpPr>
            <p:cNvPr id="149" name="组合 148">
              <a:extLst>
                <a:ext uri="{FF2B5EF4-FFF2-40B4-BE49-F238E27FC236}">
                  <a16:creationId xmlns:a16="http://schemas.microsoft.com/office/drawing/2014/main" id="{5DD0BCB9-7D90-4CD9-9DE3-336D962A461A}"/>
                </a:ext>
              </a:extLst>
            </p:cNvPr>
            <p:cNvGrpSpPr/>
            <p:nvPr/>
          </p:nvGrpSpPr>
          <p:grpSpPr>
            <a:xfrm>
              <a:off x="8702902" y="2684058"/>
              <a:ext cx="843160" cy="1070333"/>
              <a:chOff x="1430621" y="3388659"/>
              <a:chExt cx="843160" cy="1070333"/>
            </a:xfrm>
          </p:grpSpPr>
          <p:sp>
            <p:nvSpPr>
              <p:cNvPr id="150" name="矩形 149">
                <a:extLst>
                  <a:ext uri="{FF2B5EF4-FFF2-40B4-BE49-F238E27FC236}">
                    <a16:creationId xmlns:a16="http://schemas.microsoft.com/office/drawing/2014/main" id="{FADCE517-2B16-4AC3-B360-14F1AA8C4295}"/>
                  </a:ext>
                </a:extLst>
              </p:cNvPr>
              <p:cNvSpPr/>
              <p:nvPr/>
            </p:nvSpPr>
            <p:spPr>
              <a:xfrm>
                <a:off x="1431659" y="3390376"/>
                <a:ext cx="814951" cy="106861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数据存储器</a:t>
                </a:r>
              </a:p>
            </p:txBody>
          </p:sp>
          <p:sp>
            <p:nvSpPr>
              <p:cNvPr id="151" name="文本框 150">
                <a:extLst>
                  <a:ext uri="{FF2B5EF4-FFF2-40B4-BE49-F238E27FC236}">
                    <a16:creationId xmlns:a16="http://schemas.microsoft.com/office/drawing/2014/main" id="{EF34CAAD-B0D2-4340-8515-5093DBCC6112}"/>
                  </a:ext>
                </a:extLst>
              </p:cNvPr>
              <p:cNvSpPr txBox="1"/>
              <p:nvPr/>
            </p:nvSpPr>
            <p:spPr>
              <a:xfrm>
                <a:off x="1430621" y="3659313"/>
                <a:ext cx="277246"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a:t>
                </a:r>
                <a:endParaRPr lang="zh-CN" altLang="en-US" sz="1600" dirty="0">
                  <a:latin typeface="Cambria Math" panose="02040503050406030204" pitchFamily="18" charset="0"/>
                </a:endParaRPr>
              </a:p>
            </p:txBody>
          </p:sp>
          <p:sp>
            <p:nvSpPr>
              <p:cNvPr id="152" name="文本框 151">
                <a:extLst>
                  <a:ext uri="{FF2B5EF4-FFF2-40B4-BE49-F238E27FC236}">
                    <a16:creationId xmlns:a16="http://schemas.microsoft.com/office/drawing/2014/main" id="{ED1B3408-0A2C-43B4-911D-464A361B9ABD}"/>
                  </a:ext>
                </a:extLst>
              </p:cNvPr>
              <p:cNvSpPr txBox="1"/>
              <p:nvPr/>
            </p:nvSpPr>
            <p:spPr>
              <a:xfrm>
                <a:off x="1885573" y="3659312"/>
                <a:ext cx="359518"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a:t>
                </a:r>
                <a:endParaRPr lang="zh-CN" altLang="en-US" sz="1600" dirty="0">
                  <a:latin typeface="Cambria Math" panose="02040503050406030204" pitchFamily="18" charset="0"/>
                </a:endParaRPr>
              </a:p>
            </p:txBody>
          </p:sp>
          <p:sp>
            <p:nvSpPr>
              <p:cNvPr id="153" name="文本框 152">
                <a:extLst>
                  <a:ext uri="{FF2B5EF4-FFF2-40B4-BE49-F238E27FC236}">
                    <a16:creationId xmlns:a16="http://schemas.microsoft.com/office/drawing/2014/main" id="{59836D32-4CC8-4DC4-AAD8-B58F0C746C26}"/>
                  </a:ext>
                </a:extLst>
              </p:cNvPr>
              <p:cNvSpPr txBox="1"/>
              <p:nvPr/>
            </p:nvSpPr>
            <p:spPr>
              <a:xfrm>
                <a:off x="1842894" y="3968835"/>
                <a:ext cx="430887" cy="488078"/>
              </a:xfrm>
              <a:prstGeom prst="rect">
                <a:avLst/>
              </a:prstGeom>
              <a:noFill/>
            </p:spPr>
            <p:txBody>
              <a:bodyPr vert="eaVert" wrap="none" tIns="36000" rtlCol="0" anchor="ctr">
                <a:spAutoFit/>
              </a:bodyPr>
              <a:lstStyle/>
              <a:p>
                <a:r>
                  <a:rPr lang="en-US" altLang="zh-CN" sz="1600" dirty="0">
                    <a:solidFill>
                      <a:schemeClr val="accent1">
                        <a:lumMod val="60000"/>
                        <a:lumOff val="40000"/>
                      </a:schemeClr>
                    </a:solidFill>
                  </a:rPr>
                  <a:t>RAM</a:t>
                </a:r>
                <a:endParaRPr lang="zh-CN" altLang="en-US" sz="1600" dirty="0">
                  <a:solidFill>
                    <a:schemeClr val="accent1">
                      <a:lumMod val="60000"/>
                      <a:lumOff val="40000"/>
                    </a:schemeClr>
                  </a:solidFill>
                </a:endParaRPr>
              </a:p>
            </p:txBody>
          </p:sp>
          <p:sp>
            <p:nvSpPr>
              <p:cNvPr id="154" name="文本框 153">
                <a:extLst>
                  <a:ext uri="{FF2B5EF4-FFF2-40B4-BE49-F238E27FC236}">
                    <a16:creationId xmlns:a16="http://schemas.microsoft.com/office/drawing/2014/main" id="{85EAC5D6-B089-429A-A1E9-B1D40401656B}"/>
                  </a:ext>
                </a:extLst>
              </p:cNvPr>
              <p:cNvSpPr txBox="1"/>
              <p:nvPr/>
            </p:nvSpPr>
            <p:spPr>
              <a:xfrm>
                <a:off x="1439255" y="4130803"/>
                <a:ext cx="372341"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rPr>
                  <a:t>WD</a:t>
                </a:r>
                <a:endParaRPr lang="zh-CN" altLang="en-US" sz="1600" dirty="0">
                  <a:latin typeface="Cambria Math" panose="02040503050406030204" pitchFamily="18" charset="0"/>
                </a:endParaRPr>
              </a:p>
            </p:txBody>
          </p:sp>
          <p:sp>
            <p:nvSpPr>
              <p:cNvPr id="155" name="文本框 154">
                <a:extLst>
                  <a:ext uri="{FF2B5EF4-FFF2-40B4-BE49-F238E27FC236}">
                    <a16:creationId xmlns:a16="http://schemas.microsoft.com/office/drawing/2014/main" id="{100513FF-B100-489B-A2B4-54B759F9517F}"/>
                  </a:ext>
                </a:extLst>
              </p:cNvPr>
              <p:cNvSpPr txBox="1"/>
              <p:nvPr/>
            </p:nvSpPr>
            <p:spPr>
              <a:xfrm>
                <a:off x="1880054" y="3388659"/>
                <a:ext cx="357076" cy="249008"/>
              </a:xfrm>
              <a:prstGeom prst="rect">
                <a:avLst/>
              </a:prstGeom>
              <a:noFill/>
            </p:spPr>
            <p:txBody>
              <a:bodyPr wrap="none" lIns="72000" tIns="18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156" name="组合 155">
                <a:extLst>
                  <a:ext uri="{FF2B5EF4-FFF2-40B4-BE49-F238E27FC236}">
                    <a16:creationId xmlns:a16="http://schemas.microsoft.com/office/drawing/2014/main" id="{15CCE54A-6A49-4AC0-86BF-B4726A009E4E}"/>
                  </a:ext>
                </a:extLst>
              </p:cNvPr>
              <p:cNvGrpSpPr/>
              <p:nvPr/>
            </p:nvGrpSpPr>
            <p:grpSpPr>
              <a:xfrm>
                <a:off x="1624607" y="3394820"/>
                <a:ext cx="120864" cy="128953"/>
                <a:chOff x="1332523" y="3739662"/>
                <a:chExt cx="146245" cy="128953"/>
              </a:xfrm>
            </p:grpSpPr>
            <p:cxnSp>
              <p:nvCxnSpPr>
                <p:cNvPr id="157" name="直接连接符 156">
                  <a:extLst>
                    <a:ext uri="{FF2B5EF4-FFF2-40B4-BE49-F238E27FC236}">
                      <a16:creationId xmlns:a16="http://schemas.microsoft.com/office/drawing/2014/main" id="{15DBEA89-936A-4592-B142-CA597A52A5BC}"/>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157">
                  <a:extLst>
                    <a:ext uri="{FF2B5EF4-FFF2-40B4-BE49-F238E27FC236}">
                      <a16:creationId xmlns:a16="http://schemas.microsoft.com/office/drawing/2014/main" id="{CA0F033C-DEE0-4D4D-9EBE-459AE5C4FF86}"/>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9" name="直接连接符 158">
              <a:extLst>
                <a:ext uri="{FF2B5EF4-FFF2-40B4-BE49-F238E27FC236}">
                  <a16:creationId xmlns:a16="http://schemas.microsoft.com/office/drawing/2014/main" id="{77607393-F227-4BCE-8820-5A37EB142F8D}"/>
                </a:ext>
              </a:extLst>
            </p:cNvPr>
            <p:cNvCxnSpPr>
              <a:endCxn id="160" idx="2"/>
            </p:cNvCxnSpPr>
            <p:nvPr/>
          </p:nvCxnSpPr>
          <p:spPr>
            <a:xfrm flipV="1">
              <a:off x="8954817" y="2496176"/>
              <a:ext cx="0" cy="243519"/>
            </a:xfrm>
            <a:prstGeom prst="line">
              <a:avLst/>
            </a:prstGeom>
          </p:spPr>
          <p:style>
            <a:lnRef idx="1">
              <a:schemeClr val="accent1"/>
            </a:lnRef>
            <a:fillRef idx="0">
              <a:schemeClr val="accent1"/>
            </a:fillRef>
            <a:effectRef idx="0">
              <a:schemeClr val="accent1"/>
            </a:effectRef>
            <a:fontRef idx="minor">
              <a:schemeClr val="tx1"/>
            </a:fontRef>
          </p:style>
        </p:cxnSp>
        <p:sp>
          <p:nvSpPr>
            <p:cNvPr id="160" name="文本框 159">
              <a:extLst>
                <a:ext uri="{FF2B5EF4-FFF2-40B4-BE49-F238E27FC236}">
                  <a16:creationId xmlns:a16="http://schemas.microsoft.com/office/drawing/2014/main" id="{AC086950-8A21-4A5E-BE9B-2DB6DF702622}"/>
                </a:ext>
              </a:extLst>
            </p:cNvPr>
            <p:cNvSpPr txBox="1"/>
            <p:nvPr/>
          </p:nvSpPr>
          <p:spPr>
            <a:xfrm>
              <a:off x="8751877" y="2234566"/>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sp>
          <p:nvSpPr>
            <p:cNvPr id="161" name="文本框 160">
              <a:extLst>
                <a:ext uri="{FF2B5EF4-FFF2-40B4-BE49-F238E27FC236}">
                  <a16:creationId xmlns:a16="http://schemas.microsoft.com/office/drawing/2014/main" id="{15D44E00-E9AF-477C-9386-9FCCFE485924}"/>
                </a:ext>
              </a:extLst>
            </p:cNvPr>
            <p:cNvSpPr txBox="1"/>
            <p:nvPr/>
          </p:nvSpPr>
          <p:spPr>
            <a:xfrm>
              <a:off x="8720312" y="3708558"/>
              <a:ext cx="802186" cy="276999"/>
            </a:xfrm>
            <a:prstGeom prst="rect">
              <a:avLst/>
            </a:prstGeom>
            <a:noFill/>
          </p:spPr>
          <p:txBody>
            <a:bodyPr wrap="square" rtlCol="0">
              <a:spAutoFit/>
            </a:bodyPr>
            <a:lstStyle/>
            <a:p>
              <a:pPr algn="ctr"/>
              <a:r>
                <a:rPr lang="en-US" altLang="zh-CN" sz="1200" dirty="0" err="1">
                  <a:solidFill>
                    <a:srgbClr val="00B050"/>
                  </a:solidFill>
                </a:rPr>
                <a:t>dmem</a:t>
              </a:r>
              <a:endParaRPr lang="zh-CN" altLang="en-US" sz="1200" dirty="0">
                <a:solidFill>
                  <a:srgbClr val="00B050"/>
                </a:solidFill>
              </a:endParaRPr>
            </a:p>
          </p:txBody>
        </p:sp>
      </p:grpSp>
      <p:grpSp>
        <p:nvGrpSpPr>
          <p:cNvPr id="15" name="组合 14">
            <a:extLst>
              <a:ext uri="{FF2B5EF4-FFF2-40B4-BE49-F238E27FC236}">
                <a16:creationId xmlns:a16="http://schemas.microsoft.com/office/drawing/2014/main" id="{CE0EC99A-7AFE-4D94-8A46-0EFD9E185535}"/>
              </a:ext>
            </a:extLst>
          </p:cNvPr>
          <p:cNvGrpSpPr/>
          <p:nvPr/>
        </p:nvGrpSpPr>
        <p:grpSpPr>
          <a:xfrm>
            <a:off x="7417803" y="1729867"/>
            <a:ext cx="1289060" cy="1604833"/>
            <a:chOff x="7417803" y="1729867"/>
            <a:chExt cx="1289060" cy="1604833"/>
          </a:xfrm>
        </p:grpSpPr>
        <p:grpSp>
          <p:nvGrpSpPr>
            <p:cNvPr id="84" name="组合 83">
              <a:extLst>
                <a:ext uri="{FF2B5EF4-FFF2-40B4-BE49-F238E27FC236}">
                  <a16:creationId xmlns:a16="http://schemas.microsoft.com/office/drawing/2014/main" id="{0333ABE0-1142-49CC-9262-E739B63D148B}"/>
                </a:ext>
              </a:extLst>
            </p:cNvPr>
            <p:cNvGrpSpPr/>
            <p:nvPr/>
          </p:nvGrpSpPr>
          <p:grpSpPr>
            <a:xfrm>
              <a:off x="7678189" y="2480423"/>
              <a:ext cx="378485" cy="854277"/>
              <a:chOff x="5498372" y="1191442"/>
              <a:chExt cx="378485" cy="854277"/>
            </a:xfrm>
          </p:grpSpPr>
          <p:sp>
            <p:nvSpPr>
              <p:cNvPr id="85" name="流程图: 手动操作 90">
                <a:extLst>
                  <a:ext uri="{FF2B5EF4-FFF2-40B4-BE49-F238E27FC236}">
                    <a16:creationId xmlns:a16="http://schemas.microsoft.com/office/drawing/2014/main" id="{7CB58950-7FC7-4E13-9A78-DAB183DF832B}"/>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r>
                  <a:rPr lang="en-US" altLang="zh-CN" sz="1000" dirty="0">
                    <a:solidFill>
                      <a:schemeClr val="bg1">
                        <a:lumMod val="50000"/>
                      </a:schemeClr>
                    </a:solidFill>
                  </a:rPr>
                  <a:t>ALU</a:t>
                </a:r>
                <a:endParaRPr lang="zh-CN" altLang="en-US" sz="1000" dirty="0">
                  <a:solidFill>
                    <a:schemeClr val="bg1">
                      <a:lumMod val="50000"/>
                    </a:schemeClr>
                  </a:solidFill>
                </a:endParaRPr>
              </a:p>
            </p:txBody>
          </p:sp>
          <p:sp>
            <p:nvSpPr>
              <p:cNvPr id="86" name="文本框 85">
                <a:extLst>
                  <a:ext uri="{FF2B5EF4-FFF2-40B4-BE49-F238E27FC236}">
                    <a16:creationId xmlns:a16="http://schemas.microsoft.com/office/drawing/2014/main" id="{DADE4B39-5D2D-4485-BEF2-C5A54FE37FC2}"/>
                  </a:ext>
                </a:extLst>
              </p:cNvPr>
              <p:cNvSpPr txBox="1"/>
              <p:nvPr/>
            </p:nvSpPr>
            <p:spPr>
              <a:xfrm>
                <a:off x="5502468" y="1237331"/>
                <a:ext cx="208835"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87" name="文本框 86">
                <a:extLst>
                  <a:ext uri="{FF2B5EF4-FFF2-40B4-BE49-F238E27FC236}">
                    <a16:creationId xmlns:a16="http://schemas.microsoft.com/office/drawing/2014/main" id="{26739091-A8FA-4F3F-957D-05F54F73159D}"/>
                  </a:ext>
                </a:extLst>
              </p:cNvPr>
              <p:cNvSpPr txBox="1"/>
              <p:nvPr/>
            </p:nvSpPr>
            <p:spPr>
              <a:xfrm>
                <a:off x="5501709" y="1744919"/>
                <a:ext cx="207232"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89" name="文本框 88">
                <a:extLst>
                  <a:ext uri="{FF2B5EF4-FFF2-40B4-BE49-F238E27FC236}">
                    <a16:creationId xmlns:a16="http://schemas.microsoft.com/office/drawing/2014/main" id="{D3CE3FCE-8F30-4D7D-80D2-EE58D93F0864}"/>
                  </a:ext>
                </a:extLst>
              </p:cNvPr>
              <p:cNvSpPr txBox="1"/>
              <p:nvPr/>
            </p:nvSpPr>
            <p:spPr>
              <a:xfrm>
                <a:off x="5735808" y="1501599"/>
                <a:ext cx="136823" cy="246221"/>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sp>
          <p:nvSpPr>
            <p:cNvPr id="8" name="矩形 7">
              <a:extLst>
                <a:ext uri="{FF2B5EF4-FFF2-40B4-BE49-F238E27FC236}">
                  <a16:creationId xmlns:a16="http://schemas.microsoft.com/office/drawing/2014/main" id="{26E7E73F-5349-4440-BD1B-417E0B5DC858}"/>
                </a:ext>
              </a:extLst>
            </p:cNvPr>
            <p:cNvSpPr/>
            <p:nvPr/>
          </p:nvSpPr>
          <p:spPr>
            <a:xfrm>
              <a:off x="8059057" y="2652141"/>
              <a:ext cx="647806" cy="276999"/>
            </a:xfrm>
            <a:prstGeom prst="rect">
              <a:avLst/>
            </a:prstGeom>
          </p:spPr>
          <p:txBody>
            <a:bodyPr wrap="none">
              <a:spAutoFit/>
            </a:bodyPr>
            <a:lstStyle/>
            <a:p>
              <a:r>
                <a:rPr lang="en-US" altLang="zh-CN" sz="1200" dirty="0" err="1">
                  <a:solidFill>
                    <a:srgbClr val="0070C0"/>
                  </a:solidFill>
                </a:rPr>
                <a:t>ALUout</a:t>
              </a:r>
              <a:endParaRPr lang="zh-CN" altLang="en-US" sz="1200" dirty="0"/>
            </a:p>
          </p:txBody>
        </p:sp>
        <p:cxnSp>
          <p:nvCxnSpPr>
            <p:cNvPr id="98" name="直接连接符 86">
              <a:extLst>
                <a:ext uri="{FF2B5EF4-FFF2-40B4-BE49-F238E27FC236}">
                  <a16:creationId xmlns:a16="http://schemas.microsoft.com/office/drawing/2014/main" id="{31B16841-6875-4C0C-A23B-0674B03D7C10}"/>
                </a:ext>
              </a:extLst>
            </p:cNvPr>
            <p:cNvCxnSpPr>
              <a:cxnSpLocks/>
            </p:cNvCxnSpPr>
            <p:nvPr/>
          </p:nvCxnSpPr>
          <p:spPr>
            <a:xfrm flipH="1" flipV="1">
              <a:off x="7870651" y="1992941"/>
              <a:ext cx="1" cy="57600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矩形 98">
              <a:extLst>
                <a:ext uri="{FF2B5EF4-FFF2-40B4-BE49-F238E27FC236}">
                  <a16:creationId xmlns:a16="http://schemas.microsoft.com/office/drawing/2014/main" id="{0B27B03E-BE7A-44B7-B0A4-BBB49C8DE995}"/>
                </a:ext>
              </a:extLst>
            </p:cNvPr>
            <p:cNvSpPr/>
            <p:nvPr/>
          </p:nvSpPr>
          <p:spPr>
            <a:xfrm>
              <a:off x="7417803" y="1729867"/>
              <a:ext cx="878254" cy="276999"/>
            </a:xfrm>
            <a:prstGeom prst="rect">
              <a:avLst/>
            </a:prstGeom>
          </p:spPr>
          <p:txBody>
            <a:bodyPr wrap="none">
              <a:spAutoFit/>
            </a:bodyPr>
            <a:lstStyle/>
            <a:p>
              <a:r>
                <a:rPr lang="en-US" altLang="zh-CN" sz="1200" dirty="0" err="1">
                  <a:solidFill>
                    <a:srgbClr val="FF0000"/>
                  </a:solidFill>
                </a:rPr>
                <a:t>ALUcontrol</a:t>
              </a:r>
              <a:endParaRPr lang="zh-CN" altLang="en-US" sz="1200" dirty="0">
                <a:solidFill>
                  <a:srgbClr val="FF0000"/>
                </a:solidFill>
              </a:endParaRPr>
            </a:p>
          </p:txBody>
        </p:sp>
        <p:sp>
          <p:nvSpPr>
            <p:cNvPr id="111" name="矩形 110">
              <a:extLst>
                <a:ext uri="{FF2B5EF4-FFF2-40B4-BE49-F238E27FC236}">
                  <a16:creationId xmlns:a16="http://schemas.microsoft.com/office/drawing/2014/main" id="{DEB1A764-8EF2-490F-B6B1-F402B0551D7F}"/>
                </a:ext>
              </a:extLst>
            </p:cNvPr>
            <p:cNvSpPr/>
            <p:nvPr/>
          </p:nvSpPr>
          <p:spPr>
            <a:xfrm>
              <a:off x="7867431" y="2179137"/>
              <a:ext cx="420308" cy="276999"/>
            </a:xfrm>
            <a:prstGeom prst="rect">
              <a:avLst/>
            </a:prstGeom>
          </p:spPr>
          <p:txBody>
            <a:bodyPr wrap="none">
              <a:spAutoFit/>
            </a:bodyPr>
            <a:lstStyle/>
            <a:p>
              <a:r>
                <a:rPr lang="en-US" altLang="zh-CN" sz="1200" dirty="0">
                  <a:solidFill>
                    <a:srgbClr val="FF0000"/>
                  </a:solidFill>
                </a:rPr>
                <a:t>010</a:t>
              </a:r>
              <a:endParaRPr lang="zh-CN" altLang="en-US" sz="1200" dirty="0">
                <a:solidFill>
                  <a:srgbClr val="FF0000"/>
                </a:solidFill>
              </a:endParaRPr>
            </a:p>
          </p:txBody>
        </p:sp>
        <p:sp>
          <p:nvSpPr>
            <p:cNvPr id="112" name="文本框 111">
              <a:extLst>
                <a:ext uri="{FF2B5EF4-FFF2-40B4-BE49-F238E27FC236}">
                  <a16:creationId xmlns:a16="http://schemas.microsoft.com/office/drawing/2014/main" id="{50D7690A-8C9B-45C6-9C32-B53474F0FF0D}"/>
                </a:ext>
              </a:extLst>
            </p:cNvPr>
            <p:cNvSpPr txBox="1"/>
            <p:nvPr/>
          </p:nvSpPr>
          <p:spPr>
            <a:xfrm>
              <a:off x="7633277" y="2012380"/>
              <a:ext cx="250390" cy="246221"/>
            </a:xfrm>
            <a:prstGeom prst="rect">
              <a:avLst/>
            </a:prstGeom>
            <a:noFill/>
          </p:spPr>
          <p:txBody>
            <a:bodyPr wrap="none" rtlCol="0">
              <a:spAutoFit/>
            </a:bodyPr>
            <a:lstStyle/>
            <a:p>
              <a:r>
                <a:rPr lang="en-US" altLang="zh-CN" sz="1000" dirty="0"/>
                <a:t>3</a:t>
              </a:r>
              <a:endParaRPr lang="zh-CN" altLang="en-US" sz="1000" dirty="0"/>
            </a:p>
          </p:txBody>
        </p:sp>
        <p:cxnSp>
          <p:nvCxnSpPr>
            <p:cNvPr id="115" name="直接连接符 114">
              <a:extLst>
                <a:ext uri="{FF2B5EF4-FFF2-40B4-BE49-F238E27FC236}">
                  <a16:creationId xmlns:a16="http://schemas.microsoft.com/office/drawing/2014/main" id="{9D6D37B0-DF72-4CE6-841A-1F2FCA58F803}"/>
                </a:ext>
              </a:extLst>
            </p:cNvPr>
            <p:cNvCxnSpPr>
              <a:cxnSpLocks/>
            </p:cNvCxnSpPr>
            <p:nvPr/>
          </p:nvCxnSpPr>
          <p:spPr>
            <a:xfrm rot="300000" flipH="1">
              <a:off x="7811577" y="2071352"/>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肘形连接符 115">
              <a:extLst>
                <a:ext uri="{FF2B5EF4-FFF2-40B4-BE49-F238E27FC236}">
                  <a16:creationId xmlns:a16="http://schemas.microsoft.com/office/drawing/2014/main" id="{396F5C1C-59B8-4100-BE28-BAF5104484FF}"/>
                </a:ext>
              </a:extLst>
            </p:cNvPr>
            <p:cNvCxnSpPr/>
            <p:nvPr/>
          </p:nvCxnSpPr>
          <p:spPr>
            <a:xfrm>
              <a:off x="8052448" y="2913691"/>
              <a:ext cx="650454" cy="194910"/>
            </a:xfrm>
            <a:prstGeom prst="bentConnector3">
              <a:avLst>
                <a:gd name="adj1" fmla="val 44919"/>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65" name="文本框 164">
            <a:extLst>
              <a:ext uri="{FF2B5EF4-FFF2-40B4-BE49-F238E27FC236}">
                <a16:creationId xmlns:a16="http://schemas.microsoft.com/office/drawing/2014/main" id="{723D1BCD-1E5C-49D0-82E2-38C74B689CC7}"/>
              </a:ext>
            </a:extLst>
          </p:cNvPr>
          <p:cNvSpPr txBox="1"/>
          <p:nvPr/>
        </p:nvSpPr>
        <p:spPr>
          <a:xfrm>
            <a:off x="9514544" y="2815435"/>
            <a:ext cx="789348" cy="276999"/>
          </a:xfrm>
          <a:prstGeom prst="rect">
            <a:avLst/>
          </a:prstGeom>
          <a:noFill/>
        </p:spPr>
        <p:txBody>
          <a:bodyPr wrap="square" rtlCol="0">
            <a:spAutoFit/>
          </a:bodyPr>
          <a:lstStyle/>
          <a:p>
            <a:r>
              <a:rPr lang="en-US" altLang="zh-CN" sz="1200" dirty="0" err="1">
                <a:solidFill>
                  <a:srgbClr val="0070C0"/>
                </a:solidFill>
              </a:rPr>
              <a:t>readData</a:t>
            </a:r>
            <a:endParaRPr lang="zh-CN" altLang="en-US" sz="1200" dirty="0">
              <a:solidFill>
                <a:srgbClr val="0070C0"/>
              </a:solidFill>
            </a:endParaRPr>
          </a:p>
        </p:txBody>
      </p:sp>
      <p:graphicFrame>
        <p:nvGraphicFramePr>
          <p:cNvPr id="129" name="表格 128">
            <a:extLst>
              <a:ext uri="{FF2B5EF4-FFF2-40B4-BE49-F238E27FC236}">
                <a16:creationId xmlns:a16="http://schemas.microsoft.com/office/drawing/2014/main" id="{6E14A24E-91AD-457F-9378-C7A8B86EF001}"/>
              </a:ext>
            </a:extLst>
          </p:cNvPr>
          <p:cNvGraphicFramePr>
            <a:graphicFrameLocks noGrp="1"/>
          </p:cNvGraphicFramePr>
          <p:nvPr/>
        </p:nvGraphicFramePr>
        <p:xfrm>
          <a:off x="7867431" y="866075"/>
          <a:ext cx="3806452" cy="370840"/>
        </p:xfrm>
        <a:graphic>
          <a:graphicData uri="http://schemas.openxmlformats.org/drawingml/2006/table">
            <a:tbl>
              <a:tblPr firstRow="1" bandRow="1">
                <a:tableStyleId>{5C22544A-7EE6-4342-B048-85BDC9FD1C3A}</a:tableStyleId>
              </a:tblPr>
              <a:tblGrid>
                <a:gridCol w="707654">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22300">
                  <a:extLst>
                    <a:ext uri="{9D8B030D-6E8A-4147-A177-3AD203B41FA5}">
                      <a16:colId xmlns:a16="http://schemas.microsoft.com/office/drawing/2014/main" val="20002"/>
                    </a:ext>
                  </a:extLst>
                </a:gridCol>
                <a:gridCol w="1866898">
                  <a:extLst>
                    <a:ext uri="{9D8B030D-6E8A-4147-A177-3AD203B41FA5}">
                      <a16:colId xmlns:a16="http://schemas.microsoft.com/office/drawing/2014/main" val="20003"/>
                    </a:ext>
                  </a:extLst>
                </a:gridCol>
              </a:tblGrid>
              <a:tr h="370840">
                <a:tc>
                  <a:txBody>
                    <a:bodyPr/>
                    <a:lstStyle/>
                    <a:p>
                      <a:pPr algn="ctr"/>
                      <a:r>
                        <a:rPr lang="en-US" altLang="zh-CN" dirty="0">
                          <a:solidFill>
                            <a:schemeClr val="bg1">
                              <a:lumMod val="50000"/>
                            </a:schemeClr>
                          </a:solidFill>
                        </a:rPr>
                        <a:t>op (6)</a:t>
                      </a:r>
                      <a:endParaRPr lang="zh-CN" altLang="en-US" dirty="0">
                        <a:solidFill>
                          <a:schemeClr val="bg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tx1"/>
                          </a:solidFill>
                        </a:rPr>
                        <a:t>rs</a:t>
                      </a:r>
                      <a:r>
                        <a:rPr lang="en-US" altLang="zh-CN" dirty="0">
                          <a:solidFill>
                            <a:schemeClr val="tx1"/>
                          </a:solidFill>
                        </a:rPr>
                        <a:t> (5)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tx1"/>
                          </a:solidFill>
                        </a:rPr>
                        <a:t>rt</a:t>
                      </a:r>
                      <a:r>
                        <a:rPr lang="en-US" altLang="zh-CN" dirty="0">
                          <a:solidFill>
                            <a:schemeClr val="tx1"/>
                          </a:solidFill>
                        </a:rPr>
                        <a:t> (5)</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err="1">
                          <a:solidFill>
                            <a:schemeClr val="tx1"/>
                          </a:solidFill>
                        </a:rPr>
                        <a:t>imm</a:t>
                      </a:r>
                      <a:r>
                        <a:rPr lang="en-US" altLang="zh-CN" dirty="0">
                          <a:solidFill>
                            <a:schemeClr val="tx1"/>
                          </a:solidFill>
                        </a:rPr>
                        <a:t>(16)</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47" name="文本框 146">
            <a:extLst>
              <a:ext uri="{FF2B5EF4-FFF2-40B4-BE49-F238E27FC236}">
                <a16:creationId xmlns:a16="http://schemas.microsoft.com/office/drawing/2014/main" id="{880ABA62-BA2C-4F66-A17B-D9C8130A7F25}"/>
              </a:ext>
            </a:extLst>
          </p:cNvPr>
          <p:cNvSpPr txBox="1"/>
          <p:nvPr/>
        </p:nvSpPr>
        <p:spPr>
          <a:xfrm>
            <a:off x="8508097" y="1215325"/>
            <a:ext cx="3276987" cy="276999"/>
          </a:xfrm>
          <a:prstGeom prst="rect">
            <a:avLst/>
          </a:prstGeom>
          <a:noFill/>
        </p:spPr>
        <p:txBody>
          <a:bodyPr wrap="square" rtlCol="0">
            <a:spAutoFit/>
          </a:bodyPr>
          <a:lstStyle/>
          <a:p>
            <a:r>
              <a:rPr lang="en-US" altLang="zh-CN" sz="1200" dirty="0"/>
              <a:t>25        21 20       16  15                                             0 </a:t>
            </a:r>
            <a:endParaRPr lang="zh-CN" altLang="en-US" sz="1200" dirty="0"/>
          </a:p>
        </p:txBody>
      </p:sp>
      <p:sp>
        <p:nvSpPr>
          <p:cNvPr id="176" name="文本框 175">
            <a:extLst>
              <a:ext uri="{FF2B5EF4-FFF2-40B4-BE49-F238E27FC236}">
                <a16:creationId xmlns:a16="http://schemas.microsoft.com/office/drawing/2014/main" id="{1895F3D8-D25E-4564-AC13-DC9A5D76A7DD}"/>
              </a:ext>
            </a:extLst>
          </p:cNvPr>
          <p:cNvSpPr txBox="1"/>
          <p:nvPr/>
        </p:nvSpPr>
        <p:spPr>
          <a:xfrm>
            <a:off x="7688595" y="3205107"/>
            <a:ext cx="489529" cy="276999"/>
          </a:xfrm>
          <a:prstGeom prst="rect">
            <a:avLst/>
          </a:prstGeom>
          <a:noFill/>
        </p:spPr>
        <p:txBody>
          <a:bodyPr wrap="square" rtlCol="0">
            <a:spAutoFit/>
          </a:bodyPr>
          <a:lstStyle/>
          <a:p>
            <a:r>
              <a:rPr lang="en-US" altLang="zh-CN" sz="1200" dirty="0" err="1">
                <a:solidFill>
                  <a:srgbClr val="00B050"/>
                </a:solidFill>
              </a:rPr>
              <a:t>alu</a:t>
            </a:r>
            <a:endParaRPr lang="zh-CN" altLang="en-US" sz="1200" dirty="0">
              <a:solidFill>
                <a:srgbClr val="00B050"/>
              </a:solidFill>
            </a:endParaRPr>
          </a:p>
        </p:txBody>
      </p:sp>
      <p:sp>
        <p:nvSpPr>
          <p:cNvPr id="4" name="文本框 3">
            <a:extLst>
              <a:ext uri="{FF2B5EF4-FFF2-40B4-BE49-F238E27FC236}">
                <a16:creationId xmlns:a16="http://schemas.microsoft.com/office/drawing/2014/main" id="{EE8E5C0D-1196-4358-B1D2-1D5182CDD0C2}"/>
              </a:ext>
            </a:extLst>
          </p:cNvPr>
          <p:cNvSpPr txBox="1"/>
          <p:nvPr/>
        </p:nvSpPr>
        <p:spPr>
          <a:xfrm>
            <a:off x="6990413" y="886148"/>
            <a:ext cx="886781" cy="369332"/>
          </a:xfrm>
          <a:prstGeom prst="rect">
            <a:avLst/>
          </a:prstGeom>
          <a:noFill/>
        </p:spPr>
        <p:txBody>
          <a:bodyPr wrap="none" rtlCol="0">
            <a:spAutoFit/>
          </a:bodyPr>
          <a:lstStyle/>
          <a:p>
            <a:r>
              <a:rPr lang="en-US" altLang="zh-CN" b="1" dirty="0">
                <a:solidFill>
                  <a:srgbClr val="FF0000"/>
                </a:solidFill>
              </a:rPr>
              <a:t>101011</a:t>
            </a:r>
            <a:endParaRPr lang="zh-CN" altLang="en-US" b="1" dirty="0">
              <a:solidFill>
                <a:srgbClr val="FF0000"/>
              </a:solidFill>
            </a:endParaRPr>
          </a:p>
        </p:txBody>
      </p:sp>
      <p:sp>
        <p:nvSpPr>
          <p:cNvPr id="5" name="矩形 4">
            <a:extLst>
              <a:ext uri="{FF2B5EF4-FFF2-40B4-BE49-F238E27FC236}">
                <a16:creationId xmlns:a16="http://schemas.microsoft.com/office/drawing/2014/main" id="{CBAD3949-FDD7-48CC-9F5C-188AFF6DECF0}"/>
              </a:ext>
            </a:extLst>
          </p:cNvPr>
          <p:cNvSpPr/>
          <p:nvPr/>
        </p:nvSpPr>
        <p:spPr>
          <a:xfrm>
            <a:off x="1529542" y="1668470"/>
            <a:ext cx="9099665" cy="5120258"/>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3E71CD3-3962-47C5-8F94-BFAF884173AE}"/>
              </a:ext>
            </a:extLst>
          </p:cNvPr>
          <p:cNvSpPr/>
          <p:nvPr/>
        </p:nvSpPr>
        <p:spPr>
          <a:xfrm>
            <a:off x="460488" y="1174041"/>
            <a:ext cx="4394857" cy="523220"/>
          </a:xfrm>
          <a:prstGeom prst="rect">
            <a:avLst/>
          </a:prstGeom>
        </p:spPr>
        <p:txBody>
          <a:bodyPr wrap="none">
            <a:spAutoFit/>
          </a:bodyPr>
          <a:lstStyle/>
          <a:p>
            <a:r>
              <a:rPr lang="en-US" altLang="zh-CN" sz="2000" b="1" dirty="0">
                <a:solidFill>
                  <a:schemeClr val="accent1"/>
                </a:solidFill>
              </a:rPr>
              <a:t>STEP </a:t>
            </a:r>
            <a:r>
              <a:rPr lang="en-US" altLang="zh-CN" sz="2800" b="1" dirty="0">
                <a:solidFill>
                  <a:schemeClr val="accent1"/>
                </a:solidFill>
              </a:rPr>
              <a:t>2</a:t>
            </a:r>
            <a:r>
              <a:rPr lang="en-US" altLang="zh-CN" sz="2000" b="1" dirty="0">
                <a:solidFill>
                  <a:schemeClr val="accent1"/>
                </a:solidFill>
              </a:rPr>
              <a:t>:</a:t>
            </a:r>
            <a:r>
              <a:rPr lang="en-US" altLang="zh-CN" sz="2000" dirty="0">
                <a:solidFill>
                  <a:schemeClr val="accent1"/>
                </a:solidFill>
              </a:rPr>
              <a:t> </a:t>
            </a:r>
            <a:r>
              <a:rPr lang="zh-CN" altLang="en-US" sz="2000" dirty="0"/>
              <a:t>从</a:t>
            </a:r>
            <a:r>
              <a:rPr lang="zh-CN" altLang="en-US" sz="2000" b="1" dirty="0"/>
              <a:t>寄存器文件</a:t>
            </a:r>
            <a:r>
              <a:rPr lang="zh-CN" altLang="en-US" sz="2000" dirty="0"/>
              <a:t>中读出</a:t>
            </a:r>
            <a:r>
              <a:rPr lang="zh-CN" altLang="en-US" sz="2000" b="1" dirty="0"/>
              <a:t>源操作数</a:t>
            </a:r>
            <a:endParaRPr lang="en-US" altLang="zh-CN" sz="2000" b="1" dirty="0"/>
          </a:p>
        </p:txBody>
      </p:sp>
      <p:sp>
        <p:nvSpPr>
          <p:cNvPr id="132" name="矩形 131">
            <a:extLst>
              <a:ext uri="{FF2B5EF4-FFF2-40B4-BE49-F238E27FC236}">
                <a16:creationId xmlns:a16="http://schemas.microsoft.com/office/drawing/2014/main" id="{99D49B68-B512-462A-BC12-CC91B6ECD21D}"/>
              </a:ext>
            </a:extLst>
          </p:cNvPr>
          <p:cNvSpPr/>
          <p:nvPr/>
        </p:nvSpPr>
        <p:spPr>
          <a:xfrm>
            <a:off x="460488" y="1651428"/>
            <a:ext cx="2855975" cy="523220"/>
          </a:xfrm>
          <a:prstGeom prst="rect">
            <a:avLst/>
          </a:prstGeom>
        </p:spPr>
        <p:txBody>
          <a:bodyPr wrap="none">
            <a:spAutoFit/>
          </a:bodyPr>
          <a:lstStyle/>
          <a:p>
            <a:r>
              <a:rPr lang="en-US" altLang="zh-CN" sz="2000" b="1" dirty="0">
                <a:solidFill>
                  <a:schemeClr val="accent1"/>
                </a:solidFill>
              </a:rPr>
              <a:t>STEP </a:t>
            </a:r>
            <a:r>
              <a:rPr lang="en-US" altLang="zh-CN" sz="2800" b="1" dirty="0">
                <a:solidFill>
                  <a:schemeClr val="accent1"/>
                </a:solidFill>
              </a:rPr>
              <a:t>3</a:t>
            </a:r>
            <a:r>
              <a:rPr lang="en-US" altLang="zh-CN" sz="2000" b="1" dirty="0">
                <a:solidFill>
                  <a:schemeClr val="accent1"/>
                </a:solidFill>
              </a:rPr>
              <a:t>:</a:t>
            </a:r>
            <a:r>
              <a:rPr lang="en-US" altLang="zh-CN" sz="2000" dirty="0">
                <a:solidFill>
                  <a:schemeClr val="accent1"/>
                </a:solidFill>
              </a:rPr>
              <a:t> </a:t>
            </a:r>
            <a:r>
              <a:rPr lang="zh-CN" altLang="en-US" sz="2000" b="1" dirty="0"/>
              <a:t>符号扩展立即数</a:t>
            </a:r>
            <a:endParaRPr lang="en-US" altLang="zh-CN" sz="2000" b="1" dirty="0"/>
          </a:p>
        </p:txBody>
      </p:sp>
      <p:sp>
        <p:nvSpPr>
          <p:cNvPr id="135" name="矩形 134">
            <a:extLst>
              <a:ext uri="{FF2B5EF4-FFF2-40B4-BE49-F238E27FC236}">
                <a16:creationId xmlns:a16="http://schemas.microsoft.com/office/drawing/2014/main" id="{4F9D9DE6-581B-4A68-A952-A3A9961FFED0}"/>
              </a:ext>
            </a:extLst>
          </p:cNvPr>
          <p:cNvSpPr/>
          <p:nvPr/>
        </p:nvSpPr>
        <p:spPr>
          <a:xfrm>
            <a:off x="460488" y="739743"/>
            <a:ext cx="4342518" cy="480131"/>
          </a:xfrm>
          <a:prstGeom prst="rect">
            <a:avLst/>
          </a:prstGeom>
          <a:noFill/>
        </p:spPr>
        <p:txBody>
          <a:bodyPr wrap="square">
            <a:spAutoFit/>
          </a:bodyPr>
          <a:lstStyle/>
          <a:p>
            <a:pPr>
              <a:lnSpc>
                <a:spcPct val="90000"/>
              </a:lnSpc>
            </a:pPr>
            <a:r>
              <a:rPr lang="en-US" altLang="zh-CN" sz="2000" b="1" dirty="0">
                <a:solidFill>
                  <a:schemeClr val="accent1"/>
                </a:solidFill>
              </a:rPr>
              <a:t>STEP </a:t>
            </a:r>
            <a:r>
              <a:rPr lang="en-US" altLang="zh-CN" sz="2800" b="1" dirty="0">
                <a:solidFill>
                  <a:schemeClr val="accent1"/>
                </a:solidFill>
              </a:rPr>
              <a:t>1</a:t>
            </a:r>
            <a:r>
              <a:rPr lang="en-US" altLang="zh-CN" sz="2000" b="1" dirty="0">
                <a:solidFill>
                  <a:schemeClr val="accent1"/>
                </a:solidFill>
              </a:rPr>
              <a:t>:</a:t>
            </a:r>
            <a:r>
              <a:rPr lang="en-US" altLang="zh-CN" sz="2000" dirty="0">
                <a:solidFill>
                  <a:schemeClr val="accent1"/>
                </a:solidFill>
              </a:rPr>
              <a:t> </a:t>
            </a:r>
            <a:r>
              <a:rPr lang="zh-CN" altLang="en-US" sz="2000" dirty="0"/>
              <a:t>从</a:t>
            </a:r>
            <a:r>
              <a:rPr lang="zh-CN" altLang="en-US" sz="2000" b="1" dirty="0"/>
              <a:t>指令存储器</a:t>
            </a:r>
            <a:r>
              <a:rPr lang="zh-CN" altLang="en-US" sz="2000" dirty="0"/>
              <a:t>中取出指令</a:t>
            </a:r>
            <a:endParaRPr lang="en-US" altLang="zh-CN" sz="2000" dirty="0"/>
          </a:p>
        </p:txBody>
      </p:sp>
      <p:sp>
        <p:nvSpPr>
          <p:cNvPr id="74" name="矩形 73">
            <a:extLst>
              <a:ext uri="{FF2B5EF4-FFF2-40B4-BE49-F238E27FC236}">
                <a16:creationId xmlns:a16="http://schemas.microsoft.com/office/drawing/2014/main" id="{418AC959-2E1F-4279-8666-6C4DC657DDDD}"/>
              </a:ext>
            </a:extLst>
          </p:cNvPr>
          <p:cNvSpPr/>
          <p:nvPr/>
        </p:nvSpPr>
        <p:spPr>
          <a:xfrm>
            <a:off x="475506" y="5179698"/>
            <a:ext cx="2855975" cy="523220"/>
          </a:xfrm>
          <a:prstGeom prst="rect">
            <a:avLst/>
          </a:prstGeom>
        </p:spPr>
        <p:txBody>
          <a:bodyPr wrap="none">
            <a:spAutoFit/>
          </a:bodyPr>
          <a:lstStyle/>
          <a:p>
            <a:r>
              <a:rPr lang="en-US" altLang="zh-CN" sz="2000" b="1" dirty="0">
                <a:solidFill>
                  <a:schemeClr val="accent1"/>
                </a:solidFill>
              </a:rPr>
              <a:t>STEP </a:t>
            </a:r>
            <a:r>
              <a:rPr lang="en-US" altLang="zh-CN" sz="2800" b="1" dirty="0">
                <a:solidFill>
                  <a:schemeClr val="accent1"/>
                </a:solidFill>
              </a:rPr>
              <a:t>4</a:t>
            </a:r>
            <a:r>
              <a:rPr lang="en-US" altLang="zh-CN" sz="2000" b="1" dirty="0">
                <a:solidFill>
                  <a:schemeClr val="accent1"/>
                </a:solidFill>
              </a:rPr>
              <a:t>:</a:t>
            </a:r>
            <a:r>
              <a:rPr lang="en-US" altLang="zh-CN" sz="2000" dirty="0"/>
              <a:t> </a:t>
            </a:r>
            <a:r>
              <a:rPr lang="zh-CN" altLang="en-US" sz="2000" dirty="0"/>
              <a:t>计算</a:t>
            </a:r>
            <a:r>
              <a:rPr lang="zh-CN" altLang="en-US" sz="2000" b="1" dirty="0"/>
              <a:t>存储器地址</a:t>
            </a:r>
          </a:p>
        </p:txBody>
      </p:sp>
      <p:sp>
        <p:nvSpPr>
          <p:cNvPr id="95" name="矩形 94">
            <a:extLst>
              <a:ext uri="{FF2B5EF4-FFF2-40B4-BE49-F238E27FC236}">
                <a16:creationId xmlns:a16="http://schemas.microsoft.com/office/drawing/2014/main" id="{EEA48852-1D3C-4E6D-A87A-CEF5CDFF68CF}"/>
              </a:ext>
            </a:extLst>
          </p:cNvPr>
          <p:cNvSpPr/>
          <p:nvPr/>
        </p:nvSpPr>
        <p:spPr>
          <a:xfrm>
            <a:off x="464988" y="5658915"/>
            <a:ext cx="3625416" cy="523220"/>
          </a:xfrm>
          <a:prstGeom prst="rect">
            <a:avLst/>
          </a:prstGeom>
        </p:spPr>
        <p:txBody>
          <a:bodyPr wrap="none">
            <a:spAutoFit/>
          </a:bodyPr>
          <a:lstStyle/>
          <a:p>
            <a:r>
              <a:rPr lang="en-US" altLang="zh-CN" sz="2000" b="1" dirty="0">
                <a:solidFill>
                  <a:schemeClr val="accent1"/>
                </a:solidFill>
              </a:rPr>
              <a:t>STEP </a:t>
            </a:r>
            <a:r>
              <a:rPr lang="en-US" altLang="zh-CN" sz="2800" b="1" dirty="0">
                <a:solidFill>
                  <a:schemeClr val="accent1"/>
                </a:solidFill>
              </a:rPr>
              <a:t>5</a:t>
            </a:r>
            <a:r>
              <a:rPr lang="en-US" altLang="zh-CN" sz="2000" b="1" dirty="0">
                <a:solidFill>
                  <a:schemeClr val="accent1"/>
                </a:solidFill>
              </a:rPr>
              <a:t>:</a:t>
            </a:r>
            <a:r>
              <a:rPr lang="en-US" altLang="zh-CN" sz="2000" dirty="0">
                <a:solidFill>
                  <a:schemeClr val="accent1"/>
                </a:solidFill>
              </a:rPr>
              <a:t> </a:t>
            </a:r>
            <a:r>
              <a:rPr lang="zh-CN" altLang="en-US" sz="2000" dirty="0"/>
              <a:t>向</a:t>
            </a:r>
            <a:r>
              <a:rPr lang="zh-CN" altLang="en-US" sz="2000" b="1" dirty="0"/>
              <a:t>数据存储器</a:t>
            </a:r>
            <a:r>
              <a:rPr lang="zh-CN" altLang="en-US" sz="2000" dirty="0"/>
              <a:t>写入</a:t>
            </a:r>
            <a:r>
              <a:rPr lang="zh-CN" altLang="en-US" sz="2000" b="1" dirty="0"/>
              <a:t>数据</a:t>
            </a:r>
            <a:endParaRPr lang="en-US" altLang="zh-CN" sz="2000" b="1" dirty="0"/>
          </a:p>
        </p:txBody>
      </p:sp>
      <p:sp>
        <p:nvSpPr>
          <p:cNvPr id="130" name="矩形 129">
            <a:extLst>
              <a:ext uri="{FF2B5EF4-FFF2-40B4-BE49-F238E27FC236}">
                <a16:creationId xmlns:a16="http://schemas.microsoft.com/office/drawing/2014/main" id="{A8B69E37-7C23-4FD2-8200-5E1CF4267593}"/>
              </a:ext>
            </a:extLst>
          </p:cNvPr>
          <p:cNvSpPr/>
          <p:nvPr/>
        </p:nvSpPr>
        <p:spPr>
          <a:xfrm>
            <a:off x="464988" y="6138132"/>
            <a:ext cx="3897927" cy="523220"/>
          </a:xfrm>
          <a:prstGeom prst="rect">
            <a:avLst/>
          </a:prstGeom>
        </p:spPr>
        <p:txBody>
          <a:bodyPr wrap="none">
            <a:spAutoFit/>
          </a:bodyPr>
          <a:lstStyle/>
          <a:p>
            <a:r>
              <a:rPr lang="en-US" altLang="zh-CN" sz="2000" b="1" dirty="0">
                <a:solidFill>
                  <a:schemeClr val="accent1"/>
                </a:solidFill>
              </a:rPr>
              <a:t>STEP </a:t>
            </a:r>
            <a:r>
              <a:rPr lang="en-US" altLang="zh-CN" sz="2800" b="1" dirty="0">
                <a:solidFill>
                  <a:schemeClr val="accent1"/>
                </a:solidFill>
              </a:rPr>
              <a:t>6</a:t>
            </a:r>
            <a:r>
              <a:rPr lang="en-US" altLang="zh-CN" sz="2000" b="1" dirty="0">
                <a:solidFill>
                  <a:schemeClr val="accent1"/>
                </a:solidFill>
              </a:rPr>
              <a:t>:</a:t>
            </a:r>
            <a:r>
              <a:rPr lang="en-US" altLang="zh-CN" sz="2000" dirty="0">
                <a:solidFill>
                  <a:schemeClr val="accent1"/>
                </a:solidFill>
              </a:rPr>
              <a:t> </a:t>
            </a:r>
            <a:r>
              <a:rPr lang="zh-CN" altLang="en-US" sz="2000" dirty="0"/>
              <a:t>确定</a:t>
            </a:r>
            <a:r>
              <a:rPr lang="en-US" altLang="zh-CN" sz="2000" b="1" dirty="0"/>
              <a:t>PC</a:t>
            </a:r>
            <a:r>
              <a:rPr lang="zh-CN" altLang="en-US" sz="2000" b="1" dirty="0"/>
              <a:t>的下一个指令</a:t>
            </a:r>
            <a:r>
              <a:rPr lang="zh-CN" altLang="en-US" sz="2000" dirty="0"/>
              <a:t>地址</a:t>
            </a:r>
            <a:endParaRPr lang="en-US" altLang="zh-CN" sz="2000" b="1" dirty="0"/>
          </a:p>
        </p:txBody>
      </p:sp>
      <p:grpSp>
        <p:nvGrpSpPr>
          <p:cNvPr id="200" name="组合 199">
            <a:extLst>
              <a:ext uri="{FF2B5EF4-FFF2-40B4-BE49-F238E27FC236}">
                <a16:creationId xmlns:a16="http://schemas.microsoft.com/office/drawing/2014/main" id="{87F5135E-B12F-4CDC-9549-76D22316056D}"/>
              </a:ext>
            </a:extLst>
          </p:cNvPr>
          <p:cNvGrpSpPr/>
          <p:nvPr/>
        </p:nvGrpSpPr>
        <p:grpSpPr>
          <a:xfrm>
            <a:off x="4509037" y="2512405"/>
            <a:ext cx="1290005" cy="555497"/>
            <a:chOff x="4509037" y="2512405"/>
            <a:chExt cx="1290005" cy="555497"/>
          </a:xfrm>
        </p:grpSpPr>
        <p:cxnSp>
          <p:nvCxnSpPr>
            <p:cNvPr id="201" name="肘形连接符 70">
              <a:extLst>
                <a:ext uri="{FF2B5EF4-FFF2-40B4-BE49-F238E27FC236}">
                  <a16:creationId xmlns:a16="http://schemas.microsoft.com/office/drawing/2014/main" id="{3A7CF723-9386-4450-82BA-EFA2D19532D6}"/>
                </a:ext>
              </a:extLst>
            </p:cNvPr>
            <p:cNvCxnSpPr/>
            <p:nvPr/>
          </p:nvCxnSpPr>
          <p:spPr>
            <a:xfrm>
              <a:off x="4532918" y="2841760"/>
              <a:ext cx="1266124" cy="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id="{72151DCE-14E5-46E4-90CF-1A3C00ED65F0}"/>
                </a:ext>
              </a:extLst>
            </p:cNvPr>
            <p:cNvSpPr txBox="1"/>
            <p:nvPr/>
          </p:nvSpPr>
          <p:spPr>
            <a:xfrm>
              <a:off x="4619454" y="2821681"/>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03" name="直接连接符 202">
              <a:extLst>
                <a:ext uri="{FF2B5EF4-FFF2-40B4-BE49-F238E27FC236}">
                  <a16:creationId xmlns:a16="http://schemas.microsoft.com/office/drawing/2014/main" id="{C7D8817B-8754-458C-A8E3-CC0E3F61D7F7}"/>
                </a:ext>
              </a:extLst>
            </p:cNvPr>
            <p:cNvCxnSpPr/>
            <p:nvPr/>
          </p:nvCxnSpPr>
          <p:spPr>
            <a:xfrm flipH="1">
              <a:off x="4626677" y="276539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04" name="文本框 203">
              <a:extLst>
                <a:ext uri="{FF2B5EF4-FFF2-40B4-BE49-F238E27FC236}">
                  <a16:creationId xmlns:a16="http://schemas.microsoft.com/office/drawing/2014/main" id="{252413B4-CDED-4242-A80F-D24723FFFE1B}"/>
                </a:ext>
              </a:extLst>
            </p:cNvPr>
            <p:cNvSpPr txBox="1"/>
            <p:nvPr/>
          </p:nvSpPr>
          <p:spPr>
            <a:xfrm>
              <a:off x="5201944" y="2788630"/>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205" name="直接连接符 204">
              <a:extLst>
                <a:ext uri="{FF2B5EF4-FFF2-40B4-BE49-F238E27FC236}">
                  <a16:creationId xmlns:a16="http://schemas.microsoft.com/office/drawing/2014/main" id="{1D587E86-AA63-42D0-9AA3-CBABC95D1462}"/>
                </a:ext>
              </a:extLst>
            </p:cNvPr>
            <p:cNvCxnSpPr/>
            <p:nvPr/>
          </p:nvCxnSpPr>
          <p:spPr>
            <a:xfrm flipH="1">
              <a:off x="5215977" y="277021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06" name="文本框 205">
              <a:extLst>
                <a:ext uri="{FF2B5EF4-FFF2-40B4-BE49-F238E27FC236}">
                  <a16:creationId xmlns:a16="http://schemas.microsoft.com/office/drawing/2014/main" id="{1DB7B1D4-3A8C-4B6B-A51B-3E375F182BA9}"/>
                </a:ext>
              </a:extLst>
            </p:cNvPr>
            <p:cNvSpPr txBox="1"/>
            <p:nvPr/>
          </p:nvSpPr>
          <p:spPr>
            <a:xfrm>
              <a:off x="4964519" y="2533870"/>
              <a:ext cx="660968" cy="276999"/>
            </a:xfrm>
            <a:prstGeom prst="rect">
              <a:avLst/>
            </a:prstGeom>
            <a:noFill/>
          </p:spPr>
          <p:txBody>
            <a:bodyPr wrap="square" rtlCol="0">
              <a:spAutoFit/>
            </a:bodyPr>
            <a:lstStyle/>
            <a:p>
              <a:r>
                <a:rPr lang="en-US" altLang="zh-CN" sz="1200" dirty="0"/>
                <a:t>[25:21]</a:t>
              </a:r>
              <a:endParaRPr lang="zh-CN" altLang="en-US" sz="1200" dirty="0"/>
            </a:p>
          </p:txBody>
        </p:sp>
        <p:sp>
          <p:nvSpPr>
            <p:cNvPr id="207" name="文本框 206">
              <a:extLst>
                <a:ext uri="{FF2B5EF4-FFF2-40B4-BE49-F238E27FC236}">
                  <a16:creationId xmlns:a16="http://schemas.microsoft.com/office/drawing/2014/main" id="{C885E7F7-E984-4241-9D69-C73E1D9FAC6D}"/>
                </a:ext>
              </a:extLst>
            </p:cNvPr>
            <p:cNvSpPr txBox="1"/>
            <p:nvPr/>
          </p:nvSpPr>
          <p:spPr>
            <a:xfrm>
              <a:off x="4509037" y="2512405"/>
              <a:ext cx="659152" cy="276999"/>
            </a:xfrm>
            <a:prstGeom prst="rect">
              <a:avLst/>
            </a:prstGeom>
            <a:noFill/>
          </p:spPr>
          <p:txBody>
            <a:bodyPr wrap="square" rtlCol="0">
              <a:spAutoFit/>
            </a:bodyPr>
            <a:lstStyle/>
            <a:p>
              <a:r>
                <a:rPr lang="en-US" altLang="zh-CN" sz="1200" dirty="0" err="1">
                  <a:solidFill>
                    <a:srgbClr val="0070C0"/>
                  </a:solidFill>
                </a:rPr>
                <a:t>instr</a:t>
              </a:r>
              <a:endParaRPr lang="zh-CN" altLang="en-US" sz="1200" dirty="0">
                <a:solidFill>
                  <a:srgbClr val="0070C0"/>
                </a:solidFill>
              </a:endParaRPr>
            </a:p>
          </p:txBody>
        </p:sp>
      </p:grpSp>
      <p:grpSp>
        <p:nvGrpSpPr>
          <p:cNvPr id="261" name="组合 260">
            <a:extLst>
              <a:ext uri="{FF2B5EF4-FFF2-40B4-BE49-F238E27FC236}">
                <a16:creationId xmlns:a16="http://schemas.microsoft.com/office/drawing/2014/main" id="{F90D137A-D347-481B-87FB-B072E1B6C0B0}"/>
              </a:ext>
            </a:extLst>
          </p:cNvPr>
          <p:cNvGrpSpPr/>
          <p:nvPr/>
        </p:nvGrpSpPr>
        <p:grpSpPr>
          <a:xfrm>
            <a:off x="6081400" y="1722650"/>
            <a:ext cx="767198" cy="745950"/>
            <a:chOff x="6234578" y="1871184"/>
            <a:chExt cx="767198" cy="745950"/>
          </a:xfrm>
        </p:grpSpPr>
        <p:sp>
          <p:nvSpPr>
            <p:cNvPr id="262" name="文本框 261">
              <a:extLst>
                <a:ext uri="{FF2B5EF4-FFF2-40B4-BE49-F238E27FC236}">
                  <a16:creationId xmlns:a16="http://schemas.microsoft.com/office/drawing/2014/main" id="{2B3A3685-1D4D-49BD-9756-284AA52FA9B7}"/>
                </a:ext>
              </a:extLst>
            </p:cNvPr>
            <p:cNvSpPr txBox="1"/>
            <p:nvPr/>
          </p:nvSpPr>
          <p:spPr>
            <a:xfrm>
              <a:off x="6234578" y="1871184"/>
              <a:ext cx="767198"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regWrite</a:t>
              </a:r>
              <a:endParaRPr lang="zh-CN" altLang="en-US" sz="1200" dirty="0">
                <a:solidFill>
                  <a:srgbClr val="FF0000"/>
                </a:solidFill>
                <a:latin typeface="Cambria Math" panose="02040503050406030204" pitchFamily="18" charset="0"/>
              </a:endParaRPr>
            </a:p>
          </p:txBody>
        </p:sp>
        <p:sp>
          <p:nvSpPr>
            <p:cNvPr id="263" name="矩形 262">
              <a:extLst>
                <a:ext uri="{FF2B5EF4-FFF2-40B4-BE49-F238E27FC236}">
                  <a16:creationId xmlns:a16="http://schemas.microsoft.com/office/drawing/2014/main" id="{37F754AC-1679-4613-A8C5-290FE95FDE3F}"/>
                </a:ext>
              </a:extLst>
            </p:cNvPr>
            <p:cNvSpPr/>
            <p:nvPr/>
          </p:nvSpPr>
          <p:spPr>
            <a:xfrm>
              <a:off x="6598859" y="2157502"/>
              <a:ext cx="263214" cy="276999"/>
            </a:xfrm>
            <a:prstGeom prst="rect">
              <a:avLst/>
            </a:prstGeom>
            <a:solidFill>
              <a:srgbClr val="FFFFFF"/>
            </a:solidFill>
          </p:spPr>
          <p:txBody>
            <a:bodyPr wrap="none">
              <a:spAutoFit/>
            </a:bodyPr>
            <a:lstStyle/>
            <a:p>
              <a:r>
                <a:rPr lang="en-US" altLang="zh-CN" sz="1200" dirty="0">
                  <a:solidFill>
                    <a:srgbClr val="FF0000"/>
                  </a:solidFill>
                </a:rPr>
                <a:t>0</a:t>
              </a:r>
              <a:endParaRPr lang="zh-CN" altLang="en-US" sz="1200" dirty="0">
                <a:solidFill>
                  <a:srgbClr val="FF0000"/>
                </a:solidFill>
              </a:endParaRPr>
            </a:p>
          </p:txBody>
        </p:sp>
        <p:cxnSp>
          <p:nvCxnSpPr>
            <p:cNvPr id="264" name="直接连接符 147">
              <a:extLst>
                <a:ext uri="{FF2B5EF4-FFF2-40B4-BE49-F238E27FC236}">
                  <a16:creationId xmlns:a16="http://schemas.microsoft.com/office/drawing/2014/main" id="{87609559-CD0C-4A36-B988-6B9F24321E2F}"/>
                </a:ext>
              </a:extLst>
            </p:cNvPr>
            <p:cNvCxnSpPr/>
            <p:nvPr/>
          </p:nvCxnSpPr>
          <p:spPr>
            <a:xfrm flipH="1" flipV="1">
              <a:off x="6611223" y="2149134"/>
              <a:ext cx="1557" cy="468000"/>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组合 286">
            <a:extLst>
              <a:ext uri="{FF2B5EF4-FFF2-40B4-BE49-F238E27FC236}">
                <a16:creationId xmlns:a16="http://schemas.microsoft.com/office/drawing/2014/main" id="{20FD8D99-AD3F-42A0-96A3-4273FD8D2947}"/>
              </a:ext>
            </a:extLst>
          </p:cNvPr>
          <p:cNvGrpSpPr/>
          <p:nvPr/>
        </p:nvGrpSpPr>
        <p:grpSpPr>
          <a:xfrm>
            <a:off x="2240347" y="2844979"/>
            <a:ext cx="1809489" cy="2104198"/>
            <a:chOff x="2240347" y="2844979"/>
            <a:chExt cx="1809489" cy="2104198"/>
          </a:xfrm>
        </p:grpSpPr>
        <p:grpSp>
          <p:nvGrpSpPr>
            <p:cNvPr id="288" name="组合 287">
              <a:extLst>
                <a:ext uri="{FF2B5EF4-FFF2-40B4-BE49-F238E27FC236}">
                  <a16:creationId xmlns:a16="http://schemas.microsoft.com/office/drawing/2014/main" id="{FBF55BBE-0763-4BBE-9FA3-596F0D0134FD}"/>
                </a:ext>
              </a:extLst>
            </p:cNvPr>
            <p:cNvGrpSpPr/>
            <p:nvPr/>
          </p:nvGrpSpPr>
          <p:grpSpPr>
            <a:xfrm>
              <a:off x="3463588" y="3987710"/>
              <a:ext cx="378485" cy="721858"/>
              <a:chOff x="5498372" y="1191442"/>
              <a:chExt cx="378485" cy="854277"/>
            </a:xfrm>
          </p:grpSpPr>
          <mc:AlternateContent xmlns:mc="http://schemas.openxmlformats.org/markup-compatibility/2006" xmlns:a14="http://schemas.microsoft.com/office/drawing/2010/main">
            <mc:Choice Requires="a14">
              <p:sp>
                <p:nvSpPr>
                  <p:cNvPr id="295" name="流程图: 手动操作 90">
                    <a:extLst>
                      <a:ext uri="{FF2B5EF4-FFF2-40B4-BE49-F238E27FC236}">
                        <a16:creationId xmlns:a16="http://schemas.microsoft.com/office/drawing/2014/main" id="{17D05731-BCFC-4B41-BAD3-133D83F4D15E}"/>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14:m>
                      <m:oMathPara xmlns:m="http://schemas.openxmlformats.org/officeDocument/2006/math">
                        <m:oMathParaPr>
                          <m:jc m:val="centerGroup"/>
                        </m:oMathParaPr>
                        <m:oMath xmlns:m="http://schemas.openxmlformats.org/officeDocument/2006/math">
                          <m:r>
                            <a:rPr lang="en-US" altLang="zh-CN" sz="1100" b="1" i="1" dirty="0">
                              <a:solidFill>
                                <a:schemeClr val="bg1">
                                  <a:lumMod val="50000"/>
                                </a:schemeClr>
                              </a:solidFill>
                              <a:latin typeface="Cambria Math" panose="02040503050406030204" pitchFamily="18" charset="0"/>
                            </a:rPr>
                            <m:t>+</m:t>
                          </m:r>
                        </m:oMath>
                      </m:oMathPara>
                    </a14:m>
                    <a:endParaRPr lang="zh-CN" altLang="en-US" sz="1100" b="1" dirty="0">
                      <a:solidFill>
                        <a:schemeClr val="bg1">
                          <a:lumMod val="50000"/>
                        </a:schemeClr>
                      </a:solidFill>
                    </a:endParaRPr>
                  </a:p>
                </p:txBody>
              </p:sp>
            </mc:Choice>
            <mc:Fallback xmlns="">
              <p:sp>
                <p:nvSpPr>
                  <p:cNvPr id="160" name="流程图: 手动操作 90"/>
                  <p:cNvSpPr>
                    <a:spLocks noRot="1" noChangeAspect="1" noMove="1" noResize="1" noEditPoints="1" noAdjustHandles="1" noChangeArrowheads="1" noChangeShapeType="1" noTextEdit="1"/>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blipFill rotWithShape="0">
                    <a:blip r:embed="rId6"/>
                    <a:stretch>
                      <a:fillRect/>
                    </a:stretch>
                  </a:blipFill>
                </p:spPr>
                <p:txBody>
                  <a:bodyPr/>
                  <a:lstStyle/>
                  <a:p>
                    <a:r>
                      <a:rPr lang="zh-CN" altLang="en-US">
                        <a:noFill/>
                      </a:rPr>
                      <a:t> </a:t>
                    </a:r>
                  </a:p>
                </p:txBody>
              </p:sp>
            </mc:Fallback>
          </mc:AlternateContent>
          <p:sp>
            <p:nvSpPr>
              <p:cNvPr id="296" name="文本框 295">
                <a:extLst>
                  <a:ext uri="{FF2B5EF4-FFF2-40B4-BE49-F238E27FC236}">
                    <a16:creationId xmlns:a16="http://schemas.microsoft.com/office/drawing/2014/main" id="{D546597F-C2A8-4E76-9C02-C11E40B6742D}"/>
                  </a:ext>
                </a:extLst>
              </p:cNvPr>
              <p:cNvSpPr txBox="1"/>
              <p:nvPr/>
            </p:nvSpPr>
            <p:spPr>
              <a:xfrm>
                <a:off x="5502468" y="1214748"/>
                <a:ext cx="208835"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297" name="文本框 296">
                <a:extLst>
                  <a:ext uri="{FF2B5EF4-FFF2-40B4-BE49-F238E27FC236}">
                    <a16:creationId xmlns:a16="http://schemas.microsoft.com/office/drawing/2014/main" id="{CB74A0EA-F405-43BD-AC37-12F6B750AF54}"/>
                  </a:ext>
                </a:extLst>
              </p:cNvPr>
              <p:cNvSpPr txBox="1"/>
              <p:nvPr/>
            </p:nvSpPr>
            <p:spPr>
              <a:xfrm>
                <a:off x="5501709" y="1722335"/>
                <a:ext cx="207232"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298" name="文本框 297">
                <a:extLst>
                  <a:ext uri="{FF2B5EF4-FFF2-40B4-BE49-F238E27FC236}">
                    <a16:creationId xmlns:a16="http://schemas.microsoft.com/office/drawing/2014/main" id="{100DCAA7-FBA8-4FC9-959B-CD4603763165}"/>
                  </a:ext>
                </a:extLst>
              </p:cNvPr>
              <p:cNvSpPr txBox="1"/>
              <p:nvPr/>
            </p:nvSpPr>
            <p:spPr>
              <a:xfrm>
                <a:off x="5735808" y="1479015"/>
                <a:ext cx="136823" cy="291388"/>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289" name="肘形连接符 164">
              <a:extLst>
                <a:ext uri="{FF2B5EF4-FFF2-40B4-BE49-F238E27FC236}">
                  <a16:creationId xmlns:a16="http://schemas.microsoft.com/office/drawing/2014/main" id="{5CB49E98-AD25-47E7-ABF4-2EBC83CB5E0A}"/>
                </a:ext>
              </a:extLst>
            </p:cNvPr>
            <p:cNvCxnSpPr>
              <a:cxnSpLocks/>
              <a:endCxn id="296" idx="1"/>
            </p:cNvCxnSpPr>
            <p:nvPr/>
          </p:nvCxnSpPr>
          <p:spPr>
            <a:xfrm>
              <a:off x="2800641" y="2844979"/>
              <a:ext cx="667043" cy="128553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0" name="肘形连接符 168">
              <a:extLst>
                <a:ext uri="{FF2B5EF4-FFF2-40B4-BE49-F238E27FC236}">
                  <a16:creationId xmlns:a16="http://schemas.microsoft.com/office/drawing/2014/main" id="{6B6DB788-91FD-48BC-94DF-2E0EBBE0AEB7}"/>
                </a:ext>
              </a:extLst>
            </p:cNvPr>
            <p:cNvCxnSpPr>
              <a:cxnSpLocks/>
              <a:stCxn id="298" idx="3"/>
            </p:cNvCxnSpPr>
            <p:nvPr/>
          </p:nvCxnSpPr>
          <p:spPr>
            <a:xfrm flipH="1" flipV="1">
              <a:off x="2240347" y="2844980"/>
              <a:ext cx="1597500" cy="1508838"/>
            </a:xfrm>
            <a:prstGeom prst="bentConnector5">
              <a:avLst>
                <a:gd name="adj1" fmla="val -14310"/>
                <a:gd name="adj2" fmla="val -40953"/>
                <a:gd name="adj3" fmla="val 13087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1" name="直接箭头连接符 290">
              <a:extLst>
                <a:ext uri="{FF2B5EF4-FFF2-40B4-BE49-F238E27FC236}">
                  <a16:creationId xmlns:a16="http://schemas.microsoft.com/office/drawing/2014/main" id="{DCDEACC5-8FB1-4042-94D1-EE550E717B12}"/>
                </a:ext>
              </a:extLst>
            </p:cNvPr>
            <p:cNvCxnSpPr/>
            <p:nvPr/>
          </p:nvCxnSpPr>
          <p:spPr>
            <a:xfrm>
              <a:off x="3238796" y="4555553"/>
              <a:ext cx="21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2" name="文本框 291">
              <a:extLst>
                <a:ext uri="{FF2B5EF4-FFF2-40B4-BE49-F238E27FC236}">
                  <a16:creationId xmlns:a16="http://schemas.microsoft.com/office/drawing/2014/main" id="{0C7AD1E7-532A-4990-A8AC-0D775E090382}"/>
                </a:ext>
              </a:extLst>
            </p:cNvPr>
            <p:cNvSpPr txBox="1"/>
            <p:nvPr/>
          </p:nvSpPr>
          <p:spPr>
            <a:xfrm>
              <a:off x="3003394" y="4402661"/>
              <a:ext cx="263214" cy="276999"/>
            </a:xfrm>
            <a:prstGeom prst="rect">
              <a:avLst/>
            </a:prstGeom>
            <a:noFill/>
          </p:spPr>
          <p:txBody>
            <a:bodyPr wrap="none" rtlCol="0">
              <a:spAutoFit/>
            </a:bodyPr>
            <a:lstStyle/>
            <a:p>
              <a:r>
                <a:rPr lang="en-US" altLang="zh-CN" sz="1200" dirty="0"/>
                <a:t>1</a:t>
              </a:r>
              <a:endParaRPr lang="zh-CN" altLang="en-US" sz="1200" dirty="0"/>
            </a:p>
          </p:txBody>
        </p:sp>
        <p:sp>
          <p:nvSpPr>
            <p:cNvPr id="293" name="文本框 292">
              <a:extLst>
                <a:ext uri="{FF2B5EF4-FFF2-40B4-BE49-F238E27FC236}">
                  <a16:creationId xmlns:a16="http://schemas.microsoft.com/office/drawing/2014/main" id="{04E92731-1042-4BFA-A779-D677B42B0E5B}"/>
                </a:ext>
              </a:extLst>
            </p:cNvPr>
            <p:cNvSpPr txBox="1"/>
            <p:nvPr/>
          </p:nvSpPr>
          <p:spPr>
            <a:xfrm>
              <a:off x="3325164" y="4672178"/>
              <a:ext cx="724672" cy="276999"/>
            </a:xfrm>
            <a:prstGeom prst="rect">
              <a:avLst/>
            </a:prstGeom>
            <a:noFill/>
          </p:spPr>
          <p:txBody>
            <a:bodyPr wrap="square" rtlCol="0">
              <a:spAutoFit/>
            </a:bodyPr>
            <a:lstStyle/>
            <a:p>
              <a:pPr algn="ctr"/>
              <a:r>
                <a:rPr lang="en-US" altLang="zh-CN" sz="1200" dirty="0" err="1">
                  <a:solidFill>
                    <a:srgbClr val="00B050"/>
                  </a:solidFill>
                </a:rPr>
                <a:t>pcAdd</a:t>
              </a:r>
              <a:endParaRPr lang="zh-CN" altLang="en-US" sz="1200" dirty="0">
                <a:solidFill>
                  <a:srgbClr val="00B050"/>
                </a:solidFill>
              </a:endParaRPr>
            </a:p>
          </p:txBody>
        </p:sp>
      </p:grpSp>
      <p:grpSp>
        <p:nvGrpSpPr>
          <p:cNvPr id="17" name="组合 16">
            <a:extLst>
              <a:ext uri="{FF2B5EF4-FFF2-40B4-BE49-F238E27FC236}">
                <a16:creationId xmlns:a16="http://schemas.microsoft.com/office/drawing/2014/main" id="{035B3314-0504-4F6E-8530-C22EC08B4814}"/>
              </a:ext>
            </a:extLst>
          </p:cNvPr>
          <p:cNvGrpSpPr/>
          <p:nvPr/>
        </p:nvGrpSpPr>
        <p:grpSpPr>
          <a:xfrm>
            <a:off x="8943801" y="1729867"/>
            <a:ext cx="886461" cy="940223"/>
            <a:chOff x="8943801" y="1729867"/>
            <a:chExt cx="886461" cy="940223"/>
          </a:xfrm>
        </p:grpSpPr>
        <p:cxnSp>
          <p:nvCxnSpPr>
            <p:cNvPr id="166" name="直接连接符 147">
              <a:extLst>
                <a:ext uri="{FF2B5EF4-FFF2-40B4-BE49-F238E27FC236}">
                  <a16:creationId xmlns:a16="http://schemas.microsoft.com/office/drawing/2014/main" id="{62236C9B-6612-44C9-82FC-7FD28229DEEA}"/>
                </a:ext>
              </a:extLst>
            </p:cNvPr>
            <p:cNvCxnSpPr/>
            <p:nvPr/>
          </p:nvCxnSpPr>
          <p:spPr>
            <a:xfrm flipH="1" flipV="1">
              <a:off x="9320446" y="2022090"/>
              <a:ext cx="1557" cy="648000"/>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文本框 166">
              <a:extLst>
                <a:ext uri="{FF2B5EF4-FFF2-40B4-BE49-F238E27FC236}">
                  <a16:creationId xmlns:a16="http://schemas.microsoft.com/office/drawing/2014/main" id="{4DAF30F2-E025-4A82-A2B9-19E7D80A8CBE}"/>
                </a:ext>
              </a:extLst>
            </p:cNvPr>
            <p:cNvSpPr txBox="1"/>
            <p:nvPr/>
          </p:nvSpPr>
          <p:spPr>
            <a:xfrm>
              <a:off x="8943801" y="1729867"/>
              <a:ext cx="886461"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memWrite</a:t>
              </a:r>
              <a:endParaRPr lang="zh-CN" altLang="en-US" sz="1200" dirty="0">
                <a:solidFill>
                  <a:srgbClr val="FF0000"/>
                </a:solidFill>
                <a:latin typeface="Cambria Math" panose="02040503050406030204" pitchFamily="18" charset="0"/>
              </a:endParaRPr>
            </a:p>
          </p:txBody>
        </p:sp>
        <p:sp>
          <p:nvSpPr>
            <p:cNvPr id="168" name="矩形 167">
              <a:extLst>
                <a:ext uri="{FF2B5EF4-FFF2-40B4-BE49-F238E27FC236}">
                  <a16:creationId xmlns:a16="http://schemas.microsoft.com/office/drawing/2014/main" id="{E5F2F5B4-299E-4F83-854D-DFD865AAD489}"/>
                </a:ext>
              </a:extLst>
            </p:cNvPr>
            <p:cNvSpPr/>
            <p:nvPr/>
          </p:nvSpPr>
          <p:spPr>
            <a:xfrm>
              <a:off x="9294156" y="2130159"/>
              <a:ext cx="263214" cy="276999"/>
            </a:xfrm>
            <a:prstGeom prst="rect">
              <a:avLst/>
            </a:prstGeom>
          </p:spPr>
          <p:txBody>
            <a:bodyPr wrap="none">
              <a:spAutoFit/>
            </a:bodyPr>
            <a:lstStyle/>
            <a:p>
              <a:r>
                <a:rPr lang="en-US" altLang="zh-CN" sz="1200" dirty="0">
                  <a:solidFill>
                    <a:srgbClr val="FF0000"/>
                  </a:solidFill>
                </a:rPr>
                <a:t>1</a:t>
              </a:r>
              <a:endParaRPr lang="zh-CN" altLang="en-US" sz="1200" dirty="0">
                <a:solidFill>
                  <a:srgbClr val="FF0000"/>
                </a:solidFill>
              </a:endParaRPr>
            </a:p>
          </p:txBody>
        </p:sp>
      </p:grpSp>
      <p:grpSp>
        <p:nvGrpSpPr>
          <p:cNvPr id="299" name="组合 298">
            <a:extLst>
              <a:ext uri="{FF2B5EF4-FFF2-40B4-BE49-F238E27FC236}">
                <a16:creationId xmlns:a16="http://schemas.microsoft.com/office/drawing/2014/main" id="{6E14D5E8-E784-48A9-96F7-74D9244FB897}"/>
              </a:ext>
            </a:extLst>
          </p:cNvPr>
          <p:cNvGrpSpPr/>
          <p:nvPr/>
        </p:nvGrpSpPr>
        <p:grpSpPr>
          <a:xfrm>
            <a:off x="4532918" y="2841760"/>
            <a:ext cx="3208587" cy="2849746"/>
            <a:chOff x="4532918" y="2841760"/>
            <a:chExt cx="3208587" cy="2849746"/>
          </a:xfrm>
        </p:grpSpPr>
        <p:sp>
          <p:nvSpPr>
            <p:cNvPr id="300" name="流程图: 手动输入 299">
              <a:extLst>
                <a:ext uri="{FF2B5EF4-FFF2-40B4-BE49-F238E27FC236}">
                  <a16:creationId xmlns:a16="http://schemas.microsoft.com/office/drawing/2014/main" id="{C5E38C51-8436-4A24-9A98-B72BB22046C5}"/>
                </a:ext>
              </a:extLst>
            </p:cNvPr>
            <p:cNvSpPr/>
            <p:nvPr/>
          </p:nvSpPr>
          <p:spPr>
            <a:xfrm>
              <a:off x="5771013" y="5324099"/>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cxnSp>
          <p:nvCxnSpPr>
            <p:cNvPr id="301" name="肘形连接符 83">
              <a:extLst>
                <a:ext uri="{FF2B5EF4-FFF2-40B4-BE49-F238E27FC236}">
                  <a16:creationId xmlns:a16="http://schemas.microsoft.com/office/drawing/2014/main" id="{3437BB4F-D48E-47DF-AB86-7EBBB1787F89}"/>
                </a:ext>
              </a:extLst>
            </p:cNvPr>
            <p:cNvCxnSpPr>
              <a:endCxn id="300" idx="1"/>
            </p:cNvCxnSpPr>
            <p:nvPr/>
          </p:nvCxnSpPr>
          <p:spPr>
            <a:xfrm>
              <a:off x="4532918" y="2841760"/>
              <a:ext cx="1238095" cy="2625559"/>
            </a:xfrm>
            <a:prstGeom prst="bentConnector3">
              <a:avLst>
                <a:gd name="adj1" fmla="val 3163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2" name="文本框 301">
              <a:extLst>
                <a:ext uri="{FF2B5EF4-FFF2-40B4-BE49-F238E27FC236}">
                  <a16:creationId xmlns:a16="http://schemas.microsoft.com/office/drawing/2014/main" id="{C84A869F-6DE8-4085-A16D-FB5A710F4F33}"/>
                </a:ext>
              </a:extLst>
            </p:cNvPr>
            <p:cNvSpPr txBox="1"/>
            <p:nvPr/>
          </p:nvSpPr>
          <p:spPr>
            <a:xfrm>
              <a:off x="5102747" y="5445285"/>
              <a:ext cx="316112" cy="246221"/>
            </a:xfrm>
            <a:prstGeom prst="rect">
              <a:avLst/>
            </a:prstGeom>
            <a:noFill/>
          </p:spPr>
          <p:txBody>
            <a:bodyPr wrap="none" rtlCol="0">
              <a:spAutoFit/>
            </a:bodyPr>
            <a:lstStyle/>
            <a:p>
              <a:r>
                <a:rPr lang="en-US" altLang="zh-CN" sz="1000" dirty="0"/>
                <a:t>16</a:t>
              </a:r>
              <a:endParaRPr lang="zh-CN" altLang="en-US" sz="1000" dirty="0"/>
            </a:p>
          </p:txBody>
        </p:sp>
        <p:sp>
          <p:nvSpPr>
            <p:cNvPr id="303" name="文本框 302">
              <a:extLst>
                <a:ext uri="{FF2B5EF4-FFF2-40B4-BE49-F238E27FC236}">
                  <a16:creationId xmlns:a16="http://schemas.microsoft.com/office/drawing/2014/main" id="{68E0200C-E8BF-4F5B-B3DF-0A60D118E448}"/>
                </a:ext>
              </a:extLst>
            </p:cNvPr>
            <p:cNvSpPr txBox="1"/>
            <p:nvPr/>
          </p:nvSpPr>
          <p:spPr>
            <a:xfrm>
              <a:off x="4949463" y="5136913"/>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304" name="文本框 303">
              <a:extLst>
                <a:ext uri="{FF2B5EF4-FFF2-40B4-BE49-F238E27FC236}">
                  <a16:creationId xmlns:a16="http://schemas.microsoft.com/office/drawing/2014/main" id="{DC0E64BA-1947-419B-9508-61EE1AA9C6BF}"/>
                </a:ext>
              </a:extLst>
            </p:cNvPr>
            <p:cNvSpPr txBox="1"/>
            <p:nvPr/>
          </p:nvSpPr>
          <p:spPr>
            <a:xfrm>
              <a:off x="6617634" y="5439070"/>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05" name="直接连接符 304">
              <a:extLst>
                <a:ext uri="{FF2B5EF4-FFF2-40B4-BE49-F238E27FC236}">
                  <a16:creationId xmlns:a16="http://schemas.microsoft.com/office/drawing/2014/main" id="{E6480A92-75DD-4A6C-B1AF-A352770DA01C}"/>
                </a:ext>
              </a:extLst>
            </p:cNvPr>
            <p:cNvCxnSpPr/>
            <p:nvPr/>
          </p:nvCxnSpPr>
          <p:spPr>
            <a:xfrm flipH="1">
              <a:off x="6680430" y="538735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06" name="文本框 305">
              <a:extLst>
                <a:ext uri="{FF2B5EF4-FFF2-40B4-BE49-F238E27FC236}">
                  <a16:creationId xmlns:a16="http://schemas.microsoft.com/office/drawing/2014/main" id="{FED08F5B-9584-42BA-84FD-83E19D8EC52E}"/>
                </a:ext>
              </a:extLst>
            </p:cNvPr>
            <p:cNvSpPr txBox="1"/>
            <p:nvPr/>
          </p:nvSpPr>
          <p:spPr>
            <a:xfrm>
              <a:off x="5913262" y="5110736"/>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307" name="文本框 306">
              <a:extLst>
                <a:ext uri="{FF2B5EF4-FFF2-40B4-BE49-F238E27FC236}">
                  <a16:creationId xmlns:a16="http://schemas.microsoft.com/office/drawing/2014/main" id="{77951629-5D9B-4DD2-9F1D-FC89DFACFB4D}"/>
                </a:ext>
              </a:extLst>
            </p:cNvPr>
            <p:cNvSpPr txBox="1"/>
            <p:nvPr/>
          </p:nvSpPr>
          <p:spPr>
            <a:xfrm>
              <a:off x="7279082" y="3157010"/>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308" name="肘形连接符 79">
              <a:extLst>
                <a:ext uri="{FF2B5EF4-FFF2-40B4-BE49-F238E27FC236}">
                  <a16:creationId xmlns:a16="http://schemas.microsoft.com/office/drawing/2014/main" id="{ECBA604C-FE32-4C98-8DA2-EB7A940C8612}"/>
                </a:ext>
              </a:extLst>
            </p:cNvPr>
            <p:cNvCxnSpPr>
              <a:cxnSpLocks/>
              <a:stCxn id="300" idx="3"/>
            </p:cNvCxnSpPr>
            <p:nvPr/>
          </p:nvCxnSpPr>
          <p:spPr>
            <a:xfrm flipV="1">
              <a:off x="6617674" y="3157011"/>
              <a:ext cx="1063852" cy="2310308"/>
            </a:xfrm>
            <a:prstGeom prst="bentConnector3">
              <a:avLst>
                <a:gd name="adj1" fmla="val 6658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0" name="直接连接符 309">
              <a:extLst>
                <a:ext uri="{FF2B5EF4-FFF2-40B4-BE49-F238E27FC236}">
                  <a16:creationId xmlns:a16="http://schemas.microsoft.com/office/drawing/2014/main" id="{E662612E-7246-42C7-A3F1-621CE4ADCE8A}"/>
                </a:ext>
              </a:extLst>
            </p:cNvPr>
            <p:cNvCxnSpPr/>
            <p:nvPr/>
          </p:nvCxnSpPr>
          <p:spPr>
            <a:xfrm flipH="1">
              <a:off x="5116780" y="5397282"/>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1" name="组合 310">
            <a:extLst>
              <a:ext uri="{FF2B5EF4-FFF2-40B4-BE49-F238E27FC236}">
                <a16:creationId xmlns:a16="http://schemas.microsoft.com/office/drawing/2014/main" id="{B6180513-085D-4D52-90C5-67138FBBE517}"/>
              </a:ext>
            </a:extLst>
          </p:cNvPr>
          <p:cNvGrpSpPr/>
          <p:nvPr/>
        </p:nvGrpSpPr>
        <p:grpSpPr>
          <a:xfrm>
            <a:off x="4532918" y="2841760"/>
            <a:ext cx="1275615" cy="576592"/>
            <a:chOff x="4532918" y="2841760"/>
            <a:chExt cx="1275615" cy="576592"/>
          </a:xfrm>
        </p:grpSpPr>
        <p:cxnSp>
          <p:nvCxnSpPr>
            <p:cNvPr id="312" name="肘形连接符 119">
              <a:extLst>
                <a:ext uri="{FF2B5EF4-FFF2-40B4-BE49-F238E27FC236}">
                  <a16:creationId xmlns:a16="http://schemas.microsoft.com/office/drawing/2014/main" id="{7F340102-C03E-49A5-935D-8B73FDCE94E8}"/>
                </a:ext>
              </a:extLst>
            </p:cNvPr>
            <p:cNvCxnSpPr/>
            <p:nvPr/>
          </p:nvCxnSpPr>
          <p:spPr>
            <a:xfrm>
              <a:off x="4532918" y="2841760"/>
              <a:ext cx="1275615" cy="369404"/>
            </a:xfrm>
            <a:prstGeom prst="bentConnector3">
              <a:avLst>
                <a:gd name="adj1" fmla="val 3108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3" name="文本框 312">
              <a:extLst>
                <a:ext uri="{FF2B5EF4-FFF2-40B4-BE49-F238E27FC236}">
                  <a16:creationId xmlns:a16="http://schemas.microsoft.com/office/drawing/2014/main" id="{56091A2B-8268-4394-AE42-C6EE9B7997EC}"/>
                </a:ext>
              </a:extLst>
            </p:cNvPr>
            <p:cNvSpPr txBox="1"/>
            <p:nvPr/>
          </p:nvSpPr>
          <p:spPr>
            <a:xfrm>
              <a:off x="4955621" y="2929147"/>
              <a:ext cx="633507" cy="276999"/>
            </a:xfrm>
            <a:prstGeom prst="rect">
              <a:avLst/>
            </a:prstGeom>
            <a:noFill/>
          </p:spPr>
          <p:txBody>
            <a:bodyPr wrap="none" rtlCol="0">
              <a:spAutoFit/>
            </a:bodyPr>
            <a:lstStyle/>
            <a:p>
              <a:r>
                <a:rPr lang="en-US" altLang="zh-CN" sz="1200" dirty="0"/>
                <a:t>[20:16]</a:t>
              </a:r>
              <a:endParaRPr lang="zh-CN" altLang="en-US" sz="1200" dirty="0"/>
            </a:p>
          </p:txBody>
        </p:sp>
        <p:sp>
          <p:nvSpPr>
            <p:cNvPr id="314" name="文本框 313">
              <a:extLst>
                <a:ext uri="{FF2B5EF4-FFF2-40B4-BE49-F238E27FC236}">
                  <a16:creationId xmlns:a16="http://schemas.microsoft.com/office/drawing/2014/main" id="{B5F14633-7764-442F-B511-F9B74313B69D}"/>
                </a:ext>
              </a:extLst>
            </p:cNvPr>
            <p:cNvSpPr txBox="1"/>
            <p:nvPr/>
          </p:nvSpPr>
          <p:spPr>
            <a:xfrm>
              <a:off x="5154156" y="3172131"/>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315" name="直接连接符 314">
              <a:extLst>
                <a:ext uri="{FF2B5EF4-FFF2-40B4-BE49-F238E27FC236}">
                  <a16:creationId xmlns:a16="http://schemas.microsoft.com/office/drawing/2014/main" id="{F6B3AF4C-AADA-44C6-BC4F-120F4E69FC90}"/>
                </a:ext>
              </a:extLst>
            </p:cNvPr>
            <p:cNvCxnSpPr/>
            <p:nvPr/>
          </p:nvCxnSpPr>
          <p:spPr>
            <a:xfrm flipH="1">
              <a:off x="5168189" y="3130288"/>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6" name="组合 315">
            <a:extLst>
              <a:ext uri="{FF2B5EF4-FFF2-40B4-BE49-F238E27FC236}">
                <a16:creationId xmlns:a16="http://schemas.microsoft.com/office/drawing/2014/main" id="{1640AAC1-6805-481A-B29A-9C389C9FDE49}"/>
              </a:ext>
            </a:extLst>
          </p:cNvPr>
          <p:cNvGrpSpPr/>
          <p:nvPr/>
        </p:nvGrpSpPr>
        <p:grpSpPr>
          <a:xfrm>
            <a:off x="6767206" y="3211164"/>
            <a:ext cx="1988055" cy="383087"/>
            <a:chOff x="6767206" y="3211164"/>
            <a:chExt cx="1988055" cy="383087"/>
          </a:xfrm>
        </p:grpSpPr>
        <p:cxnSp>
          <p:nvCxnSpPr>
            <p:cNvPr id="317" name="肘形连接符 127">
              <a:extLst>
                <a:ext uri="{FF2B5EF4-FFF2-40B4-BE49-F238E27FC236}">
                  <a16:creationId xmlns:a16="http://schemas.microsoft.com/office/drawing/2014/main" id="{14D9BFEA-4C87-43B8-B19E-77D3F23E0045}"/>
                </a:ext>
              </a:extLst>
            </p:cNvPr>
            <p:cNvCxnSpPr/>
            <p:nvPr/>
          </p:nvCxnSpPr>
          <p:spPr>
            <a:xfrm>
              <a:off x="6767206" y="3211164"/>
              <a:ext cx="1944330" cy="353538"/>
            </a:xfrm>
            <a:prstGeom prst="bentConnector3">
              <a:avLst>
                <a:gd name="adj1" fmla="val 2082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8" name="文本框 317">
              <a:extLst>
                <a:ext uri="{FF2B5EF4-FFF2-40B4-BE49-F238E27FC236}">
                  <a16:creationId xmlns:a16="http://schemas.microsoft.com/office/drawing/2014/main" id="{6BF394EA-FA45-4D9D-B7B8-03F330B0A3EC}"/>
                </a:ext>
              </a:extLst>
            </p:cNvPr>
            <p:cNvSpPr txBox="1"/>
            <p:nvPr/>
          </p:nvSpPr>
          <p:spPr>
            <a:xfrm>
              <a:off x="7939437" y="3317252"/>
              <a:ext cx="815824" cy="276999"/>
            </a:xfrm>
            <a:prstGeom prst="rect">
              <a:avLst/>
            </a:prstGeom>
            <a:noFill/>
          </p:spPr>
          <p:txBody>
            <a:bodyPr wrap="square" rtlCol="0">
              <a:spAutoFit/>
            </a:bodyPr>
            <a:lstStyle/>
            <a:p>
              <a:r>
                <a:rPr lang="en-US" altLang="zh-CN" sz="1200" dirty="0" err="1">
                  <a:solidFill>
                    <a:srgbClr val="0070C0"/>
                  </a:solidFill>
                </a:rPr>
                <a:t>writeData</a:t>
              </a:r>
              <a:endParaRPr lang="zh-CN" altLang="en-US" sz="1200" dirty="0">
                <a:solidFill>
                  <a:srgbClr val="0070C0"/>
                </a:solidFill>
              </a:endParaRPr>
            </a:p>
          </p:txBody>
        </p:sp>
      </p:grpSp>
      <p:sp>
        <p:nvSpPr>
          <p:cNvPr id="258" name="矩形 257">
            <a:extLst>
              <a:ext uri="{FF2B5EF4-FFF2-40B4-BE49-F238E27FC236}">
                <a16:creationId xmlns:a16="http://schemas.microsoft.com/office/drawing/2014/main" id="{D7DD36DB-0D2D-4F32-B6A3-E0FC8FF1DCE0}"/>
              </a:ext>
            </a:extLst>
          </p:cNvPr>
          <p:cNvSpPr/>
          <p:nvPr/>
        </p:nvSpPr>
        <p:spPr>
          <a:xfrm>
            <a:off x="7417803" y="1727100"/>
            <a:ext cx="878254" cy="276999"/>
          </a:xfrm>
          <a:prstGeom prst="rect">
            <a:avLst/>
          </a:prstGeom>
        </p:spPr>
        <p:txBody>
          <a:bodyPr wrap="none">
            <a:spAutoFit/>
          </a:bodyPr>
          <a:lstStyle/>
          <a:p>
            <a:r>
              <a:rPr lang="en-US" altLang="zh-CN" sz="1200" dirty="0" err="1">
                <a:solidFill>
                  <a:srgbClr val="FF0000"/>
                </a:solidFill>
              </a:rPr>
              <a:t>ALUcontrol</a:t>
            </a:r>
            <a:endParaRPr lang="zh-CN" altLang="en-US" sz="1200" dirty="0">
              <a:solidFill>
                <a:srgbClr val="FF0000"/>
              </a:solidFill>
            </a:endParaRPr>
          </a:p>
        </p:txBody>
      </p:sp>
      <p:grpSp>
        <p:nvGrpSpPr>
          <p:cNvPr id="255" name="组合 254">
            <a:extLst>
              <a:ext uri="{FF2B5EF4-FFF2-40B4-BE49-F238E27FC236}">
                <a16:creationId xmlns:a16="http://schemas.microsoft.com/office/drawing/2014/main" id="{A74D9391-5B03-4663-82DC-320BBEFEE985}"/>
              </a:ext>
            </a:extLst>
          </p:cNvPr>
          <p:cNvGrpSpPr/>
          <p:nvPr/>
        </p:nvGrpSpPr>
        <p:grpSpPr>
          <a:xfrm>
            <a:off x="7633277" y="1992941"/>
            <a:ext cx="1073586" cy="1341759"/>
            <a:chOff x="7633277" y="1992941"/>
            <a:chExt cx="1073586" cy="1341759"/>
          </a:xfrm>
        </p:grpSpPr>
        <p:grpSp>
          <p:nvGrpSpPr>
            <p:cNvPr id="259" name="组合 258">
              <a:extLst>
                <a:ext uri="{FF2B5EF4-FFF2-40B4-BE49-F238E27FC236}">
                  <a16:creationId xmlns:a16="http://schemas.microsoft.com/office/drawing/2014/main" id="{AEEA67AD-07E1-4FE0-B634-B33B80A70EE6}"/>
                </a:ext>
              </a:extLst>
            </p:cNvPr>
            <p:cNvGrpSpPr/>
            <p:nvPr/>
          </p:nvGrpSpPr>
          <p:grpSpPr>
            <a:xfrm>
              <a:off x="7678189" y="2480423"/>
              <a:ext cx="378485" cy="854277"/>
              <a:chOff x="5498372" y="1191442"/>
              <a:chExt cx="378485" cy="854277"/>
            </a:xfrm>
          </p:grpSpPr>
          <p:sp>
            <p:nvSpPr>
              <p:cNvPr id="270" name="流程图: 手动操作 90">
                <a:extLst>
                  <a:ext uri="{FF2B5EF4-FFF2-40B4-BE49-F238E27FC236}">
                    <a16:creationId xmlns:a16="http://schemas.microsoft.com/office/drawing/2014/main" id="{ACD69D6B-6F6C-42D0-96B6-F4BB65AB18A8}"/>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r>
                  <a:rPr lang="en-US" altLang="zh-CN" sz="1000" dirty="0">
                    <a:solidFill>
                      <a:schemeClr val="bg1">
                        <a:lumMod val="50000"/>
                      </a:schemeClr>
                    </a:solidFill>
                  </a:rPr>
                  <a:t>ALU</a:t>
                </a:r>
                <a:endParaRPr lang="zh-CN" altLang="en-US" sz="1000" dirty="0">
                  <a:solidFill>
                    <a:schemeClr val="bg1">
                      <a:lumMod val="50000"/>
                    </a:schemeClr>
                  </a:solidFill>
                </a:endParaRPr>
              </a:p>
            </p:txBody>
          </p:sp>
          <p:sp>
            <p:nvSpPr>
              <p:cNvPr id="271" name="文本框 270">
                <a:extLst>
                  <a:ext uri="{FF2B5EF4-FFF2-40B4-BE49-F238E27FC236}">
                    <a16:creationId xmlns:a16="http://schemas.microsoft.com/office/drawing/2014/main" id="{9578E651-F239-435F-A8B2-0CFB3D8A6FA8}"/>
                  </a:ext>
                </a:extLst>
              </p:cNvPr>
              <p:cNvSpPr txBox="1"/>
              <p:nvPr/>
            </p:nvSpPr>
            <p:spPr>
              <a:xfrm>
                <a:off x="5502468" y="1237331"/>
                <a:ext cx="208835"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272" name="文本框 271">
                <a:extLst>
                  <a:ext uri="{FF2B5EF4-FFF2-40B4-BE49-F238E27FC236}">
                    <a16:creationId xmlns:a16="http://schemas.microsoft.com/office/drawing/2014/main" id="{AE7885C4-4FED-4382-AC06-6C1887884244}"/>
                  </a:ext>
                </a:extLst>
              </p:cNvPr>
              <p:cNvSpPr txBox="1"/>
              <p:nvPr/>
            </p:nvSpPr>
            <p:spPr>
              <a:xfrm>
                <a:off x="5501709" y="1744919"/>
                <a:ext cx="207232"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294" name="文本框 293">
                <a:extLst>
                  <a:ext uri="{FF2B5EF4-FFF2-40B4-BE49-F238E27FC236}">
                    <a16:creationId xmlns:a16="http://schemas.microsoft.com/office/drawing/2014/main" id="{2E3B81A5-59EA-496B-9C6D-3CC2B7C4EF5C}"/>
                  </a:ext>
                </a:extLst>
              </p:cNvPr>
              <p:cNvSpPr txBox="1"/>
              <p:nvPr/>
            </p:nvSpPr>
            <p:spPr>
              <a:xfrm>
                <a:off x="5735808" y="1501599"/>
                <a:ext cx="136823" cy="246221"/>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sp>
          <p:nvSpPr>
            <p:cNvPr id="260" name="矩形 259">
              <a:extLst>
                <a:ext uri="{FF2B5EF4-FFF2-40B4-BE49-F238E27FC236}">
                  <a16:creationId xmlns:a16="http://schemas.microsoft.com/office/drawing/2014/main" id="{C03EC435-14E4-41E2-B0C5-84F287F94D44}"/>
                </a:ext>
              </a:extLst>
            </p:cNvPr>
            <p:cNvSpPr/>
            <p:nvPr/>
          </p:nvSpPr>
          <p:spPr>
            <a:xfrm>
              <a:off x="8059057" y="2652141"/>
              <a:ext cx="647806" cy="276999"/>
            </a:xfrm>
            <a:prstGeom prst="rect">
              <a:avLst/>
            </a:prstGeom>
          </p:spPr>
          <p:txBody>
            <a:bodyPr wrap="none">
              <a:spAutoFit/>
            </a:bodyPr>
            <a:lstStyle/>
            <a:p>
              <a:r>
                <a:rPr lang="en-US" altLang="zh-CN" sz="1200" dirty="0" err="1">
                  <a:solidFill>
                    <a:srgbClr val="0070C0"/>
                  </a:solidFill>
                </a:rPr>
                <a:t>ALUout</a:t>
              </a:r>
              <a:endParaRPr lang="zh-CN" altLang="en-US" sz="1200" dirty="0"/>
            </a:p>
          </p:txBody>
        </p:sp>
        <p:cxnSp>
          <p:nvCxnSpPr>
            <p:cNvPr id="265" name="直接连接符 86">
              <a:extLst>
                <a:ext uri="{FF2B5EF4-FFF2-40B4-BE49-F238E27FC236}">
                  <a16:creationId xmlns:a16="http://schemas.microsoft.com/office/drawing/2014/main" id="{F4DE6339-6F96-4F00-B246-429D38E5C33B}"/>
                </a:ext>
              </a:extLst>
            </p:cNvPr>
            <p:cNvCxnSpPr>
              <a:cxnSpLocks/>
            </p:cNvCxnSpPr>
            <p:nvPr/>
          </p:nvCxnSpPr>
          <p:spPr>
            <a:xfrm flipH="1" flipV="1">
              <a:off x="7870651" y="1992941"/>
              <a:ext cx="1" cy="57600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6" name="矩形 265">
              <a:extLst>
                <a:ext uri="{FF2B5EF4-FFF2-40B4-BE49-F238E27FC236}">
                  <a16:creationId xmlns:a16="http://schemas.microsoft.com/office/drawing/2014/main" id="{88AE473A-2BD4-40BD-8452-3DC4C4892A51}"/>
                </a:ext>
              </a:extLst>
            </p:cNvPr>
            <p:cNvSpPr/>
            <p:nvPr/>
          </p:nvSpPr>
          <p:spPr>
            <a:xfrm>
              <a:off x="7867431" y="2179137"/>
              <a:ext cx="420308" cy="276999"/>
            </a:xfrm>
            <a:prstGeom prst="rect">
              <a:avLst/>
            </a:prstGeom>
          </p:spPr>
          <p:txBody>
            <a:bodyPr wrap="none">
              <a:spAutoFit/>
            </a:bodyPr>
            <a:lstStyle/>
            <a:p>
              <a:r>
                <a:rPr lang="en-US" altLang="zh-CN" sz="1200" dirty="0">
                  <a:solidFill>
                    <a:srgbClr val="FF0000"/>
                  </a:solidFill>
                </a:rPr>
                <a:t>010</a:t>
              </a:r>
              <a:endParaRPr lang="zh-CN" altLang="en-US" sz="1200" dirty="0">
                <a:solidFill>
                  <a:srgbClr val="FF0000"/>
                </a:solidFill>
              </a:endParaRPr>
            </a:p>
          </p:txBody>
        </p:sp>
        <p:sp>
          <p:nvSpPr>
            <p:cNvPr id="267" name="文本框 266">
              <a:extLst>
                <a:ext uri="{FF2B5EF4-FFF2-40B4-BE49-F238E27FC236}">
                  <a16:creationId xmlns:a16="http://schemas.microsoft.com/office/drawing/2014/main" id="{8AD7105E-B867-49CB-88BE-85211EEE166F}"/>
                </a:ext>
              </a:extLst>
            </p:cNvPr>
            <p:cNvSpPr txBox="1"/>
            <p:nvPr/>
          </p:nvSpPr>
          <p:spPr>
            <a:xfrm>
              <a:off x="7633277" y="2012380"/>
              <a:ext cx="250390" cy="246221"/>
            </a:xfrm>
            <a:prstGeom prst="rect">
              <a:avLst/>
            </a:prstGeom>
            <a:noFill/>
          </p:spPr>
          <p:txBody>
            <a:bodyPr wrap="none" rtlCol="0">
              <a:spAutoFit/>
            </a:bodyPr>
            <a:lstStyle/>
            <a:p>
              <a:r>
                <a:rPr lang="en-US" altLang="zh-CN" sz="1000" dirty="0"/>
                <a:t>3</a:t>
              </a:r>
              <a:endParaRPr lang="zh-CN" altLang="en-US" sz="1000" dirty="0"/>
            </a:p>
          </p:txBody>
        </p:sp>
        <p:cxnSp>
          <p:nvCxnSpPr>
            <p:cNvPr id="268" name="直接连接符 267">
              <a:extLst>
                <a:ext uri="{FF2B5EF4-FFF2-40B4-BE49-F238E27FC236}">
                  <a16:creationId xmlns:a16="http://schemas.microsoft.com/office/drawing/2014/main" id="{A3FEDBE6-4442-4C59-B723-2BAF94351EE1}"/>
                </a:ext>
              </a:extLst>
            </p:cNvPr>
            <p:cNvCxnSpPr>
              <a:cxnSpLocks/>
            </p:cNvCxnSpPr>
            <p:nvPr/>
          </p:nvCxnSpPr>
          <p:spPr>
            <a:xfrm rot="300000" flipH="1">
              <a:off x="7811577" y="2071352"/>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9" name="肘形连接符 115">
              <a:extLst>
                <a:ext uri="{FF2B5EF4-FFF2-40B4-BE49-F238E27FC236}">
                  <a16:creationId xmlns:a16="http://schemas.microsoft.com/office/drawing/2014/main" id="{81F059BA-E6F3-4558-84F4-9060B55C5257}"/>
                </a:ext>
              </a:extLst>
            </p:cNvPr>
            <p:cNvCxnSpPr/>
            <p:nvPr/>
          </p:nvCxnSpPr>
          <p:spPr>
            <a:xfrm>
              <a:off x="8052448" y="2913691"/>
              <a:ext cx="650454" cy="194910"/>
            </a:xfrm>
            <a:prstGeom prst="bentConnector3">
              <a:avLst>
                <a:gd name="adj1" fmla="val 44919"/>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343" name="组合 342">
            <a:extLst>
              <a:ext uri="{FF2B5EF4-FFF2-40B4-BE49-F238E27FC236}">
                <a16:creationId xmlns:a16="http://schemas.microsoft.com/office/drawing/2014/main" id="{1D4DD291-A0B6-40ED-9499-C700D031AC84}"/>
              </a:ext>
            </a:extLst>
          </p:cNvPr>
          <p:cNvGrpSpPr/>
          <p:nvPr/>
        </p:nvGrpSpPr>
        <p:grpSpPr>
          <a:xfrm>
            <a:off x="5799042" y="2109922"/>
            <a:ext cx="1883243" cy="2312675"/>
            <a:chOff x="5799042" y="2109922"/>
            <a:chExt cx="1883243" cy="2312675"/>
          </a:xfrm>
        </p:grpSpPr>
        <p:cxnSp>
          <p:nvCxnSpPr>
            <p:cNvPr id="344" name="直接连接符 343">
              <a:extLst>
                <a:ext uri="{FF2B5EF4-FFF2-40B4-BE49-F238E27FC236}">
                  <a16:creationId xmlns:a16="http://schemas.microsoft.com/office/drawing/2014/main" id="{054C2992-9B57-4619-B201-0C9519D799F8}"/>
                </a:ext>
              </a:extLst>
            </p:cNvPr>
            <p:cNvCxnSpPr>
              <a:endCxn id="345" idx="2"/>
            </p:cNvCxnSpPr>
            <p:nvPr/>
          </p:nvCxnSpPr>
          <p:spPr>
            <a:xfrm flipV="1">
              <a:off x="6053015" y="2340754"/>
              <a:ext cx="0" cy="190167"/>
            </a:xfrm>
            <a:prstGeom prst="line">
              <a:avLst/>
            </a:prstGeom>
          </p:spPr>
          <p:style>
            <a:lnRef idx="1">
              <a:schemeClr val="accent1"/>
            </a:lnRef>
            <a:fillRef idx="0">
              <a:schemeClr val="accent1"/>
            </a:fillRef>
            <a:effectRef idx="0">
              <a:schemeClr val="accent1"/>
            </a:effectRef>
            <a:fontRef idx="minor">
              <a:schemeClr val="tx1"/>
            </a:fontRef>
          </p:style>
        </p:cxnSp>
        <p:sp>
          <p:nvSpPr>
            <p:cNvPr id="345" name="文本框 344">
              <a:extLst>
                <a:ext uri="{FF2B5EF4-FFF2-40B4-BE49-F238E27FC236}">
                  <a16:creationId xmlns:a16="http://schemas.microsoft.com/office/drawing/2014/main" id="{B7E7C8B4-425A-4B8A-84B2-EC0A719F3F22}"/>
                </a:ext>
              </a:extLst>
            </p:cNvPr>
            <p:cNvSpPr txBox="1"/>
            <p:nvPr/>
          </p:nvSpPr>
          <p:spPr>
            <a:xfrm>
              <a:off x="5866105" y="2109922"/>
              <a:ext cx="373820" cy="230832"/>
            </a:xfrm>
            <a:prstGeom prst="rect">
              <a:avLst/>
            </a:prstGeom>
            <a:noFill/>
          </p:spPr>
          <p:txBody>
            <a:bodyPr wrap="none" bIns="0" rtlCol="0">
              <a:spAutoFit/>
            </a:bodyPr>
            <a:lstStyle/>
            <a:p>
              <a:r>
                <a:rPr lang="en-US" altLang="zh-CN" sz="1200" dirty="0" err="1">
                  <a:latin typeface="Cambria Math" panose="02040503050406030204" pitchFamily="18" charset="0"/>
                  <a:ea typeface="Cambria Math" panose="02040503050406030204" pitchFamily="18" charset="0"/>
                </a:rPr>
                <a:t>clk</a:t>
              </a:r>
              <a:endParaRPr lang="zh-CN" altLang="en-US" sz="1600" dirty="0">
                <a:latin typeface="Cambria Math" panose="02040503050406030204" pitchFamily="18" charset="0"/>
              </a:endParaRPr>
            </a:p>
          </p:txBody>
        </p:sp>
        <p:grpSp>
          <p:nvGrpSpPr>
            <p:cNvPr id="346" name="组合 345">
              <a:extLst>
                <a:ext uri="{FF2B5EF4-FFF2-40B4-BE49-F238E27FC236}">
                  <a16:creationId xmlns:a16="http://schemas.microsoft.com/office/drawing/2014/main" id="{D4D89E33-8F39-4EA3-8111-62FEE54F6822}"/>
                </a:ext>
              </a:extLst>
            </p:cNvPr>
            <p:cNvGrpSpPr/>
            <p:nvPr/>
          </p:nvGrpSpPr>
          <p:grpSpPr>
            <a:xfrm>
              <a:off x="5799042" y="2448449"/>
              <a:ext cx="968164" cy="1746342"/>
              <a:chOff x="3944531" y="928109"/>
              <a:chExt cx="968164" cy="1746342"/>
            </a:xfrm>
          </p:grpSpPr>
          <p:sp>
            <p:nvSpPr>
              <p:cNvPr id="352" name="矩形 351">
                <a:extLst>
                  <a:ext uri="{FF2B5EF4-FFF2-40B4-BE49-F238E27FC236}">
                    <a16:creationId xmlns:a16="http://schemas.microsoft.com/office/drawing/2014/main" id="{6EA39EA2-F6DE-4CF3-A469-B6A05C11CDC9}"/>
                  </a:ext>
                </a:extLst>
              </p:cNvPr>
              <p:cNvSpPr/>
              <p:nvPr/>
            </p:nvSpPr>
            <p:spPr>
              <a:xfrm>
                <a:off x="3945569" y="946451"/>
                <a:ext cx="964800" cy="172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寄存器文件</a:t>
                </a:r>
              </a:p>
            </p:txBody>
          </p:sp>
          <p:sp>
            <p:nvSpPr>
              <p:cNvPr id="353" name="文本框 352">
                <a:extLst>
                  <a:ext uri="{FF2B5EF4-FFF2-40B4-BE49-F238E27FC236}">
                    <a16:creationId xmlns:a16="http://schemas.microsoft.com/office/drawing/2014/main" id="{03D9607C-8250-4AAC-BC89-219158910D05}"/>
                  </a:ext>
                </a:extLst>
              </p:cNvPr>
              <p:cNvSpPr txBox="1"/>
              <p:nvPr/>
            </p:nvSpPr>
            <p:spPr>
              <a:xfrm>
                <a:off x="3944531" y="117161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A1</a:t>
                </a:r>
                <a:endParaRPr lang="zh-CN" altLang="en-US" sz="1600" dirty="0">
                  <a:latin typeface="Cambria Math" panose="02040503050406030204" pitchFamily="18" charset="0"/>
                </a:endParaRPr>
              </a:p>
            </p:txBody>
          </p:sp>
          <p:sp>
            <p:nvSpPr>
              <p:cNvPr id="354" name="文本框 353">
                <a:extLst>
                  <a:ext uri="{FF2B5EF4-FFF2-40B4-BE49-F238E27FC236}">
                    <a16:creationId xmlns:a16="http://schemas.microsoft.com/office/drawing/2014/main" id="{655779F8-1B61-4BE5-91A5-465FAA282846}"/>
                  </a:ext>
                </a:extLst>
              </p:cNvPr>
              <p:cNvSpPr txBox="1"/>
              <p:nvPr/>
            </p:nvSpPr>
            <p:spPr>
              <a:xfrm>
                <a:off x="4443319" y="1171612"/>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RD1</a:t>
                </a:r>
                <a:endParaRPr lang="zh-CN" altLang="en-US" sz="1600" dirty="0">
                  <a:latin typeface="Cambria Math" panose="02040503050406030204" pitchFamily="18" charset="0"/>
                </a:endParaRPr>
              </a:p>
            </p:txBody>
          </p:sp>
          <p:sp>
            <p:nvSpPr>
              <p:cNvPr id="355" name="文本框 354">
                <a:extLst>
                  <a:ext uri="{FF2B5EF4-FFF2-40B4-BE49-F238E27FC236}">
                    <a16:creationId xmlns:a16="http://schemas.microsoft.com/office/drawing/2014/main" id="{ADA40186-C673-4C20-8DBB-6F7988A27698}"/>
                  </a:ext>
                </a:extLst>
              </p:cNvPr>
              <p:cNvSpPr txBox="1"/>
              <p:nvPr/>
            </p:nvSpPr>
            <p:spPr>
              <a:xfrm>
                <a:off x="3954022" y="1536935"/>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A2</a:t>
                </a:r>
                <a:endParaRPr lang="zh-CN" altLang="en-US" sz="1600" dirty="0">
                  <a:latin typeface="Cambria Math" panose="02040503050406030204" pitchFamily="18" charset="0"/>
                </a:endParaRPr>
              </a:p>
            </p:txBody>
          </p:sp>
          <p:sp>
            <p:nvSpPr>
              <p:cNvPr id="356" name="文本框 355">
                <a:extLst>
                  <a:ext uri="{FF2B5EF4-FFF2-40B4-BE49-F238E27FC236}">
                    <a16:creationId xmlns:a16="http://schemas.microsoft.com/office/drawing/2014/main" id="{FE2E4BA5-57A9-4967-AD20-0729AE2FF0E9}"/>
                  </a:ext>
                </a:extLst>
              </p:cNvPr>
              <p:cNvSpPr txBox="1"/>
              <p:nvPr/>
            </p:nvSpPr>
            <p:spPr>
              <a:xfrm>
                <a:off x="3953908" y="2031643"/>
                <a:ext cx="376632" cy="307777"/>
              </a:xfrm>
              <a:prstGeom prst="rect">
                <a:avLst/>
              </a:prstGeom>
              <a:noFill/>
            </p:spPr>
            <p:txBody>
              <a:bodyPr wrap="none" lIns="72000" rtlCol="0" anchor="ctr" anchorCtr="0">
                <a:spAutoFit/>
              </a:bodyPr>
              <a:lstStyle/>
              <a:p>
                <a:r>
                  <a:rPr lang="en-US" altLang="zh-CN" sz="1400" b="1" dirty="0">
                    <a:latin typeface="Cambria Math" panose="02040503050406030204" pitchFamily="18" charset="0"/>
                    <a:ea typeface="Cambria Math" panose="02040503050406030204" pitchFamily="18" charset="0"/>
                  </a:rPr>
                  <a:t>A3</a:t>
                </a:r>
                <a:endParaRPr lang="zh-CN" altLang="en-US" sz="1600" b="1" dirty="0">
                  <a:latin typeface="Cambria Math" panose="02040503050406030204" pitchFamily="18" charset="0"/>
                </a:endParaRPr>
              </a:p>
            </p:txBody>
          </p:sp>
          <p:sp>
            <p:nvSpPr>
              <p:cNvPr id="357" name="文本框 356">
                <a:extLst>
                  <a:ext uri="{FF2B5EF4-FFF2-40B4-BE49-F238E27FC236}">
                    <a16:creationId xmlns:a16="http://schemas.microsoft.com/office/drawing/2014/main" id="{1C69D9F8-20CB-4C4A-AF78-E79F8437362F}"/>
                  </a:ext>
                </a:extLst>
              </p:cNvPr>
              <p:cNvSpPr txBox="1"/>
              <p:nvPr/>
            </p:nvSpPr>
            <p:spPr>
              <a:xfrm>
                <a:off x="3951748" y="2359619"/>
                <a:ext cx="493652" cy="276999"/>
              </a:xfrm>
              <a:prstGeom prst="rect">
                <a:avLst/>
              </a:prstGeom>
              <a:noFill/>
            </p:spPr>
            <p:txBody>
              <a:bodyPr wrap="none" lIns="72000" rtlCol="0" anchor="ctr" anchorCtr="0">
                <a:spAutoFit/>
              </a:bodyPr>
              <a:lstStyle/>
              <a:p>
                <a:r>
                  <a:rPr lang="en-US" altLang="zh-CN" sz="1200" b="1" dirty="0">
                    <a:latin typeface="Cambria Math" panose="02040503050406030204" pitchFamily="18" charset="0"/>
                  </a:rPr>
                  <a:t>WD3</a:t>
                </a:r>
                <a:endParaRPr lang="zh-CN" altLang="en-US" sz="1600" b="1" dirty="0">
                  <a:latin typeface="Cambria Math" panose="02040503050406030204" pitchFamily="18" charset="0"/>
                </a:endParaRPr>
              </a:p>
            </p:txBody>
          </p:sp>
          <p:sp>
            <p:nvSpPr>
              <p:cNvPr id="358" name="文本框 357">
                <a:extLst>
                  <a:ext uri="{FF2B5EF4-FFF2-40B4-BE49-F238E27FC236}">
                    <a16:creationId xmlns:a16="http://schemas.microsoft.com/office/drawing/2014/main" id="{A5805750-8892-4B4E-A2E3-508F03453057}"/>
                  </a:ext>
                </a:extLst>
              </p:cNvPr>
              <p:cNvSpPr txBox="1"/>
              <p:nvPr/>
            </p:nvSpPr>
            <p:spPr>
              <a:xfrm>
                <a:off x="4405048" y="928109"/>
                <a:ext cx="357076" cy="267184"/>
              </a:xfrm>
              <a:prstGeom prst="rect">
                <a:avLst/>
              </a:prstGeom>
              <a:noFill/>
            </p:spPr>
            <p:txBody>
              <a:bodyPr wrap="none" lIns="72000" tIns="36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359" name="组合 358">
                <a:extLst>
                  <a:ext uri="{FF2B5EF4-FFF2-40B4-BE49-F238E27FC236}">
                    <a16:creationId xmlns:a16="http://schemas.microsoft.com/office/drawing/2014/main" id="{C73FF639-6730-4706-A0E9-401D1AB82CFB}"/>
                  </a:ext>
                </a:extLst>
              </p:cNvPr>
              <p:cNvGrpSpPr/>
              <p:nvPr/>
            </p:nvGrpSpPr>
            <p:grpSpPr>
              <a:xfrm>
                <a:off x="4138517" y="950896"/>
                <a:ext cx="120864" cy="128953"/>
                <a:chOff x="1332523" y="3739662"/>
                <a:chExt cx="146245" cy="128953"/>
              </a:xfrm>
            </p:grpSpPr>
            <p:cxnSp>
              <p:nvCxnSpPr>
                <p:cNvPr id="361" name="直接连接符 360">
                  <a:extLst>
                    <a:ext uri="{FF2B5EF4-FFF2-40B4-BE49-F238E27FC236}">
                      <a16:creationId xmlns:a16="http://schemas.microsoft.com/office/drawing/2014/main" id="{055818CE-92A7-4DC4-9DE9-CF1D9AB91629}"/>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直接连接符 361">
                  <a:extLst>
                    <a:ext uri="{FF2B5EF4-FFF2-40B4-BE49-F238E27FC236}">
                      <a16:creationId xmlns:a16="http://schemas.microsoft.com/office/drawing/2014/main" id="{CAC1A1DE-E4E0-45F5-B8A1-B46F023FDED9}"/>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0" name="文本框 359">
                <a:extLst>
                  <a:ext uri="{FF2B5EF4-FFF2-40B4-BE49-F238E27FC236}">
                    <a16:creationId xmlns:a16="http://schemas.microsoft.com/office/drawing/2014/main" id="{5B585C51-975D-4D9B-AB66-66F8D1CB0FE8}"/>
                  </a:ext>
                </a:extLst>
              </p:cNvPr>
              <p:cNvSpPr txBox="1"/>
              <p:nvPr/>
            </p:nvSpPr>
            <p:spPr>
              <a:xfrm>
                <a:off x="4453792" y="1536935"/>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RD2</a:t>
                </a:r>
                <a:endParaRPr lang="zh-CN" altLang="en-US" sz="1600" dirty="0">
                  <a:latin typeface="Cambria Math" panose="02040503050406030204" pitchFamily="18" charset="0"/>
                </a:endParaRPr>
              </a:p>
            </p:txBody>
          </p:sp>
        </p:grpSp>
        <p:sp>
          <p:nvSpPr>
            <p:cNvPr id="347" name="文本框 346">
              <a:extLst>
                <a:ext uri="{FF2B5EF4-FFF2-40B4-BE49-F238E27FC236}">
                  <a16:creationId xmlns:a16="http://schemas.microsoft.com/office/drawing/2014/main" id="{E1713770-814C-4C72-BEFF-19D38B23761F}"/>
                </a:ext>
              </a:extLst>
            </p:cNvPr>
            <p:cNvSpPr txBox="1"/>
            <p:nvPr/>
          </p:nvSpPr>
          <p:spPr>
            <a:xfrm>
              <a:off x="6123561" y="4145598"/>
              <a:ext cx="420434" cy="276999"/>
            </a:xfrm>
            <a:prstGeom prst="rect">
              <a:avLst/>
            </a:prstGeom>
            <a:noFill/>
          </p:spPr>
          <p:txBody>
            <a:bodyPr wrap="square" rtlCol="0">
              <a:spAutoFit/>
            </a:bodyPr>
            <a:lstStyle/>
            <a:p>
              <a:r>
                <a:rPr lang="en-US" altLang="zh-CN" sz="1200" dirty="0" err="1">
                  <a:solidFill>
                    <a:srgbClr val="00B050"/>
                  </a:solidFill>
                </a:rPr>
                <a:t>rf</a:t>
              </a:r>
              <a:endParaRPr lang="zh-CN" altLang="en-US" sz="1200" dirty="0">
                <a:solidFill>
                  <a:srgbClr val="00B050"/>
                </a:solidFill>
              </a:endParaRPr>
            </a:p>
          </p:txBody>
        </p:sp>
        <p:sp>
          <p:nvSpPr>
            <p:cNvPr id="348" name="文本框 347">
              <a:extLst>
                <a:ext uri="{FF2B5EF4-FFF2-40B4-BE49-F238E27FC236}">
                  <a16:creationId xmlns:a16="http://schemas.microsoft.com/office/drawing/2014/main" id="{473224D3-641A-452C-8EF8-2DDD77E73889}"/>
                </a:ext>
              </a:extLst>
            </p:cNvPr>
            <p:cNvSpPr txBox="1"/>
            <p:nvPr/>
          </p:nvSpPr>
          <p:spPr>
            <a:xfrm>
              <a:off x="7219509" y="2387812"/>
              <a:ext cx="462423" cy="276999"/>
            </a:xfrm>
            <a:prstGeom prst="rect">
              <a:avLst/>
            </a:prstGeom>
            <a:noFill/>
          </p:spPr>
          <p:txBody>
            <a:bodyPr wrap="square" rtlCol="0">
              <a:spAutoFit/>
            </a:bodyPr>
            <a:lstStyle/>
            <a:p>
              <a:r>
                <a:rPr lang="en-US" altLang="zh-CN" sz="1200" dirty="0" err="1">
                  <a:solidFill>
                    <a:srgbClr val="0070C0"/>
                  </a:solidFill>
                </a:rPr>
                <a:t>srcA</a:t>
              </a:r>
              <a:endParaRPr lang="zh-CN" altLang="en-US" sz="1200" dirty="0">
                <a:solidFill>
                  <a:srgbClr val="0070C0"/>
                </a:solidFill>
              </a:endParaRPr>
            </a:p>
          </p:txBody>
        </p:sp>
        <p:cxnSp>
          <p:nvCxnSpPr>
            <p:cNvPr id="349" name="肘形连接符 76">
              <a:extLst>
                <a:ext uri="{FF2B5EF4-FFF2-40B4-BE49-F238E27FC236}">
                  <a16:creationId xmlns:a16="http://schemas.microsoft.com/office/drawing/2014/main" id="{D98E0F66-796A-4F1F-9F74-8D8D71AF1467}"/>
                </a:ext>
              </a:extLst>
            </p:cNvPr>
            <p:cNvCxnSpPr/>
            <p:nvPr/>
          </p:nvCxnSpPr>
          <p:spPr>
            <a:xfrm flipV="1">
              <a:off x="6756733" y="2649423"/>
              <a:ext cx="925552" cy="196418"/>
            </a:xfrm>
            <a:prstGeom prst="bentConnector3">
              <a:avLst>
                <a:gd name="adj1" fmla="val 5803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0" name="文本框 349">
              <a:extLst>
                <a:ext uri="{FF2B5EF4-FFF2-40B4-BE49-F238E27FC236}">
                  <a16:creationId xmlns:a16="http://schemas.microsoft.com/office/drawing/2014/main" id="{7672263D-F905-4091-811F-874C40B44F39}"/>
                </a:ext>
              </a:extLst>
            </p:cNvPr>
            <p:cNvSpPr txBox="1"/>
            <p:nvPr/>
          </p:nvSpPr>
          <p:spPr>
            <a:xfrm>
              <a:off x="6839728" y="2840174"/>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51" name="直接连接符 350">
              <a:extLst>
                <a:ext uri="{FF2B5EF4-FFF2-40B4-BE49-F238E27FC236}">
                  <a16:creationId xmlns:a16="http://schemas.microsoft.com/office/drawing/2014/main" id="{BF2FE314-70E5-4189-AF52-DBA132BD54F8}"/>
                </a:ext>
              </a:extLst>
            </p:cNvPr>
            <p:cNvCxnSpPr/>
            <p:nvPr/>
          </p:nvCxnSpPr>
          <p:spPr>
            <a:xfrm flipH="1">
              <a:off x="6902524" y="2788454"/>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3" name="组合 362">
            <a:extLst>
              <a:ext uri="{FF2B5EF4-FFF2-40B4-BE49-F238E27FC236}">
                <a16:creationId xmlns:a16="http://schemas.microsoft.com/office/drawing/2014/main" id="{03171746-D5FA-44AD-8021-A744E2FA4613}"/>
              </a:ext>
            </a:extLst>
          </p:cNvPr>
          <p:cNvGrpSpPr/>
          <p:nvPr/>
        </p:nvGrpSpPr>
        <p:grpSpPr>
          <a:xfrm>
            <a:off x="8698786" y="2244713"/>
            <a:ext cx="843160" cy="1750991"/>
            <a:chOff x="8702902" y="2234566"/>
            <a:chExt cx="843160" cy="1750991"/>
          </a:xfrm>
        </p:grpSpPr>
        <p:cxnSp>
          <p:nvCxnSpPr>
            <p:cNvPr id="364" name="直接连接符 363">
              <a:extLst>
                <a:ext uri="{FF2B5EF4-FFF2-40B4-BE49-F238E27FC236}">
                  <a16:creationId xmlns:a16="http://schemas.microsoft.com/office/drawing/2014/main" id="{F56C2C4C-A068-495F-90CF-009B8BA1BC57}"/>
                </a:ext>
              </a:extLst>
            </p:cNvPr>
            <p:cNvCxnSpPr>
              <a:endCxn id="366" idx="2"/>
            </p:cNvCxnSpPr>
            <p:nvPr/>
          </p:nvCxnSpPr>
          <p:spPr>
            <a:xfrm flipV="1">
              <a:off x="8954817" y="2496176"/>
              <a:ext cx="0" cy="243519"/>
            </a:xfrm>
            <a:prstGeom prst="line">
              <a:avLst/>
            </a:prstGeom>
          </p:spPr>
          <p:style>
            <a:lnRef idx="1">
              <a:schemeClr val="accent1"/>
            </a:lnRef>
            <a:fillRef idx="0">
              <a:schemeClr val="accent1"/>
            </a:fillRef>
            <a:effectRef idx="0">
              <a:schemeClr val="accent1"/>
            </a:effectRef>
            <a:fontRef idx="minor">
              <a:schemeClr val="tx1"/>
            </a:fontRef>
          </p:style>
        </p:cxnSp>
        <p:grpSp>
          <p:nvGrpSpPr>
            <p:cNvPr id="365" name="组合 364">
              <a:extLst>
                <a:ext uri="{FF2B5EF4-FFF2-40B4-BE49-F238E27FC236}">
                  <a16:creationId xmlns:a16="http://schemas.microsoft.com/office/drawing/2014/main" id="{2BB789DA-A3A7-4678-9E3D-5E8FF6F9F3E3}"/>
                </a:ext>
              </a:extLst>
            </p:cNvPr>
            <p:cNvGrpSpPr/>
            <p:nvPr/>
          </p:nvGrpSpPr>
          <p:grpSpPr>
            <a:xfrm>
              <a:off x="8702902" y="2685775"/>
              <a:ext cx="843160" cy="1068616"/>
              <a:chOff x="1430621" y="3390376"/>
              <a:chExt cx="843160" cy="1068616"/>
            </a:xfrm>
          </p:grpSpPr>
          <p:sp>
            <p:nvSpPr>
              <p:cNvPr id="368" name="矩形 367">
                <a:extLst>
                  <a:ext uri="{FF2B5EF4-FFF2-40B4-BE49-F238E27FC236}">
                    <a16:creationId xmlns:a16="http://schemas.microsoft.com/office/drawing/2014/main" id="{D997513D-9433-4462-9C9E-1857A7A72F6D}"/>
                  </a:ext>
                </a:extLst>
              </p:cNvPr>
              <p:cNvSpPr/>
              <p:nvPr/>
            </p:nvSpPr>
            <p:spPr>
              <a:xfrm>
                <a:off x="1431659" y="3390376"/>
                <a:ext cx="814951" cy="106861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数据存储器</a:t>
                </a:r>
              </a:p>
            </p:txBody>
          </p:sp>
          <p:sp>
            <p:nvSpPr>
              <p:cNvPr id="369" name="文本框 368">
                <a:extLst>
                  <a:ext uri="{FF2B5EF4-FFF2-40B4-BE49-F238E27FC236}">
                    <a16:creationId xmlns:a16="http://schemas.microsoft.com/office/drawing/2014/main" id="{7E0114E5-DF6F-4C4D-8EF4-D05F02CEC069}"/>
                  </a:ext>
                </a:extLst>
              </p:cNvPr>
              <p:cNvSpPr txBox="1"/>
              <p:nvPr/>
            </p:nvSpPr>
            <p:spPr>
              <a:xfrm>
                <a:off x="1430621" y="3659313"/>
                <a:ext cx="277246"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a:t>
                </a:r>
                <a:endParaRPr lang="zh-CN" altLang="en-US" sz="1600" dirty="0">
                  <a:latin typeface="Cambria Math" panose="02040503050406030204" pitchFamily="18" charset="0"/>
                </a:endParaRPr>
              </a:p>
            </p:txBody>
          </p:sp>
          <p:sp>
            <p:nvSpPr>
              <p:cNvPr id="370" name="文本框 369">
                <a:extLst>
                  <a:ext uri="{FF2B5EF4-FFF2-40B4-BE49-F238E27FC236}">
                    <a16:creationId xmlns:a16="http://schemas.microsoft.com/office/drawing/2014/main" id="{7360FF35-FC01-405F-A00E-C72AB512A56F}"/>
                  </a:ext>
                </a:extLst>
              </p:cNvPr>
              <p:cNvSpPr txBox="1"/>
              <p:nvPr/>
            </p:nvSpPr>
            <p:spPr>
              <a:xfrm>
                <a:off x="1885573" y="3659312"/>
                <a:ext cx="359518"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a:t>
                </a:r>
                <a:endParaRPr lang="zh-CN" altLang="en-US" sz="1600" dirty="0">
                  <a:latin typeface="Cambria Math" panose="02040503050406030204" pitchFamily="18" charset="0"/>
                </a:endParaRPr>
              </a:p>
            </p:txBody>
          </p:sp>
          <p:sp>
            <p:nvSpPr>
              <p:cNvPr id="371" name="文本框 370">
                <a:extLst>
                  <a:ext uri="{FF2B5EF4-FFF2-40B4-BE49-F238E27FC236}">
                    <a16:creationId xmlns:a16="http://schemas.microsoft.com/office/drawing/2014/main" id="{36B72A52-D0ED-4615-A9A8-B592E5CC2352}"/>
                  </a:ext>
                </a:extLst>
              </p:cNvPr>
              <p:cNvSpPr txBox="1"/>
              <p:nvPr/>
            </p:nvSpPr>
            <p:spPr>
              <a:xfrm>
                <a:off x="1842894" y="3968835"/>
                <a:ext cx="430887" cy="488078"/>
              </a:xfrm>
              <a:prstGeom prst="rect">
                <a:avLst/>
              </a:prstGeom>
              <a:noFill/>
            </p:spPr>
            <p:txBody>
              <a:bodyPr vert="eaVert" wrap="none" tIns="36000" rtlCol="0" anchor="ctr">
                <a:spAutoFit/>
              </a:bodyPr>
              <a:lstStyle/>
              <a:p>
                <a:r>
                  <a:rPr lang="en-US" altLang="zh-CN" sz="1600" dirty="0">
                    <a:solidFill>
                      <a:schemeClr val="accent1">
                        <a:lumMod val="60000"/>
                        <a:lumOff val="40000"/>
                      </a:schemeClr>
                    </a:solidFill>
                  </a:rPr>
                  <a:t>RAM</a:t>
                </a:r>
                <a:endParaRPr lang="zh-CN" altLang="en-US" sz="1600" dirty="0">
                  <a:solidFill>
                    <a:schemeClr val="accent1">
                      <a:lumMod val="60000"/>
                      <a:lumOff val="40000"/>
                    </a:schemeClr>
                  </a:solidFill>
                </a:endParaRPr>
              </a:p>
            </p:txBody>
          </p:sp>
          <p:sp>
            <p:nvSpPr>
              <p:cNvPr id="372" name="文本框 371">
                <a:extLst>
                  <a:ext uri="{FF2B5EF4-FFF2-40B4-BE49-F238E27FC236}">
                    <a16:creationId xmlns:a16="http://schemas.microsoft.com/office/drawing/2014/main" id="{49834C8B-E786-420E-8263-827B5BAF468B}"/>
                  </a:ext>
                </a:extLst>
              </p:cNvPr>
              <p:cNvSpPr txBox="1"/>
              <p:nvPr/>
            </p:nvSpPr>
            <p:spPr>
              <a:xfrm>
                <a:off x="1439255" y="4130803"/>
                <a:ext cx="372341"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rPr>
                  <a:t>WD</a:t>
                </a:r>
                <a:endParaRPr lang="zh-CN" altLang="en-US" sz="1600" dirty="0">
                  <a:latin typeface="Cambria Math" panose="02040503050406030204" pitchFamily="18" charset="0"/>
                </a:endParaRPr>
              </a:p>
            </p:txBody>
          </p:sp>
          <p:sp>
            <p:nvSpPr>
              <p:cNvPr id="373" name="文本框 372">
                <a:extLst>
                  <a:ext uri="{FF2B5EF4-FFF2-40B4-BE49-F238E27FC236}">
                    <a16:creationId xmlns:a16="http://schemas.microsoft.com/office/drawing/2014/main" id="{67C097E6-853E-4D16-96AA-ECF9DF381EC9}"/>
                  </a:ext>
                </a:extLst>
              </p:cNvPr>
              <p:cNvSpPr txBox="1"/>
              <p:nvPr/>
            </p:nvSpPr>
            <p:spPr>
              <a:xfrm>
                <a:off x="1874512" y="3405285"/>
                <a:ext cx="357076" cy="249008"/>
              </a:xfrm>
              <a:prstGeom prst="rect">
                <a:avLst/>
              </a:prstGeom>
              <a:noFill/>
            </p:spPr>
            <p:txBody>
              <a:bodyPr wrap="none" lIns="72000" tIns="18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374" name="组合 373">
                <a:extLst>
                  <a:ext uri="{FF2B5EF4-FFF2-40B4-BE49-F238E27FC236}">
                    <a16:creationId xmlns:a16="http://schemas.microsoft.com/office/drawing/2014/main" id="{8B244E34-7CE3-45D6-A4C0-B15CF3BFAAF5}"/>
                  </a:ext>
                </a:extLst>
              </p:cNvPr>
              <p:cNvGrpSpPr/>
              <p:nvPr/>
            </p:nvGrpSpPr>
            <p:grpSpPr>
              <a:xfrm>
                <a:off x="1624607" y="3394820"/>
                <a:ext cx="120864" cy="128953"/>
                <a:chOff x="1332523" y="3739662"/>
                <a:chExt cx="146245" cy="128953"/>
              </a:xfrm>
            </p:grpSpPr>
            <p:cxnSp>
              <p:nvCxnSpPr>
                <p:cNvPr id="375" name="直接连接符 374">
                  <a:extLst>
                    <a:ext uri="{FF2B5EF4-FFF2-40B4-BE49-F238E27FC236}">
                      <a16:creationId xmlns:a16="http://schemas.microsoft.com/office/drawing/2014/main" id="{3A6625A8-2FF3-4AD5-912E-3A8F63B27728}"/>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直接连接符 375">
                  <a:extLst>
                    <a:ext uri="{FF2B5EF4-FFF2-40B4-BE49-F238E27FC236}">
                      <a16:creationId xmlns:a16="http://schemas.microsoft.com/office/drawing/2014/main" id="{A0B561DB-AB12-4B3A-AFE6-95DEF1176A2D}"/>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66" name="文本框 365">
              <a:extLst>
                <a:ext uri="{FF2B5EF4-FFF2-40B4-BE49-F238E27FC236}">
                  <a16:creationId xmlns:a16="http://schemas.microsoft.com/office/drawing/2014/main" id="{B9E57F46-8A4C-4683-AE88-252EB22E0629}"/>
                </a:ext>
              </a:extLst>
            </p:cNvPr>
            <p:cNvSpPr txBox="1"/>
            <p:nvPr/>
          </p:nvSpPr>
          <p:spPr>
            <a:xfrm>
              <a:off x="8751877" y="2234566"/>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sp>
          <p:nvSpPr>
            <p:cNvPr id="367" name="文本框 366">
              <a:extLst>
                <a:ext uri="{FF2B5EF4-FFF2-40B4-BE49-F238E27FC236}">
                  <a16:creationId xmlns:a16="http://schemas.microsoft.com/office/drawing/2014/main" id="{39C38240-6FD5-45D2-BE56-91D6948E5F53}"/>
                </a:ext>
              </a:extLst>
            </p:cNvPr>
            <p:cNvSpPr txBox="1"/>
            <p:nvPr/>
          </p:nvSpPr>
          <p:spPr>
            <a:xfrm>
              <a:off x="8720312" y="3708558"/>
              <a:ext cx="802186" cy="276999"/>
            </a:xfrm>
            <a:prstGeom prst="rect">
              <a:avLst/>
            </a:prstGeom>
            <a:noFill/>
          </p:spPr>
          <p:txBody>
            <a:bodyPr wrap="square" rtlCol="0">
              <a:spAutoFit/>
            </a:bodyPr>
            <a:lstStyle/>
            <a:p>
              <a:pPr algn="ctr"/>
              <a:r>
                <a:rPr lang="en-US" altLang="zh-CN" sz="1200" dirty="0" err="1">
                  <a:solidFill>
                    <a:srgbClr val="00B050"/>
                  </a:solidFill>
                </a:rPr>
                <a:t>dmem</a:t>
              </a:r>
              <a:endParaRPr lang="zh-CN" altLang="en-US" sz="1200" dirty="0">
                <a:solidFill>
                  <a:srgbClr val="00B050"/>
                </a:solidFill>
              </a:endParaRPr>
            </a:p>
          </p:txBody>
        </p:sp>
      </p:grpSp>
      <p:sp>
        <p:nvSpPr>
          <p:cNvPr id="6" name="灯片编号占位符 5">
            <a:extLst>
              <a:ext uri="{FF2B5EF4-FFF2-40B4-BE49-F238E27FC236}">
                <a16:creationId xmlns:a16="http://schemas.microsoft.com/office/drawing/2014/main" id="{E42CCB99-ADBA-431D-BE28-2FDFBF837FDE}"/>
              </a:ext>
            </a:extLst>
          </p:cNvPr>
          <p:cNvSpPr>
            <a:spLocks noGrp="1"/>
          </p:cNvSpPr>
          <p:nvPr>
            <p:ph type="sldNum" sz="quarter" idx="12"/>
          </p:nvPr>
        </p:nvSpPr>
        <p:spPr/>
        <p:txBody>
          <a:bodyPr/>
          <a:lstStyle/>
          <a:p>
            <a:fld id="{042958E2-BC60-473F-990C-5A8ED10EB267}" type="slidenum">
              <a:rPr lang="zh-CN" altLang="en-US" sz="1400" b="1" smtClean="0"/>
              <a:pPr/>
              <a:t>20</a:t>
            </a:fld>
            <a:r>
              <a:rPr lang="zh-CN" altLang="en-US"/>
              <a:t> </a:t>
            </a:r>
            <a:r>
              <a:rPr lang="en-US" altLang="zh-CN"/>
              <a:t>/ 24</a:t>
            </a:r>
            <a:endParaRPr lang="zh-CN" altLang="en-US" dirty="0"/>
          </a:p>
        </p:txBody>
      </p:sp>
      <p:grpSp>
        <p:nvGrpSpPr>
          <p:cNvPr id="377" name="组合 376">
            <a:extLst>
              <a:ext uri="{FF2B5EF4-FFF2-40B4-BE49-F238E27FC236}">
                <a16:creationId xmlns:a16="http://schemas.microsoft.com/office/drawing/2014/main" id="{BCA6A499-834D-4B41-A75C-45AE5A51198A}"/>
              </a:ext>
            </a:extLst>
          </p:cNvPr>
          <p:cNvGrpSpPr/>
          <p:nvPr/>
        </p:nvGrpSpPr>
        <p:grpSpPr>
          <a:xfrm>
            <a:off x="1661856" y="2178664"/>
            <a:ext cx="2870666" cy="1440049"/>
            <a:chOff x="1662253" y="2180269"/>
            <a:chExt cx="2870666" cy="1440049"/>
          </a:xfrm>
        </p:grpSpPr>
        <p:cxnSp>
          <p:nvCxnSpPr>
            <p:cNvPr id="378" name="肘形连接符 7">
              <a:extLst>
                <a:ext uri="{FF2B5EF4-FFF2-40B4-BE49-F238E27FC236}">
                  <a16:creationId xmlns:a16="http://schemas.microsoft.com/office/drawing/2014/main" id="{0A832589-A9F7-4FD1-9155-EECF1C8616E6}"/>
                </a:ext>
              </a:extLst>
            </p:cNvPr>
            <p:cNvCxnSpPr>
              <a:cxnSpLocks/>
              <a:stCxn id="394" idx="3"/>
              <a:endCxn id="399" idx="1"/>
            </p:cNvCxnSpPr>
            <p:nvPr/>
          </p:nvCxnSpPr>
          <p:spPr>
            <a:xfrm>
              <a:off x="2800641" y="2844979"/>
              <a:ext cx="862544"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79" name="组合 378">
              <a:extLst>
                <a:ext uri="{FF2B5EF4-FFF2-40B4-BE49-F238E27FC236}">
                  <a16:creationId xmlns:a16="http://schemas.microsoft.com/office/drawing/2014/main" id="{C34CBDC5-ADC4-428F-934E-5DD5B1438D86}"/>
                </a:ext>
              </a:extLst>
            </p:cNvPr>
            <p:cNvGrpSpPr/>
            <p:nvPr/>
          </p:nvGrpSpPr>
          <p:grpSpPr>
            <a:xfrm>
              <a:off x="3663179" y="2563069"/>
              <a:ext cx="869740" cy="826990"/>
              <a:chOff x="4091087" y="4179908"/>
              <a:chExt cx="969987" cy="826990"/>
            </a:xfrm>
          </p:grpSpPr>
          <p:sp>
            <p:nvSpPr>
              <p:cNvPr id="398" name="矩形 397">
                <a:extLst>
                  <a:ext uri="{FF2B5EF4-FFF2-40B4-BE49-F238E27FC236}">
                    <a16:creationId xmlns:a16="http://schemas.microsoft.com/office/drawing/2014/main" id="{94D51F99-0C71-4627-B39A-735476A04B4E}"/>
                  </a:ext>
                </a:extLst>
              </p:cNvPr>
              <p:cNvSpPr/>
              <p:nvPr/>
            </p:nvSpPr>
            <p:spPr>
              <a:xfrm>
                <a:off x="4092132"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399" name="文本框 398">
                <a:extLst>
                  <a:ext uri="{FF2B5EF4-FFF2-40B4-BE49-F238E27FC236}">
                    <a16:creationId xmlns:a16="http://schemas.microsoft.com/office/drawing/2014/main" id="{705A45B5-E010-4CB5-A627-3927B12F30A8}"/>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400" name="文本框 399">
                <a:extLst>
                  <a:ext uri="{FF2B5EF4-FFF2-40B4-BE49-F238E27FC236}">
                    <a16:creationId xmlns:a16="http://schemas.microsoft.com/office/drawing/2014/main" id="{9DE1AC71-361D-4382-A466-EFDCD170472F}"/>
                  </a:ext>
                </a:extLst>
              </p:cNvPr>
              <p:cNvSpPr txBox="1"/>
              <p:nvPr/>
            </p:nvSpPr>
            <p:spPr>
              <a:xfrm>
                <a:off x="4695876" y="4320099"/>
                <a:ext cx="365198"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401" name="文本框 400">
                <a:extLst>
                  <a:ext uri="{FF2B5EF4-FFF2-40B4-BE49-F238E27FC236}">
                    <a16:creationId xmlns:a16="http://schemas.microsoft.com/office/drawing/2014/main" id="{8261661D-BA4B-41C2-BC40-CE2DF26BF677}"/>
                  </a:ext>
                </a:extLst>
              </p:cNvPr>
              <p:cNvSpPr txBox="1"/>
              <p:nvPr/>
            </p:nvSpPr>
            <p:spPr>
              <a:xfrm>
                <a:off x="4203718" y="4179908"/>
                <a:ext cx="675704"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380" name="文本框 379">
              <a:extLst>
                <a:ext uri="{FF2B5EF4-FFF2-40B4-BE49-F238E27FC236}">
                  <a16:creationId xmlns:a16="http://schemas.microsoft.com/office/drawing/2014/main" id="{853D9C17-8E0E-450B-8233-7B87941B9FC1}"/>
                </a:ext>
              </a:extLst>
            </p:cNvPr>
            <p:cNvSpPr txBox="1"/>
            <p:nvPr/>
          </p:nvSpPr>
          <p:spPr>
            <a:xfrm>
              <a:off x="1908028" y="2824516"/>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81" name="直接连接符 380">
              <a:extLst>
                <a:ext uri="{FF2B5EF4-FFF2-40B4-BE49-F238E27FC236}">
                  <a16:creationId xmlns:a16="http://schemas.microsoft.com/office/drawing/2014/main" id="{6E9D7FD4-2EEA-4726-9EDA-90ED00DDB0EE}"/>
                </a:ext>
              </a:extLst>
            </p:cNvPr>
            <p:cNvCxnSpPr/>
            <p:nvPr/>
          </p:nvCxnSpPr>
          <p:spPr>
            <a:xfrm flipH="1">
              <a:off x="1948045"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82" name="文本框 381">
              <a:extLst>
                <a:ext uri="{FF2B5EF4-FFF2-40B4-BE49-F238E27FC236}">
                  <a16:creationId xmlns:a16="http://schemas.microsoft.com/office/drawing/2014/main" id="{11792E99-4970-4212-AA8E-3D57090A1C4B}"/>
                </a:ext>
              </a:extLst>
            </p:cNvPr>
            <p:cNvSpPr txBox="1"/>
            <p:nvPr/>
          </p:nvSpPr>
          <p:spPr>
            <a:xfrm>
              <a:off x="3352254" y="2819703"/>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383" name="直接连接符 382">
              <a:extLst>
                <a:ext uri="{FF2B5EF4-FFF2-40B4-BE49-F238E27FC236}">
                  <a16:creationId xmlns:a16="http://schemas.microsoft.com/office/drawing/2014/main" id="{81311F30-EB58-48C3-8BAC-9F978F802056}"/>
                </a:ext>
              </a:extLst>
            </p:cNvPr>
            <p:cNvCxnSpPr/>
            <p:nvPr/>
          </p:nvCxnSpPr>
          <p:spPr>
            <a:xfrm flipH="1">
              <a:off x="3366287" y="2775060"/>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直接连接符 383">
              <a:extLst>
                <a:ext uri="{FF2B5EF4-FFF2-40B4-BE49-F238E27FC236}">
                  <a16:creationId xmlns:a16="http://schemas.microsoft.com/office/drawing/2014/main" id="{E1FA9E2B-5C9D-4B2B-878B-46EA9AFDCBDC}"/>
                </a:ext>
              </a:extLst>
            </p:cNvPr>
            <p:cNvCxnSpPr>
              <a:cxnSpLocks/>
              <a:stCxn id="392" idx="0"/>
              <a:endCxn id="385" idx="2"/>
            </p:cNvCxnSpPr>
            <p:nvPr/>
          </p:nvCxnSpPr>
          <p:spPr>
            <a:xfrm flipV="1">
              <a:off x="2524069" y="2441879"/>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385" name="文本框 384">
              <a:extLst>
                <a:ext uri="{FF2B5EF4-FFF2-40B4-BE49-F238E27FC236}">
                  <a16:creationId xmlns:a16="http://schemas.microsoft.com/office/drawing/2014/main" id="{0D309F92-63B1-46C3-819F-6053FADD5009}"/>
                </a:ext>
              </a:extLst>
            </p:cNvPr>
            <p:cNvSpPr txBox="1"/>
            <p:nvPr/>
          </p:nvSpPr>
          <p:spPr>
            <a:xfrm>
              <a:off x="2324530" y="2180269"/>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grpSp>
          <p:nvGrpSpPr>
            <p:cNvPr id="386" name="组合 385">
              <a:extLst>
                <a:ext uri="{FF2B5EF4-FFF2-40B4-BE49-F238E27FC236}">
                  <a16:creationId xmlns:a16="http://schemas.microsoft.com/office/drawing/2014/main" id="{0E4FE251-F25B-45F6-8171-3000241833CE}"/>
                </a:ext>
              </a:extLst>
            </p:cNvPr>
            <p:cNvGrpSpPr/>
            <p:nvPr/>
          </p:nvGrpSpPr>
          <p:grpSpPr>
            <a:xfrm>
              <a:off x="2240347" y="2606981"/>
              <a:ext cx="566600" cy="550843"/>
              <a:chOff x="2240347" y="2606981"/>
              <a:chExt cx="566600" cy="550843"/>
            </a:xfrm>
          </p:grpSpPr>
          <p:sp>
            <p:nvSpPr>
              <p:cNvPr id="392" name="矩形 391">
                <a:extLst>
                  <a:ext uri="{FF2B5EF4-FFF2-40B4-BE49-F238E27FC236}">
                    <a16:creationId xmlns:a16="http://schemas.microsoft.com/office/drawing/2014/main" id="{D3E27375-67EB-4D2E-9CD5-557FE2D413AC}"/>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393" name="文本框 392">
                <a:extLst>
                  <a:ext uri="{FF2B5EF4-FFF2-40B4-BE49-F238E27FC236}">
                    <a16:creationId xmlns:a16="http://schemas.microsoft.com/office/drawing/2014/main" id="{AFCB7645-114A-455E-BEE8-27C7B460D70E}"/>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394" name="文本框 393">
                <a:extLst>
                  <a:ext uri="{FF2B5EF4-FFF2-40B4-BE49-F238E27FC236}">
                    <a16:creationId xmlns:a16="http://schemas.microsoft.com/office/drawing/2014/main" id="{C337DB61-A23D-43D6-B98B-B3901C1FADEB}"/>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395" name="组合 394">
                <a:extLst>
                  <a:ext uri="{FF2B5EF4-FFF2-40B4-BE49-F238E27FC236}">
                    <a16:creationId xmlns:a16="http://schemas.microsoft.com/office/drawing/2014/main" id="{AB6E2CBD-2AE0-4893-926D-3D5F178B0DDD}"/>
                  </a:ext>
                </a:extLst>
              </p:cNvPr>
              <p:cNvGrpSpPr/>
              <p:nvPr/>
            </p:nvGrpSpPr>
            <p:grpSpPr>
              <a:xfrm>
                <a:off x="2476438" y="2607831"/>
                <a:ext cx="98135" cy="128953"/>
                <a:chOff x="1332523" y="3747282"/>
                <a:chExt cx="146245" cy="128953"/>
              </a:xfrm>
            </p:grpSpPr>
            <p:cxnSp>
              <p:nvCxnSpPr>
                <p:cNvPr id="396" name="直接连接符 395">
                  <a:extLst>
                    <a:ext uri="{FF2B5EF4-FFF2-40B4-BE49-F238E27FC236}">
                      <a16:creationId xmlns:a16="http://schemas.microsoft.com/office/drawing/2014/main" id="{BCAE2431-215A-413D-A52E-1FA5E75AB869}"/>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直接连接符 396">
                  <a:extLst>
                    <a:ext uri="{FF2B5EF4-FFF2-40B4-BE49-F238E27FC236}">
                      <a16:creationId xmlns:a16="http://schemas.microsoft.com/office/drawing/2014/main" id="{C2C3BA89-1226-4551-9C41-BC85C20BD7FC}"/>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87" name="文本框 386">
              <a:extLst>
                <a:ext uri="{FF2B5EF4-FFF2-40B4-BE49-F238E27FC236}">
                  <a16:creationId xmlns:a16="http://schemas.microsoft.com/office/drawing/2014/main" id="{B7D248CD-393B-4082-8E48-67C4FCC4F641}"/>
                </a:ext>
              </a:extLst>
            </p:cNvPr>
            <p:cNvSpPr txBox="1"/>
            <p:nvPr/>
          </p:nvSpPr>
          <p:spPr>
            <a:xfrm>
              <a:off x="2802186" y="2570669"/>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388" name="文本框 387">
              <a:extLst>
                <a:ext uri="{FF2B5EF4-FFF2-40B4-BE49-F238E27FC236}">
                  <a16:creationId xmlns:a16="http://schemas.microsoft.com/office/drawing/2014/main" id="{8D26E5DC-686F-4BAF-8A70-8365C772F5B0}"/>
                </a:ext>
              </a:extLst>
            </p:cNvPr>
            <p:cNvSpPr txBox="1"/>
            <p:nvPr/>
          </p:nvSpPr>
          <p:spPr>
            <a:xfrm>
              <a:off x="1662253" y="2523234"/>
              <a:ext cx="569604" cy="276999"/>
            </a:xfrm>
            <a:prstGeom prst="rect">
              <a:avLst/>
            </a:prstGeom>
            <a:noFill/>
          </p:spPr>
          <p:txBody>
            <a:bodyPr wrap="square" rtlCol="0">
              <a:spAutoFit/>
            </a:bodyPr>
            <a:lstStyle/>
            <a:p>
              <a:r>
                <a:rPr lang="en-US" altLang="zh-CN" sz="1200" dirty="0" err="1">
                  <a:solidFill>
                    <a:srgbClr val="0070C0"/>
                  </a:solidFill>
                  <a:latin typeface="Arial Narrow" panose="020B0606020202030204" pitchFamily="34" charset="0"/>
                </a:rPr>
                <a:t>pcnext</a:t>
              </a:r>
              <a:endParaRPr lang="zh-CN" altLang="en-US" sz="1200" dirty="0">
                <a:solidFill>
                  <a:srgbClr val="0070C0"/>
                </a:solidFill>
                <a:latin typeface="Arial Narrow" panose="020B0606020202030204" pitchFamily="34" charset="0"/>
              </a:endParaRPr>
            </a:p>
          </p:txBody>
        </p:sp>
        <p:sp>
          <p:nvSpPr>
            <p:cNvPr id="389" name="文本框 388">
              <a:extLst>
                <a:ext uri="{FF2B5EF4-FFF2-40B4-BE49-F238E27FC236}">
                  <a16:creationId xmlns:a16="http://schemas.microsoft.com/office/drawing/2014/main" id="{28074AF4-4884-4D4B-A5A1-2EAC00AE2B2E}"/>
                </a:ext>
              </a:extLst>
            </p:cNvPr>
            <p:cNvSpPr txBox="1"/>
            <p:nvPr/>
          </p:nvSpPr>
          <p:spPr>
            <a:xfrm>
              <a:off x="2240348" y="3100218"/>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sp>
          <p:nvSpPr>
            <p:cNvPr id="390" name="文本框 389">
              <a:extLst>
                <a:ext uri="{FF2B5EF4-FFF2-40B4-BE49-F238E27FC236}">
                  <a16:creationId xmlns:a16="http://schemas.microsoft.com/office/drawing/2014/main" id="{1C8B6054-F753-4061-9959-C2495FBE9FF0}"/>
                </a:ext>
              </a:extLst>
            </p:cNvPr>
            <p:cNvSpPr txBox="1"/>
            <p:nvPr/>
          </p:nvSpPr>
          <p:spPr>
            <a:xfrm>
              <a:off x="3663186" y="3343319"/>
              <a:ext cx="865092" cy="276999"/>
            </a:xfrm>
            <a:prstGeom prst="rect">
              <a:avLst/>
            </a:prstGeom>
            <a:noFill/>
          </p:spPr>
          <p:txBody>
            <a:bodyPr wrap="square" rtlCol="0">
              <a:spAutoFit/>
            </a:bodyPr>
            <a:lstStyle/>
            <a:p>
              <a:pPr algn="ctr"/>
              <a:r>
                <a:rPr lang="en-US" altLang="zh-CN" sz="1200" dirty="0" err="1">
                  <a:solidFill>
                    <a:srgbClr val="00B050"/>
                  </a:solidFill>
                </a:rPr>
                <a:t>imem</a:t>
              </a:r>
              <a:endParaRPr lang="zh-CN" altLang="en-US" sz="1400" dirty="0">
                <a:solidFill>
                  <a:srgbClr val="00B050"/>
                </a:solidFill>
              </a:endParaRPr>
            </a:p>
          </p:txBody>
        </p:sp>
        <p:cxnSp>
          <p:nvCxnSpPr>
            <p:cNvPr id="391" name="肘形连接符 195">
              <a:extLst>
                <a:ext uri="{FF2B5EF4-FFF2-40B4-BE49-F238E27FC236}">
                  <a16:creationId xmlns:a16="http://schemas.microsoft.com/office/drawing/2014/main" id="{96EA34EB-00BF-41ED-B0F0-91DFBE2F580D}"/>
                </a:ext>
              </a:extLst>
            </p:cNvPr>
            <p:cNvCxnSpPr/>
            <p:nvPr/>
          </p:nvCxnSpPr>
          <p:spPr>
            <a:xfrm>
              <a:off x="1805188" y="2843823"/>
              <a:ext cx="435159" cy="1157"/>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3940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left)">
                                      <p:cBhvr>
                                        <p:cTn id="7" dur="5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7"/>
                                        </p:tgtEl>
                                        <p:attrNameLst>
                                          <p:attrName>style.visibility</p:attrName>
                                        </p:attrNameLst>
                                      </p:cBhvr>
                                      <p:to>
                                        <p:strVal val="visible"/>
                                      </p:to>
                                    </p:set>
                                    <p:animEffect transition="in" filter="wipe(left)">
                                      <p:cBhvr>
                                        <p:cTn id="12" dur="500"/>
                                        <p:tgtEl>
                                          <p:spTgt spid="3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wipe(left)">
                                      <p:cBhvr>
                                        <p:cTn id="22" dur="500"/>
                                        <p:tgtEl>
                                          <p:spTgt spid="2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3"/>
                                        </p:tgtEl>
                                        <p:attrNameLst>
                                          <p:attrName>style.visibility</p:attrName>
                                        </p:attrNameLst>
                                      </p:cBhvr>
                                      <p:to>
                                        <p:strVal val="visible"/>
                                      </p:to>
                                    </p:set>
                                    <p:animEffect transition="in" filter="wipe(left)">
                                      <p:cBhvr>
                                        <p:cTn id="27" dur="500"/>
                                        <p:tgtEl>
                                          <p:spTgt spid="343"/>
                                        </p:tgtEl>
                                      </p:cBhvr>
                                    </p:animEffect>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261"/>
                                        </p:tgtEl>
                                        <p:attrNameLst>
                                          <p:attrName>style.visibility</p:attrName>
                                        </p:attrNameLst>
                                      </p:cBhvr>
                                      <p:to>
                                        <p:strVal val="visible"/>
                                      </p:to>
                                    </p:set>
                                    <p:animEffect transition="in" filter="fade">
                                      <p:cBhvr>
                                        <p:cTn id="32" dur="1000"/>
                                        <p:tgtEl>
                                          <p:spTgt spid="261"/>
                                        </p:tgtEl>
                                      </p:cBhvr>
                                    </p:animEffect>
                                    <p:anim calcmode="lin" valueType="num">
                                      <p:cBhvr>
                                        <p:cTn id="33" dur="1000" fill="hold"/>
                                        <p:tgtEl>
                                          <p:spTgt spid="261"/>
                                        </p:tgtEl>
                                        <p:attrNameLst>
                                          <p:attrName>ppt_x</p:attrName>
                                        </p:attrNameLst>
                                      </p:cBhvr>
                                      <p:tavLst>
                                        <p:tav tm="0">
                                          <p:val>
                                            <p:strVal val="#ppt_x"/>
                                          </p:val>
                                        </p:tav>
                                        <p:tav tm="100000">
                                          <p:val>
                                            <p:strVal val="#ppt_x"/>
                                          </p:val>
                                        </p:tav>
                                      </p:tavLst>
                                    </p:anim>
                                    <p:anim calcmode="lin" valueType="num">
                                      <p:cBhvr>
                                        <p:cTn id="34" dur="1000" fill="hold"/>
                                        <p:tgtEl>
                                          <p:spTgt spid="26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wipe(left)">
                                      <p:cBhvr>
                                        <p:cTn id="39" dur="500"/>
                                        <p:tgtEl>
                                          <p:spTgt spid="13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99"/>
                                        </p:tgtEl>
                                        <p:attrNameLst>
                                          <p:attrName>style.visibility</p:attrName>
                                        </p:attrNameLst>
                                      </p:cBhvr>
                                      <p:to>
                                        <p:strVal val="visible"/>
                                      </p:to>
                                    </p:set>
                                    <p:animEffect transition="in" filter="wipe(left)">
                                      <p:cBhvr>
                                        <p:cTn id="44" dur="500"/>
                                        <p:tgtEl>
                                          <p:spTgt spid="29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left)">
                                      <p:cBhvr>
                                        <p:cTn id="49" dur="500"/>
                                        <p:tgtEl>
                                          <p:spTgt spid="7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58"/>
                                        </p:tgtEl>
                                        <p:attrNameLst>
                                          <p:attrName>style.visibility</p:attrName>
                                        </p:attrNameLst>
                                      </p:cBhvr>
                                      <p:to>
                                        <p:strVal val="visible"/>
                                      </p:to>
                                    </p:set>
                                    <p:animEffect transition="in" filter="wipe(up)">
                                      <p:cBhvr>
                                        <p:cTn id="54" dur="500"/>
                                        <p:tgtEl>
                                          <p:spTgt spid="258"/>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55"/>
                                        </p:tgtEl>
                                        <p:attrNameLst>
                                          <p:attrName>style.visibility</p:attrName>
                                        </p:attrNameLst>
                                      </p:cBhvr>
                                      <p:to>
                                        <p:strVal val="visible"/>
                                      </p:to>
                                    </p:set>
                                    <p:animEffect transition="in" filter="wipe(left)">
                                      <p:cBhvr>
                                        <p:cTn id="58" dur="500"/>
                                        <p:tgtEl>
                                          <p:spTgt spid="25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wipe(left)">
                                      <p:cBhvr>
                                        <p:cTn id="63" dur="500"/>
                                        <p:tgtEl>
                                          <p:spTgt spid="9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311"/>
                                        </p:tgtEl>
                                        <p:attrNameLst>
                                          <p:attrName>style.visibility</p:attrName>
                                        </p:attrNameLst>
                                      </p:cBhvr>
                                      <p:to>
                                        <p:strVal val="visible"/>
                                      </p:to>
                                    </p:set>
                                    <p:animEffect transition="in" filter="wipe(left)">
                                      <p:cBhvr>
                                        <p:cTn id="68" dur="500"/>
                                        <p:tgtEl>
                                          <p:spTgt spid="31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16"/>
                                        </p:tgtEl>
                                        <p:attrNameLst>
                                          <p:attrName>style.visibility</p:attrName>
                                        </p:attrNameLst>
                                      </p:cBhvr>
                                      <p:to>
                                        <p:strVal val="visible"/>
                                      </p:to>
                                    </p:set>
                                    <p:animEffect transition="in" filter="wipe(left)">
                                      <p:cBhvr>
                                        <p:cTn id="73" dur="500"/>
                                        <p:tgtEl>
                                          <p:spTgt spid="31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63"/>
                                        </p:tgtEl>
                                        <p:attrNameLst>
                                          <p:attrName>style.visibility</p:attrName>
                                        </p:attrNameLst>
                                      </p:cBhvr>
                                      <p:to>
                                        <p:strVal val="visible"/>
                                      </p:to>
                                    </p:set>
                                    <p:animEffect transition="in" filter="wipe(left)">
                                      <p:cBhvr>
                                        <p:cTn id="78" dur="500"/>
                                        <p:tgtEl>
                                          <p:spTgt spid="363"/>
                                        </p:tgtEl>
                                      </p:cBhvr>
                                    </p:animEffect>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1000"/>
                                        <p:tgtEl>
                                          <p:spTgt spid="17"/>
                                        </p:tgtEl>
                                      </p:cBhvr>
                                    </p:animEffect>
                                    <p:anim calcmode="lin" valueType="num">
                                      <p:cBhvr>
                                        <p:cTn id="84" dur="1000" fill="hold"/>
                                        <p:tgtEl>
                                          <p:spTgt spid="17"/>
                                        </p:tgtEl>
                                        <p:attrNameLst>
                                          <p:attrName>ppt_x</p:attrName>
                                        </p:attrNameLst>
                                      </p:cBhvr>
                                      <p:tavLst>
                                        <p:tav tm="0">
                                          <p:val>
                                            <p:strVal val="#ppt_x"/>
                                          </p:val>
                                        </p:tav>
                                        <p:tav tm="100000">
                                          <p:val>
                                            <p:strVal val="#ppt_x"/>
                                          </p:val>
                                        </p:tav>
                                      </p:tavLst>
                                    </p:anim>
                                    <p:anim calcmode="lin" valueType="num">
                                      <p:cBhvr>
                                        <p:cTn id="8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30"/>
                                        </p:tgtEl>
                                        <p:attrNameLst>
                                          <p:attrName>style.visibility</p:attrName>
                                        </p:attrNameLst>
                                      </p:cBhvr>
                                      <p:to>
                                        <p:strVal val="visible"/>
                                      </p:to>
                                    </p:set>
                                    <p:animEffect transition="in" filter="wipe(left)">
                                      <p:cBhvr>
                                        <p:cTn id="90" dur="500"/>
                                        <p:tgtEl>
                                          <p:spTgt spid="130"/>
                                        </p:tgtEl>
                                      </p:cBhvr>
                                    </p:animEffect>
                                  </p:childTnLst>
                                </p:cTn>
                              </p:par>
                            </p:childTnLst>
                          </p:cTn>
                        </p:par>
                      </p:childTnLst>
                    </p:cTn>
                  </p:par>
                  <p:par>
                    <p:cTn id="91" fill="hold">
                      <p:stCondLst>
                        <p:cond delay="indefinite"/>
                      </p:stCondLst>
                      <p:childTnLst>
                        <p:par>
                          <p:cTn id="92" fill="hold">
                            <p:stCondLst>
                              <p:cond delay="0"/>
                            </p:stCondLst>
                            <p:childTnLst>
                              <p:par>
                                <p:cTn id="93" presetID="21" presetClass="entr" presetSubtype="1" fill="hold" nodeType="clickEffect">
                                  <p:stCondLst>
                                    <p:cond delay="0"/>
                                  </p:stCondLst>
                                  <p:childTnLst>
                                    <p:set>
                                      <p:cBhvr>
                                        <p:cTn id="94" dur="1" fill="hold">
                                          <p:stCondLst>
                                            <p:cond delay="0"/>
                                          </p:stCondLst>
                                        </p:cTn>
                                        <p:tgtEl>
                                          <p:spTgt spid="287"/>
                                        </p:tgtEl>
                                        <p:attrNameLst>
                                          <p:attrName>style.visibility</p:attrName>
                                        </p:attrNameLst>
                                      </p:cBhvr>
                                      <p:to>
                                        <p:strVal val="visible"/>
                                      </p:to>
                                    </p:set>
                                    <p:animEffect transition="in" filter="wheel(1)">
                                      <p:cBhvr>
                                        <p:cTn id="95" dur="2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32" grpId="0"/>
      <p:bldP spid="135" grpId="0"/>
      <p:bldP spid="74" grpId="0"/>
      <p:bldP spid="95" grpId="0"/>
      <p:bldP spid="130" grpId="0"/>
      <p:bldP spid="25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5">
              <a:lumMod val="20000"/>
              <a:lumOff val="80000"/>
            </a:schemeClr>
          </a:solidFill>
        </p:spPr>
        <p:txBody>
          <a:bodyPr>
            <a:normAutofit/>
          </a:bodyPr>
          <a:lstStyle/>
          <a:p>
            <a:pPr algn="ctr">
              <a:lnSpc>
                <a:spcPct val="100000"/>
              </a:lnSpc>
            </a:pPr>
            <a:r>
              <a:rPr lang="zh-CN" altLang="en-US" b="1" dirty="0">
                <a:solidFill>
                  <a:schemeClr val="accent5"/>
                </a:solidFill>
              </a:rPr>
              <a:t>数据路径 </a:t>
            </a:r>
            <a:r>
              <a:rPr lang="en-US" altLang="zh-CN" dirty="0"/>
              <a:t>+ </a:t>
            </a:r>
            <a:r>
              <a:rPr lang="zh-CN" altLang="en-US" b="1" dirty="0">
                <a:solidFill>
                  <a:srgbClr val="FF0000"/>
                </a:solidFill>
              </a:rPr>
              <a:t>控制单元</a:t>
            </a:r>
            <a:endParaRPr lang="zh-CN" altLang="en-US" sz="4000" b="1" dirty="0">
              <a:solidFill>
                <a:srgbClr val="FF0000"/>
              </a:solidFill>
            </a:endParaRPr>
          </a:p>
        </p:txBody>
      </p:sp>
      <p:pic>
        <p:nvPicPr>
          <p:cNvPr id="11" name="图片 10">
            <a:extLst>
              <a:ext uri="{FF2B5EF4-FFF2-40B4-BE49-F238E27FC236}">
                <a16:creationId xmlns:a16="http://schemas.microsoft.com/office/drawing/2014/main" id="{C6152B39-C2C0-4855-AA9A-AF77168948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626" y="973766"/>
            <a:ext cx="3690276" cy="5834627"/>
          </a:xfrm>
          <a:prstGeom prst="rect">
            <a:avLst/>
          </a:prstGeom>
          <a:ln>
            <a:solidFill>
              <a:schemeClr val="bg1">
                <a:lumMod val="50000"/>
              </a:schemeClr>
            </a:solidFill>
          </a:ln>
        </p:spPr>
      </p:pic>
      <p:pic>
        <p:nvPicPr>
          <p:cNvPr id="145" name="图片 144">
            <a:extLst>
              <a:ext uri="{FF2B5EF4-FFF2-40B4-BE49-F238E27FC236}">
                <a16:creationId xmlns:a16="http://schemas.microsoft.com/office/drawing/2014/main" id="{31D1BED7-BAE5-4BD1-8ADF-3B662A2D911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191612" y="942619"/>
            <a:ext cx="4904459" cy="2260825"/>
          </a:xfrm>
          <a:prstGeom prst="rect">
            <a:avLst/>
          </a:prstGeom>
          <a:ln>
            <a:solidFill>
              <a:schemeClr val="bg1">
                <a:lumMod val="50000"/>
              </a:schemeClr>
            </a:solidFill>
          </a:ln>
        </p:spPr>
      </p:pic>
      <p:grpSp>
        <p:nvGrpSpPr>
          <p:cNvPr id="169" name="组合 168">
            <a:extLst>
              <a:ext uri="{FF2B5EF4-FFF2-40B4-BE49-F238E27FC236}">
                <a16:creationId xmlns:a16="http://schemas.microsoft.com/office/drawing/2014/main" id="{065D1723-1BAF-46B8-9765-15FDE39D5EFE}"/>
              </a:ext>
            </a:extLst>
          </p:cNvPr>
          <p:cNvGrpSpPr/>
          <p:nvPr/>
        </p:nvGrpSpPr>
        <p:grpSpPr>
          <a:xfrm>
            <a:off x="4125675" y="3251605"/>
            <a:ext cx="7950148" cy="3563003"/>
            <a:chOff x="3953874" y="1097726"/>
            <a:chExt cx="7950148" cy="3563003"/>
          </a:xfrm>
        </p:grpSpPr>
        <p:sp>
          <p:nvSpPr>
            <p:cNvPr id="244" name="矩形 243">
              <a:extLst>
                <a:ext uri="{FF2B5EF4-FFF2-40B4-BE49-F238E27FC236}">
                  <a16:creationId xmlns:a16="http://schemas.microsoft.com/office/drawing/2014/main" id="{80BEF452-4008-44B2-BCC9-AB18844F1B1A}"/>
                </a:ext>
              </a:extLst>
            </p:cNvPr>
            <p:cNvSpPr/>
            <p:nvPr/>
          </p:nvSpPr>
          <p:spPr>
            <a:xfrm>
              <a:off x="7221511" y="1097726"/>
              <a:ext cx="4682511" cy="395370"/>
            </a:xfrm>
            <a:prstGeom prst="rect">
              <a:avLst/>
            </a:prstGeom>
            <a:solidFill>
              <a:schemeClr val="accent2">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连接符 147">
              <a:extLst>
                <a:ext uri="{FF2B5EF4-FFF2-40B4-BE49-F238E27FC236}">
                  <a16:creationId xmlns:a16="http://schemas.microsoft.com/office/drawing/2014/main" id="{5D271982-F190-4423-8598-6EFEB14D346C}"/>
                </a:ext>
              </a:extLst>
            </p:cNvPr>
            <p:cNvCxnSpPr/>
            <p:nvPr/>
          </p:nvCxnSpPr>
          <p:spPr>
            <a:xfrm flipH="1" flipV="1">
              <a:off x="8522446" y="1485213"/>
              <a:ext cx="1557" cy="396000"/>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接连接符 147">
              <a:extLst>
                <a:ext uri="{FF2B5EF4-FFF2-40B4-BE49-F238E27FC236}">
                  <a16:creationId xmlns:a16="http://schemas.microsoft.com/office/drawing/2014/main" id="{FA8843A0-2E43-430E-ABEA-9523A40019F6}"/>
                </a:ext>
              </a:extLst>
            </p:cNvPr>
            <p:cNvCxnSpPr>
              <a:cxnSpLocks/>
              <a:stCxn id="245" idx="1"/>
              <a:endCxn id="265" idx="3"/>
            </p:cNvCxnSpPr>
            <p:nvPr/>
          </p:nvCxnSpPr>
          <p:spPr>
            <a:xfrm rot="10800000" flipV="1">
              <a:off x="6453236" y="1299123"/>
              <a:ext cx="752052" cy="988456"/>
            </a:xfrm>
            <a:prstGeom prst="bentConnector3">
              <a:avLst>
                <a:gd name="adj1" fmla="val 3084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流程图: 手动输入 171">
              <a:extLst>
                <a:ext uri="{FF2B5EF4-FFF2-40B4-BE49-F238E27FC236}">
                  <a16:creationId xmlns:a16="http://schemas.microsoft.com/office/drawing/2014/main" id="{4627C1CF-DD6D-471B-80C7-848675AA739C}"/>
                </a:ext>
              </a:extLst>
            </p:cNvPr>
            <p:cNvSpPr/>
            <p:nvPr/>
          </p:nvSpPr>
          <p:spPr>
            <a:xfrm>
              <a:off x="7824336" y="4293322"/>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cxnSp>
          <p:nvCxnSpPr>
            <p:cNvPr id="173" name="肘形连接符 83">
              <a:extLst>
                <a:ext uri="{FF2B5EF4-FFF2-40B4-BE49-F238E27FC236}">
                  <a16:creationId xmlns:a16="http://schemas.microsoft.com/office/drawing/2014/main" id="{5D1659B5-3616-4B5D-96B3-08BDB456A9B8}"/>
                </a:ext>
              </a:extLst>
            </p:cNvPr>
            <p:cNvCxnSpPr>
              <a:cxnSpLocks/>
              <a:stCxn id="330" idx="3"/>
              <a:endCxn id="172" idx="1"/>
            </p:cNvCxnSpPr>
            <p:nvPr/>
          </p:nvCxnSpPr>
          <p:spPr>
            <a:xfrm>
              <a:off x="6453236" y="2287579"/>
              <a:ext cx="1371100" cy="2148963"/>
            </a:xfrm>
            <a:prstGeom prst="bentConnector3">
              <a:avLst>
                <a:gd name="adj1" fmla="val 378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4" name="文本框 173">
              <a:extLst>
                <a:ext uri="{FF2B5EF4-FFF2-40B4-BE49-F238E27FC236}">
                  <a16:creationId xmlns:a16="http://schemas.microsoft.com/office/drawing/2014/main" id="{E961C82A-0804-4386-A21A-33E75DC3F617}"/>
                </a:ext>
              </a:extLst>
            </p:cNvPr>
            <p:cNvSpPr txBox="1"/>
            <p:nvPr/>
          </p:nvSpPr>
          <p:spPr>
            <a:xfrm>
              <a:off x="7156070" y="4414508"/>
              <a:ext cx="316112" cy="246221"/>
            </a:xfrm>
            <a:prstGeom prst="rect">
              <a:avLst/>
            </a:prstGeom>
            <a:noFill/>
          </p:spPr>
          <p:txBody>
            <a:bodyPr wrap="none" rtlCol="0">
              <a:spAutoFit/>
            </a:bodyPr>
            <a:lstStyle/>
            <a:p>
              <a:r>
                <a:rPr lang="en-US" altLang="zh-CN" sz="1000" dirty="0"/>
                <a:t>16</a:t>
              </a:r>
              <a:endParaRPr lang="zh-CN" altLang="en-US" sz="1000" dirty="0"/>
            </a:p>
          </p:txBody>
        </p:sp>
        <p:sp>
          <p:nvSpPr>
            <p:cNvPr id="175" name="文本框 174">
              <a:extLst>
                <a:ext uri="{FF2B5EF4-FFF2-40B4-BE49-F238E27FC236}">
                  <a16:creationId xmlns:a16="http://schemas.microsoft.com/office/drawing/2014/main" id="{08579983-DB7E-47A4-8FD7-610C211E9893}"/>
                </a:ext>
              </a:extLst>
            </p:cNvPr>
            <p:cNvSpPr txBox="1"/>
            <p:nvPr/>
          </p:nvSpPr>
          <p:spPr>
            <a:xfrm>
              <a:off x="7002786" y="4106136"/>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177" name="文本框 176">
              <a:extLst>
                <a:ext uri="{FF2B5EF4-FFF2-40B4-BE49-F238E27FC236}">
                  <a16:creationId xmlns:a16="http://schemas.microsoft.com/office/drawing/2014/main" id="{8413FFC5-E3B1-4366-B5D6-5ECFE1AFED49}"/>
                </a:ext>
              </a:extLst>
            </p:cNvPr>
            <p:cNvSpPr txBox="1"/>
            <p:nvPr/>
          </p:nvSpPr>
          <p:spPr>
            <a:xfrm>
              <a:off x="8670957" y="4408293"/>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178" name="直接连接符 177">
              <a:extLst>
                <a:ext uri="{FF2B5EF4-FFF2-40B4-BE49-F238E27FC236}">
                  <a16:creationId xmlns:a16="http://schemas.microsoft.com/office/drawing/2014/main" id="{3361DAA2-C633-4ED6-ABF8-4ED02C4E9F59}"/>
                </a:ext>
              </a:extLst>
            </p:cNvPr>
            <p:cNvCxnSpPr/>
            <p:nvPr/>
          </p:nvCxnSpPr>
          <p:spPr>
            <a:xfrm flipH="1">
              <a:off x="8733753" y="4356573"/>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81" name="文本框 180">
              <a:extLst>
                <a:ext uri="{FF2B5EF4-FFF2-40B4-BE49-F238E27FC236}">
                  <a16:creationId xmlns:a16="http://schemas.microsoft.com/office/drawing/2014/main" id="{A39F5534-6CBF-42AD-B07B-C769323185A3}"/>
                </a:ext>
              </a:extLst>
            </p:cNvPr>
            <p:cNvSpPr txBox="1"/>
            <p:nvPr/>
          </p:nvSpPr>
          <p:spPr>
            <a:xfrm>
              <a:off x="7966585" y="4079959"/>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182" name="文本框 181">
              <a:extLst>
                <a:ext uri="{FF2B5EF4-FFF2-40B4-BE49-F238E27FC236}">
                  <a16:creationId xmlns:a16="http://schemas.microsoft.com/office/drawing/2014/main" id="{8268149F-884C-4D7C-A21A-BD5A0E380D80}"/>
                </a:ext>
              </a:extLst>
            </p:cNvPr>
            <p:cNvSpPr txBox="1"/>
            <p:nvPr/>
          </p:nvSpPr>
          <p:spPr>
            <a:xfrm>
              <a:off x="9332405" y="2602829"/>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183" name="肘形连接符 79">
              <a:extLst>
                <a:ext uri="{FF2B5EF4-FFF2-40B4-BE49-F238E27FC236}">
                  <a16:creationId xmlns:a16="http://schemas.microsoft.com/office/drawing/2014/main" id="{27EC921A-3F43-4065-899F-C2C16EF2A1CD}"/>
                </a:ext>
              </a:extLst>
            </p:cNvPr>
            <p:cNvCxnSpPr>
              <a:cxnSpLocks/>
              <a:stCxn id="172" idx="3"/>
              <a:endCxn id="277" idx="1"/>
            </p:cNvCxnSpPr>
            <p:nvPr/>
          </p:nvCxnSpPr>
          <p:spPr>
            <a:xfrm flipV="1">
              <a:off x="8670997" y="2602830"/>
              <a:ext cx="1063852" cy="1833712"/>
            </a:xfrm>
            <a:prstGeom prst="bentConnector3">
              <a:avLst>
                <a:gd name="adj1" fmla="val 6614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4D29455E-19D6-48C9-A85B-FD02B02971EC}"/>
                </a:ext>
              </a:extLst>
            </p:cNvPr>
            <p:cNvCxnSpPr/>
            <p:nvPr/>
          </p:nvCxnSpPr>
          <p:spPr>
            <a:xfrm flipH="1">
              <a:off x="7170103" y="4366505"/>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5" name="组合 184">
              <a:extLst>
                <a:ext uri="{FF2B5EF4-FFF2-40B4-BE49-F238E27FC236}">
                  <a16:creationId xmlns:a16="http://schemas.microsoft.com/office/drawing/2014/main" id="{CABC94BD-794F-4B3A-8054-617CD60ABCB2}"/>
                </a:ext>
              </a:extLst>
            </p:cNvPr>
            <p:cNvGrpSpPr/>
            <p:nvPr/>
          </p:nvGrpSpPr>
          <p:grpSpPr>
            <a:xfrm>
              <a:off x="6453236" y="1979689"/>
              <a:ext cx="1399129" cy="534032"/>
              <a:chOff x="4399913" y="2533870"/>
              <a:chExt cx="1399129" cy="534032"/>
            </a:xfrm>
          </p:grpSpPr>
          <p:cxnSp>
            <p:nvCxnSpPr>
              <p:cNvPr id="356" name="肘形连接符 70">
                <a:extLst>
                  <a:ext uri="{FF2B5EF4-FFF2-40B4-BE49-F238E27FC236}">
                    <a16:creationId xmlns:a16="http://schemas.microsoft.com/office/drawing/2014/main" id="{8BEC336B-E17A-4EFC-AFF7-214A19249DFF}"/>
                  </a:ext>
                </a:extLst>
              </p:cNvPr>
              <p:cNvCxnSpPr>
                <a:cxnSpLocks/>
                <a:stCxn id="330" idx="3"/>
                <a:endCxn id="346" idx="1"/>
              </p:cNvCxnSpPr>
              <p:nvPr/>
            </p:nvCxnSpPr>
            <p:spPr>
              <a:xfrm>
                <a:off x="4399913" y="2841760"/>
                <a:ext cx="1399129" cy="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7" name="文本框 356">
                <a:extLst>
                  <a:ext uri="{FF2B5EF4-FFF2-40B4-BE49-F238E27FC236}">
                    <a16:creationId xmlns:a16="http://schemas.microsoft.com/office/drawing/2014/main" id="{369B04D1-4314-4233-A115-EF7FA751B39E}"/>
                  </a:ext>
                </a:extLst>
              </p:cNvPr>
              <p:cNvSpPr txBox="1"/>
              <p:nvPr/>
            </p:nvSpPr>
            <p:spPr>
              <a:xfrm>
                <a:off x="4619454" y="2821681"/>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58" name="直接连接符 357">
                <a:extLst>
                  <a:ext uri="{FF2B5EF4-FFF2-40B4-BE49-F238E27FC236}">
                    <a16:creationId xmlns:a16="http://schemas.microsoft.com/office/drawing/2014/main" id="{B0CE9593-A8A7-44C0-B2B9-AC7B7272BA3C}"/>
                  </a:ext>
                </a:extLst>
              </p:cNvPr>
              <p:cNvCxnSpPr/>
              <p:nvPr/>
            </p:nvCxnSpPr>
            <p:spPr>
              <a:xfrm flipH="1">
                <a:off x="4626677" y="276539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59" name="文本框 358">
                <a:extLst>
                  <a:ext uri="{FF2B5EF4-FFF2-40B4-BE49-F238E27FC236}">
                    <a16:creationId xmlns:a16="http://schemas.microsoft.com/office/drawing/2014/main" id="{D52E8B3C-2964-4D0F-8E61-F1F4AFADCC39}"/>
                  </a:ext>
                </a:extLst>
              </p:cNvPr>
              <p:cNvSpPr txBox="1"/>
              <p:nvPr/>
            </p:nvSpPr>
            <p:spPr>
              <a:xfrm>
                <a:off x="5201944" y="2805256"/>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360" name="直接连接符 359">
                <a:extLst>
                  <a:ext uri="{FF2B5EF4-FFF2-40B4-BE49-F238E27FC236}">
                    <a16:creationId xmlns:a16="http://schemas.microsoft.com/office/drawing/2014/main" id="{171735BE-6A68-4B3B-B818-2BD976FB1C7E}"/>
                  </a:ext>
                </a:extLst>
              </p:cNvPr>
              <p:cNvCxnSpPr/>
              <p:nvPr/>
            </p:nvCxnSpPr>
            <p:spPr>
              <a:xfrm flipH="1">
                <a:off x="5215977" y="277021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61" name="文本框 360">
                <a:extLst>
                  <a:ext uri="{FF2B5EF4-FFF2-40B4-BE49-F238E27FC236}">
                    <a16:creationId xmlns:a16="http://schemas.microsoft.com/office/drawing/2014/main" id="{F850D274-9EC7-40AA-B68D-9B27F7B5B451}"/>
                  </a:ext>
                </a:extLst>
              </p:cNvPr>
              <p:cNvSpPr txBox="1"/>
              <p:nvPr/>
            </p:nvSpPr>
            <p:spPr>
              <a:xfrm>
                <a:off x="4964519" y="2533870"/>
                <a:ext cx="660968" cy="276999"/>
              </a:xfrm>
              <a:prstGeom prst="rect">
                <a:avLst/>
              </a:prstGeom>
              <a:noFill/>
            </p:spPr>
            <p:txBody>
              <a:bodyPr wrap="square" rtlCol="0">
                <a:spAutoFit/>
              </a:bodyPr>
              <a:lstStyle/>
              <a:p>
                <a:r>
                  <a:rPr lang="en-US" altLang="zh-CN" sz="1200" dirty="0"/>
                  <a:t>[25:21]</a:t>
                </a:r>
                <a:endParaRPr lang="zh-CN" altLang="en-US" sz="1200" dirty="0"/>
              </a:p>
            </p:txBody>
          </p:sp>
        </p:grpSp>
        <p:cxnSp>
          <p:nvCxnSpPr>
            <p:cNvPr id="186" name="肘形连接符 121">
              <a:extLst>
                <a:ext uri="{FF2B5EF4-FFF2-40B4-BE49-F238E27FC236}">
                  <a16:creationId xmlns:a16="http://schemas.microsoft.com/office/drawing/2014/main" id="{5F9FAF89-922C-4B03-A01C-1EF1793344DB}"/>
                </a:ext>
              </a:extLst>
            </p:cNvPr>
            <p:cNvCxnSpPr>
              <a:cxnSpLocks/>
              <a:stCxn id="286" idx="3"/>
              <a:endCxn id="350" idx="1"/>
            </p:cNvCxnSpPr>
            <p:nvPr/>
          </p:nvCxnSpPr>
          <p:spPr>
            <a:xfrm flipH="1">
              <a:off x="7859582" y="2554419"/>
              <a:ext cx="3711113" cy="909859"/>
            </a:xfrm>
            <a:prstGeom prst="bentConnector5">
              <a:avLst>
                <a:gd name="adj1" fmla="val -6874"/>
                <a:gd name="adj2" fmla="val 159891"/>
                <a:gd name="adj3" fmla="val 10616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7" name="文本框 186">
              <a:extLst>
                <a:ext uri="{FF2B5EF4-FFF2-40B4-BE49-F238E27FC236}">
                  <a16:creationId xmlns:a16="http://schemas.microsoft.com/office/drawing/2014/main" id="{FF4F8FA1-1E44-449B-992B-EF7E0AB3D4E3}"/>
                </a:ext>
              </a:extLst>
            </p:cNvPr>
            <p:cNvSpPr txBox="1"/>
            <p:nvPr/>
          </p:nvSpPr>
          <p:spPr>
            <a:xfrm>
              <a:off x="7029547" y="2859302"/>
              <a:ext cx="633507" cy="276999"/>
            </a:xfrm>
            <a:prstGeom prst="rect">
              <a:avLst/>
            </a:prstGeom>
            <a:noFill/>
          </p:spPr>
          <p:txBody>
            <a:bodyPr wrap="none" rtlCol="0">
              <a:spAutoFit/>
            </a:bodyPr>
            <a:lstStyle/>
            <a:p>
              <a:r>
                <a:rPr lang="en-US" altLang="zh-CN" sz="1200" dirty="0"/>
                <a:t>[20:16]</a:t>
              </a:r>
              <a:endParaRPr lang="zh-CN" altLang="en-US" sz="1200" dirty="0"/>
            </a:p>
          </p:txBody>
        </p:sp>
        <p:cxnSp>
          <p:nvCxnSpPr>
            <p:cNvPr id="189" name="肘形连接符 206">
              <a:extLst>
                <a:ext uri="{FF2B5EF4-FFF2-40B4-BE49-F238E27FC236}">
                  <a16:creationId xmlns:a16="http://schemas.microsoft.com/office/drawing/2014/main" id="{73BD1645-1D47-4E9A-9017-E53C22396AC1}"/>
                </a:ext>
              </a:extLst>
            </p:cNvPr>
            <p:cNvCxnSpPr>
              <a:cxnSpLocks/>
              <a:endCxn id="349" idx="1"/>
            </p:cNvCxnSpPr>
            <p:nvPr/>
          </p:nvCxnSpPr>
          <p:spPr>
            <a:xfrm>
              <a:off x="6586241" y="2287579"/>
              <a:ext cx="1275501" cy="864112"/>
            </a:xfrm>
            <a:prstGeom prst="bentConnector3">
              <a:avLst>
                <a:gd name="adj1" fmla="val 3107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0" name="文本框 189">
              <a:extLst>
                <a:ext uri="{FF2B5EF4-FFF2-40B4-BE49-F238E27FC236}">
                  <a16:creationId xmlns:a16="http://schemas.microsoft.com/office/drawing/2014/main" id="{4D0026E9-D9DB-419D-BB02-435832C0CC6F}"/>
                </a:ext>
              </a:extLst>
            </p:cNvPr>
            <p:cNvSpPr txBox="1"/>
            <p:nvPr/>
          </p:nvSpPr>
          <p:spPr>
            <a:xfrm>
              <a:off x="7265564" y="3114036"/>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191" name="直接连接符 190">
              <a:extLst>
                <a:ext uri="{FF2B5EF4-FFF2-40B4-BE49-F238E27FC236}">
                  <a16:creationId xmlns:a16="http://schemas.microsoft.com/office/drawing/2014/main" id="{8646E51C-1E62-42EC-8A33-3A051A62349E}"/>
                </a:ext>
              </a:extLst>
            </p:cNvPr>
            <p:cNvCxnSpPr/>
            <p:nvPr/>
          </p:nvCxnSpPr>
          <p:spPr>
            <a:xfrm flipH="1">
              <a:off x="7279597" y="3067908"/>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2" name="组合 191">
              <a:extLst>
                <a:ext uri="{FF2B5EF4-FFF2-40B4-BE49-F238E27FC236}">
                  <a16:creationId xmlns:a16="http://schemas.microsoft.com/office/drawing/2014/main" id="{D2691F99-F190-40FF-8F0E-6A7D12750B00}"/>
                </a:ext>
              </a:extLst>
            </p:cNvPr>
            <p:cNvGrpSpPr/>
            <p:nvPr/>
          </p:nvGrpSpPr>
          <p:grpSpPr>
            <a:xfrm>
              <a:off x="7852365" y="1175686"/>
              <a:ext cx="1883243" cy="2692730"/>
              <a:chOff x="5799042" y="1729867"/>
              <a:chExt cx="1883243" cy="2692730"/>
            </a:xfrm>
          </p:grpSpPr>
          <p:cxnSp>
            <p:nvCxnSpPr>
              <p:cNvPr id="336" name="直接连接符 335">
                <a:extLst>
                  <a:ext uri="{FF2B5EF4-FFF2-40B4-BE49-F238E27FC236}">
                    <a16:creationId xmlns:a16="http://schemas.microsoft.com/office/drawing/2014/main" id="{DF7B387F-367F-4389-B2FA-3A5BF7E7F2C1}"/>
                  </a:ext>
                </a:extLst>
              </p:cNvPr>
              <p:cNvCxnSpPr>
                <a:cxnSpLocks/>
                <a:endCxn id="337" idx="2"/>
              </p:cNvCxnSpPr>
              <p:nvPr/>
            </p:nvCxnSpPr>
            <p:spPr>
              <a:xfrm flipV="1">
                <a:off x="6053015" y="2340754"/>
                <a:ext cx="0" cy="190167"/>
              </a:xfrm>
              <a:prstGeom prst="line">
                <a:avLst/>
              </a:prstGeom>
            </p:spPr>
            <p:style>
              <a:lnRef idx="1">
                <a:schemeClr val="accent1"/>
              </a:lnRef>
              <a:fillRef idx="0">
                <a:schemeClr val="accent1"/>
              </a:fillRef>
              <a:effectRef idx="0">
                <a:schemeClr val="accent1"/>
              </a:effectRef>
              <a:fontRef idx="minor">
                <a:schemeClr val="tx1"/>
              </a:fontRef>
            </p:style>
          </p:cxnSp>
          <p:sp>
            <p:nvSpPr>
              <p:cNvPr id="337" name="文本框 336">
                <a:extLst>
                  <a:ext uri="{FF2B5EF4-FFF2-40B4-BE49-F238E27FC236}">
                    <a16:creationId xmlns:a16="http://schemas.microsoft.com/office/drawing/2014/main" id="{C6EEAACF-01CF-4CC1-8ED3-6AF6E8DA6418}"/>
                  </a:ext>
                </a:extLst>
              </p:cNvPr>
              <p:cNvSpPr txBox="1"/>
              <p:nvPr/>
            </p:nvSpPr>
            <p:spPr>
              <a:xfrm>
                <a:off x="5866105" y="2109922"/>
                <a:ext cx="373820" cy="230832"/>
              </a:xfrm>
              <a:prstGeom prst="rect">
                <a:avLst/>
              </a:prstGeom>
              <a:noFill/>
            </p:spPr>
            <p:txBody>
              <a:bodyPr wrap="none" bIns="0" rtlCol="0">
                <a:spAutoFit/>
              </a:bodyPr>
              <a:lstStyle/>
              <a:p>
                <a:r>
                  <a:rPr lang="en-US" altLang="zh-CN" sz="1200" dirty="0" err="1">
                    <a:latin typeface="Cambria Math" panose="02040503050406030204" pitchFamily="18" charset="0"/>
                    <a:ea typeface="Cambria Math" panose="02040503050406030204" pitchFamily="18" charset="0"/>
                  </a:rPr>
                  <a:t>clk</a:t>
                </a:r>
                <a:endParaRPr lang="zh-CN" altLang="en-US" sz="1600" dirty="0">
                  <a:latin typeface="Cambria Math" panose="02040503050406030204" pitchFamily="18" charset="0"/>
                </a:endParaRPr>
              </a:p>
            </p:txBody>
          </p:sp>
          <p:grpSp>
            <p:nvGrpSpPr>
              <p:cNvPr id="338" name="组合 337">
                <a:extLst>
                  <a:ext uri="{FF2B5EF4-FFF2-40B4-BE49-F238E27FC236}">
                    <a16:creationId xmlns:a16="http://schemas.microsoft.com/office/drawing/2014/main" id="{BE16E07C-67F0-4D21-8E46-514D1B515B82}"/>
                  </a:ext>
                </a:extLst>
              </p:cNvPr>
              <p:cNvGrpSpPr/>
              <p:nvPr/>
            </p:nvGrpSpPr>
            <p:grpSpPr>
              <a:xfrm>
                <a:off x="5799042" y="2465167"/>
                <a:ext cx="968164" cy="1729624"/>
                <a:chOff x="3944531" y="944827"/>
                <a:chExt cx="968164" cy="1729624"/>
              </a:xfrm>
            </p:grpSpPr>
            <p:sp>
              <p:nvSpPr>
                <p:cNvPr id="345" name="矩形 344">
                  <a:extLst>
                    <a:ext uri="{FF2B5EF4-FFF2-40B4-BE49-F238E27FC236}">
                      <a16:creationId xmlns:a16="http://schemas.microsoft.com/office/drawing/2014/main" id="{15C26C6B-7F07-429D-8A4B-8F0317334770}"/>
                    </a:ext>
                  </a:extLst>
                </p:cNvPr>
                <p:cNvSpPr/>
                <p:nvPr/>
              </p:nvSpPr>
              <p:spPr>
                <a:xfrm>
                  <a:off x="3945569" y="946451"/>
                  <a:ext cx="964800" cy="172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寄存器文件</a:t>
                  </a:r>
                </a:p>
              </p:txBody>
            </p:sp>
            <p:sp>
              <p:nvSpPr>
                <p:cNvPr id="346" name="文本框 345">
                  <a:extLst>
                    <a:ext uri="{FF2B5EF4-FFF2-40B4-BE49-F238E27FC236}">
                      <a16:creationId xmlns:a16="http://schemas.microsoft.com/office/drawing/2014/main" id="{82B2AEED-EA0E-4602-859C-DBA87632213B}"/>
                    </a:ext>
                  </a:extLst>
                </p:cNvPr>
                <p:cNvSpPr txBox="1"/>
                <p:nvPr/>
              </p:nvSpPr>
              <p:spPr>
                <a:xfrm>
                  <a:off x="3944531" y="117161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A1</a:t>
                  </a:r>
                  <a:endParaRPr lang="zh-CN" altLang="en-US" sz="1600" dirty="0">
                    <a:latin typeface="Cambria Math" panose="02040503050406030204" pitchFamily="18" charset="0"/>
                  </a:endParaRPr>
                </a:p>
              </p:txBody>
            </p:sp>
            <p:sp>
              <p:nvSpPr>
                <p:cNvPr id="347" name="文本框 346">
                  <a:extLst>
                    <a:ext uri="{FF2B5EF4-FFF2-40B4-BE49-F238E27FC236}">
                      <a16:creationId xmlns:a16="http://schemas.microsoft.com/office/drawing/2014/main" id="{5B6FDA31-03C5-4AA9-B4BE-2031D3D2A659}"/>
                    </a:ext>
                  </a:extLst>
                </p:cNvPr>
                <p:cNvSpPr txBox="1"/>
                <p:nvPr/>
              </p:nvSpPr>
              <p:spPr>
                <a:xfrm>
                  <a:off x="4443319" y="1171612"/>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RD1</a:t>
                  </a:r>
                  <a:endParaRPr lang="zh-CN" altLang="en-US" sz="1600" dirty="0">
                    <a:latin typeface="Cambria Math" panose="02040503050406030204" pitchFamily="18" charset="0"/>
                  </a:endParaRPr>
                </a:p>
              </p:txBody>
            </p:sp>
            <p:sp>
              <p:nvSpPr>
                <p:cNvPr id="348" name="文本框 347">
                  <a:extLst>
                    <a:ext uri="{FF2B5EF4-FFF2-40B4-BE49-F238E27FC236}">
                      <a16:creationId xmlns:a16="http://schemas.microsoft.com/office/drawing/2014/main" id="{60B9EB9C-9804-45E6-97E8-2C99596C63EB}"/>
                    </a:ext>
                  </a:extLst>
                </p:cNvPr>
                <p:cNvSpPr txBox="1"/>
                <p:nvPr/>
              </p:nvSpPr>
              <p:spPr>
                <a:xfrm>
                  <a:off x="3954022" y="1536935"/>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A2</a:t>
                  </a:r>
                  <a:endParaRPr lang="zh-CN" altLang="en-US" sz="1600" dirty="0">
                    <a:latin typeface="Cambria Math" panose="02040503050406030204" pitchFamily="18" charset="0"/>
                  </a:endParaRPr>
                </a:p>
              </p:txBody>
            </p:sp>
            <p:sp>
              <p:nvSpPr>
                <p:cNvPr id="349" name="文本框 348">
                  <a:extLst>
                    <a:ext uri="{FF2B5EF4-FFF2-40B4-BE49-F238E27FC236}">
                      <a16:creationId xmlns:a16="http://schemas.microsoft.com/office/drawing/2014/main" id="{AF205458-2BCE-415D-B880-6BE4E880C00F}"/>
                    </a:ext>
                  </a:extLst>
                </p:cNvPr>
                <p:cNvSpPr txBox="1"/>
                <p:nvPr/>
              </p:nvSpPr>
              <p:spPr>
                <a:xfrm>
                  <a:off x="3953908" y="203164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A3</a:t>
                  </a:r>
                  <a:endParaRPr lang="zh-CN" altLang="en-US" sz="1600" dirty="0">
                    <a:latin typeface="Cambria Math" panose="02040503050406030204" pitchFamily="18" charset="0"/>
                  </a:endParaRPr>
                </a:p>
              </p:txBody>
            </p:sp>
            <p:sp>
              <p:nvSpPr>
                <p:cNvPr id="350" name="文本框 349">
                  <a:extLst>
                    <a:ext uri="{FF2B5EF4-FFF2-40B4-BE49-F238E27FC236}">
                      <a16:creationId xmlns:a16="http://schemas.microsoft.com/office/drawing/2014/main" id="{1E0620B0-9D82-4D0F-9D55-966619A8E99A}"/>
                    </a:ext>
                  </a:extLst>
                </p:cNvPr>
                <p:cNvSpPr txBox="1"/>
                <p:nvPr/>
              </p:nvSpPr>
              <p:spPr>
                <a:xfrm>
                  <a:off x="3951748" y="2359619"/>
                  <a:ext cx="493652"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rPr>
                    <a:t>WD3</a:t>
                  </a:r>
                  <a:endParaRPr lang="zh-CN" altLang="en-US" sz="1600" dirty="0">
                    <a:latin typeface="Cambria Math" panose="02040503050406030204" pitchFamily="18" charset="0"/>
                  </a:endParaRPr>
                </a:p>
              </p:txBody>
            </p:sp>
            <p:sp>
              <p:nvSpPr>
                <p:cNvPr id="351" name="文本框 350">
                  <a:extLst>
                    <a:ext uri="{FF2B5EF4-FFF2-40B4-BE49-F238E27FC236}">
                      <a16:creationId xmlns:a16="http://schemas.microsoft.com/office/drawing/2014/main" id="{3008A7E9-21B3-4FEA-BE49-EEBAD998841A}"/>
                    </a:ext>
                  </a:extLst>
                </p:cNvPr>
                <p:cNvSpPr txBox="1"/>
                <p:nvPr/>
              </p:nvSpPr>
              <p:spPr>
                <a:xfrm>
                  <a:off x="4438288" y="944827"/>
                  <a:ext cx="357076" cy="267184"/>
                </a:xfrm>
                <a:prstGeom prst="rect">
                  <a:avLst/>
                </a:prstGeom>
                <a:noFill/>
              </p:spPr>
              <p:txBody>
                <a:bodyPr wrap="none" lIns="72000" tIns="36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352" name="组合 351">
                  <a:extLst>
                    <a:ext uri="{FF2B5EF4-FFF2-40B4-BE49-F238E27FC236}">
                      <a16:creationId xmlns:a16="http://schemas.microsoft.com/office/drawing/2014/main" id="{13713DAD-D4E4-4C94-8862-4879EA24D9ED}"/>
                    </a:ext>
                  </a:extLst>
                </p:cNvPr>
                <p:cNvGrpSpPr/>
                <p:nvPr/>
              </p:nvGrpSpPr>
              <p:grpSpPr>
                <a:xfrm>
                  <a:off x="4138517" y="950896"/>
                  <a:ext cx="120864" cy="128953"/>
                  <a:chOff x="1332523" y="3739662"/>
                  <a:chExt cx="146245" cy="128953"/>
                </a:xfrm>
              </p:grpSpPr>
              <p:cxnSp>
                <p:nvCxnSpPr>
                  <p:cNvPr id="354" name="直接连接符 353">
                    <a:extLst>
                      <a:ext uri="{FF2B5EF4-FFF2-40B4-BE49-F238E27FC236}">
                        <a16:creationId xmlns:a16="http://schemas.microsoft.com/office/drawing/2014/main" id="{CA362752-D6D3-4726-92F6-362A5BD00860}"/>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直接连接符 354">
                    <a:extLst>
                      <a:ext uri="{FF2B5EF4-FFF2-40B4-BE49-F238E27FC236}">
                        <a16:creationId xmlns:a16="http://schemas.microsoft.com/office/drawing/2014/main" id="{C2DD1A51-F2FA-4AAE-A09D-6B298F568ED5}"/>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3" name="文本框 352">
                  <a:extLst>
                    <a:ext uri="{FF2B5EF4-FFF2-40B4-BE49-F238E27FC236}">
                      <a16:creationId xmlns:a16="http://schemas.microsoft.com/office/drawing/2014/main" id="{D9D70EC7-A410-4B5E-B967-5CEE66283840}"/>
                    </a:ext>
                  </a:extLst>
                </p:cNvPr>
                <p:cNvSpPr txBox="1"/>
                <p:nvPr/>
              </p:nvSpPr>
              <p:spPr>
                <a:xfrm>
                  <a:off x="4453792" y="1536935"/>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RD2</a:t>
                  </a:r>
                  <a:endParaRPr lang="zh-CN" altLang="en-US" sz="1600" dirty="0">
                    <a:latin typeface="Cambria Math" panose="02040503050406030204" pitchFamily="18" charset="0"/>
                  </a:endParaRPr>
                </a:p>
              </p:txBody>
            </p:sp>
          </p:grpSp>
          <p:sp>
            <p:nvSpPr>
              <p:cNvPr id="339" name="文本框 338">
                <a:extLst>
                  <a:ext uri="{FF2B5EF4-FFF2-40B4-BE49-F238E27FC236}">
                    <a16:creationId xmlns:a16="http://schemas.microsoft.com/office/drawing/2014/main" id="{40FE7176-32A9-4AE8-AB30-972198CD3E3C}"/>
                  </a:ext>
                </a:extLst>
              </p:cNvPr>
              <p:cNvSpPr txBox="1"/>
              <p:nvPr/>
            </p:nvSpPr>
            <p:spPr>
              <a:xfrm>
                <a:off x="6123561" y="4145598"/>
                <a:ext cx="420434" cy="276999"/>
              </a:xfrm>
              <a:prstGeom prst="rect">
                <a:avLst/>
              </a:prstGeom>
              <a:noFill/>
            </p:spPr>
            <p:txBody>
              <a:bodyPr wrap="square" rtlCol="0">
                <a:spAutoFit/>
              </a:bodyPr>
              <a:lstStyle/>
              <a:p>
                <a:r>
                  <a:rPr lang="en-US" altLang="zh-CN" sz="1200" dirty="0" err="1">
                    <a:solidFill>
                      <a:srgbClr val="00B050"/>
                    </a:solidFill>
                  </a:rPr>
                  <a:t>rf</a:t>
                </a:r>
                <a:endParaRPr lang="zh-CN" altLang="en-US" sz="1200" dirty="0">
                  <a:solidFill>
                    <a:srgbClr val="00B050"/>
                  </a:solidFill>
                </a:endParaRPr>
              </a:p>
            </p:txBody>
          </p:sp>
          <p:sp>
            <p:nvSpPr>
              <p:cNvPr id="340" name="文本框 339">
                <a:extLst>
                  <a:ext uri="{FF2B5EF4-FFF2-40B4-BE49-F238E27FC236}">
                    <a16:creationId xmlns:a16="http://schemas.microsoft.com/office/drawing/2014/main" id="{C40745A4-30CA-4E8A-9936-8A6FA17E501A}"/>
                  </a:ext>
                </a:extLst>
              </p:cNvPr>
              <p:cNvSpPr txBox="1"/>
              <p:nvPr/>
            </p:nvSpPr>
            <p:spPr>
              <a:xfrm>
                <a:off x="7219509" y="2387812"/>
                <a:ext cx="462423" cy="276999"/>
              </a:xfrm>
              <a:prstGeom prst="rect">
                <a:avLst/>
              </a:prstGeom>
              <a:noFill/>
            </p:spPr>
            <p:txBody>
              <a:bodyPr wrap="square" rtlCol="0">
                <a:spAutoFit/>
              </a:bodyPr>
              <a:lstStyle/>
              <a:p>
                <a:r>
                  <a:rPr lang="en-US" altLang="zh-CN" sz="1200" dirty="0" err="1">
                    <a:solidFill>
                      <a:srgbClr val="0070C0"/>
                    </a:solidFill>
                  </a:rPr>
                  <a:t>srcA</a:t>
                </a:r>
                <a:endParaRPr lang="zh-CN" altLang="en-US" sz="1200" dirty="0">
                  <a:solidFill>
                    <a:srgbClr val="0070C0"/>
                  </a:solidFill>
                </a:endParaRPr>
              </a:p>
            </p:txBody>
          </p:sp>
          <p:cxnSp>
            <p:nvCxnSpPr>
              <p:cNvPr id="341" name="肘形连接符 76">
                <a:extLst>
                  <a:ext uri="{FF2B5EF4-FFF2-40B4-BE49-F238E27FC236}">
                    <a16:creationId xmlns:a16="http://schemas.microsoft.com/office/drawing/2014/main" id="{40A64FAE-7640-4CB1-B732-512667214D66}"/>
                  </a:ext>
                </a:extLst>
              </p:cNvPr>
              <p:cNvCxnSpPr/>
              <p:nvPr/>
            </p:nvCxnSpPr>
            <p:spPr>
              <a:xfrm flipV="1">
                <a:off x="6756733" y="2649423"/>
                <a:ext cx="925552" cy="196418"/>
              </a:xfrm>
              <a:prstGeom prst="bentConnector3">
                <a:avLst>
                  <a:gd name="adj1" fmla="val 5803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2" name="文本框 341">
                <a:extLst>
                  <a:ext uri="{FF2B5EF4-FFF2-40B4-BE49-F238E27FC236}">
                    <a16:creationId xmlns:a16="http://schemas.microsoft.com/office/drawing/2014/main" id="{7FF051B6-17FE-46DC-9AB3-2DE391649D1A}"/>
                  </a:ext>
                </a:extLst>
              </p:cNvPr>
              <p:cNvSpPr txBox="1"/>
              <p:nvPr/>
            </p:nvSpPr>
            <p:spPr>
              <a:xfrm>
                <a:off x="6839728" y="2840174"/>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43" name="直接连接符 342">
                <a:extLst>
                  <a:ext uri="{FF2B5EF4-FFF2-40B4-BE49-F238E27FC236}">
                    <a16:creationId xmlns:a16="http://schemas.microsoft.com/office/drawing/2014/main" id="{D2243F56-C1A1-49E2-9838-4D8F44F016D6}"/>
                  </a:ext>
                </a:extLst>
              </p:cNvPr>
              <p:cNvCxnSpPr/>
              <p:nvPr/>
            </p:nvCxnSpPr>
            <p:spPr>
              <a:xfrm flipH="1">
                <a:off x="6902524" y="2788454"/>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44" name="文本框 343">
                <a:extLst>
                  <a:ext uri="{FF2B5EF4-FFF2-40B4-BE49-F238E27FC236}">
                    <a16:creationId xmlns:a16="http://schemas.microsoft.com/office/drawing/2014/main" id="{46BE66CA-9215-485A-A581-8E349AEA8B45}"/>
                  </a:ext>
                </a:extLst>
              </p:cNvPr>
              <p:cNvSpPr txBox="1"/>
              <p:nvPr/>
            </p:nvSpPr>
            <p:spPr>
              <a:xfrm>
                <a:off x="6082178" y="1729867"/>
                <a:ext cx="767198"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regWrite</a:t>
                </a:r>
                <a:endParaRPr lang="zh-CN" altLang="en-US" sz="1200" dirty="0">
                  <a:solidFill>
                    <a:srgbClr val="FF0000"/>
                  </a:solidFill>
                  <a:latin typeface="Cambria Math" panose="02040503050406030204" pitchFamily="18" charset="0"/>
                </a:endParaRPr>
              </a:p>
            </p:txBody>
          </p:sp>
        </p:grpSp>
        <p:grpSp>
          <p:nvGrpSpPr>
            <p:cNvPr id="193" name="组合 192">
              <a:extLst>
                <a:ext uri="{FF2B5EF4-FFF2-40B4-BE49-F238E27FC236}">
                  <a16:creationId xmlns:a16="http://schemas.microsoft.com/office/drawing/2014/main" id="{B12EB583-8AF7-4C71-9172-1149E2276CDD}"/>
                </a:ext>
              </a:extLst>
            </p:cNvPr>
            <p:cNvGrpSpPr/>
            <p:nvPr/>
          </p:nvGrpSpPr>
          <p:grpSpPr>
            <a:xfrm>
              <a:off x="5516911" y="3433529"/>
              <a:ext cx="378485" cy="721858"/>
              <a:chOff x="5498372" y="1191442"/>
              <a:chExt cx="378485" cy="854277"/>
            </a:xfrm>
          </p:grpSpPr>
          <mc:AlternateContent xmlns:mc="http://schemas.openxmlformats.org/markup-compatibility/2006" xmlns:a14="http://schemas.microsoft.com/office/drawing/2010/main">
            <mc:Choice Requires="a14">
              <p:sp>
                <p:nvSpPr>
                  <p:cNvPr id="332" name="流程图: 手动操作 90">
                    <a:extLst>
                      <a:ext uri="{FF2B5EF4-FFF2-40B4-BE49-F238E27FC236}">
                        <a16:creationId xmlns:a16="http://schemas.microsoft.com/office/drawing/2014/main" id="{70D72E3B-796E-4441-A93E-9121F19F5DEB}"/>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14:m>
                      <m:oMathPara xmlns:m="http://schemas.openxmlformats.org/officeDocument/2006/math">
                        <m:oMathParaPr>
                          <m:jc m:val="centerGroup"/>
                        </m:oMathParaPr>
                        <m:oMath xmlns:m="http://schemas.openxmlformats.org/officeDocument/2006/math">
                          <m:r>
                            <a:rPr lang="en-US" altLang="zh-CN" sz="1100" b="1" i="1" dirty="0">
                              <a:solidFill>
                                <a:schemeClr val="bg1">
                                  <a:lumMod val="50000"/>
                                </a:schemeClr>
                              </a:solidFill>
                              <a:latin typeface="Cambria Math" panose="02040503050406030204" pitchFamily="18" charset="0"/>
                            </a:rPr>
                            <m:t>+</m:t>
                          </m:r>
                        </m:oMath>
                      </m:oMathPara>
                    </a14:m>
                    <a:endParaRPr lang="zh-CN" altLang="en-US" sz="1100" b="1" dirty="0">
                      <a:solidFill>
                        <a:schemeClr val="bg1">
                          <a:lumMod val="50000"/>
                        </a:schemeClr>
                      </a:solidFill>
                    </a:endParaRPr>
                  </a:p>
                </p:txBody>
              </p:sp>
            </mc:Choice>
            <mc:Fallback xmlns="">
              <p:sp>
                <p:nvSpPr>
                  <p:cNvPr id="332" name="流程图: 手动操作 90">
                    <a:extLst>
                      <a:ext uri="{FF2B5EF4-FFF2-40B4-BE49-F238E27FC236}">
                        <a16:creationId xmlns:a16="http://schemas.microsoft.com/office/drawing/2014/main" id="{70D72E3B-796E-4441-A93E-9121F19F5DEB}"/>
                      </a:ext>
                    </a:extLst>
                  </p:cNvPr>
                  <p:cNvSpPr>
                    <a:spLocks noRot="1" noChangeAspect="1" noMove="1" noResize="1" noEditPoints="1" noAdjustHandles="1" noChangeArrowheads="1" noChangeShapeType="1" noTextEdit="1"/>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blipFill>
                    <a:blip r:embed="rId6"/>
                    <a:stretch>
                      <a:fillRect/>
                    </a:stretch>
                  </a:blipFill>
                </p:spPr>
                <p:txBody>
                  <a:bodyPr/>
                  <a:lstStyle/>
                  <a:p>
                    <a:r>
                      <a:rPr lang="zh-CN" altLang="en-US">
                        <a:noFill/>
                      </a:rPr>
                      <a:t> </a:t>
                    </a:r>
                  </a:p>
                </p:txBody>
              </p:sp>
            </mc:Fallback>
          </mc:AlternateContent>
          <p:sp>
            <p:nvSpPr>
              <p:cNvPr id="333" name="文本框 332">
                <a:extLst>
                  <a:ext uri="{FF2B5EF4-FFF2-40B4-BE49-F238E27FC236}">
                    <a16:creationId xmlns:a16="http://schemas.microsoft.com/office/drawing/2014/main" id="{B982E834-C9D1-4728-93AF-6478A30C8630}"/>
                  </a:ext>
                </a:extLst>
              </p:cNvPr>
              <p:cNvSpPr txBox="1"/>
              <p:nvPr/>
            </p:nvSpPr>
            <p:spPr>
              <a:xfrm>
                <a:off x="5502468" y="1214748"/>
                <a:ext cx="208835"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334" name="文本框 333">
                <a:extLst>
                  <a:ext uri="{FF2B5EF4-FFF2-40B4-BE49-F238E27FC236}">
                    <a16:creationId xmlns:a16="http://schemas.microsoft.com/office/drawing/2014/main" id="{C880CA2B-ED05-401F-8E2F-F05AAD056A8D}"/>
                  </a:ext>
                </a:extLst>
              </p:cNvPr>
              <p:cNvSpPr txBox="1"/>
              <p:nvPr/>
            </p:nvSpPr>
            <p:spPr>
              <a:xfrm>
                <a:off x="5501709" y="1722335"/>
                <a:ext cx="207232"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335" name="文本框 334">
                <a:extLst>
                  <a:ext uri="{FF2B5EF4-FFF2-40B4-BE49-F238E27FC236}">
                    <a16:creationId xmlns:a16="http://schemas.microsoft.com/office/drawing/2014/main" id="{341AEC6A-CE12-4FA1-BB0A-AAFF1C28FB04}"/>
                  </a:ext>
                </a:extLst>
              </p:cNvPr>
              <p:cNvSpPr txBox="1"/>
              <p:nvPr/>
            </p:nvSpPr>
            <p:spPr>
              <a:xfrm>
                <a:off x="5735808" y="1479015"/>
                <a:ext cx="136823" cy="291388"/>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194" name="肘形连接符 164">
              <a:extLst>
                <a:ext uri="{FF2B5EF4-FFF2-40B4-BE49-F238E27FC236}">
                  <a16:creationId xmlns:a16="http://schemas.microsoft.com/office/drawing/2014/main" id="{9EED9C19-8C9E-40D5-985A-830FA2FDF255}"/>
                </a:ext>
              </a:extLst>
            </p:cNvPr>
            <p:cNvCxnSpPr>
              <a:cxnSpLocks/>
              <a:stCxn id="324" idx="3"/>
              <a:endCxn id="333" idx="1"/>
            </p:cNvCxnSpPr>
            <p:nvPr/>
          </p:nvCxnSpPr>
          <p:spPr>
            <a:xfrm>
              <a:off x="5092262" y="2290798"/>
              <a:ext cx="428745" cy="1285535"/>
            </a:xfrm>
            <a:prstGeom prst="bentConnector3">
              <a:avLst>
                <a:gd name="adj1" fmla="val 3061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5" name="肘形连接符 168">
              <a:extLst>
                <a:ext uri="{FF2B5EF4-FFF2-40B4-BE49-F238E27FC236}">
                  <a16:creationId xmlns:a16="http://schemas.microsoft.com/office/drawing/2014/main" id="{B627EBD0-70A1-49EC-B0F4-32F287424563}"/>
                </a:ext>
              </a:extLst>
            </p:cNvPr>
            <p:cNvCxnSpPr>
              <a:cxnSpLocks/>
              <a:stCxn id="335" idx="3"/>
              <a:endCxn id="323" idx="1"/>
            </p:cNvCxnSpPr>
            <p:nvPr/>
          </p:nvCxnSpPr>
          <p:spPr>
            <a:xfrm flipH="1" flipV="1">
              <a:off x="4531968" y="2290799"/>
              <a:ext cx="1359202" cy="1508838"/>
            </a:xfrm>
            <a:prstGeom prst="bentConnector5">
              <a:avLst>
                <a:gd name="adj1" fmla="val -11519"/>
                <a:gd name="adj2" fmla="val -42700"/>
                <a:gd name="adj3" fmla="val 12782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a:extLst>
                <a:ext uri="{FF2B5EF4-FFF2-40B4-BE49-F238E27FC236}">
                  <a16:creationId xmlns:a16="http://schemas.microsoft.com/office/drawing/2014/main" id="{1816EA00-9768-4065-94D3-10659153C322}"/>
                </a:ext>
              </a:extLst>
            </p:cNvPr>
            <p:cNvCxnSpPr/>
            <p:nvPr/>
          </p:nvCxnSpPr>
          <p:spPr>
            <a:xfrm>
              <a:off x="5292119" y="4001372"/>
              <a:ext cx="21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9" name="文本框 208">
              <a:extLst>
                <a:ext uri="{FF2B5EF4-FFF2-40B4-BE49-F238E27FC236}">
                  <a16:creationId xmlns:a16="http://schemas.microsoft.com/office/drawing/2014/main" id="{FD336687-1E8C-44CA-A020-E54D38BCB3F0}"/>
                </a:ext>
              </a:extLst>
            </p:cNvPr>
            <p:cNvSpPr txBox="1"/>
            <p:nvPr/>
          </p:nvSpPr>
          <p:spPr>
            <a:xfrm>
              <a:off x="5056869" y="3847483"/>
              <a:ext cx="263214" cy="276999"/>
            </a:xfrm>
            <a:prstGeom prst="rect">
              <a:avLst/>
            </a:prstGeom>
            <a:noFill/>
          </p:spPr>
          <p:txBody>
            <a:bodyPr wrap="none" rtlCol="0">
              <a:spAutoFit/>
            </a:bodyPr>
            <a:lstStyle/>
            <a:p>
              <a:r>
                <a:rPr lang="en-US" altLang="zh-CN" sz="1200" dirty="0"/>
                <a:t>1</a:t>
              </a:r>
              <a:endParaRPr lang="zh-CN" altLang="en-US" sz="1200" dirty="0"/>
            </a:p>
          </p:txBody>
        </p:sp>
        <p:cxnSp>
          <p:nvCxnSpPr>
            <p:cNvPr id="210" name="肘形连接符 7">
              <a:extLst>
                <a:ext uri="{FF2B5EF4-FFF2-40B4-BE49-F238E27FC236}">
                  <a16:creationId xmlns:a16="http://schemas.microsoft.com/office/drawing/2014/main" id="{5663E98E-434E-4A71-A236-88E6C378FBFE}"/>
                </a:ext>
              </a:extLst>
            </p:cNvPr>
            <p:cNvCxnSpPr>
              <a:cxnSpLocks/>
              <a:stCxn id="324" idx="3"/>
              <a:endCxn id="329" idx="1"/>
            </p:cNvCxnSpPr>
            <p:nvPr/>
          </p:nvCxnSpPr>
          <p:spPr>
            <a:xfrm>
              <a:off x="5092262" y="2290798"/>
              <a:ext cx="491241"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11" name="组合 210">
              <a:extLst>
                <a:ext uri="{FF2B5EF4-FFF2-40B4-BE49-F238E27FC236}">
                  <a16:creationId xmlns:a16="http://schemas.microsoft.com/office/drawing/2014/main" id="{5B77816E-2A3D-4F3C-BC14-0E23398F2598}"/>
                </a:ext>
              </a:extLst>
            </p:cNvPr>
            <p:cNvGrpSpPr/>
            <p:nvPr/>
          </p:nvGrpSpPr>
          <p:grpSpPr>
            <a:xfrm>
              <a:off x="5583503" y="2008888"/>
              <a:ext cx="869733" cy="826990"/>
              <a:chOff x="4091087" y="4179908"/>
              <a:chExt cx="969977" cy="826990"/>
            </a:xfrm>
          </p:grpSpPr>
          <p:sp>
            <p:nvSpPr>
              <p:cNvPr id="328" name="矩形 327">
                <a:extLst>
                  <a:ext uri="{FF2B5EF4-FFF2-40B4-BE49-F238E27FC236}">
                    <a16:creationId xmlns:a16="http://schemas.microsoft.com/office/drawing/2014/main" id="{ECE6079D-30ED-40C4-8FCF-1D83A84AC577}"/>
                  </a:ext>
                </a:extLst>
              </p:cNvPr>
              <p:cNvSpPr/>
              <p:nvPr/>
            </p:nvSpPr>
            <p:spPr>
              <a:xfrm>
                <a:off x="4092125"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329" name="文本框 328">
                <a:extLst>
                  <a:ext uri="{FF2B5EF4-FFF2-40B4-BE49-F238E27FC236}">
                    <a16:creationId xmlns:a16="http://schemas.microsoft.com/office/drawing/2014/main" id="{0DAD5359-6C6A-4993-B2FB-453D11F44058}"/>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330" name="文本框 329">
                <a:extLst>
                  <a:ext uri="{FF2B5EF4-FFF2-40B4-BE49-F238E27FC236}">
                    <a16:creationId xmlns:a16="http://schemas.microsoft.com/office/drawing/2014/main" id="{E923645F-C8A9-46A9-9EA3-D494EA74F624}"/>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331" name="文本框 330">
                <a:extLst>
                  <a:ext uri="{FF2B5EF4-FFF2-40B4-BE49-F238E27FC236}">
                    <a16:creationId xmlns:a16="http://schemas.microsoft.com/office/drawing/2014/main" id="{D036079B-D9F6-4214-AABB-26F7A096871E}"/>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212" name="文本框 211">
              <a:extLst>
                <a:ext uri="{FF2B5EF4-FFF2-40B4-BE49-F238E27FC236}">
                  <a16:creationId xmlns:a16="http://schemas.microsoft.com/office/drawing/2014/main" id="{D3768876-00A6-4C5A-8E1A-E7CA520668D2}"/>
                </a:ext>
              </a:extLst>
            </p:cNvPr>
            <p:cNvSpPr txBox="1"/>
            <p:nvPr/>
          </p:nvSpPr>
          <p:spPr>
            <a:xfrm>
              <a:off x="4199649" y="2270335"/>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13" name="直接连接符 212">
              <a:extLst>
                <a:ext uri="{FF2B5EF4-FFF2-40B4-BE49-F238E27FC236}">
                  <a16:creationId xmlns:a16="http://schemas.microsoft.com/office/drawing/2014/main" id="{A0F6DCCF-2A05-4DF0-8FFA-72637D4FC0F8}"/>
                </a:ext>
              </a:extLst>
            </p:cNvPr>
            <p:cNvCxnSpPr/>
            <p:nvPr/>
          </p:nvCxnSpPr>
          <p:spPr>
            <a:xfrm flipH="1">
              <a:off x="4239666" y="222087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BA0997C3-1BB6-48CC-AA91-3D746DDFAF75}"/>
                </a:ext>
              </a:extLst>
            </p:cNvPr>
            <p:cNvSpPr txBox="1"/>
            <p:nvPr/>
          </p:nvSpPr>
          <p:spPr>
            <a:xfrm>
              <a:off x="5289198" y="2265522"/>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215" name="直接连接符 214">
              <a:extLst>
                <a:ext uri="{FF2B5EF4-FFF2-40B4-BE49-F238E27FC236}">
                  <a16:creationId xmlns:a16="http://schemas.microsoft.com/office/drawing/2014/main" id="{680EC50F-3B94-4F36-99F2-61D64FF042CC}"/>
                </a:ext>
              </a:extLst>
            </p:cNvPr>
            <p:cNvCxnSpPr/>
            <p:nvPr/>
          </p:nvCxnSpPr>
          <p:spPr>
            <a:xfrm flipH="1">
              <a:off x="5286605" y="2220879"/>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ED580044-88D6-43F1-94FA-DC95CC113D19}"/>
                </a:ext>
              </a:extLst>
            </p:cNvPr>
            <p:cNvCxnSpPr>
              <a:cxnSpLocks/>
              <a:stCxn id="322" idx="0"/>
              <a:endCxn id="217" idx="2"/>
            </p:cNvCxnSpPr>
            <p:nvPr/>
          </p:nvCxnSpPr>
          <p:spPr>
            <a:xfrm flipV="1">
              <a:off x="4815690" y="1887698"/>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217" name="文本框 216">
              <a:extLst>
                <a:ext uri="{FF2B5EF4-FFF2-40B4-BE49-F238E27FC236}">
                  <a16:creationId xmlns:a16="http://schemas.microsoft.com/office/drawing/2014/main" id="{7D4B49CD-20C2-413A-8AD3-20C61566770C}"/>
                </a:ext>
              </a:extLst>
            </p:cNvPr>
            <p:cNvSpPr txBox="1"/>
            <p:nvPr/>
          </p:nvSpPr>
          <p:spPr>
            <a:xfrm>
              <a:off x="4616151" y="1626088"/>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grpSp>
          <p:nvGrpSpPr>
            <p:cNvPr id="218" name="组合 217">
              <a:extLst>
                <a:ext uri="{FF2B5EF4-FFF2-40B4-BE49-F238E27FC236}">
                  <a16:creationId xmlns:a16="http://schemas.microsoft.com/office/drawing/2014/main" id="{885D94C5-0898-4FB4-A6D8-991E66B5232A}"/>
                </a:ext>
              </a:extLst>
            </p:cNvPr>
            <p:cNvGrpSpPr/>
            <p:nvPr/>
          </p:nvGrpSpPr>
          <p:grpSpPr>
            <a:xfrm>
              <a:off x="4531968" y="2052800"/>
              <a:ext cx="566600" cy="550843"/>
              <a:chOff x="2240347" y="2606981"/>
              <a:chExt cx="566600" cy="550843"/>
            </a:xfrm>
          </p:grpSpPr>
          <p:sp>
            <p:nvSpPr>
              <p:cNvPr id="322" name="矩形 321">
                <a:extLst>
                  <a:ext uri="{FF2B5EF4-FFF2-40B4-BE49-F238E27FC236}">
                    <a16:creationId xmlns:a16="http://schemas.microsoft.com/office/drawing/2014/main" id="{90225C7D-3423-4E50-A5B2-5E19434182D4}"/>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323" name="文本框 322">
                <a:extLst>
                  <a:ext uri="{FF2B5EF4-FFF2-40B4-BE49-F238E27FC236}">
                    <a16:creationId xmlns:a16="http://schemas.microsoft.com/office/drawing/2014/main" id="{8560B13B-10D6-46ED-B08E-88AE5B52245F}"/>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324" name="文本框 323">
                <a:extLst>
                  <a:ext uri="{FF2B5EF4-FFF2-40B4-BE49-F238E27FC236}">
                    <a16:creationId xmlns:a16="http://schemas.microsoft.com/office/drawing/2014/main" id="{F0E3537F-4401-4261-8927-10EBBA192ED7}"/>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325" name="组合 324">
                <a:extLst>
                  <a:ext uri="{FF2B5EF4-FFF2-40B4-BE49-F238E27FC236}">
                    <a16:creationId xmlns:a16="http://schemas.microsoft.com/office/drawing/2014/main" id="{10E24478-0AB6-4E9E-8A78-46D449A17BF9}"/>
                  </a:ext>
                </a:extLst>
              </p:cNvPr>
              <p:cNvGrpSpPr/>
              <p:nvPr/>
            </p:nvGrpSpPr>
            <p:grpSpPr>
              <a:xfrm>
                <a:off x="2476438" y="2607831"/>
                <a:ext cx="98135" cy="128953"/>
                <a:chOff x="1332523" y="3747282"/>
                <a:chExt cx="146245" cy="128953"/>
              </a:xfrm>
            </p:grpSpPr>
            <p:cxnSp>
              <p:nvCxnSpPr>
                <p:cNvPr id="326" name="直接连接符 325">
                  <a:extLst>
                    <a:ext uri="{FF2B5EF4-FFF2-40B4-BE49-F238E27FC236}">
                      <a16:creationId xmlns:a16="http://schemas.microsoft.com/office/drawing/2014/main" id="{A2869B52-349D-4837-9F88-7D083B3CDDED}"/>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a:extLst>
                    <a:ext uri="{FF2B5EF4-FFF2-40B4-BE49-F238E27FC236}">
                      <a16:creationId xmlns:a16="http://schemas.microsoft.com/office/drawing/2014/main" id="{BE6214E5-4E6F-42B9-9E52-D4E80968FB19}"/>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9" name="文本框 218">
              <a:extLst>
                <a:ext uri="{FF2B5EF4-FFF2-40B4-BE49-F238E27FC236}">
                  <a16:creationId xmlns:a16="http://schemas.microsoft.com/office/drawing/2014/main" id="{0E71819C-1A2D-400A-8B69-985D3E1800C0}"/>
                </a:ext>
              </a:extLst>
            </p:cNvPr>
            <p:cNvSpPr txBox="1"/>
            <p:nvPr/>
          </p:nvSpPr>
          <p:spPr>
            <a:xfrm>
              <a:off x="5093807" y="2016488"/>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220" name="文本框 219">
              <a:extLst>
                <a:ext uri="{FF2B5EF4-FFF2-40B4-BE49-F238E27FC236}">
                  <a16:creationId xmlns:a16="http://schemas.microsoft.com/office/drawing/2014/main" id="{CA343B03-5755-4A00-90FB-7FC8291E6ECF}"/>
                </a:ext>
              </a:extLst>
            </p:cNvPr>
            <p:cNvSpPr txBox="1"/>
            <p:nvPr/>
          </p:nvSpPr>
          <p:spPr>
            <a:xfrm>
              <a:off x="3953874" y="1969053"/>
              <a:ext cx="569604" cy="276999"/>
            </a:xfrm>
            <a:prstGeom prst="rect">
              <a:avLst/>
            </a:prstGeom>
            <a:noFill/>
          </p:spPr>
          <p:txBody>
            <a:bodyPr wrap="square" rtlCol="0">
              <a:spAutoFit/>
            </a:bodyPr>
            <a:lstStyle/>
            <a:p>
              <a:r>
                <a:rPr lang="en-US" altLang="zh-CN" sz="1200" dirty="0" err="1">
                  <a:solidFill>
                    <a:srgbClr val="0070C0"/>
                  </a:solidFill>
                  <a:latin typeface="Arial Narrow" panose="020B0606020202030204" pitchFamily="34" charset="0"/>
                </a:rPr>
                <a:t>pcnext</a:t>
              </a:r>
              <a:endParaRPr lang="zh-CN" altLang="en-US" sz="1200" dirty="0">
                <a:solidFill>
                  <a:srgbClr val="0070C0"/>
                </a:solidFill>
                <a:latin typeface="Arial Narrow" panose="020B0606020202030204" pitchFamily="34" charset="0"/>
              </a:endParaRPr>
            </a:p>
          </p:txBody>
        </p:sp>
        <p:sp>
          <p:nvSpPr>
            <p:cNvPr id="221" name="文本框 220">
              <a:extLst>
                <a:ext uri="{FF2B5EF4-FFF2-40B4-BE49-F238E27FC236}">
                  <a16:creationId xmlns:a16="http://schemas.microsoft.com/office/drawing/2014/main" id="{8A7020F0-8DCA-46B3-B212-33EAB320F042}"/>
                </a:ext>
              </a:extLst>
            </p:cNvPr>
            <p:cNvSpPr txBox="1"/>
            <p:nvPr/>
          </p:nvSpPr>
          <p:spPr>
            <a:xfrm>
              <a:off x="4531969" y="2546037"/>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sp>
          <p:nvSpPr>
            <p:cNvPr id="222" name="文本框 221">
              <a:extLst>
                <a:ext uri="{FF2B5EF4-FFF2-40B4-BE49-F238E27FC236}">
                  <a16:creationId xmlns:a16="http://schemas.microsoft.com/office/drawing/2014/main" id="{3A5924D9-C7CA-4410-9576-6EDF1FD03C84}"/>
                </a:ext>
              </a:extLst>
            </p:cNvPr>
            <p:cNvSpPr txBox="1"/>
            <p:nvPr/>
          </p:nvSpPr>
          <p:spPr>
            <a:xfrm>
              <a:off x="5583504" y="2789138"/>
              <a:ext cx="865092" cy="276999"/>
            </a:xfrm>
            <a:prstGeom prst="rect">
              <a:avLst/>
            </a:prstGeom>
            <a:noFill/>
          </p:spPr>
          <p:txBody>
            <a:bodyPr wrap="square" rtlCol="0">
              <a:spAutoFit/>
            </a:bodyPr>
            <a:lstStyle/>
            <a:p>
              <a:pPr algn="ctr"/>
              <a:r>
                <a:rPr lang="en-US" altLang="zh-CN" sz="1200" dirty="0" err="1">
                  <a:solidFill>
                    <a:srgbClr val="00B050"/>
                  </a:solidFill>
                </a:rPr>
                <a:t>imem</a:t>
              </a:r>
              <a:endParaRPr lang="zh-CN" altLang="en-US" sz="1400" dirty="0">
                <a:solidFill>
                  <a:srgbClr val="00B050"/>
                </a:solidFill>
              </a:endParaRPr>
            </a:p>
          </p:txBody>
        </p:sp>
        <p:grpSp>
          <p:nvGrpSpPr>
            <p:cNvPr id="223" name="组合 222">
              <a:extLst>
                <a:ext uri="{FF2B5EF4-FFF2-40B4-BE49-F238E27FC236}">
                  <a16:creationId xmlns:a16="http://schemas.microsoft.com/office/drawing/2014/main" id="{5E8ADBCE-19DD-4A20-A2D1-3C43746653EF}"/>
                </a:ext>
              </a:extLst>
            </p:cNvPr>
            <p:cNvGrpSpPr/>
            <p:nvPr/>
          </p:nvGrpSpPr>
          <p:grpSpPr>
            <a:xfrm>
              <a:off x="10756225" y="1680385"/>
              <a:ext cx="843160" cy="1750991"/>
              <a:chOff x="8702902" y="2234566"/>
              <a:chExt cx="843160" cy="1750991"/>
            </a:xfrm>
          </p:grpSpPr>
          <p:grpSp>
            <p:nvGrpSpPr>
              <p:cNvPr id="280" name="组合 279">
                <a:extLst>
                  <a:ext uri="{FF2B5EF4-FFF2-40B4-BE49-F238E27FC236}">
                    <a16:creationId xmlns:a16="http://schemas.microsoft.com/office/drawing/2014/main" id="{ABD61904-9DF7-41D2-8F5A-9AE1C6653EA0}"/>
                  </a:ext>
                </a:extLst>
              </p:cNvPr>
              <p:cNvGrpSpPr/>
              <p:nvPr/>
            </p:nvGrpSpPr>
            <p:grpSpPr>
              <a:xfrm>
                <a:off x="8702902" y="2684058"/>
                <a:ext cx="843160" cy="1070333"/>
                <a:chOff x="1430621" y="3388659"/>
                <a:chExt cx="843160" cy="1070333"/>
              </a:xfrm>
            </p:grpSpPr>
            <p:sp>
              <p:nvSpPr>
                <p:cNvPr id="284" name="矩形 283">
                  <a:extLst>
                    <a:ext uri="{FF2B5EF4-FFF2-40B4-BE49-F238E27FC236}">
                      <a16:creationId xmlns:a16="http://schemas.microsoft.com/office/drawing/2014/main" id="{BB5C795C-9D60-4FA7-AF0C-14F9FE371099}"/>
                    </a:ext>
                  </a:extLst>
                </p:cNvPr>
                <p:cNvSpPr/>
                <p:nvPr/>
              </p:nvSpPr>
              <p:spPr>
                <a:xfrm>
                  <a:off x="1431659" y="3390376"/>
                  <a:ext cx="814951" cy="106861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数据存储器</a:t>
                  </a:r>
                </a:p>
              </p:txBody>
            </p:sp>
            <p:sp>
              <p:nvSpPr>
                <p:cNvPr id="285" name="文本框 284">
                  <a:extLst>
                    <a:ext uri="{FF2B5EF4-FFF2-40B4-BE49-F238E27FC236}">
                      <a16:creationId xmlns:a16="http://schemas.microsoft.com/office/drawing/2014/main" id="{4C1D7572-A03C-465B-ACE9-52E882844B41}"/>
                    </a:ext>
                  </a:extLst>
                </p:cNvPr>
                <p:cNvSpPr txBox="1"/>
                <p:nvPr/>
              </p:nvSpPr>
              <p:spPr>
                <a:xfrm>
                  <a:off x="1430621" y="3659313"/>
                  <a:ext cx="277246"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a:t>
                  </a:r>
                  <a:endParaRPr lang="zh-CN" altLang="en-US" sz="1600" dirty="0">
                    <a:latin typeface="Cambria Math" panose="02040503050406030204" pitchFamily="18" charset="0"/>
                  </a:endParaRPr>
                </a:p>
              </p:txBody>
            </p:sp>
            <p:sp>
              <p:nvSpPr>
                <p:cNvPr id="286" name="文本框 285">
                  <a:extLst>
                    <a:ext uri="{FF2B5EF4-FFF2-40B4-BE49-F238E27FC236}">
                      <a16:creationId xmlns:a16="http://schemas.microsoft.com/office/drawing/2014/main" id="{4EDC7944-93A6-4EC5-AACD-2686A5070062}"/>
                    </a:ext>
                  </a:extLst>
                </p:cNvPr>
                <p:cNvSpPr txBox="1"/>
                <p:nvPr/>
              </p:nvSpPr>
              <p:spPr>
                <a:xfrm>
                  <a:off x="1885573" y="3659312"/>
                  <a:ext cx="359518"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a:t>
                  </a:r>
                  <a:endParaRPr lang="zh-CN" altLang="en-US" sz="1600" dirty="0">
                    <a:latin typeface="Cambria Math" panose="02040503050406030204" pitchFamily="18" charset="0"/>
                  </a:endParaRPr>
                </a:p>
              </p:txBody>
            </p:sp>
            <p:sp>
              <p:nvSpPr>
                <p:cNvPr id="287" name="文本框 286">
                  <a:extLst>
                    <a:ext uri="{FF2B5EF4-FFF2-40B4-BE49-F238E27FC236}">
                      <a16:creationId xmlns:a16="http://schemas.microsoft.com/office/drawing/2014/main" id="{0AFE6E97-BEBF-41B8-B9EE-58A5CF7D0FBB}"/>
                    </a:ext>
                  </a:extLst>
                </p:cNvPr>
                <p:cNvSpPr txBox="1"/>
                <p:nvPr/>
              </p:nvSpPr>
              <p:spPr>
                <a:xfrm>
                  <a:off x="1842894" y="3968835"/>
                  <a:ext cx="430887" cy="488078"/>
                </a:xfrm>
                <a:prstGeom prst="rect">
                  <a:avLst/>
                </a:prstGeom>
                <a:noFill/>
              </p:spPr>
              <p:txBody>
                <a:bodyPr vert="eaVert" wrap="none" tIns="36000" rtlCol="0" anchor="ctr">
                  <a:spAutoFit/>
                </a:bodyPr>
                <a:lstStyle/>
                <a:p>
                  <a:r>
                    <a:rPr lang="en-US" altLang="zh-CN" sz="1600" dirty="0">
                      <a:solidFill>
                        <a:schemeClr val="accent1">
                          <a:lumMod val="60000"/>
                          <a:lumOff val="40000"/>
                        </a:schemeClr>
                      </a:solidFill>
                    </a:rPr>
                    <a:t>RAM</a:t>
                  </a:r>
                  <a:endParaRPr lang="zh-CN" altLang="en-US" sz="1600" dirty="0">
                    <a:solidFill>
                      <a:schemeClr val="accent1">
                        <a:lumMod val="60000"/>
                        <a:lumOff val="40000"/>
                      </a:schemeClr>
                    </a:solidFill>
                  </a:endParaRPr>
                </a:p>
              </p:txBody>
            </p:sp>
            <p:sp>
              <p:nvSpPr>
                <p:cNvPr id="289" name="文本框 288">
                  <a:extLst>
                    <a:ext uri="{FF2B5EF4-FFF2-40B4-BE49-F238E27FC236}">
                      <a16:creationId xmlns:a16="http://schemas.microsoft.com/office/drawing/2014/main" id="{079D16DB-14B0-498F-A8F8-BBF6AC628B5C}"/>
                    </a:ext>
                  </a:extLst>
                </p:cNvPr>
                <p:cNvSpPr txBox="1"/>
                <p:nvPr/>
              </p:nvSpPr>
              <p:spPr>
                <a:xfrm>
                  <a:off x="1439255" y="4130803"/>
                  <a:ext cx="372341"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rPr>
                    <a:t>WD</a:t>
                  </a:r>
                  <a:endParaRPr lang="zh-CN" altLang="en-US" sz="1600" dirty="0">
                    <a:latin typeface="Cambria Math" panose="02040503050406030204" pitchFamily="18" charset="0"/>
                  </a:endParaRPr>
                </a:p>
              </p:txBody>
            </p:sp>
            <p:sp>
              <p:nvSpPr>
                <p:cNvPr id="290" name="文本框 289">
                  <a:extLst>
                    <a:ext uri="{FF2B5EF4-FFF2-40B4-BE49-F238E27FC236}">
                      <a16:creationId xmlns:a16="http://schemas.microsoft.com/office/drawing/2014/main" id="{83330085-8C77-4042-9F6A-9D91A7065407}"/>
                    </a:ext>
                  </a:extLst>
                </p:cNvPr>
                <p:cNvSpPr txBox="1"/>
                <p:nvPr/>
              </p:nvSpPr>
              <p:spPr>
                <a:xfrm>
                  <a:off x="1896680" y="3388659"/>
                  <a:ext cx="357076" cy="249008"/>
                </a:xfrm>
                <a:prstGeom prst="rect">
                  <a:avLst/>
                </a:prstGeom>
                <a:noFill/>
              </p:spPr>
              <p:txBody>
                <a:bodyPr wrap="none" lIns="72000" tIns="18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299" name="组合 298">
                  <a:extLst>
                    <a:ext uri="{FF2B5EF4-FFF2-40B4-BE49-F238E27FC236}">
                      <a16:creationId xmlns:a16="http://schemas.microsoft.com/office/drawing/2014/main" id="{E52F5862-81F9-474F-9ECD-0FE81F6A3AB0}"/>
                    </a:ext>
                  </a:extLst>
                </p:cNvPr>
                <p:cNvGrpSpPr/>
                <p:nvPr/>
              </p:nvGrpSpPr>
              <p:grpSpPr>
                <a:xfrm>
                  <a:off x="1624607" y="3394820"/>
                  <a:ext cx="120864" cy="128953"/>
                  <a:chOff x="1332523" y="3739662"/>
                  <a:chExt cx="146245" cy="128953"/>
                </a:xfrm>
              </p:grpSpPr>
              <p:cxnSp>
                <p:nvCxnSpPr>
                  <p:cNvPr id="301" name="直接连接符 300">
                    <a:extLst>
                      <a:ext uri="{FF2B5EF4-FFF2-40B4-BE49-F238E27FC236}">
                        <a16:creationId xmlns:a16="http://schemas.microsoft.com/office/drawing/2014/main" id="{23BB0C03-CC42-47EC-A306-688B3B1FA803}"/>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a:extLst>
                      <a:ext uri="{FF2B5EF4-FFF2-40B4-BE49-F238E27FC236}">
                        <a16:creationId xmlns:a16="http://schemas.microsoft.com/office/drawing/2014/main" id="{1A683E9F-751A-4369-80BB-2567747B04C9}"/>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1" name="直接连接符 280">
                <a:extLst>
                  <a:ext uri="{FF2B5EF4-FFF2-40B4-BE49-F238E27FC236}">
                    <a16:creationId xmlns:a16="http://schemas.microsoft.com/office/drawing/2014/main" id="{330AEBFD-09CA-4449-B6C7-8471413CA567}"/>
                  </a:ext>
                </a:extLst>
              </p:cNvPr>
              <p:cNvCxnSpPr>
                <a:cxnSpLocks/>
                <a:endCxn id="282" idx="2"/>
              </p:cNvCxnSpPr>
              <p:nvPr/>
            </p:nvCxnSpPr>
            <p:spPr>
              <a:xfrm flipV="1">
                <a:off x="8954817" y="2496176"/>
                <a:ext cx="0" cy="243519"/>
              </a:xfrm>
              <a:prstGeom prst="line">
                <a:avLst/>
              </a:prstGeom>
            </p:spPr>
            <p:style>
              <a:lnRef idx="1">
                <a:schemeClr val="accent1"/>
              </a:lnRef>
              <a:fillRef idx="0">
                <a:schemeClr val="accent1"/>
              </a:fillRef>
              <a:effectRef idx="0">
                <a:schemeClr val="accent1"/>
              </a:effectRef>
              <a:fontRef idx="minor">
                <a:schemeClr val="tx1"/>
              </a:fontRef>
            </p:style>
          </p:cxnSp>
          <p:sp>
            <p:nvSpPr>
              <p:cNvPr id="282" name="文本框 281">
                <a:extLst>
                  <a:ext uri="{FF2B5EF4-FFF2-40B4-BE49-F238E27FC236}">
                    <a16:creationId xmlns:a16="http://schemas.microsoft.com/office/drawing/2014/main" id="{BE905A62-EE7D-4E6D-BA1C-AE63BB3FCFC0}"/>
                  </a:ext>
                </a:extLst>
              </p:cNvPr>
              <p:cNvSpPr txBox="1"/>
              <p:nvPr/>
            </p:nvSpPr>
            <p:spPr>
              <a:xfrm>
                <a:off x="8751877" y="2234566"/>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sp>
            <p:nvSpPr>
              <p:cNvPr id="283" name="文本框 282">
                <a:extLst>
                  <a:ext uri="{FF2B5EF4-FFF2-40B4-BE49-F238E27FC236}">
                    <a16:creationId xmlns:a16="http://schemas.microsoft.com/office/drawing/2014/main" id="{B986F589-92D0-4B5A-8C01-52CC21537C83}"/>
                  </a:ext>
                </a:extLst>
              </p:cNvPr>
              <p:cNvSpPr txBox="1"/>
              <p:nvPr/>
            </p:nvSpPr>
            <p:spPr>
              <a:xfrm>
                <a:off x="8720312" y="3708558"/>
                <a:ext cx="802186" cy="276999"/>
              </a:xfrm>
              <a:prstGeom prst="rect">
                <a:avLst/>
              </a:prstGeom>
              <a:noFill/>
            </p:spPr>
            <p:txBody>
              <a:bodyPr wrap="square" rtlCol="0">
                <a:spAutoFit/>
              </a:bodyPr>
              <a:lstStyle/>
              <a:p>
                <a:pPr algn="ctr"/>
                <a:r>
                  <a:rPr lang="en-US" altLang="zh-CN" sz="1200" dirty="0" err="1">
                    <a:solidFill>
                      <a:srgbClr val="00B050"/>
                    </a:solidFill>
                  </a:rPr>
                  <a:t>dmem</a:t>
                </a:r>
                <a:endParaRPr lang="zh-CN" altLang="en-US" sz="1200" dirty="0">
                  <a:solidFill>
                    <a:srgbClr val="00B050"/>
                  </a:solidFill>
                </a:endParaRPr>
              </a:p>
            </p:txBody>
          </p:sp>
        </p:grpSp>
        <p:grpSp>
          <p:nvGrpSpPr>
            <p:cNvPr id="224" name="组合 223">
              <a:extLst>
                <a:ext uri="{FF2B5EF4-FFF2-40B4-BE49-F238E27FC236}">
                  <a16:creationId xmlns:a16="http://schemas.microsoft.com/office/drawing/2014/main" id="{B9B68491-A501-4ACA-A139-066BD6F6A660}"/>
                </a:ext>
              </a:extLst>
            </p:cNvPr>
            <p:cNvGrpSpPr/>
            <p:nvPr/>
          </p:nvGrpSpPr>
          <p:grpSpPr>
            <a:xfrm>
              <a:off x="6754369" y="1175686"/>
              <a:ext cx="4005817" cy="1604833"/>
              <a:chOff x="4701046" y="1729867"/>
              <a:chExt cx="4005817" cy="1604833"/>
            </a:xfrm>
          </p:grpSpPr>
          <p:grpSp>
            <p:nvGrpSpPr>
              <p:cNvPr id="267" name="组合 266">
                <a:extLst>
                  <a:ext uri="{FF2B5EF4-FFF2-40B4-BE49-F238E27FC236}">
                    <a16:creationId xmlns:a16="http://schemas.microsoft.com/office/drawing/2014/main" id="{8AEA4D6C-1B96-4287-8995-910933566416}"/>
                  </a:ext>
                </a:extLst>
              </p:cNvPr>
              <p:cNvGrpSpPr/>
              <p:nvPr/>
            </p:nvGrpSpPr>
            <p:grpSpPr>
              <a:xfrm>
                <a:off x="7678189" y="2480423"/>
                <a:ext cx="378485" cy="854277"/>
                <a:chOff x="5498372" y="1191442"/>
                <a:chExt cx="378485" cy="854277"/>
              </a:xfrm>
            </p:grpSpPr>
            <p:sp>
              <p:nvSpPr>
                <p:cNvPr id="275" name="流程图: 手动操作 90">
                  <a:extLst>
                    <a:ext uri="{FF2B5EF4-FFF2-40B4-BE49-F238E27FC236}">
                      <a16:creationId xmlns:a16="http://schemas.microsoft.com/office/drawing/2014/main" id="{4E966532-EA1C-48B8-9352-059C7BA1EECA}"/>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r>
                    <a:rPr lang="en-US" altLang="zh-CN" sz="1000" dirty="0">
                      <a:solidFill>
                        <a:schemeClr val="bg1">
                          <a:lumMod val="50000"/>
                        </a:schemeClr>
                      </a:solidFill>
                    </a:rPr>
                    <a:t>ALU</a:t>
                  </a:r>
                  <a:endParaRPr lang="zh-CN" altLang="en-US" sz="1000" dirty="0">
                    <a:solidFill>
                      <a:schemeClr val="bg1">
                        <a:lumMod val="50000"/>
                      </a:schemeClr>
                    </a:solidFill>
                  </a:endParaRPr>
                </a:p>
              </p:txBody>
            </p:sp>
            <p:sp>
              <p:nvSpPr>
                <p:cNvPr id="276" name="文本框 275">
                  <a:extLst>
                    <a:ext uri="{FF2B5EF4-FFF2-40B4-BE49-F238E27FC236}">
                      <a16:creationId xmlns:a16="http://schemas.microsoft.com/office/drawing/2014/main" id="{7C9886D4-3E11-47D3-B025-B940193FB1B4}"/>
                    </a:ext>
                  </a:extLst>
                </p:cNvPr>
                <p:cNvSpPr txBox="1"/>
                <p:nvPr/>
              </p:nvSpPr>
              <p:spPr>
                <a:xfrm>
                  <a:off x="5502468" y="1237331"/>
                  <a:ext cx="208835"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277" name="文本框 276">
                  <a:extLst>
                    <a:ext uri="{FF2B5EF4-FFF2-40B4-BE49-F238E27FC236}">
                      <a16:creationId xmlns:a16="http://schemas.microsoft.com/office/drawing/2014/main" id="{53EA60E6-0D05-4707-9166-266070B65C55}"/>
                    </a:ext>
                  </a:extLst>
                </p:cNvPr>
                <p:cNvSpPr txBox="1"/>
                <p:nvPr/>
              </p:nvSpPr>
              <p:spPr>
                <a:xfrm>
                  <a:off x="5501709" y="1744919"/>
                  <a:ext cx="207232"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279" name="文本框 278">
                  <a:extLst>
                    <a:ext uri="{FF2B5EF4-FFF2-40B4-BE49-F238E27FC236}">
                      <a16:creationId xmlns:a16="http://schemas.microsoft.com/office/drawing/2014/main" id="{D163456A-0657-4652-9476-984B3423A010}"/>
                    </a:ext>
                  </a:extLst>
                </p:cNvPr>
                <p:cNvSpPr txBox="1"/>
                <p:nvPr/>
              </p:nvSpPr>
              <p:spPr>
                <a:xfrm>
                  <a:off x="5735808" y="1501599"/>
                  <a:ext cx="136823" cy="246221"/>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sp>
            <p:nvSpPr>
              <p:cNvPr id="268" name="矩形 267">
                <a:extLst>
                  <a:ext uri="{FF2B5EF4-FFF2-40B4-BE49-F238E27FC236}">
                    <a16:creationId xmlns:a16="http://schemas.microsoft.com/office/drawing/2014/main" id="{F576CB2A-77F1-4062-B444-88841D192EEF}"/>
                  </a:ext>
                </a:extLst>
              </p:cNvPr>
              <p:cNvSpPr/>
              <p:nvPr/>
            </p:nvSpPr>
            <p:spPr>
              <a:xfrm>
                <a:off x="8059057" y="2652141"/>
                <a:ext cx="647806" cy="276999"/>
              </a:xfrm>
              <a:prstGeom prst="rect">
                <a:avLst/>
              </a:prstGeom>
            </p:spPr>
            <p:txBody>
              <a:bodyPr wrap="none">
                <a:spAutoFit/>
              </a:bodyPr>
              <a:lstStyle/>
              <a:p>
                <a:r>
                  <a:rPr lang="en-US" altLang="zh-CN" sz="1200" dirty="0" err="1">
                    <a:solidFill>
                      <a:srgbClr val="0070C0"/>
                    </a:solidFill>
                  </a:rPr>
                  <a:t>ALUout</a:t>
                </a:r>
                <a:endParaRPr lang="zh-CN" altLang="en-US" sz="1200" dirty="0"/>
              </a:p>
            </p:txBody>
          </p:sp>
          <p:cxnSp>
            <p:nvCxnSpPr>
              <p:cNvPr id="269" name="直接连接符 86">
                <a:extLst>
                  <a:ext uri="{FF2B5EF4-FFF2-40B4-BE49-F238E27FC236}">
                    <a16:creationId xmlns:a16="http://schemas.microsoft.com/office/drawing/2014/main" id="{A78320B8-813C-43C0-BBF4-AA00552115EC}"/>
                  </a:ext>
                </a:extLst>
              </p:cNvPr>
              <p:cNvCxnSpPr>
                <a:cxnSpLocks/>
              </p:cNvCxnSpPr>
              <p:nvPr/>
            </p:nvCxnSpPr>
            <p:spPr>
              <a:xfrm flipH="1" flipV="1">
                <a:off x="7870651" y="2042819"/>
                <a:ext cx="1" cy="50400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0" name="矩形 269">
                <a:extLst>
                  <a:ext uri="{FF2B5EF4-FFF2-40B4-BE49-F238E27FC236}">
                    <a16:creationId xmlns:a16="http://schemas.microsoft.com/office/drawing/2014/main" id="{3A846755-133D-428F-9E9C-9B5A37859F98}"/>
                  </a:ext>
                </a:extLst>
              </p:cNvPr>
              <p:cNvSpPr/>
              <p:nvPr/>
            </p:nvSpPr>
            <p:spPr>
              <a:xfrm>
                <a:off x="7434425" y="1729867"/>
                <a:ext cx="878254" cy="276999"/>
              </a:xfrm>
              <a:prstGeom prst="rect">
                <a:avLst/>
              </a:prstGeom>
            </p:spPr>
            <p:txBody>
              <a:bodyPr wrap="none">
                <a:spAutoFit/>
              </a:bodyPr>
              <a:lstStyle/>
              <a:p>
                <a:r>
                  <a:rPr lang="en-US" altLang="zh-CN" sz="1200" dirty="0" err="1">
                    <a:solidFill>
                      <a:srgbClr val="FF0000"/>
                    </a:solidFill>
                  </a:rPr>
                  <a:t>ALUcontrol</a:t>
                </a:r>
                <a:endParaRPr lang="zh-CN" altLang="en-US" sz="1200" dirty="0">
                  <a:solidFill>
                    <a:srgbClr val="FF0000"/>
                  </a:solidFill>
                </a:endParaRPr>
              </a:p>
            </p:txBody>
          </p:sp>
          <p:sp>
            <p:nvSpPr>
              <p:cNvPr id="271" name="文本框 270">
                <a:extLst>
                  <a:ext uri="{FF2B5EF4-FFF2-40B4-BE49-F238E27FC236}">
                    <a16:creationId xmlns:a16="http://schemas.microsoft.com/office/drawing/2014/main" id="{06035BD3-B922-420C-8769-9525A40B26D9}"/>
                  </a:ext>
                </a:extLst>
              </p:cNvPr>
              <p:cNvSpPr txBox="1"/>
              <p:nvPr/>
            </p:nvSpPr>
            <p:spPr>
              <a:xfrm>
                <a:off x="7633277" y="2045632"/>
                <a:ext cx="250390" cy="246221"/>
              </a:xfrm>
              <a:prstGeom prst="rect">
                <a:avLst/>
              </a:prstGeom>
              <a:noFill/>
            </p:spPr>
            <p:txBody>
              <a:bodyPr wrap="none" rtlCol="0">
                <a:spAutoFit/>
              </a:bodyPr>
              <a:lstStyle/>
              <a:p>
                <a:r>
                  <a:rPr lang="en-US" altLang="zh-CN" sz="1000" dirty="0">
                    <a:solidFill>
                      <a:srgbClr val="FF0000"/>
                    </a:solidFill>
                  </a:rPr>
                  <a:t>3</a:t>
                </a:r>
                <a:endParaRPr lang="zh-CN" altLang="en-US" sz="1000" dirty="0">
                  <a:solidFill>
                    <a:srgbClr val="FF0000"/>
                  </a:solidFill>
                </a:endParaRPr>
              </a:p>
            </p:txBody>
          </p:sp>
          <p:cxnSp>
            <p:nvCxnSpPr>
              <p:cNvPr id="272" name="直接连接符 271">
                <a:extLst>
                  <a:ext uri="{FF2B5EF4-FFF2-40B4-BE49-F238E27FC236}">
                    <a16:creationId xmlns:a16="http://schemas.microsoft.com/office/drawing/2014/main" id="{19AD4FF9-C616-4D89-B25C-A58EE23BA17F}"/>
                  </a:ext>
                </a:extLst>
              </p:cNvPr>
              <p:cNvCxnSpPr>
                <a:cxnSpLocks/>
              </p:cNvCxnSpPr>
              <p:nvPr/>
            </p:nvCxnSpPr>
            <p:spPr>
              <a:xfrm rot="300000" flipH="1">
                <a:off x="7811577" y="2132314"/>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3" name="肘形连接符 115">
                <a:extLst>
                  <a:ext uri="{FF2B5EF4-FFF2-40B4-BE49-F238E27FC236}">
                    <a16:creationId xmlns:a16="http://schemas.microsoft.com/office/drawing/2014/main" id="{B4F53457-1169-4100-99BC-5F1D0BF516CD}"/>
                  </a:ext>
                </a:extLst>
              </p:cNvPr>
              <p:cNvCxnSpPr/>
              <p:nvPr/>
            </p:nvCxnSpPr>
            <p:spPr>
              <a:xfrm>
                <a:off x="8052448" y="2913691"/>
                <a:ext cx="650454" cy="194910"/>
              </a:xfrm>
              <a:prstGeom prst="bentConnector3">
                <a:avLst>
                  <a:gd name="adj1" fmla="val 4491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4" name="文本框 273">
                <a:extLst>
                  <a:ext uri="{FF2B5EF4-FFF2-40B4-BE49-F238E27FC236}">
                    <a16:creationId xmlns:a16="http://schemas.microsoft.com/office/drawing/2014/main" id="{D291CC9E-F01A-4AFB-8670-53C3EC350516}"/>
                  </a:ext>
                </a:extLst>
              </p:cNvPr>
              <p:cNvSpPr txBox="1"/>
              <p:nvPr/>
            </p:nvSpPr>
            <p:spPr>
              <a:xfrm>
                <a:off x="4701046" y="1957922"/>
                <a:ext cx="250390" cy="246221"/>
              </a:xfrm>
              <a:prstGeom prst="rect">
                <a:avLst/>
              </a:prstGeom>
              <a:noFill/>
            </p:spPr>
            <p:txBody>
              <a:bodyPr wrap="none" rtlCol="0">
                <a:spAutoFit/>
              </a:bodyPr>
              <a:lstStyle/>
              <a:p>
                <a:r>
                  <a:rPr lang="en-US" altLang="zh-CN" sz="1000" dirty="0">
                    <a:solidFill>
                      <a:srgbClr val="FF0000"/>
                    </a:solidFill>
                  </a:rPr>
                  <a:t>6</a:t>
                </a:r>
                <a:endParaRPr lang="zh-CN" altLang="en-US" sz="1000" dirty="0">
                  <a:solidFill>
                    <a:srgbClr val="FF0000"/>
                  </a:solidFill>
                </a:endParaRPr>
              </a:p>
            </p:txBody>
          </p:sp>
        </p:grpSp>
        <p:sp>
          <p:nvSpPr>
            <p:cNvPr id="225" name="文本框 224">
              <a:extLst>
                <a:ext uri="{FF2B5EF4-FFF2-40B4-BE49-F238E27FC236}">
                  <a16:creationId xmlns:a16="http://schemas.microsoft.com/office/drawing/2014/main" id="{9E2CDCEF-B6AC-4067-9054-B1658F4DC9D4}"/>
                </a:ext>
              </a:extLst>
            </p:cNvPr>
            <p:cNvSpPr txBox="1"/>
            <p:nvPr/>
          </p:nvSpPr>
          <p:spPr>
            <a:xfrm>
              <a:off x="10950211" y="3729916"/>
              <a:ext cx="789348" cy="276999"/>
            </a:xfrm>
            <a:prstGeom prst="rect">
              <a:avLst/>
            </a:prstGeom>
            <a:noFill/>
          </p:spPr>
          <p:txBody>
            <a:bodyPr wrap="square" rtlCol="0">
              <a:spAutoFit/>
            </a:bodyPr>
            <a:lstStyle/>
            <a:p>
              <a:r>
                <a:rPr lang="en-US" altLang="zh-CN" sz="1200" dirty="0" err="1">
                  <a:solidFill>
                    <a:srgbClr val="0070C0"/>
                  </a:solidFill>
                </a:rPr>
                <a:t>readData</a:t>
              </a:r>
              <a:endParaRPr lang="zh-CN" altLang="en-US" sz="1200" dirty="0">
                <a:solidFill>
                  <a:srgbClr val="0070C0"/>
                </a:solidFill>
              </a:endParaRPr>
            </a:p>
          </p:txBody>
        </p:sp>
        <p:sp>
          <p:nvSpPr>
            <p:cNvPr id="226" name="文本框 225">
              <a:extLst>
                <a:ext uri="{FF2B5EF4-FFF2-40B4-BE49-F238E27FC236}">
                  <a16:creationId xmlns:a16="http://schemas.microsoft.com/office/drawing/2014/main" id="{4E48A5C9-DE3C-4AC6-8ED5-96D3D3EBBA9F}"/>
                </a:ext>
              </a:extLst>
            </p:cNvPr>
            <p:cNvSpPr txBox="1"/>
            <p:nvPr/>
          </p:nvSpPr>
          <p:spPr>
            <a:xfrm>
              <a:off x="9741918" y="2650926"/>
              <a:ext cx="489529" cy="276999"/>
            </a:xfrm>
            <a:prstGeom prst="rect">
              <a:avLst/>
            </a:prstGeom>
            <a:noFill/>
          </p:spPr>
          <p:txBody>
            <a:bodyPr wrap="square" rtlCol="0">
              <a:spAutoFit/>
            </a:bodyPr>
            <a:lstStyle/>
            <a:p>
              <a:r>
                <a:rPr lang="en-US" altLang="zh-CN" sz="1200" dirty="0" err="1">
                  <a:solidFill>
                    <a:srgbClr val="00B050"/>
                  </a:solidFill>
                </a:rPr>
                <a:t>alu</a:t>
              </a:r>
              <a:endParaRPr lang="zh-CN" altLang="en-US" sz="1200" dirty="0">
                <a:solidFill>
                  <a:srgbClr val="00B050"/>
                </a:solidFill>
              </a:endParaRPr>
            </a:p>
          </p:txBody>
        </p:sp>
        <p:grpSp>
          <p:nvGrpSpPr>
            <p:cNvPr id="227" name="组合 226">
              <a:extLst>
                <a:ext uri="{FF2B5EF4-FFF2-40B4-BE49-F238E27FC236}">
                  <a16:creationId xmlns:a16="http://schemas.microsoft.com/office/drawing/2014/main" id="{F61E52F4-0DBA-443F-9A3B-D4F79DB4451A}"/>
                </a:ext>
              </a:extLst>
            </p:cNvPr>
            <p:cNvGrpSpPr/>
            <p:nvPr/>
          </p:nvGrpSpPr>
          <p:grpSpPr>
            <a:xfrm>
              <a:off x="5583503" y="2008888"/>
              <a:ext cx="869733" cy="422570"/>
              <a:chOff x="4091087" y="4179908"/>
              <a:chExt cx="969977" cy="422570"/>
            </a:xfrm>
          </p:grpSpPr>
          <p:sp>
            <p:nvSpPr>
              <p:cNvPr id="262" name="文本框 261">
                <a:extLst>
                  <a:ext uri="{FF2B5EF4-FFF2-40B4-BE49-F238E27FC236}">
                    <a16:creationId xmlns:a16="http://schemas.microsoft.com/office/drawing/2014/main" id="{FD1B2C58-EABB-4E8B-A694-D39041AF5E04}"/>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265" name="文本框 264">
                <a:extLst>
                  <a:ext uri="{FF2B5EF4-FFF2-40B4-BE49-F238E27FC236}">
                    <a16:creationId xmlns:a16="http://schemas.microsoft.com/office/drawing/2014/main" id="{B2140F94-8217-4602-B55D-36757D7E46FB}"/>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266" name="文本框 265">
                <a:extLst>
                  <a:ext uri="{FF2B5EF4-FFF2-40B4-BE49-F238E27FC236}">
                    <a16:creationId xmlns:a16="http://schemas.microsoft.com/office/drawing/2014/main" id="{43128A40-56BB-48EB-8FAA-2972A62D5C02}"/>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cxnSp>
          <p:nvCxnSpPr>
            <p:cNvPr id="228" name="直接连接符 227">
              <a:extLst>
                <a:ext uri="{FF2B5EF4-FFF2-40B4-BE49-F238E27FC236}">
                  <a16:creationId xmlns:a16="http://schemas.microsoft.com/office/drawing/2014/main" id="{0F19EA87-14AB-48CD-B2F2-BF8BFA9142A5}"/>
                </a:ext>
              </a:extLst>
            </p:cNvPr>
            <p:cNvCxnSpPr/>
            <p:nvPr/>
          </p:nvCxnSpPr>
          <p:spPr>
            <a:xfrm flipH="1">
              <a:off x="5286605" y="2220879"/>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9" name="组合 228">
              <a:extLst>
                <a:ext uri="{FF2B5EF4-FFF2-40B4-BE49-F238E27FC236}">
                  <a16:creationId xmlns:a16="http://schemas.microsoft.com/office/drawing/2014/main" id="{F9D13793-D874-4AC1-919E-42D8909079CC}"/>
                </a:ext>
              </a:extLst>
            </p:cNvPr>
            <p:cNvGrpSpPr/>
            <p:nvPr/>
          </p:nvGrpSpPr>
          <p:grpSpPr>
            <a:xfrm>
              <a:off x="5516911" y="3433529"/>
              <a:ext cx="378485" cy="721858"/>
              <a:chOff x="5498372" y="1191442"/>
              <a:chExt cx="378485" cy="854277"/>
            </a:xfrm>
          </p:grpSpPr>
          <mc:AlternateContent xmlns:mc="http://schemas.openxmlformats.org/markup-compatibility/2006" xmlns:a14="http://schemas.microsoft.com/office/drawing/2010/main">
            <mc:Choice Requires="a14">
              <p:sp>
                <p:nvSpPr>
                  <p:cNvPr id="257" name="流程图: 手动操作 90">
                    <a:extLst>
                      <a:ext uri="{FF2B5EF4-FFF2-40B4-BE49-F238E27FC236}">
                        <a16:creationId xmlns:a16="http://schemas.microsoft.com/office/drawing/2014/main" id="{281B6BCC-DFB7-4F1C-8D90-5752DC26178A}"/>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14:m>
                      <m:oMathPara xmlns:m="http://schemas.openxmlformats.org/officeDocument/2006/math">
                        <m:oMathParaPr>
                          <m:jc m:val="centerGroup"/>
                        </m:oMathParaPr>
                        <m:oMath xmlns:m="http://schemas.openxmlformats.org/officeDocument/2006/math">
                          <m:r>
                            <a:rPr lang="en-US" altLang="zh-CN" sz="1100" b="1" i="1" dirty="0">
                              <a:solidFill>
                                <a:schemeClr val="bg1">
                                  <a:lumMod val="50000"/>
                                </a:schemeClr>
                              </a:solidFill>
                              <a:latin typeface="Cambria Math" panose="02040503050406030204" pitchFamily="18" charset="0"/>
                            </a:rPr>
                            <m:t>+</m:t>
                          </m:r>
                        </m:oMath>
                      </m:oMathPara>
                    </a14:m>
                    <a:endParaRPr lang="zh-CN" altLang="en-US" sz="1100" b="1" dirty="0">
                      <a:solidFill>
                        <a:schemeClr val="bg1">
                          <a:lumMod val="50000"/>
                        </a:schemeClr>
                      </a:solidFill>
                    </a:endParaRPr>
                  </a:p>
                </p:txBody>
              </p:sp>
            </mc:Choice>
            <mc:Fallback xmlns="">
              <p:sp>
                <p:nvSpPr>
                  <p:cNvPr id="257" name="流程图: 手动操作 90">
                    <a:extLst>
                      <a:ext uri="{FF2B5EF4-FFF2-40B4-BE49-F238E27FC236}">
                        <a16:creationId xmlns:a16="http://schemas.microsoft.com/office/drawing/2014/main" id="{281B6BCC-DFB7-4F1C-8D90-5752DC26178A}"/>
                      </a:ext>
                    </a:extLst>
                  </p:cNvPr>
                  <p:cNvSpPr>
                    <a:spLocks noRot="1" noChangeAspect="1" noMove="1" noResize="1" noEditPoints="1" noAdjustHandles="1" noChangeArrowheads="1" noChangeShapeType="1" noTextEdit="1"/>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blipFill>
                    <a:blip r:embed="rId6"/>
                    <a:stretch>
                      <a:fillRect/>
                    </a:stretch>
                  </a:blipFill>
                </p:spPr>
                <p:txBody>
                  <a:bodyPr/>
                  <a:lstStyle/>
                  <a:p>
                    <a:r>
                      <a:rPr lang="zh-CN" altLang="en-US">
                        <a:noFill/>
                      </a:rPr>
                      <a:t> </a:t>
                    </a:r>
                  </a:p>
                </p:txBody>
              </p:sp>
            </mc:Fallback>
          </mc:AlternateContent>
          <p:sp>
            <p:nvSpPr>
              <p:cNvPr id="258" name="文本框 257">
                <a:extLst>
                  <a:ext uri="{FF2B5EF4-FFF2-40B4-BE49-F238E27FC236}">
                    <a16:creationId xmlns:a16="http://schemas.microsoft.com/office/drawing/2014/main" id="{BC7B0DAA-9D12-4A86-9445-BC2825E567A3}"/>
                  </a:ext>
                </a:extLst>
              </p:cNvPr>
              <p:cNvSpPr txBox="1"/>
              <p:nvPr/>
            </p:nvSpPr>
            <p:spPr>
              <a:xfrm>
                <a:off x="5502468" y="1214748"/>
                <a:ext cx="208835"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259" name="文本框 258">
                <a:extLst>
                  <a:ext uri="{FF2B5EF4-FFF2-40B4-BE49-F238E27FC236}">
                    <a16:creationId xmlns:a16="http://schemas.microsoft.com/office/drawing/2014/main" id="{3607D174-C6EF-47BD-B545-0373225F0DC8}"/>
                  </a:ext>
                </a:extLst>
              </p:cNvPr>
              <p:cNvSpPr txBox="1"/>
              <p:nvPr/>
            </p:nvSpPr>
            <p:spPr>
              <a:xfrm>
                <a:off x="5501709" y="1722335"/>
                <a:ext cx="207232"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260" name="文本框 259">
                <a:extLst>
                  <a:ext uri="{FF2B5EF4-FFF2-40B4-BE49-F238E27FC236}">
                    <a16:creationId xmlns:a16="http://schemas.microsoft.com/office/drawing/2014/main" id="{B0830203-FA95-4581-AB9C-46260D446171}"/>
                  </a:ext>
                </a:extLst>
              </p:cNvPr>
              <p:cNvSpPr txBox="1"/>
              <p:nvPr/>
            </p:nvSpPr>
            <p:spPr>
              <a:xfrm>
                <a:off x="5735808" y="1479015"/>
                <a:ext cx="136823" cy="291388"/>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230" name="直接箭头连接符 229">
              <a:extLst>
                <a:ext uri="{FF2B5EF4-FFF2-40B4-BE49-F238E27FC236}">
                  <a16:creationId xmlns:a16="http://schemas.microsoft.com/office/drawing/2014/main" id="{958E96AB-B5A2-4517-9B5B-45FCE7090BFF}"/>
                </a:ext>
              </a:extLst>
            </p:cNvPr>
            <p:cNvCxnSpPr/>
            <p:nvPr/>
          </p:nvCxnSpPr>
          <p:spPr>
            <a:xfrm>
              <a:off x="5292119" y="4001372"/>
              <a:ext cx="21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1" name="文本框 230">
              <a:extLst>
                <a:ext uri="{FF2B5EF4-FFF2-40B4-BE49-F238E27FC236}">
                  <a16:creationId xmlns:a16="http://schemas.microsoft.com/office/drawing/2014/main" id="{A09CF0FE-3A46-4FE7-94D4-EF711CEAA9D8}"/>
                </a:ext>
              </a:extLst>
            </p:cNvPr>
            <p:cNvSpPr txBox="1"/>
            <p:nvPr/>
          </p:nvSpPr>
          <p:spPr>
            <a:xfrm>
              <a:off x="5056717" y="3848480"/>
              <a:ext cx="263214" cy="276999"/>
            </a:xfrm>
            <a:prstGeom prst="rect">
              <a:avLst/>
            </a:prstGeom>
            <a:noFill/>
          </p:spPr>
          <p:txBody>
            <a:bodyPr wrap="none" rtlCol="0">
              <a:spAutoFit/>
            </a:bodyPr>
            <a:lstStyle/>
            <a:p>
              <a:r>
                <a:rPr lang="en-US" altLang="zh-CN" sz="1200" dirty="0"/>
                <a:t>1</a:t>
              </a:r>
              <a:endParaRPr lang="zh-CN" altLang="en-US" sz="1200" dirty="0"/>
            </a:p>
          </p:txBody>
        </p:sp>
        <p:sp>
          <p:nvSpPr>
            <p:cNvPr id="232" name="文本框 231">
              <a:extLst>
                <a:ext uri="{FF2B5EF4-FFF2-40B4-BE49-F238E27FC236}">
                  <a16:creationId xmlns:a16="http://schemas.microsoft.com/office/drawing/2014/main" id="{E61A1164-BA0C-4746-93CC-5397021AC5D1}"/>
                </a:ext>
              </a:extLst>
            </p:cNvPr>
            <p:cNvSpPr txBox="1"/>
            <p:nvPr/>
          </p:nvSpPr>
          <p:spPr>
            <a:xfrm>
              <a:off x="5378487" y="4117997"/>
              <a:ext cx="724672" cy="276999"/>
            </a:xfrm>
            <a:prstGeom prst="rect">
              <a:avLst/>
            </a:prstGeom>
            <a:noFill/>
          </p:spPr>
          <p:txBody>
            <a:bodyPr wrap="square" rtlCol="0">
              <a:spAutoFit/>
            </a:bodyPr>
            <a:lstStyle/>
            <a:p>
              <a:pPr algn="ctr"/>
              <a:r>
                <a:rPr lang="en-US" altLang="zh-CN" sz="1200" dirty="0" err="1">
                  <a:solidFill>
                    <a:srgbClr val="00B050"/>
                  </a:solidFill>
                </a:rPr>
                <a:t>pcAdd</a:t>
              </a:r>
              <a:endParaRPr lang="zh-CN" altLang="en-US" sz="1200" dirty="0">
                <a:solidFill>
                  <a:srgbClr val="00B050"/>
                </a:solidFill>
              </a:endParaRPr>
            </a:p>
          </p:txBody>
        </p:sp>
        <p:grpSp>
          <p:nvGrpSpPr>
            <p:cNvPr id="233" name="组合 232">
              <a:extLst>
                <a:ext uri="{FF2B5EF4-FFF2-40B4-BE49-F238E27FC236}">
                  <a16:creationId xmlns:a16="http://schemas.microsoft.com/office/drawing/2014/main" id="{B0B11657-FEEA-4D53-BB15-148015A6D4D9}"/>
                </a:ext>
              </a:extLst>
            </p:cNvPr>
            <p:cNvGrpSpPr/>
            <p:nvPr/>
          </p:nvGrpSpPr>
          <p:grpSpPr>
            <a:xfrm>
              <a:off x="10997124" y="1175686"/>
              <a:ext cx="886461" cy="940223"/>
              <a:chOff x="8943801" y="1729867"/>
              <a:chExt cx="886461" cy="940223"/>
            </a:xfrm>
          </p:grpSpPr>
          <p:cxnSp>
            <p:nvCxnSpPr>
              <p:cNvPr id="255" name="直接连接符 147">
                <a:extLst>
                  <a:ext uri="{FF2B5EF4-FFF2-40B4-BE49-F238E27FC236}">
                    <a16:creationId xmlns:a16="http://schemas.microsoft.com/office/drawing/2014/main" id="{6510F187-C1C5-4288-85D1-C11A8220A44F}"/>
                  </a:ext>
                </a:extLst>
              </p:cNvPr>
              <p:cNvCxnSpPr/>
              <p:nvPr/>
            </p:nvCxnSpPr>
            <p:spPr>
              <a:xfrm flipH="1" flipV="1">
                <a:off x="9320446" y="2022090"/>
                <a:ext cx="1557" cy="648000"/>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文本框 255">
                <a:extLst>
                  <a:ext uri="{FF2B5EF4-FFF2-40B4-BE49-F238E27FC236}">
                    <a16:creationId xmlns:a16="http://schemas.microsoft.com/office/drawing/2014/main" id="{95BF2898-8841-4030-818C-E057F0520E17}"/>
                  </a:ext>
                </a:extLst>
              </p:cNvPr>
              <p:cNvSpPr txBox="1"/>
              <p:nvPr/>
            </p:nvSpPr>
            <p:spPr>
              <a:xfrm>
                <a:off x="8943801" y="1729867"/>
                <a:ext cx="886461"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memWrite</a:t>
                </a:r>
                <a:endParaRPr lang="zh-CN" altLang="en-US" sz="1200" dirty="0">
                  <a:solidFill>
                    <a:srgbClr val="FF0000"/>
                  </a:solidFill>
                  <a:latin typeface="Cambria Math" panose="02040503050406030204" pitchFamily="18" charset="0"/>
                </a:endParaRPr>
              </a:p>
            </p:txBody>
          </p:sp>
        </p:grpSp>
        <p:sp>
          <p:nvSpPr>
            <p:cNvPr id="234" name="流程图: 手动输入 233">
              <a:extLst>
                <a:ext uri="{FF2B5EF4-FFF2-40B4-BE49-F238E27FC236}">
                  <a16:creationId xmlns:a16="http://schemas.microsoft.com/office/drawing/2014/main" id="{0E15CB27-0A77-4F10-A35A-B8779E3C1B95}"/>
                </a:ext>
              </a:extLst>
            </p:cNvPr>
            <p:cNvSpPr/>
            <p:nvPr/>
          </p:nvSpPr>
          <p:spPr>
            <a:xfrm>
              <a:off x="7824336" y="4293322"/>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sp>
          <p:nvSpPr>
            <p:cNvPr id="235" name="文本框 234">
              <a:extLst>
                <a:ext uri="{FF2B5EF4-FFF2-40B4-BE49-F238E27FC236}">
                  <a16:creationId xmlns:a16="http://schemas.microsoft.com/office/drawing/2014/main" id="{3E6E8983-A8B0-4384-AC8E-26A64866FFD3}"/>
                </a:ext>
              </a:extLst>
            </p:cNvPr>
            <p:cNvSpPr txBox="1"/>
            <p:nvPr/>
          </p:nvSpPr>
          <p:spPr>
            <a:xfrm>
              <a:off x="7156070" y="4414508"/>
              <a:ext cx="316112" cy="246221"/>
            </a:xfrm>
            <a:prstGeom prst="rect">
              <a:avLst/>
            </a:prstGeom>
            <a:noFill/>
          </p:spPr>
          <p:txBody>
            <a:bodyPr wrap="none" rtlCol="0">
              <a:spAutoFit/>
            </a:bodyPr>
            <a:lstStyle/>
            <a:p>
              <a:r>
                <a:rPr lang="en-US" altLang="zh-CN" sz="1000" dirty="0"/>
                <a:t>16</a:t>
              </a:r>
              <a:endParaRPr lang="zh-CN" altLang="en-US" sz="1000" dirty="0"/>
            </a:p>
          </p:txBody>
        </p:sp>
        <p:sp>
          <p:nvSpPr>
            <p:cNvPr id="236" name="文本框 235">
              <a:extLst>
                <a:ext uri="{FF2B5EF4-FFF2-40B4-BE49-F238E27FC236}">
                  <a16:creationId xmlns:a16="http://schemas.microsoft.com/office/drawing/2014/main" id="{57E125EA-48BF-4970-A037-F04EC1328CCC}"/>
                </a:ext>
              </a:extLst>
            </p:cNvPr>
            <p:cNvSpPr txBox="1"/>
            <p:nvPr/>
          </p:nvSpPr>
          <p:spPr>
            <a:xfrm>
              <a:off x="7002786" y="4106136"/>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237" name="文本框 236">
              <a:extLst>
                <a:ext uri="{FF2B5EF4-FFF2-40B4-BE49-F238E27FC236}">
                  <a16:creationId xmlns:a16="http://schemas.microsoft.com/office/drawing/2014/main" id="{6939C8ED-E5A4-458E-B06F-93325DF62AF7}"/>
                </a:ext>
              </a:extLst>
            </p:cNvPr>
            <p:cNvSpPr txBox="1"/>
            <p:nvPr/>
          </p:nvSpPr>
          <p:spPr>
            <a:xfrm>
              <a:off x="8670957" y="4408293"/>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38" name="直接连接符 237">
              <a:extLst>
                <a:ext uri="{FF2B5EF4-FFF2-40B4-BE49-F238E27FC236}">
                  <a16:creationId xmlns:a16="http://schemas.microsoft.com/office/drawing/2014/main" id="{0FF837FC-2886-40AE-A0D1-7E588194141B}"/>
                </a:ext>
              </a:extLst>
            </p:cNvPr>
            <p:cNvCxnSpPr/>
            <p:nvPr/>
          </p:nvCxnSpPr>
          <p:spPr>
            <a:xfrm flipH="1">
              <a:off x="8733753" y="4356573"/>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39" name="文本框 238">
              <a:extLst>
                <a:ext uri="{FF2B5EF4-FFF2-40B4-BE49-F238E27FC236}">
                  <a16:creationId xmlns:a16="http://schemas.microsoft.com/office/drawing/2014/main" id="{935D5F05-9C3F-4155-83D5-C021521DFE5B}"/>
                </a:ext>
              </a:extLst>
            </p:cNvPr>
            <p:cNvSpPr txBox="1"/>
            <p:nvPr/>
          </p:nvSpPr>
          <p:spPr>
            <a:xfrm>
              <a:off x="7966585" y="4079959"/>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240" name="文本框 239">
              <a:extLst>
                <a:ext uri="{FF2B5EF4-FFF2-40B4-BE49-F238E27FC236}">
                  <a16:creationId xmlns:a16="http://schemas.microsoft.com/office/drawing/2014/main" id="{E8873007-38E6-4AC9-8608-37118A49BB80}"/>
                </a:ext>
              </a:extLst>
            </p:cNvPr>
            <p:cNvSpPr txBox="1"/>
            <p:nvPr/>
          </p:nvSpPr>
          <p:spPr>
            <a:xfrm>
              <a:off x="9332405" y="2602829"/>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241" name="直接连接符 240">
              <a:extLst>
                <a:ext uri="{FF2B5EF4-FFF2-40B4-BE49-F238E27FC236}">
                  <a16:creationId xmlns:a16="http://schemas.microsoft.com/office/drawing/2014/main" id="{715B4AED-7A7D-481C-A215-35DF746ADCF7}"/>
                </a:ext>
              </a:extLst>
            </p:cNvPr>
            <p:cNvCxnSpPr/>
            <p:nvPr/>
          </p:nvCxnSpPr>
          <p:spPr>
            <a:xfrm flipH="1">
              <a:off x="7170103" y="4366505"/>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42" name="组合 241">
              <a:extLst>
                <a:ext uri="{FF2B5EF4-FFF2-40B4-BE49-F238E27FC236}">
                  <a16:creationId xmlns:a16="http://schemas.microsoft.com/office/drawing/2014/main" id="{B6482E7A-6333-467F-927B-0020C1695F21}"/>
                </a:ext>
              </a:extLst>
            </p:cNvPr>
            <p:cNvGrpSpPr/>
            <p:nvPr/>
          </p:nvGrpSpPr>
          <p:grpSpPr>
            <a:xfrm>
              <a:off x="6586241" y="2287579"/>
              <a:ext cx="1275615" cy="576592"/>
              <a:chOff x="4532918" y="2841760"/>
              <a:chExt cx="1275615" cy="576592"/>
            </a:xfrm>
          </p:grpSpPr>
          <p:cxnSp>
            <p:nvCxnSpPr>
              <p:cNvPr id="251" name="肘形连接符 119">
                <a:extLst>
                  <a:ext uri="{FF2B5EF4-FFF2-40B4-BE49-F238E27FC236}">
                    <a16:creationId xmlns:a16="http://schemas.microsoft.com/office/drawing/2014/main" id="{EC2F48F6-E279-4983-AF5F-D2CC2D91BCE7}"/>
                  </a:ext>
                </a:extLst>
              </p:cNvPr>
              <p:cNvCxnSpPr/>
              <p:nvPr/>
            </p:nvCxnSpPr>
            <p:spPr>
              <a:xfrm>
                <a:off x="4532918" y="2841760"/>
                <a:ext cx="1275615" cy="369404"/>
              </a:xfrm>
              <a:prstGeom prst="bentConnector3">
                <a:avLst>
                  <a:gd name="adj1" fmla="val 3108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2" name="文本框 251">
                <a:extLst>
                  <a:ext uri="{FF2B5EF4-FFF2-40B4-BE49-F238E27FC236}">
                    <a16:creationId xmlns:a16="http://schemas.microsoft.com/office/drawing/2014/main" id="{C3F9223F-C15A-4C7E-8AEB-9CBE3B6A2C16}"/>
                  </a:ext>
                </a:extLst>
              </p:cNvPr>
              <p:cNvSpPr txBox="1"/>
              <p:nvPr/>
            </p:nvSpPr>
            <p:spPr>
              <a:xfrm>
                <a:off x="4955621" y="2929147"/>
                <a:ext cx="633507" cy="276999"/>
              </a:xfrm>
              <a:prstGeom prst="rect">
                <a:avLst/>
              </a:prstGeom>
              <a:noFill/>
            </p:spPr>
            <p:txBody>
              <a:bodyPr wrap="none" rtlCol="0">
                <a:spAutoFit/>
              </a:bodyPr>
              <a:lstStyle/>
              <a:p>
                <a:r>
                  <a:rPr lang="en-US" altLang="zh-CN" sz="1200" dirty="0"/>
                  <a:t>[20:16]</a:t>
                </a:r>
                <a:endParaRPr lang="zh-CN" altLang="en-US" sz="1200" dirty="0"/>
              </a:p>
            </p:txBody>
          </p:sp>
          <p:sp>
            <p:nvSpPr>
              <p:cNvPr id="253" name="文本框 252">
                <a:extLst>
                  <a:ext uri="{FF2B5EF4-FFF2-40B4-BE49-F238E27FC236}">
                    <a16:creationId xmlns:a16="http://schemas.microsoft.com/office/drawing/2014/main" id="{52FD42AA-4E09-45ED-B1DE-601F15603E26}"/>
                  </a:ext>
                </a:extLst>
              </p:cNvPr>
              <p:cNvSpPr txBox="1"/>
              <p:nvPr/>
            </p:nvSpPr>
            <p:spPr>
              <a:xfrm>
                <a:off x="5154156" y="3172131"/>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254" name="直接连接符 253">
                <a:extLst>
                  <a:ext uri="{FF2B5EF4-FFF2-40B4-BE49-F238E27FC236}">
                    <a16:creationId xmlns:a16="http://schemas.microsoft.com/office/drawing/2014/main" id="{9841DA66-582B-4C28-BAC8-F854718EC9D6}"/>
                  </a:ext>
                </a:extLst>
              </p:cNvPr>
              <p:cNvCxnSpPr/>
              <p:nvPr/>
            </p:nvCxnSpPr>
            <p:spPr>
              <a:xfrm flipH="1">
                <a:off x="5168189" y="3130288"/>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3" name="组合 242">
              <a:extLst>
                <a:ext uri="{FF2B5EF4-FFF2-40B4-BE49-F238E27FC236}">
                  <a16:creationId xmlns:a16="http://schemas.microsoft.com/office/drawing/2014/main" id="{A12E602B-A3EF-4DF9-BCE9-1E6B6ED80EF2}"/>
                </a:ext>
              </a:extLst>
            </p:cNvPr>
            <p:cNvGrpSpPr/>
            <p:nvPr/>
          </p:nvGrpSpPr>
          <p:grpSpPr>
            <a:xfrm>
              <a:off x="8820529" y="2656983"/>
              <a:ext cx="2010221" cy="372003"/>
              <a:chOff x="6767206" y="3211164"/>
              <a:chExt cx="2010221" cy="372003"/>
            </a:xfrm>
          </p:grpSpPr>
          <p:cxnSp>
            <p:nvCxnSpPr>
              <p:cNvPr id="249" name="肘形连接符 127">
                <a:extLst>
                  <a:ext uri="{FF2B5EF4-FFF2-40B4-BE49-F238E27FC236}">
                    <a16:creationId xmlns:a16="http://schemas.microsoft.com/office/drawing/2014/main" id="{94E19180-D35A-4267-BFAB-23702140F375}"/>
                  </a:ext>
                </a:extLst>
              </p:cNvPr>
              <p:cNvCxnSpPr/>
              <p:nvPr/>
            </p:nvCxnSpPr>
            <p:spPr>
              <a:xfrm>
                <a:off x="6767206" y="3211164"/>
                <a:ext cx="1944330" cy="353538"/>
              </a:xfrm>
              <a:prstGeom prst="bentConnector3">
                <a:avLst>
                  <a:gd name="adj1" fmla="val 1654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0" name="文本框 249">
                <a:extLst>
                  <a:ext uri="{FF2B5EF4-FFF2-40B4-BE49-F238E27FC236}">
                    <a16:creationId xmlns:a16="http://schemas.microsoft.com/office/drawing/2014/main" id="{26AB2E08-B3CF-422C-843A-D1B914033DA3}"/>
                  </a:ext>
                </a:extLst>
              </p:cNvPr>
              <p:cNvSpPr txBox="1"/>
              <p:nvPr/>
            </p:nvSpPr>
            <p:spPr>
              <a:xfrm>
                <a:off x="7961603" y="3306168"/>
                <a:ext cx="815824" cy="276999"/>
              </a:xfrm>
              <a:prstGeom prst="rect">
                <a:avLst/>
              </a:prstGeom>
              <a:noFill/>
            </p:spPr>
            <p:txBody>
              <a:bodyPr wrap="square" rtlCol="0">
                <a:spAutoFit/>
              </a:bodyPr>
              <a:lstStyle/>
              <a:p>
                <a:r>
                  <a:rPr lang="en-US" altLang="zh-CN" sz="1200" dirty="0" err="1">
                    <a:solidFill>
                      <a:srgbClr val="0070C0"/>
                    </a:solidFill>
                  </a:rPr>
                  <a:t>writeData</a:t>
                </a:r>
                <a:endParaRPr lang="zh-CN" altLang="en-US" sz="1200" dirty="0">
                  <a:solidFill>
                    <a:srgbClr val="0070C0"/>
                  </a:solidFill>
                </a:endParaRPr>
              </a:p>
            </p:txBody>
          </p:sp>
        </p:grpSp>
        <p:sp>
          <p:nvSpPr>
            <p:cNvPr id="245" name="文本框 244">
              <a:extLst>
                <a:ext uri="{FF2B5EF4-FFF2-40B4-BE49-F238E27FC236}">
                  <a16:creationId xmlns:a16="http://schemas.microsoft.com/office/drawing/2014/main" id="{4CDB5ABD-AF07-4F74-9802-23F4719E07EC}"/>
                </a:ext>
              </a:extLst>
            </p:cNvPr>
            <p:cNvSpPr txBox="1"/>
            <p:nvPr/>
          </p:nvSpPr>
          <p:spPr>
            <a:xfrm>
              <a:off x="7205288" y="1160623"/>
              <a:ext cx="351378" cy="276999"/>
            </a:xfrm>
            <a:prstGeom prst="rect">
              <a:avLst/>
            </a:prstGeom>
            <a:noFill/>
          </p:spPr>
          <p:txBody>
            <a:bodyPr wrap="none" rtlCol="0">
              <a:spAutoFit/>
            </a:bodyPr>
            <a:lstStyle/>
            <a:p>
              <a:r>
                <a:rPr lang="en-US" altLang="zh-CN" sz="1200" dirty="0">
                  <a:solidFill>
                    <a:srgbClr val="FF0000"/>
                  </a:solidFill>
                  <a:latin typeface="Cambria Math" panose="02040503050406030204" pitchFamily="18" charset="0"/>
                  <a:ea typeface="Cambria Math" panose="02040503050406030204" pitchFamily="18" charset="0"/>
                </a:rPr>
                <a:t>op</a:t>
              </a:r>
              <a:endParaRPr lang="zh-CN" altLang="en-US" sz="1200" dirty="0">
                <a:solidFill>
                  <a:srgbClr val="FF0000"/>
                </a:solidFill>
                <a:latin typeface="Cambria Math" panose="02040503050406030204" pitchFamily="18" charset="0"/>
              </a:endParaRPr>
            </a:p>
          </p:txBody>
        </p:sp>
        <p:sp>
          <p:nvSpPr>
            <p:cNvPr id="246" name="文本框 245">
              <a:extLst>
                <a:ext uri="{FF2B5EF4-FFF2-40B4-BE49-F238E27FC236}">
                  <a16:creationId xmlns:a16="http://schemas.microsoft.com/office/drawing/2014/main" id="{5D5AA508-4E7D-4A18-BBC8-CAD36B447819}"/>
                </a:ext>
              </a:extLst>
            </p:cNvPr>
            <p:cNvSpPr txBox="1"/>
            <p:nvPr/>
          </p:nvSpPr>
          <p:spPr>
            <a:xfrm>
              <a:off x="6983181" y="1576751"/>
              <a:ext cx="634054" cy="276999"/>
            </a:xfrm>
            <a:prstGeom prst="rect">
              <a:avLst/>
            </a:prstGeom>
            <a:noFill/>
          </p:spPr>
          <p:txBody>
            <a:bodyPr wrap="square">
              <a:spAutoFit/>
            </a:bodyPr>
            <a:lstStyle/>
            <a:p>
              <a:r>
                <a:rPr lang="zh-CN" altLang="en-US" sz="1200" dirty="0">
                  <a:solidFill>
                    <a:srgbClr val="FF0000"/>
                  </a:solidFill>
                </a:rPr>
                <a:t>[31:26]</a:t>
              </a:r>
            </a:p>
          </p:txBody>
        </p:sp>
        <p:cxnSp>
          <p:nvCxnSpPr>
            <p:cNvPr id="247" name="直接连接符 246">
              <a:extLst>
                <a:ext uri="{FF2B5EF4-FFF2-40B4-BE49-F238E27FC236}">
                  <a16:creationId xmlns:a16="http://schemas.microsoft.com/office/drawing/2014/main" id="{C2DDAA2D-54DB-4800-AC19-BFD9D8CB4ED3}"/>
                </a:ext>
              </a:extLst>
            </p:cNvPr>
            <p:cNvCxnSpPr>
              <a:cxnSpLocks/>
            </p:cNvCxnSpPr>
            <p:nvPr/>
          </p:nvCxnSpPr>
          <p:spPr>
            <a:xfrm rot="300000" flipH="1">
              <a:off x="6924970" y="1470068"/>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8" name="文本框 247">
              <a:extLst>
                <a:ext uri="{FF2B5EF4-FFF2-40B4-BE49-F238E27FC236}">
                  <a16:creationId xmlns:a16="http://schemas.microsoft.com/office/drawing/2014/main" id="{431461F9-A05A-4EA6-BB81-DDBE6BE8E9ED}"/>
                </a:ext>
              </a:extLst>
            </p:cNvPr>
            <p:cNvSpPr txBox="1"/>
            <p:nvPr/>
          </p:nvSpPr>
          <p:spPr>
            <a:xfrm>
              <a:off x="6397428" y="1993484"/>
              <a:ext cx="488609" cy="276999"/>
            </a:xfrm>
            <a:prstGeom prst="rect">
              <a:avLst/>
            </a:prstGeom>
            <a:noFill/>
          </p:spPr>
          <p:txBody>
            <a:bodyPr wrap="square" rtlCol="0">
              <a:spAutoFit/>
            </a:bodyPr>
            <a:lstStyle/>
            <a:p>
              <a:r>
                <a:rPr lang="en-US" altLang="zh-CN" sz="1200" dirty="0" err="1">
                  <a:solidFill>
                    <a:srgbClr val="0070C0"/>
                  </a:solidFill>
                  <a:latin typeface="Arial" panose="020B0604020202020204" pitchFamily="34" charset="0"/>
                  <a:cs typeface="Arial" panose="020B0604020202020204" pitchFamily="34" charset="0"/>
                </a:rPr>
                <a:t>instr</a:t>
              </a:r>
              <a:endParaRPr lang="zh-CN" altLang="en-US" sz="1200" dirty="0">
                <a:solidFill>
                  <a:srgbClr val="0070C0"/>
                </a:solidFill>
                <a:latin typeface="Arial" panose="020B0604020202020204" pitchFamily="34" charset="0"/>
                <a:cs typeface="Arial" panose="020B0604020202020204" pitchFamily="34" charset="0"/>
              </a:endParaRPr>
            </a:p>
          </p:txBody>
        </p:sp>
      </p:grpSp>
      <p:sp>
        <p:nvSpPr>
          <p:cNvPr id="3" name="灯片编号占位符 2">
            <a:extLst>
              <a:ext uri="{FF2B5EF4-FFF2-40B4-BE49-F238E27FC236}">
                <a16:creationId xmlns:a16="http://schemas.microsoft.com/office/drawing/2014/main" id="{69C0F8D6-6B00-425C-9D91-9DCC715C1B99}"/>
              </a:ext>
            </a:extLst>
          </p:cNvPr>
          <p:cNvSpPr>
            <a:spLocks noGrp="1"/>
          </p:cNvSpPr>
          <p:nvPr>
            <p:ph type="sldNum" sz="quarter" idx="12"/>
          </p:nvPr>
        </p:nvSpPr>
        <p:spPr/>
        <p:txBody>
          <a:bodyPr/>
          <a:lstStyle/>
          <a:p>
            <a:fld id="{042958E2-BC60-473F-990C-5A8ED10EB267}" type="slidenum">
              <a:rPr lang="zh-CN" altLang="en-US" sz="1400" b="1" smtClean="0"/>
              <a:pPr/>
              <a:t>21</a:t>
            </a:fld>
            <a:r>
              <a:rPr lang="zh-CN" altLang="en-US"/>
              <a:t> </a:t>
            </a:r>
            <a:r>
              <a:rPr lang="en-US" altLang="zh-CN"/>
              <a:t>/ 24</a:t>
            </a:r>
            <a:endParaRPr lang="zh-CN" altLang="en-US" dirty="0"/>
          </a:p>
        </p:txBody>
      </p:sp>
    </p:spTree>
    <p:custDataLst>
      <p:tags r:id="rId1"/>
    </p:custDataLst>
    <p:extLst>
      <p:ext uri="{BB962C8B-B14F-4D97-AF65-F5344CB8AC3E}">
        <p14:creationId xmlns:p14="http://schemas.microsoft.com/office/powerpoint/2010/main" val="407121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wipe(left)">
                                      <p:cBhvr>
                                        <p:cTn id="7" dur="5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accent5">
              <a:lumMod val="20000"/>
              <a:lumOff val="80000"/>
            </a:schemeClr>
          </a:solidFill>
        </p:spPr>
        <p:txBody>
          <a:bodyPr>
            <a:normAutofit/>
          </a:bodyPr>
          <a:lstStyle/>
          <a:p>
            <a:pPr algn="ctr">
              <a:lnSpc>
                <a:spcPct val="100000"/>
              </a:lnSpc>
            </a:pPr>
            <a:r>
              <a:rPr lang="en-US" altLang="zh-CN" sz="4400" b="1" dirty="0"/>
              <a:t>CPU</a:t>
            </a:r>
            <a:endParaRPr lang="zh-CN" altLang="en-US" sz="4400" b="1" dirty="0"/>
          </a:p>
        </p:txBody>
      </p:sp>
      <p:grpSp>
        <p:nvGrpSpPr>
          <p:cNvPr id="174" name="组合 173">
            <a:extLst>
              <a:ext uri="{FF2B5EF4-FFF2-40B4-BE49-F238E27FC236}">
                <a16:creationId xmlns:a16="http://schemas.microsoft.com/office/drawing/2014/main" id="{1E64745F-CE4A-4974-ACF2-F5A9B5E5EE32}"/>
              </a:ext>
            </a:extLst>
          </p:cNvPr>
          <p:cNvGrpSpPr/>
          <p:nvPr/>
        </p:nvGrpSpPr>
        <p:grpSpPr>
          <a:xfrm>
            <a:off x="1609689" y="970262"/>
            <a:ext cx="7950148" cy="3563003"/>
            <a:chOff x="3953874" y="1097726"/>
            <a:chExt cx="7950148" cy="3563003"/>
          </a:xfrm>
        </p:grpSpPr>
        <p:sp>
          <p:nvSpPr>
            <p:cNvPr id="249" name="矩形 248">
              <a:extLst>
                <a:ext uri="{FF2B5EF4-FFF2-40B4-BE49-F238E27FC236}">
                  <a16:creationId xmlns:a16="http://schemas.microsoft.com/office/drawing/2014/main" id="{FA3CC49C-73C1-4755-80F5-5FD2A640FAD3}"/>
                </a:ext>
              </a:extLst>
            </p:cNvPr>
            <p:cNvSpPr/>
            <p:nvPr/>
          </p:nvSpPr>
          <p:spPr>
            <a:xfrm>
              <a:off x="7221511" y="1097726"/>
              <a:ext cx="4682511" cy="395370"/>
            </a:xfrm>
            <a:prstGeom prst="rect">
              <a:avLst/>
            </a:prstGeom>
            <a:solidFill>
              <a:schemeClr val="accent2">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47">
              <a:extLst>
                <a:ext uri="{FF2B5EF4-FFF2-40B4-BE49-F238E27FC236}">
                  <a16:creationId xmlns:a16="http://schemas.microsoft.com/office/drawing/2014/main" id="{B5D518C5-4A69-4779-AF1C-9E1F71DB5529}"/>
                </a:ext>
              </a:extLst>
            </p:cNvPr>
            <p:cNvCxnSpPr/>
            <p:nvPr/>
          </p:nvCxnSpPr>
          <p:spPr>
            <a:xfrm flipH="1" flipV="1">
              <a:off x="8522446" y="1485213"/>
              <a:ext cx="1557" cy="396000"/>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接连接符 147">
              <a:extLst>
                <a:ext uri="{FF2B5EF4-FFF2-40B4-BE49-F238E27FC236}">
                  <a16:creationId xmlns:a16="http://schemas.microsoft.com/office/drawing/2014/main" id="{4F58BC73-4626-414E-A1A3-B4B9A5939F54}"/>
                </a:ext>
              </a:extLst>
            </p:cNvPr>
            <p:cNvCxnSpPr>
              <a:cxnSpLocks/>
              <a:stCxn id="250" idx="1"/>
              <a:endCxn id="270" idx="3"/>
            </p:cNvCxnSpPr>
            <p:nvPr/>
          </p:nvCxnSpPr>
          <p:spPr>
            <a:xfrm rot="10800000" flipV="1">
              <a:off x="6453236" y="1299123"/>
              <a:ext cx="752052" cy="988456"/>
            </a:xfrm>
            <a:prstGeom prst="bentConnector3">
              <a:avLst>
                <a:gd name="adj1" fmla="val 3084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8" name="流程图: 手动输入 177">
              <a:extLst>
                <a:ext uri="{FF2B5EF4-FFF2-40B4-BE49-F238E27FC236}">
                  <a16:creationId xmlns:a16="http://schemas.microsoft.com/office/drawing/2014/main" id="{9B69D79F-DDE4-45EE-99DD-0FFCF351C529}"/>
                </a:ext>
              </a:extLst>
            </p:cNvPr>
            <p:cNvSpPr/>
            <p:nvPr/>
          </p:nvSpPr>
          <p:spPr>
            <a:xfrm>
              <a:off x="7824336" y="4293322"/>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cxnSp>
          <p:nvCxnSpPr>
            <p:cNvPr id="181" name="肘形连接符 83">
              <a:extLst>
                <a:ext uri="{FF2B5EF4-FFF2-40B4-BE49-F238E27FC236}">
                  <a16:creationId xmlns:a16="http://schemas.microsoft.com/office/drawing/2014/main" id="{59D4D435-6247-49A4-BA42-AD7F9FF76B38}"/>
                </a:ext>
              </a:extLst>
            </p:cNvPr>
            <p:cNvCxnSpPr>
              <a:cxnSpLocks/>
              <a:stCxn id="335" idx="3"/>
              <a:endCxn id="178" idx="1"/>
            </p:cNvCxnSpPr>
            <p:nvPr/>
          </p:nvCxnSpPr>
          <p:spPr>
            <a:xfrm>
              <a:off x="6453236" y="2287579"/>
              <a:ext cx="1371100" cy="2148963"/>
            </a:xfrm>
            <a:prstGeom prst="bentConnector3">
              <a:avLst>
                <a:gd name="adj1" fmla="val 378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2" name="文本框 181">
              <a:extLst>
                <a:ext uri="{FF2B5EF4-FFF2-40B4-BE49-F238E27FC236}">
                  <a16:creationId xmlns:a16="http://schemas.microsoft.com/office/drawing/2014/main" id="{72EA9DA3-563A-4423-91DC-F0DFE8914D09}"/>
                </a:ext>
              </a:extLst>
            </p:cNvPr>
            <p:cNvSpPr txBox="1"/>
            <p:nvPr/>
          </p:nvSpPr>
          <p:spPr>
            <a:xfrm>
              <a:off x="7156070" y="4414508"/>
              <a:ext cx="316112" cy="246221"/>
            </a:xfrm>
            <a:prstGeom prst="rect">
              <a:avLst/>
            </a:prstGeom>
            <a:noFill/>
          </p:spPr>
          <p:txBody>
            <a:bodyPr wrap="none" rtlCol="0">
              <a:spAutoFit/>
            </a:bodyPr>
            <a:lstStyle/>
            <a:p>
              <a:r>
                <a:rPr lang="en-US" altLang="zh-CN" sz="1000" dirty="0"/>
                <a:t>16</a:t>
              </a:r>
              <a:endParaRPr lang="zh-CN" altLang="en-US" sz="1000" dirty="0"/>
            </a:p>
          </p:txBody>
        </p:sp>
        <p:sp>
          <p:nvSpPr>
            <p:cNvPr id="183" name="文本框 182">
              <a:extLst>
                <a:ext uri="{FF2B5EF4-FFF2-40B4-BE49-F238E27FC236}">
                  <a16:creationId xmlns:a16="http://schemas.microsoft.com/office/drawing/2014/main" id="{BFE43D64-B9D8-4549-A8A8-D4BC73A36F8E}"/>
                </a:ext>
              </a:extLst>
            </p:cNvPr>
            <p:cNvSpPr txBox="1"/>
            <p:nvPr/>
          </p:nvSpPr>
          <p:spPr>
            <a:xfrm>
              <a:off x="7002786" y="4106136"/>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184" name="文本框 183">
              <a:extLst>
                <a:ext uri="{FF2B5EF4-FFF2-40B4-BE49-F238E27FC236}">
                  <a16:creationId xmlns:a16="http://schemas.microsoft.com/office/drawing/2014/main" id="{544EB385-118B-433F-869E-7CBDE6209C13}"/>
                </a:ext>
              </a:extLst>
            </p:cNvPr>
            <p:cNvSpPr txBox="1"/>
            <p:nvPr/>
          </p:nvSpPr>
          <p:spPr>
            <a:xfrm>
              <a:off x="8670957" y="4408293"/>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185" name="直接连接符 184">
              <a:extLst>
                <a:ext uri="{FF2B5EF4-FFF2-40B4-BE49-F238E27FC236}">
                  <a16:creationId xmlns:a16="http://schemas.microsoft.com/office/drawing/2014/main" id="{6E85E2D4-2286-445A-81F7-DB5D0BB81DEA}"/>
                </a:ext>
              </a:extLst>
            </p:cNvPr>
            <p:cNvCxnSpPr/>
            <p:nvPr/>
          </p:nvCxnSpPr>
          <p:spPr>
            <a:xfrm flipH="1">
              <a:off x="8733753" y="4356573"/>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86" name="文本框 185">
              <a:extLst>
                <a:ext uri="{FF2B5EF4-FFF2-40B4-BE49-F238E27FC236}">
                  <a16:creationId xmlns:a16="http://schemas.microsoft.com/office/drawing/2014/main" id="{E6D8B8E7-B45C-44C9-8AA5-8360F59D9C3C}"/>
                </a:ext>
              </a:extLst>
            </p:cNvPr>
            <p:cNvSpPr txBox="1"/>
            <p:nvPr/>
          </p:nvSpPr>
          <p:spPr>
            <a:xfrm>
              <a:off x="7966585" y="4079959"/>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187" name="文本框 186">
              <a:extLst>
                <a:ext uri="{FF2B5EF4-FFF2-40B4-BE49-F238E27FC236}">
                  <a16:creationId xmlns:a16="http://schemas.microsoft.com/office/drawing/2014/main" id="{D68BB721-0298-47B0-B219-E2E885683163}"/>
                </a:ext>
              </a:extLst>
            </p:cNvPr>
            <p:cNvSpPr txBox="1"/>
            <p:nvPr/>
          </p:nvSpPr>
          <p:spPr>
            <a:xfrm>
              <a:off x="9332405" y="2602829"/>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189" name="肘形连接符 79">
              <a:extLst>
                <a:ext uri="{FF2B5EF4-FFF2-40B4-BE49-F238E27FC236}">
                  <a16:creationId xmlns:a16="http://schemas.microsoft.com/office/drawing/2014/main" id="{679C47E7-EB35-433D-AFD7-11E056CCA608}"/>
                </a:ext>
              </a:extLst>
            </p:cNvPr>
            <p:cNvCxnSpPr>
              <a:cxnSpLocks/>
              <a:stCxn id="178" idx="3"/>
              <a:endCxn id="282" idx="1"/>
            </p:cNvCxnSpPr>
            <p:nvPr/>
          </p:nvCxnSpPr>
          <p:spPr>
            <a:xfrm flipV="1">
              <a:off x="8670997" y="2602830"/>
              <a:ext cx="1063852" cy="1833712"/>
            </a:xfrm>
            <a:prstGeom prst="bentConnector3">
              <a:avLst>
                <a:gd name="adj1" fmla="val 6614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a16="http://schemas.microsoft.com/office/drawing/2014/main" id="{8CA0E948-C5E7-4481-BF10-7CA43439D004}"/>
                </a:ext>
              </a:extLst>
            </p:cNvPr>
            <p:cNvCxnSpPr/>
            <p:nvPr/>
          </p:nvCxnSpPr>
          <p:spPr>
            <a:xfrm flipH="1">
              <a:off x="7170103" y="4366505"/>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1" name="组合 190">
              <a:extLst>
                <a:ext uri="{FF2B5EF4-FFF2-40B4-BE49-F238E27FC236}">
                  <a16:creationId xmlns:a16="http://schemas.microsoft.com/office/drawing/2014/main" id="{F4B09C35-A4D3-4C90-9901-A43C630920AF}"/>
                </a:ext>
              </a:extLst>
            </p:cNvPr>
            <p:cNvGrpSpPr/>
            <p:nvPr/>
          </p:nvGrpSpPr>
          <p:grpSpPr>
            <a:xfrm>
              <a:off x="6453236" y="1979689"/>
              <a:ext cx="1399129" cy="534032"/>
              <a:chOff x="4399913" y="2533870"/>
              <a:chExt cx="1399129" cy="534032"/>
            </a:xfrm>
          </p:grpSpPr>
          <p:cxnSp>
            <p:nvCxnSpPr>
              <p:cNvPr id="361" name="肘形连接符 70">
                <a:extLst>
                  <a:ext uri="{FF2B5EF4-FFF2-40B4-BE49-F238E27FC236}">
                    <a16:creationId xmlns:a16="http://schemas.microsoft.com/office/drawing/2014/main" id="{97C66C91-0463-42BC-98DA-2D2627DD2D3E}"/>
                  </a:ext>
                </a:extLst>
              </p:cNvPr>
              <p:cNvCxnSpPr>
                <a:cxnSpLocks/>
                <a:stCxn id="335" idx="3"/>
                <a:endCxn id="351" idx="1"/>
              </p:cNvCxnSpPr>
              <p:nvPr/>
            </p:nvCxnSpPr>
            <p:spPr>
              <a:xfrm>
                <a:off x="4399913" y="2841760"/>
                <a:ext cx="1399129" cy="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2" name="文本框 361">
                <a:extLst>
                  <a:ext uri="{FF2B5EF4-FFF2-40B4-BE49-F238E27FC236}">
                    <a16:creationId xmlns:a16="http://schemas.microsoft.com/office/drawing/2014/main" id="{C101CCC1-BA0F-4D62-BBDB-DEDDCABC09B6}"/>
                  </a:ext>
                </a:extLst>
              </p:cNvPr>
              <p:cNvSpPr txBox="1"/>
              <p:nvPr/>
            </p:nvSpPr>
            <p:spPr>
              <a:xfrm>
                <a:off x="4619454" y="2821681"/>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63" name="直接连接符 362">
                <a:extLst>
                  <a:ext uri="{FF2B5EF4-FFF2-40B4-BE49-F238E27FC236}">
                    <a16:creationId xmlns:a16="http://schemas.microsoft.com/office/drawing/2014/main" id="{9445557B-CC7F-4878-A9F2-5B88ECAFF1C7}"/>
                  </a:ext>
                </a:extLst>
              </p:cNvPr>
              <p:cNvCxnSpPr/>
              <p:nvPr/>
            </p:nvCxnSpPr>
            <p:spPr>
              <a:xfrm flipH="1">
                <a:off x="4626677" y="276539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64" name="文本框 363">
                <a:extLst>
                  <a:ext uri="{FF2B5EF4-FFF2-40B4-BE49-F238E27FC236}">
                    <a16:creationId xmlns:a16="http://schemas.microsoft.com/office/drawing/2014/main" id="{0B78E974-AF57-4F8E-9E3D-5F0C43EFDAE5}"/>
                  </a:ext>
                </a:extLst>
              </p:cNvPr>
              <p:cNvSpPr txBox="1"/>
              <p:nvPr/>
            </p:nvSpPr>
            <p:spPr>
              <a:xfrm>
                <a:off x="5201944" y="2805256"/>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365" name="直接连接符 364">
                <a:extLst>
                  <a:ext uri="{FF2B5EF4-FFF2-40B4-BE49-F238E27FC236}">
                    <a16:creationId xmlns:a16="http://schemas.microsoft.com/office/drawing/2014/main" id="{886667E0-4658-48AB-81D1-B8EE429A24EA}"/>
                  </a:ext>
                </a:extLst>
              </p:cNvPr>
              <p:cNvCxnSpPr/>
              <p:nvPr/>
            </p:nvCxnSpPr>
            <p:spPr>
              <a:xfrm flipH="1">
                <a:off x="5215977" y="277021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66" name="文本框 365">
                <a:extLst>
                  <a:ext uri="{FF2B5EF4-FFF2-40B4-BE49-F238E27FC236}">
                    <a16:creationId xmlns:a16="http://schemas.microsoft.com/office/drawing/2014/main" id="{165B8061-8DE1-4CC0-AE65-5A2639CF1641}"/>
                  </a:ext>
                </a:extLst>
              </p:cNvPr>
              <p:cNvSpPr txBox="1"/>
              <p:nvPr/>
            </p:nvSpPr>
            <p:spPr>
              <a:xfrm>
                <a:off x="4964519" y="2533870"/>
                <a:ext cx="660968" cy="276999"/>
              </a:xfrm>
              <a:prstGeom prst="rect">
                <a:avLst/>
              </a:prstGeom>
              <a:noFill/>
            </p:spPr>
            <p:txBody>
              <a:bodyPr wrap="square" rtlCol="0">
                <a:spAutoFit/>
              </a:bodyPr>
              <a:lstStyle/>
              <a:p>
                <a:r>
                  <a:rPr lang="en-US" altLang="zh-CN" sz="1200" dirty="0"/>
                  <a:t>[25:21]</a:t>
                </a:r>
                <a:endParaRPr lang="zh-CN" altLang="en-US" sz="1200" dirty="0"/>
              </a:p>
            </p:txBody>
          </p:sp>
        </p:grpSp>
        <p:cxnSp>
          <p:nvCxnSpPr>
            <p:cNvPr id="192" name="肘形连接符 121">
              <a:extLst>
                <a:ext uri="{FF2B5EF4-FFF2-40B4-BE49-F238E27FC236}">
                  <a16:creationId xmlns:a16="http://schemas.microsoft.com/office/drawing/2014/main" id="{63F6BEB1-EE57-4DAC-93FA-DCE1D9338725}"/>
                </a:ext>
              </a:extLst>
            </p:cNvPr>
            <p:cNvCxnSpPr>
              <a:cxnSpLocks/>
              <a:stCxn id="301" idx="3"/>
              <a:endCxn id="355" idx="1"/>
            </p:cNvCxnSpPr>
            <p:nvPr/>
          </p:nvCxnSpPr>
          <p:spPr>
            <a:xfrm flipH="1">
              <a:off x="7859582" y="2554419"/>
              <a:ext cx="3711113" cy="909859"/>
            </a:xfrm>
            <a:prstGeom prst="bentConnector5">
              <a:avLst>
                <a:gd name="adj1" fmla="val -6874"/>
                <a:gd name="adj2" fmla="val 159891"/>
                <a:gd name="adj3" fmla="val 10616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3" name="文本框 192">
              <a:extLst>
                <a:ext uri="{FF2B5EF4-FFF2-40B4-BE49-F238E27FC236}">
                  <a16:creationId xmlns:a16="http://schemas.microsoft.com/office/drawing/2014/main" id="{285278DF-2BF9-46A8-B579-61B8BB078502}"/>
                </a:ext>
              </a:extLst>
            </p:cNvPr>
            <p:cNvSpPr txBox="1"/>
            <p:nvPr/>
          </p:nvSpPr>
          <p:spPr>
            <a:xfrm>
              <a:off x="7029547" y="2859302"/>
              <a:ext cx="633507" cy="276999"/>
            </a:xfrm>
            <a:prstGeom prst="rect">
              <a:avLst/>
            </a:prstGeom>
            <a:noFill/>
          </p:spPr>
          <p:txBody>
            <a:bodyPr wrap="none" rtlCol="0">
              <a:spAutoFit/>
            </a:bodyPr>
            <a:lstStyle/>
            <a:p>
              <a:r>
                <a:rPr lang="en-US" altLang="zh-CN" sz="1200" dirty="0"/>
                <a:t>[20:16]</a:t>
              </a:r>
              <a:endParaRPr lang="zh-CN" altLang="en-US" sz="1200" dirty="0"/>
            </a:p>
          </p:txBody>
        </p:sp>
        <p:cxnSp>
          <p:nvCxnSpPr>
            <p:cNvPr id="194" name="肘形连接符 206">
              <a:extLst>
                <a:ext uri="{FF2B5EF4-FFF2-40B4-BE49-F238E27FC236}">
                  <a16:creationId xmlns:a16="http://schemas.microsoft.com/office/drawing/2014/main" id="{5AAE7F0E-5F89-43D1-A862-7F417E54D5A1}"/>
                </a:ext>
              </a:extLst>
            </p:cNvPr>
            <p:cNvCxnSpPr>
              <a:cxnSpLocks/>
              <a:endCxn id="354" idx="1"/>
            </p:cNvCxnSpPr>
            <p:nvPr/>
          </p:nvCxnSpPr>
          <p:spPr>
            <a:xfrm>
              <a:off x="6586241" y="2287579"/>
              <a:ext cx="1275501" cy="864112"/>
            </a:xfrm>
            <a:prstGeom prst="bentConnector3">
              <a:avLst>
                <a:gd name="adj1" fmla="val 3107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5" name="文本框 194">
              <a:extLst>
                <a:ext uri="{FF2B5EF4-FFF2-40B4-BE49-F238E27FC236}">
                  <a16:creationId xmlns:a16="http://schemas.microsoft.com/office/drawing/2014/main" id="{B947833C-070C-4624-AAC1-274FBD8F2340}"/>
                </a:ext>
              </a:extLst>
            </p:cNvPr>
            <p:cNvSpPr txBox="1"/>
            <p:nvPr/>
          </p:nvSpPr>
          <p:spPr>
            <a:xfrm>
              <a:off x="7265564" y="3114036"/>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208" name="直接连接符 207">
              <a:extLst>
                <a:ext uri="{FF2B5EF4-FFF2-40B4-BE49-F238E27FC236}">
                  <a16:creationId xmlns:a16="http://schemas.microsoft.com/office/drawing/2014/main" id="{1F1AC047-BC94-4044-8A37-931B59B2FAD1}"/>
                </a:ext>
              </a:extLst>
            </p:cNvPr>
            <p:cNvCxnSpPr/>
            <p:nvPr/>
          </p:nvCxnSpPr>
          <p:spPr>
            <a:xfrm flipH="1">
              <a:off x="7279597" y="3067908"/>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09" name="组合 208">
              <a:extLst>
                <a:ext uri="{FF2B5EF4-FFF2-40B4-BE49-F238E27FC236}">
                  <a16:creationId xmlns:a16="http://schemas.microsoft.com/office/drawing/2014/main" id="{F24370BF-6868-429D-82C0-1D14A5C8B498}"/>
                </a:ext>
              </a:extLst>
            </p:cNvPr>
            <p:cNvGrpSpPr/>
            <p:nvPr/>
          </p:nvGrpSpPr>
          <p:grpSpPr>
            <a:xfrm>
              <a:off x="7852365" y="1175686"/>
              <a:ext cx="1883243" cy="2692730"/>
              <a:chOff x="5799042" y="1729867"/>
              <a:chExt cx="1883243" cy="2692730"/>
            </a:xfrm>
          </p:grpSpPr>
          <p:cxnSp>
            <p:nvCxnSpPr>
              <p:cNvPr id="341" name="直接连接符 340">
                <a:extLst>
                  <a:ext uri="{FF2B5EF4-FFF2-40B4-BE49-F238E27FC236}">
                    <a16:creationId xmlns:a16="http://schemas.microsoft.com/office/drawing/2014/main" id="{42CFFF5C-A02B-47FB-96A5-4AA5ECAB8192}"/>
                  </a:ext>
                </a:extLst>
              </p:cNvPr>
              <p:cNvCxnSpPr>
                <a:cxnSpLocks/>
                <a:endCxn id="342" idx="2"/>
              </p:cNvCxnSpPr>
              <p:nvPr/>
            </p:nvCxnSpPr>
            <p:spPr>
              <a:xfrm flipV="1">
                <a:off x="6053015" y="2340754"/>
                <a:ext cx="0" cy="190167"/>
              </a:xfrm>
              <a:prstGeom prst="line">
                <a:avLst/>
              </a:prstGeom>
            </p:spPr>
            <p:style>
              <a:lnRef idx="1">
                <a:schemeClr val="accent1"/>
              </a:lnRef>
              <a:fillRef idx="0">
                <a:schemeClr val="accent1"/>
              </a:fillRef>
              <a:effectRef idx="0">
                <a:schemeClr val="accent1"/>
              </a:effectRef>
              <a:fontRef idx="minor">
                <a:schemeClr val="tx1"/>
              </a:fontRef>
            </p:style>
          </p:cxnSp>
          <p:sp>
            <p:nvSpPr>
              <p:cNvPr id="342" name="文本框 341">
                <a:extLst>
                  <a:ext uri="{FF2B5EF4-FFF2-40B4-BE49-F238E27FC236}">
                    <a16:creationId xmlns:a16="http://schemas.microsoft.com/office/drawing/2014/main" id="{B2C186C5-812D-4288-8D0F-9A7B9A1802CE}"/>
                  </a:ext>
                </a:extLst>
              </p:cNvPr>
              <p:cNvSpPr txBox="1"/>
              <p:nvPr/>
            </p:nvSpPr>
            <p:spPr>
              <a:xfrm>
                <a:off x="5866105" y="2109922"/>
                <a:ext cx="373820" cy="230832"/>
              </a:xfrm>
              <a:prstGeom prst="rect">
                <a:avLst/>
              </a:prstGeom>
              <a:noFill/>
            </p:spPr>
            <p:txBody>
              <a:bodyPr wrap="none" bIns="0" rtlCol="0">
                <a:spAutoFit/>
              </a:bodyPr>
              <a:lstStyle/>
              <a:p>
                <a:r>
                  <a:rPr lang="en-US" altLang="zh-CN" sz="1200" dirty="0" err="1">
                    <a:latin typeface="Cambria Math" panose="02040503050406030204" pitchFamily="18" charset="0"/>
                    <a:ea typeface="Cambria Math" panose="02040503050406030204" pitchFamily="18" charset="0"/>
                  </a:rPr>
                  <a:t>clk</a:t>
                </a:r>
                <a:endParaRPr lang="zh-CN" altLang="en-US" sz="1600" dirty="0">
                  <a:latin typeface="Cambria Math" panose="02040503050406030204" pitchFamily="18" charset="0"/>
                </a:endParaRPr>
              </a:p>
            </p:txBody>
          </p:sp>
          <p:grpSp>
            <p:nvGrpSpPr>
              <p:cNvPr id="343" name="组合 342">
                <a:extLst>
                  <a:ext uri="{FF2B5EF4-FFF2-40B4-BE49-F238E27FC236}">
                    <a16:creationId xmlns:a16="http://schemas.microsoft.com/office/drawing/2014/main" id="{F5D03852-10C5-4439-879D-72E03F048B56}"/>
                  </a:ext>
                </a:extLst>
              </p:cNvPr>
              <p:cNvGrpSpPr/>
              <p:nvPr/>
            </p:nvGrpSpPr>
            <p:grpSpPr>
              <a:xfrm>
                <a:off x="5799042" y="2465167"/>
                <a:ext cx="968164" cy="1729624"/>
                <a:chOff x="3944531" y="944827"/>
                <a:chExt cx="968164" cy="1729624"/>
              </a:xfrm>
            </p:grpSpPr>
            <p:sp>
              <p:nvSpPr>
                <p:cNvPr id="350" name="矩形 349">
                  <a:extLst>
                    <a:ext uri="{FF2B5EF4-FFF2-40B4-BE49-F238E27FC236}">
                      <a16:creationId xmlns:a16="http://schemas.microsoft.com/office/drawing/2014/main" id="{50E17BBA-A81A-4C31-B439-3864A139024F}"/>
                    </a:ext>
                  </a:extLst>
                </p:cNvPr>
                <p:cNvSpPr/>
                <p:nvPr/>
              </p:nvSpPr>
              <p:spPr>
                <a:xfrm>
                  <a:off x="3945569" y="946451"/>
                  <a:ext cx="964800" cy="172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寄存器文件</a:t>
                  </a:r>
                </a:p>
              </p:txBody>
            </p:sp>
            <p:sp>
              <p:nvSpPr>
                <p:cNvPr id="351" name="文本框 350">
                  <a:extLst>
                    <a:ext uri="{FF2B5EF4-FFF2-40B4-BE49-F238E27FC236}">
                      <a16:creationId xmlns:a16="http://schemas.microsoft.com/office/drawing/2014/main" id="{6FAC165C-4445-4358-91E4-56B891C15668}"/>
                    </a:ext>
                  </a:extLst>
                </p:cNvPr>
                <p:cNvSpPr txBox="1"/>
                <p:nvPr/>
              </p:nvSpPr>
              <p:spPr>
                <a:xfrm>
                  <a:off x="3944531" y="117161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A1</a:t>
                  </a:r>
                  <a:endParaRPr lang="zh-CN" altLang="en-US" sz="1600" dirty="0">
                    <a:latin typeface="Cambria Math" panose="02040503050406030204" pitchFamily="18" charset="0"/>
                  </a:endParaRPr>
                </a:p>
              </p:txBody>
            </p:sp>
            <p:sp>
              <p:nvSpPr>
                <p:cNvPr id="352" name="文本框 351">
                  <a:extLst>
                    <a:ext uri="{FF2B5EF4-FFF2-40B4-BE49-F238E27FC236}">
                      <a16:creationId xmlns:a16="http://schemas.microsoft.com/office/drawing/2014/main" id="{D0333822-E4EC-42F3-8711-AA3018DE7047}"/>
                    </a:ext>
                  </a:extLst>
                </p:cNvPr>
                <p:cNvSpPr txBox="1"/>
                <p:nvPr/>
              </p:nvSpPr>
              <p:spPr>
                <a:xfrm>
                  <a:off x="4443319" y="1171612"/>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RD1</a:t>
                  </a:r>
                  <a:endParaRPr lang="zh-CN" altLang="en-US" sz="1600" dirty="0">
                    <a:latin typeface="Cambria Math" panose="02040503050406030204" pitchFamily="18" charset="0"/>
                  </a:endParaRPr>
                </a:p>
              </p:txBody>
            </p:sp>
            <p:sp>
              <p:nvSpPr>
                <p:cNvPr id="353" name="文本框 352">
                  <a:extLst>
                    <a:ext uri="{FF2B5EF4-FFF2-40B4-BE49-F238E27FC236}">
                      <a16:creationId xmlns:a16="http://schemas.microsoft.com/office/drawing/2014/main" id="{B46CEA9C-7C71-4066-B7AA-0C827194F7E2}"/>
                    </a:ext>
                  </a:extLst>
                </p:cNvPr>
                <p:cNvSpPr txBox="1"/>
                <p:nvPr/>
              </p:nvSpPr>
              <p:spPr>
                <a:xfrm>
                  <a:off x="3954022" y="1536935"/>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A2</a:t>
                  </a:r>
                  <a:endParaRPr lang="zh-CN" altLang="en-US" sz="1600" dirty="0">
                    <a:latin typeface="Cambria Math" panose="02040503050406030204" pitchFamily="18" charset="0"/>
                  </a:endParaRPr>
                </a:p>
              </p:txBody>
            </p:sp>
            <p:sp>
              <p:nvSpPr>
                <p:cNvPr id="354" name="文本框 353">
                  <a:extLst>
                    <a:ext uri="{FF2B5EF4-FFF2-40B4-BE49-F238E27FC236}">
                      <a16:creationId xmlns:a16="http://schemas.microsoft.com/office/drawing/2014/main" id="{FEA47738-E965-41E4-859F-A428DAE91F69}"/>
                    </a:ext>
                  </a:extLst>
                </p:cNvPr>
                <p:cNvSpPr txBox="1"/>
                <p:nvPr/>
              </p:nvSpPr>
              <p:spPr>
                <a:xfrm>
                  <a:off x="3953908" y="203164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A3</a:t>
                  </a:r>
                  <a:endParaRPr lang="zh-CN" altLang="en-US" sz="1600" dirty="0">
                    <a:latin typeface="Cambria Math" panose="02040503050406030204" pitchFamily="18" charset="0"/>
                  </a:endParaRPr>
                </a:p>
              </p:txBody>
            </p:sp>
            <p:sp>
              <p:nvSpPr>
                <p:cNvPr id="355" name="文本框 354">
                  <a:extLst>
                    <a:ext uri="{FF2B5EF4-FFF2-40B4-BE49-F238E27FC236}">
                      <a16:creationId xmlns:a16="http://schemas.microsoft.com/office/drawing/2014/main" id="{C8BA6720-D6BB-484A-83AD-71197744D147}"/>
                    </a:ext>
                  </a:extLst>
                </p:cNvPr>
                <p:cNvSpPr txBox="1"/>
                <p:nvPr/>
              </p:nvSpPr>
              <p:spPr>
                <a:xfrm>
                  <a:off x="3951748" y="2359619"/>
                  <a:ext cx="493652"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rPr>
                    <a:t>WD3</a:t>
                  </a:r>
                  <a:endParaRPr lang="zh-CN" altLang="en-US" sz="1600" dirty="0">
                    <a:latin typeface="Cambria Math" panose="02040503050406030204" pitchFamily="18" charset="0"/>
                  </a:endParaRPr>
                </a:p>
              </p:txBody>
            </p:sp>
            <p:sp>
              <p:nvSpPr>
                <p:cNvPr id="356" name="文本框 355">
                  <a:extLst>
                    <a:ext uri="{FF2B5EF4-FFF2-40B4-BE49-F238E27FC236}">
                      <a16:creationId xmlns:a16="http://schemas.microsoft.com/office/drawing/2014/main" id="{424C64F5-082B-41AD-8D46-9062C1D9F0AE}"/>
                    </a:ext>
                  </a:extLst>
                </p:cNvPr>
                <p:cNvSpPr txBox="1"/>
                <p:nvPr/>
              </p:nvSpPr>
              <p:spPr>
                <a:xfrm>
                  <a:off x="4438288" y="944827"/>
                  <a:ext cx="357076" cy="267184"/>
                </a:xfrm>
                <a:prstGeom prst="rect">
                  <a:avLst/>
                </a:prstGeom>
                <a:noFill/>
              </p:spPr>
              <p:txBody>
                <a:bodyPr wrap="none" lIns="72000" tIns="36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357" name="组合 356">
                  <a:extLst>
                    <a:ext uri="{FF2B5EF4-FFF2-40B4-BE49-F238E27FC236}">
                      <a16:creationId xmlns:a16="http://schemas.microsoft.com/office/drawing/2014/main" id="{A456DBF5-D1AA-425C-A555-EF20AA29B73F}"/>
                    </a:ext>
                  </a:extLst>
                </p:cNvPr>
                <p:cNvGrpSpPr/>
                <p:nvPr/>
              </p:nvGrpSpPr>
              <p:grpSpPr>
                <a:xfrm>
                  <a:off x="4138517" y="950896"/>
                  <a:ext cx="120864" cy="128953"/>
                  <a:chOff x="1332523" y="3739662"/>
                  <a:chExt cx="146245" cy="128953"/>
                </a:xfrm>
              </p:grpSpPr>
              <p:cxnSp>
                <p:nvCxnSpPr>
                  <p:cNvPr id="359" name="直接连接符 358">
                    <a:extLst>
                      <a:ext uri="{FF2B5EF4-FFF2-40B4-BE49-F238E27FC236}">
                        <a16:creationId xmlns:a16="http://schemas.microsoft.com/office/drawing/2014/main" id="{85BB2268-4B60-4F2E-B1E9-5C704AC0ED79}"/>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0532F9F4-BCC7-41A2-93CA-6BAD4AE4640F}"/>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8" name="文本框 357">
                  <a:extLst>
                    <a:ext uri="{FF2B5EF4-FFF2-40B4-BE49-F238E27FC236}">
                      <a16:creationId xmlns:a16="http://schemas.microsoft.com/office/drawing/2014/main" id="{3A1C647C-C673-468F-BA51-EDE265C9C481}"/>
                    </a:ext>
                  </a:extLst>
                </p:cNvPr>
                <p:cNvSpPr txBox="1"/>
                <p:nvPr/>
              </p:nvSpPr>
              <p:spPr>
                <a:xfrm>
                  <a:off x="4453792" y="1536935"/>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RD2</a:t>
                  </a:r>
                  <a:endParaRPr lang="zh-CN" altLang="en-US" sz="1600" dirty="0">
                    <a:latin typeface="Cambria Math" panose="02040503050406030204" pitchFamily="18" charset="0"/>
                  </a:endParaRPr>
                </a:p>
              </p:txBody>
            </p:sp>
          </p:grpSp>
          <p:sp>
            <p:nvSpPr>
              <p:cNvPr id="344" name="文本框 343">
                <a:extLst>
                  <a:ext uri="{FF2B5EF4-FFF2-40B4-BE49-F238E27FC236}">
                    <a16:creationId xmlns:a16="http://schemas.microsoft.com/office/drawing/2014/main" id="{77FAA0F5-118F-462E-8202-C7CE15B944B5}"/>
                  </a:ext>
                </a:extLst>
              </p:cNvPr>
              <p:cNvSpPr txBox="1"/>
              <p:nvPr/>
            </p:nvSpPr>
            <p:spPr>
              <a:xfrm>
                <a:off x="6123561" y="4145598"/>
                <a:ext cx="420434" cy="276999"/>
              </a:xfrm>
              <a:prstGeom prst="rect">
                <a:avLst/>
              </a:prstGeom>
              <a:noFill/>
            </p:spPr>
            <p:txBody>
              <a:bodyPr wrap="square" rtlCol="0">
                <a:spAutoFit/>
              </a:bodyPr>
              <a:lstStyle/>
              <a:p>
                <a:r>
                  <a:rPr lang="en-US" altLang="zh-CN" sz="1200" dirty="0" err="1">
                    <a:solidFill>
                      <a:srgbClr val="00B050"/>
                    </a:solidFill>
                  </a:rPr>
                  <a:t>rf</a:t>
                </a:r>
                <a:endParaRPr lang="zh-CN" altLang="en-US" sz="1200" dirty="0">
                  <a:solidFill>
                    <a:srgbClr val="00B050"/>
                  </a:solidFill>
                </a:endParaRPr>
              </a:p>
            </p:txBody>
          </p:sp>
          <p:sp>
            <p:nvSpPr>
              <p:cNvPr id="345" name="文本框 344">
                <a:extLst>
                  <a:ext uri="{FF2B5EF4-FFF2-40B4-BE49-F238E27FC236}">
                    <a16:creationId xmlns:a16="http://schemas.microsoft.com/office/drawing/2014/main" id="{02C2C130-480F-4C0F-B0A5-D159FF41BC60}"/>
                  </a:ext>
                </a:extLst>
              </p:cNvPr>
              <p:cNvSpPr txBox="1"/>
              <p:nvPr/>
            </p:nvSpPr>
            <p:spPr>
              <a:xfrm>
                <a:off x="7219509" y="2387812"/>
                <a:ext cx="462423" cy="276999"/>
              </a:xfrm>
              <a:prstGeom prst="rect">
                <a:avLst/>
              </a:prstGeom>
              <a:noFill/>
            </p:spPr>
            <p:txBody>
              <a:bodyPr wrap="square" rtlCol="0">
                <a:spAutoFit/>
              </a:bodyPr>
              <a:lstStyle/>
              <a:p>
                <a:r>
                  <a:rPr lang="en-US" altLang="zh-CN" sz="1200" dirty="0" err="1">
                    <a:solidFill>
                      <a:srgbClr val="0070C0"/>
                    </a:solidFill>
                  </a:rPr>
                  <a:t>srcA</a:t>
                </a:r>
                <a:endParaRPr lang="zh-CN" altLang="en-US" sz="1200" dirty="0">
                  <a:solidFill>
                    <a:srgbClr val="0070C0"/>
                  </a:solidFill>
                </a:endParaRPr>
              </a:p>
            </p:txBody>
          </p:sp>
          <p:cxnSp>
            <p:nvCxnSpPr>
              <p:cNvPr id="346" name="肘形连接符 76">
                <a:extLst>
                  <a:ext uri="{FF2B5EF4-FFF2-40B4-BE49-F238E27FC236}">
                    <a16:creationId xmlns:a16="http://schemas.microsoft.com/office/drawing/2014/main" id="{43D00C34-5173-40D0-B5FD-E0839FA43AED}"/>
                  </a:ext>
                </a:extLst>
              </p:cNvPr>
              <p:cNvCxnSpPr/>
              <p:nvPr/>
            </p:nvCxnSpPr>
            <p:spPr>
              <a:xfrm flipV="1">
                <a:off x="6756733" y="2649423"/>
                <a:ext cx="925552" cy="196418"/>
              </a:xfrm>
              <a:prstGeom prst="bentConnector3">
                <a:avLst>
                  <a:gd name="adj1" fmla="val 5803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47" name="文本框 346">
                <a:extLst>
                  <a:ext uri="{FF2B5EF4-FFF2-40B4-BE49-F238E27FC236}">
                    <a16:creationId xmlns:a16="http://schemas.microsoft.com/office/drawing/2014/main" id="{C2358A4E-AB85-4295-960E-A7191B23722E}"/>
                  </a:ext>
                </a:extLst>
              </p:cNvPr>
              <p:cNvSpPr txBox="1"/>
              <p:nvPr/>
            </p:nvSpPr>
            <p:spPr>
              <a:xfrm>
                <a:off x="6839728" y="2840174"/>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48" name="直接连接符 347">
                <a:extLst>
                  <a:ext uri="{FF2B5EF4-FFF2-40B4-BE49-F238E27FC236}">
                    <a16:creationId xmlns:a16="http://schemas.microsoft.com/office/drawing/2014/main" id="{3665119E-5666-4560-99A8-3271D209BFB6}"/>
                  </a:ext>
                </a:extLst>
              </p:cNvPr>
              <p:cNvCxnSpPr/>
              <p:nvPr/>
            </p:nvCxnSpPr>
            <p:spPr>
              <a:xfrm flipH="1">
                <a:off x="6902524" y="2788454"/>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49" name="文本框 348">
                <a:extLst>
                  <a:ext uri="{FF2B5EF4-FFF2-40B4-BE49-F238E27FC236}">
                    <a16:creationId xmlns:a16="http://schemas.microsoft.com/office/drawing/2014/main" id="{04EF33D4-1229-4374-A0EF-2D798375E487}"/>
                  </a:ext>
                </a:extLst>
              </p:cNvPr>
              <p:cNvSpPr txBox="1"/>
              <p:nvPr/>
            </p:nvSpPr>
            <p:spPr>
              <a:xfrm>
                <a:off x="6082178" y="1729867"/>
                <a:ext cx="767198"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regWrite</a:t>
                </a:r>
                <a:endParaRPr lang="zh-CN" altLang="en-US" sz="1200" dirty="0">
                  <a:solidFill>
                    <a:srgbClr val="FF0000"/>
                  </a:solidFill>
                  <a:latin typeface="Cambria Math" panose="02040503050406030204" pitchFamily="18" charset="0"/>
                </a:endParaRPr>
              </a:p>
            </p:txBody>
          </p:sp>
        </p:grpSp>
        <p:grpSp>
          <p:nvGrpSpPr>
            <p:cNvPr id="210" name="组合 209">
              <a:extLst>
                <a:ext uri="{FF2B5EF4-FFF2-40B4-BE49-F238E27FC236}">
                  <a16:creationId xmlns:a16="http://schemas.microsoft.com/office/drawing/2014/main" id="{1A370E7D-94FB-4591-8CD8-B07FF54BF39C}"/>
                </a:ext>
              </a:extLst>
            </p:cNvPr>
            <p:cNvGrpSpPr/>
            <p:nvPr/>
          </p:nvGrpSpPr>
          <p:grpSpPr>
            <a:xfrm>
              <a:off x="5516911" y="3433529"/>
              <a:ext cx="378485" cy="721858"/>
              <a:chOff x="5498372" y="1191442"/>
              <a:chExt cx="378485" cy="854277"/>
            </a:xfrm>
          </p:grpSpPr>
          <mc:AlternateContent xmlns:mc="http://schemas.openxmlformats.org/markup-compatibility/2006" xmlns:a14="http://schemas.microsoft.com/office/drawing/2010/main">
            <mc:Choice Requires="a14">
              <p:sp>
                <p:nvSpPr>
                  <p:cNvPr id="337" name="流程图: 手动操作 90">
                    <a:extLst>
                      <a:ext uri="{FF2B5EF4-FFF2-40B4-BE49-F238E27FC236}">
                        <a16:creationId xmlns:a16="http://schemas.microsoft.com/office/drawing/2014/main" id="{CD6CC8C8-7146-4393-9C31-334859454EC7}"/>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14:m>
                      <m:oMathPara xmlns:m="http://schemas.openxmlformats.org/officeDocument/2006/math">
                        <m:oMathParaPr>
                          <m:jc m:val="centerGroup"/>
                        </m:oMathParaPr>
                        <m:oMath xmlns:m="http://schemas.openxmlformats.org/officeDocument/2006/math">
                          <m:r>
                            <a:rPr lang="en-US" altLang="zh-CN" sz="1100" b="1" i="1" dirty="0">
                              <a:solidFill>
                                <a:schemeClr val="bg1">
                                  <a:lumMod val="50000"/>
                                </a:schemeClr>
                              </a:solidFill>
                              <a:latin typeface="Cambria Math" panose="02040503050406030204" pitchFamily="18" charset="0"/>
                            </a:rPr>
                            <m:t>+</m:t>
                          </m:r>
                        </m:oMath>
                      </m:oMathPara>
                    </a14:m>
                    <a:endParaRPr lang="zh-CN" altLang="en-US" sz="1100" b="1" dirty="0">
                      <a:solidFill>
                        <a:schemeClr val="bg1">
                          <a:lumMod val="50000"/>
                        </a:schemeClr>
                      </a:solidFill>
                    </a:endParaRPr>
                  </a:p>
                </p:txBody>
              </p:sp>
            </mc:Choice>
            <mc:Fallback xmlns="">
              <p:sp>
                <p:nvSpPr>
                  <p:cNvPr id="337" name="流程图: 手动操作 90">
                    <a:extLst>
                      <a:ext uri="{FF2B5EF4-FFF2-40B4-BE49-F238E27FC236}">
                        <a16:creationId xmlns:a16="http://schemas.microsoft.com/office/drawing/2014/main" id="{CD6CC8C8-7146-4393-9C31-334859454EC7}"/>
                      </a:ext>
                    </a:extLst>
                  </p:cNvPr>
                  <p:cNvSpPr>
                    <a:spLocks noRot="1" noChangeAspect="1" noMove="1" noResize="1" noEditPoints="1" noAdjustHandles="1" noChangeArrowheads="1" noChangeShapeType="1" noTextEdit="1"/>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blipFill>
                    <a:blip r:embed="rId5"/>
                    <a:stretch>
                      <a:fillRect/>
                    </a:stretch>
                  </a:blipFill>
                </p:spPr>
                <p:txBody>
                  <a:bodyPr/>
                  <a:lstStyle/>
                  <a:p>
                    <a:r>
                      <a:rPr lang="zh-CN" altLang="en-US">
                        <a:noFill/>
                      </a:rPr>
                      <a:t> </a:t>
                    </a:r>
                  </a:p>
                </p:txBody>
              </p:sp>
            </mc:Fallback>
          </mc:AlternateContent>
          <p:sp>
            <p:nvSpPr>
              <p:cNvPr id="338" name="文本框 337">
                <a:extLst>
                  <a:ext uri="{FF2B5EF4-FFF2-40B4-BE49-F238E27FC236}">
                    <a16:creationId xmlns:a16="http://schemas.microsoft.com/office/drawing/2014/main" id="{50FF5A14-51D3-43CD-95E3-49470515989C}"/>
                  </a:ext>
                </a:extLst>
              </p:cNvPr>
              <p:cNvSpPr txBox="1"/>
              <p:nvPr/>
            </p:nvSpPr>
            <p:spPr>
              <a:xfrm>
                <a:off x="5502468" y="1214748"/>
                <a:ext cx="208835"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339" name="文本框 338">
                <a:extLst>
                  <a:ext uri="{FF2B5EF4-FFF2-40B4-BE49-F238E27FC236}">
                    <a16:creationId xmlns:a16="http://schemas.microsoft.com/office/drawing/2014/main" id="{8303DA26-91FC-4EA0-9A10-22C830356E3C}"/>
                  </a:ext>
                </a:extLst>
              </p:cNvPr>
              <p:cNvSpPr txBox="1"/>
              <p:nvPr/>
            </p:nvSpPr>
            <p:spPr>
              <a:xfrm>
                <a:off x="5501709" y="1722335"/>
                <a:ext cx="207232"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340" name="文本框 339">
                <a:extLst>
                  <a:ext uri="{FF2B5EF4-FFF2-40B4-BE49-F238E27FC236}">
                    <a16:creationId xmlns:a16="http://schemas.microsoft.com/office/drawing/2014/main" id="{064FECA9-BEF4-4949-828B-B4F4107C751B}"/>
                  </a:ext>
                </a:extLst>
              </p:cNvPr>
              <p:cNvSpPr txBox="1"/>
              <p:nvPr/>
            </p:nvSpPr>
            <p:spPr>
              <a:xfrm>
                <a:off x="5735808" y="1479015"/>
                <a:ext cx="136823" cy="291388"/>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211" name="肘形连接符 164">
              <a:extLst>
                <a:ext uri="{FF2B5EF4-FFF2-40B4-BE49-F238E27FC236}">
                  <a16:creationId xmlns:a16="http://schemas.microsoft.com/office/drawing/2014/main" id="{EDD1AE42-E2BC-4C4F-9136-C8E63B105E4C}"/>
                </a:ext>
              </a:extLst>
            </p:cNvPr>
            <p:cNvCxnSpPr>
              <a:cxnSpLocks/>
              <a:stCxn id="329" idx="3"/>
              <a:endCxn id="338" idx="1"/>
            </p:cNvCxnSpPr>
            <p:nvPr/>
          </p:nvCxnSpPr>
          <p:spPr>
            <a:xfrm>
              <a:off x="5092262" y="2290798"/>
              <a:ext cx="428745" cy="1285535"/>
            </a:xfrm>
            <a:prstGeom prst="bentConnector3">
              <a:avLst>
                <a:gd name="adj1" fmla="val 3061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肘形连接符 168">
              <a:extLst>
                <a:ext uri="{FF2B5EF4-FFF2-40B4-BE49-F238E27FC236}">
                  <a16:creationId xmlns:a16="http://schemas.microsoft.com/office/drawing/2014/main" id="{F62891FA-FC7E-4DC7-9362-1244D372ACC5}"/>
                </a:ext>
              </a:extLst>
            </p:cNvPr>
            <p:cNvCxnSpPr>
              <a:cxnSpLocks/>
              <a:stCxn id="340" idx="3"/>
              <a:endCxn id="328" idx="1"/>
            </p:cNvCxnSpPr>
            <p:nvPr/>
          </p:nvCxnSpPr>
          <p:spPr>
            <a:xfrm flipH="1" flipV="1">
              <a:off x="4531968" y="2290799"/>
              <a:ext cx="1359202" cy="1508838"/>
            </a:xfrm>
            <a:prstGeom prst="bentConnector5">
              <a:avLst>
                <a:gd name="adj1" fmla="val -11519"/>
                <a:gd name="adj2" fmla="val -42700"/>
                <a:gd name="adj3" fmla="val 12782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直接箭头连接符 212">
              <a:extLst>
                <a:ext uri="{FF2B5EF4-FFF2-40B4-BE49-F238E27FC236}">
                  <a16:creationId xmlns:a16="http://schemas.microsoft.com/office/drawing/2014/main" id="{305205F1-35D1-42B3-9E09-F48D382488F4}"/>
                </a:ext>
              </a:extLst>
            </p:cNvPr>
            <p:cNvCxnSpPr/>
            <p:nvPr/>
          </p:nvCxnSpPr>
          <p:spPr>
            <a:xfrm>
              <a:off x="5292119" y="4001372"/>
              <a:ext cx="21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F3DADD8D-F283-4937-9618-ADF72594B93C}"/>
                </a:ext>
              </a:extLst>
            </p:cNvPr>
            <p:cNvSpPr txBox="1"/>
            <p:nvPr/>
          </p:nvSpPr>
          <p:spPr>
            <a:xfrm>
              <a:off x="5056869" y="3847483"/>
              <a:ext cx="263214" cy="276999"/>
            </a:xfrm>
            <a:prstGeom prst="rect">
              <a:avLst/>
            </a:prstGeom>
            <a:noFill/>
          </p:spPr>
          <p:txBody>
            <a:bodyPr wrap="none" rtlCol="0">
              <a:spAutoFit/>
            </a:bodyPr>
            <a:lstStyle/>
            <a:p>
              <a:r>
                <a:rPr lang="en-US" altLang="zh-CN" sz="1200" dirty="0"/>
                <a:t>1</a:t>
              </a:r>
              <a:endParaRPr lang="zh-CN" altLang="en-US" sz="1200" dirty="0"/>
            </a:p>
          </p:txBody>
        </p:sp>
        <p:cxnSp>
          <p:nvCxnSpPr>
            <p:cNvPr id="215" name="肘形连接符 7">
              <a:extLst>
                <a:ext uri="{FF2B5EF4-FFF2-40B4-BE49-F238E27FC236}">
                  <a16:creationId xmlns:a16="http://schemas.microsoft.com/office/drawing/2014/main" id="{37B54BF2-665B-4CB0-9338-B8AFB5BC91B3}"/>
                </a:ext>
              </a:extLst>
            </p:cNvPr>
            <p:cNvCxnSpPr>
              <a:cxnSpLocks/>
              <a:stCxn id="329" idx="3"/>
              <a:endCxn id="334" idx="1"/>
            </p:cNvCxnSpPr>
            <p:nvPr/>
          </p:nvCxnSpPr>
          <p:spPr>
            <a:xfrm>
              <a:off x="5092262" y="2290798"/>
              <a:ext cx="491241"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16" name="组合 215">
              <a:extLst>
                <a:ext uri="{FF2B5EF4-FFF2-40B4-BE49-F238E27FC236}">
                  <a16:creationId xmlns:a16="http://schemas.microsoft.com/office/drawing/2014/main" id="{68AA586B-5BDF-4FBA-9C28-5A804451F8AA}"/>
                </a:ext>
              </a:extLst>
            </p:cNvPr>
            <p:cNvGrpSpPr/>
            <p:nvPr/>
          </p:nvGrpSpPr>
          <p:grpSpPr>
            <a:xfrm>
              <a:off x="5583503" y="2008888"/>
              <a:ext cx="869733" cy="826990"/>
              <a:chOff x="4091087" y="4179908"/>
              <a:chExt cx="969977" cy="826990"/>
            </a:xfrm>
          </p:grpSpPr>
          <p:sp>
            <p:nvSpPr>
              <p:cNvPr id="333" name="矩形 332">
                <a:extLst>
                  <a:ext uri="{FF2B5EF4-FFF2-40B4-BE49-F238E27FC236}">
                    <a16:creationId xmlns:a16="http://schemas.microsoft.com/office/drawing/2014/main" id="{F1A72DD7-61B6-423B-8902-06F3F763179E}"/>
                  </a:ext>
                </a:extLst>
              </p:cNvPr>
              <p:cNvSpPr/>
              <p:nvPr/>
            </p:nvSpPr>
            <p:spPr>
              <a:xfrm>
                <a:off x="4092125"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334" name="文本框 333">
                <a:extLst>
                  <a:ext uri="{FF2B5EF4-FFF2-40B4-BE49-F238E27FC236}">
                    <a16:creationId xmlns:a16="http://schemas.microsoft.com/office/drawing/2014/main" id="{2894AFDA-8345-4F04-9FAF-A7D2CD651C5C}"/>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335" name="文本框 334">
                <a:extLst>
                  <a:ext uri="{FF2B5EF4-FFF2-40B4-BE49-F238E27FC236}">
                    <a16:creationId xmlns:a16="http://schemas.microsoft.com/office/drawing/2014/main" id="{5644796D-3E7D-4059-817A-6D411A6DD806}"/>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336" name="文本框 335">
                <a:extLst>
                  <a:ext uri="{FF2B5EF4-FFF2-40B4-BE49-F238E27FC236}">
                    <a16:creationId xmlns:a16="http://schemas.microsoft.com/office/drawing/2014/main" id="{BFBF2ED3-786E-473C-A167-2257AF4DF395}"/>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217" name="文本框 216">
              <a:extLst>
                <a:ext uri="{FF2B5EF4-FFF2-40B4-BE49-F238E27FC236}">
                  <a16:creationId xmlns:a16="http://schemas.microsoft.com/office/drawing/2014/main" id="{74078CC7-BA3A-412F-9540-96BC22A82E2D}"/>
                </a:ext>
              </a:extLst>
            </p:cNvPr>
            <p:cNvSpPr txBox="1"/>
            <p:nvPr/>
          </p:nvSpPr>
          <p:spPr>
            <a:xfrm>
              <a:off x="4199649" y="2270335"/>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18" name="直接连接符 217">
              <a:extLst>
                <a:ext uri="{FF2B5EF4-FFF2-40B4-BE49-F238E27FC236}">
                  <a16:creationId xmlns:a16="http://schemas.microsoft.com/office/drawing/2014/main" id="{68ABFFA0-6353-4E27-8A94-0ADE6B0C8F52}"/>
                </a:ext>
              </a:extLst>
            </p:cNvPr>
            <p:cNvCxnSpPr/>
            <p:nvPr/>
          </p:nvCxnSpPr>
          <p:spPr>
            <a:xfrm flipH="1">
              <a:off x="4239666" y="222087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19" name="文本框 218">
              <a:extLst>
                <a:ext uri="{FF2B5EF4-FFF2-40B4-BE49-F238E27FC236}">
                  <a16:creationId xmlns:a16="http://schemas.microsoft.com/office/drawing/2014/main" id="{05F6A219-DE56-489A-A083-743E55CE0B00}"/>
                </a:ext>
              </a:extLst>
            </p:cNvPr>
            <p:cNvSpPr txBox="1"/>
            <p:nvPr/>
          </p:nvSpPr>
          <p:spPr>
            <a:xfrm>
              <a:off x="5289198" y="2265522"/>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220" name="直接连接符 219">
              <a:extLst>
                <a:ext uri="{FF2B5EF4-FFF2-40B4-BE49-F238E27FC236}">
                  <a16:creationId xmlns:a16="http://schemas.microsoft.com/office/drawing/2014/main" id="{CE208F8D-F186-411D-8607-B3616816F24E}"/>
                </a:ext>
              </a:extLst>
            </p:cNvPr>
            <p:cNvCxnSpPr/>
            <p:nvPr/>
          </p:nvCxnSpPr>
          <p:spPr>
            <a:xfrm flipH="1">
              <a:off x="5286605" y="2220879"/>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44F09607-A190-4466-A420-A35A7C3B3D0E}"/>
                </a:ext>
              </a:extLst>
            </p:cNvPr>
            <p:cNvCxnSpPr>
              <a:cxnSpLocks/>
              <a:stCxn id="327" idx="0"/>
              <a:endCxn id="222" idx="2"/>
            </p:cNvCxnSpPr>
            <p:nvPr/>
          </p:nvCxnSpPr>
          <p:spPr>
            <a:xfrm flipV="1">
              <a:off x="4815690" y="1887698"/>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222" name="文本框 221">
              <a:extLst>
                <a:ext uri="{FF2B5EF4-FFF2-40B4-BE49-F238E27FC236}">
                  <a16:creationId xmlns:a16="http://schemas.microsoft.com/office/drawing/2014/main" id="{1A1B24B4-E0A8-4C55-8C77-16064253778E}"/>
                </a:ext>
              </a:extLst>
            </p:cNvPr>
            <p:cNvSpPr txBox="1"/>
            <p:nvPr/>
          </p:nvSpPr>
          <p:spPr>
            <a:xfrm>
              <a:off x="4616151" y="1626088"/>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grpSp>
          <p:nvGrpSpPr>
            <p:cNvPr id="223" name="组合 222">
              <a:extLst>
                <a:ext uri="{FF2B5EF4-FFF2-40B4-BE49-F238E27FC236}">
                  <a16:creationId xmlns:a16="http://schemas.microsoft.com/office/drawing/2014/main" id="{84DD3C91-BCD3-493A-9B4D-97D7CBBBF0A3}"/>
                </a:ext>
              </a:extLst>
            </p:cNvPr>
            <p:cNvGrpSpPr/>
            <p:nvPr/>
          </p:nvGrpSpPr>
          <p:grpSpPr>
            <a:xfrm>
              <a:off x="4531968" y="2052800"/>
              <a:ext cx="566600" cy="550843"/>
              <a:chOff x="2240347" y="2606981"/>
              <a:chExt cx="566600" cy="550843"/>
            </a:xfrm>
          </p:grpSpPr>
          <p:sp>
            <p:nvSpPr>
              <p:cNvPr id="327" name="矩形 326">
                <a:extLst>
                  <a:ext uri="{FF2B5EF4-FFF2-40B4-BE49-F238E27FC236}">
                    <a16:creationId xmlns:a16="http://schemas.microsoft.com/office/drawing/2014/main" id="{6F5B9A0A-4124-42C8-A025-B1BE2ADAA07C}"/>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328" name="文本框 327">
                <a:extLst>
                  <a:ext uri="{FF2B5EF4-FFF2-40B4-BE49-F238E27FC236}">
                    <a16:creationId xmlns:a16="http://schemas.microsoft.com/office/drawing/2014/main" id="{8FF65820-88A1-4D08-80BA-0112972F2316}"/>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329" name="文本框 328">
                <a:extLst>
                  <a:ext uri="{FF2B5EF4-FFF2-40B4-BE49-F238E27FC236}">
                    <a16:creationId xmlns:a16="http://schemas.microsoft.com/office/drawing/2014/main" id="{DB72E616-9A4B-43B6-93E5-2F79FE02F949}"/>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330" name="组合 329">
                <a:extLst>
                  <a:ext uri="{FF2B5EF4-FFF2-40B4-BE49-F238E27FC236}">
                    <a16:creationId xmlns:a16="http://schemas.microsoft.com/office/drawing/2014/main" id="{7C83C82B-D7F6-4B05-AD0A-7964BFE01AAC}"/>
                  </a:ext>
                </a:extLst>
              </p:cNvPr>
              <p:cNvGrpSpPr/>
              <p:nvPr/>
            </p:nvGrpSpPr>
            <p:grpSpPr>
              <a:xfrm>
                <a:off x="2476438" y="2607831"/>
                <a:ext cx="98135" cy="128953"/>
                <a:chOff x="1332523" y="3747282"/>
                <a:chExt cx="146245" cy="128953"/>
              </a:xfrm>
            </p:grpSpPr>
            <p:cxnSp>
              <p:nvCxnSpPr>
                <p:cNvPr id="331" name="直接连接符 330">
                  <a:extLst>
                    <a:ext uri="{FF2B5EF4-FFF2-40B4-BE49-F238E27FC236}">
                      <a16:creationId xmlns:a16="http://schemas.microsoft.com/office/drawing/2014/main" id="{A607DD69-6F11-4F0D-A48A-E9FBF9F66BAE}"/>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直接连接符 331">
                  <a:extLst>
                    <a:ext uri="{FF2B5EF4-FFF2-40B4-BE49-F238E27FC236}">
                      <a16:creationId xmlns:a16="http://schemas.microsoft.com/office/drawing/2014/main" id="{A14F4055-2E5C-476F-AA30-F44900687417}"/>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4" name="文本框 223">
              <a:extLst>
                <a:ext uri="{FF2B5EF4-FFF2-40B4-BE49-F238E27FC236}">
                  <a16:creationId xmlns:a16="http://schemas.microsoft.com/office/drawing/2014/main" id="{722DB355-473B-40D8-9C41-7FB227E4FDC3}"/>
                </a:ext>
              </a:extLst>
            </p:cNvPr>
            <p:cNvSpPr txBox="1"/>
            <p:nvPr/>
          </p:nvSpPr>
          <p:spPr>
            <a:xfrm>
              <a:off x="5093807" y="2016488"/>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225" name="文本框 224">
              <a:extLst>
                <a:ext uri="{FF2B5EF4-FFF2-40B4-BE49-F238E27FC236}">
                  <a16:creationId xmlns:a16="http://schemas.microsoft.com/office/drawing/2014/main" id="{C8D64483-36D0-4728-9CC8-F8112D9F2F88}"/>
                </a:ext>
              </a:extLst>
            </p:cNvPr>
            <p:cNvSpPr txBox="1"/>
            <p:nvPr/>
          </p:nvSpPr>
          <p:spPr>
            <a:xfrm>
              <a:off x="3953874" y="1969053"/>
              <a:ext cx="569604" cy="276999"/>
            </a:xfrm>
            <a:prstGeom prst="rect">
              <a:avLst/>
            </a:prstGeom>
            <a:noFill/>
          </p:spPr>
          <p:txBody>
            <a:bodyPr wrap="square" rtlCol="0">
              <a:spAutoFit/>
            </a:bodyPr>
            <a:lstStyle/>
            <a:p>
              <a:r>
                <a:rPr lang="en-US" altLang="zh-CN" sz="1200" dirty="0" err="1">
                  <a:solidFill>
                    <a:srgbClr val="0070C0"/>
                  </a:solidFill>
                  <a:latin typeface="Arial Narrow" panose="020B0606020202030204" pitchFamily="34" charset="0"/>
                </a:rPr>
                <a:t>pcnext</a:t>
              </a:r>
              <a:endParaRPr lang="zh-CN" altLang="en-US" sz="1200" dirty="0">
                <a:solidFill>
                  <a:srgbClr val="0070C0"/>
                </a:solidFill>
                <a:latin typeface="Arial Narrow" panose="020B0606020202030204" pitchFamily="34" charset="0"/>
              </a:endParaRPr>
            </a:p>
          </p:txBody>
        </p:sp>
        <p:sp>
          <p:nvSpPr>
            <p:cNvPr id="226" name="文本框 225">
              <a:extLst>
                <a:ext uri="{FF2B5EF4-FFF2-40B4-BE49-F238E27FC236}">
                  <a16:creationId xmlns:a16="http://schemas.microsoft.com/office/drawing/2014/main" id="{56B59BFE-25A8-41D9-B2DB-B6BD5EB6C39C}"/>
                </a:ext>
              </a:extLst>
            </p:cNvPr>
            <p:cNvSpPr txBox="1"/>
            <p:nvPr/>
          </p:nvSpPr>
          <p:spPr>
            <a:xfrm>
              <a:off x="4531969" y="2546037"/>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sp>
          <p:nvSpPr>
            <p:cNvPr id="227" name="文本框 226">
              <a:extLst>
                <a:ext uri="{FF2B5EF4-FFF2-40B4-BE49-F238E27FC236}">
                  <a16:creationId xmlns:a16="http://schemas.microsoft.com/office/drawing/2014/main" id="{49BA11A5-F1A8-4FF4-90EA-28E3CEF5F3F8}"/>
                </a:ext>
              </a:extLst>
            </p:cNvPr>
            <p:cNvSpPr txBox="1"/>
            <p:nvPr/>
          </p:nvSpPr>
          <p:spPr>
            <a:xfrm>
              <a:off x="5583504" y="2789138"/>
              <a:ext cx="865092" cy="276999"/>
            </a:xfrm>
            <a:prstGeom prst="rect">
              <a:avLst/>
            </a:prstGeom>
            <a:noFill/>
          </p:spPr>
          <p:txBody>
            <a:bodyPr wrap="square" rtlCol="0">
              <a:spAutoFit/>
            </a:bodyPr>
            <a:lstStyle/>
            <a:p>
              <a:pPr algn="ctr"/>
              <a:r>
                <a:rPr lang="en-US" altLang="zh-CN" sz="1200" dirty="0" err="1">
                  <a:solidFill>
                    <a:srgbClr val="00B050"/>
                  </a:solidFill>
                </a:rPr>
                <a:t>imem</a:t>
              </a:r>
              <a:endParaRPr lang="zh-CN" altLang="en-US" sz="1400" dirty="0">
                <a:solidFill>
                  <a:srgbClr val="00B050"/>
                </a:solidFill>
              </a:endParaRPr>
            </a:p>
          </p:txBody>
        </p:sp>
        <p:grpSp>
          <p:nvGrpSpPr>
            <p:cNvPr id="228" name="组合 227">
              <a:extLst>
                <a:ext uri="{FF2B5EF4-FFF2-40B4-BE49-F238E27FC236}">
                  <a16:creationId xmlns:a16="http://schemas.microsoft.com/office/drawing/2014/main" id="{94F951CF-B39B-469A-9676-6AE43CA1BDE7}"/>
                </a:ext>
              </a:extLst>
            </p:cNvPr>
            <p:cNvGrpSpPr/>
            <p:nvPr/>
          </p:nvGrpSpPr>
          <p:grpSpPr>
            <a:xfrm>
              <a:off x="10756225" y="1680385"/>
              <a:ext cx="843160" cy="1750991"/>
              <a:chOff x="8702902" y="2234566"/>
              <a:chExt cx="843160" cy="1750991"/>
            </a:xfrm>
          </p:grpSpPr>
          <p:grpSp>
            <p:nvGrpSpPr>
              <p:cNvPr id="285" name="组合 284">
                <a:extLst>
                  <a:ext uri="{FF2B5EF4-FFF2-40B4-BE49-F238E27FC236}">
                    <a16:creationId xmlns:a16="http://schemas.microsoft.com/office/drawing/2014/main" id="{42873702-2A9B-4A0D-931F-5AD25555453B}"/>
                  </a:ext>
                </a:extLst>
              </p:cNvPr>
              <p:cNvGrpSpPr/>
              <p:nvPr/>
            </p:nvGrpSpPr>
            <p:grpSpPr>
              <a:xfrm>
                <a:off x="8702902" y="2672974"/>
                <a:ext cx="843160" cy="1081417"/>
                <a:chOff x="1430621" y="3377575"/>
                <a:chExt cx="843160" cy="1081417"/>
              </a:xfrm>
            </p:grpSpPr>
            <p:sp>
              <p:nvSpPr>
                <p:cNvPr id="290" name="矩形 289">
                  <a:extLst>
                    <a:ext uri="{FF2B5EF4-FFF2-40B4-BE49-F238E27FC236}">
                      <a16:creationId xmlns:a16="http://schemas.microsoft.com/office/drawing/2014/main" id="{9FFC12A8-8F58-4C3D-B02A-F03B2BCC64F0}"/>
                    </a:ext>
                  </a:extLst>
                </p:cNvPr>
                <p:cNvSpPr/>
                <p:nvPr/>
              </p:nvSpPr>
              <p:spPr>
                <a:xfrm>
                  <a:off x="1431659" y="3390376"/>
                  <a:ext cx="814951" cy="106861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数据存储器</a:t>
                  </a:r>
                </a:p>
              </p:txBody>
            </p:sp>
            <p:sp>
              <p:nvSpPr>
                <p:cNvPr id="299" name="文本框 298">
                  <a:extLst>
                    <a:ext uri="{FF2B5EF4-FFF2-40B4-BE49-F238E27FC236}">
                      <a16:creationId xmlns:a16="http://schemas.microsoft.com/office/drawing/2014/main" id="{1490E0D6-7656-4B31-8F86-CC1F5245D8C6}"/>
                    </a:ext>
                  </a:extLst>
                </p:cNvPr>
                <p:cNvSpPr txBox="1"/>
                <p:nvPr/>
              </p:nvSpPr>
              <p:spPr>
                <a:xfrm>
                  <a:off x="1430621" y="3659313"/>
                  <a:ext cx="277246"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a:t>
                  </a:r>
                  <a:endParaRPr lang="zh-CN" altLang="en-US" sz="1600" dirty="0">
                    <a:latin typeface="Cambria Math" panose="02040503050406030204" pitchFamily="18" charset="0"/>
                  </a:endParaRPr>
                </a:p>
              </p:txBody>
            </p:sp>
            <p:sp>
              <p:nvSpPr>
                <p:cNvPr id="301" name="文本框 300">
                  <a:extLst>
                    <a:ext uri="{FF2B5EF4-FFF2-40B4-BE49-F238E27FC236}">
                      <a16:creationId xmlns:a16="http://schemas.microsoft.com/office/drawing/2014/main" id="{2053DE08-FFFC-4E88-8DE6-718D1F3FCC90}"/>
                    </a:ext>
                  </a:extLst>
                </p:cNvPr>
                <p:cNvSpPr txBox="1"/>
                <p:nvPr/>
              </p:nvSpPr>
              <p:spPr>
                <a:xfrm>
                  <a:off x="1885573" y="3659312"/>
                  <a:ext cx="359518"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a:t>
                  </a:r>
                  <a:endParaRPr lang="zh-CN" altLang="en-US" sz="1600" dirty="0">
                    <a:latin typeface="Cambria Math" panose="02040503050406030204" pitchFamily="18" charset="0"/>
                  </a:endParaRPr>
                </a:p>
              </p:txBody>
            </p:sp>
            <p:sp>
              <p:nvSpPr>
                <p:cNvPr id="308" name="文本框 307">
                  <a:extLst>
                    <a:ext uri="{FF2B5EF4-FFF2-40B4-BE49-F238E27FC236}">
                      <a16:creationId xmlns:a16="http://schemas.microsoft.com/office/drawing/2014/main" id="{38ED1AAB-FFE6-45C8-B04E-8850A09076D0}"/>
                    </a:ext>
                  </a:extLst>
                </p:cNvPr>
                <p:cNvSpPr txBox="1"/>
                <p:nvPr/>
              </p:nvSpPr>
              <p:spPr>
                <a:xfrm>
                  <a:off x="1842894" y="3968835"/>
                  <a:ext cx="430887" cy="488078"/>
                </a:xfrm>
                <a:prstGeom prst="rect">
                  <a:avLst/>
                </a:prstGeom>
                <a:noFill/>
              </p:spPr>
              <p:txBody>
                <a:bodyPr vert="eaVert" wrap="none" tIns="36000" rtlCol="0" anchor="ctr">
                  <a:spAutoFit/>
                </a:bodyPr>
                <a:lstStyle/>
                <a:p>
                  <a:r>
                    <a:rPr lang="en-US" altLang="zh-CN" sz="1600" dirty="0">
                      <a:solidFill>
                        <a:schemeClr val="accent1">
                          <a:lumMod val="60000"/>
                          <a:lumOff val="40000"/>
                        </a:schemeClr>
                      </a:solidFill>
                    </a:rPr>
                    <a:t>RAM</a:t>
                  </a:r>
                  <a:endParaRPr lang="zh-CN" altLang="en-US" sz="1600" dirty="0">
                    <a:solidFill>
                      <a:schemeClr val="accent1">
                        <a:lumMod val="60000"/>
                        <a:lumOff val="40000"/>
                      </a:schemeClr>
                    </a:solidFill>
                  </a:endParaRPr>
                </a:p>
              </p:txBody>
            </p:sp>
            <p:sp>
              <p:nvSpPr>
                <p:cNvPr id="322" name="文本框 321">
                  <a:extLst>
                    <a:ext uri="{FF2B5EF4-FFF2-40B4-BE49-F238E27FC236}">
                      <a16:creationId xmlns:a16="http://schemas.microsoft.com/office/drawing/2014/main" id="{A477C054-413B-4F38-BCCE-4D1607778F41}"/>
                    </a:ext>
                  </a:extLst>
                </p:cNvPr>
                <p:cNvSpPr txBox="1"/>
                <p:nvPr/>
              </p:nvSpPr>
              <p:spPr>
                <a:xfrm>
                  <a:off x="1439255" y="4130803"/>
                  <a:ext cx="372341"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rPr>
                    <a:t>WD</a:t>
                  </a:r>
                  <a:endParaRPr lang="zh-CN" altLang="en-US" sz="1600" dirty="0">
                    <a:latin typeface="Cambria Math" panose="02040503050406030204" pitchFamily="18" charset="0"/>
                  </a:endParaRPr>
                </a:p>
              </p:txBody>
            </p:sp>
            <p:sp>
              <p:nvSpPr>
                <p:cNvPr id="323" name="文本框 322">
                  <a:extLst>
                    <a:ext uri="{FF2B5EF4-FFF2-40B4-BE49-F238E27FC236}">
                      <a16:creationId xmlns:a16="http://schemas.microsoft.com/office/drawing/2014/main" id="{8CAB53DB-C8C6-4AFB-A89B-F2DA86D8EB58}"/>
                    </a:ext>
                  </a:extLst>
                </p:cNvPr>
                <p:cNvSpPr txBox="1"/>
                <p:nvPr/>
              </p:nvSpPr>
              <p:spPr>
                <a:xfrm>
                  <a:off x="1874512" y="3377575"/>
                  <a:ext cx="357076" cy="249008"/>
                </a:xfrm>
                <a:prstGeom prst="rect">
                  <a:avLst/>
                </a:prstGeom>
                <a:noFill/>
              </p:spPr>
              <p:txBody>
                <a:bodyPr wrap="none" lIns="72000" tIns="18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324" name="组合 323">
                  <a:extLst>
                    <a:ext uri="{FF2B5EF4-FFF2-40B4-BE49-F238E27FC236}">
                      <a16:creationId xmlns:a16="http://schemas.microsoft.com/office/drawing/2014/main" id="{DF697E07-1BBE-4BD1-8D2A-A815184B872D}"/>
                    </a:ext>
                  </a:extLst>
                </p:cNvPr>
                <p:cNvGrpSpPr/>
                <p:nvPr/>
              </p:nvGrpSpPr>
              <p:grpSpPr>
                <a:xfrm>
                  <a:off x="1624607" y="3394820"/>
                  <a:ext cx="120864" cy="128953"/>
                  <a:chOff x="1332523" y="3739662"/>
                  <a:chExt cx="146245" cy="128953"/>
                </a:xfrm>
              </p:grpSpPr>
              <p:cxnSp>
                <p:nvCxnSpPr>
                  <p:cNvPr id="325" name="直接连接符 324">
                    <a:extLst>
                      <a:ext uri="{FF2B5EF4-FFF2-40B4-BE49-F238E27FC236}">
                        <a16:creationId xmlns:a16="http://schemas.microsoft.com/office/drawing/2014/main" id="{D683505E-7197-4025-8FBA-2F8B6BC96D8F}"/>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直接连接符 325">
                    <a:extLst>
                      <a:ext uri="{FF2B5EF4-FFF2-40B4-BE49-F238E27FC236}">
                        <a16:creationId xmlns:a16="http://schemas.microsoft.com/office/drawing/2014/main" id="{BA82EE49-2754-46BB-95BC-2A42E404EE20}"/>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86" name="直接连接符 285">
                <a:extLst>
                  <a:ext uri="{FF2B5EF4-FFF2-40B4-BE49-F238E27FC236}">
                    <a16:creationId xmlns:a16="http://schemas.microsoft.com/office/drawing/2014/main" id="{B8CC4501-D749-4E8A-910E-F49DEC30141A}"/>
                  </a:ext>
                </a:extLst>
              </p:cNvPr>
              <p:cNvCxnSpPr>
                <a:cxnSpLocks/>
                <a:endCxn id="287" idx="2"/>
              </p:cNvCxnSpPr>
              <p:nvPr/>
            </p:nvCxnSpPr>
            <p:spPr>
              <a:xfrm flipV="1">
                <a:off x="8954817" y="2496176"/>
                <a:ext cx="0" cy="243519"/>
              </a:xfrm>
              <a:prstGeom prst="line">
                <a:avLst/>
              </a:prstGeom>
            </p:spPr>
            <p:style>
              <a:lnRef idx="1">
                <a:schemeClr val="accent1"/>
              </a:lnRef>
              <a:fillRef idx="0">
                <a:schemeClr val="accent1"/>
              </a:fillRef>
              <a:effectRef idx="0">
                <a:schemeClr val="accent1"/>
              </a:effectRef>
              <a:fontRef idx="minor">
                <a:schemeClr val="tx1"/>
              </a:fontRef>
            </p:style>
          </p:cxnSp>
          <p:sp>
            <p:nvSpPr>
              <p:cNvPr id="287" name="文本框 286">
                <a:extLst>
                  <a:ext uri="{FF2B5EF4-FFF2-40B4-BE49-F238E27FC236}">
                    <a16:creationId xmlns:a16="http://schemas.microsoft.com/office/drawing/2014/main" id="{BC403C23-65B9-4BB3-B573-6EC1726A4A8D}"/>
                  </a:ext>
                </a:extLst>
              </p:cNvPr>
              <p:cNvSpPr txBox="1"/>
              <p:nvPr/>
            </p:nvSpPr>
            <p:spPr>
              <a:xfrm>
                <a:off x="8751877" y="2234566"/>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sp>
            <p:nvSpPr>
              <p:cNvPr id="289" name="文本框 288">
                <a:extLst>
                  <a:ext uri="{FF2B5EF4-FFF2-40B4-BE49-F238E27FC236}">
                    <a16:creationId xmlns:a16="http://schemas.microsoft.com/office/drawing/2014/main" id="{02C71169-5849-446B-A2BF-178E72F9BCC5}"/>
                  </a:ext>
                </a:extLst>
              </p:cNvPr>
              <p:cNvSpPr txBox="1"/>
              <p:nvPr/>
            </p:nvSpPr>
            <p:spPr>
              <a:xfrm>
                <a:off x="8720312" y="3708558"/>
                <a:ext cx="802186" cy="276999"/>
              </a:xfrm>
              <a:prstGeom prst="rect">
                <a:avLst/>
              </a:prstGeom>
              <a:noFill/>
            </p:spPr>
            <p:txBody>
              <a:bodyPr wrap="square" rtlCol="0">
                <a:spAutoFit/>
              </a:bodyPr>
              <a:lstStyle/>
              <a:p>
                <a:pPr algn="ctr"/>
                <a:r>
                  <a:rPr lang="en-US" altLang="zh-CN" sz="1200" dirty="0" err="1">
                    <a:solidFill>
                      <a:srgbClr val="00B050"/>
                    </a:solidFill>
                  </a:rPr>
                  <a:t>dmem</a:t>
                </a:r>
                <a:endParaRPr lang="zh-CN" altLang="en-US" sz="1200" dirty="0">
                  <a:solidFill>
                    <a:srgbClr val="00B050"/>
                  </a:solidFill>
                </a:endParaRPr>
              </a:p>
            </p:txBody>
          </p:sp>
        </p:grpSp>
        <p:grpSp>
          <p:nvGrpSpPr>
            <p:cNvPr id="229" name="组合 228">
              <a:extLst>
                <a:ext uri="{FF2B5EF4-FFF2-40B4-BE49-F238E27FC236}">
                  <a16:creationId xmlns:a16="http://schemas.microsoft.com/office/drawing/2014/main" id="{523FCCE6-A219-4D9B-8D1B-DAFEF1E98779}"/>
                </a:ext>
              </a:extLst>
            </p:cNvPr>
            <p:cNvGrpSpPr/>
            <p:nvPr/>
          </p:nvGrpSpPr>
          <p:grpSpPr>
            <a:xfrm>
              <a:off x="6754369" y="1175686"/>
              <a:ext cx="4005817" cy="1604833"/>
              <a:chOff x="4701046" y="1729867"/>
              <a:chExt cx="4005817" cy="1604833"/>
            </a:xfrm>
          </p:grpSpPr>
          <p:grpSp>
            <p:nvGrpSpPr>
              <p:cNvPr id="272" name="组合 271">
                <a:extLst>
                  <a:ext uri="{FF2B5EF4-FFF2-40B4-BE49-F238E27FC236}">
                    <a16:creationId xmlns:a16="http://schemas.microsoft.com/office/drawing/2014/main" id="{8D39CAAA-686A-42A2-AEE3-60094C2DE5A7}"/>
                  </a:ext>
                </a:extLst>
              </p:cNvPr>
              <p:cNvGrpSpPr/>
              <p:nvPr/>
            </p:nvGrpSpPr>
            <p:grpSpPr>
              <a:xfrm>
                <a:off x="7678189" y="2480423"/>
                <a:ext cx="378485" cy="854277"/>
                <a:chOff x="5498372" y="1191442"/>
                <a:chExt cx="378485" cy="854277"/>
              </a:xfrm>
            </p:grpSpPr>
            <p:sp>
              <p:nvSpPr>
                <p:cNvPr id="280" name="流程图: 手动操作 90">
                  <a:extLst>
                    <a:ext uri="{FF2B5EF4-FFF2-40B4-BE49-F238E27FC236}">
                      <a16:creationId xmlns:a16="http://schemas.microsoft.com/office/drawing/2014/main" id="{905399A1-B6BD-42C2-A4C7-FAA1E8537B35}"/>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r>
                    <a:rPr lang="en-US" altLang="zh-CN" sz="1000" dirty="0">
                      <a:solidFill>
                        <a:schemeClr val="bg1">
                          <a:lumMod val="50000"/>
                        </a:schemeClr>
                      </a:solidFill>
                    </a:rPr>
                    <a:t>ALU</a:t>
                  </a:r>
                  <a:endParaRPr lang="zh-CN" altLang="en-US" sz="1000" dirty="0">
                    <a:solidFill>
                      <a:schemeClr val="bg1">
                        <a:lumMod val="50000"/>
                      </a:schemeClr>
                    </a:solidFill>
                  </a:endParaRPr>
                </a:p>
              </p:txBody>
            </p:sp>
            <p:sp>
              <p:nvSpPr>
                <p:cNvPr id="281" name="文本框 280">
                  <a:extLst>
                    <a:ext uri="{FF2B5EF4-FFF2-40B4-BE49-F238E27FC236}">
                      <a16:creationId xmlns:a16="http://schemas.microsoft.com/office/drawing/2014/main" id="{D45200AF-5B0F-44BE-9F0E-2E701655CFC5}"/>
                    </a:ext>
                  </a:extLst>
                </p:cNvPr>
                <p:cNvSpPr txBox="1"/>
                <p:nvPr/>
              </p:nvSpPr>
              <p:spPr>
                <a:xfrm>
                  <a:off x="5502468" y="1237331"/>
                  <a:ext cx="208835"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282" name="文本框 281">
                  <a:extLst>
                    <a:ext uri="{FF2B5EF4-FFF2-40B4-BE49-F238E27FC236}">
                      <a16:creationId xmlns:a16="http://schemas.microsoft.com/office/drawing/2014/main" id="{8505BF10-EA19-4A7C-B3DC-57D83DF1CBF0}"/>
                    </a:ext>
                  </a:extLst>
                </p:cNvPr>
                <p:cNvSpPr txBox="1"/>
                <p:nvPr/>
              </p:nvSpPr>
              <p:spPr>
                <a:xfrm>
                  <a:off x="5501709" y="1744919"/>
                  <a:ext cx="207232"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284" name="文本框 283">
                  <a:extLst>
                    <a:ext uri="{FF2B5EF4-FFF2-40B4-BE49-F238E27FC236}">
                      <a16:creationId xmlns:a16="http://schemas.microsoft.com/office/drawing/2014/main" id="{2AA2CD22-5B14-4848-BECC-9C89C2453988}"/>
                    </a:ext>
                  </a:extLst>
                </p:cNvPr>
                <p:cNvSpPr txBox="1"/>
                <p:nvPr/>
              </p:nvSpPr>
              <p:spPr>
                <a:xfrm>
                  <a:off x="5735808" y="1501599"/>
                  <a:ext cx="136823" cy="246221"/>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sp>
            <p:nvSpPr>
              <p:cNvPr id="273" name="矩形 272">
                <a:extLst>
                  <a:ext uri="{FF2B5EF4-FFF2-40B4-BE49-F238E27FC236}">
                    <a16:creationId xmlns:a16="http://schemas.microsoft.com/office/drawing/2014/main" id="{AAB8644A-EFC6-44F9-BBC9-51BB030615DD}"/>
                  </a:ext>
                </a:extLst>
              </p:cNvPr>
              <p:cNvSpPr/>
              <p:nvPr/>
            </p:nvSpPr>
            <p:spPr>
              <a:xfrm>
                <a:off x="8059057" y="2652141"/>
                <a:ext cx="647806" cy="276999"/>
              </a:xfrm>
              <a:prstGeom prst="rect">
                <a:avLst/>
              </a:prstGeom>
            </p:spPr>
            <p:txBody>
              <a:bodyPr wrap="none">
                <a:spAutoFit/>
              </a:bodyPr>
              <a:lstStyle/>
              <a:p>
                <a:r>
                  <a:rPr lang="en-US" altLang="zh-CN" sz="1200" dirty="0" err="1">
                    <a:solidFill>
                      <a:srgbClr val="0070C0"/>
                    </a:solidFill>
                  </a:rPr>
                  <a:t>ALUout</a:t>
                </a:r>
                <a:endParaRPr lang="zh-CN" altLang="en-US" sz="1200" dirty="0"/>
              </a:p>
            </p:txBody>
          </p:sp>
          <p:cxnSp>
            <p:nvCxnSpPr>
              <p:cNvPr id="274" name="直接连接符 86">
                <a:extLst>
                  <a:ext uri="{FF2B5EF4-FFF2-40B4-BE49-F238E27FC236}">
                    <a16:creationId xmlns:a16="http://schemas.microsoft.com/office/drawing/2014/main" id="{B91DF14F-2C54-446D-97E1-E6CB0D92810C}"/>
                  </a:ext>
                </a:extLst>
              </p:cNvPr>
              <p:cNvCxnSpPr>
                <a:cxnSpLocks/>
              </p:cNvCxnSpPr>
              <p:nvPr/>
            </p:nvCxnSpPr>
            <p:spPr>
              <a:xfrm flipH="1" flipV="1">
                <a:off x="7870651" y="2042819"/>
                <a:ext cx="1" cy="50400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5" name="矩形 274">
                <a:extLst>
                  <a:ext uri="{FF2B5EF4-FFF2-40B4-BE49-F238E27FC236}">
                    <a16:creationId xmlns:a16="http://schemas.microsoft.com/office/drawing/2014/main" id="{9420A1C9-AA78-4AD5-B89B-C8ED8A53143D}"/>
                  </a:ext>
                </a:extLst>
              </p:cNvPr>
              <p:cNvSpPr/>
              <p:nvPr/>
            </p:nvSpPr>
            <p:spPr>
              <a:xfrm>
                <a:off x="7434425" y="1729867"/>
                <a:ext cx="878254" cy="276999"/>
              </a:xfrm>
              <a:prstGeom prst="rect">
                <a:avLst/>
              </a:prstGeom>
            </p:spPr>
            <p:txBody>
              <a:bodyPr wrap="none">
                <a:spAutoFit/>
              </a:bodyPr>
              <a:lstStyle/>
              <a:p>
                <a:r>
                  <a:rPr lang="en-US" altLang="zh-CN" sz="1200" dirty="0" err="1">
                    <a:solidFill>
                      <a:srgbClr val="FF0000"/>
                    </a:solidFill>
                  </a:rPr>
                  <a:t>ALUcontrol</a:t>
                </a:r>
                <a:endParaRPr lang="zh-CN" altLang="en-US" sz="1200" dirty="0">
                  <a:solidFill>
                    <a:srgbClr val="FF0000"/>
                  </a:solidFill>
                </a:endParaRPr>
              </a:p>
            </p:txBody>
          </p:sp>
          <p:sp>
            <p:nvSpPr>
              <p:cNvPr id="276" name="文本框 275">
                <a:extLst>
                  <a:ext uri="{FF2B5EF4-FFF2-40B4-BE49-F238E27FC236}">
                    <a16:creationId xmlns:a16="http://schemas.microsoft.com/office/drawing/2014/main" id="{75D1C1B8-D6C5-4B22-B2BF-9CB3319F9F9A}"/>
                  </a:ext>
                </a:extLst>
              </p:cNvPr>
              <p:cNvSpPr txBox="1"/>
              <p:nvPr/>
            </p:nvSpPr>
            <p:spPr>
              <a:xfrm>
                <a:off x="7633277" y="2045632"/>
                <a:ext cx="250390" cy="246221"/>
              </a:xfrm>
              <a:prstGeom prst="rect">
                <a:avLst/>
              </a:prstGeom>
              <a:noFill/>
            </p:spPr>
            <p:txBody>
              <a:bodyPr wrap="none" rtlCol="0">
                <a:spAutoFit/>
              </a:bodyPr>
              <a:lstStyle/>
              <a:p>
                <a:r>
                  <a:rPr lang="en-US" altLang="zh-CN" sz="1000" dirty="0">
                    <a:solidFill>
                      <a:srgbClr val="FF0000"/>
                    </a:solidFill>
                  </a:rPr>
                  <a:t>3</a:t>
                </a:r>
                <a:endParaRPr lang="zh-CN" altLang="en-US" sz="1000" dirty="0">
                  <a:solidFill>
                    <a:srgbClr val="FF0000"/>
                  </a:solidFill>
                </a:endParaRPr>
              </a:p>
            </p:txBody>
          </p:sp>
          <p:cxnSp>
            <p:nvCxnSpPr>
              <p:cNvPr id="277" name="直接连接符 276">
                <a:extLst>
                  <a:ext uri="{FF2B5EF4-FFF2-40B4-BE49-F238E27FC236}">
                    <a16:creationId xmlns:a16="http://schemas.microsoft.com/office/drawing/2014/main" id="{D6FDC67B-9FD1-4188-90AE-D2BF71951FBB}"/>
                  </a:ext>
                </a:extLst>
              </p:cNvPr>
              <p:cNvCxnSpPr>
                <a:cxnSpLocks/>
              </p:cNvCxnSpPr>
              <p:nvPr/>
            </p:nvCxnSpPr>
            <p:spPr>
              <a:xfrm rot="300000" flipH="1">
                <a:off x="7811577" y="2132314"/>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8" name="肘形连接符 115">
                <a:extLst>
                  <a:ext uri="{FF2B5EF4-FFF2-40B4-BE49-F238E27FC236}">
                    <a16:creationId xmlns:a16="http://schemas.microsoft.com/office/drawing/2014/main" id="{B97438A5-38F0-49B7-BA27-A51D846BBD2F}"/>
                  </a:ext>
                </a:extLst>
              </p:cNvPr>
              <p:cNvCxnSpPr/>
              <p:nvPr/>
            </p:nvCxnSpPr>
            <p:spPr>
              <a:xfrm>
                <a:off x="8052448" y="2913691"/>
                <a:ext cx="650454" cy="194910"/>
              </a:xfrm>
              <a:prstGeom prst="bentConnector3">
                <a:avLst>
                  <a:gd name="adj1" fmla="val 4491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9" name="文本框 278">
                <a:extLst>
                  <a:ext uri="{FF2B5EF4-FFF2-40B4-BE49-F238E27FC236}">
                    <a16:creationId xmlns:a16="http://schemas.microsoft.com/office/drawing/2014/main" id="{1680B624-42D7-4015-8AB8-6278C65177AB}"/>
                  </a:ext>
                </a:extLst>
              </p:cNvPr>
              <p:cNvSpPr txBox="1"/>
              <p:nvPr/>
            </p:nvSpPr>
            <p:spPr>
              <a:xfrm>
                <a:off x="4701046" y="1957922"/>
                <a:ext cx="250390" cy="246221"/>
              </a:xfrm>
              <a:prstGeom prst="rect">
                <a:avLst/>
              </a:prstGeom>
              <a:noFill/>
            </p:spPr>
            <p:txBody>
              <a:bodyPr wrap="none" rtlCol="0">
                <a:spAutoFit/>
              </a:bodyPr>
              <a:lstStyle/>
              <a:p>
                <a:r>
                  <a:rPr lang="en-US" altLang="zh-CN" sz="1000" dirty="0">
                    <a:solidFill>
                      <a:srgbClr val="FF0000"/>
                    </a:solidFill>
                  </a:rPr>
                  <a:t>6</a:t>
                </a:r>
                <a:endParaRPr lang="zh-CN" altLang="en-US" sz="1000" dirty="0">
                  <a:solidFill>
                    <a:srgbClr val="FF0000"/>
                  </a:solidFill>
                </a:endParaRPr>
              </a:p>
            </p:txBody>
          </p:sp>
        </p:grpSp>
        <p:sp>
          <p:nvSpPr>
            <p:cNvPr id="230" name="文本框 229">
              <a:extLst>
                <a:ext uri="{FF2B5EF4-FFF2-40B4-BE49-F238E27FC236}">
                  <a16:creationId xmlns:a16="http://schemas.microsoft.com/office/drawing/2014/main" id="{FD94CF1F-2C09-4D9B-83F7-94A00F148CB8}"/>
                </a:ext>
              </a:extLst>
            </p:cNvPr>
            <p:cNvSpPr txBox="1"/>
            <p:nvPr/>
          </p:nvSpPr>
          <p:spPr>
            <a:xfrm>
              <a:off x="10950211" y="3729916"/>
              <a:ext cx="789348" cy="276999"/>
            </a:xfrm>
            <a:prstGeom prst="rect">
              <a:avLst/>
            </a:prstGeom>
            <a:noFill/>
          </p:spPr>
          <p:txBody>
            <a:bodyPr wrap="square" rtlCol="0">
              <a:spAutoFit/>
            </a:bodyPr>
            <a:lstStyle/>
            <a:p>
              <a:r>
                <a:rPr lang="en-US" altLang="zh-CN" sz="1200" dirty="0" err="1">
                  <a:solidFill>
                    <a:srgbClr val="0070C0"/>
                  </a:solidFill>
                </a:rPr>
                <a:t>readData</a:t>
              </a:r>
              <a:endParaRPr lang="zh-CN" altLang="en-US" sz="1200" dirty="0">
                <a:solidFill>
                  <a:srgbClr val="0070C0"/>
                </a:solidFill>
              </a:endParaRPr>
            </a:p>
          </p:txBody>
        </p:sp>
        <p:sp>
          <p:nvSpPr>
            <p:cNvPr id="231" name="文本框 230">
              <a:extLst>
                <a:ext uri="{FF2B5EF4-FFF2-40B4-BE49-F238E27FC236}">
                  <a16:creationId xmlns:a16="http://schemas.microsoft.com/office/drawing/2014/main" id="{B8BC2F1A-E145-446C-8215-0BCA02A20B34}"/>
                </a:ext>
              </a:extLst>
            </p:cNvPr>
            <p:cNvSpPr txBox="1"/>
            <p:nvPr/>
          </p:nvSpPr>
          <p:spPr>
            <a:xfrm>
              <a:off x="9741918" y="2650926"/>
              <a:ext cx="489529" cy="276999"/>
            </a:xfrm>
            <a:prstGeom prst="rect">
              <a:avLst/>
            </a:prstGeom>
            <a:noFill/>
          </p:spPr>
          <p:txBody>
            <a:bodyPr wrap="square" rtlCol="0">
              <a:spAutoFit/>
            </a:bodyPr>
            <a:lstStyle/>
            <a:p>
              <a:r>
                <a:rPr lang="en-US" altLang="zh-CN" sz="1200" dirty="0" err="1">
                  <a:solidFill>
                    <a:srgbClr val="00B050"/>
                  </a:solidFill>
                </a:rPr>
                <a:t>alu</a:t>
              </a:r>
              <a:endParaRPr lang="zh-CN" altLang="en-US" sz="1200" dirty="0">
                <a:solidFill>
                  <a:srgbClr val="00B050"/>
                </a:solidFill>
              </a:endParaRPr>
            </a:p>
          </p:txBody>
        </p:sp>
        <p:grpSp>
          <p:nvGrpSpPr>
            <p:cNvPr id="232" name="组合 231">
              <a:extLst>
                <a:ext uri="{FF2B5EF4-FFF2-40B4-BE49-F238E27FC236}">
                  <a16:creationId xmlns:a16="http://schemas.microsoft.com/office/drawing/2014/main" id="{B16DF430-9EDD-4134-A970-A0A2984813BE}"/>
                </a:ext>
              </a:extLst>
            </p:cNvPr>
            <p:cNvGrpSpPr/>
            <p:nvPr/>
          </p:nvGrpSpPr>
          <p:grpSpPr>
            <a:xfrm>
              <a:off x="5583503" y="2008888"/>
              <a:ext cx="869733" cy="422570"/>
              <a:chOff x="4091087" y="4179908"/>
              <a:chExt cx="969977" cy="422570"/>
            </a:xfrm>
          </p:grpSpPr>
          <p:sp>
            <p:nvSpPr>
              <p:cNvPr id="269" name="文本框 268">
                <a:extLst>
                  <a:ext uri="{FF2B5EF4-FFF2-40B4-BE49-F238E27FC236}">
                    <a16:creationId xmlns:a16="http://schemas.microsoft.com/office/drawing/2014/main" id="{3B2560C3-2BBA-43FA-8D58-0F319F87E063}"/>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270" name="文本框 269">
                <a:extLst>
                  <a:ext uri="{FF2B5EF4-FFF2-40B4-BE49-F238E27FC236}">
                    <a16:creationId xmlns:a16="http://schemas.microsoft.com/office/drawing/2014/main" id="{050227D8-690A-47C1-AED8-40F77512185A}"/>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271" name="文本框 270">
                <a:extLst>
                  <a:ext uri="{FF2B5EF4-FFF2-40B4-BE49-F238E27FC236}">
                    <a16:creationId xmlns:a16="http://schemas.microsoft.com/office/drawing/2014/main" id="{54A572D4-9E56-4715-A6D5-8AA8014B56CF}"/>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cxnSp>
          <p:nvCxnSpPr>
            <p:cNvPr id="233" name="直接连接符 232">
              <a:extLst>
                <a:ext uri="{FF2B5EF4-FFF2-40B4-BE49-F238E27FC236}">
                  <a16:creationId xmlns:a16="http://schemas.microsoft.com/office/drawing/2014/main" id="{BCCB4813-0F34-46D3-8304-E68442ED07C1}"/>
                </a:ext>
              </a:extLst>
            </p:cNvPr>
            <p:cNvCxnSpPr/>
            <p:nvPr/>
          </p:nvCxnSpPr>
          <p:spPr>
            <a:xfrm flipH="1">
              <a:off x="5286605" y="2220879"/>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34" name="组合 233">
              <a:extLst>
                <a:ext uri="{FF2B5EF4-FFF2-40B4-BE49-F238E27FC236}">
                  <a16:creationId xmlns:a16="http://schemas.microsoft.com/office/drawing/2014/main" id="{67B03671-7C81-4354-831D-19BBAC6E1F38}"/>
                </a:ext>
              </a:extLst>
            </p:cNvPr>
            <p:cNvGrpSpPr/>
            <p:nvPr/>
          </p:nvGrpSpPr>
          <p:grpSpPr>
            <a:xfrm>
              <a:off x="5516911" y="3433529"/>
              <a:ext cx="378485" cy="721858"/>
              <a:chOff x="5498372" y="1191442"/>
              <a:chExt cx="378485" cy="854277"/>
            </a:xfrm>
          </p:grpSpPr>
          <mc:AlternateContent xmlns:mc="http://schemas.openxmlformats.org/markup-compatibility/2006" xmlns:a14="http://schemas.microsoft.com/office/drawing/2010/main">
            <mc:Choice Requires="a14">
              <p:sp>
                <p:nvSpPr>
                  <p:cNvPr id="265" name="流程图: 手动操作 90">
                    <a:extLst>
                      <a:ext uri="{FF2B5EF4-FFF2-40B4-BE49-F238E27FC236}">
                        <a16:creationId xmlns:a16="http://schemas.microsoft.com/office/drawing/2014/main" id="{302484CD-06FB-4E46-8ABD-FA3052F0DDC9}"/>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14:m>
                      <m:oMathPara xmlns:m="http://schemas.openxmlformats.org/officeDocument/2006/math">
                        <m:oMathParaPr>
                          <m:jc m:val="centerGroup"/>
                        </m:oMathParaPr>
                        <m:oMath xmlns:m="http://schemas.openxmlformats.org/officeDocument/2006/math">
                          <m:r>
                            <a:rPr lang="en-US" altLang="zh-CN" sz="1100" b="1" i="1" dirty="0">
                              <a:solidFill>
                                <a:schemeClr val="bg1">
                                  <a:lumMod val="50000"/>
                                </a:schemeClr>
                              </a:solidFill>
                              <a:latin typeface="Cambria Math" panose="02040503050406030204" pitchFamily="18" charset="0"/>
                            </a:rPr>
                            <m:t>+</m:t>
                          </m:r>
                        </m:oMath>
                      </m:oMathPara>
                    </a14:m>
                    <a:endParaRPr lang="zh-CN" altLang="en-US" sz="1100" b="1" dirty="0">
                      <a:solidFill>
                        <a:schemeClr val="bg1">
                          <a:lumMod val="50000"/>
                        </a:schemeClr>
                      </a:solidFill>
                    </a:endParaRPr>
                  </a:p>
                </p:txBody>
              </p:sp>
            </mc:Choice>
            <mc:Fallback xmlns="">
              <p:sp>
                <p:nvSpPr>
                  <p:cNvPr id="265" name="流程图: 手动操作 90">
                    <a:extLst>
                      <a:ext uri="{FF2B5EF4-FFF2-40B4-BE49-F238E27FC236}">
                        <a16:creationId xmlns:a16="http://schemas.microsoft.com/office/drawing/2014/main" id="{302484CD-06FB-4E46-8ABD-FA3052F0DDC9}"/>
                      </a:ext>
                    </a:extLst>
                  </p:cNvPr>
                  <p:cNvSpPr>
                    <a:spLocks noRot="1" noChangeAspect="1" noMove="1" noResize="1" noEditPoints="1" noAdjustHandles="1" noChangeArrowheads="1" noChangeShapeType="1" noTextEdit="1"/>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blipFill>
                    <a:blip r:embed="rId5"/>
                    <a:stretch>
                      <a:fillRect/>
                    </a:stretch>
                  </a:blipFill>
                </p:spPr>
                <p:txBody>
                  <a:bodyPr/>
                  <a:lstStyle/>
                  <a:p>
                    <a:r>
                      <a:rPr lang="zh-CN" altLang="en-US">
                        <a:noFill/>
                      </a:rPr>
                      <a:t> </a:t>
                    </a:r>
                  </a:p>
                </p:txBody>
              </p:sp>
            </mc:Fallback>
          </mc:AlternateContent>
          <p:sp>
            <p:nvSpPr>
              <p:cNvPr id="266" name="文本框 265">
                <a:extLst>
                  <a:ext uri="{FF2B5EF4-FFF2-40B4-BE49-F238E27FC236}">
                    <a16:creationId xmlns:a16="http://schemas.microsoft.com/office/drawing/2014/main" id="{77463367-C764-4B38-A620-CFA1C229392C}"/>
                  </a:ext>
                </a:extLst>
              </p:cNvPr>
              <p:cNvSpPr txBox="1"/>
              <p:nvPr/>
            </p:nvSpPr>
            <p:spPr>
              <a:xfrm>
                <a:off x="5502468" y="1214748"/>
                <a:ext cx="208835"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267" name="文本框 266">
                <a:extLst>
                  <a:ext uri="{FF2B5EF4-FFF2-40B4-BE49-F238E27FC236}">
                    <a16:creationId xmlns:a16="http://schemas.microsoft.com/office/drawing/2014/main" id="{FDDAF5E5-3829-486C-9629-D252C6ACC33B}"/>
                  </a:ext>
                </a:extLst>
              </p:cNvPr>
              <p:cNvSpPr txBox="1"/>
              <p:nvPr/>
            </p:nvSpPr>
            <p:spPr>
              <a:xfrm>
                <a:off x="5501709" y="1722335"/>
                <a:ext cx="207232"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268" name="文本框 267">
                <a:extLst>
                  <a:ext uri="{FF2B5EF4-FFF2-40B4-BE49-F238E27FC236}">
                    <a16:creationId xmlns:a16="http://schemas.microsoft.com/office/drawing/2014/main" id="{BF655F07-4C22-4574-B478-CB9282FAD7E6}"/>
                  </a:ext>
                </a:extLst>
              </p:cNvPr>
              <p:cNvSpPr txBox="1"/>
              <p:nvPr/>
            </p:nvSpPr>
            <p:spPr>
              <a:xfrm>
                <a:off x="5735808" y="1479015"/>
                <a:ext cx="136823" cy="291388"/>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235" name="直接箭头连接符 234">
              <a:extLst>
                <a:ext uri="{FF2B5EF4-FFF2-40B4-BE49-F238E27FC236}">
                  <a16:creationId xmlns:a16="http://schemas.microsoft.com/office/drawing/2014/main" id="{2E926D7E-10F0-4C2D-B6B9-D3AD74D07607}"/>
                </a:ext>
              </a:extLst>
            </p:cNvPr>
            <p:cNvCxnSpPr/>
            <p:nvPr/>
          </p:nvCxnSpPr>
          <p:spPr>
            <a:xfrm>
              <a:off x="5292119" y="4001372"/>
              <a:ext cx="21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6" name="文本框 235">
              <a:extLst>
                <a:ext uri="{FF2B5EF4-FFF2-40B4-BE49-F238E27FC236}">
                  <a16:creationId xmlns:a16="http://schemas.microsoft.com/office/drawing/2014/main" id="{7D5D045D-AACA-4B67-8694-2DD8C41A1AD2}"/>
                </a:ext>
              </a:extLst>
            </p:cNvPr>
            <p:cNvSpPr txBox="1"/>
            <p:nvPr/>
          </p:nvSpPr>
          <p:spPr>
            <a:xfrm>
              <a:off x="5056717" y="3848480"/>
              <a:ext cx="263214" cy="276999"/>
            </a:xfrm>
            <a:prstGeom prst="rect">
              <a:avLst/>
            </a:prstGeom>
            <a:noFill/>
          </p:spPr>
          <p:txBody>
            <a:bodyPr wrap="none" rtlCol="0">
              <a:spAutoFit/>
            </a:bodyPr>
            <a:lstStyle/>
            <a:p>
              <a:r>
                <a:rPr lang="en-US" altLang="zh-CN" sz="1200" dirty="0"/>
                <a:t>1</a:t>
              </a:r>
              <a:endParaRPr lang="zh-CN" altLang="en-US" sz="1200" dirty="0"/>
            </a:p>
          </p:txBody>
        </p:sp>
        <p:sp>
          <p:nvSpPr>
            <p:cNvPr id="237" name="文本框 236">
              <a:extLst>
                <a:ext uri="{FF2B5EF4-FFF2-40B4-BE49-F238E27FC236}">
                  <a16:creationId xmlns:a16="http://schemas.microsoft.com/office/drawing/2014/main" id="{306F3007-26F6-47AF-A403-45F70E723EE2}"/>
                </a:ext>
              </a:extLst>
            </p:cNvPr>
            <p:cNvSpPr txBox="1"/>
            <p:nvPr/>
          </p:nvSpPr>
          <p:spPr>
            <a:xfrm>
              <a:off x="5378487" y="4117997"/>
              <a:ext cx="724672" cy="276999"/>
            </a:xfrm>
            <a:prstGeom prst="rect">
              <a:avLst/>
            </a:prstGeom>
            <a:noFill/>
          </p:spPr>
          <p:txBody>
            <a:bodyPr wrap="square" rtlCol="0">
              <a:spAutoFit/>
            </a:bodyPr>
            <a:lstStyle/>
            <a:p>
              <a:pPr algn="ctr"/>
              <a:r>
                <a:rPr lang="en-US" altLang="zh-CN" sz="1200" dirty="0" err="1">
                  <a:solidFill>
                    <a:srgbClr val="00B050"/>
                  </a:solidFill>
                </a:rPr>
                <a:t>pcAdd</a:t>
              </a:r>
              <a:endParaRPr lang="zh-CN" altLang="en-US" sz="1200" dirty="0">
                <a:solidFill>
                  <a:srgbClr val="00B050"/>
                </a:solidFill>
              </a:endParaRPr>
            </a:p>
          </p:txBody>
        </p:sp>
        <p:grpSp>
          <p:nvGrpSpPr>
            <p:cNvPr id="238" name="组合 237">
              <a:extLst>
                <a:ext uri="{FF2B5EF4-FFF2-40B4-BE49-F238E27FC236}">
                  <a16:creationId xmlns:a16="http://schemas.microsoft.com/office/drawing/2014/main" id="{3C7306A2-5429-48D3-9F80-F0227E2C7B5A}"/>
                </a:ext>
              </a:extLst>
            </p:cNvPr>
            <p:cNvGrpSpPr/>
            <p:nvPr/>
          </p:nvGrpSpPr>
          <p:grpSpPr>
            <a:xfrm>
              <a:off x="10997124" y="1175686"/>
              <a:ext cx="886461" cy="940223"/>
              <a:chOff x="8943801" y="1729867"/>
              <a:chExt cx="886461" cy="940223"/>
            </a:xfrm>
          </p:grpSpPr>
          <p:cxnSp>
            <p:nvCxnSpPr>
              <p:cNvPr id="260" name="直接连接符 147">
                <a:extLst>
                  <a:ext uri="{FF2B5EF4-FFF2-40B4-BE49-F238E27FC236}">
                    <a16:creationId xmlns:a16="http://schemas.microsoft.com/office/drawing/2014/main" id="{665E9666-9DE4-4450-8055-9574D3E134D1}"/>
                  </a:ext>
                </a:extLst>
              </p:cNvPr>
              <p:cNvCxnSpPr/>
              <p:nvPr/>
            </p:nvCxnSpPr>
            <p:spPr>
              <a:xfrm flipH="1" flipV="1">
                <a:off x="9320446" y="2022090"/>
                <a:ext cx="1557" cy="648000"/>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2" name="文本框 261">
                <a:extLst>
                  <a:ext uri="{FF2B5EF4-FFF2-40B4-BE49-F238E27FC236}">
                    <a16:creationId xmlns:a16="http://schemas.microsoft.com/office/drawing/2014/main" id="{F9EE26E3-B3C2-4847-AD3B-3F8E4B6740B8}"/>
                  </a:ext>
                </a:extLst>
              </p:cNvPr>
              <p:cNvSpPr txBox="1"/>
              <p:nvPr/>
            </p:nvSpPr>
            <p:spPr>
              <a:xfrm>
                <a:off x="8943801" y="1729867"/>
                <a:ext cx="886461"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memWrite</a:t>
                </a:r>
                <a:endParaRPr lang="zh-CN" altLang="en-US" sz="1200" dirty="0">
                  <a:solidFill>
                    <a:srgbClr val="FF0000"/>
                  </a:solidFill>
                  <a:latin typeface="Cambria Math" panose="02040503050406030204" pitchFamily="18" charset="0"/>
                </a:endParaRPr>
              </a:p>
            </p:txBody>
          </p:sp>
        </p:grpSp>
        <p:sp>
          <p:nvSpPr>
            <p:cNvPr id="239" name="流程图: 手动输入 238">
              <a:extLst>
                <a:ext uri="{FF2B5EF4-FFF2-40B4-BE49-F238E27FC236}">
                  <a16:creationId xmlns:a16="http://schemas.microsoft.com/office/drawing/2014/main" id="{F0891DD2-69DD-483D-9570-80A49F2D1705}"/>
                </a:ext>
              </a:extLst>
            </p:cNvPr>
            <p:cNvSpPr/>
            <p:nvPr/>
          </p:nvSpPr>
          <p:spPr>
            <a:xfrm>
              <a:off x="7824336" y="4293322"/>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sp>
          <p:nvSpPr>
            <p:cNvPr id="240" name="文本框 239">
              <a:extLst>
                <a:ext uri="{FF2B5EF4-FFF2-40B4-BE49-F238E27FC236}">
                  <a16:creationId xmlns:a16="http://schemas.microsoft.com/office/drawing/2014/main" id="{12D5756C-2109-4279-903F-6DF98EEC34B6}"/>
                </a:ext>
              </a:extLst>
            </p:cNvPr>
            <p:cNvSpPr txBox="1"/>
            <p:nvPr/>
          </p:nvSpPr>
          <p:spPr>
            <a:xfrm>
              <a:off x="7156070" y="4414508"/>
              <a:ext cx="316112" cy="246221"/>
            </a:xfrm>
            <a:prstGeom prst="rect">
              <a:avLst/>
            </a:prstGeom>
            <a:noFill/>
          </p:spPr>
          <p:txBody>
            <a:bodyPr wrap="none" rtlCol="0">
              <a:spAutoFit/>
            </a:bodyPr>
            <a:lstStyle/>
            <a:p>
              <a:r>
                <a:rPr lang="en-US" altLang="zh-CN" sz="1000" dirty="0"/>
                <a:t>16</a:t>
              </a:r>
              <a:endParaRPr lang="zh-CN" altLang="en-US" sz="1000" dirty="0"/>
            </a:p>
          </p:txBody>
        </p:sp>
        <p:sp>
          <p:nvSpPr>
            <p:cNvPr id="241" name="文本框 240">
              <a:extLst>
                <a:ext uri="{FF2B5EF4-FFF2-40B4-BE49-F238E27FC236}">
                  <a16:creationId xmlns:a16="http://schemas.microsoft.com/office/drawing/2014/main" id="{78F5352A-71D8-4766-BCA1-676BA3786B62}"/>
                </a:ext>
              </a:extLst>
            </p:cNvPr>
            <p:cNvSpPr txBox="1"/>
            <p:nvPr/>
          </p:nvSpPr>
          <p:spPr>
            <a:xfrm>
              <a:off x="7002786" y="4106136"/>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242" name="文本框 241">
              <a:extLst>
                <a:ext uri="{FF2B5EF4-FFF2-40B4-BE49-F238E27FC236}">
                  <a16:creationId xmlns:a16="http://schemas.microsoft.com/office/drawing/2014/main" id="{0117F0DE-F67A-4F66-9FE8-8AEAEEE0B4D8}"/>
                </a:ext>
              </a:extLst>
            </p:cNvPr>
            <p:cNvSpPr txBox="1"/>
            <p:nvPr/>
          </p:nvSpPr>
          <p:spPr>
            <a:xfrm>
              <a:off x="8670957" y="4408293"/>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43" name="直接连接符 242">
              <a:extLst>
                <a:ext uri="{FF2B5EF4-FFF2-40B4-BE49-F238E27FC236}">
                  <a16:creationId xmlns:a16="http://schemas.microsoft.com/office/drawing/2014/main" id="{64E7A64E-2A2F-44C8-80E7-F86D72882A17}"/>
                </a:ext>
              </a:extLst>
            </p:cNvPr>
            <p:cNvCxnSpPr/>
            <p:nvPr/>
          </p:nvCxnSpPr>
          <p:spPr>
            <a:xfrm flipH="1">
              <a:off x="8733753" y="4356573"/>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44" name="文本框 243">
              <a:extLst>
                <a:ext uri="{FF2B5EF4-FFF2-40B4-BE49-F238E27FC236}">
                  <a16:creationId xmlns:a16="http://schemas.microsoft.com/office/drawing/2014/main" id="{20E3C3C8-BA15-4068-B4F8-CCE5EC4ED9D8}"/>
                </a:ext>
              </a:extLst>
            </p:cNvPr>
            <p:cNvSpPr txBox="1"/>
            <p:nvPr/>
          </p:nvSpPr>
          <p:spPr>
            <a:xfrm>
              <a:off x="7966585" y="4079959"/>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245" name="文本框 244">
              <a:extLst>
                <a:ext uri="{FF2B5EF4-FFF2-40B4-BE49-F238E27FC236}">
                  <a16:creationId xmlns:a16="http://schemas.microsoft.com/office/drawing/2014/main" id="{2F9EF4F4-A234-4060-B671-83833A5163DB}"/>
                </a:ext>
              </a:extLst>
            </p:cNvPr>
            <p:cNvSpPr txBox="1"/>
            <p:nvPr/>
          </p:nvSpPr>
          <p:spPr>
            <a:xfrm>
              <a:off x="9332405" y="2602829"/>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246" name="直接连接符 245">
              <a:extLst>
                <a:ext uri="{FF2B5EF4-FFF2-40B4-BE49-F238E27FC236}">
                  <a16:creationId xmlns:a16="http://schemas.microsoft.com/office/drawing/2014/main" id="{906CCAE6-E4E8-4482-9D12-F8FB5BDB04D7}"/>
                </a:ext>
              </a:extLst>
            </p:cNvPr>
            <p:cNvCxnSpPr/>
            <p:nvPr/>
          </p:nvCxnSpPr>
          <p:spPr>
            <a:xfrm flipH="1">
              <a:off x="7170103" y="4366505"/>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47" name="组合 246">
              <a:extLst>
                <a:ext uri="{FF2B5EF4-FFF2-40B4-BE49-F238E27FC236}">
                  <a16:creationId xmlns:a16="http://schemas.microsoft.com/office/drawing/2014/main" id="{99327928-6E20-46A8-83A9-448AC7F53CD3}"/>
                </a:ext>
              </a:extLst>
            </p:cNvPr>
            <p:cNvGrpSpPr/>
            <p:nvPr/>
          </p:nvGrpSpPr>
          <p:grpSpPr>
            <a:xfrm>
              <a:off x="6586241" y="2287579"/>
              <a:ext cx="1275615" cy="576592"/>
              <a:chOff x="4532918" y="2841760"/>
              <a:chExt cx="1275615" cy="576592"/>
            </a:xfrm>
          </p:grpSpPr>
          <p:cxnSp>
            <p:nvCxnSpPr>
              <p:cNvPr id="256" name="肘形连接符 119">
                <a:extLst>
                  <a:ext uri="{FF2B5EF4-FFF2-40B4-BE49-F238E27FC236}">
                    <a16:creationId xmlns:a16="http://schemas.microsoft.com/office/drawing/2014/main" id="{6F66152F-80DB-4287-AA31-339A53996684}"/>
                  </a:ext>
                </a:extLst>
              </p:cNvPr>
              <p:cNvCxnSpPr/>
              <p:nvPr/>
            </p:nvCxnSpPr>
            <p:spPr>
              <a:xfrm>
                <a:off x="4532918" y="2841760"/>
                <a:ext cx="1275615" cy="369404"/>
              </a:xfrm>
              <a:prstGeom prst="bentConnector3">
                <a:avLst>
                  <a:gd name="adj1" fmla="val 3108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7" name="文本框 256">
                <a:extLst>
                  <a:ext uri="{FF2B5EF4-FFF2-40B4-BE49-F238E27FC236}">
                    <a16:creationId xmlns:a16="http://schemas.microsoft.com/office/drawing/2014/main" id="{695F730C-889B-485C-B732-3D95FCD5E95F}"/>
                  </a:ext>
                </a:extLst>
              </p:cNvPr>
              <p:cNvSpPr txBox="1"/>
              <p:nvPr/>
            </p:nvSpPr>
            <p:spPr>
              <a:xfrm>
                <a:off x="4955621" y="2929147"/>
                <a:ext cx="633507" cy="276999"/>
              </a:xfrm>
              <a:prstGeom prst="rect">
                <a:avLst/>
              </a:prstGeom>
              <a:noFill/>
            </p:spPr>
            <p:txBody>
              <a:bodyPr wrap="none" rtlCol="0">
                <a:spAutoFit/>
              </a:bodyPr>
              <a:lstStyle/>
              <a:p>
                <a:r>
                  <a:rPr lang="en-US" altLang="zh-CN" sz="1200" dirty="0"/>
                  <a:t>[20:16]</a:t>
                </a:r>
                <a:endParaRPr lang="zh-CN" altLang="en-US" sz="1200" dirty="0"/>
              </a:p>
            </p:txBody>
          </p:sp>
          <p:sp>
            <p:nvSpPr>
              <p:cNvPr id="258" name="文本框 257">
                <a:extLst>
                  <a:ext uri="{FF2B5EF4-FFF2-40B4-BE49-F238E27FC236}">
                    <a16:creationId xmlns:a16="http://schemas.microsoft.com/office/drawing/2014/main" id="{F8FA9F9F-5994-4EDF-B444-340A6B275AF6}"/>
                  </a:ext>
                </a:extLst>
              </p:cNvPr>
              <p:cNvSpPr txBox="1"/>
              <p:nvPr/>
            </p:nvSpPr>
            <p:spPr>
              <a:xfrm>
                <a:off x="5154156" y="3172131"/>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259" name="直接连接符 258">
                <a:extLst>
                  <a:ext uri="{FF2B5EF4-FFF2-40B4-BE49-F238E27FC236}">
                    <a16:creationId xmlns:a16="http://schemas.microsoft.com/office/drawing/2014/main" id="{7604475D-B184-4972-BB74-4439C88ECC6D}"/>
                  </a:ext>
                </a:extLst>
              </p:cNvPr>
              <p:cNvCxnSpPr/>
              <p:nvPr/>
            </p:nvCxnSpPr>
            <p:spPr>
              <a:xfrm flipH="1">
                <a:off x="5168189" y="3130288"/>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8" name="组合 247">
              <a:extLst>
                <a:ext uri="{FF2B5EF4-FFF2-40B4-BE49-F238E27FC236}">
                  <a16:creationId xmlns:a16="http://schemas.microsoft.com/office/drawing/2014/main" id="{9B77BD89-3EF0-4901-84E1-706609AE27EE}"/>
                </a:ext>
              </a:extLst>
            </p:cNvPr>
            <p:cNvGrpSpPr/>
            <p:nvPr/>
          </p:nvGrpSpPr>
          <p:grpSpPr>
            <a:xfrm>
              <a:off x="8820529" y="2656983"/>
              <a:ext cx="2010221" cy="372003"/>
              <a:chOff x="6767206" y="3211164"/>
              <a:chExt cx="2010221" cy="372003"/>
            </a:xfrm>
          </p:grpSpPr>
          <p:cxnSp>
            <p:nvCxnSpPr>
              <p:cNvPr id="254" name="肘形连接符 127">
                <a:extLst>
                  <a:ext uri="{FF2B5EF4-FFF2-40B4-BE49-F238E27FC236}">
                    <a16:creationId xmlns:a16="http://schemas.microsoft.com/office/drawing/2014/main" id="{7B5D68C4-F993-4428-BFE3-BB2109D1BC27}"/>
                  </a:ext>
                </a:extLst>
              </p:cNvPr>
              <p:cNvCxnSpPr/>
              <p:nvPr/>
            </p:nvCxnSpPr>
            <p:spPr>
              <a:xfrm>
                <a:off x="6767206" y="3211164"/>
                <a:ext cx="1944330" cy="353538"/>
              </a:xfrm>
              <a:prstGeom prst="bentConnector3">
                <a:avLst>
                  <a:gd name="adj1" fmla="val 1654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5" name="文本框 254">
                <a:extLst>
                  <a:ext uri="{FF2B5EF4-FFF2-40B4-BE49-F238E27FC236}">
                    <a16:creationId xmlns:a16="http://schemas.microsoft.com/office/drawing/2014/main" id="{03D72382-0E08-4298-968D-B7C52642B267}"/>
                  </a:ext>
                </a:extLst>
              </p:cNvPr>
              <p:cNvSpPr txBox="1"/>
              <p:nvPr/>
            </p:nvSpPr>
            <p:spPr>
              <a:xfrm>
                <a:off x="7961603" y="3306168"/>
                <a:ext cx="815824" cy="276999"/>
              </a:xfrm>
              <a:prstGeom prst="rect">
                <a:avLst/>
              </a:prstGeom>
              <a:noFill/>
            </p:spPr>
            <p:txBody>
              <a:bodyPr wrap="square" rtlCol="0">
                <a:spAutoFit/>
              </a:bodyPr>
              <a:lstStyle/>
              <a:p>
                <a:r>
                  <a:rPr lang="en-US" altLang="zh-CN" sz="1200" dirty="0" err="1">
                    <a:solidFill>
                      <a:srgbClr val="0070C0"/>
                    </a:solidFill>
                  </a:rPr>
                  <a:t>writeData</a:t>
                </a:r>
                <a:endParaRPr lang="zh-CN" altLang="en-US" sz="1200" dirty="0">
                  <a:solidFill>
                    <a:srgbClr val="0070C0"/>
                  </a:solidFill>
                </a:endParaRPr>
              </a:p>
            </p:txBody>
          </p:sp>
        </p:grpSp>
        <p:sp>
          <p:nvSpPr>
            <p:cNvPr id="250" name="文本框 249">
              <a:extLst>
                <a:ext uri="{FF2B5EF4-FFF2-40B4-BE49-F238E27FC236}">
                  <a16:creationId xmlns:a16="http://schemas.microsoft.com/office/drawing/2014/main" id="{AE0E73C7-C770-4962-A566-C99402D35498}"/>
                </a:ext>
              </a:extLst>
            </p:cNvPr>
            <p:cNvSpPr txBox="1"/>
            <p:nvPr/>
          </p:nvSpPr>
          <p:spPr>
            <a:xfrm>
              <a:off x="7205288" y="1160623"/>
              <a:ext cx="351378" cy="276999"/>
            </a:xfrm>
            <a:prstGeom prst="rect">
              <a:avLst/>
            </a:prstGeom>
            <a:noFill/>
          </p:spPr>
          <p:txBody>
            <a:bodyPr wrap="none" rtlCol="0">
              <a:spAutoFit/>
            </a:bodyPr>
            <a:lstStyle/>
            <a:p>
              <a:r>
                <a:rPr lang="en-US" altLang="zh-CN" sz="1200" dirty="0">
                  <a:solidFill>
                    <a:srgbClr val="FF0000"/>
                  </a:solidFill>
                  <a:latin typeface="Cambria Math" panose="02040503050406030204" pitchFamily="18" charset="0"/>
                  <a:ea typeface="Cambria Math" panose="02040503050406030204" pitchFamily="18" charset="0"/>
                </a:rPr>
                <a:t>op</a:t>
              </a:r>
              <a:endParaRPr lang="zh-CN" altLang="en-US" sz="1200" dirty="0">
                <a:solidFill>
                  <a:srgbClr val="FF0000"/>
                </a:solidFill>
                <a:latin typeface="Cambria Math" panose="02040503050406030204" pitchFamily="18" charset="0"/>
              </a:endParaRPr>
            </a:p>
          </p:txBody>
        </p:sp>
        <p:sp>
          <p:nvSpPr>
            <p:cNvPr id="251" name="文本框 250">
              <a:extLst>
                <a:ext uri="{FF2B5EF4-FFF2-40B4-BE49-F238E27FC236}">
                  <a16:creationId xmlns:a16="http://schemas.microsoft.com/office/drawing/2014/main" id="{4DBE2DB3-1B7C-4453-BB37-7DC3FB24B68E}"/>
                </a:ext>
              </a:extLst>
            </p:cNvPr>
            <p:cNvSpPr txBox="1"/>
            <p:nvPr/>
          </p:nvSpPr>
          <p:spPr>
            <a:xfrm>
              <a:off x="6983181" y="1576751"/>
              <a:ext cx="634054" cy="276999"/>
            </a:xfrm>
            <a:prstGeom prst="rect">
              <a:avLst/>
            </a:prstGeom>
            <a:noFill/>
          </p:spPr>
          <p:txBody>
            <a:bodyPr wrap="square">
              <a:spAutoFit/>
            </a:bodyPr>
            <a:lstStyle/>
            <a:p>
              <a:r>
                <a:rPr lang="zh-CN" altLang="en-US" sz="1200" dirty="0">
                  <a:solidFill>
                    <a:srgbClr val="FF0000"/>
                  </a:solidFill>
                </a:rPr>
                <a:t>[31:26]</a:t>
              </a:r>
            </a:p>
          </p:txBody>
        </p:sp>
        <p:cxnSp>
          <p:nvCxnSpPr>
            <p:cNvPr id="252" name="直接连接符 251">
              <a:extLst>
                <a:ext uri="{FF2B5EF4-FFF2-40B4-BE49-F238E27FC236}">
                  <a16:creationId xmlns:a16="http://schemas.microsoft.com/office/drawing/2014/main" id="{93D96F0C-BF94-44F3-A7A2-AEEEB3A73931}"/>
                </a:ext>
              </a:extLst>
            </p:cNvPr>
            <p:cNvCxnSpPr>
              <a:cxnSpLocks/>
            </p:cNvCxnSpPr>
            <p:nvPr/>
          </p:nvCxnSpPr>
          <p:spPr>
            <a:xfrm rot="300000" flipH="1">
              <a:off x="6924970" y="1470068"/>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3" name="文本框 252">
              <a:extLst>
                <a:ext uri="{FF2B5EF4-FFF2-40B4-BE49-F238E27FC236}">
                  <a16:creationId xmlns:a16="http://schemas.microsoft.com/office/drawing/2014/main" id="{7DACAB7B-B34B-4D7B-A1D6-ABC2D782BDF3}"/>
                </a:ext>
              </a:extLst>
            </p:cNvPr>
            <p:cNvSpPr txBox="1"/>
            <p:nvPr/>
          </p:nvSpPr>
          <p:spPr>
            <a:xfrm>
              <a:off x="6397428" y="1993484"/>
              <a:ext cx="488609" cy="276999"/>
            </a:xfrm>
            <a:prstGeom prst="rect">
              <a:avLst/>
            </a:prstGeom>
            <a:noFill/>
          </p:spPr>
          <p:txBody>
            <a:bodyPr wrap="square" rtlCol="0">
              <a:spAutoFit/>
            </a:bodyPr>
            <a:lstStyle/>
            <a:p>
              <a:r>
                <a:rPr lang="en-US" altLang="zh-CN" sz="1200" dirty="0" err="1">
                  <a:solidFill>
                    <a:srgbClr val="0070C0"/>
                  </a:solidFill>
                  <a:latin typeface="Arial" panose="020B0604020202020204" pitchFamily="34" charset="0"/>
                  <a:cs typeface="Arial" panose="020B0604020202020204" pitchFamily="34" charset="0"/>
                </a:rPr>
                <a:t>instr</a:t>
              </a:r>
              <a:endParaRPr lang="zh-CN" altLang="en-US" sz="1200" dirty="0">
                <a:solidFill>
                  <a:srgbClr val="0070C0"/>
                </a:solidFill>
                <a:latin typeface="Arial" panose="020B0604020202020204" pitchFamily="34" charset="0"/>
                <a:cs typeface="Arial" panose="020B0604020202020204" pitchFamily="34" charset="0"/>
              </a:endParaRPr>
            </a:p>
          </p:txBody>
        </p:sp>
      </p:grpSp>
      <p:pic>
        <p:nvPicPr>
          <p:cNvPr id="6" name="图片 5">
            <a:extLst>
              <a:ext uri="{FF2B5EF4-FFF2-40B4-BE49-F238E27FC236}">
                <a16:creationId xmlns:a16="http://schemas.microsoft.com/office/drawing/2014/main" id="{4F0622B0-FB1E-4D10-935A-AFE843BD211B}"/>
              </a:ext>
            </a:extLst>
          </p:cNvPr>
          <p:cNvPicPr>
            <a:picLocks noChangeAspect="1"/>
          </p:cNvPicPr>
          <p:nvPr/>
        </p:nvPicPr>
        <p:blipFill>
          <a:blip r:embed="rId6"/>
          <a:stretch>
            <a:fillRect/>
          </a:stretch>
        </p:blipFill>
        <p:spPr>
          <a:xfrm>
            <a:off x="1334944" y="4618345"/>
            <a:ext cx="3646595" cy="2204675"/>
          </a:xfrm>
          <a:prstGeom prst="rect">
            <a:avLst/>
          </a:prstGeom>
        </p:spPr>
      </p:pic>
      <p:pic>
        <p:nvPicPr>
          <p:cNvPr id="8" name="图片 7">
            <a:extLst>
              <a:ext uri="{FF2B5EF4-FFF2-40B4-BE49-F238E27FC236}">
                <a16:creationId xmlns:a16="http://schemas.microsoft.com/office/drawing/2014/main" id="{63E146F7-033D-4456-90FD-F79930785599}"/>
              </a:ext>
            </a:extLst>
          </p:cNvPr>
          <p:cNvPicPr>
            <a:picLocks noChangeAspect="1"/>
          </p:cNvPicPr>
          <p:nvPr/>
        </p:nvPicPr>
        <p:blipFill>
          <a:blip r:embed="rId7"/>
          <a:stretch>
            <a:fillRect/>
          </a:stretch>
        </p:blipFill>
        <p:spPr>
          <a:xfrm>
            <a:off x="5713616" y="4614259"/>
            <a:ext cx="4843418" cy="2208972"/>
          </a:xfrm>
          <a:prstGeom prst="rect">
            <a:avLst/>
          </a:prstGeom>
        </p:spPr>
      </p:pic>
      <p:sp>
        <p:nvSpPr>
          <p:cNvPr id="156" name="矩形: 折角 155">
            <a:extLst>
              <a:ext uri="{FF2B5EF4-FFF2-40B4-BE49-F238E27FC236}">
                <a16:creationId xmlns:a16="http://schemas.microsoft.com/office/drawing/2014/main" id="{880FCD43-2FCF-474C-B909-05AEA5E18FC8}"/>
              </a:ext>
            </a:extLst>
          </p:cNvPr>
          <p:cNvSpPr/>
          <p:nvPr/>
        </p:nvSpPr>
        <p:spPr>
          <a:xfrm>
            <a:off x="1191490" y="4587023"/>
            <a:ext cx="9781310" cy="2241616"/>
          </a:xfrm>
          <a:prstGeom prst="foldedCorner">
            <a:avLst>
              <a:gd name="adj" fmla="val 1348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D63DA4F-15A3-4A51-BC8B-F1C7FAC59406}"/>
              </a:ext>
            </a:extLst>
          </p:cNvPr>
          <p:cNvSpPr/>
          <p:nvPr/>
        </p:nvSpPr>
        <p:spPr>
          <a:xfrm>
            <a:off x="2980832" y="1783110"/>
            <a:ext cx="1445448" cy="109994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a:extLst>
              <a:ext uri="{FF2B5EF4-FFF2-40B4-BE49-F238E27FC236}">
                <a16:creationId xmlns:a16="http://schemas.microsoft.com/office/drawing/2014/main" id="{8E90A4C2-097D-45E3-8D4F-6DCEAE5292BE}"/>
              </a:ext>
            </a:extLst>
          </p:cNvPr>
          <p:cNvSpPr/>
          <p:nvPr/>
        </p:nvSpPr>
        <p:spPr>
          <a:xfrm>
            <a:off x="8301646" y="1580341"/>
            <a:ext cx="1061687" cy="167520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a:extLst>
              <a:ext uri="{FF2B5EF4-FFF2-40B4-BE49-F238E27FC236}">
                <a16:creationId xmlns:a16="http://schemas.microsoft.com/office/drawing/2014/main" id="{1B7AF51D-771F-42F6-A010-D019832462BD}"/>
              </a:ext>
            </a:extLst>
          </p:cNvPr>
          <p:cNvSpPr>
            <a:spLocks noGrp="1"/>
          </p:cNvSpPr>
          <p:nvPr>
            <p:ph type="sldNum" sz="quarter" idx="12"/>
          </p:nvPr>
        </p:nvSpPr>
        <p:spPr/>
        <p:txBody>
          <a:bodyPr/>
          <a:lstStyle/>
          <a:p>
            <a:fld id="{042958E2-BC60-473F-990C-5A8ED10EB267}" type="slidenum">
              <a:rPr lang="zh-CN" altLang="en-US" sz="1400" b="1" smtClean="0"/>
              <a:pPr/>
              <a:t>22</a:t>
            </a:fld>
            <a:r>
              <a:rPr lang="zh-CN" altLang="en-US"/>
              <a:t> </a:t>
            </a:r>
            <a:r>
              <a:rPr lang="en-US" altLang="zh-CN"/>
              <a:t>/ 24</a:t>
            </a:r>
            <a:endParaRPr lang="zh-CN" altLang="en-US" dirty="0"/>
          </a:p>
        </p:txBody>
      </p:sp>
    </p:spTree>
    <p:custDataLst>
      <p:tags r:id="rId1"/>
    </p:custDataLst>
    <p:extLst>
      <p:ext uri="{BB962C8B-B14F-4D97-AF65-F5344CB8AC3E}">
        <p14:creationId xmlns:p14="http://schemas.microsoft.com/office/powerpoint/2010/main" val="2275469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a:extLst>
              <a:ext uri="{FF2B5EF4-FFF2-40B4-BE49-F238E27FC236}">
                <a16:creationId xmlns:a16="http://schemas.microsoft.com/office/drawing/2014/main" id="{7C99DBE6-E920-4CAF-B933-839ACF588A1D}"/>
              </a:ext>
            </a:extLst>
          </p:cNvPr>
          <p:cNvGrpSpPr/>
          <p:nvPr/>
        </p:nvGrpSpPr>
        <p:grpSpPr>
          <a:xfrm>
            <a:off x="437803" y="4812743"/>
            <a:ext cx="11166763" cy="1981526"/>
            <a:chOff x="437803" y="4812743"/>
            <a:chExt cx="11166763" cy="1981526"/>
          </a:xfrm>
        </p:grpSpPr>
        <p:pic>
          <p:nvPicPr>
            <p:cNvPr id="8" name="图片 7">
              <a:extLst>
                <a:ext uri="{FF2B5EF4-FFF2-40B4-BE49-F238E27FC236}">
                  <a16:creationId xmlns:a16="http://schemas.microsoft.com/office/drawing/2014/main" id="{DB403E4C-AF25-4550-BE79-5304E5474832}"/>
                </a:ext>
              </a:extLst>
            </p:cNvPr>
            <p:cNvPicPr>
              <a:picLocks noChangeAspect="1"/>
            </p:cNvPicPr>
            <p:nvPr/>
          </p:nvPicPr>
          <p:blipFill>
            <a:blip r:embed="rId3"/>
            <a:stretch>
              <a:fillRect/>
            </a:stretch>
          </p:blipFill>
          <p:spPr>
            <a:xfrm>
              <a:off x="437804" y="4899603"/>
              <a:ext cx="5345143" cy="1711737"/>
            </a:xfrm>
            <a:prstGeom prst="rect">
              <a:avLst/>
            </a:prstGeom>
          </p:spPr>
        </p:pic>
        <p:pic>
          <p:nvPicPr>
            <p:cNvPr id="54" name="图片 53">
              <a:extLst>
                <a:ext uri="{FF2B5EF4-FFF2-40B4-BE49-F238E27FC236}">
                  <a16:creationId xmlns:a16="http://schemas.microsoft.com/office/drawing/2014/main" id="{102F866C-427D-430A-917D-27F359C444CA}"/>
                </a:ext>
              </a:extLst>
            </p:cNvPr>
            <p:cNvPicPr>
              <a:picLocks noChangeAspect="1"/>
            </p:cNvPicPr>
            <p:nvPr/>
          </p:nvPicPr>
          <p:blipFill>
            <a:blip r:embed="rId4"/>
            <a:stretch>
              <a:fillRect/>
            </a:stretch>
          </p:blipFill>
          <p:spPr>
            <a:xfrm>
              <a:off x="6310777" y="4903601"/>
              <a:ext cx="5173305" cy="1889961"/>
            </a:xfrm>
            <a:prstGeom prst="rect">
              <a:avLst/>
            </a:prstGeom>
          </p:spPr>
        </p:pic>
        <p:sp>
          <p:nvSpPr>
            <p:cNvPr id="311" name="矩形: 折角 310">
              <a:extLst>
                <a:ext uri="{FF2B5EF4-FFF2-40B4-BE49-F238E27FC236}">
                  <a16:creationId xmlns:a16="http://schemas.microsoft.com/office/drawing/2014/main" id="{2F6D0D0B-03B8-4782-9DEC-079D3A67AB4D}"/>
                </a:ext>
              </a:extLst>
            </p:cNvPr>
            <p:cNvSpPr/>
            <p:nvPr/>
          </p:nvSpPr>
          <p:spPr>
            <a:xfrm>
              <a:off x="437803" y="4812743"/>
              <a:ext cx="11166763" cy="1981526"/>
            </a:xfrm>
            <a:prstGeom prst="foldedCorner">
              <a:avLst>
                <a:gd name="adj" fmla="val 1348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88AFB6F0-EE07-4E3F-8409-97B6E4DBB934}"/>
              </a:ext>
            </a:extLst>
          </p:cNvPr>
          <p:cNvSpPr>
            <a:spLocks noGrp="1"/>
          </p:cNvSpPr>
          <p:nvPr>
            <p:ph type="title"/>
          </p:nvPr>
        </p:nvSpPr>
        <p:spPr/>
        <p:txBody>
          <a:bodyPr/>
          <a:lstStyle/>
          <a:p>
            <a:r>
              <a:rPr lang="en-US" altLang="zh-CN" spc="0" dirty="0">
                <a:solidFill>
                  <a:schemeClr val="bg1">
                    <a:lumMod val="50000"/>
                  </a:schemeClr>
                </a:solidFill>
                <a:latin typeface="Arial Rounded MT Bold" panose="020F0704030504030204" pitchFamily="34" charset="0"/>
              </a:rPr>
              <a:t>micro</a:t>
            </a:r>
            <a:r>
              <a:rPr lang="en-US" altLang="zh-CN" spc="0" dirty="0">
                <a:latin typeface="Arial Rounded MT Bold" panose="020F0704030504030204" pitchFamily="34" charset="0"/>
              </a:rPr>
              <a:t> </a:t>
            </a:r>
            <a:r>
              <a:rPr lang="en-US" altLang="zh-CN" sz="4400" spc="0" dirty="0">
                <a:latin typeface="Arial Rounded MT Bold" panose="020F0704030504030204" pitchFamily="34" charset="0"/>
              </a:rPr>
              <a:t>Computer</a:t>
            </a:r>
            <a:endParaRPr lang="zh-CN" altLang="en-US" spc="0" dirty="0">
              <a:latin typeface="Arial Rounded MT Bold" panose="020F0704030504030204" pitchFamily="34" charset="0"/>
            </a:endParaRPr>
          </a:p>
        </p:txBody>
      </p:sp>
      <p:grpSp>
        <p:nvGrpSpPr>
          <p:cNvPr id="165" name="组合 164">
            <a:extLst>
              <a:ext uri="{FF2B5EF4-FFF2-40B4-BE49-F238E27FC236}">
                <a16:creationId xmlns:a16="http://schemas.microsoft.com/office/drawing/2014/main" id="{59BF3896-0A87-4081-B222-95998E0E7C6E}"/>
              </a:ext>
            </a:extLst>
          </p:cNvPr>
          <p:cNvGrpSpPr/>
          <p:nvPr/>
        </p:nvGrpSpPr>
        <p:grpSpPr>
          <a:xfrm>
            <a:off x="1609689" y="970262"/>
            <a:ext cx="7950148" cy="3563003"/>
            <a:chOff x="3953874" y="1097726"/>
            <a:chExt cx="7950148" cy="3563003"/>
          </a:xfrm>
        </p:grpSpPr>
        <p:sp>
          <p:nvSpPr>
            <p:cNvPr id="226" name="矩形 225">
              <a:extLst>
                <a:ext uri="{FF2B5EF4-FFF2-40B4-BE49-F238E27FC236}">
                  <a16:creationId xmlns:a16="http://schemas.microsoft.com/office/drawing/2014/main" id="{8EF80CB2-C409-4305-B40A-565C05C59D69}"/>
                </a:ext>
              </a:extLst>
            </p:cNvPr>
            <p:cNvSpPr/>
            <p:nvPr/>
          </p:nvSpPr>
          <p:spPr>
            <a:xfrm>
              <a:off x="7221511" y="1097726"/>
              <a:ext cx="4682511" cy="395370"/>
            </a:xfrm>
            <a:prstGeom prst="rect">
              <a:avLst/>
            </a:prstGeom>
            <a:solidFill>
              <a:schemeClr val="accent2">
                <a:lumMod val="20000"/>
                <a:lumOff val="8000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6" name="直接连接符 147">
              <a:extLst>
                <a:ext uri="{FF2B5EF4-FFF2-40B4-BE49-F238E27FC236}">
                  <a16:creationId xmlns:a16="http://schemas.microsoft.com/office/drawing/2014/main" id="{A176119E-BCEA-43E1-8EB6-968EAB2F8007}"/>
                </a:ext>
              </a:extLst>
            </p:cNvPr>
            <p:cNvCxnSpPr/>
            <p:nvPr/>
          </p:nvCxnSpPr>
          <p:spPr>
            <a:xfrm flipH="1" flipV="1">
              <a:off x="8522446" y="1485213"/>
              <a:ext cx="1557" cy="396000"/>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直接连接符 147">
              <a:extLst>
                <a:ext uri="{FF2B5EF4-FFF2-40B4-BE49-F238E27FC236}">
                  <a16:creationId xmlns:a16="http://schemas.microsoft.com/office/drawing/2014/main" id="{D788305A-7D8B-4671-B88A-D8D57C49F5AF}"/>
                </a:ext>
              </a:extLst>
            </p:cNvPr>
            <p:cNvCxnSpPr>
              <a:cxnSpLocks/>
              <a:stCxn id="227" idx="1"/>
              <a:endCxn id="244" idx="3"/>
            </p:cNvCxnSpPr>
            <p:nvPr/>
          </p:nvCxnSpPr>
          <p:spPr>
            <a:xfrm rot="10800000" flipV="1">
              <a:off x="6453236" y="1299123"/>
              <a:ext cx="752052" cy="988456"/>
            </a:xfrm>
            <a:prstGeom prst="bentConnector3">
              <a:avLst>
                <a:gd name="adj1" fmla="val 3084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9" name="流程图: 手动输入 168">
              <a:extLst>
                <a:ext uri="{FF2B5EF4-FFF2-40B4-BE49-F238E27FC236}">
                  <a16:creationId xmlns:a16="http://schemas.microsoft.com/office/drawing/2014/main" id="{97F4790D-7369-429F-AFFE-75D88C0BE28C}"/>
                </a:ext>
              </a:extLst>
            </p:cNvPr>
            <p:cNvSpPr/>
            <p:nvPr/>
          </p:nvSpPr>
          <p:spPr>
            <a:xfrm>
              <a:off x="7824336" y="4293322"/>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cxnSp>
          <p:nvCxnSpPr>
            <p:cNvPr id="171" name="肘形连接符 83">
              <a:extLst>
                <a:ext uri="{FF2B5EF4-FFF2-40B4-BE49-F238E27FC236}">
                  <a16:creationId xmlns:a16="http://schemas.microsoft.com/office/drawing/2014/main" id="{CDF6228D-FDD4-4D20-9D28-D19669918CCC}"/>
                </a:ext>
              </a:extLst>
            </p:cNvPr>
            <p:cNvCxnSpPr>
              <a:cxnSpLocks/>
              <a:stCxn id="279" idx="3"/>
              <a:endCxn id="169" idx="1"/>
            </p:cNvCxnSpPr>
            <p:nvPr/>
          </p:nvCxnSpPr>
          <p:spPr>
            <a:xfrm>
              <a:off x="6453236" y="2287579"/>
              <a:ext cx="1371100" cy="2148963"/>
            </a:xfrm>
            <a:prstGeom prst="bentConnector3">
              <a:avLst>
                <a:gd name="adj1" fmla="val 378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2" name="文本框 171">
              <a:extLst>
                <a:ext uri="{FF2B5EF4-FFF2-40B4-BE49-F238E27FC236}">
                  <a16:creationId xmlns:a16="http://schemas.microsoft.com/office/drawing/2014/main" id="{6953EF29-E03D-4AC7-A34F-59645FB14A88}"/>
                </a:ext>
              </a:extLst>
            </p:cNvPr>
            <p:cNvSpPr txBox="1"/>
            <p:nvPr/>
          </p:nvSpPr>
          <p:spPr>
            <a:xfrm>
              <a:off x="7156070" y="4414508"/>
              <a:ext cx="316112" cy="246221"/>
            </a:xfrm>
            <a:prstGeom prst="rect">
              <a:avLst/>
            </a:prstGeom>
            <a:noFill/>
          </p:spPr>
          <p:txBody>
            <a:bodyPr wrap="none" rtlCol="0">
              <a:spAutoFit/>
            </a:bodyPr>
            <a:lstStyle/>
            <a:p>
              <a:r>
                <a:rPr lang="en-US" altLang="zh-CN" sz="1000" dirty="0"/>
                <a:t>16</a:t>
              </a:r>
              <a:endParaRPr lang="zh-CN" altLang="en-US" sz="1000" dirty="0"/>
            </a:p>
          </p:txBody>
        </p:sp>
        <p:sp>
          <p:nvSpPr>
            <p:cNvPr id="173" name="文本框 172">
              <a:extLst>
                <a:ext uri="{FF2B5EF4-FFF2-40B4-BE49-F238E27FC236}">
                  <a16:creationId xmlns:a16="http://schemas.microsoft.com/office/drawing/2014/main" id="{4C67173E-C062-4A6B-A828-0E8DB1B27743}"/>
                </a:ext>
              </a:extLst>
            </p:cNvPr>
            <p:cNvSpPr txBox="1"/>
            <p:nvPr/>
          </p:nvSpPr>
          <p:spPr>
            <a:xfrm>
              <a:off x="7002786" y="4106136"/>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174" name="文本框 173">
              <a:extLst>
                <a:ext uri="{FF2B5EF4-FFF2-40B4-BE49-F238E27FC236}">
                  <a16:creationId xmlns:a16="http://schemas.microsoft.com/office/drawing/2014/main" id="{792191E0-3216-4EE2-9090-8C00DBB89A0A}"/>
                </a:ext>
              </a:extLst>
            </p:cNvPr>
            <p:cNvSpPr txBox="1"/>
            <p:nvPr/>
          </p:nvSpPr>
          <p:spPr>
            <a:xfrm>
              <a:off x="8670957" y="4408293"/>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175" name="直接连接符 174">
              <a:extLst>
                <a:ext uri="{FF2B5EF4-FFF2-40B4-BE49-F238E27FC236}">
                  <a16:creationId xmlns:a16="http://schemas.microsoft.com/office/drawing/2014/main" id="{EC826B54-C569-43E6-B55E-C74EECFCCA3C}"/>
                </a:ext>
              </a:extLst>
            </p:cNvPr>
            <p:cNvCxnSpPr/>
            <p:nvPr/>
          </p:nvCxnSpPr>
          <p:spPr>
            <a:xfrm flipH="1">
              <a:off x="8733753" y="4356573"/>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76" name="文本框 175">
              <a:extLst>
                <a:ext uri="{FF2B5EF4-FFF2-40B4-BE49-F238E27FC236}">
                  <a16:creationId xmlns:a16="http://schemas.microsoft.com/office/drawing/2014/main" id="{F0B8D092-5F89-4DC3-A082-415BEAE8A0B3}"/>
                </a:ext>
              </a:extLst>
            </p:cNvPr>
            <p:cNvSpPr txBox="1"/>
            <p:nvPr/>
          </p:nvSpPr>
          <p:spPr>
            <a:xfrm>
              <a:off x="7966585" y="4079959"/>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177" name="文本框 176">
              <a:extLst>
                <a:ext uri="{FF2B5EF4-FFF2-40B4-BE49-F238E27FC236}">
                  <a16:creationId xmlns:a16="http://schemas.microsoft.com/office/drawing/2014/main" id="{76520D9B-5F5E-4E78-A0A2-43A6F71783B9}"/>
                </a:ext>
              </a:extLst>
            </p:cNvPr>
            <p:cNvSpPr txBox="1"/>
            <p:nvPr/>
          </p:nvSpPr>
          <p:spPr>
            <a:xfrm>
              <a:off x="9332405" y="2602829"/>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178" name="肘形连接符 79">
              <a:extLst>
                <a:ext uri="{FF2B5EF4-FFF2-40B4-BE49-F238E27FC236}">
                  <a16:creationId xmlns:a16="http://schemas.microsoft.com/office/drawing/2014/main" id="{AAE6819C-4756-4EFA-A9DD-CBFD715E9862}"/>
                </a:ext>
              </a:extLst>
            </p:cNvPr>
            <p:cNvCxnSpPr>
              <a:cxnSpLocks/>
              <a:stCxn id="169" idx="3"/>
              <a:endCxn id="256" idx="1"/>
            </p:cNvCxnSpPr>
            <p:nvPr/>
          </p:nvCxnSpPr>
          <p:spPr>
            <a:xfrm flipV="1">
              <a:off x="8670997" y="2602830"/>
              <a:ext cx="1063852" cy="1833712"/>
            </a:xfrm>
            <a:prstGeom prst="bentConnector3">
              <a:avLst>
                <a:gd name="adj1" fmla="val 6614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E1A667D2-1D39-4545-93A9-17EA43BFC18E}"/>
                </a:ext>
              </a:extLst>
            </p:cNvPr>
            <p:cNvCxnSpPr/>
            <p:nvPr/>
          </p:nvCxnSpPr>
          <p:spPr>
            <a:xfrm flipH="1">
              <a:off x="7170103" y="4366505"/>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0" name="组合 179">
              <a:extLst>
                <a:ext uri="{FF2B5EF4-FFF2-40B4-BE49-F238E27FC236}">
                  <a16:creationId xmlns:a16="http://schemas.microsoft.com/office/drawing/2014/main" id="{289B618E-EBEC-4950-9EC0-BE1CD06979C9}"/>
                </a:ext>
              </a:extLst>
            </p:cNvPr>
            <p:cNvGrpSpPr/>
            <p:nvPr/>
          </p:nvGrpSpPr>
          <p:grpSpPr>
            <a:xfrm>
              <a:off x="6453236" y="1979689"/>
              <a:ext cx="1399129" cy="534032"/>
              <a:chOff x="4399913" y="2533870"/>
              <a:chExt cx="1399129" cy="534032"/>
            </a:xfrm>
          </p:grpSpPr>
          <p:cxnSp>
            <p:nvCxnSpPr>
              <p:cNvPr id="305" name="肘形连接符 70">
                <a:extLst>
                  <a:ext uri="{FF2B5EF4-FFF2-40B4-BE49-F238E27FC236}">
                    <a16:creationId xmlns:a16="http://schemas.microsoft.com/office/drawing/2014/main" id="{70E02368-F80E-4DD4-A221-D5F762DF5CE7}"/>
                  </a:ext>
                </a:extLst>
              </p:cNvPr>
              <p:cNvCxnSpPr>
                <a:cxnSpLocks/>
                <a:stCxn id="279" idx="3"/>
                <a:endCxn id="295" idx="1"/>
              </p:cNvCxnSpPr>
              <p:nvPr/>
            </p:nvCxnSpPr>
            <p:spPr>
              <a:xfrm>
                <a:off x="4399913" y="2841760"/>
                <a:ext cx="1399129" cy="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6" name="文本框 305">
                <a:extLst>
                  <a:ext uri="{FF2B5EF4-FFF2-40B4-BE49-F238E27FC236}">
                    <a16:creationId xmlns:a16="http://schemas.microsoft.com/office/drawing/2014/main" id="{2DE3DC60-FE47-441B-B26F-36FFBF028631}"/>
                  </a:ext>
                </a:extLst>
              </p:cNvPr>
              <p:cNvSpPr txBox="1"/>
              <p:nvPr/>
            </p:nvSpPr>
            <p:spPr>
              <a:xfrm>
                <a:off x="4619454" y="2821681"/>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307" name="直接连接符 306">
                <a:extLst>
                  <a:ext uri="{FF2B5EF4-FFF2-40B4-BE49-F238E27FC236}">
                    <a16:creationId xmlns:a16="http://schemas.microsoft.com/office/drawing/2014/main" id="{EAE53861-F837-4D03-A83F-797C2FBB101D}"/>
                  </a:ext>
                </a:extLst>
              </p:cNvPr>
              <p:cNvCxnSpPr/>
              <p:nvPr/>
            </p:nvCxnSpPr>
            <p:spPr>
              <a:xfrm flipH="1">
                <a:off x="4626677" y="276539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08" name="文本框 307">
                <a:extLst>
                  <a:ext uri="{FF2B5EF4-FFF2-40B4-BE49-F238E27FC236}">
                    <a16:creationId xmlns:a16="http://schemas.microsoft.com/office/drawing/2014/main" id="{EEF19A3A-ACA6-419F-8EB3-95DB58230795}"/>
                  </a:ext>
                </a:extLst>
              </p:cNvPr>
              <p:cNvSpPr txBox="1"/>
              <p:nvPr/>
            </p:nvSpPr>
            <p:spPr>
              <a:xfrm>
                <a:off x="5201944" y="2805256"/>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309" name="直接连接符 308">
                <a:extLst>
                  <a:ext uri="{FF2B5EF4-FFF2-40B4-BE49-F238E27FC236}">
                    <a16:creationId xmlns:a16="http://schemas.microsoft.com/office/drawing/2014/main" id="{45B70F97-560E-4BB0-8270-73FC88B77A48}"/>
                  </a:ext>
                </a:extLst>
              </p:cNvPr>
              <p:cNvCxnSpPr/>
              <p:nvPr/>
            </p:nvCxnSpPr>
            <p:spPr>
              <a:xfrm flipH="1">
                <a:off x="5215977" y="2770212"/>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文本框 309">
                <a:extLst>
                  <a:ext uri="{FF2B5EF4-FFF2-40B4-BE49-F238E27FC236}">
                    <a16:creationId xmlns:a16="http://schemas.microsoft.com/office/drawing/2014/main" id="{1FEDECC3-F15D-4748-8CF9-FF64522FFE44}"/>
                  </a:ext>
                </a:extLst>
              </p:cNvPr>
              <p:cNvSpPr txBox="1"/>
              <p:nvPr/>
            </p:nvSpPr>
            <p:spPr>
              <a:xfrm>
                <a:off x="4964519" y="2533870"/>
                <a:ext cx="660968" cy="276999"/>
              </a:xfrm>
              <a:prstGeom prst="rect">
                <a:avLst/>
              </a:prstGeom>
              <a:noFill/>
            </p:spPr>
            <p:txBody>
              <a:bodyPr wrap="square" rtlCol="0">
                <a:spAutoFit/>
              </a:bodyPr>
              <a:lstStyle/>
              <a:p>
                <a:r>
                  <a:rPr lang="en-US" altLang="zh-CN" sz="1200" dirty="0"/>
                  <a:t>[25:21]</a:t>
                </a:r>
                <a:endParaRPr lang="zh-CN" altLang="en-US" sz="1200" dirty="0"/>
              </a:p>
            </p:txBody>
          </p:sp>
        </p:grpSp>
        <p:cxnSp>
          <p:nvCxnSpPr>
            <p:cNvPr id="181" name="肘形连接符 121">
              <a:extLst>
                <a:ext uri="{FF2B5EF4-FFF2-40B4-BE49-F238E27FC236}">
                  <a16:creationId xmlns:a16="http://schemas.microsoft.com/office/drawing/2014/main" id="{8521F647-2CF0-4C33-8ED5-D6682E320AD1}"/>
                </a:ext>
              </a:extLst>
            </p:cNvPr>
            <p:cNvCxnSpPr>
              <a:cxnSpLocks/>
              <a:stCxn id="264" idx="3"/>
              <a:endCxn id="299" idx="1"/>
            </p:cNvCxnSpPr>
            <p:nvPr/>
          </p:nvCxnSpPr>
          <p:spPr>
            <a:xfrm flipH="1">
              <a:off x="7859582" y="2554419"/>
              <a:ext cx="3711113" cy="909859"/>
            </a:xfrm>
            <a:prstGeom prst="bentConnector5">
              <a:avLst>
                <a:gd name="adj1" fmla="val -6874"/>
                <a:gd name="adj2" fmla="val 159891"/>
                <a:gd name="adj3" fmla="val 10616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2" name="文本框 181">
              <a:extLst>
                <a:ext uri="{FF2B5EF4-FFF2-40B4-BE49-F238E27FC236}">
                  <a16:creationId xmlns:a16="http://schemas.microsoft.com/office/drawing/2014/main" id="{971123E8-8815-492D-8A2A-97D6127D818D}"/>
                </a:ext>
              </a:extLst>
            </p:cNvPr>
            <p:cNvSpPr txBox="1"/>
            <p:nvPr/>
          </p:nvSpPr>
          <p:spPr>
            <a:xfrm>
              <a:off x="7029547" y="2859302"/>
              <a:ext cx="633507" cy="276999"/>
            </a:xfrm>
            <a:prstGeom prst="rect">
              <a:avLst/>
            </a:prstGeom>
            <a:noFill/>
          </p:spPr>
          <p:txBody>
            <a:bodyPr wrap="none" rtlCol="0">
              <a:spAutoFit/>
            </a:bodyPr>
            <a:lstStyle/>
            <a:p>
              <a:r>
                <a:rPr lang="en-US" altLang="zh-CN" sz="1200" dirty="0"/>
                <a:t>[20:16]</a:t>
              </a:r>
              <a:endParaRPr lang="zh-CN" altLang="en-US" sz="1200" dirty="0"/>
            </a:p>
          </p:txBody>
        </p:sp>
        <p:cxnSp>
          <p:nvCxnSpPr>
            <p:cNvPr id="183" name="肘形连接符 206">
              <a:extLst>
                <a:ext uri="{FF2B5EF4-FFF2-40B4-BE49-F238E27FC236}">
                  <a16:creationId xmlns:a16="http://schemas.microsoft.com/office/drawing/2014/main" id="{4C77306C-B11F-4625-B2BA-B1100E7D3F03}"/>
                </a:ext>
              </a:extLst>
            </p:cNvPr>
            <p:cNvCxnSpPr>
              <a:cxnSpLocks/>
              <a:endCxn id="298" idx="1"/>
            </p:cNvCxnSpPr>
            <p:nvPr/>
          </p:nvCxnSpPr>
          <p:spPr>
            <a:xfrm>
              <a:off x="6586241" y="2287579"/>
              <a:ext cx="1275501" cy="864112"/>
            </a:xfrm>
            <a:prstGeom prst="bentConnector3">
              <a:avLst>
                <a:gd name="adj1" fmla="val 3107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4D3EC8C3-CDD8-43B7-B0F0-AA41E56753E4}"/>
                </a:ext>
              </a:extLst>
            </p:cNvPr>
            <p:cNvSpPr txBox="1"/>
            <p:nvPr/>
          </p:nvSpPr>
          <p:spPr>
            <a:xfrm>
              <a:off x="7265564" y="3114036"/>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185" name="直接连接符 184">
              <a:extLst>
                <a:ext uri="{FF2B5EF4-FFF2-40B4-BE49-F238E27FC236}">
                  <a16:creationId xmlns:a16="http://schemas.microsoft.com/office/drawing/2014/main" id="{6048D124-2A41-4C50-9830-E3928CD790CF}"/>
                </a:ext>
              </a:extLst>
            </p:cNvPr>
            <p:cNvCxnSpPr/>
            <p:nvPr/>
          </p:nvCxnSpPr>
          <p:spPr>
            <a:xfrm flipH="1">
              <a:off x="7279597" y="3067908"/>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6" name="组合 185">
              <a:extLst>
                <a:ext uri="{FF2B5EF4-FFF2-40B4-BE49-F238E27FC236}">
                  <a16:creationId xmlns:a16="http://schemas.microsoft.com/office/drawing/2014/main" id="{E49D2E04-DC3D-4118-8EFD-F3A8B0516A27}"/>
                </a:ext>
              </a:extLst>
            </p:cNvPr>
            <p:cNvGrpSpPr/>
            <p:nvPr/>
          </p:nvGrpSpPr>
          <p:grpSpPr>
            <a:xfrm>
              <a:off x="7852365" y="1175686"/>
              <a:ext cx="1883243" cy="2692730"/>
              <a:chOff x="5799042" y="1729867"/>
              <a:chExt cx="1883243" cy="2692730"/>
            </a:xfrm>
          </p:grpSpPr>
          <p:cxnSp>
            <p:nvCxnSpPr>
              <p:cNvPr id="285" name="直接连接符 284">
                <a:extLst>
                  <a:ext uri="{FF2B5EF4-FFF2-40B4-BE49-F238E27FC236}">
                    <a16:creationId xmlns:a16="http://schemas.microsoft.com/office/drawing/2014/main" id="{811A4CD6-BC66-4D24-8B0A-17FE3586B592}"/>
                  </a:ext>
                </a:extLst>
              </p:cNvPr>
              <p:cNvCxnSpPr>
                <a:cxnSpLocks/>
                <a:endCxn id="286" idx="2"/>
              </p:cNvCxnSpPr>
              <p:nvPr/>
            </p:nvCxnSpPr>
            <p:spPr>
              <a:xfrm flipV="1">
                <a:off x="6053015" y="2340754"/>
                <a:ext cx="0" cy="190167"/>
              </a:xfrm>
              <a:prstGeom prst="line">
                <a:avLst/>
              </a:prstGeom>
            </p:spPr>
            <p:style>
              <a:lnRef idx="1">
                <a:schemeClr val="accent1"/>
              </a:lnRef>
              <a:fillRef idx="0">
                <a:schemeClr val="accent1"/>
              </a:fillRef>
              <a:effectRef idx="0">
                <a:schemeClr val="accent1"/>
              </a:effectRef>
              <a:fontRef idx="minor">
                <a:schemeClr val="tx1"/>
              </a:fontRef>
            </p:style>
          </p:cxnSp>
          <p:sp>
            <p:nvSpPr>
              <p:cNvPr id="286" name="文本框 285">
                <a:extLst>
                  <a:ext uri="{FF2B5EF4-FFF2-40B4-BE49-F238E27FC236}">
                    <a16:creationId xmlns:a16="http://schemas.microsoft.com/office/drawing/2014/main" id="{28901303-4D52-4443-B7D6-2AD3694C6B0A}"/>
                  </a:ext>
                </a:extLst>
              </p:cNvPr>
              <p:cNvSpPr txBox="1"/>
              <p:nvPr/>
            </p:nvSpPr>
            <p:spPr>
              <a:xfrm>
                <a:off x="5866105" y="2109922"/>
                <a:ext cx="373820" cy="230832"/>
              </a:xfrm>
              <a:prstGeom prst="rect">
                <a:avLst/>
              </a:prstGeom>
              <a:noFill/>
            </p:spPr>
            <p:txBody>
              <a:bodyPr wrap="none" bIns="0" rtlCol="0">
                <a:spAutoFit/>
              </a:bodyPr>
              <a:lstStyle/>
              <a:p>
                <a:r>
                  <a:rPr lang="en-US" altLang="zh-CN" sz="1200" dirty="0" err="1">
                    <a:latin typeface="Cambria Math" panose="02040503050406030204" pitchFamily="18" charset="0"/>
                    <a:ea typeface="Cambria Math" panose="02040503050406030204" pitchFamily="18" charset="0"/>
                  </a:rPr>
                  <a:t>clk</a:t>
                </a:r>
                <a:endParaRPr lang="zh-CN" altLang="en-US" sz="1600" dirty="0">
                  <a:latin typeface="Cambria Math" panose="02040503050406030204" pitchFamily="18" charset="0"/>
                </a:endParaRPr>
              </a:p>
            </p:txBody>
          </p:sp>
          <p:grpSp>
            <p:nvGrpSpPr>
              <p:cNvPr id="287" name="组合 286">
                <a:extLst>
                  <a:ext uri="{FF2B5EF4-FFF2-40B4-BE49-F238E27FC236}">
                    <a16:creationId xmlns:a16="http://schemas.microsoft.com/office/drawing/2014/main" id="{34F756AD-DE28-47EF-BF61-FFF4A76205DE}"/>
                  </a:ext>
                </a:extLst>
              </p:cNvPr>
              <p:cNvGrpSpPr/>
              <p:nvPr/>
            </p:nvGrpSpPr>
            <p:grpSpPr>
              <a:xfrm>
                <a:off x="5799042" y="2465167"/>
                <a:ext cx="968164" cy="1729624"/>
                <a:chOff x="3944531" y="944827"/>
                <a:chExt cx="968164" cy="1729624"/>
              </a:xfrm>
            </p:grpSpPr>
            <p:sp>
              <p:nvSpPr>
                <p:cNvPr id="294" name="矩形 293">
                  <a:extLst>
                    <a:ext uri="{FF2B5EF4-FFF2-40B4-BE49-F238E27FC236}">
                      <a16:creationId xmlns:a16="http://schemas.microsoft.com/office/drawing/2014/main" id="{7767C98F-B80A-4D41-9CE3-FD14FD7E9065}"/>
                    </a:ext>
                  </a:extLst>
                </p:cNvPr>
                <p:cNvSpPr/>
                <p:nvPr/>
              </p:nvSpPr>
              <p:spPr>
                <a:xfrm>
                  <a:off x="3945569" y="946451"/>
                  <a:ext cx="964800" cy="1728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寄存器文件</a:t>
                  </a:r>
                </a:p>
              </p:txBody>
            </p:sp>
            <p:sp>
              <p:nvSpPr>
                <p:cNvPr id="295" name="文本框 294">
                  <a:extLst>
                    <a:ext uri="{FF2B5EF4-FFF2-40B4-BE49-F238E27FC236}">
                      <a16:creationId xmlns:a16="http://schemas.microsoft.com/office/drawing/2014/main" id="{11A88609-A45E-481C-A8D9-83FB02071079}"/>
                    </a:ext>
                  </a:extLst>
                </p:cNvPr>
                <p:cNvSpPr txBox="1"/>
                <p:nvPr/>
              </p:nvSpPr>
              <p:spPr>
                <a:xfrm>
                  <a:off x="3944531" y="117161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A1</a:t>
                  </a:r>
                  <a:endParaRPr lang="zh-CN" altLang="en-US" sz="1600" dirty="0">
                    <a:latin typeface="Cambria Math" panose="02040503050406030204" pitchFamily="18" charset="0"/>
                  </a:endParaRPr>
                </a:p>
              </p:txBody>
            </p:sp>
            <p:sp>
              <p:nvSpPr>
                <p:cNvPr id="296" name="文本框 295">
                  <a:extLst>
                    <a:ext uri="{FF2B5EF4-FFF2-40B4-BE49-F238E27FC236}">
                      <a16:creationId xmlns:a16="http://schemas.microsoft.com/office/drawing/2014/main" id="{F8F2F442-3DA9-47C6-8769-013B63B0C06F}"/>
                    </a:ext>
                  </a:extLst>
                </p:cNvPr>
                <p:cNvSpPr txBox="1"/>
                <p:nvPr/>
              </p:nvSpPr>
              <p:spPr>
                <a:xfrm>
                  <a:off x="4443319" y="1171612"/>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RD1</a:t>
                  </a:r>
                  <a:endParaRPr lang="zh-CN" altLang="en-US" sz="1600" dirty="0">
                    <a:latin typeface="Cambria Math" panose="02040503050406030204" pitchFamily="18" charset="0"/>
                  </a:endParaRPr>
                </a:p>
              </p:txBody>
            </p:sp>
            <p:sp>
              <p:nvSpPr>
                <p:cNvPr id="297" name="文本框 296">
                  <a:extLst>
                    <a:ext uri="{FF2B5EF4-FFF2-40B4-BE49-F238E27FC236}">
                      <a16:creationId xmlns:a16="http://schemas.microsoft.com/office/drawing/2014/main" id="{159DB587-80F0-4C3A-9094-BC7E8EBB9A45}"/>
                    </a:ext>
                  </a:extLst>
                </p:cNvPr>
                <p:cNvSpPr txBox="1"/>
                <p:nvPr/>
              </p:nvSpPr>
              <p:spPr>
                <a:xfrm>
                  <a:off x="3954022" y="1536935"/>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A2</a:t>
                  </a:r>
                  <a:endParaRPr lang="zh-CN" altLang="en-US" sz="1600" dirty="0">
                    <a:latin typeface="Cambria Math" panose="02040503050406030204" pitchFamily="18" charset="0"/>
                  </a:endParaRPr>
                </a:p>
              </p:txBody>
            </p:sp>
            <p:sp>
              <p:nvSpPr>
                <p:cNvPr id="298" name="文本框 297">
                  <a:extLst>
                    <a:ext uri="{FF2B5EF4-FFF2-40B4-BE49-F238E27FC236}">
                      <a16:creationId xmlns:a16="http://schemas.microsoft.com/office/drawing/2014/main" id="{965487B9-5A72-47E2-AFF9-A27BF3218267}"/>
                    </a:ext>
                  </a:extLst>
                </p:cNvPr>
                <p:cNvSpPr txBox="1"/>
                <p:nvPr/>
              </p:nvSpPr>
              <p:spPr>
                <a:xfrm>
                  <a:off x="3953908" y="2031643"/>
                  <a:ext cx="376632"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A3</a:t>
                  </a:r>
                  <a:endParaRPr lang="zh-CN" altLang="en-US" sz="1600" dirty="0">
                    <a:latin typeface="Cambria Math" panose="02040503050406030204" pitchFamily="18" charset="0"/>
                  </a:endParaRPr>
                </a:p>
              </p:txBody>
            </p:sp>
            <p:sp>
              <p:nvSpPr>
                <p:cNvPr id="299" name="文本框 298">
                  <a:extLst>
                    <a:ext uri="{FF2B5EF4-FFF2-40B4-BE49-F238E27FC236}">
                      <a16:creationId xmlns:a16="http://schemas.microsoft.com/office/drawing/2014/main" id="{55891F82-9821-47A4-923D-ADF6187EA481}"/>
                    </a:ext>
                  </a:extLst>
                </p:cNvPr>
                <p:cNvSpPr txBox="1"/>
                <p:nvPr/>
              </p:nvSpPr>
              <p:spPr>
                <a:xfrm>
                  <a:off x="3951748" y="2359619"/>
                  <a:ext cx="493652"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rPr>
                    <a:t>WD3</a:t>
                  </a:r>
                  <a:endParaRPr lang="zh-CN" altLang="en-US" sz="1600" dirty="0">
                    <a:latin typeface="Cambria Math" panose="02040503050406030204" pitchFamily="18" charset="0"/>
                  </a:endParaRPr>
                </a:p>
              </p:txBody>
            </p:sp>
            <p:sp>
              <p:nvSpPr>
                <p:cNvPr id="300" name="文本框 299">
                  <a:extLst>
                    <a:ext uri="{FF2B5EF4-FFF2-40B4-BE49-F238E27FC236}">
                      <a16:creationId xmlns:a16="http://schemas.microsoft.com/office/drawing/2014/main" id="{CD865382-91CB-4F4E-B8D8-E4BCD3E35514}"/>
                    </a:ext>
                  </a:extLst>
                </p:cNvPr>
                <p:cNvSpPr txBox="1"/>
                <p:nvPr/>
              </p:nvSpPr>
              <p:spPr>
                <a:xfrm>
                  <a:off x="4438288" y="944827"/>
                  <a:ext cx="357076" cy="267184"/>
                </a:xfrm>
                <a:prstGeom prst="rect">
                  <a:avLst/>
                </a:prstGeom>
                <a:noFill/>
              </p:spPr>
              <p:txBody>
                <a:bodyPr wrap="none" lIns="72000" tIns="36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301" name="组合 300">
                  <a:extLst>
                    <a:ext uri="{FF2B5EF4-FFF2-40B4-BE49-F238E27FC236}">
                      <a16:creationId xmlns:a16="http://schemas.microsoft.com/office/drawing/2014/main" id="{4C348316-EA94-4A35-A1BD-2B58DCF6D2B2}"/>
                    </a:ext>
                  </a:extLst>
                </p:cNvPr>
                <p:cNvGrpSpPr/>
                <p:nvPr/>
              </p:nvGrpSpPr>
              <p:grpSpPr>
                <a:xfrm>
                  <a:off x="4138517" y="950896"/>
                  <a:ext cx="120864" cy="128953"/>
                  <a:chOff x="1332523" y="3739662"/>
                  <a:chExt cx="146245" cy="128953"/>
                </a:xfrm>
              </p:grpSpPr>
              <p:cxnSp>
                <p:nvCxnSpPr>
                  <p:cNvPr id="303" name="直接连接符 302">
                    <a:extLst>
                      <a:ext uri="{FF2B5EF4-FFF2-40B4-BE49-F238E27FC236}">
                        <a16:creationId xmlns:a16="http://schemas.microsoft.com/office/drawing/2014/main" id="{B5B293C4-35FE-4D6D-A7CA-83841DE1843C}"/>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a:extLst>
                      <a:ext uri="{FF2B5EF4-FFF2-40B4-BE49-F238E27FC236}">
                        <a16:creationId xmlns:a16="http://schemas.microsoft.com/office/drawing/2014/main" id="{AA3CBCF6-9BF9-4931-B611-08DD4C162EC8}"/>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2" name="文本框 301">
                  <a:extLst>
                    <a:ext uri="{FF2B5EF4-FFF2-40B4-BE49-F238E27FC236}">
                      <a16:creationId xmlns:a16="http://schemas.microsoft.com/office/drawing/2014/main" id="{E9ECDF19-EB42-4D1C-AA3F-1825AB65AD5D}"/>
                    </a:ext>
                  </a:extLst>
                </p:cNvPr>
                <p:cNvSpPr txBox="1"/>
                <p:nvPr/>
              </p:nvSpPr>
              <p:spPr>
                <a:xfrm>
                  <a:off x="4453792" y="1536935"/>
                  <a:ext cx="458903"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RD2</a:t>
                  </a:r>
                  <a:endParaRPr lang="zh-CN" altLang="en-US" sz="1600" dirty="0">
                    <a:latin typeface="Cambria Math" panose="02040503050406030204" pitchFamily="18" charset="0"/>
                  </a:endParaRPr>
                </a:p>
              </p:txBody>
            </p:sp>
          </p:grpSp>
          <p:sp>
            <p:nvSpPr>
              <p:cNvPr id="288" name="文本框 287">
                <a:extLst>
                  <a:ext uri="{FF2B5EF4-FFF2-40B4-BE49-F238E27FC236}">
                    <a16:creationId xmlns:a16="http://schemas.microsoft.com/office/drawing/2014/main" id="{E01DC367-982F-4517-9A01-36C864C7D0D3}"/>
                  </a:ext>
                </a:extLst>
              </p:cNvPr>
              <p:cNvSpPr txBox="1"/>
              <p:nvPr/>
            </p:nvSpPr>
            <p:spPr>
              <a:xfrm>
                <a:off x="6123561" y="4145598"/>
                <a:ext cx="420434" cy="276999"/>
              </a:xfrm>
              <a:prstGeom prst="rect">
                <a:avLst/>
              </a:prstGeom>
              <a:noFill/>
            </p:spPr>
            <p:txBody>
              <a:bodyPr wrap="square" rtlCol="0">
                <a:spAutoFit/>
              </a:bodyPr>
              <a:lstStyle/>
              <a:p>
                <a:r>
                  <a:rPr lang="en-US" altLang="zh-CN" sz="1200" dirty="0" err="1">
                    <a:solidFill>
                      <a:srgbClr val="00B050"/>
                    </a:solidFill>
                  </a:rPr>
                  <a:t>rf</a:t>
                </a:r>
                <a:endParaRPr lang="zh-CN" altLang="en-US" sz="1200" dirty="0">
                  <a:solidFill>
                    <a:srgbClr val="00B050"/>
                  </a:solidFill>
                </a:endParaRPr>
              </a:p>
            </p:txBody>
          </p:sp>
          <p:sp>
            <p:nvSpPr>
              <p:cNvPr id="289" name="文本框 288">
                <a:extLst>
                  <a:ext uri="{FF2B5EF4-FFF2-40B4-BE49-F238E27FC236}">
                    <a16:creationId xmlns:a16="http://schemas.microsoft.com/office/drawing/2014/main" id="{00798EAA-32F7-4E12-B982-D295787FC3DB}"/>
                  </a:ext>
                </a:extLst>
              </p:cNvPr>
              <p:cNvSpPr txBox="1"/>
              <p:nvPr/>
            </p:nvSpPr>
            <p:spPr>
              <a:xfrm>
                <a:off x="7219509" y="2387812"/>
                <a:ext cx="462423" cy="276999"/>
              </a:xfrm>
              <a:prstGeom prst="rect">
                <a:avLst/>
              </a:prstGeom>
              <a:noFill/>
            </p:spPr>
            <p:txBody>
              <a:bodyPr wrap="square" rtlCol="0">
                <a:spAutoFit/>
              </a:bodyPr>
              <a:lstStyle/>
              <a:p>
                <a:r>
                  <a:rPr lang="en-US" altLang="zh-CN" sz="1200" dirty="0" err="1">
                    <a:solidFill>
                      <a:srgbClr val="0070C0"/>
                    </a:solidFill>
                  </a:rPr>
                  <a:t>srcA</a:t>
                </a:r>
                <a:endParaRPr lang="zh-CN" altLang="en-US" sz="1200" dirty="0">
                  <a:solidFill>
                    <a:srgbClr val="0070C0"/>
                  </a:solidFill>
                </a:endParaRPr>
              </a:p>
            </p:txBody>
          </p:sp>
          <p:cxnSp>
            <p:nvCxnSpPr>
              <p:cNvPr id="290" name="肘形连接符 76">
                <a:extLst>
                  <a:ext uri="{FF2B5EF4-FFF2-40B4-BE49-F238E27FC236}">
                    <a16:creationId xmlns:a16="http://schemas.microsoft.com/office/drawing/2014/main" id="{74517263-1F67-4A31-8C27-3B056DB43850}"/>
                  </a:ext>
                </a:extLst>
              </p:cNvPr>
              <p:cNvCxnSpPr/>
              <p:nvPr/>
            </p:nvCxnSpPr>
            <p:spPr>
              <a:xfrm flipV="1">
                <a:off x="6756733" y="2649423"/>
                <a:ext cx="925552" cy="196418"/>
              </a:xfrm>
              <a:prstGeom prst="bentConnector3">
                <a:avLst>
                  <a:gd name="adj1" fmla="val 5803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1" name="文本框 290">
                <a:extLst>
                  <a:ext uri="{FF2B5EF4-FFF2-40B4-BE49-F238E27FC236}">
                    <a16:creationId xmlns:a16="http://schemas.microsoft.com/office/drawing/2014/main" id="{983BBAB3-963F-4B3B-976D-7A1C8317DA5E}"/>
                  </a:ext>
                </a:extLst>
              </p:cNvPr>
              <p:cNvSpPr txBox="1"/>
              <p:nvPr/>
            </p:nvSpPr>
            <p:spPr>
              <a:xfrm>
                <a:off x="6839728" y="2840174"/>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92" name="直接连接符 291">
                <a:extLst>
                  <a:ext uri="{FF2B5EF4-FFF2-40B4-BE49-F238E27FC236}">
                    <a16:creationId xmlns:a16="http://schemas.microsoft.com/office/drawing/2014/main" id="{94667A83-7B2F-4664-BCF1-83BA4FE43A3B}"/>
                  </a:ext>
                </a:extLst>
              </p:cNvPr>
              <p:cNvCxnSpPr/>
              <p:nvPr/>
            </p:nvCxnSpPr>
            <p:spPr>
              <a:xfrm flipH="1">
                <a:off x="6902524" y="2788454"/>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93" name="文本框 292">
                <a:extLst>
                  <a:ext uri="{FF2B5EF4-FFF2-40B4-BE49-F238E27FC236}">
                    <a16:creationId xmlns:a16="http://schemas.microsoft.com/office/drawing/2014/main" id="{FA0F6886-0D71-4480-86CF-81D80C599123}"/>
                  </a:ext>
                </a:extLst>
              </p:cNvPr>
              <p:cNvSpPr txBox="1"/>
              <p:nvPr/>
            </p:nvSpPr>
            <p:spPr>
              <a:xfrm>
                <a:off x="6082178" y="1729867"/>
                <a:ext cx="767198"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regWrite</a:t>
                </a:r>
                <a:endParaRPr lang="zh-CN" altLang="en-US" sz="1200" dirty="0">
                  <a:solidFill>
                    <a:srgbClr val="FF0000"/>
                  </a:solidFill>
                  <a:latin typeface="Cambria Math" panose="02040503050406030204" pitchFamily="18" charset="0"/>
                </a:endParaRPr>
              </a:p>
            </p:txBody>
          </p:sp>
        </p:grpSp>
        <p:grpSp>
          <p:nvGrpSpPr>
            <p:cNvPr id="187" name="组合 186">
              <a:extLst>
                <a:ext uri="{FF2B5EF4-FFF2-40B4-BE49-F238E27FC236}">
                  <a16:creationId xmlns:a16="http://schemas.microsoft.com/office/drawing/2014/main" id="{34A3AEE4-8275-44AF-87F0-2F2F40B91B21}"/>
                </a:ext>
              </a:extLst>
            </p:cNvPr>
            <p:cNvGrpSpPr/>
            <p:nvPr/>
          </p:nvGrpSpPr>
          <p:grpSpPr>
            <a:xfrm>
              <a:off x="5516911" y="3433529"/>
              <a:ext cx="378485" cy="721858"/>
              <a:chOff x="5498372" y="1191442"/>
              <a:chExt cx="378485" cy="854277"/>
            </a:xfrm>
          </p:grpSpPr>
          <mc:AlternateContent xmlns:mc="http://schemas.openxmlformats.org/markup-compatibility/2006" xmlns:a14="http://schemas.microsoft.com/office/drawing/2010/main">
            <mc:Choice Requires="a14">
              <p:sp>
                <p:nvSpPr>
                  <p:cNvPr id="281" name="流程图: 手动操作 90">
                    <a:extLst>
                      <a:ext uri="{FF2B5EF4-FFF2-40B4-BE49-F238E27FC236}">
                        <a16:creationId xmlns:a16="http://schemas.microsoft.com/office/drawing/2014/main" id="{2F109633-F965-4BE5-AEF1-E1B6DD83DFC1}"/>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14:m>
                      <m:oMathPara xmlns:m="http://schemas.openxmlformats.org/officeDocument/2006/math">
                        <m:oMathParaPr>
                          <m:jc m:val="centerGroup"/>
                        </m:oMathParaPr>
                        <m:oMath xmlns:m="http://schemas.openxmlformats.org/officeDocument/2006/math">
                          <m:r>
                            <a:rPr lang="en-US" altLang="zh-CN" sz="1100" b="1" i="1" dirty="0">
                              <a:solidFill>
                                <a:schemeClr val="bg1">
                                  <a:lumMod val="50000"/>
                                </a:schemeClr>
                              </a:solidFill>
                              <a:latin typeface="Cambria Math" panose="02040503050406030204" pitchFamily="18" charset="0"/>
                            </a:rPr>
                            <m:t>+</m:t>
                          </m:r>
                        </m:oMath>
                      </m:oMathPara>
                    </a14:m>
                    <a:endParaRPr lang="zh-CN" altLang="en-US" sz="1100" b="1" dirty="0">
                      <a:solidFill>
                        <a:schemeClr val="bg1">
                          <a:lumMod val="50000"/>
                        </a:schemeClr>
                      </a:solidFill>
                    </a:endParaRPr>
                  </a:p>
                </p:txBody>
              </p:sp>
            </mc:Choice>
            <mc:Fallback xmlns="">
              <p:sp>
                <p:nvSpPr>
                  <p:cNvPr id="337" name="流程图: 手动操作 90">
                    <a:extLst>
                      <a:ext uri="{FF2B5EF4-FFF2-40B4-BE49-F238E27FC236}">
                        <a16:creationId xmlns:a16="http://schemas.microsoft.com/office/drawing/2014/main" id="{CD6CC8C8-7146-4393-9C31-334859454EC7}"/>
                      </a:ext>
                    </a:extLst>
                  </p:cNvPr>
                  <p:cNvSpPr>
                    <a:spLocks noRot="1" noChangeAspect="1" noMove="1" noResize="1" noEditPoints="1" noAdjustHandles="1" noChangeArrowheads="1" noChangeShapeType="1" noTextEdit="1"/>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blipFill>
                    <a:blip r:embed="rId5"/>
                    <a:stretch>
                      <a:fillRect/>
                    </a:stretch>
                  </a:blipFill>
                </p:spPr>
                <p:txBody>
                  <a:bodyPr/>
                  <a:lstStyle/>
                  <a:p>
                    <a:r>
                      <a:rPr lang="zh-CN" altLang="en-US">
                        <a:noFill/>
                      </a:rPr>
                      <a:t> </a:t>
                    </a:r>
                  </a:p>
                </p:txBody>
              </p:sp>
            </mc:Fallback>
          </mc:AlternateContent>
          <p:sp>
            <p:nvSpPr>
              <p:cNvPr id="282" name="文本框 281">
                <a:extLst>
                  <a:ext uri="{FF2B5EF4-FFF2-40B4-BE49-F238E27FC236}">
                    <a16:creationId xmlns:a16="http://schemas.microsoft.com/office/drawing/2014/main" id="{C82BA5AE-E6D6-4C53-87D6-7426C6CB5E9B}"/>
                  </a:ext>
                </a:extLst>
              </p:cNvPr>
              <p:cNvSpPr txBox="1"/>
              <p:nvPr/>
            </p:nvSpPr>
            <p:spPr>
              <a:xfrm>
                <a:off x="5502468" y="1214748"/>
                <a:ext cx="208835"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283" name="文本框 282">
                <a:extLst>
                  <a:ext uri="{FF2B5EF4-FFF2-40B4-BE49-F238E27FC236}">
                    <a16:creationId xmlns:a16="http://schemas.microsoft.com/office/drawing/2014/main" id="{4498395D-1313-453B-AD03-485479A4EB64}"/>
                  </a:ext>
                </a:extLst>
              </p:cNvPr>
              <p:cNvSpPr txBox="1"/>
              <p:nvPr/>
            </p:nvSpPr>
            <p:spPr>
              <a:xfrm>
                <a:off x="5501709" y="1722335"/>
                <a:ext cx="207232"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284" name="文本框 283">
                <a:extLst>
                  <a:ext uri="{FF2B5EF4-FFF2-40B4-BE49-F238E27FC236}">
                    <a16:creationId xmlns:a16="http://schemas.microsoft.com/office/drawing/2014/main" id="{E575C4F8-E74D-4FF4-9D86-549C9803E607}"/>
                  </a:ext>
                </a:extLst>
              </p:cNvPr>
              <p:cNvSpPr txBox="1"/>
              <p:nvPr/>
            </p:nvSpPr>
            <p:spPr>
              <a:xfrm>
                <a:off x="5735808" y="1479015"/>
                <a:ext cx="136823" cy="291388"/>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188" name="肘形连接符 164">
              <a:extLst>
                <a:ext uri="{FF2B5EF4-FFF2-40B4-BE49-F238E27FC236}">
                  <a16:creationId xmlns:a16="http://schemas.microsoft.com/office/drawing/2014/main" id="{1832A8AC-BDFB-4E51-8C8D-F3F7DDC5346D}"/>
                </a:ext>
              </a:extLst>
            </p:cNvPr>
            <p:cNvCxnSpPr>
              <a:cxnSpLocks/>
              <a:stCxn id="273" idx="3"/>
              <a:endCxn id="282" idx="1"/>
            </p:cNvCxnSpPr>
            <p:nvPr/>
          </p:nvCxnSpPr>
          <p:spPr>
            <a:xfrm>
              <a:off x="5092262" y="2290798"/>
              <a:ext cx="428745" cy="1285535"/>
            </a:xfrm>
            <a:prstGeom prst="bentConnector3">
              <a:avLst>
                <a:gd name="adj1" fmla="val 3061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9" name="肘形连接符 168">
              <a:extLst>
                <a:ext uri="{FF2B5EF4-FFF2-40B4-BE49-F238E27FC236}">
                  <a16:creationId xmlns:a16="http://schemas.microsoft.com/office/drawing/2014/main" id="{858A4456-189E-4C3D-BBB6-86DC158C7E6D}"/>
                </a:ext>
              </a:extLst>
            </p:cNvPr>
            <p:cNvCxnSpPr>
              <a:cxnSpLocks/>
              <a:stCxn id="284" idx="3"/>
              <a:endCxn id="272" idx="1"/>
            </p:cNvCxnSpPr>
            <p:nvPr/>
          </p:nvCxnSpPr>
          <p:spPr>
            <a:xfrm flipH="1" flipV="1">
              <a:off x="4531968" y="2290799"/>
              <a:ext cx="1359202" cy="1508838"/>
            </a:xfrm>
            <a:prstGeom prst="bentConnector5">
              <a:avLst>
                <a:gd name="adj1" fmla="val -11519"/>
                <a:gd name="adj2" fmla="val -42700"/>
                <a:gd name="adj3" fmla="val 127828"/>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0" name="直接箭头连接符 189">
              <a:extLst>
                <a:ext uri="{FF2B5EF4-FFF2-40B4-BE49-F238E27FC236}">
                  <a16:creationId xmlns:a16="http://schemas.microsoft.com/office/drawing/2014/main" id="{57CD0B1F-EBB4-4047-8434-94A0CAA2A0B4}"/>
                </a:ext>
              </a:extLst>
            </p:cNvPr>
            <p:cNvCxnSpPr/>
            <p:nvPr/>
          </p:nvCxnSpPr>
          <p:spPr>
            <a:xfrm>
              <a:off x="5292119" y="4001372"/>
              <a:ext cx="21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1" name="文本框 190">
              <a:extLst>
                <a:ext uri="{FF2B5EF4-FFF2-40B4-BE49-F238E27FC236}">
                  <a16:creationId xmlns:a16="http://schemas.microsoft.com/office/drawing/2014/main" id="{6D6F383B-B791-403D-A644-E4AE93B4C8F2}"/>
                </a:ext>
              </a:extLst>
            </p:cNvPr>
            <p:cNvSpPr txBox="1"/>
            <p:nvPr/>
          </p:nvSpPr>
          <p:spPr>
            <a:xfrm>
              <a:off x="5056869" y="3847483"/>
              <a:ext cx="263214" cy="276999"/>
            </a:xfrm>
            <a:prstGeom prst="rect">
              <a:avLst/>
            </a:prstGeom>
            <a:noFill/>
          </p:spPr>
          <p:txBody>
            <a:bodyPr wrap="none" rtlCol="0">
              <a:spAutoFit/>
            </a:bodyPr>
            <a:lstStyle/>
            <a:p>
              <a:r>
                <a:rPr lang="en-US" altLang="zh-CN" sz="1200" dirty="0"/>
                <a:t>1</a:t>
              </a:r>
              <a:endParaRPr lang="zh-CN" altLang="en-US" sz="1200" dirty="0"/>
            </a:p>
          </p:txBody>
        </p:sp>
        <p:cxnSp>
          <p:nvCxnSpPr>
            <p:cNvPr id="192" name="肘形连接符 7">
              <a:extLst>
                <a:ext uri="{FF2B5EF4-FFF2-40B4-BE49-F238E27FC236}">
                  <a16:creationId xmlns:a16="http://schemas.microsoft.com/office/drawing/2014/main" id="{D95CCAA9-A806-4AFD-96D7-B7CE75AE241E}"/>
                </a:ext>
              </a:extLst>
            </p:cNvPr>
            <p:cNvCxnSpPr>
              <a:cxnSpLocks/>
              <a:stCxn id="273" idx="3"/>
              <a:endCxn id="278" idx="1"/>
            </p:cNvCxnSpPr>
            <p:nvPr/>
          </p:nvCxnSpPr>
          <p:spPr>
            <a:xfrm>
              <a:off x="5092262" y="2290798"/>
              <a:ext cx="491241" cy="2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93" name="组合 192">
              <a:extLst>
                <a:ext uri="{FF2B5EF4-FFF2-40B4-BE49-F238E27FC236}">
                  <a16:creationId xmlns:a16="http://schemas.microsoft.com/office/drawing/2014/main" id="{95282788-220B-47F4-90DF-EF660AA8BABB}"/>
                </a:ext>
              </a:extLst>
            </p:cNvPr>
            <p:cNvGrpSpPr/>
            <p:nvPr/>
          </p:nvGrpSpPr>
          <p:grpSpPr>
            <a:xfrm>
              <a:off x="5583503" y="2008888"/>
              <a:ext cx="869733" cy="826990"/>
              <a:chOff x="4091087" y="4179908"/>
              <a:chExt cx="969977" cy="826990"/>
            </a:xfrm>
          </p:grpSpPr>
          <p:sp>
            <p:nvSpPr>
              <p:cNvPr id="277" name="矩形 276">
                <a:extLst>
                  <a:ext uri="{FF2B5EF4-FFF2-40B4-BE49-F238E27FC236}">
                    <a16:creationId xmlns:a16="http://schemas.microsoft.com/office/drawing/2014/main" id="{E10D5CEA-FDC8-47B3-B546-FA0914513554}"/>
                  </a:ext>
                </a:extLst>
              </p:cNvPr>
              <p:cNvSpPr/>
              <p:nvPr/>
            </p:nvSpPr>
            <p:spPr>
              <a:xfrm>
                <a:off x="4092125" y="4220601"/>
                <a:ext cx="964800" cy="786297"/>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1200" dirty="0">
                    <a:solidFill>
                      <a:schemeClr val="bg1">
                        <a:lumMod val="50000"/>
                      </a:schemeClr>
                    </a:solidFill>
                  </a:rPr>
                  <a:t>4 x 32</a:t>
                </a:r>
                <a:r>
                  <a:rPr lang="zh-CN" altLang="en-US" sz="1200" dirty="0">
                    <a:solidFill>
                      <a:schemeClr val="bg1">
                        <a:lumMod val="50000"/>
                      </a:schemeClr>
                    </a:solidFill>
                  </a:rPr>
                  <a:t>位</a:t>
                </a:r>
                <a:endParaRPr lang="en-US" altLang="zh-CN" sz="1200" dirty="0">
                  <a:solidFill>
                    <a:schemeClr val="bg1">
                      <a:lumMod val="50000"/>
                    </a:schemeClr>
                  </a:solidFill>
                </a:endParaRPr>
              </a:p>
              <a:p>
                <a:pPr algn="ctr"/>
                <a:r>
                  <a:rPr lang="zh-CN" altLang="en-US" sz="1050" dirty="0">
                    <a:solidFill>
                      <a:schemeClr val="bg1">
                        <a:lumMod val="50000"/>
                      </a:schemeClr>
                    </a:solidFill>
                    <a:latin typeface="楷体" panose="02010609060101010101" pitchFamily="49" charset="-122"/>
                    <a:ea typeface="楷体" panose="02010609060101010101" pitchFamily="49" charset="-122"/>
                  </a:rPr>
                  <a:t>指令存储器</a:t>
                </a:r>
              </a:p>
            </p:txBody>
          </p:sp>
          <p:sp>
            <p:nvSpPr>
              <p:cNvPr id="278" name="文本框 277">
                <a:extLst>
                  <a:ext uri="{FF2B5EF4-FFF2-40B4-BE49-F238E27FC236}">
                    <a16:creationId xmlns:a16="http://schemas.microsoft.com/office/drawing/2014/main" id="{E0B41BBE-C7FF-4054-B225-07A078E7671A}"/>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279" name="文本框 278">
                <a:extLst>
                  <a:ext uri="{FF2B5EF4-FFF2-40B4-BE49-F238E27FC236}">
                    <a16:creationId xmlns:a16="http://schemas.microsoft.com/office/drawing/2014/main" id="{AAA754BE-528B-4947-A982-F5A235FF7923}"/>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280" name="文本框 279">
                <a:extLst>
                  <a:ext uri="{FF2B5EF4-FFF2-40B4-BE49-F238E27FC236}">
                    <a16:creationId xmlns:a16="http://schemas.microsoft.com/office/drawing/2014/main" id="{5D893D8F-46FD-4270-9150-2726C05B41BE}"/>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sp>
          <p:nvSpPr>
            <p:cNvPr id="194" name="文本框 193">
              <a:extLst>
                <a:ext uri="{FF2B5EF4-FFF2-40B4-BE49-F238E27FC236}">
                  <a16:creationId xmlns:a16="http://schemas.microsoft.com/office/drawing/2014/main" id="{C79D1D2F-8E4A-4B37-93BC-421B35DDF85F}"/>
                </a:ext>
              </a:extLst>
            </p:cNvPr>
            <p:cNvSpPr txBox="1"/>
            <p:nvPr/>
          </p:nvSpPr>
          <p:spPr>
            <a:xfrm>
              <a:off x="4199649" y="2270335"/>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195" name="直接连接符 194">
              <a:extLst>
                <a:ext uri="{FF2B5EF4-FFF2-40B4-BE49-F238E27FC236}">
                  <a16:creationId xmlns:a16="http://schemas.microsoft.com/office/drawing/2014/main" id="{BB503515-4FD0-45D8-9277-6E42E5A3B90C}"/>
                </a:ext>
              </a:extLst>
            </p:cNvPr>
            <p:cNvCxnSpPr/>
            <p:nvPr/>
          </p:nvCxnSpPr>
          <p:spPr>
            <a:xfrm flipH="1">
              <a:off x="4239666" y="2220879"/>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196" name="文本框 195">
              <a:extLst>
                <a:ext uri="{FF2B5EF4-FFF2-40B4-BE49-F238E27FC236}">
                  <a16:creationId xmlns:a16="http://schemas.microsoft.com/office/drawing/2014/main" id="{BDF52C00-8950-4C4E-9A73-B1895B9AE797}"/>
                </a:ext>
              </a:extLst>
            </p:cNvPr>
            <p:cNvSpPr txBox="1"/>
            <p:nvPr/>
          </p:nvSpPr>
          <p:spPr>
            <a:xfrm>
              <a:off x="5289198" y="2265522"/>
              <a:ext cx="250390" cy="246221"/>
            </a:xfrm>
            <a:prstGeom prst="rect">
              <a:avLst/>
            </a:prstGeom>
            <a:noFill/>
          </p:spPr>
          <p:txBody>
            <a:bodyPr wrap="none" rtlCol="0">
              <a:spAutoFit/>
            </a:bodyPr>
            <a:lstStyle/>
            <a:p>
              <a:r>
                <a:rPr lang="en-US" altLang="zh-CN" sz="1000" dirty="0"/>
                <a:t>2</a:t>
              </a:r>
              <a:endParaRPr lang="zh-CN" altLang="en-US" sz="1000" dirty="0"/>
            </a:p>
          </p:txBody>
        </p:sp>
        <p:cxnSp>
          <p:nvCxnSpPr>
            <p:cNvPr id="197" name="直接连接符 196">
              <a:extLst>
                <a:ext uri="{FF2B5EF4-FFF2-40B4-BE49-F238E27FC236}">
                  <a16:creationId xmlns:a16="http://schemas.microsoft.com/office/drawing/2014/main" id="{909F3EE2-5387-441F-9E96-6A087E009E9D}"/>
                </a:ext>
              </a:extLst>
            </p:cNvPr>
            <p:cNvCxnSpPr/>
            <p:nvPr/>
          </p:nvCxnSpPr>
          <p:spPr>
            <a:xfrm flipH="1">
              <a:off x="5286605" y="2220879"/>
              <a:ext cx="10800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97F3133B-1E6E-4700-8BFE-E483C1112EFD}"/>
                </a:ext>
              </a:extLst>
            </p:cNvPr>
            <p:cNvCxnSpPr>
              <a:cxnSpLocks/>
              <a:stCxn id="271" idx="0"/>
              <a:endCxn id="199" idx="2"/>
            </p:cNvCxnSpPr>
            <p:nvPr/>
          </p:nvCxnSpPr>
          <p:spPr>
            <a:xfrm flipV="1">
              <a:off x="4815690" y="1887698"/>
              <a:ext cx="3401" cy="165102"/>
            </a:xfrm>
            <a:prstGeom prst="line">
              <a:avLst/>
            </a:prstGeom>
          </p:spPr>
          <p:style>
            <a:lnRef idx="1">
              <a:schemeClr val="accent1"/>
            </a:lnRef>
            <a:fillRef idx="0">
              <a:schemeClr val="accent1"/>
            </a:fillRef>
            <a:effectRef idx="0">
              <a:schemeClr val="accent1"/>
            </a:effectRef>
            <a:fontRef idx="minor">
              <a:schemeClr val="tx1"/>
            </a:fontRef>
          </p:style>
        </p:cxnSp>
        <p:sp>
          <p:nvSpPr>
            <p:cNvPr id="199" name="文本框 198">
              <a:extLst>
                <a:ext uri="{FF2B5EF4-FFF2-40B4-BE49-F238E27FC236}">
                  <a16:creationId xmlns:a16="http://schemas.microsoft.com/office/drawing/2014/main" id="{B56A48DD-8215-4660-AE61-244E0FF72FA4}"/>
                </a:ext>
              </a:extLst>
            </p:cNvPr>
            <p:cNvSpPr txBox="1"/>
            <p:nvPr/>
          </p:nvSpPr>
          <p:spPr>
            <a:xfrm>
              <a:off x="4616151" y="1626088"/>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grpSp>
          <p:nvGrpSpPr>
            <p:cNvPr id="200" name="组合 199">
              <a:extLst>
                <a:ext uri="{FF2B5EF4-FFF2-40B4-BE49-F238E27FC236}">
                  <a16:creationId xmlns:a16="http://schemas.microsoft.com/office/drawing/2014/main" id="{27E7DC4C-5280-4A68-BD36-5EDEB96E6F33}"/>
                </a:ext>
              </a:extLst>
            </p:cNvPr>
            <p:cNvGrpSpPr/>
            <p:nvPr/>
          </p:nvGrpSpPr>
          <p:grpSpPr>
            <a:xfrm>
              <a:off x="4531968" y="2052800"/>
              <a:ext cx="566600" cy="550843"/>
              <a:chOff x="2240347" y="2606981"/>
              <a:chExt cx="566600" cy="550843"/>
            </a:xfrm>
          </p:grpSpPr>
          <p:sp>
            <p:nvSpPr>
              <p:cNvPr id="271" name="矩形 270">
                <a:extLst>
                  <a:ext uri="{FF2B5EF4-FFF2-40B4-BE49-F238E27FC236}">
                    <a16:creationId xmlns:a16="http://schemas.microsoft.com/office/drawing/2014/main" id="{72147135-EFDA-4C74-9FA9-BDDA8A4411D9}"/>
                  </a:ext>
                </a:extLst>
              </p:cNvPr>
              <p:cNvSpPr/>
              <p:nvPr/>
            </p:nvSpPr>
            <p:spPr>
              <a:xfrm>
                <a:off x="2241190" y="2606981"/>
                <a:ext cx="565757" cy="5508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zh-CN" altLang="en-US" sz="1400" dirty="0">
                  <a:solidFill>
                    <a:schemeClr val="bg1">
                      <a:lumMod val="50000"/>
                    </a:schemeClr>
                  </a:solidFill>
                </a:endParaRPr>
              </a:p>
            </p:txBody>
          </p:sp>
          <p:sp>
            <p:nvSpPr>
              <p:cNvPr id="272" name="文本框 271">
                <a:extLst>
                  <a:ext uri="{FF2B5EF4-FFF2-40B4-BE49-F238E27FC236}">
                    <a16:creationId xmlns:a16="http://schemas.microsoft.com/office/drawing/2014/main" id="{542099C4-46D8-482D-BD5B-A94888CA1494}"/>
                  </a:ext>
                </a:extLst>
              </p:cNvPr>
              <p:cNvSpPr txBox="1"/>
              <p:nvPr/>
            </p:nvSpPr>
            <p:spPr>
              <a:xfrm>
                <a:off x="2240347" y="2706480"/>
                <a:ext cx="337075"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sp>
            <p:nvSpPr>
              <p:cNvPr id="273" name="文本框 272">
                <a:extLst>
                  <a:ext uri="{FF2B5EF4-FFF2-40B4-BE49-F238E27FC236}">
                    <a16:creationId xmlns:a16="http://schemas.microsoft.com/office/drawing/2014/main" id="{057E6524-34DC-4A96-B0A0-D4B84C21F55A}"/>
                  </a:ext>
                </a:extLst>
              </p:cNvPr>
              <p:cNvSpPr txBox="1"/>
              <p:nvPr/>
            </p:nvSpPr>
            <p:spPr>
              <a:xfrm>
                <a:off x="2497229" y="2706479"/>
                <a:ext cx="303412"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PC</a:t>
                </a:r>
                <a:endParaRPr lang="zh-CN" altLang="en-US" sz="1400" dirty="0">
                  <a:latin typeface="Cambria Math" panose="02040503050406030204" pitchFamily="18" charset="0"/>
                </a:endParaRPr>
              </a:p>
            </p:txBody>
          </p:sp>
          <p:grpSp>
            <p:nvGrpSpPr>
              <p:cNvPr id="274" name="组合 273">
                <a:extLst>
                  <a:ext uri="{FF2B5EF4-FFF2-40B4-BE49-F238E27FC236}">
                    <a16:creationId xmlns:a16="http://schemas.microsoft.com/office/drawing/2014/main" id="{FC76147A-6192-483A-95EA-71D1E629385C}"/>
                  </a:ext>
                </a:extLst>
              </p:cNvPr>
              <p:cNvGrpSpPr/>
              <p:nvPr/>
            </p:nvGrpSpPr>
            <p:grpSpPr>
              <a:xfrm>
                <a:off x="2476438" y="2607831"/>
                <a:ext cx="98135" cy="128953"/>
                <a:chOff x="1332523" y="3747282"/>
                <a:chExt cx="146245" cy="128953"/>
              </a:xfrm>
            </p:grpSpPr>
            <p:cxnSp>
              <p:nvCxnSpPr>
                <p:cNvPr id="275" name="直接连接符 274">
                  <a:extLst>
                    <a:ext uri="{FF2B5EF4-FFF2-40B4-BE49-F238E27FC236}">
                      <a16:creationId xmlns:a16="http://schemas.microsoft.com/office/drawing/2014/main" id="{FD0185A0-B1F7-427B-8AEB-74C80864A149}"/>
                    </a:ext>
                  </a:extLst>
                </p:cNvPr>
                <p:cNvCxnSpPr/>
                <p:nvPr/>
              </p:nvCxnSpPr>
              <p:spPr>
                <a:xfrm>
                  <a:off x="1332523" y="374728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a:extLst>
                    <a:ext uri="{FF2B5EF4-FFF2-40B4-BE49-F238E27FC236}">
                      <a16:creationId xmlns:a16="http://schemas.microsoft.com/office/drawing/2014/main" id="{CB065F4B-FC28-4F69-9617-C7695A28895F}"/>
                    </a:ext>
                  </a:extLst>
                </p:cNvPr>
                <p:cNvCxnSpPr/>
                <p:nvPr/>
              </p:nvCxnSpPr>
              <p:spPr>
                <a:xfrm flipV="1">
                  <a:off x="1409084" y="374728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1" name="文本框 200">
              <a:extLst>
                <a:ext uri="{FF2B5EF4-FFF2-40B4-BE49-F238E27FC236}">
                  <a16:creationId xmlns:a16="http://schemas.microsoft.com/office/drawing/2014/main" id="{EA13D71C-CFEB-4ECE-981C-CFD0CE585128}"/>
                </a:ext>
              </a:extLst>
            </p:cNvPr>
            <p:cNvSpPr txBox="1"/>
            <p:nvPr/>
          </p:nvSpPr>
          <p:spPr>
            <a:xfrm>
              <a:off x="5093807" y="2016488"/>
              <a:ext cx="384149" cy="276999"/>
            </a:xfrm>
            <a:prstGeom prst="rect">
              <a:avLst/>
            </a:prstGeom>
            <a:noFill/>
          </p:spPr>
          <p:txBody>
            <a:bodyPr wrap="square" rtlCol="0">
              <a:spAutoFit/>
            </a:bodyPr>
            <a:lstStyle/>
            <a:p>
              <a:r>
                <a:rPr lang="en-US" altLang="zh-CN" sz="1200" dirty="0">
                  <a:solidFill>
                    <a:srgbClr val="0070C0"/>
                  </a:solidFill>
                </a:rPr>
                <a:t>pc</a:t>
              </a:r>
              <a:endParaRPr lang="zh-CN" altLang="en-US" sz="1200" dirty="0">
                <a:solidFill>
                  <a:srgbClr val="0070C0"/>
                </a:solidFill>
              </a:endParaRPr>
            </a:p>
          </p:txBody>
        </p:sp>
        <p:sp>
          <p:nvSpPr>
            <p:cNvPr id="202" name="文本框 201">
              <a:extLst>
                <a:ext uri="{FF2B5EF4-FFF2-40B4-BE49-F238E27FC236}">
                  <a16:creationId xmlns:a16="http://schemas.microsoft.com/office/drawing/2014/main" id="{44061605-C259-49B4-B534-216A319585B2}"/>
                </a:ext>
              </a:extLst>
            </p:cNvPr>
            <p:cNvSpPr txBox="1"/>
            <p:nvPr/>
          </p:nvSpPr>
          <p:spPr>
            <a:xfrm>
              <a:off x="3953874" y="1969053"/>
              <a:ext cx="569604" cy="276999"/>
            </a:xfrm>
            <a:prstGeom prst="rect">
              <a:avLst/>
            </a:prstGeom>
            <a:noFill/>
          </p:spPr>
          <p:txBody>
            <a:bodyPr wrap="square" rtlCol="0">
              <a:spAutoFit/>
            </a:bodyPr>
            <a:lstStyle/>
            <a:p>
              <a:r>
                <a:rPr lang="en-US" altLang="zh-CN" sz="1200" dirty="0" err="1">
                  <a:solidFill>
                    <a:srgbClr val="0070C0"/>
                  </a:solidFill>
                  <a:latin typeface="Arial Narrow" panose="020B0606020202030204" pitchFamily="34" charset="0"/>
                </a:rPr>
                <a:t>pcnext</a:t>
              </a:r>
              <a:endParaRPr lang="zh-CN" altLang="en-US" sz="1200" dirty="0">
                <a:solidFill>
                  <a:srgbClr val="0070C0"/>
                </a:solidFill>
                <a:latin typeface="Arial Narrow" panose="020B0606020202030204" pitchFamily="34" charset="0"/>
              </a:endParaRPr>
            </a:p>
          </p:txBody>
        </p:sp>
        <p:sp>
          <p:nvSpPr>
            <p:cNvPr id="203" name="文本框 202">
              <a:extLst>
                <a:ext uri="{FF2B5EF4-FFF2-40B4-BE49-F238E27FC236}">
                  <a16:creationId xmlns:a16="http://schemas.microsoft.com/office/drawing/2014/main" id="{82177410-E023-425D-B5A9-A99975CF83CA}"/>
                </a:ext>
              </a:extLst>
            </p:cNvPr>
            <p:cNvSpPr txBox="1"/>
            <p:nvPr/>
          </p:nvSpPr>
          <p:spPr>
            <a:xfrm>
              <a:off x="4531969" y="2546037"/>
              <a:ext cx="560294" cy="276999"/>
            </a:xfrm>
            <a:prstGeom prst="rect">
              <a:avLst/>
            </a:prstGeom>
            <a:noFill/>
          </p:spPr>
          <p:txBody>
            <a:bodyPr wrap="square" rtlCol="0">
              <a:spAutoFit/>
            </a:bodyPr>
            <a:lstStyle/>
            <a:p>
              <a:pPr algn="ctr"/>
              <a:r>
                <a:rPr lang="en-US" altLang="zh-CN" sz="1200" dirty="0" err="1">
                  <a:solidFill>
                    <a:srgbClr val="00B050"/>
                  </a:solidFill>
                </a:rPr>
                <a:t>pcReg</a:t>
              </a:r>
              <a:endParaRPr lang="zh-CN" altLang="en-US" sz="1200" dirty="0">
                <a:solidFill>
                  <a:srgbClr val="00B050"/>
                </a:solidFill>
              </a:endParaRPr>
            </a:p>
          </p:txBody>
        </p:sp>
        <p:sp>
          <p:nvSpPr>
            <p:cNvPr id="204" name="文本框 203">
              <a:extLst>
                <a:ext uri="{FF2B5EF4-FFF2-40B4-BE49-F238E27FC236}">
                  <a16:creationId xmlns:a16="http://schemas.microsoft.com/office/drawing/2014/main" id="{5D6C6898-ECC5-4C7E-8D71-5CEB3A0261FC}"/>
                </a:ext>
              </a:extLst>
            </p:cNvPr>
            <p:cNvSpPr txBox="1"/>
            <p:nvPr/>
          </p:nvSpPr>
          <p:spPr>
            <a:xfrm>
              <a:off x="5583504" y="2789138"/>
              <a:ext cx="865092" cy="276999"/>
            </a:xfrm>
            <a:prstGeom prst="rect">
              <a:avLst/>
            </a:prstGeom>
            <a:noFill/>
          </p:spPr>
          <p:txBody>
            <a:bodyPr wrap="square" rtlCol="0">
              <a:spAutoFit/>
            </a:bodyPr>
            <a:lstStyle/>
            <a:p>
              <a:pPr algn="ctr"/>
              <a:r>
                <a:rPr lang="en-US" altLang="zh-CN" sz="1200" dirty="0" err="1">
                  <a:solidFill>
                    <a:srgbClr val="00B050"/>
                  </a:solidFill>
                </a:rPr>
                <a:t>imem</a:t>
              </a:r>
              <a:endParaRPr lang="zh-CN" altLang="en-US" sz="1400" dirty="0">
                <a:solidFill>
                  <a:srgbClr val="00B050"/>
                </a:solidFill>
              </a:endParaRPr>
            </a:p>
          </p:txBody>
        </p:sp>
        <p:grpSp>
          <p:nvGrpSpPr>
            <p:cNvPr id="205" name="组合 204">
              <a:extLst>
                <a:ext uri="{FF2B5EF4-FFF2-40B4-BE49-F238E27FC236}">
                  <a16:creationId xmlns:a16="http://schemas.microsoft.com/office/drawing/2014/main" id="{4D00CD8D-9F84-4403-9016-3C7034F76DBA}"/>
                </a:ext>
              </a:extLst>
            </p:cNvPr>
            <p:cNvGrpSpPr/>
            <p:nvPr/>
          </p:nvGrpSpPr>
          <p:grpSpPr>
            <a:xfrm>
              <a:off x="10756225" y="1680385"/>
              <a:ext cx="843160" cy="1750991"/>
              <a:chOff x="8702902" y="2234566"/>
              <a:chExt cx="843160" cy="1750991"/>
            </a:xfrm>
          </p:grpSpPr>
          <p:grpSp>
            <p:nvGrpSpPr>
              <p:cNvPr id="258" name="组合 257">
                <a:extLst>
                  <a:ext uri="{FF2B5EF4-FFF2-40B4-BE49-F238E27FC236}">
                    <a16:creationId xmlns:a16="http://schemas.microsoft.com/office/drawing/2014/main" id="{14F0C28D-1AC4-40EB-96D4-A450F5DDB7F8}"/>
                  </a:ext>
                </a:extLst>
              </p:cNvPr>
              <p:cNvGrpSpPr/>
              <p:nvPr/>
            </p:nvGrpSpPr>
            <p:grpSpPr>
              <a:xfrm>
                <a:off x="8702902" y="2672974"/>
                <a:ext cx="843160" cy="1081417"/>
                <a:chOff x="1430621" y="3377575"/>
                <a:chExt cx="843160" cy="1081417"/>
              </a:xfrm>
            </p:grpSpPr>
            <p:sp>
              <p:nvSpPr>
                <p:cNvPr id="262" name="矩形 261">
                  <a:extLst>
                    <a:ext uri="{FF2B5EF4-FFF2-40B4-BE49-F238E27FC236}">
                      <a16:creationId xmlns:a16="http://schemas.microsoft.com/office/drawing/2014/main" id="{B26DE93F-C04F-4FFA-9886-146DC8969520}"/>
                    </a:ext>
                  </a:extLst>
                </p:cNvPr>
                <p:cNvSpPr/>
                <p:nvPr/>
              </p:nvSpPr>
              <p:spPr>
                <a:xfrm>
                  <a:off x="1431659" y="3390376"/>
                  <a:ext cx="814951" cy="1068616"/>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1400" dirty="0">
                      <a:solidFill>
                        <a:schemeClr val="bg1">
                          <a:lumMod val="50000"/>
                        </a:schemeClr>
                      </a:solidFill>
                      <a:latin typeface="楷体" panose="02010609060101010101" pitchFamily="49" charset="-122"/>
                      <a:ea typeface="楷体" panose="02010609060101010101" pitchFamily="49" charset="-122"/>
                    </a:rPr>
                    <a:t>数据存储器</a:t>
                  </a:r>
                </a:p>
              </p:txBody>
            </p:sp>
            <p:sp>
              <p:nvSpPr>
                <p:cNvPr id="263" name="文本框 262">
                  <a:extLst>
                    <a:ext uri="{FF2B5EF4-FFF2-40B4-BE49-F238E27FC236}">
                      <a16:creationId xmlns:a16="http://schemas.microsoft.com/office/drawing/2014/main" id="{80497658-F312-4172-BE01-5CD088EF6920}"/>
                    </a:ext>
                  </a:extLst>
                </p:cNvPr>
                <p:cNvSpPr txBox="1"/>
                <p:nvPr/>
              </p:nvSpPr>
              <p:spPr>
                <a:xfrm>
                  <a:off x="1430621" y="3659313"/>
                  <a:ext cx="277246" cy="307777"/>
                </a:xfrm>
                <a:prstGeom prst="rect">
                  <a:avLst/>
                </a:prstGeom>
                <a:noFill/>
              </p:spPr>
              <p:txBody>
                <a:bodyPr wrap="none" lIns="72000" rtlCol="0" anchor="ctr" anchorCtr="0">
                  <a:spAutoFit/>
                </a:bodyPr>
                <a:lstStyle/>
                <a:p>
                  <a:r>
                    <a:rPr lang="en-US" altLang="zh-CN" sz="1400" dirty="0">
                      <a:latin typeface="Cambria Math" panose="02040503050406030204" pitchFamily="18" charset="0"/>
                      <a:ea typeface="Cambria Math" panose="02040503050406030204" pitchFamily="18" charset="0"/>
                    </a:rPr>
                    <a:t>A</a:t>
                  </a:r>
                  <a:endParaRPr lang="zh-CN" altLang="en-US" sz="1600" dirty="0">
                    <a:latin typeface="Cambria Math" panose="02040503050406030204" pitchFamily="18" charset="0"/>
                  </a:endParaRPr>
                </a:p>
              </p:txBody>
            </p:sp>
            <p:sp>
              <p:nvSpPr>
                <p:cNvPr id="264" name="文本框 263">
                  <a:extLst>
                    <a:ext uri="{FF2B5EF4-FFF2-40B4-BE49-F238E27FC236}">
                      <a16:creationId xmlns:a16="http://schemas.microsoft.com/office/drawing/2014/main" id="{608FC93F-227E-46E0-9A70-D68E68CB2F7B}"/>
                    </a:ext>
                  </a:extLst>
                </p:cNvPr>
                <p:cNvSpPr txBox="1"/>
                <p:nvPr/>
              </p:nvSpPr>
              <p:spPr>
                <a:xfrm>
                  <a:off x="1885573" y="3659312"/>
                  <a:ext cx="359518" cy="307777"/>
                </a:xfrm>
                <a:prstGeom prst="rect">
                  <a:avLst/>
                </a:prstGeom>
                <a:noFill/>
              </p:spPr>
              <p:txBody>
                <a:bodyPr wrap="none" rIns="36000" rtlCol="0" anchor="ctr" anchorCtr="0">
                  <a:spAutoFit/>
                </a:bodyPr>
                <a:lstStyle/>
                <a:p>
                  <a:pPr algn="r"/>
                  <a:r>
                    <a:rPr lang="en-US" altLang="zh-CN" sz="1400" dirty="0">
                      <a:latin typeface="Cambria Math" panose="02040503050406030204" pitchFamily="18" charset="0"/>
                      <a:ea typeface="Cambria Math" panose="02040503050406030204" pitchFamily="18" charset="0"/>
                    </a:rPr>
                    <a:t>RD</a:t>
                  </a:r>
                  <a:endParaRPr lang="zh-CN" altLang="en-US" sz="1600" dirty="0">
                    <a:latin typeface="Cambria Math" panose="02040503050406030204" pitchFamily="18" charset="0"/>
                  </a:endParaRPr>
                </a:p>
              </p:txBody>
            </p:sp>
            <p:sp>
              <p:nvSpPr>
                <p:cNvPr id="265" name="文本框 264">
                  <a:extLst>
                    <a:ext uri="{FF2B5EF4-FFF2-40B4-BE49-F238E27FC236}">
                      <a16:creationId xmlns:a16="http://schemas.microsoft.com/office/drawing/2014/main" id="{7C68B1B3-84D0-42F2-9814-05E2F0EEECED}"/>
                    </a:ext>
                  </a:extLst>
                </p:cNvPr>
                <p:cNvSpPr txBox="1"/>
                <p:nvPr/>
              </p:nvSpPr>
              <p:spPr>
                <a:xfrm>
                  <a:off x="1842894" y="3968835"/>
                  <a:ext cx="430887" cy="488078"/>
                </a:xfrm>
                <a:prstGeom prst="rect">
                  <a:avLst/>
                </a:prstGeom>
                <a:noFill/>
              </p:spPr>
              <p:txBody>
                <a:bodyPr vert="eaVert" wrap="none" tIns="36000" rtlCol="0" anchor="ctr">
                  <a:spAutoFit/>
                </a:bodyPr>
                <a:lstStyle/>
                <a:p>
                  <a:r>
                    <a:rPr lang="en-US" altLang="zh-CN" sz="1600" dirty="0">
                      <a:solidFill>
                        <a:schemeClr val="accent1">
                          <a:lumMod val="60000"/>
                          <a:lumOff val="40000"/>
                        </a:schemeClr>
                      </a:solidFill>
                    </a:rPr>
                    <a:t>RAM</a:t>
                  </a:r>
                  <a:endParaRPr lang="zh-CN" altLang="en-US" sz="1600" dirty="0">
                    <a:solidFill>
                      <a:schemeClr val="accent1">
                        <a:lumMod val="60000"/>
                        <a:lumOff val="40000"/>
                      </a:schemeClr>
                    </a:solidFill>
                  </a:endParaRPr>
                </a:p>
              </p:txBody>
            </p:sp>
            <p:sp>
              <p:nvSpPr>
                <p:cNvPr id="266" name="文本框 265">
                  <a:extLst>
                    <a:ext uri="{FF2B5EF4-FFF2-40B4-BE49-F238E27FC236}">
                      <a16:creationId xmlns:a16="http://schemas.microsoft.com/office/drawing/2014/main" id="{7C5FE714-6B81-437D-8E58-FBEBDE3B6DF9}"/>
                    </a:ext>
                  </a:extLst>
                </p:cNvPr>
                <p:cNvSpPr txBox="1"/>
                <p:nvPr/>
              </p:nvSpPr>
              <p:spPr>
                <a:xfrm>
                  <a:off x="1439255" y="4130803"/>
                  <a:ext cx="372341" cy="276999"/>
                </a:xfrm>
                <a:prstGeom prst="rect">
                  <a:avLst/>
                </a:prstGeom>
                <a:noFill/>
              </p:spPr>
              <p:txBody>
                <a:bodyPr wrap="none" lIns="36000" rtlCol="0" anchor="ctr" anchorCtr="0">
                  <a:spAutoFit/>
                </a:bodyPr>
                <a:lstStyle/>
                <a:p>
                  <a:r>
                    <a:rPr lang="en-US" altLang="zh-CN" sz="1200" dirty="0">
                      <a:latin typeface="Cambria Math" panose="02040503050406030204" pitchFamily="18" charset="0"/>
                    </a:rPr>
                    <a:t>WD</a:t>
                  </a:r>
                  <a:endParaRPr lang="zh-CN" altLang="en-US" sz="1600" dirty="0">
                    <a:latin typeface="Cambria Math" panose="02040503050406030204" pitchFamily="18" charset="0"/>
                  </a:endParaRPr>
                </a:p>
              </p:txBody>
            </p:sp>
            <p:sp>
              <p:nvSpPr>
                <p:cNvPr id="267" name="文本框 266">
                  <a:extLst>
                    <a:ext uri="{FF2B5EF4-FFF2-40B4-BE49-F238E27FC236}">
                      <a16:creationId xmlns:a16="http://schemas.microsoft.com/office/drawing/2014/main" id="{98CBB9E5-4332-4EF2-8575-C4973B67B74D}"/>
                    </a:ext>
                  </a:extLst>
                </p:cNvPr>
                <p:cNvSpPr txBox="1"/>
                <p:nvPr/>
              </p:nvSpPr>
              <p:spPr>
                <a:xfrm>
                  <a:off x="1874512" y="3377575"/>
                  <a:ext cx="357076" cy="249008"/>
                </a:xfrm>
                <a:prstGeom prst="rect">
                  <a:avLst/>
                </a:prstGeom>
                <a:noFill/>
              </p:spPr>
              <p:txBody>
                <a:bodyPr wrap="none" lIns="72000" tIns="18000" rtlCol="0" anchor="t" anchorCtr="0">
                  <a:spAutoFit/>
                </a:bodyPr>
                <a:lstStyle/>
                <a:p>
                  <a:r>
                    <a:rPr lang="en-US" altLang="zh-CN" sz="1200" dirty="0">
                      <a:latin typeface="Cambria Math" panose="02040503050406030204" pitchFamily="18" charset="0"/>
                    </a:rPr>
                    <a:t>we</a:t>
                  </a:r>
                  <a:endParaRPr lang="zh-CN" altLang="en-US" sz="1600" dirty="0">
                    <a:latin typeface="Cambria Math" panose="02040503050406030204" pitchFamily="18" charset="0"/>
                  </a:endParaRPr>
                </a:p>
              </p:txBody>
            </p:sp>
            <p:grpSp>
              <p:nvGrpSpPr>
                <p:cNvPr id="268" name="组合 267">
                  <a:extLst>
                    <a:ext uri="{FF2B5EF4-FFF2-40B4-BE49-F238E27FC236}">
                      <a16:creationId xmlns:a16="http://schemas.microsoft.com/office/drawing/2014/main" id="{47700C27-C29E-4748-B46D-2EBD0B0CB812}"/>
                    </a:ext>
                  </a:extLst>
                </p:cNvPr>
                <p:cNvGrpSpPr/>
                <p:nvPr/>
              </p:nvGrpSpPr>
              <p:grpSpPr>
                <a:xfrm>
                  <a:off x="1624607" y="3394820"/>
                  <a:ext cx="120864" cy="128953"/>
                  <a:chOff x="1332523" y="3739662"/>
                  <a:chExt cx="146245" cy="128953"/>
                </a:xfrm>
              </p:grpSpPr>
              <p:cxnSp>
                <p:nvCxnSpPr>
                  <p:cNvPr id="269" name="直接连接符 268">
                    <a:extLst>
                      <a:ext uri="{FF2B5EF4-FFF2-40B4-BE49-F238E27FC236}">
                        <a16:creationId xmlns:a16="http://schemas.microsoft.com/office/drawing/2014/main" id="{539679D8-EF36-435A-8F26-4181320CC740}"/>
                      </a:ext>
                    </a:extLst>
                  </p:cNvPr>
                  <p:cNvCxnSpPr/>
                  <p:nvPr/>
                </p:nvCxnSpPr>
                <p:spPr>
                  <a:xfrm>
                    <a:off x="1332523" y="3739662"/>
                    <a:ext cx="76561"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直接连接符 269">
                    <a:extLst>
                      <a:ext uri="{FF2B5EF4-FFF2-40B4-BE49-F238E27FC236}">
                        <a16:creationId xmlns:a16="http://schemas.microsoft.com/office/drawing/2014/main" id="{C372A011-C658-4FC0-B04F-AEA8E299DAA3}"/>
                      </a:ext>
                    </a:extLst>
                  </p:cNvPr>
                  <p:cNvCxnSpPr/>
                  <p:nvPr/>
                </p:nvCxnSpPr>
                <p:spPr>
                  <a:xfrm flipV="1">
                    <a:off x="1409084" y="3739662"/>
                    <a:ext cx="69684" cy="1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59" name="直接连接符 258">
                <a:extLst>
                  <a:ext uri="{FF2B5EF4-FFF2-40B4-BE49-F238E27FC236}">
                    <a16:creationId xmlns:a16="http://schemas.microsoft.com/office/drawing/2014/main" id="{2D017C9C-8A97-480B-AEC0-B75A0004369C}"/>
                  </a:ext>
                </a:extLst>
              </p:cNvPr>
              <p:cNvCxnSpPr>
                <a:cxnSpLocks/>
                <a:endCxn id="260" idx="2"/>
              </p:cNvCxnSpPr>
              <p:nvPr/>
            </p:nvCxnSpPr>
            <p:spPr>
              <a:xfrm flipV="1">
                <a:off x="8954817" y="2496176"/>
                <a:ext cx="0" cy="243519"/>
              </a:xfrm>
              <a:prstGeom prst="line">
                <a:avLst/>
              </a:prstGeom>
            </p:spPr>
            <p:style>
              <a:lnRef idx="1">
                <a:schemeClr val="accent1"/>
              </a:lnRef>
              <a:fillRef idx="0">
                <a:schemeClr val="accent1"/>
              </a:fillRef>
              <a:effectRef idx="0">
                <a:schemeClr val="accent1"/>
              </a:effectRef>
              <a:fontRef idx="minor">
                <a:schemeClr val="tx1"/>
              </a:fontRef>
            </p:style>
          </p:cxnSp>
          <p:sp>
            <p:nvSpPr>
              <p:cNvPr id="260" name="文本框 259">
                <a:extLst>
                  <a:ext uri="{FF2B5EF4-FFF2-40B4-BE49-F238E27FC236}">
                    <a16:creationId xmlns:a16="http://schemas.microsoft.com/office/drawing/2014/main" id="{C4018FDC-33E5-4356-B3B5-E59087A9ACE3}"/>
                  </a:ext>
                </a:extLst>
              </p:cNvPr>
              <p:cNvSpPr txBox="1"/>
              <p:nvPr/>
            </p:nvSpPr>
            <p:spPr>
              <a:xfrm>
                <a:off x="8751877" y="2234566"/>
                <a:ext cx="405880" cy="261610"/>
              </a:xfrm>
              <a:prstGeom prst="rect">
                <a:avLst/>
              </a:prstGeom>
              <a:noFill/>
            </p:spPr>
            <p:txBody>
              <a:bodyPr wrap="none" bIns="0" rtlCol="0">
                <a:spAutoFit/>
              </a:bodyPr>
              <a:lstStyle/>
              <a:p>
                <a:r>
                  <a:rPr lang="en-US" altLang="zh-CN" sz="1400" dirty="0" err="1">
                    <a:latin typeface="Cambria Math" panose="02040503050406030204" pitchFamily="18" charset="0"/>
                    <a:ea typeface="Cambria Math" panose="02040503050406030204" pitchFamily="18" charset="0"/>
                  </a:rPr>
                  <a:t>clk</a:t>
                </a:r>
                <a:endParaRPr lang="zh-CN" altLang="en-US" dirty="0">
                  <a:latin typeface="Cambria Math" panose="02040503050406030204" pitchFamily="18" charset="0"/>
                </a:endParaRPr>
              </a:p>
            </p:txBody>
          </p:sp>
          <p:sp>
            <p:nvSpPr>
              <p:cNvPr id="261" name="文本框 260">
                <a:extLst>
                  <a:ext uri="{FF2B5EF4-FFF2-40B4-BE49-F238E27FC236}">
                    <a16:creationId xmlns:a16="http://schemas.microsoft.com/office/drawing/2014/main" id="{543C4014-B7B1-46D6-AA5E-91EDF37D6BB7}"/>
                  </a:ext>
                </a:extLst>
              </p:cNvPr>
              <p:cNvSpPr txBox="1"/>
              <p:nvPr/>
            </p:nvSpPr>
            <p:spPr>
              <a:xfrm>
                <a:off x="8720312" y="3708558"/>
                <a:ext cx="802186" cy="276999"/>
              </a:xfrm>
              <a:prstGeom prst="rect">
                <a:avLst/>
              </a:prstGeom>
              <a:noFill/>
            </p:spPr>
            <p:txBody>
              <a:bodyPr wrap="square" rtlCol="0">
                <a:spAutoFit/>
              </a:bodyPr>
              <a:lstStyle/>
              <a:p>
                <a:pPr algn="ctr"/>
                <a:r>
                  <a:rPr lang="en-US" altLang="zh-CN" sz="1200" dirty="0" err="1">
                    <a:solidFill>
                      <a:srgbClr val="00B050"/>
                    </a:solidFill>
                  </a:rPr>
                  <a:t>dmem</a:t>
                </a:r>
                <a:endParaRPr lang="zh-CN" altLang="en-US" sz="1200" dirty="0">
                  <a:solidFill>
                    <a:srgbClr val="00B050"/>
                  </a:solidFill>
                </a:endParaRPr>
              </a:p>
            </p:txBody>
          </p:sp>
        </p:grpSp>
        <p:grpSp>
          <p:nvGrpSpPr>
            <p:cNvPr id="206" name="组合 205">
              <a:extLst>
                <a:ext uri="{FF2B5EF4-FFF2-40B4-BE49-F238E27FC236}">
                  <a16:creationId xmlns:a16="http://schemas.microsoft.com/office/drawing/2014/main" id="{6278C895-F587-41E6-AE68-5CC062B64FBF}"/>
                </a:ext>
              </a:extLst>
            </p:cNvPr>
            <p:cNvGrpSpPr/>
            <p:nvPr/>
          </p:nvGrpSpPr>
          <p:grpSpPr>
            <a:xfrm>
              <a:off x="6754369" y="1175686"/>
              <a:ext cx="4005817" cy="1604833"/>
              <a:chOff x="4701046" y="1729867"/>
              <a:chExt cx="4005817" cy="1604833"/>
            </a:xfrm>
          </p:grpSpPr>
          <p:grpSp>
            <p:nvGrpSpPr>
              <p:cNvPr id="246" name="组合 245">
                <a:extLst>
                  <a:ext uri="{FF2B5EF4-FFF2-40B4-BE49-F238E27FC236}">
                    <a16:creationId xmlns:a16="http://schemas.microsoft.com/office/drawing/2014/main" id="{E7DAD02C-7809-4761-8728-390FC372D832}"/>
                  </a:ext>
                </a:extLst>
              </p:cNvPr>
              <p:cNvGrpSpPr/>
              <p:nvPr/>
            </p:nvGrpSpPr>
            <p:grpSpPr>
              <a:xfrm>
                <a:off x="7678189" y="2480423"/>
                <a:ext cx="378485" cy="854277"/>
                <a:chOff x="5498372" y="1191442"/>
                <a:chExt cx="378485" cy="854277"/>
              </a:xfrm>
            </p:grpSpPr>
            <p:sp>
              <p:nvSpPr>
                <p:cNvPr id="254" name="流程图: 手动操作 90">
                  <a:extLst>
                    <a:ext uri="{FF2B5EF4-FFF2-40B4-BE49-F238E27FC236}">
                      <a16:creationId xmlns:a16="http://schemas.microsoft.com/office/drawing/2014/main" id="{89603D00-6B6A-43CA-9222-BEE7000D5677}"/>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r>
                    <a:rPr lang="en-US" altLang="zh-CN" sz="1000" dirty="0">
                      <a:solidFill>
                        <a:schemeClr val="bg1">
                          <a:lumMod val="50000"/>
                        </a:schemeClr>
                      </a:solidFill>
                    </a:rPr>
                    <a:t>ALU</a:t>
                  </a:r>
                  <a:endParaRPr lang="zh-CN" altLang="en-US" sz="1000" dirty="0">
                    <a:solidFill>
                      <a:schemeClr val="bg1">
                        <a:lumMod val="50000"/>
                      </a:schemeClr>
                    </a:solidFill>
                  </a:endParaRPr>
                </a:p>
              </p:txBody>
            </p:sp>
            <p:sp>
              <p:nvSpPr>
                <p:cNvPr id="255" name="文本框 254">
                  <a:extLst>
                    <a:ext uri="{FF2B5EF4-FFF2-40B4-BE49-F238E27FC236}">
                      <a16:creationId xmlns:a16="http://schemas.microsoft.com/office/drawing/2014/main" id="{8082E4CC-2986-47B7-BB62-F29DC16894ED}"/>
                    </a:ext>
                  </a:extLst>
                </p:cNvPr>
                <p:cNvSpPr txBox="1"/>
                <p:nvPr/>
              </p:nvSpPr>
              <p:spPr>
                <a:xfrm>
                  <a:off x="5502468" y="1237331"/>
                  <a:ext cx="208835"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256" name="文本框 255">
                  <a:extLst>
                    <a:ext uri="{FF2B5EF4-FFF2-40B4-BE49-F238E27FC236}">
                      <a16:creationId xmlns:a16="http://schemas.microsoft.com/office/drawing/2014/main" id="{253FBAA5-CD19-49A6-B716-0F53D78895D0}"/>
                    </a:ext>
                  </a:extLst>
                </p:cNvPr>
                <p:cNvSpPr txBox="1"/>
                <p:nvPr/>
              </p:nvSpPr>
              <p:spPr>
                <a:xfrm>
                  <a:off x="5501709" y="1744919"/>
                  <a:ext cx="207232" cy="246221"/>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257" name="文本框 256">
                  <a:extLst>
                    <a:ext uri="{FF2B5EF4-FFF2-40B4-BE49-F238E27FC236}">
                      <a16:creationId xmlns:a16="http://schemas.microsoft.com/office/drawing/2014/main" id="{10C3A811-A354-495B-8636-B814326CF2D3}"/>
                    </a:ext>
                  </a:extLst>
                </p:cNvPr>
                <p:cNvSpPr txBox="1"/>
                <p:nvPr/>
              </p:nvSpPr>
              <p:spPr>
                <a:xfrm>
                  <a:off x="5735808" y="1501599"/>
                  <a:ext cx="136823" cy="246221"/>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sp>
            <p:nvSpPr>
              <p:cNvPr id="247" name="矩形 246">
                <a:extLst>
                  <a:ext uri="{FF2B5EF4-FFF2-40B4-BE49-F238E27FC236}">
                    <a16:creationId xmlns:a16="http://schemas.microsoft.com/office/drawing/2014/main" id="{610C70AF-63FC-4B32-A03B-AB8FDBDB6161}"/>
                  </a:ext>
                </a:extLst>
              </p:cNvPr>
              <p:cNvSpPr/>
              <p:nvPr/>
            </p:nvSpPr>
            <p:spPr>
              <a:xfrm>
                <a:off x="8059057" y="2652141"/>
                <a:ext cx="647806" cy="276999"/>
              </a:xfrm>
              <a:prstGeom prst="rect">
                <a:avLst/>
              </a:prstGeom>
            </p:spPr>
            <p:txBody>
              <a:bodyPr wrap="none">
                <a:spAutoFit/>
              </a:bodyPr>
              <a:lstStyle/>
              <a:p>
                <a:r>
                  <a:rPr lang="en-US" altLang="zh-CN" sz="1200" dirty="0" err="1">
                    <a:solidFill>
                      <a:srgbClr val="0070C0"/>
                    </a:solidFill>
                  </a:rPr>
                  <a:t>ALUout</a:t>
                </a:r>
                <a:endParaRPr lang="zh-CN" altLang="en-US" sz="1200" dirty="0"/>
              </a:p>
            </p:txBody>
          </p:sp>
          <p:cxnSp>
            <p:nvCxnSpPr>
              <p:cNvPr id="248" name="直接连接符 86">
                <a:extLst>
                  <a:ext uri="{FF2B5EF4-FFF2-40B4-BE49-F238E27FC236}">
                    <a16:creationId xmlns:a16="http://schemas.microsoft.com/office/drawing/2014/main" id="{E085430A-719B-4B29-A72E-9FC247038508}"/>
                  </a:ext>
                </a:extLst>
              </p:cNvPr>
              <p:cNvCxnSpPr>
                <a:cxnSpLocks/>
              </p:cNvCxnSpPr>
              <p:nvPr/>
            </p:nvCxnSpPr>
            <p:spPr>
              <a:xfrm flipH="1" flipV="1">
                <a:off x="7870651" y="2042819"/>
                <a:ext cx="1" cy="504000"/>
              </a:xfrm>
              <a:prstGeom prst="straightConnector1">
                <a:avLst/>
              </a:prstGeom>
              <a:ln w="190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9" name="矩形 248">
                <a:extLst>
                  <a:ext uri="{FF2B5EF4-FFF2-40B4-BE49-F238E27FC236}">
                    <a16:creationId xmlns:a16="http://schemas.microsoft.com/office/drawing/2014/main" id="{93FB4313-6E9A-44D6-AEB6-CD9DAB1B2844}"/>
                  </a:ext>
                </a:extLst>
              </p:cNvPr>
              <p:cNvSpPr/>
              <p:nvPr/>
            </p:nvSpPr>
            <p:spPr>
              <a:xfrm>
                <a:off x="7434425" y="1729867"/>
                <a:ext cx="878254" cy="276999"/>
              </a:xfrm>
              <a:prstGeom prst="rect">
                <a:avLst/>
              </a:prstGeom>
            </p:spPr>
            <p:txBody>
              <a:bodyPr wrap="none">
                <a:spAutoFit/>
              </a:bodyPr>
              <a:lstStyle/>
              <a:p>
                <a:r>
                  <a:rPr lang="en-US" altLang="zh-CN" sz="1200" dirty="0" err="1">
                    <a:solidFill>
                      <a:srgbClr val="FF0000"/>
                    </a:solidFill>
                  </a:rPr>
                  <a:t>ALUcontrol</a:t>
                </a:r>
                <a:endParaRPr lang="zh-CN" altLang="en-US" sz="1200" dirty="0">
                  <a:solidFill>
                    <a:srgbClr val="FF0000"/>
                  </a:solidFill>
                </a:endParaRPr>
              </a:p>
            </p:txBody>
          </p:sp>
          <p:sp>
            <p:nvSpPr>
              <p:cNvPr id="250" name="文本框 249">
                <a:extLst>
                  <a:ext uri="{FF2B5EF4-FFF2-40B4-BE49-F238E27FC236}">
                    <a16:creationId xmlns:a16="http://schemas.microsoft.com/office/drawing/2014/main" id="{20070B8C-E939-4731-ABE2-C4C4E09855FB}"/>
                  </a:ext>
                </a:extLst>
              </p:cNvPr>
              <p:cNvSpPr txBox="1"/>
              <p:nvPr/>
            </p:nvSpPr>
            <p:spPr>
              <a:xfrm>
                <a:off x="7633277" y="2045632"/>
                <a:ext cx="250390" cy="246221"/>
              </a:xfrm>
              <a:prstGeom prst="rect">
                <a:avLst/>
              </a:prstGeom>
              <a:noFill/>
            </p:spPr>
            <p:txBody>
              <a:bodyPr wrap="none" rtlCol="0">
                <a:spAutoFit/>
              </a:bodyPr>
              <a:lstStyle/>
              <a:p>
                <a:r>
                  <a:rPr lang="en-US" altLang="zh-CN" sz="1000" dirty="0">
                    <a:solidFill>
                      <a:srgbClr val="FF0000"/>
                    </a:solidFill>
                  </a:rPr>
                  <a:t>3</a:t>
                </a:r>
                <a:endParaRPr lang="zh-CN" altLang="en-US" sz="1000" dirty="0">
                  <a:solidFill>
                    <a:srgbClr val="FF0000"/>
                  </a:solidFill>
                </a:endParaRPr>
              </a:p>
            </p:txBody>
          </p:sp>
          <p:cxnSp>
            <p:nvCxnSpPr>
              <p:cNvPr id="251" name="直接连接符 250">
                <a:extLst>
                  <a:ext uri="{FF2B5EF4-FFF2-40B4-BE49-F238E27FC236}">
                    <a16:creationId xmlns:a16="http://schemas.microsoft.com/office/drawing/2014/main" id="{5A68425F-90E3-475A-A9F3-D8E8D6370B40}"/>
                  </a:ext>
                </a:extLst>
              </p:cNvPr>
              <p:cNvCxnSpPr>
                <a:cxnSpLocks/>
              </p:cNvCxnSpPr>
              <p:nvPr/>
            </p:nvCxnSpPr>
            <p:spPr>
              <a:xfrm rot="300000" flipH="1">
                <a:off x="7811577" y="2132314"/>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2" name="肘形连接符 115">
                <a:extLst>
                  <a:ext uri="{FF2B5EF4-FFF2-40B4-BE49-F238E27FC236}">
                    <a16:creationId xmlns:a16="http://schemas.microsoft.com/office/drawing/2014/main" id="{116715EC-040C-4B81-8E81-26AE74254040}"/>
                  </a:ext>
                </a:extLst>
              </p:cNvPr>
              <p:cNvCxnSpPr/>
              <p:nvPr/>
            </p:nvCxnSpPr>
            <p:spPr>
              <a:xfrm>
                <a:off x="8052448" y="2913691"/>
                <a:ext cx="650454" cy="194910"/>
              </a:xfrm>
              <a:prstGeom prst="bentConnector3">
                <a:avLst>
                  <a:gd name="adj1" fmla="val 4491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3" name="文本框 252">
                <a:extLst>
                  <a:ext uri="{FF2B5EF4-FFF2-40B4-BE49-F238E27FC236}">
                    <a16:creationId xmlns:a16="http://schemas.microsoft.com/office/drawing/2014/main" id="{74555CE8-3539-4D20-A212-F59C249225A5}"/>
                  </a:ext>
                </a:extLst>
              </p:cNvPr>
              <p:cNvSpPr txBox="1"/>
              <p:nvPr/>
            </p:nvSpPr>
            <p:spPr>
              <a:xfrm>
                <a:off x="4701046" y="1957922"/>
                <a:ext cx="250390" cy="246221"/>
              </a:xfrm>
              <a:prstGeom prst="rect">
                <a:avLst/>
              </a:prstGeom>
              <a:noFill/>
            </p:spPr>
            <p:txBody>
              <a:bodyPr wrap="none" rtlCol="0">
                <a:spAutoFit/>
              </a:bodyPr>
              <a:lstStyle/>
              <a:p>
                <a:r>
                  <a:rPr lang="en-US" altLang="zh-CN" sz="1000" dirty="0">
                    <a:solidFill>
                      <a:srgbClr val="FF0000"/>
                    </a:solidFill>
                  </a:rPr>
                  <a:t>6</a:t>
                </a:r>
                <a:endParaRPr lang="zh-CN" altLang="en-US" sz="1000" dirty="0">
                  <a:solidFill>
                    <a:srgbClr val="FF0000"/>
                  </a:solidFill>
                </a:endParaRPr>
              </a:p>
            </p:txBody>
          </p:sp>
        </p:grpSp>
        <p:sp>
          <p:nvSpPr>
            <p:cNvPr id="207" name="文本框 206">
              <a:extLst>
                <a:ext uri="{FF2B5EF4-FFF2-40B4-BE49-F238E27FC236}">
                  <a16:creationId xmlns:a16="http://schemas.microsoft.com/office/drawing/2014/main" id="{1DD143B0-E4CB-4E54-9B77-8E5CDF89C273}"/>
                </a:ext>
              </a:extLst>
            </p:cNvPr>
            <p:cNvSpPr txBox="1"/>
            <p:nvPr/>
          </p:nvSpPr>
          <p:spPr>
            <a:xfrm>
              <a:off x="10950211" y="3729916"/>
              <a:ext cx="789348" cy="276999"/>
            </a:xfrm>
            <a:prstGeom prst="rect">
              <a:avLst/>
            </a:prstGeom>
            <a:noFill/>
          </p:spPr>
          <p:txBody>
            <a:bodyPr wrap="square" rtlCol="0">
              <a:spAutoFit/>
            </a:bodyPr>
            <a:lstStyle/>
            <a:p>
              <a:r>
                <a:rPr lang="en-US" altLang="zh-CN" sz="1200" dirty="0" err="1">
                  <a:solidFill>
                    <a:srgbClr val="0070C0"/>
                  </a:solidFill>
                </a:rPr>
                <a:t>readData</a:t>
              </a:r>
              <a:endParaRPr lang="zh-CN" altLang="en-US" sz="1200" dirty="0">
                <a:solidFill>
                  <a:srgbClr val="0070C0"/>
                </a:solidFill>
              </a:endParaRPr>
            </a:p>
          </p:txBody>
        </p:sp>
        <p:sp>
          <p:nvSpPr>
            <p:cNvPr id="208" name="文本框 207">
              <a:extLst>
                <a:ext uri="{FF2B5EF4-FFF2-40B4-BE49-F238E27FC236}">
                  <a16:creationId xmlns:a16="http://schemas.microsoft.com/office/drawing/2014/main" id="{833C1DCE-4130-4AC5-8C50-5D689C930B14}"/>
                </a:ext>
              </a:extLst>
            </p:cNvPr>
            <p:cNvSpPr txBox="1"/>
            <p:nvPr/>
          </p:nvSpPr>
          <p:spPr>
            <a:xfrm>
              <a:off x="9741918" y="2650926"/>
              <a:ext cx="489529" cy="276999"/>
            </a:xfrm>
            <a:prstGeom prst="rect">
              <a:avLst/>
            </a:prstGeom>
            <a:noFill/>
          </p:spPr>
          <p:txBody>
            <a:bodyPr wrap="square" rtlCol="0">
              <a:spAutoFit/>
            </a:bodyPr>
            <a:lstStyle/>
            <a:p>
              <a:r>
                <a:rPr lang="en-US" altLang="zh-CN" sz="1200" dirty="0" err="1">
                  <a:solidFill>
                    <a:srgbClr val="00B050"/>
                  </a:solidFill>
                </a:rPr>
                <a:t>alu</a:t>
              </a:r>
              <a:endParaRPr lang="zh-CN" altLang="en-US" sz="1200" dirty="0">
                <a:solidFill>
                  <a:srgbClr val="00B050"/>
                </a:solidFill>
              </a:endParaRPr>
            </a:p>
          </p:txBody>
        </p:sp>
        <p:grpSp>
          <p:nvGrpSpPr>
            <p:cNvPr id="209" name="组合 208">
              <a:extLst>
                <a:ext uri="{FF2B5EF4-FFF2-40B4-BE49-F238E27FC236}">
                  <a16:creationId xmlns:a16="http://schemas.microsoft.com/office/drawing/2014/main" id="{520C9812-AD12-4516-BC4A-73FA26BD6FA2}"/>
                </a:ext>
              </a:extLst>
            </p:cNvPr>
            <p:cNvGrpSpPr/>
            <p:nvPr/>
          </p:nvGrpSpPr>
          <p:grpSpPr>
            <a:xfrm>
              <a:off x="5583503" y="2008888"/>
              <a:ext cx="869733" cy="422570"/>
              <a:chOff x="4091087" y="4179908"/>
              <a:chExt cx="969977" cy="422570"/>
            </a:xfrm>
          </p:grpSpPr>
          <p:sp>
            <p:nvSpPr>
              <p:cNvPr id="243" name="文本框 242">
                <a:extLst>
                  <a:ext uri="{FF2B5EF4-FFF2-40B4-BE49-F238E27FC236}">
                    <a16:creationId xmlns:a16="http://schemas.microsoft.com/office/drawing/2014/main" id="{D188EE2B-7D68-4C7B-9939-CD458B8F9B18}"/>
                  </a:ext>
                </a:extLst>
              </p:cNvPr>
              <p:cNvSpPr txBox="1"/>
              <p:nvPr/>
            </p:nvSpPr>
            <p:spPr>
              <a:xfrm>
                <a:off x="4091087" y="4325479"/>
                <a:ext cx="291323" cy="276999"/>
              </a:xfrm>
              <a:prstGeom prst="rect">
                <a:avLst/>
              </a:prstGeom>
              <a:noFill/>
            </p:spPr>
            <p:txBody>
              <a:bodyPr wrap="none" lIns="72000" rtlCol="0" anchor="ctr" anchorCtr="0">
                <a:spAutoFit/>
              </a:bodyPr>
              <a:lstStyle/>
              <a:p>
                <a:r>
                  <a:rPr lang="en-US" altLang="zh-CN" sz="1200" dirty="0">
                    <a:latin typeface="Cambria Math" panose="02040503050406030204" pitchFamily="18" charset="0"/>
                    <a:ea typeface="Cambria Math" panose="02040503050406030204" pitchFamily="18" charset="0"/>
                  </a:rPr>
                  <a:t>A</a:t>
                </a:r>
                <a:endParaRPr lang="zh-CN" altLang="en-US" sz="1400" dirty="0">
                  <a:latin typeface="Cambria Math" panose="02040503050406030204" pitchFamily="18" charset="0"/>
                </a:endParaRPr>
              </a:p>
            </p:txBody>
          </p:sp>
          <p:sp>
            <p:nvSpPr>
              <p:cNvPr id="244" name="文本框 243">
                <a:extLst>
                  <a:ext uri="{FF2B5EF4-FFF2-40B4-BE49-F238E27FC236}">
                    <a16:creationId xmlns:a16="http://schemas.microsoft.com/office/drawing/2014/main" id="{B5EA1127-FF7C-4816-B0B3-E53D43C3F71F}"/>
                  </a:ext>
                </a:extLst>
              </p:cNvPr>
              <p:cNvSpPr txBox="1"/>
              <p:nvPr/>
            </p:nvSpPr>
            <p:spPr>
              <a:xfrm>
                <a:off x="4695865" y="4320099"/>
                <a:ext cx="365199" cy="276999"/>
              </a:xfrm>
              <a:prstGeom prst="rect">
                <a:avLst/>
              </a:prstGeom>
              <a:noFill/>
            </p:spPr>
            <p:txBody>
              <a:bodyPr wrap="none" rIns="36000" rtlCol="0" anchor="ctr" anchorCtr="0">
                <a:spAutoFit/>
              </a:bodyPr>
              <a:lstStyle/>
              <a:p>
                <a:pPr algn="r"/>
                <a:r>
                  <a:rPr lang="en-US" altLang="zh-CN" sz="1200" dirty="0">
                    <a:latin typeface="Cambria Math" panose="02040503050406030204" pitchFamily="18" charset="0"/>
                    <a:ea typeface="Cambria Math" panose="02040503050406030204" pitchFamily="18" charset="0"/>
                  </a:rPr>
                  <a:t>RD</a:t>
                </a:r>
                <a:endParaRPr lang="zh-CN" altLang="en-US" sz="1400" dirty="0">
                  <a:latin typeface="Cambria Math" panose="02040503050406030204" pitchFamily="18" charset="0"/>
                </a:endParaRPr>
              </a:p>
            </p:txBody>
          </p:sp>
          <p:sp>
            <p:nvSpPr>
              <p:cNvPr id="245" name="文本框 244">
                <a:extLst>
                  <a:ext uri="{FF2B5EF4-FFF2-40B4-BE49-F238E27FC236}">
                    <a16:creationId xmlns:a16="http://schemas.microsoft.com/office/drawing/2014/main" id="{13CBDD9B-68C6-4194-987F-7CEAD7860A1C}"/>
                  </a:ext>
                </a:extLst>
              </p:cNvPr>
              <p:cNvSpPr txBox="1"/>
              <p:nvPr/>
            </p:nvSpPr>
            <p:spPr>
              <a:xfrm>
                <a:off x="4203709" y="4179908"/>
                <a:ext cx="675703" cy="328739"/>
              </a:xfrm>
              <a:prstGeom prst="rect">
                <a:avLst/>
              </a:prstGeom>
              <a:noFill/>
            </p:spPr>
            <p:txBody>
              <a:bodyPr wrap="none" tIns="36000" rtlCol="0">
                <a:spAutoFit/>
              </a:bodyPr>
              <a:lstStyle/>
              <a:p>
                <a:r>
                  <a:rPr lang="en-US" altLang="zh-CN" sz="1600" dirty="0">
                    <a:solidFill>
                      <a:schemeClr val="accent1">
                        <a:lumMod val="60000"/>
                        <a:lumOff val="40000"/>
                      </a:schemeClr>
                    </a:solidFill>
                  </a:rPr>
                  <a:t>ROM</a:t>
                </a:r>
                <a:endParaRPr lang="zh-CN" altLang="en-US" sz="1600" dirty="0">
                  <a:solidFill>
                    <a:schemeClr val="accent1">
                      <a:lumMod val="60000"/>
                      <a:lumOff val="40000"/>
                    </a:schemeClr>
                  </a:solidFill>
                </a:endParaRPr>
              </a:p>
            </p:txBody>
          </p:sp>
        </p:grpSp>
        <p:cxnSp>
          <p:nvCxnSpPr>
            <p:cNvPr id="210" name="直接连接符 209">
              <a:extLst>
                <a:ext uri="{FF2B5EF4-FFF2-40B4-BE49-F238E27FC236}">
                  <a16:creationId xmlns:a16="http://schemas.microsoft.com/office/drawing/2014/main" id="{622A5617-283B-4A83-8A5B-24C93317437C}"/>
                </a:ext>
              </a:extLst>
            </p:cNvPr>
            <p:cNvCxnSpPr/>
            <p:nvPr/>
          </p:nvCxnSpPr>
          <p:spPr>
            <a:xfrm flipH="1">
              <a:off x="5286605" y="2220879"/>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11" name="组合 210">
              <a:extLst>
                <a:ext uri="{FF2B5EF4-FFF2-40B4-BE49-F238E27FC236}">
                  <a16:creationId xmlns:a16="http://schemas.microsoft.com/office/drawing/2014/main" id="{B4BD0A96-9D98-48A0-A4A2-D7B25BD1B6A1}"/>
                </a:ext>
              </a:extLst>
            </p:cNvPr>
            <p:cNvGrpSpPr/>
            <p:nvPr/>
          </p:nvGrpSpPr>
          <p:grpSpPr>
            <a:xfrm>
              <a:off x="5516911" y="3433529"/>
              <a:ext cx="378485" cy="721858"/>
              <a:chOff x="5498372" y="1191442"/>
              <a:chExt cx="378485" cy="854277"/>
            </a:xfrm>
          </p:grpSpPr>
          <mc:AlternateContent xmlns:mc="http://schemas.openxmlformats.org/markup-compatibility/2006" xmlns:a14="http://schemas.microsoft.com/office/drawing/2010/main">
            <mc:Choice Requires="a14">
              <p:sp>
                <p:nvSpPr>
                  <p:cNvPr id="239" name="流程图: 手动操作 90">
                    <a:extLst>
                      <a:ext uri="{FF2B5EF4-FFF2-40B4-BE49-F238E27FC236}">
                        <a16:creationId xmlns:a16="http://schemas.microsoft.com/office/drawing/2014/main" id="{BE44AC08-DBE1-4E07-AC1A-D5245D334E5E}"/>
                      </a:ext>
                    </a:extLst>
                  </p:cNvPr>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Ins="90000" bIns="0" rtlCol="0" anchor="ctr"/>
                  <a:lstStyle/>
                  <a:p>
                    <a:pPr algn="ctr"/>
                    <a14:m>
                      <m:oMathPara xmlns:m="http://schemas.openxmlformats.org/officeDocument/2006/math">
                        <m:oMathParaPr>
                          <m:jc m:val="centerGroup"/>
                        </m:oMathParaPr>
                        <m:oMath xmlns:m="http://schemas.openxmlformats.org/officeDocument/2006/math">
                          <m:r>
                            <a:rPr lang="en-US" altLang="zh-CN" sz="1100" b="1" i="1" dirty="0">
                              <a:solidFill>
                                <a:schemeClr val="bg1">
                                  <a:lumMod val="50000"/>
                                </a:schemeClr>
                              </a:solidFill>
                              <a:latin typeface="Cambria Math" panose="02040503050406030204" pitchFamily="18" charset="0"/>
                            </a:rPr>
                            <m:t>+</m:t>
                          </m:r>
                        </m:oMath>
                      </m:oMathPara>
                    </a14:m>
                    <a:endParaRPr lang="zh-CN" altLang="en-US" sz="1100" b="1" dirty="0">
                      <a:solidFill>
                        <a:schemeClr val="bg1">
                          <a:lumMod val="50000"/>
                        </a:schemeClr>
                      </a:solidFill>
                    </a:endParaRPr>
                  </a:p>
                </p:txBody>
              </p:sp>
            </mc:Choice>
            <mc:Fallback xmlns="">
              <p:sp>
                <p:nvSpPr>
                  <p:cNvPr id="265" name="流程图: 手动操作 90">
                    <a:extLst>
                      <a:ext uri="{FF2B5EF4-FFF2-40B4-BE49-F238E27FC236}">
                        <a16:creationId xmlns:a16="http://schemas.microsoft.com/office/drawing/2014/main" id="{302484CD-06FB-4E46-8ABD-FA3052F0DDC9}"/>
                      </a:ext>
                    </a:extLst>
                  </p:cNvPr>
                  <p:cNvSpPr>
                    <a:spLocks noRot="1" noChangeAspect="1" noMove="1" noResize="1" noEditPoints="1" noAdjustHandles="1" noChangeArrowheads="1" noChangeShapeType="1" noTextEdit="1"/>
                  </p:cNvSpPr>
                  <p:nvPr/>
                </p:nvSpPr>
                <p:spPr>
                  <a:xfrm rot="16200000">
                    <a:off x="5260476" y="1429338"/>
                    <a:ext cx="854277" cy="37848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246 h 10246"/>
                      <a:gd name="connsiteX1" fmla="*/ 5579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6642 w 10000"/>
                      <a:gd name="connsiteY1" fmla="*/ 0 h 10246"/>
                      <a:gd name="connsiteX2" fmla="*/ 10000 w 10000"/>
                      <a:gd name="connsiteY2" fmla="*/ 246 h 10246"/>
                      <a:gd name="connsiteX3" fmla="*/ 8000 w 10000"/>
                      <a:gd name="connsiteY3" fmla="*/ 10246 h 10246"/>
                      <a:gd name="connsiteX4" fmla="*/ 2000 w 10000"/>
                      <a:gd name="connsiteY4" fmla="*/ 10246 h 10246"/>
                      <a:gd name="connsiteX5" fmla="*/ 0 w 10000"/>
                      <a:gd name="connsiteY5" fmla="*/ 246 h 10246"/>
                      <a:gd name="connsiteX0" fmla="*/ 0 w 10000"/>
                      <a:gd name="connsiteY0" fmla="*/ 246 h 10246"/>
                      <a:gd name="connsiteX1" fmla="*/ 2072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246 h 10246"/>
                      <a:gd name="connsiteX1" fmla="*/ 4091 w 10000"/>
                      <a:gd name="connsiteY1" fmla="*/ 0 h 10246"/>
                      <a:gd name="connsiteX2" fmla="*/ 6642 w 10000"/>
                      <a:gd name="connsiteY2" fmla="*/ 0 h 10246"/>
                      <a:gd name="connsiteX3" fmla="*/ 10000 w 10000"/>
                      <a:gd name="connsiteY3" fmla="*/ 246 h 10246"/>
                      <a:gd name="connsiteX4" fmla="*/ 8000 w 10000"/>
                      <a:gd name="connsiteY4" fmla="*/ 10246 h 10246"/>
                      <a:gd name="connsiteX5" fmla="*/ 2000 w 10000"/>
                      <a:gd name="connsiteY5" fmla="*/ 10246 h 10246"/>
                      <a:gd name="connsiteX6" fmla="*/ 0 w 10000"/>
                      <a:gd name="connsiteY6" fmla="*/ 246 h 10246"/>
                      <a:gd name="connsiteX0" fmla="*/ 0 w 10000"/>
                      <a:gd name="connsiteY0" fmla="*/ 451 h 10451"/>
                      <a:gd name="connsiteX1" fmla="*/ 4091 w 10000"/>
                      <a:gd name="connsiteY1" fmla="*/ 205 h 10451"/>
                      <a:gd name="connsiteX2" fmla="*/ 5366 w 10000"/>
                      <a:gd name="connsiteY2" fmla="*/ 0 h 10451"/>
                      <a:gd name="connsiteX3" fmla="*/ 6642 w 10000"/>
                      <a:gd name="connsiteY3" fmla="*/ 205 h 10451"/>
                      <a:gd name="connsiteX4" fmla="*/ 10000 w 10000"/>
                      <a:gd name="connsiteY4" fmla="*/ 451 h 10451"/>
                      <a:gd name="connsiteX5" fmla="*/ 8000 w 10000"/>
                      <a:gd name="connsiteY5" fmla="*/ 10451 h 10451"/>
                      <a:gd name="connsiteX6" fmla="*/ 2000 w 10000"/>
                      <a:gd name="connsiteY6" fmla="*/ 10451 h 10451"/>
                      <a:gd name="connsiteX7" fmla="*/ 0 w 10000"/>
                      <a:gd name="connsiteY7" fmla="*/ 451 h 10451"/>
                      <a:gd name="connsiteX0" fmla="*/ 0 w 10000"/>
                      <a:gd name="connsiteY0" fmla="*/ 246 h 10246"/>
                      <a:gd name="connsiteX1" fmla="*/ 4091 w 10000"/>
                      <a:gd name="connsiteY1" fmla="*/ 0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246 h 10246"/>
                      <a:gd name="connsiteX1" fmla="*/ 3666 w 10000"/>
                      <a:gd name="connsiteY1" fmla="*/ 205 h 10246"/>
                      <a:gd name="connsiteX2" fmla="*/ 5260 w 10000"/>
                      <a:gd name="connsiteY2" fmla="*/ 6161 h 10246"/>
                      <a:gd name="connsiteX3" fmla="*/ 6642 w 10000"/>
                      <a:gd name="connsiteY3" fmla="*/ 0 h 10246"/>
                      <a:gd name="connsiteX4" fmla="*/ 10000 w 10000"/>
                      <a:gd name="connsiteY4" fmla="*/ 246 h 10246"/>
                      <a:gd name="connsiteX5" fmla="*/ 8000 w 10000"/>
                      <a:gd name="connsiteY5" fmla="*/ 10246 h 10246"/>
                      <a:gd name="connsiteX6" fmla="*/ 2000 w 10000"/>
                      <a:gd name="connsiteY6" fmla="*/ 10246 h 10246"/>
                      <a:gd name="connsiteX7" fmla="*/ 0 w 10000"/>
                      <a:gd name="connsiteY7" fmla="*/ 246 h 10246"/>
                      <a:gd name="connsiteX0" fmla="*/ 0 w 10000"/>
                      <a:gd name="connsiteY0" fmla="*/ 41 h 10041"/>
                      <a:gd name="connsiteX1" fmla="*/ 3666 w 10000"/>
                      <a:gd name="connsiteY1" fmla="*/ 0 h 10041"/>
                      <a:gd name="connsiteX2" fmla="*/ 5260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666 w 10000"/>
                      <a:gd name="connsiteY1" fmla="*/ 0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41 h 10041"/>
                      <a:gd name="connsiteX1" fmla="*/ 3276 w 10000"/>
                      <a:gd name="connsiteY1" fmla="*/ 94 h 10041"/>
                      <a:gd name="connsiteX2" fmla="*/ 5065 w 10000"/>
                      <a:gd name="connsiteY2" fmla="*/ 5956 h 10041"/>
                      <a:gd name="connsiteX3" fmla="*/ 6323 w 10000"/>
                      <a:gd name="connsiteY3" fmla="*/ 0 h 10041"/>
                      <a:gd name="connsiteX4" fmla="*/ 10000 w 10000"/>
                      <a:gd name="connsiteY4" fmla="*/ 41 h 10041"/>
                      <a:gd name="connsiteX5" fmla="*/ 8000 w 10000"/>
                      <a:gd name="connsiteY5" fmla="*/ 10041 h 10041"/>
                      <a:gd name="connsiteX6" fmla="*/ 2000 w 10000"/>
                      <a:gd name="connsiteY6" fmla="*/ 10041 h 10041"/>
                      <a:gd name="connsiteX7" fmla="*/ 0 w 10000"/>
                      <a:gd name="connsiteY7" fmla="*/ 41 h 10041"/>
                      <a:gd name="connsiteX0" fmla="*/ 0 w 10000"/>
                      <a:gd name="connsiteY0" fmla="*/ 135 h 10135"/>
                      <a:gd name="connsiteX1" fmla="*/ 3276 w 10000"/>
                      <a:gd name="connsiteY1" fmla="*/ 188 h 10135"/>
                      <a:gd name="connsiteX2" fmla="*/ 5065 w 10000"/>
                      <a:gd name="connsiteY2" fmla="*/ 6050 h 10135"/>
                      <a:gd name="connsiteX3" fmla="*/ 6469 w 10000"/>
                      <a:gd name="connsiteY3" fmla="*/ 0 h 10135"/>
                      <a:gd name="connsiteX4" fmla="*/ 10000 w 10000"/>
                      <a:gd name="connsiteY4" fmla="*/ 135 h 10135"/>
                      <a:gd name="connsiteX5" fmla="*/ 8000 w 10000"/>
                      <a:gd name="connsiteY5" fmla="*/ 10135 h 10135"/>
                      <a:gd name="connsiteX6" fmla="*/ 2000 w 10000"/>
                      <a:gd name="connsiteY6" fmla="*/ 10135 h 10135"/>
                      <a:gd name="connsiteX7" fmla="*/ 0 w 10000"/>
                      <a:gd name="connsiteY7" fmla="*/ 135 h 10135"/>
                      <a:gd name="connsiteX0" fmla="*/ 0 w 10000"/>
                      <a:gd name="connsiteY0" fmla="*/ 0 h 10000"/>
                      <a:gd name="connsiteX1" fmla="*/ 3276 w 10000"/>
                      <a:gd name="connsiteY1" fmla="*/ 53 h 10000"/>
                      <a:gd name="connsiteX2" fmla="*/ 5065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10000 w 10000"/>
                      <a:gd name="connsiteY4" fmla="*/ 0 h 10000"/>
                      <a:gd name="connsiteX5" fmla="*/ 8000 w 10000"/>
                      <a:gd name="connsiteY5" fmla="*/ 10000 h 10000"/>
                      <a:gd name="connsiteX6" fmla="*/ 2000 w 10000"/>
                      <a:gd name="connsiteY6" fmla="*/ 10000 h 10000"/>
                      <a:gd name="connsiteX7" fmla="*/ 0 w 10000"/>
                      <a:gd name="connsiteY7" fmla="*/ 0 h 10000"/>
                      <a:gd name="connsiteX0" fmla="*/ 0 w 10000"/>
                      <a:gd name="connsiteY0" fmla="*/ 0 h 10000"/>
                      <a:gd name="connsiteX1" fmla="*/ 3276 w 10000"/>
                      <a:gd name="connsiteY1" fmla="*/ 53 h 10000"/>
                      <a:gd name="connsiteX2" fmla="*/ 4968 w 10000"/>
                      <a:gd name="connsiteY2" fmla="*/ 5915 h 10000"/>
                      <a:gd name="connsiteX3" fmla="*/ 6469 w 10000"/>
                      <a:gd name="connsiteY3" fmla="*/ 53 h 10000"/>
                      <a:gd name="connsiteX4" fmla="*/ 8105 w 10000"/>
                      <a:gd name="connsiteY4" fmla="*/ 16 h 10000"/>
                      <a:gd name="connsiteX5" fmla="*/ 10000 w 10000"/>
                      <a:gd name="connsiteY5" fmla="*/ 0 h 10000"/>
                      <a:gd name="connsiteX6" fmla="*/ 8000 w 10000"/>
                      <a:gd name="connsiteY6" fmla="*/ 10000 h 10000"/>
                      <a:gd name="connsiteX7" fmla="*/ 2000 w 10000"/>
                      <a:gd name="connsiteY7" fmla="*/ 10000 h 10000"/>
                      <a:gd name="connsiteX8" fmla="*/ 0 w 10000"/>
                      <a:gd name="connsiteY8"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5915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000 w 10000"/>
                      <a:gd name="connsiteY7" fmla="*/ 10000 h 10000"/>
                      <a:gd name="connsiteX8" fmla="*/ 2000 w 10000"/>
                      <a:gd name="connsiteY8" fmla="*/ 10000 h 10000"/>
                      <a:gd name="connsiteX9" fmla="*/ 0 w 10000"/>
                      <a:gd name="connsiteY9" fmla="*/ 0 h 10000"/>
                      <a:gd name="connsiteX0" fmla="*/ 0 w 10000"/>
                      <a:gd name="connsiteY0" fmla="*/ 0 h 10000"/>
                      <a:gd name="connsiteX1" fmla="*/ 1624 w 10000"/>
                      <a:gd name="connsiteY1" fmla="*/ 16 h 10000"/>
                      <a:gd name="connsiteX2" fmla="*/ 3276 w 10000"/>
                      <a:gd name="connsiteY2" fmla="*/ 53 h 10000"/>
                      <a:gd name="connsiteX3" fmla="*/ 4968 w 10000"/>
                      <a:gd name="connsiteY3" fmla="*/ 4229 h 10000"/>
                      <a:gd name="connsiteX4" fmla="*/ 6469 w 10000"/>
                      <a:gd name="connsiteY4" fmla="*/ 53 h 10000"/>
                      <a:gd name="connsiteX5" fmla="*/ 8105 w 10000"/>
                      <a:gd name="connsiteY5" fmla="*/ 16 h 10000"/>
                      <a:gd name="connsiteX6" fmla="*/ 10000 w 10000"/>
                      <a:gd name="connsiteY6" fmla="*/ 0 h 10000"/>
                      <a:gd name="connsiteX7" fmla="*/ 8954 w 10000"/>
                      <a:gd name="connsiteY7" fmla="*/ 5056 h 10000"/>
                      <a:gd name="connsiteX8" fmla="*/ 8000 w 10000"/>
                      <a:gd name="connsiteY8" fmla="*/ 10000 h 10000"/>
                      <a:gd name="connsiteX9" fmla="*/ 2000 w 10000"/>
                      <a:gd name="connsiteY9" fmla="*/ 10000 h 10000"/>
                      <a:gd name="connsiteX10" fmla="*/ 0 w 10000"/>
                      <a:gd name="connsiteY10" fmla="*/ 0 h 10000"/>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8105 w 10000"/>
                      <a:gd name="connsiteY5" fmla="*/ 75 h 10059"/>
                      <a:gd name="connsiteX6" fmla="*/ 10000 w 10000"/>
                      <a:gd name="connsiteY6" fmla="*/ 59 h 10059"/>
                      <a:gd name="connsiteX7" fmla="*/ 8954 w 10000"/>
                      <a:gd name="connsiteY7" fmla="*/ 5115 h 10059"/>
                      <a:gd name="connsiteX8" fmla="*/ 8000 w 10000"/>
                      <a:gd name="connsiteY8" fmla="*/ 10059 h 10059"/>
                      <a:gd name="connsiteX9" fmla="*/ 2000 w 10000"/>
                      <a:gd name="connsiteY9" fmla="*/ 10059 h 10059"/>
                      <a:gd name="connsiteX10" fmla="*/ 0 w 10000"/>
                      <a:gd name="connsiteY10" fmla="*/ 59 h 10059"/>
                      <a:gd name="connsiteX0" fmla="*/ 0 w 10000"/>
                      <a:gd name="connsiteY0" fmla="*/ 96 h 10096"/>
                      <a:gd name="connsiteX1" fmla="*/ 1624 w 10000"/>
                      <a:gd name="connsiteY1" fmla="*/ 112 h 10096"/>
                      <a:gd name="connsiteX2" fmla="*/ 3276 w 10000"/>
                      <a:gd name="connsiteY2" fmla="*/ 149 h 10096"/>
                      <a:gd name="connsiteX3" fmla="*/ 4968 w 10000"/>
                      <a:gd name="connsiteY3" fmla="*/ 4325 h 10096"/>
                      <a:gd name="connsiteX4" fmla="*/ 6469 w 10000"/>
                      <a:gd name="connsiteY4" fmla="*/ 37 h 10096"/>
                      <a:gd name="connsiteX5" fmla="*/ 8105 w 10000"/>
                      <a:gd name="connsiteY5" fmla="*/ 0 h 10096"/>
                      <a:gd name="connsiteX6" fmla="*/ 10000 w 10000"/>
                      <a:gd name="connsiteY6" fmla="*/ 96 h 10096"/>
                      <a:gd name="connsiteX7" fmla="*/ 8954 w 10000"/>
                      <a:gd name="connsiteY7" fmla="*/ 5152 h 10096"/>
                      <a:gd name="connsiteX8" fmla="*/ 8000 w 10000"/>
                      <a:gd name="connsiteY8" fmla="*/ 10096 h 10096"/>
                      <a:gd name="connsiteX9" fmla="*/ 2000 w 10000"/>
                      <a:gd name="connsiteY9" fmla="*/ 10096 h 10096"/>
                      <a:gd name="connsiteX10" fmla="*/ 0 w 10000"/>
                      <a:gd name="connsiteY10" fmla="*/ 96 h 10096"/>
                      <a:gd name="connsiteX0" fmla="*/ 0 w 10000"/>
                      <a:gd name="connsiteY0" fmla="*/ 59 h 10059"/>
                      <a:gd name="connsiteX1" fmla="*/ 1624 w 10000"/>
                      <a:gd name="connsiteY1" fmla="*/ 75 h 10059"/>
                      <a:gd name="connsiteX2" fmla="*/ 3276 w 10000"/>
                      <a:gd name="connsiteY2" fmla="*/ 112 h 10059"/>
                      <a:gd name="connsiteX3" fmla="*/ 4968 w 10000"/>
                      <a:gd name="connsiteY3" fmla="*/ 4288 h 10059"/>
                      <a:gd name="connsiteX4" fmla="*/ 6469 w 10000"/>
                      <a:gd name="connsiteY4" fmla="*/ 0 h 10059"/>
                      <a:gd name="connsiteX5" fmla="*/ 10000 w 10000"/>
                      <a:gd name="connsiteY5" fmla="*/ 59 h 10059"/>
                      <a:gd name="connsiteX6" fmla="*/ 8954 w 10000"/>
                      <a:gd name="connsiteY6" fmla="*/ 5115 h 10059"/>
                      <a:gd name="connsiteX7" fmla="*/ 8000 w 10000"/>
                      <a:gd name="connsiteY7" fmla="*/ 10059 h 10059"/>
                      <a:gd name="connsiteX8" fmla="*/ 2000 w 10000"/>
                      <a:gd name="connsiteY8" fmla="*/ 10059 h 10059"/>
                      <a:gd name="connsiteX9" fmla="*/ 0 w 10000"/>
                      <a:gd name="connsiteY9" fmla="*/ 59 h 10059"/>
                      <a:gd name="connsiteX0" fmla="*/ 0 w 10000"/>
                      <a:gd name="connsiteY0" fmla="*/ 59 h 10059"/>
                      <a:gd name="connsiteX1" fmla="*/ 3276 w 10000"/>
                      <a:gd name="connsiteY1" fmla="*/ 112 h 10059"/>
                      <a:gd name="connsiteX2" fmla="*/ 4968 w 10000"/>
                      <a:gd name="connsiteY2" fmla="*/ 4288 h 10059"/>
                      <a:gd name="connsiteX3" fmla="*/ 6469 w 10000"/>
                      <a:gd name="connsiteY3" fmla="*/ 0 h 10059"/>
                      <a:gd name="connsiteX4" fmla="*/ 10000 w 10000"/>
                      <a:gd name="connsiteY4" fmla="*/ 59 h 10059"/>
                      <a:gd name="connsiteX5" fmla="*/ 8954 w 10000"/>
                      <a:gd name="connsiteY5" fmla="*/ 5115 h 10059"/>
                      <a:gd name="connsiteX6" fmla="*/ 8000 w 10000"/>
                      <a:gd name="connsiteY6" fmla="*/ 10059 h 10059"/>
                      <a:gd name="connsiteX7" fmla="*/ 2000 w 10000"/>
                      <a:gd name="connsiteY7" fmla="*/ 10059 h 10059"/>
                      <a:gd name="connsiteX8" fmla="*/ 0 w 10000"/>
                      <a:gd name="connsiteY8" fmla="*/ 59 h 1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59">
                        <a:moveTo>
                          <a:pt x="0" y="59"/>
                        </a:moveTo>
                        <a:lnTo>
                          <a:pt x="3276" y="112"/>
                        </a:lnTo>
                        <a:lnTo>
                          <a:pt x="4968" y="4288"/>
                        </a:lnTo>
                        <a:lnTo>
                          <a:pt x="6469" y="0"/>
                        </a:lnTo>
                        <a:lnTo>
                          <a:pt x="10000" y="59"/>
                        </a:lnTo>
                        <a:lnTo>
                          <a:pt x="8954" y="5115"/>
                        </a:lnTo>
                        <a:lnTo>
                          <a:pt x="8000" y="10059"/>
                        </a:lnTo>
                        <a:lnTo>
                          <a:pt x="2000" y="10059"/>
                        </a:lnTo>
                        <a:lnTo>
                          <a:pt x="0" y="59"/>
                        </a:lnTo>
                        <a:close/>
                      </a:path>
                    </a:pathLst>
                  </a:custGeom>
                  <a:blipFill>
                    <a:blip r:embed="rId5"/>
                    <a:stretch>
                      <a:fillRect/>
                    </a:stretch>
                  </a:blipFill>
                </p:spPr>
                <p:txBody>
                  <a:bodyPr/>
                  <a:lstStyle/>
                  <a:p>
                    <a:r>
                      <a:rPr lang="zh-CN" altLang="en-US">
                        <a:noFill/>
                      </a:rPr>
                      <a:t> </a:t>
                    </a:r>
                  </a:p>
                </p:txBody>
              </p:sp>
            </mc:Fallback>
          </mc:AlternateContent>
          <p:sp>
            <p:nvSpPr>
              <p:cNvPr id="240" name="文本框 239">
                <a:extLst>
                  <a:ext uri="{FF2B5EF4-FFF2-40B4-BE49-F238E27FC236}">
                    <a16:creationId xmlns:a16="http://schemas.microsoft.com/office/drawing/2014/main" id="{91183092-6409-4904-B3BF-52B8A320514A}"/>
                  </a:ext>
                </a:extLst>
              </p:cNvPr>
              <p:cNvSpPr txBox="1"/>
              <p:nvPr/>
            </p:nvSpPr>
            <p:spPr>
              <a:xfrm>
                <a:off x="5502468" y="1214748"/>
                <a:ext cx="208835"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A</a:t>
                </a:r>
                <a:endParaRPr lang="zh-CN" altLang="en-US" sz="1050" dirty="0">
                  <a:latin typeface="Cambria Math" panose="02040503050406030204" pitchFamily="18" charset="0"/>
                </a:endParaRPr>
              </a:p>
            </p:txBody>
          </p:sp>
          <p:sp>
            <p:nvSpPr>
              <p:cNvPr id="241" name="文本框 240">
                <a:extLst>
                  <a:ext uri="{FF2B5EF4-FFF2-40B4-BE49-F238E27FC236}">
                    <a16:creationId xmlns:a16="http://schemas.microsoft.com/office/drawing/2014/main" id="{8DE79731-901D-4471-8D15-64009816B707}"/>
                  </a:ext>
                </a:extLst>
              </p:cNvPr>
              <p:cNvSpPr txBox="1"/>
              <p:nvPr/>
            </p:nvSpPr>
            <p:spPr>
              <a:xfrm>
                <a:off x="5501709" y="1722335"/>
                <a:ext cx="207232" cy="291388"/>
              </a:xfrm>
              <a:prstGeom prst="rect">
                <a:avLst/>
              </a:prstGeom>
              <a:noFill/>
            </p:spPr>
            <p:txBody>
              <a:bodyPr wrap="none" lIns="36000" rtlCol="0" anchor="ctr" anchorCtr="0">
                <a:spAutoFit/>
              </a:bodyPr>
              <a:lstStyle/>
              <a:p>
                <a:r>
                  <a:rPr lang="en-US" altLang="zh-CN" sz="1000" dirty="0">
                    <a:latin typeface="Cambria Math" panose="02040503050406030204" pitchFamily="18" charset="0"/>
                    <a:ea typeface="Cambria Math" panose="02040503050406030204" pitchFamily="18" charset="0"/>
                  </a:rPr>
                  <a:t>B</a:t>
                </a:r>
                <a:endParaRPr lang="zh-CN" altLang="en-US" sz="1050" dirty="0">
                  <a:latin typeface="Cambria Math" panose="02040503050406030204" pitchFamily="18" charset="0"/>
                </a:endParaRPr>
              </a:p>
            </p:txBody>
          </p:sp>
          <p:sp>
            <p:nvSpPr>
              <p:cNvPr id="242" name="文本框 241">
                <a:extLst>
                  <a:ext uri="{FF2B5EF4-FFF2-40B4-BE49-F238E27FC236}">
                    <a16:creationId xmlns:a16="http://schemas.microsoft.com/office/drawing/2014/main" id="{23426392-AB84-4D49-9700-9CBBD42D083A}"/>
                  </a:ext>
                </a:extLst>
              </p:cNvPr>
              <p:cNvSpPr txBox="1"/>
              <p:nvPr/>
            </p:nvSpPr>
            <p:spPr>
              <a:xfrm>
                <a:off x="5735808" y="1479015"/>
                <a:ext cx="136823" cy="291388"/>
              </a:xfrm>
              <a:prstGeom prst="rect">
                <a:avLst/>
              </a:prstGeom>
              <a:noFill/>
            </p:spPr>
            <p:txBody>
              <a:bodyPr wrap="none" lIns="36000" rIns="36000" rtlCol="0" anchor="ctr" anchorCtr="0">
                <a:spAutoFit/>
              </a:bodyPr>
              <a:lstStyle/>
              <a:p>
                <a:r>
                  <a:rPr lang="en-US" altLang="zh-CN" sz="1000" dirty="0">
                    <a:latin typeface="Cambria Math" panose="02040503050406030204" pitchFamily="18" charset="0"/>
                    <a:ea typeface="Cambria Math" panose="02040503050406030204" pitchFamily="18" charset="0"/>
                  </a:rPr>
                  <a:t>S</a:t>
                </a:r>
                <a:endParaRPr lang="zh-CN" altLang="en-US" sz="1050" dirty="0">
                  <a:latin typeface="Cambria Math" panose="02040503050406030204" pitchFamily="18" charset="0"/>
                </a:endParaRPr>
              </a:p>
            </p:txBody>
          </p:sp>
        </p:grpSp>
        <p:cxnSp>
          <p:nvCxnSpPr>
            <p:cNvPr id="212" name="直接箭头连接符 211">
              <a:extLst>
                <a:ext uri="{FF2B5EF4-FFF2-40B4-BE49-F238E27FC236}">
                  <a16:creationId xmlns:a16="http://schemas.microsoft.com/office/drawing/2014/main" id="{B9266BAF-2724-4051-8208-A45989462DEB}"/>
                </a:ext>
              </a:extLst>
            </p:cNvPr>
            <p:cNvCxnSpPr/>
            <p:nvPr/>
          </p:nvCxnSpPr>
          <p:spPr>
            <a:xfrm>
              <a:off x="5292119" y="4001372"/>
              <a:ext cx="21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3" name="文本框 212">
              <a:extLst>
                <a:ext uri="{FF2B5EF4-FFF2-40B4-BE49-F238E27FC236}">
                  <a16:creationId xmlns:a16="http://schemas.microsoft.com/office/drawing/2014/main" id="{EE9F4E25-22E3-4A11-B8F5-5EA8895B6BD6}"/>
                </a:ext>
              </a:extLst>
            </p:cNvPr>
            <p:cNvSpPr txBox="1"/>
            <p:nvPr/>
          </p:nvSpPr>
          <p:spPr>
            <a:xfrm>
              <a:off x="5056717" y="3848480"/>
              <a:ext cx="263214" cy="276999"/>
            </a:xfrm>
            <a:prstGeom prst="rect">
              <a:avLst/>
            </a:prstGeom>
            <a:noFill/>
          </p:spPr>
          <p:txBody>
            <a:bodyPr wrap="none" rtlCol="0">
              <a:spAutoFit/>
            </a:bodyPr>
            <a:lstStyle/>
            <a:p>
              <a:r>
                <a:rPr lang="en-US" altLang="zh-CN" sz="1200" dirty="0"/>
                <a:t>1</a:t>
              </a:r>
              <a:endParaRPr lang="zh-CN" altLang="en-US" sz="1200" dirty="0"/>
            </a:p>
          </p:txBody>
        </p:sp>
        <p:sp>
          <p:nvSpPr>
            <p:cNvPr id="214" name="文本框 213">
              <a:extLst>
                <a:ext uri="{FF2B5EF4-FFF2-40B4-BE49-F238E27FC236}">
                  <a16:creationId xmlns:a16="http://schemas.microsoft.com/office/drawing/2014/main" id="{DC5DB690-E735-4434-A497-D4591A3C6FEC}"/>
                </a:ext>
              </a:extLst>
            </p:cNvPr>
            <p:cNvSpPr txBox="1"/>
            <p:nvPr/>
          </p:nvSpPr>
          <p:spPr>
            <a:xfrm>
              <a:off x="5378487" y="4117997"/>
              <a:ext cx="724672" cy="276999"/>
            </a:xfrm>
            <a:prstGeom prst="rect">
              <a:avLst/>
            </a:prstGeom>
            <a:noFill/>
          </p:spPr>
          <p:txBody>
            <a:bodyPr wrap="square" rtlCol="0">
              <a:spAutoFit/>
            </a:bodyPr>
            <a:lstStyle/>
            <a:p>
              <a:pPr algn="ctr"/>
              <a:r>
                <a:rPr lang="en-US" altLang="zh-CN" sz="1200" dirty="0" err="1">
                  <a:solidFill>
                    <a:srgbClr val="00B050"/>
                  </a:solidFill>
                </a:rPr>
                <a:t>pcAdd</a:t>
              </a:r>
              <a:endParaRPr lang="zh-CN" altLang="en-US" sz="1200" dirty="0">
                <a:solidFill>
                  <a:srgbClr val="00B050"/>
                </a:solidFill>
              </a:endParaRPr>
            </a:p>
          </p:txBody>
        </p:sp>
        <p:grpSp>
          <p:nvGrpSpPr>
            <p:cNvPr id="215" name="组合 214">
              <a:extLst>
                <a:ext uri="{FF2B5EF4-FFF2-40B4-BE49-F238E27FC236}">
                  <a16:creationId xmlns:a16="http://schemas.microsoft.com/office/drawing/2014/main" id="{2859E5D0-5AEF-43C5-BD8E-2DA27F27045C}"/>
                </a:ext>
              </a:extLst>
            </p:cNvPr>
            <p:cNvGrpSpPr/>
            <p:nvPr/>
          </p:nvGrpSpPr>
          <p:grpSpPr>
            <a:xfrm>
              <a:off x="10997124" y="1175686"/>
              <a:ext cx="886461" cy="940223"/>
              <a:chOff x="8943801" y="1729867"/>
              <a:chExt cx="886461" cy="940223"/>
            </a:xfrm>
          </p:grpSpPr>
          <p:cxnSp>
            <p:nvCxnSpPr>
              <p:cNvPr id="237" name="直接连接符 147">
                <a:extLst>
                  <a:ext uri="{FF2B5EF4-FFF2-40B4-BE49-F238E27FC236}">
                    <a16:creationId xmlns:a16="http://schemas.microsoft.com/office/drawing/2014/main" id="{20CBE0E1-5046-4902-A46A-EAEB6B0BE067}"/>
                  </a:ext>
                </a:extLst>
              </p:cNvPr>
              <p:cNvCxnSpPr/>
              <p:nvPr/>
            </p:nvCxnSpPr>
            <p:spPr>
              <a:xfrm flipH="1" flipV="1">
                <a:off x="9320446" y="2022090"/>
                <a:ext cx="1557" cy="648000"/>
              </a:xfrm>
              <a:prstGeom prst="straightConnector1">
                <a:avLst/>
              </a:prstGeom>
              <a:ln>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8" name="文本框 237">
                <a:extLst>
                  <a:ext uri="{FF2B5EF4-FFF2-40B4-BE49-F238E27FC236}">
                    <a16:creationId xmlns:a16="http://schemas.microsoft.com/office/drawing/2014/main" id="{C7A65166-E47D-4323-A1D3-B9BEEA94532E}"/>
                  </a:ext>
                </a:extLst>
              </p:cNvPr>
              <p:cNvSpPr txBox="1"/>
              <p:nvPr/>
            </p:nvSpPr>
            <p:spPr>
              <a:xfrm>
                <a:off x="8943801" y="1729867"/>
                <a:ext cx="886461" cy="276999"/>
              </a:xfrm>
              <a:prstGeom prst="rect">
                <a:avLst/>
              </a:prstGeom>
              <a:noFill/>
            </p:spPr>
            <p:txBody>
              <a:bodyPr wrap="none" rtlCol="0">
                <a:spAutoFit/>
              </a:bodyPr>
              <a:lstStyle/>
              <a:p>
                <a:r>
                  <a:rPr lang="en-US" altLang="zh-CN" sz="1200" dirty="0" err="1">
                    <a:solidFill>
                      <a:srgbClr val="FF0000"/>
                    </a:solidFill>
                    <a:latin typeface="Cambria Math" panose="02040503050406030204" pitchFamily="18" charset="0"/>
                    <a:ea typeface="Cambria Math" panose="02040503050406030204" pitchFamily="18" charset="0"/>
                  </a:rPr>
                  <a:t>memWrite</a:t>
                </a:r>
                <a:endParaRPr lang="zh-CN" altLang="en-US" sz="1200" dirty="0">
                  <a:solidFill>
                    <a:srgbClr val="FF0000"/>
                  </a:solidFill>
                  <a:latin typeface="Cambria Math" panose="02040503050406030204" pitchFamily="18" charset="0"/>
                </a:endParaRPr>
              </a:p>
            </p:txBody>
          </p:sp>
        </p:grpSp>
        <p:sp>
          <p:nvSpPr>
            <p:cNvPr id="216" name="流程图: 手动输入 215">
              <a:extLst>
                <a:ext uri="{FF2B5EF4-FFF2-40B4-BE49-F238E27FC236}">
                  <a16:creationId xmlns:a16="http://schemas.microsoft.com/office/drawing/2014/main" id="{18813962-7FF4-4998-B1FB-94886353CE0E}"/>
                </a:ext>
              </a:extLst>
            </p:cNvPr>
            <p:cNvSpPr/>
            <p:nvPr/>
          </p:nvSpPr>
          <p:spPr>
            <a:xfrm>
              <a:off x="7824336" y="4293322"/>
              <a:ext cx="846661" cy="286439"/>
            </a:xfrm>
            <a:prstGeom prst="flowChartManualInp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bg1">
                      <a:lumMod val="50000"/>
                    </a:schemeClr>
                  </a:solidFill>
                  <a:latin typeface="楷体" panose="02010609060101010101" pitchFamily="49" charset="-122"/>
                  <a:ea typeface="楷体" panose="02010609060101010101" pitchFamily="49" charset="-122"/>
                </a:rPr>
                <a:t>符号扩展</a:t>
              </a:r>
              <a:endParaRPr lang="zh-CN" altLang="en-US" dirty="0">
                <a:solidFill>
                  <a:schemeClr val="bg1">
                    <a:lumMod val="50000"/>
                  </a:schemeClr>
                </a:solidFill>
                <a:latin typeface="楷体" panose="02010609060101010101" pitchFamily="49" charset="-122"/>
                <a:ea typeface="楷体" panose="02010609060101010101" pitchFamily="49" charset="-122"/>
              </a:endParaRPr>
            </a:p>
          </p:txBody>
        </p:sp>
        <p:sp>
          <p:nvSpPr>
            <p:cNvPr id="217" name="文本框 216">
              <a:extLst>
                <a:ext uri="{FF2B5EF4-FFF2-40B4-BE49-F238E27FC236}">
                  <a16:creationId xmlns:a16="http://schemas.microsoft.com/office/drawing/2014/main" id="{C7433943-CEF0-4DC6-AA64-D9FB78C13B46}"/>
                </a:ext>
              </a:extLst>
            </p:cNvPr>
            <p:cNvSpPr txBox="1"/>
            <p:nvPr/>
          </p:nvSpPr>
          <p:spPr>
            <a:xfrm>
              <a:off x="7156070" y="4414508"/>
              <a:ext cx="316112" cy="246221"/>
            </a:xfrm>
            <a:prstGeom prst="rect">
              <a:avLst/>
            </a:prstGeom>
            <a:noFill/>
          </p:spPr>
          <p:txBody>
            <a:bodyPr wrap="none" rtlCol="0">
              <a:spAutoFit/>
            </a:bodyPr>
            <a:lstStyle/>
            <a:p>
              <a:r>
                <a:rPr lang="en-US" altLang="zh-CN" sz="1000" dirty="0"/>
                <a:t>16</a:t>
              </a:r>
              <a:endParaRPr lang="zh-CN" altLang="en-US" sz="1000" dirty="0"/>
            </a:p>
          </p:txBody>
        </p:sp>
        <p:sp>
          <p:nvSpPr>
            <p:cNvPr id="218" name="文本框 217">
              <a:extLst>
                <a:ext uri="{FF2B5EF4-FFF2-40B4-BE49-F238E27FC236}">
                  <a16:creationId xmlns:a16="http://schemas.microsoft.com/office/drawing/2014/main" id="{515B3C71-CF36-4553-BCD5-00E124679549}"/>
                </a:ext>
              </a:extLst>
            </p:cNvPr>
            <p:cNvSpPr txBox="1"/>
            <p:nvPr/>
          </p:nvSpPr>
          <p:spPr>
            <a:xfrm>
              <a:off x="7002786" y="4106136"/>
              <a:ext cx="554960" cy="276999"/>
            </a:xfrm>
            <a:prstGeom prst="rect">
              <a:avLst/>
            </a:prstGeom>
            <a:noFill/>
          </p:spPr>
          <p:txBody>
            <a:bodyPr wrap="none" rtlCol="0">
              <a:spAutoFit/>
            </a:bodyPr>
            <a:lstStyle/>
            <a:p>
              <a:r>
                <a:rPr lang="en-US" altLang="zh-CN" sz="1200" dirty="0"/>
                <a:t>[15:0]</a:t>
              </a:r>
              <a:endParaRPr lang="zh-CN" altLang="en-US" sz="1200" dirty="0"/>
            </a:p>
          </p:txBody>
        </p:sp>
        <p:sp>
          <p:nvSpPr>
            <p:cNvPr id="219" name="文本框 218">
              <a:extLst>
                <a:ext uri="{FF2B5EF4-FFF2-40B4-BE49-F238E27FC236}">
                  <a16:creationId xmlns:a16="http://schemas.microsoft.com/office/drawing/2014/main" id="{D7E04387-5516-4A5A-A99E-9E5DFBA48405}"/>
                </a:ext>
              </a:extLst>
            </p:cNvPr>
            <p:cNvSpPr txBox="1"/>
            <p:nvPr/>
          </p:nvSpPr>
          <p:spPr>
            <a:xfrm>
              <a:off x="8670957" y="4408293"/>
              <a:ext cx="316112" cy="246221"/>
            </a:xfrm>
            <a:prstGeom prst="rect">
              <a:avLst/>
            </a:prstGeom>
            <a:noFill/>
          </p:spPr>
          <p:txBody>
            <a:bodyPr wrap="none" rtlCol="0">
              <a:spAutoFit/>
            </a:bodyPr>
            <a:lstStyle/>
            <a:p>
              <a:r>
                <a:rPr lang="en-US" altLang="zh-CN" sz="1000" dirty="0"/>
                <a:t>32</a:t>
              </a:r>
              <a:endParaRPr lang="zh-CN" altLang="en-US" sz="1000" dirty="0"/>
            </a:p>
          </p:txBody>
        </p:sp>
        <p:cxnSp>
          <p:nvCxnSpPr>
            <p:cNvPr id="220" name="直接连接符 219">
              <a:extLst>
                <a:ext uri="{FF2B5EF4-FFF2-40B4-BE49-F238E27FC236}">
                  <a16:creationId xmlns:a16="http://schemas.microsoft.com/office/drawing/2014/main" id="{900EE621-270B-483D-B83C-E778DCFFEB33}"/>
                </a:ext>
              </a:extLst>
            </p:cNvPr>
            <p:cNvCxnSpPr/>
            <p:nvPr/>
          </p:nvCxnSpPr>
          <p:spPr>
            <a:xfrm flipH="1">
              <a:off x="8733753" y="4356573"/>
              <a:ext cx="10800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21" name="文本框 220">
              <a:extLst>
                <a:ext uri="{FF2B5EF4-FFF2-40B4-BE49-F238E27FC236}">
                  <a16:creationId xmlns:a16="http://schemas.microsoft.com/office/drawing/2014/main" id="{196C9B59-B01A-410F-87FC-EBF3AFB3B3DE}"/>
                </a:ext>
              </a:extLst>
            </p:cNvPr>
            <p:cNvSpPr txBox="1"/>
            <p:nvPr/>
          </p:nvSpPr>
          <p:spPr>
            <a:xfrm>
              <a:off x="7966585" y="4079959"/>
              <a:ext cx="425672" cy="276999"/>
            </a:xfrm>
            <a:prstGeom prst="rect">
              <a:avLst/>
            </a:prstGeom>
            <a:noFill/>
          </p:spPr>
          <p:txBody>
            <a:bodyPr wrap="square" rtlCol="0">
              <a:spAutoFit/>
            </a:bodyPr>
            <a:lstStyle/>
            <a:p>
              <a:r>
                <a:rPr lang="en-US" altLang="zh-CN" sz="1200" dirty="0">
                  <a:solidFill>
                    <a:srgbClr val="00B050"/>
                  </a:solidFill>
                </a:rPr>
                <a:t>se</a:t>
              </a:r>
              <a:endParaRPr lang="zh-CN" altLang="en-US" sz="1200" dirty="0">
                <a:solidFill>
                  <a:srgbClr val="00B050"/>
                </a:solidFill>
              </a:endParaRPr>
            </a:p>
          </p:txBody>
        </p:sp>
        <p:sp>
          <p:nvSpPr>
            <p:cNvPr id="222" name="文本框 221">
              <a:extLst>
                <a:ext uri="{FF2B5EF4-FFF2-40B4-BE49-F238E27FC236}">
                  <a16:creationId xmlns:a16="http://schemas.microsoft.com/office/drawing/2014/main" id="{FE802C62-4D7B-4F5B-AB5F-9EACBF81B117}"/>
                </a:ext>
              </a:extLst>
            </p:cNvPr>
            <p:cNvSpPr txBox="1"/>
            <p:nvPr/>
          </p:nvSpPr>
          <p:spPr>
            <a:xfrm>
              <a:off x="9332405" y="2602829"/>
              <a:ext cx="462423" cy="276999"/>
            </a:xfrm>
            <a:prstGeom prst="rect">
              <a:avLst/>
            </a:prstGeom>
            <a:noFill/>
          </p:spPr>
          <p:txBody>
            <a:bodyPr wrap="square" rtlCol="0">
              <a:spAutoFit/>
            </a:bodyPr>
            <a:lstStyle/>
            <a:p>
              <a:r>
                <a:rPr lang="en-US" altLang="zh-CN" sz="1200" dirty="0" err="1">
                  <a:solidFill>
                    <a:srgbClr val="0070C0"/>
                  </a:solidFill>
                </a:rPr>
                <a:t>srcB</a:t>
              </a:r>
              <a:endParaRPr lang="zh-CN" altLang="en-US" sz="1200" dirty="0">
                <a:solidFill>
                  <a:srgbClr val="0070C0"/>
                </a:solidFill>
              </a:endParaRPr>
            </a:p>
          </p:txBody>
        </p:sp>
        <p:cxnSp>
          <p:nvCxnSpPr>
            <p:cNvPr id="223" name="直接连接符 222">
              <a:extLst>
                <a:ext uri="{FF2B5EF4-FFF2-40B4-BE49-F238E27FC236}">
                  <a16:creationId xmlns:a16="http://schemas.microsoft.com/office/drawing/2014/main" id="{62E97682-B8F9-4373-832E-9F62CD90B9E5}"/>
                </a:ext>
              </a:extLst>
            </p:cNvPr>
            <p:cNvCxnSpPr/>
            <p:nvPr/>
          </p:nvCxnSpPr>
          <p:spPr>
            <a:xfrm flipH="1">
              <a:off x="7170103" y="4366505"/>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4" name="组合 223">
              <a:extLst>
                <a:ext uri="{FF2B5EF4-FFF2-40B4-BE49-F238E27FC236}">
                  <a16:creationId xmlns:a16="http://schemas.microsoft.com/office/drawing/2014/main" id="{7DF3951A-2B59-4CEA-8BE7-EFC6074EC82B}"/>
                </a:ext>
              </a:extLst>
            </p:cNvPr>
            <p:cNvGrpSpPr/>
            <p:nvPr/>
          </p:nvGrpSpPr>
          <p:grpSpPr>
            <a:xfrm>
              <a:off x="6586241" y="2287579"/>
              <a:ext cx="1275615" cy="576592"/>
              <a:chOff x="4532918" y="2841760"/>
              <a:chExt cx="1275615" cy="576592"/>
            </a:xfrm>
          </p:grpSpPr>
          <p:cxnSp>
            <p:nvCxnSpPr>
              <p:cNvPr id="233" name="肘形连接符 119">
                <a:extLst>
                  <a:ext uri="{FF2B5EF4-FFF2-40B4-BE49-F238E27FC236}">
                    <a16:creationId xmlns:a16="http://schemas.microsoft.com/office/drawing/2014/main" id="{AA656007-7928-401A-B618-6170A16C3297}"/>
                  </a:ext>
                </a:extLst>
              </p:cNvPr>
              <p:cNvCxnSpPr/>
              <p:nvPr/>
            </p:nvCxnSpPr>
            <p:spPr>
              <a:xfrm>
                <a:off x="4532918" y="2841760"/>
                <a:ext cx="1275615" cy="369404"/>
              </a:xfrm>
              <a:prstGeom prst="bentConnector3">
                <a:avLst>
                  <a:gd name="adj1" fmla="val 3108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C47F2E6F-13E6-443C-8819-71A0E8D79347}"/>
                  </a:ext>
                </a:extLst>
              </p:cNvPr>
              <p:cNvSpPr txBox="1"/>
              <p:nvPr/>
            </p:nvSpPr>
            <p:spPr>
              <a:xfrm>
                <a:off x="4955621" y="2929147"/>
                <a:ext cx="633507" cy="276999"/>
              </a:xfrm>
              <a:prstGeom prst="rect">
                <a:avLst/>
              </a:prstGeom>
              <a:noFill/>
            </p:spPr>
            <p:txBody>
              <a:bodyPr wrap="none" rtlCol="0">
                <a:spAutoFit/>
              </a:bodyPr>
              <a:lstStyle/>
              <a:p>
                <a:r>
                  <a:rPr lang="en-US" altLang="zh-CN" sz="1200" dirty="0"/>
                  <a:t>[20:16]</a:t>
                </a:r>
                <a:endParaRPr lang="zh-CN" altLang="en-US" sz="1200" dirty="0"/>
              </a:p>
            </p:txBody>
          </p:sp>
          <p:sp>
            <p:nvSpPr>
              <p:cNvPr id="235" name="文本框 234">
                <a:extLst>
                  <a:ext uri="{FF2B5EF4-FFF2-40B4-BE49-F238E27FC236}">
                    <a16:creationId xmlns:a16="http://schemas.microsoft.com/office/drawing/2014/main" id="{B9897527-F93B-43D3-AC48-4E2430B874B7}"/>
                  </a:ext>
                </a:extLst>
              </p:cNvPr>
              <p:cNvSpPr txBox="1"/>
              <p:nvPr/>
            </p:nvSpPr>
            <p:spPr>
              <a:xfrm>
                <a:off x="5154156" y="3172131"/>
                <a:ext cx="250390" cy="246221"/>
              </a:xfrm>
              <a:prstGeom prst="rect">
                <a:avLst/>
              </a:prstGeom>
              <a:noFill/>
            </p:spPr>
            <p:txBody>
              <a:bodyPr wrap="none" rtlCol="0">
                <a:spAutoFit/>
              </a:bodyPr>
              <a:lstStyle/>
              <a:p>
                <a:r>
                  <a:rPr lang="en-US" altLang="zh-CN" sz="1000" dirty="0"/>
                  <a:t>5</a:t>
                </a:r>
                <a:endParaRPr lang="zh-CN" altLang="en-US" sz="1000" dirty="0"/>
              </a:p>
            </p:txBody>
          </p:sp>
          <p:cxnSp>
            <p:nvCxnSpPr>
              <p:cNvPr id="236" name="直接连接符 235">
                <a:extLst>
                  <a:ext uri="{FF2B5EF4-FFF2-40B4-BE49-F238E27FC236}">
                    <a16:creationId xmlns:a16="http://schemas.microsoft.com/office/drawing/2014/main" id="{AD8A813A-CE1E-4728-A5EC-294723E6046D}"/>
                  </a:ext>
                </a:extLst>
              </p:cNvPr>
              <p:cNvCxnSpPr/>
              <p:nvPr/>
            </p:nvCxnSpPr>
            <p:spPr>
              <a:xfrm flipH="1">
                <a:off x="5168189" y="3130288"/>
                <a:ext cx="108000" cy="14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5" name="组合 224">
              <a:extLst>
                <a:ext uri="{FF2B5EF4-FFF2-40B4-BE49-F238E27FC236}">
                  <a16:creationId xmlns:a16="http://schemas.microsoft.com/office/drawing/2014/main" id="{8BD552D6-B527-4C7C-B2E4-4DBE3B092760}"/>
                </a:ext>
              </a:extLst>
            </p:cNvPr>
            <p:cNvGrpSpPr/>
            <p:nvPr/>
          </p:nvGrpSpPr>
          <p:grpSpPr>
            <a:xfrm>
              <a:off x="8820529" y="2656983"/>
              <a:ext cx="2010221" cy="372003"/>
              <a:chOff x="6767206" y="3211164"/>
              <a:chExt cx="2010221" cy="372003"/>
            </a:xfrm>
          </p:grpSpPr>
          <p:cxnSp>
            <p:nvCxnSpPr>
              <p:cNvPr id="231" name="肘形连接符 127">
                <a:extLst>
                  <a:ext uri="{FF2B5EF4-FFF2-40B4-BE49-F238E27FC236}">
                    <a16:creationId xmlns:a16="http://schemas.microsoft.com/office/drawing/2014/main" id="{CC570970-E0E4-4BAB-A751-02E8BC3983DC}"/>
                  </a:ext>
                </a:extLst>
              </p:cNvPr>
              <p:cNvCxnSpPr/>
              <p:nvPr/>
            </p:nvCxnSpPr>
            <p:spPr>
              <a:xfrm>
                <a:off x="6767206" y="3211164"/>
                <a:ext cx="1944330" cy="353538"/>
              </a:xfrm>
              <a:prstGeom prst="bentConnector3">
                <a:avLst>
                  <a:gd name="adj1" fmla="val 16548"/>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7B28BDD2-B5B7-4DD5-A3FF-92886E79F7C1}"/>
                  </a:ext>
                </a:extLst>
              </p:cNvPr>
              <p:cNvSpPr txBox="1"/>
              <p:nvPr/>
            </p:nvSpPr>
            <p:spPr>
              <a:xfrm>
                <a:off x="7961603" y="3306168"/>
                <a:ext cx="815824" cy="276999"/>
              </a:xfrm>
              <a:prstGeom prst="rect">
                <a:avLst/>
              </a:prstGeom>
              <a:noFill/>
            </p:spPr>
            <p:txBody>
              <a:bodyPr wrap="square" rtlCol="0">
                <a:spAutoFit/>
              </a:bodyPr>
              <a:lstStyle/>
              <a:p>
                <a:r>
                  <a:rPr lang="en-US" altLang="zh-CN" sz="1200" dirty="0" err="1">
                    <a:solidFill>
                      <a:srgbClr val="0070C0"/>
                    </a:solidFill>
                  </a:rPr>
                  <a:t>writeData</a:t>
                </a:r>
                <a:endParaRPr lang="zh-CN" altLang="en-US" sz="1200" dirty="0">
                  <a:solidFill>
                    <a:srgbClr val="0070C0"/>
                  </a:solidFill>
                </a:endParaRPr>
              </a:p>
            </p:txBody>
          </p:sp>
        </p:grpSp>
        <p:sp>
          <p:nvSpPr>
            <p:cNvPr id="227" name="文本框 226">
              <a:extLst>
                <a:ext uri="{FF2B5EF4-FFF2-40B4-BE49-F238E27FC236}">
                  <a16:creationId xmlns:a16="http://schemas.microsoft.com/office/drawing/2014/main" id="{76B2B8BC-DBA6-4980-AB38-CDE8A3DCEED5}"/>
                </a:ext>
              </a:extLst>
            </p:cNvPr>
            <p:cNvSpPr txBox="1"/>
            <p:nvPr/>
          </p:nvSpPr>
          <p:spPr>
            <a:xfrm>
              <a:off x="7205288" y="1160623"/>
              <a:ext cx="351378" cy="276999"/>
            </a:xfrm>
            <a:prstGeom prst="rect">
              <a:avLst/>
            </a:prstGeom>
            <a:noFill/>
          </p:spPr>
          <p:txBody>
            <a:bodyPr wrap="none" rtlCol="0">
              <a:spAutoFit/>
            </a:bodyPr>
            <a:lstStyle/>
            <a:p>
              <a:r>
                <a:rPr lang="en-US" altLang="zh-CN" sz="1200" dirty="0">
                  <a:solidFill>
                    <a:srgbClr val="FF0000"/>
                  </a:solidFill>
                  <a:latin typeface="Cambria Math" panose="02040503050406030204" pitchFamily="18" charset="0"/>
                  <a:ea typeface="Cambria Math" panose="02040503050406030204" pitchFamily="18" charset="0"/>
                </a:rPr>
                <a:t>op</a:t>
              </a:r>
              <a:endParaRPr lang="zh-CN" altLang="en-US" sz="1200" dirty="0">
                <a:solidFill>
                  <a:srgbClr val="FF0000"/>
                </a:solidFill>
                <a:latin typeface="Cambria Math" panose="02040503050406030204" pitchFamily="18" charset="0"/>
              </a:endParaRPr>
            </a:p>
          </p:txBody>
        </p:sp>
        <p:sp>
          <p:nvSpPr>
            <p:cNvPr id="228" name="文本框 227">
              <a:extLst>
                <a:ext uri="{FF2B5EF4-FFF2-40B4-BE49-F238E27FC236}">
                  <a16:creationId xmlns:a16="http://schemas.microsoft.com/office/drawing/2014/main" id="{68D906E5-E63A-429F-B2FC-6A45BCA4C623}"/>
                </a:ext>
              </a:extLst>
            </p:cNvPr>
            <p:cNvSpPr txBox="1"/>
            <p:nvPr/>
          </p:nvSpPr>
          <p:spPr>
            <a:xfrm>
              <a:off x="6983181" y="1576751"/>
              <a:ext cx="634054" cy="276999"/>
            </a:xfrm>
            <a:prstGeom prst="rect">
              <a:avLst/>
            </a:prstGeom>
            <a:noFill/>
          </p:spPr>
          <p:txBody>
            <a:bodyPr wrap="square">
              <a:spAutoFit/>
            </a:bodyPr>
            <a:lstStyle/>
            <a:p>
              <a:r>
                <a:rPr lang="zh-CN" altLang="en-US" sz="1200" dirty="0">
                  <a:solidFill>
                    <a:srgbClr val="FF0000"/>
                  </a:solidFill>
                </a:rPr>
                <a:t>[31:26]</a:t>
              </a:r>
            </a:p>
          </p:txBody>
        </p:sp>
        <p:cxnSp>
          <p:nvCxnSpPr>
            <p:cNvPr id="229" name="直接连接符 228">
              <a:extLst>
                <a:ext uri="{FF2B5EF4-FFF2-40B4-BE49-F238E27FC236}">
                  <a16:creationId xmlns:a16="http://schemas.microsoft.com/office/drawing/2014/main" id="{5BBB8BA2-C730-4963-9010-5445A5967138}"/>
                </a:ext>
              </a:extLst>
            </p:cNvPr>
            <p:cNvCxnSpPr>
              <a:cxnSpLocks/>
            </p:cNvCxnSpPr>
            <p:nvPr/>
          </p:nvCxnSpPr>
          <p:spPr>
            <a:xfrm rot="300000" flipH="1">
              <a:off x="6924970" y="1470068"/>
              <a:ext cx="108000" cy="144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0" name="文本框 229">
              <a:extLst>
                <a:ext uri="{FF2B5EF4-FFF2-40B4-BE49-F238E27FC236}">
                  <a16:creationId xmlns:a16="http://schemas.microsoft.com/office/drawing/2014/main" id="{8B4BC4D7-3C8A-416D-80F6-9AEBF5CEBA67}"/>
                </a:ext>
              </a:extLst>
            </p:cNvPr>
            <p:cNvSpPr txBox="1"/>
            <p:nvPr/>
          </p:nvSpPr>
          <p:spPr>
            <a:xfrm>
              <a:off x="6397428" y="1993484"/>
              <a:ext cx="488609" cy="276999"/>
            </a:xfrm>
            <a:prstGeom prst="rect">
              <a:avLst/>
            </a:prstGeom>
            <a:noFill/>
          </p:spPr>
          <p:txBody>
            <a:bodyPr wrap="square" rtlCol="0">
              <a:spAutoFit/>
            </a:bodyPr>
            <a:lstStyle/>
            <a:p>
              <a:r>
                <a:rPr lang="en-US" altLang="zh-CN" sz="1200" dirty="0" err="1">
                  <a:solidFill>
                    <a:srgbClr val="0070C0"/>
                  </a:solidFill>
                  <a:latin typeface="Arial" panose="020B0604020202020204" pitchFamily="34" charset="0"/>
                  <a:cs typeface="Arial" panose="020B0604020202020204" pitchFamily="34" charset="0"/>
                </a:rPr>
                <a:t>instr</a:t>
              </a:r>
              <a:endParaRPr lang="zh-CN" altLang="en-US" sz="1200" dirty="0">
                <a:solidFill>
                  <a:srgbClr val="0070C0"/>
                </a:solidFill>
                <a:latin typeface="Arial" panose="020B0604020202020204" pitchFamily="34" charset="0"/>
                <a:cs typeface="Arial" panose="020B0604020202020204" pitchFamily="34" charset="0"/>
              </a:endParaRPr>
            </a:p>
          </p:txBody>
        </p:sp>
      </p:grpSp>
      <p:sp>
        <p:nvSpPr>
          <p:cNvPr id="87" name="灯片编号占位符 86">
            <a:extLst>
              <a:ext uri="{FF2B5EF4-FFF2-40B4-BE49-F238E27FC236}">
                <a16:creationId xmlns:a16="http://schemas.microsoft.com/office/drawing/2014/main" id="{C0F8CDBD-FD30-4D57-845D-C721B6742457}"/>
              </a:ext>
            </a:extLst>
          </p:cNvPr>
          <p:cNvSpPr>
            <a:spLocks noGrp="1"/>
          </p:cNvSpPr>
          <p:nvPr>
            <p:ph type="sldNum" sz="quarter" idx="12"/>
          </p:nvPr>
        </p:nvSpPr>
        <p:spPr/>
        <p:txBody>
          <a:bodyPr/>
          <a:lstStyle/>
          <a:p>
            <a:fld id="{042958E2-BC60-473F-990C-5A8ED10EB267}" type="slidenum">
              <a:rPr lang="zh-CN" altLang="en-US" sz="1400" b="1" smtClean="0"/>
              <a:pPr/>
              <a:t>23</a:t>
            </a:fld>
            <a:r>
              <a:rPr lang="zh-CN" altLang="en-US"/>
              <a:t> </a:t>
            </a:r>
            <a:r>
              <a:rPr lang="en-US" altLang="zh-CN"/>
              <a:t>/ 24</a:t>
            </a:r>
            <a:endParaRPr lang="zh-CN" altLang="en-US" dirty="0"/>
          </a:p>
        </p:txBody>
      </p:sp>
    </p:spTree>
    <p:extLst>
      <p:ext uri="{BB962C8B-B14F-4D97-AF65-F5344CB8AC3E}">
        <p14:creationId xmlns:p14="http://schemas.microsoft.com/office/powerpoint/2010/main" val="2364169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A9A92-4FD7-4253-9120-CF33120702F7}"/>
              </a:ext>
            </a:extLst>
          </p:cNvPr>
          <p:cNvSpPr>
            <a:spLocks noGrp="1"/>
          </p:cNvSpPr>
          <p:nvPr>
            <p:ph type="title"/>
          </p:nvPr>
        </p:nvSpPr>
        <p:spPr/>
        <p:txBody>
          <a:bodyPr/>
          <a:lstStyle/>
          <a:p>
            <a:r>
              <a:rPr lang="zh-CN" altLang="en-US" dirty="0"/>
              <a:t>仿真结果</a:t>
            </a:r>
          </a:p>
        </p:txBody>
      </p:sp>
      <p:sp>
        <p:nvSpPr>
          <p:cNvPr id="8" name="文本框 7">
            <a:extLst>
              <a:ext uri="{FF2B5EF4-FFF2-40B4-BE49-F238E27FC236}">
                <a16:creationId xmlns:a16="http://schemas.microsoft.com/office/drawing/2014/main" id="{28F0C421-5499-4A14-B2BE-E948CF60728A}"/>
              </a:ext>
            </a:extLst>
          </p:cNvPr>
          <p:cNvSpPr txBox="1"/>
          <p:nvPr/>
        </p:nvSpPr>
        <p:spPr>
          <a:xfrm>
            <a:off x="8661860" y="1571806"/>
            <a:ext cx="3507971" cy="442166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400" dirty="0"/>
              <a:t>0ns</a:t>
            </a:r>
            <a:r>
              <a:rPr lang="zh-CN" altLang="en-US" sz="2400" dirty="0"/>
              <a:t>时，</a:t>
            </a:r>
            <a:r>
              <a:rPr lang="en-US" altLang="zh-CN" sz="2400" dirty="0"/>
              <a:t>ROM</a:t>
            </a:r>
            <a:r>
              <a:rPr lang="zh-CN" altLang="en-US" sz="2400" dirty="0"/>
              <a:t>中有指令</a:t>
            </a:r>
            <a:endParaRPr lang="en-US" altLang="zh-CN" sz="2400" dirty="0"/>
          </a:p>
          <a:p>
            <a:pPr marL="285750" indent="-285750">
              <a:lnSpc>
                <a:spcPct val="200000"/>
              </a:lnSpc>
              <a:buFont typeface="Arial" panose="020B0604020202020204" pitchFamily="34" charset="0"/>
              <a:buChar char="•"/>
            </a:pPr>
            <a:r>
              <a:rPr lang="en-US" altLang="zh-CN" sz="2400" dirty="0"/>
              <a:t>0ns</a:t>
            </a:r>
            <a:r>
              <a:rPr lang="zh-CN" altLang="en-US" sz="2400" dirty="0"/>
              <a:t>时，</a:t>
            </a:r>
            <a:r>
              <a:rPr lang="en-US" altLang="zh-CN" sz="2400" dirty="0"/>
              <a:t>RAM</a:t>
            </a:r>
            <a:r>
              <a:rPr lang="zh-CN" altLang="en-US" sz="2400" dirty="0"/>
              <a:t>中有数据</a:t>
            </a:r>
            <a:endParaRPr lang="en-US" altLang="zh-CN" sz="2400" dirty="0"/>
          </a:p>
          <a:p>
            <a:pPr marL="285750" indent="-285750">
              <a:lnSpc>
                <a:spcPct val="200000"/>
              </a:lnSpc>
              <a:buFont typeface="Arial" panose="020B0604020202020204" pitchFamily="34" charset="0"/>
              <a:buChar char="•"/>
            </a:pPr>
            <a:r>
              <a:rPr lang="en-US" altLang="zh-CN" sz="2400" dirty="0"/>
              <a:t>PC</a:t>
            </a:r>
            <a:r>
              <a:rPr lang="zh-CN" altLang="en-US" sz="2400" dirty="0"/>
              <a:t>指针不断</a:t>
            </a:r>
            <a:r>
              <a:rPr lang="en-US" altLang="zh-CN" sz="2400" dirty="0"/>
              <a:t>+1</a:t>
            </a:r>
          </a:p>
          <a:p>
            <a:pPr marL="285750" indent="-285750">
              <a:lnSpc>
                <a:spcPct val="200000"/>
              </a:lnSpc>
              <a:buFont typeface="Arial" panose="020B0604020202020204" pitchFamily="34" charset="0"/>
              <a:buChar char="•"/>
            </a:pPr>
            <a:r>
              <a:rPr lang="en-US" altLang="zh-CN" sz="2400" dirty="0" err="1"/>
              <a:t>instr</a:t>
            </a:r>
            <a:r>
              <a:rPr lang="zh-CN" altLang="en-US" sz="2400" dirty="0"/>
              <a:t>不断读出指令</a:t>
            </a:r>
            <a:endParaRPr lang="en-US" altLang="zh-CN" sz="2400" dirty="0"/>
          </a:p>
          <a:p>
            <a:pPr marL="285750" indent="-285750">
              <a:lnSpc>
                <a:spcPct val="200000"/>
              </a:lnSpc>
              <a:buFont typeface="Arial" panose="020B0604020202020204" pitchFamily="34" charset="0"/>
              <a:buChar char="•"/>
            </a:pPr>
            <a:r>
              <a:rPr lang="zh-CN" altLang="en-US" sz="2400" dirty="0"/>
              <a:t>第</a:t>
            </a:r>
            <a:r>
              <a:rPr lang="en-US" altLang="zh-CN" sz="2400" dirty="0"/>
              <a:t>1</a:t>
            </a:r>
            <a:r>
              <a:rPr lang="zh-CN" altLang="en-US" sz="2400" dirty="0"/>
              <a:t>时钟后</a:t>
            </a:r>
            <a:r>
              <a:rPr lang="en-US" altLang="zh-CN" sz="2400" dirty="0"/>
              <a:t>,</a:t>
            </a:r>
            <a:r>
              <a:rPr lang="zh-CN" altLang="en-US" sz="2400" dirty="0"/>
              <a:t> </a:t>
            </a:r>
            <a:r>
              <a:rPr lang="en-US" altLang="zh-CN" sz="2400" dirty="0" err="1"/>
              <a:t>lw</a:t>
            </a:r>
            <a:r>
              <a:rPr lang="zh-CN" altLang="en-US" sz="2400" dirty="0"/>
              <a:t>到</a:t>
            </a:r>
            <a:r>
              <a:rPr lang="en-US" altLang="zh-CN" sz="2400" dirty="0"/>
              <a:t>rf</a:t>
            </a:r>
            <a:r>
              <a:rPr lang="zh-CN" altLang="en-US" sz="2400" dirty="0"/>
              <a:t>中</a:t>
            </a:r>
            <a:endParaRPr lang="en-US" altLang="zh-CN" sz="2400" dirty="0"/>
          </a:p>
          <a:p>
            <a:pPr marL="285750" indent="-285750">
              <a:lnSpc>
                <a:spcPct val="200000"/>
              </a:lnSpc>
              <a:buFont typeface="Arial" panose="020B0604020202020204" pitchFamily="34" charset="0"/>
              <a:buChar char="•"/>
            </a:pPr>
            <a:r>
              <a:rPr lang="zh-CN" altLang="en-US" sz="2400" dirty="0"/>
              <a:t>第</a:t>
            </a:r>
            <a:r>
              <a:rPr lang="en-US" altLang="zh-CN" sz="2400" dirty="0"/>
              <a:t>2</a:t>
            </a:r>
            <a:r>
              <a:rPr lang="zh-CN" altLang="en-US" sz="2400" dirty="0"/>
              <a:t>时钟后</a:t>
            </a:r>
            <a:r>
              <a:rPr lang="en-US" altLang="zh-CN" sz="2400" dirty="0"/>
              <a:t>,</a:t>
            </a:r>
            <a:r>
              <a:rPr lang="en-US" altLang="zh-CN" sz="2400" dirty="0" err="1"/>
              <a:t>sw</a:t>
            </a:r>
            <a:r>
              <a:rPr lang="zh-CN" altLang="en-US" sz="2400" dirty="0"/>
              <a:t>到</a:t>
            </a:r>
            <a:r>
              <a:rPr lang="en-US" altLang="zh-CN" sz="2400" dirty="0"/>
              <a:t>RAM</a:t>
            </a:r>
            <a:r>
              <a:rPr lang="zh-CN" altLang="en-US" sz="2400" dirty="0"/>
              <a:t>中</a:t>
            </a:r>
          </a:p>
        </p:txBody>
      </p:sp>
      <p:pic>
        <p:nvPicPr>
          <p:cNvPr id="12" name="图片 11">
            <a:extLst>
              <a:ext uri="{FF2B5EF4-FFF2-40B4-BE49-F238E27FC236}">
                <a16:creationId xmlns:a16="http://schemas.microsoft.com/office/drawing/2014/main" id="{C45A0E33-8FD5-47A1-8AFB-1F501C9BBB64}"/>
              </a:ext>
            </a:extLst>
          </p:cNvPr>
          <p:cNvPicPr>
            <a:picLocks noChangeAspect="1"/>
          </p:cNvPicPr>
          <p:nvPr/>
        </p:nvPicPr>
        <p:blipFill>
          <a:blip r:embed="rId3"/>
          <a:stretch>
            <a:fillRect/>
          </a:stretch>
        </p:blipFill>
        <p:spPr>
          <a:xfrm>
            <a:off x="228040" y="4472509"/>
            <a:ext cx="8350693" cy="314184"/>
          </a:xfrm>
          <a:prstGeom prst="rect">
            <a:avLst/>
          </a:prstGeom>
        </p:spPr>
      </p:pic>
      <p:pic>
        <p:nvPicPr>
          <p:cNvPr id="16" name="图片 15">
            <a:extLst>
              <a:ext uri="{FF2B5EF4-FFF2-40B4-BE49-F238E27FC236}">
                <a16:creationId xmlns:a16="http://schemas.microsoft.com/office/drawing/2014/main" id="{56D1284F-F6B5-4DDD-97B7-4C4DA1637DDA}"/>
              </a:ext>
            </a:extLst>
          </p:cNvPr>
          <p:cNvPicPr>
            <a:picLocks noChangeAspect="1"/>
          </p:cNvPicPr>
          <p:nvPr/>
        </p:nvPicPr>
        <p:blipFill>
          <a:blip r:embed="rId4"/>
          <a:stretch>
            <a:fillRect/>
          </a:stretch>
        </p:blipFill>
        <p:spPr>
          <a:xfrm>
            <a:off x="177337" y="914397"/>
            <a:ext cx="8444724" cy="3516291"/>
          </a:xfrm>
          <a:prstGeom prst="rect">
            <a:avLst/>
          </a:prstGeom>
        </p:spPr>
      </p:pic>
      <p:pic>
        <p:nvPicPr>
          <p:cNvPr id="18" name="图片 17">
            <a:extLst>
              <a:ext uri="{FF2B5EF4-FFF2-40B4-BE49-F238E27FC236}">
                <a16:creationId xmlns:a16="http://schemas.microsoft.com/office/drawing/2014/main" id="{1AA76FDC-25E7-4021-9551-8D7694FC431F}"/>
              </a:ext>
            </a:extLst>
          </p:cNvPr>
          <p:cNvPicPr>
            <a:picLocks noChangeAspect="1"/>
          </p:cNvPicPr>
          <p:nvPr/>
        </p:nvPicPr>
        <p:blipFill>
          <a:blip r:embed="rId5"/>
          <a:stretch>
            <a:fillRect/>
          </a:stretch>
        </p:blipFill>
        <p:spPr>
          <a:xfrm>
            <a:off x="177337" y="4846219"/>
            <a:ext cx="8444724" cy="1908508"/>
          </a:xfrm>
          <a:prstGeom prst="rect">
            <a:avLst/>
          </a:prstGeom>
        </p:spPr>
      </p:pic>
      <p:sp>
        <p:nvSpPr>
          <p:cNvPr id="4" name="灯片编号占位符 3">
            <a:extLst>
              <a:ext uri="{FF2B5EF4-FFF2-40B4-BE49-F238E27FC236}">
                <a16:creationId xmlns:a16="http://schemas.microsoft.com/office/drawing/2014/main" id="{26626E05-E7A5-47DA-A860-CD7A8BB541F3}"/>
              </a:ext>
            </a:extLst>
          </p:cNvPr>
          <p:cNvSpPr>
            <a:spLocks noGrp="1"/>
          </p:cNvSpPr>
          <p:nvPr>
            <p:ph type="sldNum" sz="quarter" idx="12"/>
          </p:nvPr>
        </p:nvSpPr>
        <p:spPr/>
        <p:txBody>
          <a:bodyPr/>
          <a:lstStyle/>
          <a:p>
            <a:fld id="{042958E2-BC60-473F-990C-5A8ED10EB267}" type="slidenum">
              <a:rPr lang="zh-CN" altLang="en-US" sz="1400" b="1" smtClean="0"/>
              <a:pPr/>
              <a:t>24</a:t>
            </a:fld>
            <a:r>
              <a:rPr lang="zh-CN" altLang="en-US"/>
              <a:t> </a:t>
            </a:r>
            <a:r>
              <a:rPr lang="en-US" altLang="zh-CN"/>
              <a:t>/ 24</a:t>
            </a:r>
            <a:endParaRPr lang="zh-CN" altLang="en-US" dirty="0"/>
          </a:p>
        </p:txBody>
      </p:sp>
    </p:spTree>
    <p:extLst>
      <p:ext uri="{BB962C8B-B14F-4D97-AF65-F5344CB8AC3E}">
        <p14:creationId xmlns:p14="http://schemas.microsoft.com/office/powerpoint/2010/main" val="272074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8023DDA9-41D8-440A-93F6-9B8A2C5D800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5327" t="2876" r="4902" b="1772"/>
          <a:stretch/>
        </p:blipFill>
        <p:spPr>
          <a:xfrm rot="16200000">
            <a:off x="5222470" y="-2636831"/>
            <a:ext cx="1867593" cy="10395064"/>
          </a:xfrm>
          <a:prstGeom prst="rect">
            <a:avLst/>
          </a:prstGeom>
        </p:spPr>
      </p:pic>
      <p:sp>
        <p:nvSpPr>
          <p:cNvPr id="2" name="标题 1">
            <a:extLst>
              <a:ext uri="{FF2B5EF4-FFF2-40B4-BE49-F238E27FC236}">
                <a16:creationId xmlns:a16="http://schemas.microsoft.com/office/drawing/2014/main" id="{385B055C-13A0-4FA8-BCD4-DF3909BDFADD}"/>
              </a:ext>
            </a:extLst>
          </p:cNvPr>
          <p:cNvSpPr>
            <a:spLocks noGrp="1"/>
          </p:cNvSpPr>
          <p:nvPr>
            <p:ph type="title"/>
          </p:nvPr>
        </p:nvSpPr>
        <p:spPr/>
        <p:txBody>
          <a:bodyPr/>
          <a:lstStyle/>
          <a:p>
            <a:r>
              <a:rPr lang="zh-CN" altLang="en-US" dirty="0"/>
              <a:t>总线  </a:t>
            </a:r>
            <a:r>
              <a:rPr lang="en-US" altLang="zh-CN" spc="0" dirty="0">
                <a:solidFill>
                  <a:schemeClr val="bg1">
                    <a:lumMod val="50000"/>
                  </a:schemeClr>
                </a:solidFill>
                <a:latin typeface="Arial" panose="020B0604020202020204" pitchFamily="34" charset="0"/>
                <a:cs typeface="Arial" panose="020B0604020202020204" pitchFamily="34" charset="0"/>
              </a:rPr>
              <a:t>Bus</a:t>
            </a:r>
            <a:endParaRPr lang="zh-CN" altLang="en-US" spc="0" dirty="0">
              <a:solidFill>
                <a:schemeClr val="bg1">
                  <a:lumMod val="50000"/>
                </a:schemeClr>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96496F7D-F0D2-4093-BE62-629732FBCBCC}"/>
              </a:ext>
            </a:extLst>
          </p:cNvPr>
          <p:cNvSpPr txBox="1"/>
          <p:nvPr/>
        </p:nvSpPr>
        <p:spPr>
          <a:xfrm>
            <a:off x="0" y="942860"/>
            <a:ext cx="12192000" cy="461665"/>
          </a:xfrm>
          <a:prstGeom prst="rect">
            <a:avLst/>
          </a:prstGeom>
          <a:noFill/>
        </p:spPr>
        <p:txBody>
          <a:bodyPr wrap="square" rtlCol="0">
            <a:spAutoFit/>
          </a:bodyPr>
          <a:lstStyle/>
          <a:p>
            <a:pPr algn="ctr"/>
            <a:r>
              <a:rPr lang="zh-CN" altLang="en-US" sz="2400" spc="300" dirty="0">
                <a:latin typeface="微软雅黑" panose="020B0503020204020204" pitchFamily="34" charset="-122"/>
                <a:ea typeface="微软雅黑" panose="020B0503020204020204" pitchFamily="34" charset="-122"/>
              </a:rPr>
              <a:t>多个信息源</a:t>
            </a:r>
            <a:r>
              <a:rPr lang="zh-CN" altLang="en-US" sz="2400" b="1" spc="300" dirty="0">
                <a:solidFill>
                  <a:srgbClr val="FF0000"/>
                </a:solidFill>
                <a:latin typeface="微软雅黑" panose="020B0503020204020204" pitchFamily="34" charset="-122"/>
                <a:ea typeface="微软雅黑" panose="020B0503020204020204" pitchFamily="34" charset="-122"/>
              </a:rPr>
              <a:t>分时</a:t>
            </a:r>
            <a:r>
              <a:rPr lang="zh-CN" altLang="en-US" sz="2400" spc="300" dirty="0">
                <a:latin typeface="微软雅黑" panose="020B0503020204020204" pitchFamily="34" charset="-122"/>
                <a:ea typeface="微软雅黑" panose="020B0503020204020204" pitchFamily="34" charset="-122"/>
              </a:rPr>
              <a:t>传送数据流到多个目的地</a:t>
            </a:r>
            <a:r>
              <a:rPr lang="zh-CN" altLang="en-US" sz="2000" spc="300" dirty="0">
                <a:latin typeface="微软雅黑" panose="020B0503020204020204" pitchFamily="34" charset="-122"/>
                <a:ea typeface="微软雅黑" panose="020B0503020204020204" pitchFamily="34" charset="-122"/>
              </a:rPr>
              <a:t>的</a:t>
            </a:r>
            <a:r>
              <a:rPr lang="zh-CN" altLang="en-US" sz="2400" spc="300" dirty="0">
                <a:latin typeface="微软雅黑" panose="020B0503020204020204" pitchFamily="34" charset="-122"/>
                <a:ea typeface="微软雅黑" panose="020B0503020204020204" pitchFamily="34" charset="-122"/>
              </a:rPr>
              <a:t>传输通路。</a:t>
            </a:r>
          </a:p>
        </p:txBody>
      </p:sp>
      <p:sp>
        <p:nvSpPr>
          <p:cNvPr id="9" name="文本框 8">
            <a:extLst>
              <a:ext uri="{FF2B5EF4-FFF2-40B4-BE49-F238E27FC236}">
                <a16:creationId xmlns:a16="http://schemas.microsoft.com/office/drawing/2014/main" id="{5DCD8018-FBA4-41E6-95F7-7B2047183FD5}"/>
              </a:ext>
            </a:extLst>
          </p:cNvPr>
          <p:cNvSpPr txBox="1"/>
          <p:nvPr/>
        </p:nvSpPr>
        <p:spPr>
          <a:xfrm>
            <a:off x="0" y="3716877"/>
            <a:ext cx="12192000" cy="461665"/>
          </a:xfrm>
          <a:prstGeom prst="rect">
            <a:avLst/>
          </a:prstGeom>
          <a:noFill/>
        </p:spPr>
        <p:txBody>
          <a:bodyPr wrap="square" rtlCol="0">
            <a:spAutoFit/>
          </a:bodyPr>
          <a:lstStyle/>
          <a:p>
            <a:pPr algn="ctr"/>
            <a:r>
              <a:rPr lang="zh-CN" altLang="en-US" sz="2400" dirty="0">
                <a:latin typeface="楷体" panose="02010609060101010101" pitchFamily="49" charset="-122"/>
                <a:ea typeface="楷体" panose="02010609060101010101" pitchFamily="49" charset="-122"/>
              </a:rPr>
              <a:t>如果一组导线只连接一个信息源和一个负载，就不能称为总线。</a:t>
            </a:r>
          </a:p>
        </p:txBody>
      </p:sp>
      <p:sp>
        <p:nvSpPr>
          <p:cNvPr id="11" name="文本框 10">
            <a:extLst>
              <a:ext uri="{FF2B5EF4-FFF2-40B4-BE49-F238E27FC236}">
                <a16:creationId xmlns:a16="http://schemas.microsoft.com/office/drawing/2014/main" id="{2EC3E4A4-3F9E-4F98-80A1-D92F018AA79D}"/>
              </a:ext>
            </a:extLst>
          </p:cNvPr>
          <p:cNvSpPr txBox="1"/>
          <p:nvPr/>
        </p:nvSpPr>
        <p:spPr>
          <a:xfrm>
            <a:off x="1967345" y="4587863"/>
            <a:ext cx="8567652" cy="169783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b="1" dirty="0"/>
              <a:t>总线</a:t>
            </a:r>
            <a:r>
              <a:rPr lang="zh-CN" altLang="en-US" sz="2400" dirty="0"/>
              <a:t>：计算机各种功能部件之间传送信息的公共通信干线。</a:t>
            </a:r>
            <a:endParaRPr lang="en-US" altLang="zh-CN" sz="2400" dirty="0"/>
          </a:p>
          <a:p>
            <a:pPr marL="342900" indent="-342900">
              <a:lnSpc>
                <a:spcPct val="150000"/>
              </a:lnSpc>
              <a:buFont typeface="Arial" panose="020B0604020202020204" pitchFamily="34" charset="0"/>
              <a:buChar char="•"/>
            </a:pPr>
            <a:r>
              <a:rPr lang="zh-CN" altLang="en-US" sz="2400" dirty="0"/>
              <a:t>单向总线、双向总线</a:t>
            </a:r>
            <a:endParaRPr lang="en-US" altLang="zh-CN" sz="2400" dirty="0"/>
          </a:p>
          <a:p>
            <a:pPr marL="342900" indent="-342900">
              <a:lnSpc>
                <a:spcPct val="150000"/>
              </a:lnSpc>
              <a:buFont typeface="Arial" panose="020B0604020202020204" pitchFamily="34" charset="0"/>
              <a:buChar char="•"/>
            </a:pPr>
            <a:r>
              <a:rPr lang="zh-CN" altLang="en-US" sz="2400" b="1" dirty="0"/>
              <a:t>数据总线</a:t>
            </a:r>
            <a:r>
              <a:rPr lang="zh-CN" altLang="en-US" sz="2400" dirty="0"/>
              <a:t>、</a:t>
            </a:r>
            <a:r>
              <a:rPr lang="zh-CN" altLang="en-US" sz="2400" b="1" dirty="0"/>
              <a:t>地址总线</a:t>
            </a:r>
            <a:r>
              <a:rPr lang="zh-CN" altLang="en-US" sz="2400" dirty="0"/>
              <a:t>和</a:t>
            </a:r>
            <a:r>
              <a:rPr lang="zh-CN" altLang="en-US" sz="2400" b="1" dirty="0"/>
              <a:t>控制总线</a:t>
            </a:r>
            <a:r>
              <a:rPr lang="zh-CN" altLang="en-US" sz="2400" dirty="0"/>
              <a:t>。</a:t>
            </a:r>
          </a:p>
        </p:txBody>
      </p:sp>
      <p:sp>
        <p:nvSpPr>
          <p:cNvPr id="7" name="灯片编号占位符 6">
            <a:extLst>
              <a:ext uri="{FF2B5EF4-FFF2-40B4-BE49-F238E27FC236}">
                <a16:creationId xmlns:a16="http://schemas.microsoft.com/office/drawing/2014/main" id="{4896F00D-050B-4667-A0B3-5F143EA03CC4}"/>
              </a:ext>
            </a:extLst>
          </p:cNvPr>
          <p:cNvSpPr>
            <a:spLocks noGrp="1"/>
          </p:cNvSpPr>
          <p:nvPr>
            <p:ph type="sldNum" sz="quarter" idx="12"/>
          </p:nvPr>
        </p:nvSpPr>
        <p:spPr/>
        <p:txBody>
          <a:bodyPr/>
          <a:lstStyle/>
          <a:p>
            <a:fld id="{042958E2-BC60-473F-990C-5A8ED10EB267}" type="slidenum">
              <a:rPr lang="zh-CN" altLang="en-US" sz="1400" b="1" smtClean="0"/>
              <a:pPr/>
              <a:t>3</a:t>
            </a:fld>
            <a:r>
              <a:rPr lang="zh-CN" altLang="en-US"/>
              <a:t> </a:t>
            </a:r>
            <a:r>
              <a:rPr lang="en-US" altLang="zh-CN"/>
              <a:t>/ 24</a:t>
            </a:r>
            <a:endParaRPr lang="zh-CN" altLang="en-US" dirty="0"/>
          </a:p>
        </p:txBody>
      </p:sp>
    </p:spTree>
    <p:extLst>
      <p:ext uri="{BB962C8B-B14F-4D97-AF65-F5344CB8AC3E}">
        <p14:creationId xmlns:p14="http://schemas.microsoft.com/office/powerpoint/2010/main" val="8978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78563-BC45-42D5-BA01-5CF5DF10D5C2}"/>
              </a:ext>
            </a:extLst>
          </p:cNvPr>
          <p:cNvSpPr>
            <a:spLocks noGrp="1"/>
          </p:cNvSpPr>
          <p:nvPr>
            <p:ph type="title"/>
          </p:nvPr>
        </p:nvSpPr>
        <p:spPr/>
        <p:txBody>
          <a:bodyPr/>
          <a:lstStyle/>
          <a:p>
            <a:r>
              <a:rPr lang="zh-CN" altLang="en-US" dirty="0"/>
              <a:t>数据通路</a:t>
            </a:r>
            <a:r>
              <a:rPr lang="zh-CN" altLang="en-US" sz="3600" dirty="0"/>
              <a:t>  </a:t>
            </a:r>
            <a:r>
              <a:rPr lang="en-US" altLang="zh-CN" sz="3600" spc="0" dirty="0" err="1">
                <a:solidFill>
                  <a:schemeClr val="bg1">
                    <a:lumMod val="50000"/>
                  </a:schemeClr>
                </a:solidFill>
                <a:latin typeface="Arial" panose="020B0604020202020204" pitchFamily="34" charset="0"/>
                <a:cs typeface="Arial" panose="020B0604020202020204" pitchFamily="34" charset="0"/>
              </a:rPr>
              <a:t>datapath</a:t>
            </a:r>
            <a:endParaRPr lang="zh-CN" altLang="en-US" spc="0" dirty="0">
              <a:solidFill>
                <a:schemeClr val="bg1">
                  <a:lumMod val="50000"/>
                </a:schemeClr>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416BBF63-9027-42DF-80D2-7476AEA321B6}"/>
              </a:ext>
            </a:extLst>
          </p:cNvPr>
          <p:cNvSpPr txBox="1"/>
          <p:nvPr/>
        </p:nvSpPr>
        <p:spPr>
          <a:xfrm>
            <a:off x="0" y="1006447"/>
            <a:ext cx="12192000" cy="523220"/>
          </a:xfrm>
          <a:prstGeom prst="rect">
            <a:avLst/>
          </a:prstGeom>
          <a:noFill/>
        </p:spPr>
        <p:txBody>
          <a:bodyPr wrap="square" rtlCol="0">
            <a:spAutoFit/>
          </a:bodyPr>
          <a:lstStyle/>
          <a:p>
            <a:pPr algn="ctr"/>
            <a:r>
              <a:rPr lang="zh-CN" altLang="en-US" sz="2800" spc="300" dirty="0">
                <a:latin typeface="微软雅黑" panose="020B0503020204020204" pitchFamily="34" charset="-122"/>
                <a:ea typeface="微软雅黑" panose="020B0503020204020204" pitchFamily="34" charset="-122"/>
              </a:rPr>
              <a:t>各个子系统通过数据总线联结形成的</a:t>
            </a:r>
            <a:r>
              <a:rPr lang="zh-CN" altLang="en-US" sz="2800" b="1" spc="300" dirty="0">
                <a:latin typeface="微软雅黑" panose="020B0503020204020204" pitchFamily="34" charset="-122"/>
                <a:ea typeface="微软雅黑" panose="020B0503020204020204" pitchFamily="34" charset="-122"/>
              </a:rPr>
              <a:t>数据传送路径</a:t>
            </a:r>
            <a:r>
              <a:rPr lang="zh-CN" altLang="en-US" sz="2800" spc="300" dirty="0">
                <a:latin typeface="微软雅黑" panose="020B0503020204020204" pitchFamily="34" charset="-122"/>
                <a:ea typeface="微软雅黑" panose="020B0503020204020204" pitchFamily="34" charset="-122"/>
              </a:rPr>
              <a:t>。</a:t>
            </a:r>
          </a:p>
        </p:txBody>
      </p:sp>
      <p:pic>
        <p:nvPicPr>
          <p:cNvPr id="7" name="图片 6">
            <a:extLst>
              <a:ext uri="{FF2B5EF4-FFF2-40B4-BE49-F238E27FC236}">
                <a16:creationId xmlns:a16="http://schemas.microsoft.com/office/drawing/2014/main" id="{A6698E0F-996B-4E9C-B24D-D5A910DC6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323" y="1899804"/>
            <a:ext cx="7023100" cy="4318000"/>
          </a:xfrm>
          <a:prstGeom prst="rect">
            <a:avLst/>
          </a:prstGeom>
        </p:spPr>
      </p:pic>
      <p:sp>
        <p:nvSpPr>
          <p:cNvPr id="8" name="灯片编号占位符 7">
            <a:extLst>
              <a:ext uri="{FF2B5EF4-FFF2-40B4-BE49-F238E27FC236}">
                <a16:creationId xmlns:a16="http://schemas.microsoft.com/office/drawing/2014/main" id="{18F1EA37-BE33-47DF-9DD1-05CEB89A215A}"/>
              </a:ext>
            </a:extLst>
          </p:cNvPr>
          <p:cNvSpPr>
            <a:spLocks noGrp="1"/>
          </p:cNvSpPr>
          <p:nvPr>
            <p:ph type="sldNum" sz="quarter" idx="12"/>
          </p:nvPr>
        </p:nvSpPr>
        <p:spPr/>
        <p:txBody>
          <a:bodyPr/>
          <a:lstStyle/>
          <a:p>
            <a:fld id="{042958E2-BC60-473F-990C-5A8ED10EB267}" type="slidenum">
              <a:rPr lang="zh-CN" altLang="en-US" sz="1400" b="1" smtClean="0"/>
              <a:pPr/>
              <a:t>4</a:t>
            </a:fld>
            <a:r>
              <a:rPr lang="zh-CN" altLang="en-US"/>
              <a:t> </a:t>
            </a:r>
            <a:r>
              <a:rPr lang="en-US" altLang="zh-CN"/>
              <a:t>/ 24</a:t>
            </a:r>
            <a:endParaRPr lang="zh-CN" altLang="en-US" dirty="0"/>
          </a:p>
        </p:txBody>
      </p:sp>
    </p:spTree>
    <p:extLst>
      <p:ext uri="{BB962C8B-B14F-4D97-AF65-F5344CB8AC3E}">
        <p14:creationId xmlns:p14="http://schemas.microsoft.com/office/powerpoint/2010/main" val="406410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675C4-2774-4A70-89B9-7FEBACB467EB}"/>
              </a:ext>
            </a:extLst>
          </p:cNvPr>
          <p:cNvSpPr>
            <a:spLocks noGrp="1"/>
          </p:cNvSpPr>
          <p:nvPr>
            <p:ph type="title"/>
          </p:nvPr>
        </p:nvSpPr>
        <p:spPr/>
        <p:txBody>
          <a:bodyPr/>
          <a:lstStyle/>
          <a:p>
            <a:r>
              <a:rPr lang="zh-CN" altLang="en-US" dirty="0"/>
              <a:t>控制器  </a:t>
            </a:r>
            <a:r>
              <a:rPr lang="en-US" altLang="zh-CN" sz="3600" spc="0" dirty="0">
                <a:solidFill>
                  <a:schemeClr val="bg1">
                    <a:lumMod val="50000"/>
                  </a:schemeClr>
                </a:solidFill>
                <a:latin typeface="Arial" panose="020B0604020202020204" pitchFamily="34" charset="0"/>
                <a:cs typeface="Arial" panose="020B0604020202020204" pitchFamily="34" charset="0"/>
              </a:rPr>
              <a:t>Controller</a:t>
            </a:r>
            <a:endParaRPr lang="zh-CN" altLang="en-US" sz="3600" spc="0" dirty="0">
              <a:solidFill>
                <a:schemeClr val="bg1">
                  <a:lumMod val="50000"/>
                </a:schemeClr>
              </a:solidFill>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75F00332-4AEA-4FB7-89BB-475B9DD0404E}"/>
              </a:ext>
            </a:extLst>
          </p:cNvPr>
          <p:cNvSpPr txBox="1"/>
          <p:nvPr/>
        </p:nvSpPr>
        <p:spPr>
          <a:xfrm>
            <a:off x="498764" y="1084033"/>
            <a:ext cx="11321934" cy="11350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整个数字系统的中心环节。</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其控制程序：可直接由硬件实现</a:t>
            </a:r>
            <a:r>
              <a:rPr lang="en-US" altLang="zh-CN" sz="22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200" dirty="0">
                <a:solidFill>
                  <a:schemeClr val="bg1">
                    <a:lumMod val="50000"/>
                  </a:schemeClr>
                </a:solidFill>
                <a:latin typeface="微软雅黑" panose="020B0503020204020204" pitchFamily="34" charset="-122"/>
                <a:ea typeface="微软雅黑" panose="020B0503020204020204" pitchFamily="34" charset="-122"/>
              </a:rPr>
              <a:t>与一般时序电路并无区别</a:t>
            </a:r>
            <a:r>
              <a:rPr lang="en-US" altLang="zh-CN" sz="2200" dirty="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，也可固化的控制软件。</a:t>
            </a:r>
            <a:endParaRPr lang="en-US" altLang="zh-CN" sz="24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EA8E013E-4682-4F12-8BF1-C0BBF9137D6C}"/>
              </a:ext>
            </a:extLst>
          </p:cNvPr>
          <p:cNvSpPr txBox="1"/>
          <p:nvPr/>
        </p:nvSpPr>
        <p:spPr>
          <a:xfrm>
            <a:off x="498764" y="3270858"/>
            <a:ext cx="11194472" cy="2797048"/>
          </a:xfrm>
          <a:prstGeom prst="rect">
            <a:avLst/>
          </a:prstGeom>
          <a:noFill/>
        </p:spPr>
        <p:txBody>
          <a:bodyPr wrap="square" rtlCol="0">
            <a:spAutoFit/>
          </a:bodyPr>
          <a:lstStyle/>
          <a:p>
            <a:pPr marL="342900" indent="-342900">
              <a:lnSpc>
                <a:spcPct val="150000"/>
              </a:lnSpc>
              <a:buSzPct val="500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不必过分追求状态最简：</a:t>
            </a:r>
            <a:r>
              <a:rPr lang="zh-CN" altLang="en-US" sz="2400" dirty="0">
                <a:latin typeface="楷体" panose="02010609060101010101" pitchFamily="49" charset="-122"/>
                <a:ea typeface="楷体" panose="02010609060101010101" pitchFamily="49" charset="-122"/>
              </a:rPr>
              <a:t>控制器成本只占总成本很小一部分，</a:t>
            </a:r>
            <a:br>
              <a:rPr lang="en-US" altLang="zh-CN" sz="2400" dirty="0">
                <a:latin typeface="楷体" panose="02010609060101010101" pitchFamily="49" charset="-122"/>
                <a:ea typeface="楷体" panose="02010609060101010101" pitchFamily="49" charset="-122"/>
              </a:rPr>
            </a:b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而其性能对整个系统的工作有举足轻重的影响。</a:t>
            </a:r>
            <a:endParaRPr lang="en-US" altLang="zh-CN" sz="2400" dirty="0">
              <a:latin typeface="楷体" panose="02010609060101010101" pitchFamily="49" charset="-122"/>
              <a:ea typeface="楷体" panose="02010609060101010101" pitchFamily="49" charset="-122"/>
            </a:endParaRPr>
          </a:p>
          <a:p>
            <a:pPr marL="342900" indent="-342900">
              <a:lnSpc>
                <a:spcPct val="150000"/>
              </a:lnSpc>
              <a:buSzPct val="500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有时，增加一些多余状态，会使系统工作更加直观，便于监视和故障检查。</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SzPct val="50000"/>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为了使控制状态单纯而明确，可采用“一对一”法设置触发器，</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即一个状态设一个触发器，避免状态分配的麻烦。</a:t>
            </a:r>
          </a:p>
        </p:txBody>
      </p:sp>
      <p:sp>
        <p:nvSpPr>
          <p:cNvPr id="6" name="灯片编号占位符 5">
            <a:extLst>
              <a:ext uri="{FF2B5EF4-FFF2-40B4-BE49-F238E27FC236}">
                <a16:creationId xmlns:a16="http://schemas.microsoft.com/office/drawing/2014/main" id="{22A7ADAF-5F57-4683-9D68-46417263032E}"/>
              </a:ext>
            </a:extLst>
          </p:cNvPr>
          <p:cNvSpPr>
            <a:spLocks noGrp="1"/>
          </p:cNvSpPr>
          <p:nvPr>
            <p:ph type="sldNum" sz="quarter" idx="12"/>
          </p:nvPr>
        </p:nvSpPr>
        <p:spPr/>
        <p:txBody>
          <a:bodyPr/>
          <a:lstStyle/>
          <a:p>
            <a:fld id="{042958E2-BC60-473F-990C-5A8ED10EB267}" type="slidenum">
              <a:rPr lang="zh-CN" altLang="en-US" sz="1400" b="1" smtClean="0"/>
              <a:pPr/>
              <a:t>5</a:t>
            </a:fld>
            <a:r>
              <a:rPr lang="zh-CN" altLang="en-US"/>
              <a:t> </a:t>
            </a:r>
            <a:r>
              <a:rPr lang="en-US" altLang="zh-CN"/>
              <a:t>/ 24</a:t>
            </a:r>
            <a:endParaRPr lang="zh-CN" altLang="en-US" dirty="0"/>
          </a:p>
        </p:txBody>
      </p:sp>
    </p:spTree>
    <p:extLst>
      <p:ext uri="{BB962C8B-B14F-4D97-AF65-F5344CB8AC3E}">
        <p14:creationId xmlns:p14="http://schemas.microsoft.com/office/powerpoint/2010/main" val="1108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E547D0B-FFF4-4A82-AF99-50FA667AB667}"/>
              </a:ext>
            </a:extLst>
          </p:cNvPr>
          <p:cNvSpPr/>
          <p:nvPr/>
        </p:nvSpPr>
        <p:spPr>
          <a:xfrm>
            <a:off x="8818631" y="421514"/>
            <a:ext cx="3231254" cy="1277850"/>
          </a:xfrm>
          <a:prstGeom prst="rect">
            <a:avLst/>
          </a:prstGeom>
        </p:spPr>
        <p:txBody>
          <a:bodyPr wrap="square">
            <a:spAutoFit/>
          </a:bodyPr>
          <a:lstStyle/>
          <a:p>
            <a:pPr>
              <a:lnSpc>
                <a:spcPct val="150000"/>
              </a:lnSpc>
            </a:pPr>
            <a:r>
              <a:rPr lang="zh-CN" altLang="en-US" sz="2800" dirty="0"/>
              <a:t>解放战争三大战役：</a:t>
            </a:r>
            <a:r>
              <a:rPr lang="zh-CN" altLang="en-US" sz="2400" dirty="0"/>
              <a:t>西柏坡发出</a:t>
            </a:r>
            <a:r>
              <a:rPr lang="en-US" altLang="zh-CN" sz="2600" b="1" dirty="0"/>
              <a:t>408</a:t>
            </a:r>
            <a:r>
              <a:rPr lang="zh-CN" altLang="en-US" sz="2400" dirty="0"/>
              <a:t>封电报</a:t>
            </a:r>
          </a:p>
        </p:txBody>
      </p:sp>
      <p:sp>
        <p:nvSpPr>
          <p:cNvPr id="5" name="矩形 4">
            <a:extLst>
              <a:ext uri="{FF2B5EF4-FFF2-40B4-BE49-F238E27FC236}">
                <a16:creationId xmlns:a16="http://schemas.microsoft.com/office/drawing/2014/main" id="{C1B02015-52CE-4872-A021-99B77863CD4C}"/>
              </a:ext>
            </a:extLst>
          </p:cNvPr>
          <p:cNvSpPr/>
          <p:nvPr/>
        </p:nvSpPr>
        <p:spPr>
          <a:xfrm>
            <a:off x="8692170" y="2616327"/>
            <a:ext cx="3499830" cy="3453253"/>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nSpc>
                <a:spcPct val="130000"/>
              </a:lnSpc>
            </a:pPr>
            <a:r>
              <a:rPr lang="zh-CN" altLang="en-US" sz="2400" b="1" dirty="0">
                <a:ln/>
                <a:solidFill>
                  <a:schemeClr val="accent3"/>
                </a:solidFill>
                <a:latin typeface="楷体" panose="02010609060101010101" pitchFamily="49" charset="-122"/>
                <a:ea typeface="楷体" panose="02010609060101010101" pitchFamily="49" charset="-122"/>
              </a:rPr>
              <a:t>“我们这个指挥部可能是世界上最小的指挥部，一不发人，二不发枪，三不发粮，只是天天发电报，就把国民党打败了。”</a:t>
            </a:r>
          </a:p>
          <a:p>
            <a:pPr>
              <a:lnSpc>
                <a:spcPct val="130000"/>
              </a:lnSpc>
            </a:pPr>
            <a:r>
              <a:rPr lang="zh-CN" altLang="en-US" sz="2400" b="1" dirty="0">
                <a:ln/>
                <a:solidFill>
                  <a:schemeClr val="accent3"/>
                </a:solidFill>
              </a:rPr>
              <a:t>　          　</a:t>
            </a:r>
            <a:r>
              <a:rPr lang="en-US" altLang="zh-CN" sz="2400" b="1" dirty="0">
                <a:ln/>
                <a:solidFill>
                  <a:schemeClr val="accent3"/>
                </a:solidFill>
              </a:rPr>
              <a:t>       </a:t>
            </a:r>
            <a:r>
              <a:rPr lang="zh-CN" altLang="en-US" sz="2400" b="1" dirty="0">
                <a:ln/>
                <a:solidFill>
                  <a:schemeClr val="accent3"/>
                </a:solidFill>
                <a:latin typeface="黑体" panose="02010609060101010101" pitchFamily="49" charset="-122"/>
                <a:ea typeface="黑体" panose="02010609060101010101" pitchFamily="49" charset="-122"/>
              </a:rPr>
              <a:t>周恩来</a:t>
            </a:r>
          </a:p>
        </p:txBody>
      </p:sp>
      <p:pic>
        <p:nvPicPr>
          <p:cNvPr id="6" name="图片 5">
            <a:extLst>
              <a:ext uri="{FF2B5EF4-FFF2-40B4-BE49-F238E27FC236}">
                <a16:creationId xmlns:a16="http://schemas.microsoft.com/office/drawing/2014/main" id="{1E72B915-4099-49CC-9C43-12ACD792E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694771" cy="6858000"/>
          </a:xfrm>
          <a:prstGeom prst="rect">
            <a:avLst/>
          </a:prstGeom>
        </p:spPr>
      </p:pic>
      <p:sp>
        <p:nvSpPr>
          <p:cNvPr id="7" name="灯片编号占位符 6">
            <a:extLst>
              <a:ext uri="{FF2B5EF4-FFF2-40B4-BE49-F238E27FC236}">
                <a16:creationId xmlns:a16="http://schemas.microsoft.com/office/drawing/2014/main" id="{27F71437-5FF0-46D8-AF92-2E17DA0778E3}"/>
              </a:ext>
            </a:extLst>
          </p:cNvPr>
          <p:cNvSpPr>
            <a:spLocks noGrp="1"/>
          </p:cNvSpPr>
          <p:nvPr>
            <p:ph type="sldNum" sz="quarter" idx="12"/>
          </p:nvPr>
        </p:nvSpPr>
        <p:spPr/>
        <p:txBody>
          <a:bodyPr/>
          <a:lstStyle/>
          <a:p>
            <a:fld id="{042958E2-BC60-473F-990C-5A8ED10EB267}" type="slidenum">
              <a:rPr lang="zh-CN" altLang="en-US" sz="1400" b="1" smtClean="0"/>
              <a:pPr/>
              <a:t>6</a:t>
            </a:fld>
            <a:r>
              <a:rPr lang="zh-CN" altLang="en-US"/>
              <a:t> </a:t>
            </a:r>
            <a:r>
              <a:rPr lang="en-US" altLang="zh-CN"/>
              <a:t>/ 24</a:t>
            </a:r>
            <a:endParaRPr lang="zh-CN" altLang="en-US" dirty="0"/>
          </a:p>
        </p:txBody>
      </p:sp>
    </p:spTree>
    <p:extLst>
      <p:ext uri="{BB962C8B-B14F-4D97-AF65-F5344CB8AC3E}">
        <p14:creationId xmlns:p14="http://schemas.microsoft.com/office/powerpoint/2010/main" val="4560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D2DFADD-54EC-4585-93F1-885206C1575E}"/>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2334" t="1373" r="1085" b="1327"/>
          <a:stretch/>
        </p:blipFill>
        <p:spPr>
          <a:xfrm rot="10800000">
            <a:off x="6442985" y="982070"/>
            <a:ext cx="5209310" cy="5691451"/>
          </a:xfrm>
          <a:prstGeom prst="rect">
            <a:avLst/>
          </a:prstGeom>
        </p:spPr>
      </p:pic>
      <p:sp>
        <p:nvSpPr>
          <p:cNvPr id="2" name="标题 1">
            <a:extLst>
              <a:ext uri="{FF2B5EF4-FFF2-40B4-BE49-F238E27FC236}">
                <a16:creationId xmlns:a16="http://schemas.microsoft.com/office/drawing/2014/main" id="{55FD3700-4E14-400F-867E-8ECDC14BD9AD}"/>
              </a:ext>
            </a:extLst>
          </p:cNvPr>
          <p:cNvSpPr>
            <a:spLocks noGrp="1"/>
          </p:cNvSpPr>
          <p:nvPr>
            <p:ph type="title"/>
          </p:nvPr>
        </p:nvSpPr>
        <p:spPr/>
        <p:txBody>
          <a:bodyPr/>
          <a:lstStyle/>
          <a:p>
            <a:r>
              <a:rPr lang="zh-CN" altLang="en-US" dirty="0"/>
              <a:t>控制器的设计</a:t>
            </a:r>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CCD98ED6-61F9-4917-9E28-11D4CDA4C0BC}"/>
                  </a:ext>
                </a:extLst>
              </p:cNvPr>
              <p:cNvSpPr txBox="1"/>
              <p:nvPr/>
            </p:nvSpPr>
            <p:spPr>
              <a:xfrm>
                <a:off x="859754" y="5740851"/>
                <a:ext cx="1428083" cy="370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𝐴</m:t>
                          </m:r>
                        </m:sub>
                      </m:sSub>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𝐴</m:t>
                          </m:r>
                        </m:e>
                      </m:acc>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𝐵</m:t>
                          </m:r>
                        </m:e>
                      </m:acc>
                      <m:r>
                        <a:rPr lang="en-US" altLang="zh-CN" sz="2400" b="0" i="1" smtClean="0">
                          <a:latin typeface="Cambria Math" panose="02040503050406030204" pitchFamily="18" charset="0"/>
                        </a:rPr>
                        <m:t>𝑋</m:t>
                      </m:r>
                    </m:oMath>
                  </m:oMathPara>
                </a14:m>
                <a:endParaRPr lang="zh-CN" altLang="en-US" sz="2400" dirty="0"/>
              </a:p>
            </p:txBody>
          </p:sp>
        </mc:Choice>
        <mc:Fallback xmlns="">
          <p:sp>
            <p:nvSpPr>
              <p:cNvPr id="53" name="文本框 52">
                <a:extLst>
                  <a:ext uri="{FF2B5EF4-FFF2-40B4-BE49-F238E27FC236}">
                    <a16:creationId xmlns:a16="http://schemas.microsoft.com/office/drawing/2014/main" id="{CCD98ED6-61F9-4917-9E28-11D4CDA4C0BC}"/>
                  </a:ext>
                </a:extLst>
              </p:cNvPr>
              <p:cNvSpPr txBox="1">
                <a:spLocks noRot="1" noChangeAspect="1" noMove="1" noResize="1" noEditPoints="1" noAdjustHandles="1" noChangeArrowheads="1" noChangeShapeType="1" noTextEdit="1"/>
              </p:cNvSpPr>
              <p:nvPr/>
            </p:nvSpPr>
            <p:spPr>
              <a:xfrm>
                <a:off x="859754" y="5740851"/>
                <a:ext cx="1428083" cy="370101"/>
              </a:xfrm>
              <a:prstGeom prst="rect">
                <a:avLst/>
              </a:prstGeom>
              <a:blipFill>
                <a:blip r:embed="rId4"/>
                <a:stretch>
                  <a:fillRect l="-4274" t="-5000" r="-12393"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043F7FA3-4A9D-4177-AC7D-26480A64D50B}"/>
                  </a:ext>
                </a:extLst>
              </p:cNvPr>
              <p:cNvSpPr txBox="1"/>
              <p:nvPr/>
            </p:nvSpPr>
            <p:spPr>
              <a:xfrm>
                <a:off x="870224" y="6259194"/>
                <a:ext cx="1244187" cy="370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𝐴</m:t>
                          </m:r>
                        </m:e>
                      </m:acc>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𝐵</m:t>
                          </m:r>
                        </m:e>
                      </m:acc>
                    </m:oMath>
                  </m:oMathPara>
                </a14:m>
                <a:endParaRPr lang="zh-CN" altLang="en-US" sz="2400" dirty="0"/>
              </a:p>
            </p:txBody>
          </p:sp>
        </mc:Choice>
        <mc:Fallback xmlns="">
          <p:sp>
            <p:nvSpPr>
              <p:cNvPr id="54" name="文本框 53">
                <a:extLst>
                  <a:ext uri="{FF2B5EF4-FFF2-40B4-BE49-F238E27FC236}">
                    <a16:creationId xmlns:a16="http://schemas.microsoft.com/office/drawing/2014/main" id="{043F7FA3-4A9D-4177-AC7D-26480A64D50B}"/>
                  </a:ext>
                </a:extLst>
              </p:cNvPr>
              <p:cNvSpPr txBox="1">
                <a:spLocks noRot="1" noChangeAspect="1" noMove="1" noResize="1" noEditPoints="1" noAdjustHandles="1" noChangeArrowheads="1" noChangeShapeType="1" noTextEdit="1"/>
              </p:cNvSpPr>
              <p:nvPr/>
            </p:nvSpPr>
            <p:spPr>
              <a:xfrm>
                <a:off x="870224" y="6259194"/>
                <a:ext cx="1244187" cy="370101"/>
              </a:xfrm>
              <a:prstGeom prst="rect">
                <a:avLst/>
              </a:prstGeom>
              <a:blipFill>
                <a:blip r:embed="rId5"/>
                <a:stretch>
                  <a:fillRect l="-5882" t="-5000" r="-29902" b="-1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4A8A87FB-6F63-4EC4-BDC1-347084286031}"/>
                  </a:ext>
                </a:extLst>
              </p:cNvPr>
              <p:cNvSpPr txBox="1"/>
              <p:nvPr/>
            </p:nvSpPr>
            <p:spPr>
              <a:xfrm>
                <a:off x="3010741" y="5745342"/>
                <a:ext cx="1179746" cy="370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𝐴</m:t>
                          </m:r>
                        </m:e>
                      </m:acc>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𝐵</m:t>
                          </m:r>
                        </m:e>
                      </m:acc>
                    </m:oMath>
                  </m:oMathPara>
                </a14:m>
                <a:endParaRPr lang="zh-CN" altLang="en-US" sz="2400" dirty="0"/>
              </a:p>
            </p:txBody>
          </p:sp>
        </mc:Choice>
        <mc:Fallback xmlns="">
          <p:sp>
            <p:nvSpPr>
              <p:cNvPr id="58" name="文本框 57">
                <a:extLst>
                  <a:ext uri="{FF2B5EF4-FFF2-40B4-BE49-F238E27FC236}">
                    <a16:creationId xmlns:a16="http://schemas.microsoft.com/office/drawing/2014/main" id="{4A8A87FB-6F63-4EC4-BDC1-347084286031}"/>
                  </a:ext>
                </a:extLst>
              </p:cNvPr>
              <p:cNvSpPr txBox="1">
                <a:spLocks noRot="1" noChangeAspect="1" noMove="1" noResize="1" noEditPoints="1" noAdjustHandles="1" noChangeArrowheads="1" noChangeShapeType="1" noTextEdit="1"/>
              </p:cNvSpPr>
              <p:nvPr/>
            </p:nvSpPr>
            <p:spPr>
              <a:xfrm>
                <a:off x="3010741" y="5745342"/>
                <a:ext cx="1179746" cy="370101"/>
              </a:xfrm>
              <a:prstGeom prst="rect">
                <a:avLst/>
              </a:prstGeom>
              <a:blipFill>
                <a:blip r:embed="rId6"/>
                <a:stretch>
                  <a:fillRect l="-5699" t="-3279" r="-32124"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7E22F2A5-F1DE-4574-8C91-F24983903717}"/>
                  </a:ext>
                </a:extLst>
              </p:cNvPr>
              <p:cNvSpPr txBox="1"/>
              <p:nvPr/>
            </p:nvSpPr>
            <p:spPr>
              <a:xfrm>
                <a:off x="3021211" y="6263685"/>
                <a:ext cx="1397114" cy="370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𝐴</m:t>
                          </m:r>
                        </m:e>
                      </m:acc>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𝐵</m:t>
                          </m:r>
                        </m:e>
                      </m:acc>
                      <m:acc>
                        <m:accPr>
                          <m:chr m:val="̅"/>
                          <m:ctrlPr>
                            <a:rPr lang="en-US" altLang="zh-CN" sz="2400" i="1">
                              <a:latin typeface="Cambria Math" panose="02040503050406030204" pitchFamily="18" charset="0"/>
                            </a:rPr>
                          </m:ctrlPr>
                        </m:accPr>
                        <m:e>
                          <m:r>
                            <a:rPr lang="en-US" altLang="zh-CN" sz="2400" b="0" i="1" smtClean="0">
                              <a:latin typeface="Cambria Math" panose="02040503050406030204" pitchFamily="18" charset="0"/>
                            </a:rPr>
                            <m:t>𝑋</m:t>
                          </m:r>
                        </m:e>
                      </m:acc>
                    </m:oMath>
                  </m:oMathPara>
                </a14:m>
                <a:endParaRPr lang="zh-CN" altLang="en-US" sz="2400" dirty="0"/>
              </a:p>
            </p:txBody>
          </p:sp>
        </mc:Choice>
        <mc:Fallback xmlns="">
          <p:sp>
            <p:nvSpPr>
              <p:cNvPr id="59" name="文本框 58">
                <a:extLst>
                  <a:ext uri="{FF2B5EF4-FFF2-40B4-BE49-F238E27FC236}">
                    <a16:creationId xmlns:a16="http://schemas.microsoft.com/office/drawing/2014/main" id="{7E22F2A5-F1DE-4574-8C91-F24983903717}"/>
                  </a:ext>
                </a:extLst>
              </p:cNvPr>
              <p:cNvSpPr txBox="1">
                <a:spLocks noRot="1" noChangeAspect="1" noMove="1" noResize="1" noEditPoints="1" noAdjustHandles="1" noChangeArrowheads="1" noChangeShapeType="1" noTextEdit="1"/>
              </p:cNvSpPr>
              <p:nvPr/>
            </p:nvSpPr>
            <p:spPr>
              <a:xfrm>
                <a:off x="3021211" y="6263685"/>
                <a:ext cx="1397114" cy="370101"/>
              </a:xfrm>
              <a:prstGeom prst="rect">
                <a:avLst/>
              </a:prstGeom>
              <a:blipFill>
                <a:blip r:embed="rId7"/>
                <a:stretch>
                  <a:fillRect l="-4803" t="-5000" r="-27948" b="-15000"/>
                </a:stretch>
              </a:blipFill>
            </p:spPr>
            <p:txBody>
              <a:bodyPr/>
              <a:lstStyle/>
              <a:p>
                <a:r>
                  <a:rPr lang="zh-CN" altLang="en-US">
                    <a:noFill/>
                  </a:rPr>
                  <a:t> </a:t>
                </a:r>
              </a:p>
            </p:txBody>
          </p:sp>
        </mc:Fallback>
      </mc:AlternateContent>
      <p:grpSp>
        <p:nvGrpSpPr>
          <p:cNvPr id="63" name="组合 62">
            <a:extLst>
              <a:ext uri="{FF2B5EF4-FFF2-40B4-BE49-F238E27FC236}">
                <a16:creationId xmlns:a16="http://schemas.microsoft.com/office/drawing/2014/main" id="{D13198E8-C141-40B1-97AC-CE1BD8803AE6}"/>
              </a:ext>
            </a:extLst>
          </p:cNvPr>
          <p:cNvGrpSpPr/>
          <p:nvPr/>
        </p:nvGrpSpPr>
        <p:grpSpPr>
          <a:xfrm>
            <a:off x="271552" y="1208476"/>
            <a:ext cx="6007363" cy="3942283"/>
            <a:chOff x="448887" y="1208476"/>
            <a:chExt cx="6007363" cy="3942283"/>
          </a:xfrm>
        </p:grpSpPr>
        <p:grpSp>
          <p:nvGrpSpPr>
            <p:cNvPr id="60" name="组合 59">
              <a:extLst>
                <a:ext uri="{FF2B5EF4-FFF2-40B4-BE49-F238E27FC236}">
                  <a16:creationId xmlns:a16="http://schemas.microsoft.com/office/drawing/2014/main" id="{A639749F-6FDD-43CB-811D-37029B17CFB4}"/>
                </a:ext>
              </a:extLst>
            </p:cNvPr>
            <p:cNvGrpSpPr/>
            <p:nvPr/>
          </p:nvGrpSpPr>
          <p:grpSpPr>
            <a:xfrm>
              <a:off x="777695" y="1208476"/>
              <a:ext cx="5678555" cy="3942283"/>
              <a:chOff x="937545" y="1457858"/>
              <a:chExt cx="5678555" cy="3942283"/>
            </a:xfrm>
          </p:grpSpPr>
          <p:grpSp>
            <p:nvGrpSpPr>
              <p:cNvPr id="52" name="组合 51">
                <a:extLst>
                  <a:ext uri="{FF2B5EF4-FFF2-40B4-BE49-F238E27FC236}">
                    <a16:creationId xmlns:a16="http://schemas.microsoft.com/office/drawing/2014/main" id="{85C8ACEA-AD38-40FB-B35C-400D37BD9A4F}"/>
                  </a:ext>
                </a:extLst>
              </p:cNvPr>
              <p:cNvGrpSpPr/>
              <p:nvPr/>
            </p:nvGrpSpPr>
            <p:grpSpPr>
              <a:xfrm>
                <a:off x="937545" y="1457858"/>
                <a:ext cx="3601074" cy="3942283"/>
                <a:chOff x="521910" y="1535521"/>
                <a:chExt cx="3601074" cy="3942283"/>
              </a:xfrm>
            </p:grpSpPr>
            <p:sp>
              <p:nvSpPr>
                <p:cNvPr id="7" name="椭圆 6">
                  <a:extLst>
                    <a:ext uri="{FF2B5EF4-FFF2-40B4-BE49-F238E27FC236}">
                      <a16:creationId xmlns:a16="http://schemas.microsoft.com/office/drawing/2014/main" id="{ED41ED83-0B9E-42C5-AE6A-F92948B1AAAF}"/>
                    </a:ext>
                  </a:extLst>
                </p:cNvPr>
                <p:cNvSpPr/>
                <p:nvPr/>
              </p:nvSpPr>
              <p:spPr bwMode="auto">
                <a:xfrm>
                  <a:off x="1980548" y="3120028"/>
                  <a:ext cx="720000" cy="720000"/>
                </a:xfrm>
                <a:prstGeom prst="ellipse">
                  <a:avLst/>
                </a:prstGeom>
                <a:solidFill>
                  <a:schemeClr val="accent2">
                    <a:lumMod val="20000"/>
                    <a:lumOff val="80000"/>
                  </a:schemeClr>
                </a:solid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fontAlgn="base">
                    <a:spcBef>
                      <a:spcPct val="0"/>
                    </a:spcBef>
                    <a:spcAft>
                      <a:spcPct val="0"/>
                    </a:spcAft>
                  </a:pPr>
                  <a:r>
                    <a:rPr kumimoji="1" lang="en-US" altLang="zh-CN" dirty="0">
                      <a:solidFill>
                        <a:srgbClr val="000000"/>
                      </a:solidFill>
                      <a:latin typeface="Tahoma" pitchFamily="34" charset="0"/>
                      <a:ea typeface="宋体" pitchFamily="2" charset="-122"/>
                    </a:rPr>
                    <a:t>00</a:t>
                  </a:r>
                  <a:endParaRPr kumimoji="1" lang="zh-CN" altLang="en-US" dirty="0">
                    <a:solidFill>
                      <a:srgbClr val="000000"/>
                    </a:solidFill>
                    <a:latin typeface="Tahoma" pitchFamily="34" charset="0"/>
                    <a:ea typeface="宋体" pitchFamily="2" charset="-122"/>
                  </a:endParaRPr>
                </a:p>
              </p:txBody>
            </p:sp>
            <p:sp>
              <p:nvSpPr>
                <p:cNvPr id="8" name="椭圆 7">
                  <a:extLst>
                    <a:ext uri="{FF2B5EF4-FFF2-40B4-BE49-F238E27FC236}">
                      <a16:creationId xmlns:a16="http://schemas.microsoft.com/office/drawing/2014/main" id="{0323ED31-E3F6-4D39-94C1-4086D99993CC}"/>
                    </a:ext>
                  </a:extLst>
                </p:cNvPr>
                <p:cNvSpPr/>
                <p:nvPr/>
              </p:nvSpPr>
              <p:spPr bwMode="auto">
                <a:xfrm>
                  <a:off x="1980548" y="1535521"/>
                  <a:ext cx="720000" cy="720000"/>
                </a:xfrm>
                <a:prstGeom prst="ellipse">
                  <a:avLst/>
                </a:prstGeom>
                <a:solidFill>
                  <a:schemeClr val="bg1"/>
                </a:solid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dirty="0">
                      <a:solidFill>
                        <a:srgbClr val="000000"/>
                      </a:solidFill>
                      <a:latin typeface="Tahoma" pitchFamily="34" charset="0"/>
                      <a:ea typeface="宋体" pitchFamily="2" charset="-122"/>
                    </a:rPr>
                    <a:t>01</a:t>
                  </a:r>
                  <a:endParaRPr kumimoji="1" lang="zh-CN" altLang="en-US" dirty="0">
                    <a:solidFill>
                      <a:srgbClr val="000000"/>
                    </a:solidFill>
                    <a:latin typeface="Tahoma" pitchFamily="34" charset="0"/>
                    <a:ea typeface="宋体" pitchFamily="2" charset="-122"/>
                  </a:endParaRPr>
                </a:p>
              </p:txBody>
            </p:sp>
            <p:sp>
              <p:nvSpPr>
                <p:cNvPr id="9" name="椭圆 8">
                  <a:extLst>
                    <a:ext uri="{FF2B5EF4-FFF2-40B4-BE49-F238E27FC236}">
                      <a16:creationId xmlns:a16="http://schemas.microsoft.com/office/drawing/2014/main" id="{D4042D68-99C7-4CC7-B9D0-6B8416343B06}"/>
                    </a:ext>
                  </a:extLst>
                </p:cNvPr>
                <p:cNvSpPr/>
                <p:nvPr/>
              </p:nvSpPr>
              <p:spPr bwMode="auto">
                <a:xfrm>
                  <a:off x="3148426" y="4757804"/>
                  <a:ext cx="720000" cy="720000"/>
                </a:xfrm>
                <a:prstGeom prst="ellipse">
                  <a:avLst/>
                </a:prstGeom>
                <a:solidFill>
                  <a:schemeClr val="accent2">
                    <a:lumMod val="20000"/>
                    <a:lumOff val="80000"/>
                  </a:schemeClr>
                </a:solid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dirty="0">
                      <a:solidFill>
                        <a:srgbClr val="000000"/>
                      </a:solidFill>
                      <a:latin typeface="Tahoma" pitchFamily="34" charset="0"/>
                      <a:ea typeface="宋体" pitchFamily="2" charset="-122"/>
                    </a:rPr>
                    <a:t>11</a:t>
                  </a:r>
                  <a:endParaRPr kumimoji="1" lang="zh-CN" altLang="en-US" dirty="0">
                    <a:solidFill>
                      <a:srgbClr val="000000"/>
                    </a:solidFill>
                    <a:latin typeface="Tahoma" pitchFamily="34" charset="0"/>
                    <a:ea typeface="宋体" pitchFamily="2" charset="-122"/>
                  </a:endParaRPr>
                </a:p>
              </p:txBody>
            </p:sp>
            <p:sp>
              <p:nvSpPr>
                <p:cNvPr id="10" name="椭圆 9">
                  <a:extLst>
                    <a:ext uri="{FF2B5EF4-FFF2-40B4-BE49-F238E27FC236}">
                      <a16:creationId xmlns:a16="http://schemas.microsoft.com/office/drawing/2014/main" id="{FDD85424-83F0-4582-9DBE-069874744652}"/>
                    </a:ext>
                  </a:extLst>
                </p:cNvPr>
                <p:cNvSpPr/>
                <p:nvPr/>
              </p:nvSpPr>
              <p:spPr bwMode="auto">
                <a:xfrm>
                  <a:off x="836639" y="4757804"/>
                  <a:ext cx="720000" cy="720000"/>
                </a:xfrm>
                <a:prstGeom prst="ellipse">
                  <a:avLst/>
                </a:prstGeom>
                <a:solidFill>
                  <a:schemeClr val="accent2">
                    <a:lumMod val="20000"/>
                    <a:lumOff val="80000"/>
                  </a:schemeClr>
                </a:solidFill>
                <a:ln w="190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kumimoji="1" lang="en-US" altLang="zh-CN" dirty="0">
                      <a:solidFill>
                        <a:srgbClr val="000000"/>
                      </a:solidFill>
                      <a:latin typeface="Tahoma" pitchFamily="34" charset="0"/>
                      <a:ea typeface="宋体" pitchFamily="2" charset="-122"/>
                    </a:rPr>
                    <a:t>10</a:t>
                  </a:r>
                  <a:endParaRPr kumimoji="1" lang="zh-CN" altLang="en-US" dirty="0">
                    <a:solidFill>
                      <a:srgbClr val="000000"/>
                    </a:solidFill>
                    <a:latin typeface="Tahoma" pitchFamily="34" charset="0"/>
                    <a:ea typeface="宋体" pitchFamily="2" charset="-122"/>
                  </a:endParaRPr>
                </a:p>
              </p:txBody>
            </p:sp>
            <p:cxnSp>
              <p:nvCxnSpPr>
                <p:cNvPr id="11" name="曲线连接符 27">
                  <a:extLst>
                    <a:ext uri="{FF2B5EF4-FFF2-40B4-BE49-F238E27FC236}">
                      <a16:creationId xmlns:a16="http://schemas.microsoft.com/office/drawing/2014/main" id="{00C363A4-1232-4FB8-BAFF-15047B814B62}"/>
                    </a:ext>
                  </a:extLst>
                </p:cNvPr>
                <p:cNvCxnSpPr>
                  <a:cxnSpLocks/>
                  <a:stCxn id="10" idx="2"/>
                  <a:endCxn id="7" idx="2"/>
                </p:cNvCxnSpPr>
                <p:nvPr/>
              </p:nvCxnSpPr>
              <p:spPr bwMode="auto">
                <a:xfrm rot="10800000" flipH="1">
                  <a:off x="836638" y="3480028"/>
                  <a:ext cx="1143909" cy="1637776"/>
                </a:xfrm>
                <a:prstGeom prst="curvedConnector3">
                  <a:avLst>
                    <a:gd name="adj1" fmla="val -19984"/>
                  </a:avLst>
                </a:prstGeom>
                <a:solidFill>
                  <a:schemeClr val="accent1"/>
                </a:solidFill>
                <a:ln w="12700" cap="flat" cmpd="sng" algn="ctr">
                  <a:solidFill>
                    <a:srgbClr val="0070C0"/>
                  </a:solidFill>
                  <a:prstDash val="solid"/>
                  <a:miter lim="800000"/>
                  <a:headEnd type="none" w="med" len="med"/>
                  <a:tailEnd type="triangle"/>
                </a:ln>
                <a:effectLst/>
              </p:spPr>
            </p:cxnSp>
            <p:sp>
              <p:nvSpPr>
                <p:cNvPr id="12" name="文本框 11">
                  <a:extLst>
                    <a:ext uri="{FF2B5EF4-FFF2-40B4-BE49-F238E27FC236}">
                      <a16:creationId xmlns:a16="http://schemas.microsoft.com/office/drawing/2014/main" id="{7AC41A1E-99EA-452A-91AF-6171790AC977}"/>
                    </a:ext>
                  </a:extLst>
                </p:cNvPr>
                <p:cNvSpPr txBox="1"/>
                <p:nvPr/>
              </p:nvSpPr>
              <p:spPr>
                <a:xfrm>
                  <a:off x="1827247" y="2471842"/>
                  <a:ext cx="508473" cy="369332"/>
                </a:xfrm>
                <a:prstGeom prst="rect">
                  <a:avLst/>
                </a:prstGeom>
                <a:noFill/>
              </p:spPr>
              <p:txBody>
                <a:bodyPr wrap="none" rtlCol="0">
                  <a:spAutoFit/>
                </a:bodyPr>
                <a:lstStyle/>
                <a:p>
                  <a:pPr algn="ctr" fontAlgn="base">
                    <a:spcBef>
                      <a:spcPct val="0"/>
                    </a:spcBef>
                    <a:spcAft>
                      <a:spcPct val="0"/>
                    </a:spcAft>
                  </a:pPr>
                  <a:r>
                    <a:rPr kumimoji="1" lang="en-US" altLang="zh-CN">
                      <a:solidFill>
                        <a:srgbClr val="000000"/>
                      </a:solidFill>
                      <a:latin typeface="Tahoma" pitchFamily="34" charset="0"/>
                      <a:ea typeface="宋体" charset="-122"/>
                    </a:rPr>
                    <a:t>0,1</a:t>
                  </a:r>
                  <a:endParaRPr kumimoji="1" lang="zh-CN" altLang="en-US" dirty="0">
                    <a:solidFill>
                      <a:srgbClr val="000000"/>
                    </a:solidFill>
                    <a:latin typeface="Tahoma" pitchFamily="34" charset="0"/>
                    <a:ea typeface="宋体" charset="-122"/>
                  </a:endParaRPr>
                </a:p>
              </p:txBody>
            </p:sp>
            <p:cxnSp>
              <p:nvCxnSpPr>
                <p:cNvPr id="15" name="直接箭头连接符 14">
                  <a:extLst>
                    <a:ext uri="{FF2B5EF4-FFF2-40B4-BE49-F238E27FC236}">
                      <a16:creationId xmlns:a16="http://schemas.microsoft.com/office/drawing/2014/main" id="{878382ED-38A3-4952-A985-B427E51F38D8}"/>
                    </a:ext>
                  </a:extLst>
                </p:cNvPr>
                <p:cNvCxnSpPr>
                  <a:cxnSpLocks/>
                  <a:stCxn id="7" idx="5"/>
                  <a:endCxn id="9" idx="0"/>
                </p:cNvCxnSpPr>
                <p:nvPr/>
              </p:nvCxnSpPr>
              <p:spPr bwMode="auto">
                <a:xfrm>
                  <a:off x="2595106" y="3734586"/>
                  <a:ext cx="913320" cy="1023218"/>
                </a:xfrm>
                <a:prstGeom prst="straightConnector1">
                  <a:avLst/>
                </a:prstGeom>
                <a:solidFill>
                  <a:schemeClr val="accent1"/>
                </a:solidFill>
                <a:ln w="12700" cap="flat" cmpd="sng" algn="ctr">
                  <a:solidFill>
                    <a:srgbClr val="0070C0"/>
                  </a:solidFill>
                  <a:prstDash val="solid"/>
                  <a:miter lim="800000"/>
                  <a:headEnd type="none" w="med" len="med"/>
                  <a:tailEnd type="triangle"/>
                </a:ln>
                <a:effectLst/>
              </p:spPr>
            </p:cxnSp>
            <p:sp>
              <p:nvSpPr>
                <p:cNvPr id="16" name="文本框 15">
                  <a:extLst>
                    <a:ext uri="{FF2B5EF4-FFF2-40B4-BE49-F238E27FC236}">
                      <a16:creationId xmlns:a16="http://schemas.microsoft.com/office/drawing/2014/main" id="{D9B70D4B-0C95-4993-A7F9-31ED604BDB50}"/>
                    </a:ext>
                  </a:extLst>
                </p:cNvPr>
                <p:cNvSpPr txBox="1"/>
                <p:nvPr/>
              </p:nvSpPr>
              <p:spPr>
                <a:xfrm>
                  <a:off x="3051766" y="3913938"/>
                  <a:ext cx="311303" cy="369332"/>
                </a:xfrm>
                <a:prstGeom prst="rect">
                  <a:avLst/>
                </a:prstGeom>
                <a:noFill/>
              </p:spPr>
              <p:txBody>
                <a:bodyPr wrap="none" rtlCol="0">
                  <a:spAutoFit/>
                </a:bodyPr>
                <a:lstStyle/>
                <a:p>
                  <a:pPr algn="ctr" fontAlgn="base">
                    <a:spcBef>
                      <a:spcPct val="0"/>
                    </a:spcBef>
                    <a:spcAft>
                      <a:spcPct val="0"/>
                    </a:spcAft>
                  </a:pPr>
                  <a:r>
                    <a:rPr kumimoji="1" lang="en-US" altLang="zh-CN" dirty="0">
                      <a:solidFill>
                        <a:srgbClr val="000000"/>
                      </a:solidFill>
                      <a:latin typeface="Tahoma" pitchFamily="34" charset="0"/>
                      <a:ea typeface="宋体" charset="-122"/>
                    </a:rPr>
                    <a:t>1</a:t>
                  </a:r>
                  <a:endParaRPr kumimoji="1" lang="zh-CN" altLang="en-US" dirty="0">
                    <a:solidFill>
                      <a:srgbClr val="000000"/>
                    </a:solidFill>
                    <a:latin typeface="Tahoma" pitchFamily="34" charset="0"/>
                    <a:ea typeface="宋体" charset="-122"/>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36C52008-3A59-4A00-8D43-63C9BC0342EB}"/>
                        </a:ext>
                      </a:extLst>
                    </p:cNvPr>
                    <p:cNvSpPr txBox="1"/>
                    <p:nvPr/>
                  </p:nvSpPr>
                  <p:spPr>
                    <a:xfrm>
                      <a:off x="860454" y="3970175"/>
                      <a:ext cx="798552" cy="369332"/>
                    </a:xfrm>
                    <a:prstGeom prst="rect">
                      <a:avLst/>
                    </a:prstGeom>
                    <a:noFill/>
                  </p:spPr>
                  <p:txBody>
                    <a:bodyPr wrap="none" rtlCol="0">
                      <a:spAutoFit/>
                    </a:bodyPr>
                    <a:lstStyle/>
                    <a:p>
                      <a:pPr algn="ctr" fontAlgn="base">
                        <a:spcBef>
                          <a:spcPct val="0"/>
                        </a:spcBef>
                        <a:spcAft>
                          <a:spcPct val="0"/>
                        </a:spcAft>
                      </a:pPr>
                      <a:r>
                        <a:rPr kumimoji="1" lang="en-US" altLang="zh-CN" dirty="0">
                          <a:solidFill>
                            <a:srgbClr val="000000"/>
                          </a:solidFill>
                          <a:latin typeface="Tahoma" pitchFamily="34" charset="0"/>
                          <a:ea typeface="宋体" charset="-122"/>
                        </a:rPr>
                        <a:t>0 / </a:t>
                      </a:r>
                      <a14:m>
                        <m:oMath xmlns:m="http://schemas.openxmlformats.org/officeDocument/2006/math">
                          <m:sSub>
                            <m:sSubPr>
                              <m:ctrlPr>
                                <a:rPr kumimoji="1" lang="en-US" altLang="zh-CN" b="1" i="1" smtClean="0">
                                  <a:solidFill>
                                    <a:srgbClr val="FF0000"/>
                                  </a:solidFill>
                                  <a:latin typeface="Cambria Math" panose="02040503050406030204" pitchFamily="18" charset="0"/>
                                  <a:ea typeface="宋体" charset="-122"/>
                                </a:rPr>
                              </m:ctrlPr>
                            </m:sSubPr>
                            <m:e>
                              <m:r>
                                <a:rPr kumimoji="1" lang="en-US" altLang="zh-CN" b="1" i="1" smtClean="0">
                                  <a:solidFill>
                                    <a:srgbClr val="FF0000"/>
                                  </a:solidFill>
                                  <a:latin typeface="Cambria Math" panose="02040503050406030204" pitchFamily="18" charset="0"/>
                                  <a:ea typeface="宋体" charset="-122"/>
                                </a:rPr>
                                <m:t>𝑪</m:t>
                              </m:r>
                            </m:e>
                            <m:sub>
                              <m:r>
                                <a:rPr kumimoji="1" lang="en-US" altLang="zh-CN" b="1" i="1" smtClean="0">
                                  <a:solidFill>
                                    <a:srgbClr val="FF0000"/>
                                  </a:solidFill>
                                  <a:latin typeface="Cambria Math" panose="02040503050406030204" pitchFamily="18" charset="0"/>
                                  <a:ea typeface="宋体" charset="-122"/>
                                </a:rPr>
                                <m:t>𝟐</m:t>
                              </m:r>
                            </m:sub>
                          </m:sSub>
                        </m:oMath>
                      </a14:m>
                      <a:endParaRPr kumimoji="1" lang="zh-CN" altLang="en-US" b="1" dirty="0">
                        <a:solidFill>
                          <a:srgbClr val="000000"/>
                        </a:solidFill>
                        <a:latin typeface="Tahoma" pitchFamily="34" charset="0"/>
                        <a:ea typeface="宋体" charset="-122"/>
                      </a:endParaRPr>
                    </a:p>
                  </p:txBody>
                </p:sp>
              </mc:Choice>
              <mc:Fallback xmlns="">
                <p:sp>
                  <p:nvSpPr>
                    <p:cNvPr id="23" name="文本框 22">
                      <a:extLst>
                        <a:ext uri="{FF2B5EF4-FFF2-40B4-BE49-F238E27FC236}">
                          <a16:creationId xmlns:a16="http://schemas.microsoft.com/office/drawing/2014/main" id="{36C52008-3A59-4A00-8D43-63C9BC0342EB}"/>
                        </a:ext>
                      </a:extLst>
                    </p:cNvPr>
                    <p:cNvSpPr txBox="1">
                      <a:spLocks noRot="1" noChangeAspect="1" noMove="1" noResize="1" noEditPoints="1" noAdjustHandles="1" noChangeArrowheads="1" noChangeShapeType="1" noTextEdit="1"/>
                    </p:cNvSpPr>
                    <p:nvPr/>
                  </p:nvSpPr>
                  <p:spPr>
                    <a:xfrm>
                      <a:off x="860454" y="3970175"/>
                      <a:ext cx="798552" cy="369332"/>
                    </a:xfrm>
                    <a:prstGeom prst="rect">
                      <a:avLst/>
                    </a:prstGeom>
                    <a:blipFill>
                      <a:blip r:embed="rId8"/>
                      <a:stretch>
                        <a:fillRect l="-5344" t="-10000" b="-26667"/>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id="{8B6B61B2-E0D1-40E7-86DF-E72CA22497E0}"/>
                    </a:ext>
                  </a:extLst>
                </p:cNvPr>
                <p:cNvCxnSpPr>
                  <a:cxnSpLocks/>
                  <a:stCxn id="10" idx="0"/>
                  <a:endCxn id="7" idx="3"/>
                </p:cNvCxnSpPr>
                <p:nvPr/>
              </p:nvCxnSpPr>
              <p:spPr bwMode="auto">
                <a:xfrm flipV="1">
                  <a:off x="1196639" y="3734586"/>
                  <a:ext cx="889351" cy="1023218"/>
                </a:xfrm>
                <a:prstGeom prst="straightConnector1">
                  <a:avLst/>
                </a:prstGeom>
                <a:solidFill>
                  <a:schemeClr val="accent1"/>
                </a:solidFill>
                <a:ln w="12700" cap="flat" cmpd="sng" algn="ctr">
                  <a:solidFill>
                    <a:srgbClr val="0070C0"/>
                  </a:solidFill>
                  <a:prstDash val="solid"/>
                  <a:miter lim="800000"/>
                  <a:headEnd type="triangle" w="med" len="med"/>
                  <a:tailEnd type="none" w="med" len="med"/>
                </a:ln>
                <a:effectLst/>
              </p:spPr>
            </p:cxnSp>
            <p:cxnSp>
              <p:nvCxnSpPr>
                <p:cNvPr id="43" name="直接箭头连接符 42">
                  <a:extLst>
                    <a:ext uri="{FF2B5EF4-FFF2-40B4-BE49-F238E27FC236}">
                      <a16:creationId xmlns:a16="http://schemas.microsoft.com/office/drawing/2014/main" id="{1657D10E-692B-4C93-9A38-A23DDD568A53}"/>
                    </a:ext>
                  </a:extLst>
                </p:cNvPr>
                <p:cNvCxnSpPr>
                  <a:cxnSpLocks/>
                  <a:stCxn id="8" idx="4"/>
                  <a:endCxn id="7" idx="0"/>
                </p:cNvCxnSpPr>
                <p:nvPr/>
              </p:nvCxnSpPr>
              <p:spPr bwMode="auto">
                <a:xfrm>
                  <a:off x="2340548" y="2255521"/>
                  <a:ext cx="0" cy="864507"/>
                </a:xfrm>
                <a:prstGeom prst="straightConnector1">
                  <a:avLst/>
                </a:prstGeom>
                <a:solidFill>
                  <a:schemeClr val="accent1"/>
                </a:solidFill>
                <a:ln w="12700" cap="flat" cmpd="sng" algn="ctr">
                  <a:solidFill>
                    <a:srgbClr val="0070C0"/>
                  </a:solidFill>
                  <a:prstDash val="solid"/>
                  <a:miter lim="800000"/>
                  <a:headEnd type="none" w="med" len="med"/>
                  <a:tailEnd type="triangle"/>
                </a:ln>
                <a:effectLst/>
              </p:spPr>
            </p:cxnSp>
            <p:sp>
              <p:nvSpPr>
                <p:cNvPr id="46" name="文本框 45">
                  <a:extLst>
                    <a:ext uri="{FF2B5EF4-FFF2-40B4-BE49-F238E27FC236}">
                      <a16:creationId xmlns:a16="http://schemas.microsoft.com/office/drawing/2014/main" id="{CDC8F906-5F57-4A12-A8EB-2C92756CFABE}"/>
                    </a:ext>
                  </a:extLst>
                </p:cNvPr>
                <p:cNvSpPr txBox="1"/>
                <p:nvPr/>
              </p:nvSpPr>
              <p:spPr>
                <a:xfrm>
                  <a:off x="521910" y="3425509"/>
                  <a:ext cx="508473" cy="369332"/>
                </a:xfrm>
                <a:prstGeom prst="rect">
                  <a:avLst/>
                </a:prstGeom>
                <a:noFill/>
              </p:spPr>
              <p:txBody>
                <a:bodyPr wrap="none" rtlCol="0">
                  <a:spAutoFit/>
                </a:bodyPr>
                <a:lstStyle/>
                <a:p>
                  <a:pPr algn="ctr" fontAlgn="base">
                    <a:spcBef>
                      <a:spcPct val="0"/>
                    </a:spcBef>
                    <a:spcAft>
                      <a:spcPct val="0"/>
                    </a:spcAft>
                  </a:pPr>
                  <a:r>
                    <a:rPr kumimoji="1" lang="en-US" altLang="zh-CN" dirty="0">
                      <a:solidFill>
                        <a:srgbClr val="000000"/>
                      </a:solidFill>
                      <a:latin typeface="Tahoma" pitchFamily="34" charset="0"/>
                      <a:ea typeface="宋体" charset="-122"/>
                    </a:rPr>
                    <a:t>0,1</a:t>
                  </a:r>
                  <a:endParaRPr kumimoji="1" lang="zh-CN" altLang="en-US" dirty="0">
                    <a:solidFill>
                      <a:srgbClr val="000000"/>
                    </a:solidFill>
                    <a:latin typeface="Tahoma" pitchFamily="34" charset="0"/>
                    <a:ea typeface="宋体" charset="-122"/>
                  </a:endParaRPr>
                </a:p>
              </p:txBody>
            </p:sp>
            <p:cxnSp>
              <p:nvCxnSpPr>
                <p:cNvPr id="47" name="曲线连接符 27">
                  <a:extLst>
                    <a:ext uri="{FF2B5EF4-FFF2-40B4-BE49-F238E27FC236}">
                      <a16:creationId xmlns:a16="http://schemas.microsoft.com/office/drawing/2014/main" id="{BA8861B2-161A-488A-AA70-38A08F566365}"/>
                    </a:ext>
                  </a:extLst>
                </p:cNvPr>
                <p:cNvCxnSpPr>
                  <a:cxnSpLocks/>
                  <a:stCxn id="9" idx="6"/>
                  <a:endCxn id="7" idx="6"/>
                </p:cNvCxnSpPr>
                <p:nvPr/>
              </p:nvCxnSpPr>
              <p:spPr bwMode="auto">
                <a:xfrm flipH="1" flipV="1">
                  <a:off x="2700548" y="3480028"/>
                  <a:ext cx="1167878" cy="1637776"/>
                </a:xfrm>
                <a:prstGeom prst="curvedConnector3">
                  <a:avLst>
                    <a:gd name="adj1" fmla="val -19574"/>
                  </a:avLst>
                </a:prstGeom>
                <a:solidFill>
                  <a:schemeClr val="accent1"/>
                </a:solidFill>
                <a:ln w="12700" cap="flat" cmpd="sng" algn="ctr">
                  <a:solidFill>
                    <a:srgbClr val="0070C0"/>
                  </a:solidFill>
                  <a:prstDash val="solid"/>
                  <a:miter lim="800000"/>
                  <a:headEnd type="none" w="med" len="med"/>
                  <a:tailEnd type="triangle"/>
                </a:ln>
                <a:effectLst/>
              </p:spPr>
            </p:cxnSp>
            <p:sp>
              <p:nvSpPr>
                <p:cNvPr id="51" name="文本框 50">
                  <a:extLst>
                    <a:ext uri="{FF2B5EF4-FFF2-40B4-BE49-F238E27FC236}">
                      <a16:creationId xmlns:a16="http://schemas.microsoft.com/office/drawing/2014/main" id="{C4717627-5962-4C93-A87D-CBEE999FAE36}"/>
                    </a:ext>
                  </a:extLst>
                </p:cNvPr>
                <p:cNvSpPr txBox="1"/>
                <p:nvPr/>
              </p:nvSpPr>
              <p:spPr>
                <a:xfrm>
                  <a:off x="3614511" y="3420633"/>
                  <a:ext cx="508473" cy="369332"/>
                </a:xfrm>
                <a:prstGeom prst="rect">
                  <a:avLst/>
                </a:prstGeom>
                <a:noFill/>
              </p:spPr>
              <p:txBody>
                <a:bodyPr wrap="none" rtlCol="0">
                  <a:spAutoFit/>
                </a:bodyPr>
                <a:lstStyle/>
                <a:p>
                  <a:pPr algn="ctr" fontAlgn="base">
                    <a:spcBef>
                      <a:spcPct val="0"/>
                    </a:spcBef>
                    <a:spcAft>
                      <a:spcPct val="0"/>
                    </a:spcAft>
                  </a:pPr>
                  <a:r>
                    <a:rPr kumimoji="1" lang="en-US" altLang="zh-CN" dirty="0">
                      <a:solidFill>
                        <a:srgbClr val="000000"/>
                      </a:solidFill>
                      <a:latin typeface="Tahoma" pitchFamily="34" charset="0"/>
                      <a:ea typeface="宋体" charset="-122"/>
                    </a:rPr>
                    <a:t>0,1</a:t>
                  </a:r>
                  <a:endParaRPr kumimoji="1" lang="zh-CN" altLang="en-US" dirty="0">
                    <a:solidFill>
                      <a:srgbClr val="000000"/>
                    </a:solidFill>
                    <a:latin typeface="Tahoma" pitchFamily="34" charset="0"/>
                    <a:ea typeface="宋体" charset="-122"/>
                  </a:endParaRPr>
                </a:p>
              </p:txBody>
            </p:sp>
          </p:gr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7673EBE3-435D-4798-A0B4-3A93FB996950}"/>
                      </a:ext>
                    </a:extLst>
                  </p:cNvPr>
                  <p:cNvSpPr txBox="1"/>
                  <p:nvPr/>
                </p:nvSpPr>
                <p:spPr>
                  <a:xfrm>
                    <a:off x="2510722" y="3403341"/>
                    <a:ext cx="5084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1" i="1" smtClean="0">
                                  <a:solidFill>
                                    <a:srgbClr val="FF0000"/>
                                  </a:solidFill>
                                  <a:latin typeface="Cambria Math" panose="02040503050406030204" pitchFamily="18" charset="0"/>
                                  <a:ea typeface="宋体" charset="-122"/>
                                </a:rPr>
                              </m:ctrlPr>
                            </m:sSubPr>
                            <m:e>
                              <m:r>
                                <a:rPr kumimoji="1" lang="en-US" altLang="zh-CN" b="1" i="1" smtClean="0">
                                  <a:solidFill>
                                    <a:srgbClr val="FF0000"/>
                                  </a:solidFill>
                                  <a:latin typeface="Cambria Math" panose="02040503050406030204" pitchFamily="18" charset="0"/>
                                  <a:ea typeface="宋体" charset="-122"/>
                                </a:rPr>
                                <m:t>𝑪</m:t>
                              </m:r>
                            </m:e>
                            <m:sub>
                              <m:r>
                                <a:rPr kumimoji="1" lang="en-US" altLang="zh-CN" b="1" i="1" smtClean="0">
                                  <a:solidFill>
                                    <a:srgbClr val="FF0000"/>
                                  </a:solidFill>
                                  <a:latin typeface="Cambria Math" panose="02040503050406030204" pitchFamily="18" charset="0"/>
                                  <a:ea typeface="宋体" charset="-122"/>
                                </a:rPr>
                                <m:t>𝟏</m:t>
                              </m:r>
                            </m:sub>
                          </m:sSub>
                        </m:oMath>
                      </m:oMathPara>
                    </a14:m>
                    <a:endParaRPr lang="zh-CN" altLang="en-US" dirty="0"/>
                  </a:p>
                </p:txBody>
              </p:sp>
            </mc:Choice>
            <mc:Fallback xmlns="">
              <p:sp>
                <p:nvSpPr>
                  <p:cNvPr id="56" name="文本框 55">
                    <a:extLst>
                      <a:ext uri="{FF2B5EF4-FFF2-40B4-BE49-F238E27FC236}">
                        <a16:creationId xmlns:a16="http://schemas.microsoft.com/office/drawing/2014/main" id="{7673EBE3-435D-4798-A0B4-3A93FB996950}"/>
                      </a:ext>
                    </a:extLst>
                  </p:cNvPr>
                  <p:cNvSpPr txBox="1">
                    <a:spLocks noRot="1" noChangeAspect="1" noMove="1" noResize="1" noEditPoints="1" noAdjustHandles="1" noChangeArrowheads="1" noChangeShapeType="1" noTextEdit="1"/>
                  </p:cNvSpPr>
                  <p:nvPr/>
                </p:nvSpPr>
                <p:spPr>
                  <a:xfrm>
                    <a:off x="2510722" y="3403341"/>
                    <a:ext cx="508473"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961862F6-7ECF-47EA-B7D4-4B26F634F0EB}"/>
                      </a:ext>
                    </a:extLst>
                  </p:cNvPr>
                  <p:cNvSpPr txBox="1"/>
                  <p:nvPr/>
                </p:nvSpPr>
                <p:spPr>
                  <a:xfrm>
                    <a:off x="3483639" y="1692893"/>
                    <a:ext cx="3132461" cy="1127296"/>
                  </a:xfrm>
                  <a:prstGeom prst="rect">
                    <a:avLst/>
                  </a:prstGeom>
                  <a:noFill/>
                </p:spPr>
                <p:txBody>
                  <a:bodyPr wrap="none" rtlCol="0">
                    <a:spAutoFit/>
                  </a:bodyPr>
                  <a:lstStyle/>
                  <a:p>
                    <a:pPr algn="ctr" fontAlgn="base">
                      <a:lnSpc>
                        <a:spcPct val="150000"/>
                      </a:lnSpc>
                      <a:spcBef>
                        <a:spcPct val="0"/>
                      </a:spcBef>
                      <a:spcAft>
                        <a:spcPct val="0"/>
                      </a:spcAft>
                    </a:pPr>
                    <a:r>
                      <a:rPr kumimoji="1" lang="zh-CN" altLang="en-US" sz="2400" dirty="0">
                        <a:solidFill>
                          <a:srgbClr val="000000"/>
                        </a:solidFill>
                        <a:latin typeface="Tahoma" pitchFamily="34" charset="0"/>
                        <a:ea typeface="宋体" charset="-122"/>
                      </a:rPr>
                      <a:t>输入：</a:t>
                    </a:r>
                    <a:r>
                      <a:rPr kumimoji="1" lang="en-US" altLang="zh-CN" sz="2400" dirty="0">
                        <a:solidFill>
                          <a:srgbClr val="000000"/>
                        </a:solidFill>
                        <a:latin typeface="Tahoma" pitchFamily="34" charset="0"/>
                        <a:ea typeface="宋体" charset="-122"/>
                      </a:rPr>
                      <a:t>X</a:t>
                    </a:r>
                  </a:p>
                  <a:p>
                    <a:pPr algn="ctr" fontAlgn="base">
                      <a:lnSpc>
                        <a:spcPct val="150000"/>
                      </a:lnSpc>
                      <a:spcBef>
                        <a:spcPct val="0"/>
                      </a:spcBef>
                      <a:spcAft>
                        <a:spcPct val="0"/>
                      </a:spcAft>
                    </a:pPr>
                    <a:r>
                      <a:rPr kumimoji="1" lang="zh-CN" altLang="en-US" sz="2400" dirty="0">
                        <a:solidFill>
                          <a:srgbClr val="000000"/>
                        </a:solidFill>
                        <a:latin typeface="Tahoma" pitchFamily="34" charset="0"/>
                        <a:ea typeface="宋体" charset="-122"/>
                      </a:rPr>
                      <a:t>输出控制信号：</a:t>
                    </a:r>
                    <a14:m>
                      <m:oMath xmlns:m="http://schemas.openxmlformats.org/officeDocument/2006/math">
                        <m:sSub>
                          <m:sSubPr>
                            <m:ctrlPr>
                              <a:rPr kumimoji="1" lang="en-US" altLang="zh-CN" sz="2400" b="1" i="1" smtClean="0">
                                <a:solidFill>
                                  <a:srgbClr val="000000"/>
                                </a:solidFill>
                                <a:latin typeface="Cambria Math" panose="02040503050406030204" pitchFamily="18" charset="0"/>
                                <a:ea typeface="宋体" charset="-122"/>
                              </a:rPr>
                            </m:ctrlPr>
                          </m:sSubPr>
                          <m:e>
                            <m:r>
                              <a:rPr kumimoji="1" lang="en-US" altLang="zh-CN" sz="2400" b="1" i="1" smtClean="0">
                                <a:solidFill>
                                  <a:srgbClr val="000000"/>
                                </a:solidFill>
                                <a:latin typeface="Cambria Math" panose="02040503050406030204" pitchFamily="18" charset="0"/>
                                <a:ea typeface="宋体" charset="-122"/>
                              </a:rPr>
                              <m:t>𝑪</m:t>
                            </m:r>
                          </m:e>
                          <m:sub>
                            <m:r>
                              <a:rPr kumimoji="1" lang="en-US" altLang="zh-CN" sz="2400" b="1" i="1" smtClean="0">
                                <a:solidFill>
                                  <a:srgbClr val="000000"/>
                                </a:solidFill>
                                <a:latin typeface="Cambria Math" panose="02040503050406030204" pitchFamily="18" charset="0"/>
                                <a:ea typeface="宋体" charset="-122"/>
                              </a:rPr>
                              <m:t>𝟏</m:t>
                            </m:r>
                          </m:sub>
                        </m:sSub>
                        <m:r>
                          <a:rPr kumimoji="1" lang="en-US" altLang="zh-CN" sz="2400" b="0" i="1" smtClean="0">
                            <a:solidFill>
                              <a:srgbClr val="000000"/>
                            </a:solidFill>
                            <a:latin typeface="Cambria Math" panose="02040503050406030204" pitchFamily="18" charset="0"/>
                            <a:ea typeface="宋体" charset="-122"/>
                          </a:rPr>
                          <m:t>,</m:t>
                        </m:r>
                        <m:sSub>
                          <m:sSubPr>
                            <m:ctrlPr>
                              <a:rPr kumimoji="1" lang="en-US" altLang="zh-CN" sz="2400" b="1" i="1" smtClean="0">
                                <a:solidFill>
                                  <a:srgbClr val="000000"/>
                                </a:solidFill>
                                <a:latin typeface="Cambria Math" panose="02040503050406030204" pitchFamily="18" charset="0"/>
                                <a:ea typeface="宋体" charset="-122"/>
                              </a:rPr>
                            </m:ctrlPr>
                          </m:sSubPr>
                          <m:e>
                            <m:r>
                              <a:rPr kumimoji="1" lang="en-US" altLang="zh-CN" sz="2400" b="1" i="1">
                                <a:solidFill>
                                  <a:srgbClr val="000000"/>
                                </a:solidFill>
                                <a:latin typeface="Cambria Math" panose="02040503050406030204" pitchFamily="18" charset="0"/>
                                <a:ea typeface="宋体" charset="-122"/>
                              </a:rPr>
                              <m:t>𝑪</m:t>
                            </m:r>
                          </m:e>
                          <m:sub>
                            <m:r>
                              <a:rPr kumimoji="1" lang="en-US" altLang="zh-CN" sz="2400" b="1" i="1" smtClean="0">
                                <a:solidFill>
                                  <a:srgbClr val="000000"/>
                                </a:solidFill>
                                <a:latin typeface="Cambria Math" panose="02040503050406030204" pitchFamily="18" charset="0"/>
                                <a:ea typeface="宋体" charset="-122"/>
                              </a:rPr>
                              <m:t>𝟐</m:t>
                            </m:r>
                          </m:sub>
                        </m:sSub>
                      </m:oMath>
                    </a14:m>
                    <a:endParaRPr kumimoji="1" lang="zh-CN" altLang="en-US" sz="2000" b="1" dirty="0">
                      <a:solidFill>
                        <a:srgbClr val="000000"/>
                      </a:solidFill>
                      <a:latin typeface="Tahoma" pitchFamily="34" charset="0"/>
                      <a:ea typeface="宋体" charset="-122"/>
                    </a:endParaRPr>
                  </a:p>
                </p:txBody>
              </p:sp>
            </mc:Choice>
            <mc:Fallback xmlns="">
              <p:sp>
                <p:nvSpPr>
                  <p:cNvPr id="57" name="文本框 56">
                    <a:extLst>
                      <a:ext uri="{FF2B5EF4-FFF2-40B4-BE49-F238E27FC236}">
                        <a16:creationId xmlns:a16="http://schemas.microsoft.com/office/drawing/2014/main" id="{961862F6-7ECF-47EA-B7D4-4B26F634F0EB}"/>
                      </a:ext>
                    </a:extLst>
                  </p:cNvPr>
                  <p:cNvSpPr txBox="1">
                    <a:spLocks noRot="1" noChangeAspect="1" noMove="1" noResize="1" noEditPoints="1" noAdjustHandles="1" noChangeArrowheads="1" noChangeShapeType="1" noTextEdit="1"/>
                  </p:cNvSpPr>
                  <p:nvPr/>
                </p:nvSpPr>
                <p:spPr>
                  <a:xfrm>
                    <a:off x="3483639" y="1692893"/>
                    <a:ext cx="3132461" cy="1127296"/>
                  </a:xfrm>
                  <a:prstGeom prst="rect">
                    <a:avLst/>
                  </a:prstGeom>
                  <a:blipFill>
                    <a:blip r:embed="rId10"/>
                    <a:stretch>
                      <a:fillRect l="-2529" b="-1027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51E4E135-10A6-4825-9CD1-F55125578482}"/>
                    </a:ext>
                  </a:extLst>
                </p:cNvPr>
                <p:cNvSpPr txBox="1"/>
                <p:nvPr/>
              </p:nvSpPr>
              <p:spPr>
                <a:xfrm>
                  <a:off x="448887" y="1344480"/>
                  <a:ext cx="899495" cy="442674"/>
                </a:xfrm>
                <a:prstGeom prst="roundRect">
                  <a:avLst/>
                </a:prstGeom>
                <a:solidFill>
                  <a:schemeClr val="bg1">
                    <a:lumMod val="95000"/>
                  </a:schemeClr>
                </a:solidFill>
                <a:ln>
                  <a:solidFill>
                    <a:schemeClr val="bg1">
                      <a:lumMod val="50000"/>
                    </a:schemeClr>
                  </a:solid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b="0" i="1" smtClean="0">
                                <a:latin typeface="Cambria Math" panose="02040503050406030204" pitchFamily="18" charset="0"/>
                              </a:rPr>
                              <m:t>𝐵</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b="0" i="1" smtClean="0">
                                <a:latin typeface="Cambria Math" panose="02040503050406030204" pitchFamily="18" charset="0"/>
                              </a:rPr>
                              <m:t>𝐴</m:t>
                            </m:r>
                          </m:sub>
                        </m:sSub>
                      </m:oMath>
                    </m:oMathPara>
                  </a14:m>
                  <a:endParaRPr lang="zh-CN" altLang="en-US" sz="2000" dirty="0"/>
                </a:p>
              </p:txBody>
            </p:sp>
          </mc:Choice>
          <mc:Fallback xmlns="">
            <p:sp>
              <p:nvSpPr>
                <p:cNvPr id="62" name="文本框 61">
                  <a:extLst>
                    <a:ext uri="{FF2B5EF4-FFF2-40B4-BE49-F238E27FC236}">
                      <a16:creationId xmlns:a16="http://schemas.microsoft.com/office/drawing/2014/main" id="{51E4E135-10A6-4825-9CD1-F55125578482}"/>
                    </a:ext>
                  </a:extLst>
                </p:cNvPr>
                <p:cNvSpPr txBox="1">
                  <a:spLocks noRot="1" noChangeAspect="1" noMove="1" noResize="1" noEditPoints="1" noAdjustHandles="1" noChangeArrowheads="1" noChangeShapeType="1" noTextEdit="1"/>
                </p:cNvSpPr>
                <p:nvPr/>
              </p:nvSpPr>
              <p:spPr>
                <a:xfrm>
                  <a:off x="448887" y="1344480"/>
                  <a:ext cx="899495" cy="442674"/>
                </a:xfrm>
                <a:prstGeom prst="roundRect">
                  <a:avLst/>
                </a:prstGeom>
                <a:blipFill>
                  <a:blip r:embed="rId11"/>
                  <a:stretch>
                    <a:fillRect b="-2703"/>
                  </a:stretch>
                </a:blipFill>
                <a:ln>
                  <a:solidFill>
                    <a:schemeClr val="bg1">
                      <a:lumMod val="50000"/>
                    </a:schemeClr>
                  </a:solidFill>
                </a:ln>
              </p:spPr>
              <p:txBody>
                <a:bodyPr/>
                <a:lstStyle/>
                <a:p>
                  <a:r>
                    <a:rPr lang="zh-CN" altLang="en-US">
                      <a:noFill/>
                    </a:rPr>
                    <a:t> </a:t>
                  </a:r>
                </a:p>
              </p:txBody>
            </p:sp>
          </mc:Fallback>
        </mc:AlternateContent>
      </p:grpSp>
      <p:sp>
        <p:nvSpPr>
          <p:cNvPr id="4" name="灯片编号占位符 3">
            <a:extLst>
              <a:ext uri="{FF2B5EF4-FFF2-40B4-BE49-F238E27FC236}">
                <a16:creationId xmlns:a16="http://schemas.microsoft.com/office/drawing/2014/main" id="{2B555EDC-57AB-4D3A-A03D-CD7B136B4A25}"/>
              </a:ext>
            </a:extLst>
          </p:cNvPr>
          <p:cNvSpPr>
            <a:spLocks noGrp="1"/>
          </p:cNvSpPr>
          <p:nvPr>
            <p:ph type="sldNum" sz="quarter" idx="12"/>
          </p:nvPr>
        </p:nvSpPr>
        <p:spPr/>
        <p:txBody>
          <a:bodyPr/>
          <a:lstStyle/>
          <a:p>
            <a:fld id="{042958E2-BC60-473F-990C-5A8ED10EB267}" type="slidenum">
              <a:rPr lang="zh-CN" altLang="en-US" sz="1400" b="1" smtClean="0"/>
              <a:pPr/>
              <a:t>7</a:t>
            </a:fld>
            <a:r>
              <a:rPr lang="zh-CN" altLang="en-US"/>
              <a:t> </a:t>
            </a:r>
            <a:r>
              <a:rPr lang="en-US" altLang="zh-CN"/>
              <a:t>/ 24</a:t>
            </a:r>
            <a:endParaRPr lang="zh-CN" altLang="en-US" dirty="0"/>
          </a:p>
        </p:txBody>
      </p:sp>
    </p:spTree>
    <p:extLst>
      <p:ext uri="{BB962C8B-B14F-4D97-AF65-F5344CB8AC3E}">
        <p14:creationId xmlns:p14="http://schemas.microsoft.com/office/powerpoint/2010/main" val="302267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B86FD74-6744-4B33-B674-F318189170BE}"/>
              </a:ext>
            </a:extLst>
          </p:cNvPr>
          <p:cNvSpPr>
            <a:spLocks noGrp="1"/>
          </p:cNvSpPr>
          <p:nvPr>
            <p:ph type="title"/>
          </p:nvPr>
        </p:nvSpPr>
        <p:spPr>
          <a:xfrm>
            <a:off x="1" y="2366354"/>
            <a:ext cx="12192000" cy="2877195"/>
          </a:xfrm>
        </p:spPr>
        <p:txBody>
          <a:bodyPr>
            <a:normAutofit/>
            <a:scene3d>
              <a:camera prst="orthographicFront"/>
              <a:lightRig rig="threePt" dir="t"/>
            </a:scene3d>
            <a:sp3d extrusionH="57150">
              <a:bevelT w="57150" h="38100" prst="artDeco"/>
            </a:sp3d>
          </a:bodyPr>
          <a:lstStyle/>
          <a:p>
            <a:r>
              <a:rPr lang="en-US" altLang="zh-CN" sz="15000" b="1" spc="600" dirty="0">
                <a:solidFill>
                  <a:schemeClr val="accent1"/>
                </a:solidFill>
                <a:effectLst>
                  <a:outerShdw blurRad="60007" dist="200025" dir="15000000" sy="30000" kx="-1800000" algn="bl" rotWithShape="0">
                    <a:prstClr val="black">
                      <a:alpha val="32000"/>
                    </a:prstClr>
                  </a:outerShdw>
                </a:effectLst>
                <a:latin typeface="Arial Rounded MT Bold" panose="020F0704030504030204" pitchFamily="34" charset="0"/>
                <a:ea typeface="Verdana" panose="020B0604030504040204" pitchFamily="34" charset="0"/>
              </a:rPr>
              <a:t>computer</a:t>
            </a:r>
            <a:endParaRPr lang="zh-CN" altLang="en-US" sz="15000" spc="600" dirty="0">
              <a:solidFill>
                <a:schemeClr val="accent1"/>
              </a:solidFill>
              <a:effectLst>
                <a:outerShdw blurRad="60007" dist="200025" dir="15000000" sy="30000" kx="-1800000" algn="bl" rotWithShape="0">
                  <a:prstClr val="black">
                    <a:alpha val="32000"/>
                  </a:prstClr>
                </a:outerShdw>
              </a:effectLst>
              <a:latin typeface="Arial Rounded MT Bold" panose="020F0704030504030204" pitchFamily="34" charset="0"/>
            </a:endParaRPr>
          </a:p>
        </p:txBody>
      </p:sp>
      <p:sp>
        <p:nvSpPr>
          <p:cNvPr id="5" name="标题 2">
            <a:extLst>
              <a:ext uri="{FF2B5EF4-FFF2-40B4-BE49-F238E27FC236}">
                <a16:creationId xmlns:a16="http://schemas.microsoft.com/office/drawing/2014/main" id="{CE289639-39B2-4674-BD5B-CEF0A77376F5}"/>
              </a:ext>
            </a:extLst>
          </p:cNvPr>
          <p:cNvSpPr txBox="1">
            <a:spLocks/>
          </p:cNvSpPr>
          <p:nvPr/>
        </p:nvSpPr>
        <p:spPr>
          <a:xfrm>
            <a:off x="-1" y="1025236"/>
            <a:ext cx="12191999" cy="1494904"/>
          </a:xfrm>
          <a:prstGeom prst="rect">
            <a:avLst/>
          </a:prstGeom>
        </p:spPr>
        <p:txBody>
          <a:bodyPr vert="horz" lIns="91440" tIns="45720" rIns="91440" bIns="45720" rtlCol="0" anchor="ctr">
            <a:noAutofit/>
            <a:scene3d>
              <a:camera prst="orthographicFront"/>
              <a:lightRig rig="threePt" dir="t"/>
            </a:scene3d>
            <a:sp3d extrusionH="57150">
              <a:bevelT w="57150" h="38100" prst="artDeco"/>
            </a:sp3d>
          </a:bodyPr>
          <a:lstStyle>
            <a:lvl1pPr algn="ctr" defTabSz="914400" rtl="0" eaLnBrk="1" latinLnBrk="0" hangingPunct="1">
              <a:lnSpc>
                <a:spcPct val="90000"/>
              </a:lnSpc>
              <a:spcBef>
                <a:spcPct val="0"/>
              </a:spcBef>
              <a:buNone/>
              <a:defRPr sz="4000" b="0" kern="1200" spc="300">
                <a:solidFill>
                  <a:schemeClr val="tx1"/>
                </a:solidFill>
                <a:latin typeface="微软雅黑" panose="020B0503020204020204" pitchFamily="34" charset="-122"/>
                <a:ea typeface="微软雅黑" panose="020B0503020204020204" pitchFamily="34" charset="-122"/>
                <a:cs typeface="+mj-cs"/>
              </a:defRPr>
            </a:lvl1pPr>
          </a:lstStyle>
          <a:p>
            <a:r>
              <a:rPr lang="en-US" altLang="zh-CN" sz="10000" spc="600" dirty="0">
                <a:solidFill>
                  <a:schemeClr val="accent1"/>
                </a:solidFill>
                <a:effectLst>
                  <a:outerShdw blurRad="60007" dist="200025" dir="15000000" sy="30000" kx="-1800000" algn="bl" rotWithShape="0">
                    <a:prstClr val="black">
                      <a:alpha val="32000"/>
                    </a:prstClr>
                  </a:outerShdw>
                </a:effectLst>
                <a:latin typeface="Arial Rounded MT Bold" panose="020F0704030504030204" pitchFamily="34" charset="0"/>
                <a:ea typeface="Verdana" panose="020B0604030504040204" pitchFamily="34" charset="0"/>
                <a:cs typeface="Arial" panose="020B0604020202020204" pitchFamily="34" charset="0"/>
              </a:rPr>
              <a:t>micro</a:t>
            </a:r>
            <a:endParaRPr lang="zh-CN" altLang="en-US" sz="10000" spc="600" dirty="0">
              <a:solidFill>
                <a:schemeClr val="accent1"/>
              </a:solidFill>
              <a:effectLst>
                <a:outerShdw blurRad="60007" dist="200025" dir="15000000" sy="30000" kx="-1800000" algn="bl" rotWithShape="0">
                  <a:prstClr val="black">
                    <a:alpha val="32000"/>
                  </a:prstClr>
                </a:outerShdw>
              </a:effectLst>
              <a:latin typeface="Arial Rounded MT Bold" panose="020F0704030504030204" pitchFamily="34" charset="0"/>
              <a:cs typeface="Arial" panose="020B0604020202020204" pitchFamily="34" charset="0"/>
            </a:endParaRPr>
          </a:p>
        </p:txBody>
      </p:sp>
      <p:sp>
        <p:nvSpPr>
          <p:cNvPr id="6" name="流程图: 多文档 5">
            <a:extLst>
              <a:ext uri="{FF2B5EF4-FFF2-40B4-BE49-F238E27FC236}">
                <a16:creationId xmlns:a16="http://schemas.microsoft.com/office/drawing/2014/main" id="{15616A0F-08E3-40C5-A57D-9FE4B10F88AC}"/>
              </a:ext>
            </a:extLst>
          </p:cNvPr>
          <p:cNvSpPr/>
          <p:nvPr/>
        </p:nvSpPr>
        <p:spPr>
          <a:xfrm>
            <a:off x="5059680" y="5782885"/>
            <a:ext cx="2072640" cy="767543"/>
          </a:xfrm>
          <a:prstGeom prst="flowChartMultidocument">
            <a:avLst/>
          </a:prstGeom>
          <a:solidFill>
            <a:schemeClr val="accent5">
              <a:lumMod val="20000"/>
              <a:lumOff val="8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CPU2</a:t>
            </a:r>
            <a:endParaRPr lang="zh-CN" altLang="en-US" b="1" dirty="0"/>
          </a:p>
        </p:txBody>
      </p:sp>
    </p:spTree>
    <p:extLst>
      <p:ext uri="{BB962C8B-B14F-4D97-AF65-F5344CB8AC3E}">
        <p14:creationId xmlns:p14="http://schemas.microsoft.com/office/powerpoint/2010/main" val="283769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200" dirty="0">
                <a:latin typeface="楷体" panose="02010609060101010101" pitchFamily="49" charset="-122"/>
                <a:ea typeface="楷体" panose="02010609060101010101" pitchFamily="49" charset="-122"/>
              </a:rPr>
              <a:t>三种</a:t>
            </a:r>
            <a:r>
              <a:rPr lang="zh-CN" altLang="en-US" sz="3200" dirty="0"/>
              <a:t>微体系结构：</a:t>
            </a:r>
            <a:r>
              <a:rPr lang="zh-CN" altLang="en-US" sz="3600" dirty="0">
                <a:solidFill>
                  <a:schemeClr val="accent5"/>
                </a:solidFill>
              </a:rPr>
              <a:t>单周期</a:t>
            </a:r>
            <a:r>
              <a:rPr lang="zh-CN" altLang="en-US" sz="3200" dirty="0"/>
              <a:t>、多周期、流水线</a:t>
            </a:r>
          </a:p>
        </p:txBody>
      </p:sp>
      <p:sp>
        <p:nvSpPr>
          <p:cNvPr id="3" name="内容占位符 2"/>
          <p:cNvSpPr>
            <a:spLocks noGrp="1"/>
          </p:cNvSpPr>
          <p:nvPr>
            <p:ph idx="4294967295"/>
          </p:nvPr>
        </p:nvSpPr>
        <p:spPr>
          <a:xfrm>
            <a:off x="366410" y="1417223"/>
            <a:ext cx="7231063" cy="1954213"/>
          </a:xfrm>
        </p:spPr>
        <p:txBody>
          <a:bodyPr>
            <a:normAutofit/>
          </a:bodyPr>
          <a:lstStyle/>
          <a:p>
            <a:pPr marL="514350" indent="-514350">
              <a:lnSpc>
                <a:spcPct val="130000"/>
              </a:lnSpc>
              <a:spcBef>
                <a:spcPts val="0"/>
              </a:spcBef>
              <a:buFont typeface="+mj-ea"/>
              <a:buAutoNum type="circleNumDbPlain"/>
            </a:pPr>
            <a:r>
              <a:rPr lang="zh-CN" altLang="en-US" b="1" dirty="0">
                <a:solidFill>
                  <a:schemeClr val="accent5"/>
                </a:solidFill>
              </a:rPr>
              <a:t>单周期</a:t>
            </a:r>
            <a:br>
              <a:rPr lang="en-US" altLang="zh-CN" sz="2200" dirty="0"/>
            </a:br>
            <a:r>
              <a:rPr lang="zh-CN" altLang="en-US" sz="2200" dirty="0"/>
              <a:t>在一个时钟周期内执行完一条完整指令</a:t>
            </a:r>
            <a:r>
              <a:rPr lang="en-US" altLang="zh-CN" sz="2200" dirty="0"/>
              <a:t>(CPI=1)</a:t>
            </a:r>
            <a:r>
              <a:rPr lang="zh-CN" altLang="en-US" sz="2200" dirty="0"/>
              <a:t>。</a:t>
            </a:r>
            <a:br>
              <a:rPr lang="en-US" altLang="zh-CN" sz="2200" dirty="0"/>
            </a:br>
            <a:r>
              <a:rPr lang="zh-CN" altLang="en-US" sz="2200" dirty="0"/>
              <a:t>时钟周期以最长的指令</a:t>
            </a:r>
            <a:r>
              <a:rPr lang="en-US" altLang="zh-CN" sz="2200" dirty="0"/>
              <a:t>(</a:t>
            </a:r>
            <a:r>
              <a:rPr lang="zh-CN" altLang="en-US" sz="2200" dirty="0"/>
              <a:t>如</a:t>
            </a:r>
            <a:r>
              <a:rPr lang="en-US" altLang="zh-CN" sz="2200" dirty="0"/>
              <a:t>Load</a:t>
            </a:r>
            <a:r>
              <a:rPr lang="zh-CN" altLang="en-US" sz="2200" dirty="0"/>
              <a:t>指令</a:t>
            </a:r>
            <a:r>
              <a:rPr lang="en-US" altLang="zh-CN" sz="2200" dirty="0"/>
              <a:t>)</a:t>
            </a:r>
            <a:r>
              <a:rPr lang="zh-CN" altLang="en-US" sz="2200" dirty="0"/>
              <a:t>所花的时间为准。</a:t>
            </a:r>
            <a:br>
              <a:rPr lang="en-US" altLang="zh-CN" sz="2200" dirty="0"/>
            </a:br>
            <a:r>
              <a:rPr lang="zh-CN" altLang="en-US" sz="2200" dirty="0"/>
              <a:t>控制简单，但速度慢、成本高。          </a:t>
            </a:r>
            <a:r>
              <a:rPr lang="zh-CN" altLang="en-US" sz="2200" b="1" dirty="0">
                <a:solidFill>
                  <a:schemeClr val="bg1">
                    <a:lumMod val="50000"/>
                  </a:schemeClr>
                </a:solidFill>
              </a:rPr>
              <a:t>已不用</a:t>
            </a:r>
            <a:endParaRPr lang="en-US" altLang="zh-CN" sz="2200" b="1" dirty="0">
              <a:solidFill>
                <a:schemeClr val="bg1">
                  <a:lumMod val="50000"/>
                </a:schemeClr>
              </a:solidFill>
              <a:latin typeface="楷体" panose="02010609060101010101" pitchFamily="49" charset="-122"/>
              <a:ea typeface="楷体" panose="02010609060101010101" pitchFamily="49" charset="-122"/>
            </a:endParaRPr>
          </a:p>
        </p:txBody>
      </p:sp>
      <p:sp>
        <p:nvSpPr>
          <p:cNvPr id="9" name="矩形 8"/>
          <p:cNvSpPr/>
          <p:nvPr/>
        </p:nvSpPr>
        <p:spPr>
          <a:xfrm>
            <a:off x="5564879" y="840208"/>
            <a:ext cx="449353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70AD47">
                    <a:lumMod val="75000"/>
                  </a:srgbClr>
                </a:solidFill>
                <a:effectLst/>
                <a:uLnTx/>
                <a:uFillTx/>
                <a:latin typeface="楷体" panose="02010609060101010101" pitchFamily="49" charset="-122"/>
                <a:ea typeface="楷体" panose="02010609060101010101" pitchFamily="49" charset="-122"/>
                <a:cs typeface="+mn-cs"/>
              </a:rPr>
              <a:t>在性能、成本、复杂度之间折中</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16" name="组合 15"/>
          <p:cNvGrpSpPr/>
          <p:nvPr/>
        </p:nvGrpSpPr>
        <p:grpSpPr>
          <a:xfrm>
            <a:off x="8171632" y="1600402"/>
            <a:ext cx="3263835" cy="1633565"/>
            <a:chOff x="8171632" y="1600402"/>
            <a:chExt cx="3263835" cy="1633565"/>
          </a:xfrm>
        </p:grpSpPr>
        <p:sp>
          <p:nvSpPr>
            <p:cNvPr id="10" name="矩形 9"/>
            <p:cNvSpPr/>
            <p:nvPr/>
          </p:nvSpPr>
          <p:spPr>
            <a:xfrm>
              <a:off x="8711813" y="1840829"/>
              <a:ext cx="2520000" cy="2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8711812" y="2394330"/>
              <a:ext cx="1692000" cy="2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8711812" y="2952911"/>
              <a:ext cx="864000" cy="2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cxnSp>
          <p:nvCxnSpPr>
            <p:cNvPr id="14" name="肘形连接符 13"/>
            <p:cNvCxnSpPr/>
            <p:nvPr/>
          </p:nvCxnSpPr>
          <p:spPr>
            <a:xfrm rot="10800000" flipH="1">
              <a:off x="8440307" y="1600402"/>
              <a:ext cx="1080000" cy="180000"/>
            </a:xfrm>
            <a:prstGeom prst="bentConnector3">
              <a:avLst>
                <a:gd name="adj1" fmla="val 24600"/>
              </a:avLst>
            </a:prstGeom>
            <a:ln w="19050"/>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10800000" flipH="1" flipV="1">
              <a:off x="9457213" y="1600402"/>
              <a:ext cx="1080000" cy="180000"/>
            </a:xfrm>
            <a:prstGeom prst="bentConnector3">
              <a:avLst>
                <a:gd name="adj1" fmla="val 51975"/>
              </a:avLst>
            </a:prstGeom>
            <a:ln w="19050"/>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171633" y="1834209"/>
              <a:ext cx="58060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rPr>
                <a:t>Load</a:t>
              </a:r>
              <a:endParaRPr kumimoji="0" lang="zh-CN" altLang="en-US" sz="1800" b="1"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33" name="文本框 32"/>
            <p:cNvSpPr txBox="1"/>
            <p:nvPr/>
          </p:nvSpPr>
          <p:spPr>
            <a:xfrm>
              <a:off x="8171633" y="2382611"/>
              <a:ext cx="5036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rPr>
                <a:t>Add</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34" name="文本框 33"/>
            <p:cNvSpPr txBox="1"/>
            <p:nvPr/>
          </p:nvSpPr>
          <p:spPr>
            <a:xfrm>
              <a:off x="8171632" y="2926190"/>
              <a:ext cx="5982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rPr>
                <a:t>Jump</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cxnSp>
          <p:nvCxnSpPr>
            <p:cNvPr id="112" name="肘形连接符 111"/>
            <p:cNvCxnSpPr/>
            <p:nvPr/>
          </p:nvCxnSpPr>
          <p:spPr>
            <a:xfrm rot="10800000" flipH="1">
              <a:off x="10355467" y="1600403"/>
              <a:ext cx="1080000" cy="180000"/>
            </a:xfrm>
            <a:prstGeom prst="bentConnector3">
              <a:avLst>
                <a:gd name="adj1" fmla="val 81044"/>
              </a:avLst>
            </a:prstGeom>
            <a:ln w="19050"/>
          </p:spPr>
          <p:style>
            <a:lnRef idx="1">
              <a:schemeClr val="accent1"/>
            </a:lnRef>
            <a:fillRef idx="0">
              <a:schemeClr val="accent1"/>
            </a:fillRef>
            <a:effectRef idx="0">
              <a:schemeClr val="accent1"/>
            </a:effectRef>
            <a:fontRef idx="minor">
              <a:schemeClr val="tx1"/>
            </a:fontRef>
          </p:style>
        </p:cxnSp>
        <p:cxnSp>
          <p:nvCxnSpPr>
            <p:cNvPr id="178" name="肘形连接符 177"/>
            <p:cNvCxnSpPr/>
            <p:nvPr/>
          </p:nvCxnSpPr>
          <p:spPr>
            <a:xfrm rot="10800000" flipH="1">
              <a:off x="8440307" y="2174727"/>
              <a:ext cx="1080000" cy="180000"/>
            </a:xfrm>
            <a:prstGeom prst="bentConnector3">
              <a:avLst>
                <a:gd name="adj1" fmla="val 24600"/>
              </a:avLst>
            </a:prstGeom>
            <a:ln w="19050"/>
          </p:spPr>
          <p:style>
            <a:lnRef idx="1">
              <a:schemeClr val="accent1"/>
            </a:lnRef>
            <a:fillRef idx="0">
              <a:schemeClr val="accent1"/>
            </a:fillRef>
            <a:effectRef idx="0">
              <a:schemeClr val="accent1"/>
            </a:effectRef>
            <a:fontRef idx="minor">
              <a:schemeClr val="tx1"/>
            </a:fontRef>
          </p:style>
        </p:cxnSp>
        <p:cxnSp>
          <p:nvCxnSpPr>
            <p:cNvPr id="179" name="肘形连接符 178"/>
            <p:cNvCxnSpPr/>
            <p:nvPr/>
          </p:nvCxnSpPr>
          <p:spPr>
            <a:xfrm rot="10800000" flipH="1" flipV="1">
              <a:off x="9457213" y="2174727"/>
              <a:ext cx="1080000" cy="180000"/>
            </a:xfrm>
            <a:prstGeom prst="bentConnector3">
              <a:avLst>
                <a:gd name="adj1" fmla="val 51975"/>
              </a:avLst>
            </a:prstGeom>
            <a:ln w="19050"/>
          </p:spPr>
          <p:style>
            <a:lnRef idx="1">
              <a:schemeClr val="accent1"/>
            </a:lnRef>
            <a:fillRef idx="0">
              <a:schemeClr val="accent1"/>
            </a:fillRef>
            <a:effectRef idx="0">
              <a:schemeClr val="accent1"/>
            </a:effectRef>
            <a:fontRef idx="minor">
              <a:schemeClr val="tx1"/>
            </a:fontRef>
          </p:style>
        </p:cxnSp>
        <p:cxnSp>
          <p:nvCxnSpPr>
            <p:cNvPr id="180" name="肘形连接符 179"/>
            <p:cNvCxnSpPr/>
            <p:nvPr/>
          </p:nvCxnSpPr>
          <p:spPr>
            <a:xfrm rot="10800000" flipH="1">
              <a:off x="10355467" y="2174728"/>
              <a:ext cx="1080000" cy="180000"/>
            </a:xfrm>
            <a:prstGeom prst="bentConnector3">
              <a:avLst>
                <a:gd name="adj1" fmla="val 81044"/>
              </a:avLst>
            </a:prstGeom>
            <a:ln w="19050"/>
          </p:spPr>
          <p:style>
            <a:lnRef idx="1">
              <a:schemeClr val="accent1"/>
            </a:lnRef>
            <a:fillRef idx="0">
              <a:schemeClr val="accent1"/>
            </a:fillRef>
            <a:effectRef idx="0">
              <a:schemeClr val="accent1"/>
            </a:effectRef>
            <a:fontRef idx="minor">
              <a:schemeClr val="tx1"/>
            </a:fontRef>
          </p:style>
        </p:cxnSp>
        <p:cxnSp>
          <p:nvCxnSpPr>
            <p:cNvPr id="181" name="肘形连接符 180"/>
            <p:cNvCxnSpPr/>
            <p:nvPr/>
          </p:nvCxnSpPr>
          <p:spPr>
            <a:xfrm rot="10800000" flipH="1">
              <a:off x="8440307" y="2735976"/>
              <a:ext cx="1080000" cy="180000"/>
            </a:xfrm>
            <a:prstGeom prst="bentConnector3">
              <a:avLst>
                <a:gd name="adj1" fmla="val 24600"/>
              </a:avLst>
            </a:prstGeom>
            <a:ln w="19050"/>
          </p:spPr>
          <p:style>
            <a:lnRef idx="1">
              <a:schemeClr val="accent1"/>
            </a:lnRef>
            <a:fillRef idx="0">
              <a:schemeClr val="accent1"/>
            </a:fillRef>
            <a:effectRef idx="0">
              <a:schemeClr val="accent1"/>
            </a:effectRef>
            <a:fontRef idx="minor">
              <a:schemeClr val="tx1"/>
            </a:fontRef>
          </p:style>
        </p:cxnSp>
        <p:cxnSp>
          <p:nvCxnSpPr>
            <p:cNvPr id="182" name="肘形连接符 181"/>
            <p:cNvCxnSpPr/>
            <p:nvPr/>
          </p:nvCxnSpPr>
          <p:spPr>
            <a:xfrm rot="10800000" flipH="1" flipV="1">
              <a:off x="9457213" y="2735976"/>
              <a:ext cx="1080000" cy="180000"/>
            </a:xfrm>
            <a:prstGeom prst="bentConnector3">
              <a:avLst>
                <a:gd name="adj1" fmla="val 51975"/>
              </a:avLst>
            </a:prstGeom>
            <a:ln w="19050"/>
          </p:spPr>
          <p:style>
            <a:lnRef idx="1">
              <a:schemeClr val="accent1"/>
            </a:lnRef>
            <a:fillRef idx="0">
              <a:schemeClr val="accent1"/>
            </a:fillRef>
            <a:effectRef idx="0">
              <a:schemeClr val="accent1"/>
            </a:effectRef>
            <a:fontRef idx="minor">
              <a:schemeClr val="tx1"/>
            </a:fontRef>
          </p:style>
        </p:cxnSp>
        <p:cxnSp>
          <p:nvCxnSpPr>
            <p:cNvPr id="183" name="肘形连接符 182"/>
            <p:cNvCxnSpPr/>
            <p:nvPr/>
          </p:nvCxnSpPr>
          <p:spPr>
            <a:xfrm rot="10800000" flipH="1">
              <a:off x="10355467" y="2735977"/>
              <a:ext cx="1080000" cy="180000"/>
            </a:xfrm>
            <a:prstGeom prst="bentConnector3">
              <a:avLst>
                <a:gd name="adj1" fmla="val 81044"/>
              </a:avLst>
            </a:prstGeom>
            <a:ln w="19050"/>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29901" y="3574473"/>
            <a:ext cx="10892535" cy="1569754"/>
            <a:chOff x="429901" y="3574473"/>
            <a:chExt cx="10892535" cy="1569754"/>
          </a:xfrm>
        </p:grpSpPr>
        <p:grpSp>
          <p:nvGrpSpPr>
            <p:cNvPr id="177" name="组合 176"/>
            <p:cNvGrpSpPr/>
            <p:nvPr/>
          </p:nvGrpSpPr>
          <p:grpSpPr>
            <a:xfrm>
              <a:off x="8171632" y="3574473"/>
              <a:ext cx="3150804" cy="1569754"/>
              <a:chOff x="8283392" y="3574473"/>
              <a:chExt cx="3150804" cy="1569754"/>
            </a:xfrm>
          </p:grpSpPr>
          <p:sp>
            <p:nvSpPr>
              <p:cNvPr id="25" name="矩形 24"/>
              <p:cNvSpPr/>
              <p:nvPr/>
            </p:nvSpPr>
            <p:spPr>
              <a:xfrm>
                <a:off x="8818106" y="3796294"/>
                <a:ext cx="2520000" cy="2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26" name="矩形 25"/>
              <p:cNvSpPr/>
              <p:nvPr/>
            </p:nvSpPr>
            <p:spPr>
              <a:xfrm>
                <a:off x="8818105" y="4309155"/>
                <a:ext cx="1692000" cy="2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27" name="矩形 26"/>
              <p:cNvSpPr/>
              <p:nvPr/>
            </p:nvSpPr>
            <p:spPr>
              <a:xfrm>
                <a:off x="8818105" y="4847416"/>
                <a:ext cx="864000" cy="2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cxnSp>
            <p:nvCxnSpPr>
              <p:cNvPr id="28" name="肘形连接符 27"/>
              <p:cNvCxnSpPr/>
              <p:nvPr/>
            </p:nvCxnSpPr>
            <p:spPr>
              <a:xfrm rot="10800000" flipH="1">
                <a:off x="8679080" y="3574474"/>
                <a:ext cx="216000" cy="180000"/>
              </a:xfrm>
              <a:prstGeom prst="bentConnector3">
                <a:avLst>
                  <a:gd name="adj1" fmla="val 65051"/>
                </a:avLst>
              </a:prstGeom>
              <a:ln w="19050"/>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0800000" flipH="1" flipV="1">
                <a:off x="8882306" y="3574474"/>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8843505" y="3810694"/>
                <a:ext cx="396000" cy="223200"/>
              </a:xfrm>
              <a:prstGeom prst="rect">
                <a:avLst/>
              </a:prstGeom>
              <a:solidFill>
                <a:schemeClr val="accent6">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5" name="文本框 34"/>
              <p:cNvSpPr txBox="1"/>
              <p:nvPr/>
            </p:nvSpPr>
            <p:spPr>
              <a:xfrm>
                <a:off x="8283393" y="3805429"/>
                <a:ext cx="5629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rPr>
                  <a:t>Load</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36" name="文本框 35"/>
              <p:cNvSpPr txBox="1"/>
              <p:nvPr/>
            </p:nvSpPr>
            <p:spPr>
              <a:xfrm>
                <a:off x="8283393" y="4313191"/>
                <a:ext cx="5036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rPr>
                  <a:t>Add</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37" name="文本框 36"/>
              <p:cNvSpPr txBox="1"/>
              <p:nvPr/>
            </p:nvSpPr>
            <p:spPr>
              <a:xfrm>
                <a:off x="8283392" y="4836450"/>
                <a:ext cx="5982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rPr>
                  <a:t>Jump</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40" name="矩形 39"/>
              <p:cNvSpPr/>
              <p:nvPr/>
            </p:nvSpPr>
            <p:spPr>
              <a:xfrm>
                <a:off x="9258806" y="3810694"/>
                <a:ext cx="396000" cy="223200"/>
              </a:xfrm>
              <a:prstGeom prst="rect">
                <a:avLst/>
              </a:prstGeom>
              <a:solidFill>
                <a:srgbClr val="00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1" name="矩形 40"/>
              <p:cNvSpPr/>
              <p:nvPr/>
            </p:nvSpPr>
            <p:spPr>
              <a:xfrm>
                <a:off x="9674107" y="3810694"/>
                <a:ext cx="288000" cy="223200"/>
              </a:xfrm>
              <a:prstGeom prst="rect">
                <a:avLst/>
              </a:prstGeom>
              <a:solidFill>
                <a:srgbClr val="FF3399">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2" name="矩形 41"/>
              <p:cNvSpPr/>
              <p:nvPr/>
            </p:nvSpPr>
            <p:spPr>
              <a:xfrm>
                <a:off x="10089408" y="3810694"/>
                <a:ext cx="396000" cy="223200"/>
              </a:xfrm>
              <a:prstGeom prst="rect">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3" name="矩形 42"/>
              <p:cNvSpPr/>
              <p:nvPr/>
            </p:nvSpPr>
            <p:spPr>
              <a:xfrm>
                <a:off x="10509789" y="3810694"/>
                <a:ext cx="396000" cy="223200"/>
              </a:xfrm>
              <a:prstGeom prst="rect">
                <a:avLst/>
              </a:prstGeom>
              <a:solidFill>
                <a:srgbClr val="5F5F5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4" name="矩形 43"/>
              <p:cNvSpPr/>
              <p:nvPr/>
            </p:nvSpPr>
            <p:spPr>
              <a:xfrm>
                <a:off x="10920012" y="3810694"/>
                <a:ext cx="396000" cy="223200"/>
              </a:xfrm>
              <a:prstGeom prst="rect">
                <a:avLst/>
              </a:prstGeom>
              <a:solidFill>
                <a:schemeClr val="accent4">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5" name="矩形 44"/>
              <p:cNvSpPr/>
              <p:nvPr/>
            </p:nvSpPr>
            <p:spPr>
              <a:xfrm>
                <a:off x="8843505" y="4328214"/>
                <a:ext cx="396000" cy="223200"/>
              </a:xfrm>
              <a:prstGeom prst="rect">
                <a:avLst/>
              </a:prstGeom>
              <a:solidFill>
                <a:schemeClr val="accent6">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6" name="矩形 45"/>
              <p:cNvSpPr/>
              <p:nvPr/>
            </p:nvSpPr>
            <p:spPr>
              <a:xfrm>
                <a:off x="8843197" y="4861214"/>
                <a:ext cx="396000" cy="223200"/>
              </a:xfrm>
              <a:prstGeom prst="rect">
                <a:avLst/>
              </a:prstGeom>
              <a:solidFill>
                <a:schemeClr val="accent6">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7" name="矩形 46"/>
              <p:cNvSpPr/>
              <p:nvPr/>
            </p:nvSpPr>
            <p:spPr>
              <a:xfrm>
                <a:off x="9258806" y="4857301"/>
                <a:ext cx="288000" cy="223200"/>
              </a:xfrm>
              <a:prstGeom prst="rect">
                <a:avLst/>
              </a:prstGeom>
              <a:solidFill>
                <a:srgbClr val="FF3399">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8" name="矩形 47"/>
              <p:cNvSpPr/>
              <p:nvPr/>
            </p:nvSpPr>
            <p:spPr>
              <a:xfrm>
                <a:off x="9258806" y="4323555"/>
                <a:ext cx="396000" cy="223200"/>
              </a:xfrm>
              <a:prstGeom prst="rect">
                <a:avLst/>
              </a:prstGeom>
              <a:solidFill>
                <a:srgbClr val="00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9" name="矩形 48"/>
              <p:cNvSpPr/>
              <p:nvPr/>
            </p:nvSpPr>
            <p:spPr>
              <a:xfrm>
                <a:off x="9652956" y="4314420"/>
                <a:ext cx="396000" cy="223200"/>
              </a:xfrm>
              <a:prstGeom prst="rect">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0" name="矩形 49"/>
              <p:cNvSpPr/>
              <p:nvPr/>
            </p:nvSpPr>
            <p:spPr>
              <a:xfrm>
                <a:off x="9673105" y="4314420"/>
                <a:ext cx="396000" cy="223200"/>
              </a:xfrm>
              <a:prstGeom prst="rect">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1" name="矩形 50"/>
              <p:cNvSpPr/>
              <p:nvPr/>
            </p:nvSpPr>
            <p:spPr>
              <a:xfrm>
                <a:off x="10087404" y="4323555"/>
                <a:ext cx="396000" cy="223200"/>
              </a:xfrm>
              <a:prstGeom prst="rect">
                <a:avLst/>
              </a:prstGeom>
              <a:solidFill>
                <a:schemeClr val="accent4">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57" name="肘形连接符 56"/>
              <p:cNvCxnSpPr/>
              <p:nvPr/>
            </p:nvCxnSpPr>
            <p:spPr>
              <a:xfrm rot="10800000" flipH="1">
                <a:off x="9146440" y="3574474"/>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24" name="肘形连接符 123"/>
              <p:cNvCxnSpPr/>
              <p:nvPr/>
            </p:nvCxnSpPr>
            <p:spPr>
              <a:xfrm rot="10800000" flipH="1" flipV="1">
                <a:off x="9292492" y="3574473"/>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25" name="肘形连接符 124"/>
              <p:cNvCxnSpPr/>
              <p:nvPr/>
            </p:nvCxnSpPr>
            <p:spPr>
              <a:xfrm rot="10800000" flipH="1">
                <a:off x="9556626" y="3574474"/>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26" name="肘形连接符 125"/>
              <p:cNvCxnSpPr/>
              <p:nvPr/>
            </p:nvCxnSpPr>
            <p:spPr>
              <a:xfrm rot="10800000" flipH="1" flipV="1">
                <a:off x="9682158" y="3574474"/>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27" name="肘形连接符 126"/>
              <p:cNvCxnSpPr/>
              <p:nvPr/>
            </p:nvCxnSpPr>
            <p:spPr>
              <a:xfrm rot="10800000" flipH="1">
                <a:off x="9946292" y="3574474"/>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28" name="肘形连接符 127"/>
              <p:cNvCxnSpPr/>
              <p:nvPr/>
            </p:nvCxnSpPr>
            <p:spPr>
              <a:xfrm rot="10800000" flipH="1" flipV="1">
                <a:off x="10112812" y="3574474"/>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29" name="肘形连接符 128"/>
              <p:cNvCxnSpPr/>
              <p:nvPr/>
            </p:nvCxnSpPr>
            <p:spPr>
              <a:xfrm rot="10800000" flipH="1">
                <a:off x="10376946" y="3574474"/>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30" name="肘形连接符 129"/>
              <p:cNvCxnSpPr/>
              <p:nvPr/>
            </p:nvCxnSpPr>
            <p:spPr>
              <a:xfrm rot="10800000" flipH="1" flipV="1">
                <a:off x="10533637" y="3574474"/>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31" name="肘形连接符 130"/>
              <p:cNvCxnSpPr/>
              <p:nvPr/>
            </p:nvCxnSpPr>
            <p:spPr>
              <a:xfrm rot="10800000" flipH="1">
                <a:off x="10797771" y="3574474"/>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32" name="肘形连接符 131"/>
              <p:cNvCxnSpPr/>
              <p:nvPr/>
            </p:nvCxnSpPr>
            <p:spPr>
              <a:xfrm rot="10800000" flipH="1" flipV="1">
                <a:off x="10954062" y="3574474"/>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33" name="肘形连接符 132"/>
              <p:cNvCxnSpPr/>
              <p:nvPr/>
            </p:nvCxnSpPr>
            <p:spPr>
              <a:xfrm rot="10800000" flipH="1">
                <a:off x="11218196" y="3574474"/>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34" name="肘形连接符 133"/>
              <p:cNvCxnSpPr/>
              <p:nvPr/>
            </p:nvCxnSpPr>
            <p:spPr>
              <a:xfrm rot="10800000" flipH="1">
                <a:off x="8679080" y="4091577"/>
                <a:ext cx="216000" cy="180000"/>
              </a:xfrm>
              <a:prstGeom prst="bentConnector3">
                <a:avLst>
                  <a:gd name="adj1" fmla="val 65051"/>
                </a:avLst>
              </a:prstGeom>
              <a:ln w="19050"/>
            </p:spPr>
            <p:style>
              <a:lnRef idx="1">
                <a:schemeClr val="accent1"/>
              </a:lnRef>
              <a:fillRef idx="0">
                <a:schemeClr val="accent1"/>
              </a:fillRef>
              <a:effectRef idx="0">
                <a:schemeClr val="accent1"/>
              </a:effectRef>
              <a:fontRef idx="minor">
                <a:schemeClr val="tx1"/>
              </a:fontRef>
            </p:style>
          </p:cxnSp>
          <p:cxnSp>
            <p:nvCxnSpPr>
              <p:cNvPr id="135" name="肘形连接符 134"/>
              <p:cNvCxnSpPr/>
              <p:nvPr/>
            </p:nvCxnSpPr>
            <p:spPr>
              <a:xfrm rot="10800000" flipH="1" flipV="1">
                <a:off x="8882306" y="4091577"/>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36" name="肘形连接符 135"/>
              <p:cNvCxnSpPr/>
              <p:nvPr/>
            </p:nvCxnSpPr>
            <p:spPr>
              <a:xfrm rot="10800000" flipH="1">
                <a:off x="9146440" y="4091577"/>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37" name="肘形连接符 136"/>
              <p:cNvCxnSpPr/>
              <p:nvPr/>
            </p:nvCxnSpPr>
            <p:spPr>
              <a:xfrm rot="10800000" flipH="1" flipV="1">
                <a:off x="9292492" y="4091577"/>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38" name="肘形连接符 137"/>
              <p:cNvCxnSpPr/>
              <p:nvPr/>
            </p:nvCxnSpPr>
            <p:spPr>
              <a:xfrm rot="10800000" flipH="1">
                <a:off x="9556626" y="4091577"/>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39" name="肘形连接符 138"/>
              <p:cNvCxnSpPr/>
              <p:nvPr/>
            </p:nvCxnSpPr>
            <p:spPr>
              <a:xfrm rot="10800000" flipH="1" flipV="1">
                <a:off x="9682158" y="4091577"/>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40" name="肘形连接符 139"/>
              <p:cNvCxnSpPr/>
              <p:nvPr/>
            </p:nvCxnSpPr>
            <p:spPr>
              <a:xfrm rot="10800000" flipH="1">
                <a:off x="9946292" y="4091577"/>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41" name="肘形连接符 140"/>
              <p:cNvCxnSpPr/>
              <p:nvPr/>
            </p:nvCxnSpPr>
            <p:spPr>
              <a:xfrm rot="10800000" flipH="1" flipV="1">
                <a:off x="10112812" y="4091577"/>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42" name="肘形连接符 141"/>
              <p:cNvCxnSpPr/>
              <p:nvPr/>
            </p:nvCxnSpPr>
            <p:spPr>
              <a:xfrm rot="10800000" flipH="1">
                <a:off x="10376946" y="4091577"/>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47" name="肘形连接符 146"/>
              <p:cNvCxnSpPr/>
              <p:nvPr/>
            </p:nvCxnSpPr>
            <p:spPr>
              <a:xfrm rot="10800000" flipH="1">
                <a:off x="8679080" y="4625612"/>
                <a:ext cx="216000" cy="180000"/>
              </a:xfrm>
              <a:prstGeom prst="bentConnector3">
                <a:avLst>
                  <a:gd name="adj1" fmla="val 65051"/>
                </a:avLst>
              </a:prstGeom>
              <a:ln w="19050"/>
            </p:spPr>
            <p:style>
              <a:lnRef idx="1">
                <a:schemeClr val="accent1"/>
              </a:lnRef>
              <a:fillRef idx="0">
                <a:schemeClr val="accent1"/>
              </a:fillRef>
              <a:effectRef idx="0">
                <a:schemeClr val="accent1"/>
              </a:effectRef>
              <a:fontRef idx="minor">
                <a:schemeClr val="tx1"/>
              </a:fontRef>
            </p:style>
          </p:cxnSp>
          <p:cxnSp>
            <p:nvCxnSpPr>
              <p:cNvPr id="148" name="肘形连接符 147"/>
              <p:cNvCxnSpPr/>
              <p:nvPr/>
            </p:nvCxnSpPr>
            <p:spPr>
              <a:xfrm rot="10800000" flipH="1" flipV="1">
                <a:off x="8882306" y="4625612"/>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49" name="肘形连接符 148"/>
              <p:cNvCxnSpPr/>
              <p:nvPr/>
            </p:nvCxnSpPr>
            <p:spPr>
              <a:xfrm rot="10800000" flipH="1">
                <a:off x="9146440" y="4625612"/>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50" name="肘形连接符 149"/>
              <p:cNvCxnSpPr/>
              <p:nvPr/>
            </p:nvCxnSpPr>
            <p:spPr>
              <a:xfrm rot="10800000" flipH="1" flipV="1">
                <a:off x="9292492" y="4625612"/>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51" name="肘形连接符 150"/>
              <p:cNvCxnSpPr/>
              <p:nvPr/>
            </p:nvCxnSpPr>
            <p:spPr>
              <a:xfrm rot="10800000" flipH="1">
                <a:off x="9556626" y="4625612"/>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29901" y="3845083"/>
              <a:ext cx="5416719" cy="977768"/>
            </a:xfrm>
            <a:prstGeom prst="rect">
              <a:avLst/>
            </a:prstGeom>
          </p:spPr>
          <p:txBody>
            <a:bodyPr wrap="square">
              <a:spAutoFit/>
            </a:bodyPr>
            <a:lstStyle/>
            <a:p>
              <a:pPr marL="457200" indent="-457200">
                <a:lnSpc>
                  <a:spcPct val="130000"/>
                </a:lnSpc>
                <a:spcBef>
                  <a:spcPts val="0"/>
                </a:spcBef>
                <a:buFont typeface="+mj-ea"/>
                <a:buAutoNum type="circleNumDbPlain" startAt="2"/>
              </a:pPr>
              <a:r>
                <a:rPr lang="zh-CN" altLang="en-US" sz="2400" b="1" dirty="0">
                  <a:solidFill>
                    <a:schemeClr val="bg1">
                      <a:lumMod val="50000"/>
                    </a:schemeClr>
                  </a:solidFill>
                </a:rPr>
                <a:t>多周期</a:t>
              </a:r>
              <a:br>
                <a:rPr lang="en-US" altLang="zh-CN" dirty="0">
                  <a:solidFill>
                    <a:schemeClr val="bg1">
                      <a:lumMod val="50000"/>
                    </a:schemeClr>
                  </a:solidFill>
                </a:rPr>
              </a:br>
              <a:r>
                <a:rPr lang="zh-CN" altLang="en-US" sz="2200" b="1" dirty="0">
                  <a:solidFill>
                    <a:schemeClr val="bg1">
                      <a:lumMod val="50000"/>
                    </a:schemeClr>
                  </a:solidFill>
                </a:rPr>
                <a:t>用多个时钟周期执行一条指令</a:t>
              </a:r>
              <a:r>
                <a:rPr lang="zh-CN" altLang="en-US" sz="2200" dirty="0">
                  <a:solidFill>
                    <a:schemeClr val="bg1">
                      <a:lumMod val="50000"/>
                    </a:schemeClr>
                  </a:solidFill>
                </a:rPr>
                <a:t>。</a:t>
              </a:r>
              <a:endParaRPr lang="en-US" altLang="zh-CN" sz="2200" dirty="0">
                <a:solidFill>
                  <a:schemeClr val="bg1">
                    <a:lumMod val="50000"/>
                  </a:schemeClr>
                </a:solidFill>
              </a:endParaRPr>
            </a:p>
          </p:txBody>
        </p:sp>
      </p:grpSp>
      <p:grpSp>
        <p:nvGrpSpPr>
          <p:cNvPr id="13" name="组合 12"/>
          <p:cNvGrpSpPr/>
          <p:nvPr/>
        </p:nvGrpSpPr>
        <p:grpSpPr>
          <a:xfrm>
            <a:off x="440985" y="5523985"/>
            <a:ext cx="11332096" cy="1098408"/>
            <a:chOff x="440985" y="5523985"/>
            <a:chExt cx="11332096" cy="1098408"/>
          </a:xfrm>
        </p:grpSpPr>
        <p:grpSp>
          <p:nvGrpSpPr>
            <p:cNvPr id="175" name="组合 174"/>
            <p:cNvGrpSpPr/>
            <p:nvPr/>
          </p:nvGrpSpPr>
          <p:grpSpPr>
            <a:xfrm>
              <a:off x="8159611" y="5523985"/>
              <a:ext cx="3613470" cy="1098408"/>
              <a:chOff x="8283392" y="5560776"/>
              <a:chExt cx="3613470" cy="1098408"/>
            </a:xfrm>
          </p:grpSpPr>
          <p:sp>
            <p:nvSpPr>
              <p:cNvPr id="64" name="矩形 63"/>
              <p:cNvSpPr/>
              <p:nvPr/>
            </p:nvSpPr>
            <p:spPr>
              <a:xfrm>
                <a:off x="8818106" y="5793851"/>
                <a:ext cx="2520000" cy="2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65" name="矩形 64"/>
              <p:cNvSpPr/>
              <p:nvPr/>
            </p:nvSpPr>
            <p:spPr>
              <a:xfrm>
                <a:off x="9234665" y="6078112"/>
                <a:ext cx="2520000" cy="2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66" name="矩形 65"/>
              <p:cNvSpPr/>
              <p:nvPr/>
            </p:nvSpPr>
            <p:spPr>
              <a:xfrm>
                <a:off x="9671545" y="6362373"/>
                <a:ext cx="864000" cy="25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69" name="矩形 68"/>
              <p:cNvSpPr/>
              <p:nvPr/>
            </p:nvSpPr>
            <p:spPr>
              <a:xfrm>
                <a:off x="8843505" y="5808251"/>
                <a:ext cx="396000" cy="223200"/>
              </a:xfrm>
              <a:prstGeom prst="rect">
                <a:avLst/>
              </a:prstGeom>
              <a:solidFill>
                <a:schemeClr val="accent6">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0" name="文本框 69"/>
              <p:cNvSpPr txBox="1"/>
              <p:nvPr/>
            </p:nvSpPr>
            <p:spPr>
              <a:xfrm>
                <a:off x="8283393" y="5802986"/>
                <a:ext cx="56297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rPr>
                  <a:t>Load</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71" name="文本框 70"/>
              <p:cNvSpPr txBox="1"/>
              <p:nvPr/>
            </p:nvSpPr>
            <p:spPr>
              <a:xfrm>
                <a:off x="8283393" y="6082148"/>
                <a:ext cx="503664"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rPr>
                  <a:t>Add</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72" name="文本框 71"/>
              <p:cNvSpPr txBox="1"/>
              <p:nvPr/>
            </p:nvSpPr>
            <p:spPr>
              <a:xfrm>
                <a:off x="8283392" y="6351407"/>
                <a:ext cx="59824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rPr>
                  <a:t>Jump</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F0502020204030204"/>
                  <a:ea typeface="等线" panose="02010600030101010101" pitchFamily="2" charset="-122"/>
                  <a:cs typeface="+mn-cs"/>
                </a:endParaRPr>
              </a:p>
            </p:txBody>
          </p:sp>
          <p:sp>
            <p:nvSpPr>
              <p:cNvPr id="73" name="矩形 72"/>
              <p:cNvSpPr/>
              <p:nvPr/>
            </p:nvSpPr>
            <p:spPr>
              <a:xfrm>
                <a:off x="9258806" y="5808251"/>
                <a:ext cx="396000" cy="223200"/>
              </a:xfrm>
              <a:prstGeom prst="rect">
                <a:avLst/>
              </a:prstGeom>
              <a:solidFill>
                <a:srgbClr val="00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4" name="矩形 73"/>
              <p:cNvSpPr/>
              <p:nvPr/>
            </p:nvSpPr>
            <p:spPr>
              <a:xfrm>
                <a:off x="9674107" y="5808251"/>
                <a:ext cx="288000" cy="223200"/>
              </a:xfrm>
              <a:prstGeom prst="rect">
                <a:avLst/>
              </a:prstGeom>
              <a:solidFill>
                <a:srgbClr val="FF3399">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5" name="矩形 74"/>
              <p:cNvSpPr/>
              <p:nvPr/>
            </p:nvSpPr>
            <p:spPr>
              <a:xfrm>
                <a:off x="10089408" y="5808251"/>
                <a:ext cx="396000" cy="223200"/>
              </a:xfrm>
              <a:prstGeom prst="rect">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6" name="矩形 75"/>
              <p:cNvSpPr/>
              <p:nvPr/>
            </p:nvSpPr>
            <p:spPr>
              <a:xfrm>
                <a:off x="10509789" y="5808251"/>
                <a:ext cx="396000" cy="223200"/>
              </a:xfrm>
              <a:prstGeom prst="rect">
                <a:avLst/>
              </a:prstGeom>
              <a:solidFill>
                <a:srgbClr val="5F5F5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7" name="矩形 76"/>
              <p:cNvSpPr/>
              <p:nvPr/>
            </p:nvSpPr>
            <p:spPr>
              <a:xfrm>
                <a:off x="10920012" y="5808251"/>
                <a:ext cx="396000" cy="223200"/>
              </a:xfrm>
              <a:prstGeom prst="rect">
                <a:avLst/>
              </a:prstGeom>
              <a:solidFill>
                <a:schemeClr val="accent4">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矩形 77"/>
              <p:cNvSpPr/>
              <p:nvPr/>
            </p:nvSpPr>
            <p:spPr>
              <a:xfrm>
                <a:off x="9260065" y="6097171"/>
                <a:ext cx="396000" cy="223200"/>
              </a:xfrm>
              <a:prstGeom prst="rect">
                <a:avLst/>
              </a:prstGeom>
              <a:solidFill>
                <a:schemeClr val="accent6">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9" name="矩形 78"/>
              <p:cNvSpPr/>
              <p:nvPr/>
            </p:nvSpPr>
            <p:spPr>
              <a:xfrm>
                <a:off x="9696637" y="6376171"/>
                <a:ext cx="396000" cy="223200"/>
              </a:xfrm>
              <a:prstGeom prst="rect">
                <a:avLst/>
              </a:prstGeom>
              <a:solidFill>
                <a:schemeClr val="accent6">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0" name="矩形 79"/>
              <p:cNvSpPr/>
              <p:nvPr/>
            </p:nvSpPr>
            <p:spPr>
              <a:xfrm>
                <a:off x="10112246" y="6372258"/>
                <a:ext cx="288000" cy="223200"/>
              </a:xfrm>
              <a:prstGeom prst="rect">
                <a:avLst/>
              </a:prstGeom>
              <a:solidFill>
                <a:srgbClr val="FF3399">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1" name="矩形 80"/>
              <p:cNvSpPr/>
              <p:nvPr/>
            </p:nvSpPr>
            <p:spPr>
              <a:xfrm>
                <a:off x="9675366" y="6092512"/>
                <a:ext cx="396000" cy="223200"/>
              </a:xfrm>
              <a:prstGeom prst="rect">
                <a:avLst/>
              </a:prstGeom>
              <a:solidFill>
                <a:srgbClr val="00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3" name="矩形 82"/>
              <p:cNvSpPr/>
              <p:nvPr/>
            </p:nvSpPr>
            <p:spPr>
              <a:xfrm>
                <a:off x="10506225" y="6083377"/>
                <a:ext cx="396000" cy="223200"/>
              </a:xfrm>
              <a:prstGeom prst="rect">
                <a:avLst/>
              </a:prstGeom>
              <a:solidFill>
                <a:srgbClr val="FFFF00">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4" name="矩形 83"/>
              <p:cNvSpPr/>
              <p:nvPr/>
            </p:nvSpPr>
            <p:spPr>
              <a:xfrm>
                <a:off x="11342164" y="6092512"/>
                <a:ext cx="396000" cy="223200"/>
              </a:xfrm>
              <a:prstGeom prst="rect">
                <a:avLst/>
              </a:prstGeom>
              <a:solidFill>
                <a:schemeClr val="accent4">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60" name="肘形连接符 159"/>
              <p:cNvCxnSpPr/>
              <p:nvPr/>
            </p:nvCxnSpPr>
            <p:spPr>
              <a:xfrm rot="10800000" flipH="1">
                <a:off x="8679080" y="5560776"/>
                <a:ext cx="216000" cy="180000"/>
              </a:xfrm>
              <a:prstGeom prst="bentConnector3">
                <a:avLst>
                  <a:gd name="adj1" fmla="val 65051"/>
                </a:avLst>
              </a:prstGeom>
              <a:ln w="19050"/>
            </p:spPr>
            <p:style>
              <a:lnRef idx="1">
                <a:schemeClr val="accent1"/>
              </a:lnRef>
              <a:fillRef idx="0">
                <a:schemeClr val="accent1"/>
              </a:fillRef>
              <a:effectRef idx="0">
                <a:schemeClr val="accent1"/>
              </a:effectRef>
              <a:fontRef idx="minor">
                <a:schemeClr val="tx1"/>
              </a:fontRef>
            </p:style>
          </p:cxnSp>
          <p:cxnSp>
            <p:nvCxnSpPr>
              <p:cNvPr id="161" name="肘形连接符 160"/>
              <p:cNvCxnSpPr/>
              <p:nvPr/>
            </p:nvCxnSpPr>
            <p:spPr>
              <a:xfrm rot="10800000" flipH="1" flipV="1">
                <a:off x="8882306" y="5560776"/>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62" name="肘形连接符 161"/>
              <p:cNvCxnSpPr/>
              <p:nvPr/>
            </p:nvCxnSpPr>
            <p:spPr>
              <a:xfrm rot="10800000" flipH="1">
                <a:off x="9146440" y="5560776"/>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63" name="肘形连接符 162"/>
              <p:cNvCxnSpPr/>
              <p:nvPr/>
            </p:nvCxnSpPr>
            <p:spPr>
              <a:xfrm rot="10800000" flipH="1" flipV="1">
                <a:off x="9292492" y="5560776"/>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64" name="肘形连接符 163"/>
              <p:cNvCxnSpPr/>
              <p:nvPr/>
            </p:nvCxnSpPr>
            <p:spPr>
              <a:xfrm rot="10800000" flipH="1">
                <a:off x="9556626" y="5560776"/>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65" name="肘形连接符 164"/>
              <p:cNvCxnSpPr/>
              <p:nvPr/>
            </p:nvCxnSpPr>
            <p:spPr>
              <a:xfrm rot="10800000" flipH="1" flipV="1">
                <a:off x="9682158" y="5560776"/>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66" name="肘形连接符 165"/>
              <p:cNvCxnSpPr/>
              <p:nvPr/>
            </p:nvCxnSpPr>
            <p:spPr>
              <a:xfrm rot="10800000" flipH="1">
                <a:off x="9946292" y="5560776"/>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67" name="肘形连接符 166"/>
              <p:cNvCxnSpPr/>
              <p:nvPr/>
            </p:nvCxnSpPr>
            <p:spPr>
              <a:xfrm rot="10800000" flipH="1" flipV="1">
                <a:off x="10112812" y="5560776"/>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68" name="肘形连接符 167"/>
              <p:cNvCxnSpPr/>
              <p:nvPr/>
            </p:nvCxnSpPr>
            <p:spPr>
              <a:xfrm rot="10800000" flipH="1">
                <a:off x="10376946" y="5560776"/>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69" name="肘形连接符 168"/>
              <p:cNvCxnSpPr/>
              <p:nvPr/>
            </p:nvCxnSpPr>
            <p:spPr>
              <a:xfrm rot="10800000" flipH="1" flipV="1">
                <a:off x="10533637" y="5560776"/>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70" name="肘形连接符 169"/>
              <p:cNvCxnSpPr/>
              <p:nvPr/>
            </p:nvCxnSpPr>
            <p:spPr>
              <a:xfrm rot="10800000" flipH="1">
                <a:off x="10797771" y="5560776"/>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0800000" flipH="1" flipV="1">
                <a:off x="10954062" y="5560776"/>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72" name="肘形连接符 171"/>
              <p:cNvCxnSpPr/>
              <p:nvPr/>
            </p:nvCxnSpPr>
            <p:spPr>
              <a:xfrm rot="10800000" flipH="1">
                <a:off x="11218196" y="5560776"/>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cxnSp>
            <p:nvCxnSpPr>
              <p:cNvPr id="173" name="肘形连接符 172"/>
              <p:cNvCxnSpPr/>
              <p:nvPr/>
            </p:nvCxnSpPr>
            <p:spPr>
              <a:xfrm rot="10800000" flipH="1" flipV="1">
                <a:off x="11416728" y="5560776"/>
                <a:ext cx="288000" cy="180000"/>
              </a:xfrm>
              <a:prstGeom prst="bentConnector3">
                <a:avLst>
                  <a:gd name="adj1" fmla="val 44154"/>
                </a:avLst>
              </a:prstGeom>
              <a:ln w="19050"/>
            </p:spPr>
            <p:style>
              <a:lnRef idx="1">
                <a:schemeClr val="accent1"/>
              </a:lnRef>
              <a:fillRef idx="0">
                <a:schemeClr val="accent1"/>
              </a:fillRef>
              <a:effectRef idx="0">
                <a:schemeClr val="accent1"/>
              </a:effectRef>
              <a:fontRef idx="minor">
                <a:schemeClr val="tx1"/>
              </a:fontRef>
            </p:style>
          </p:cxnSp>
          <p:cxnSp>
            <p:nvCxnSpPr>
              <p:cNvPr id="174" name="肘形连接符 173"/>
              <p:cNvCxnSpPr/>
              <p:nvPr/>
            </p:nvCxnSpPr>
            <p:spPr>
              <a:xfrm rot="10800000" flipH="1">
                <a:off x="11680862" y="5560776"/>
                <a:ext cx="216000" cy="180000"/>
              </a:xfrm>
              <a:prstGeom prst="bentConnector3">
                <a:avLst>
                  <a:gd name="adj1" fmla="val 47648"/>
                </a:avLst>
              </a:prstGeom>
              <a:ln w="19050"/>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440985" y="5593659"/>
              <a:ext cx="5544181" cy="977768"/>
            </a:xfrm>
            <a:prstGeom prst="rect">
              <a:avLst/>
            </a:prstGeom>
          </p:spPr>
          <p:txBody>
            <a:bodyPr wrap="square">
              <a:spAutoFit/>
            </a:bodyPr>
            <a:lstStyle/>
            <a:p>
              <a:pPr marL="457200" indent="-457200">
                <a:lnSpc>
                  <a:spcPct val="130000"/>
                </a:lnSpc>
                <a:spcBef>
                  <a:spcPts val="0"/>
                </a:spcBef>
                <a:buFont typeface="+mj-ea"/>
                <a:buAutoNum type="circleNumDbPlain" startAt="3"/>
              </a:pPr>
              <a:r>
                <a:rPr lang="zh-CN" altLang="en-US" sz="2400" b="1" dirty="0">
                  <a:solidFill>
                    <a:schemeClr val="bg1">
                      <a:lumMod val="50000"/>
                    </a:schemeClr>
                  </a:solidFill>
                </a:rPr>
                <a:t>流水线</a:t>
              </a:r>
              <a:br>
                <a:rPr lang="en-US" altLang="zh-CN" dirty="0">
                  <a:solidFill>
                    <a:schemeClr val="bg1">
                      <a:lumMod val="50000"/>
                    </a:schemeClr>
                  </a:solidFill>
                </a:rPr>
              </a:br>
              <a:r>
                <a:rPr lang="zh-CN" altLang="en-US" sz="2200" dirty="0">
                  <a:solidFill>
                    <a:schemeClr val="bg1">
                      <a:lumMod val="50000"/>
                    </a:schemeClr>
                  </a:solidFill>
                </a:rPr>
                <a:t>多条指令重叠执行。显著提高吞吐量。</a:t>
              </a:r>
            </a:p>
          </p:txBody>
        </p:sp>
      </p:grpSp>
      <p:cxnSp>
        <p:nvCxnSpPr>
          <p:cNvPr id="18" name="直接连接符 17"/>
          <p:cNvCxnSpPr/>
          <p:nvPr/>
        </p:nvCxnSpPr>
        <p:spPr>
          <a:xfrm>
            <a:off x="5272385" y="813563"/>
            <a:ext cx="5148000"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a:extLst>
              <a:ext uri="{FF2B5EF4-FFF2-40B4-BE49-F238E27FC236}">
                <a16:creationId xmlns:a16="http://schemas.microsoft.com/office/drawing/2014/main" id="{77462534-C4F8-41C7-9C80-221997484662}"/>
              </a:ext>
            </a:extLst>
          </p:cNvPr>
          <p:cNvSpPr>
            <a:spLocks noGrp="1"/>
          </p:cNvSpPr>
          <p:nvPr>
            <p:ph type="sldNum" sz="quarter" idx="12"/>
          </p:nvPr>
        </p:nvSpPr>
        <p:spPr/>
        <p:txBody>
          <a:bodyPr/>
          <a:lstStyle/>
          <a:p>
            <a:fld id="{042958E2-BC60-473F-990C-5A8ED10EB267}" type="slidenum">
              <a:rPr lang="zh-CN" altLang="en-US" sz="1400" b="1" smtClean="0"/>
              <a:pPr/>
              <a:t>9</a:t>
            </a:fld>
            <a:r>
              <a:rPr lang="zh-CN" altLang="en-US"/>
              <a:t> </a:t>
            </a:r>
            <a:r>
              <a:rPr lang="en-US" altLang="zh-CN"/>
              <a:t>/ 24</a:t>
            </a:r>
            <a:endParaRPr lang="zh-CN" altLang="en-US" dirty="0"/>
          </a:p>
        </p:txBody>
      </p:sp>
    </p:spTree>
    <p:custDataLst>
      <p:tags r:id="rId1"/>
    </p:custDataLst>
    <p:extLst>
      <p:ext uri="{BB962C8B-B14F-4D97-AF65-F5344CB8AC3E}">
        <p14:creationId xmlns:p14="http://schemas.microsoft.com/office/powerpoint/2010/main" val="28817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6|71.7|40.7"/>
</p:tagLst>
</file>

<file path=ppt/tags/tag2.xml><?xml version="1.0" encoding="utf-8"?>
<p:tagLst xmlns:a="http://schemas.openxmlformats.org/drawingml/2006/main" xmlns:r="http://schemas.openxmlformats.org/officeDocument/2006/relationships" xmlns:p="http://schemas.openxmlformats.org/presentationml/2006/main">
  <p:tag name="TIMING" val="|88.8|5.8|6.2|4.8"/>
</p:tagLst>
</file>

<file path=ppt/tags/tag3.xml><?xml version="1.0" encoding="utf-8"?>
<p:tagLst xmlns:a="http://schemas.openxmlformats.org/drawingml/2006/main" xmlns:r="http://schemas.openxmlformats.org/officeDocument/2006/relationships" xmlns:p="http://schemas.openxmlformats.org/presentationml/2006/main">
  <p:tag name="TIMING" val="|4.9|28.1|10.6|9.1|45.5|20.4|13.6|4.2|14.3|8.4|3.6"/>
</p:tagLst>
</file>

<file path=ppt/tags/tag4.xml><?xml version="1.0" encoding="utf-8"?>
<p:tagLst xmlns:a="http://schemas.openxmlformats.org/drawingml/2006/main" xmlns:r="http://schemas.openxmlformats.org/officeDocument/2006/relationships" xmlns:p="http://schemas.openxmlformats.org/presentationml/2006/main">
  <p:tag name="TIMING" val="|6.2|11.6|10.5|9.6|14.3|17.8"/>
</p:tagLst>
</file>

<file path=ppt/tags/tag5.xml><?xml version="1.0" encoding="utf-8"?>
<p:tagLst xmlns:a="http://schemas.openxmlformats.org/drawingml/2006/main" xmlns:r="http://schemas.openxmlformats.org/officeDocument/2006/relationships" xmlns:p="http://schemas.openxmlformats.org/presentationml/2006/main">
  <p:tag name="TIMING" val="|6.2|11.6|10.5|9.6|14.3|17.8"/>
</p:tagLst>
</file>

<file path=ppt/tags/tag6.xml><?xml version="1.0" encoding="utf-8"?>
<p:tagLst xmlns:a="http://schemas.openxmlformats.org/drawingml/2006/main" xmlns:r="http://schemas.openxmlformats.org/officeDocument/2006/relationships" xmlns:p="http://schemas.openxmlformats.org/presentationml/2006/main">
  <p:tag name="TIMING" val="|43.4|3.1|5|12.1|7.4|6.6|16.4|2.9|12.2|2.3|15.1|22.7|6.2|5|3.2|8.6|31.8|3.3"/>
</p:tagLst>
</file>

<file path=ppt/tags/tag7.xml><?xml version="1.0" encoding="utf-8"?>
<p:tagLst xmlns:a="http://schemas.openxmlformats.org/drawingml/2006/main" xmlns:r="http://schemas.openxmlformats.org/officeDocument/2006/relationships" xmlns:p="http://schemas.openxmlformats.org/presentationml/2006/main">
  <p:tag name="TIMING" val="|43.4|3.1|5|12.1|7.4|6.6|16.4|2.9|12.2|2.3|15.1|22.7|6.2|5|3.2|8.6|31.8|3.3"/>
</p:tagLst>
</file>

<file path=ppt/tags/tag8.xml><?xml version="1.0" encoding="utf-8"?>
<p:tagLst xmlns:a="http://schemas.openxmlformats.org/drawingml/2006/main" xmlns:r="http://schemas.openxmlformats.org/officeDocument/2006/relationships" xmlns:p="http://schemas.openxmlformats.org/presentationml/2006/main">
  <p:tag name="TIMING" val="|43.4|3.1|5|12.1|7.4|6.6|16.4|2.9|12.2|2.3|15.1|22.7|6.2|5|3.2|8.6|31.8|3.3"/>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15531</TotalTime>
  <Words>1998</Words>
  <Application>Microsoft Office PowerPoint</Application>
  <PresentationFormat>宽屏</PresentationFormat>
  <Paragraphs>896</Paragraphs>
  <Slides>24</Slides>
  <Notes>12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24</vt:i4>
      </vt:variant>
    </vt:vector>
  </HeadingPairs>
  <TitlesOfParts>
    <vt:vector size="42" baseType="lpstr">
      <vt:lpstr>等线</vt:lpstr>
      <vt:lpstr>黑体</vt:lpstr>
      <vt:lpstr>楷体</vt:lpstr>
      <vt:lpstr>微软雅黑</vt:lpstr>
      <vt:lpstr>新宋体</vt:lpstr>
      <vt:lpstr>Arial</vt:lpstr>
      <vt:lpstr>Arial Black</vt:lpstr>
      <vt:lpstr>Arial Narrow</vt:lpstr>
      <vt:lpstr>Arial Rounded MT Bold</vt:lpstr>
      <vt:lpstr>Calibri</vt:lpstr>
      <vt:lpstr>Calibri Light</vt:lpstr>
      <vt:lpstr>Cambria Math</vt:lpstr>
      <vt:lpstr>Courier New</vt:lpstr>
      <vt:lpstr>Georgia</vt:lpstr>
      <vt:lpstr>Tahoma</vt:lpstr>
      <vt:lpstr>Times New Roman</vt:lpstr>
      <vt:lpstr>Wingdings</vt:lpstr>
      <vt:lpstr>1_Office 主题​​</vt:lpstr>
      <vt:lpstr>13.  数字系统设计</vt:lpstr>
      <vt:lpstr>数字系统</vt:lpstr>
      <vt:lpstr>总线  Bus</vt:lpstr>
      <vt:lpstr>数据通路  datapath</vt:lpstr>
      <vt:lpstr>控制器  Controller</vt:lpstr>
      <vt:lpstr>PowerPoint 演示文稿</vt:lpstr>
      <vt:lpstr>控制器的设计</vt:lpstr>
      <vt:lpstr>computer</vt:lpstr>
      <vt:lpstr>三种微体系结构：单周期、多周期、流水线</vt:lpstr>
      <vt:lpstr>CISC        RISC</vt:lpstr>
      <vt:lpstr>     冯∙诺伊曼模型</vt:lpstr>
      <vt:lpstr>“三大件”</vt:lpstr>
      <vt:lpstr>lw 指令</vt:lpstr>
      <vt:lpstr>sw 指令</vt:lpstr>
      <vt:lpstr>lw rt, imm(rs)</vt:lpstr>
      <vt:lpstr>lw rt, imm(rs)</vt:lpstr>
      <vt:lpstr>lw rt, imm(rs)</vt:lpstr>
      <vt:lpstr>lw rt, imm(rs)</vt:lpstr>
      <vt:lpstr>lw rt, imm(rs)</vt:lpstr>
      <vt:lpstr>sw rt, imm(rs)</vt:lpstr>
      <vt:lpstr>数据路径 + 控制单元</vt:lpstr>
      <vt:lpstr>CPU</vt:lpstr>
      <vt:lpstr>micro Computer</vt:lpstr>
      <vt:lpstr>仿真结果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 晓光</dc:creator>
  <cp:lastModifiedBy>孙 晓光</cp:lastModifiedBy>
  <cp:revision>797</cp:revision>
  <dcterms:created xsi:type="dcterms:W3CDTF">2019-12-04T06:42:36Z</dcterms:created>
  <dcterms:modified xsi:type="dcterms:W3CDTF">2022-12-21T01:47:01Z</dcterms:modified>
</cp:coreProperties>
</file>