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9"/>
  </p:notesMasterIdLst>
  <p:sldIdLst>
    <p:sldId id="256" r:id="rId2"/>
    <p:sldId id="331" r:id="rId3"/>
    <p:sldId id="330" r:id="rId4"/>
    <p:sldId id="311" r:id="rId5"/>
    <p:sldId id="329" r:id="rId6"/>
    <p:sldId id="315" r:id="rId7"/>
    <p:sldId id="316" r:id="rId8"/>
    <p:sldId id="317" r:id="rId9"/>
    <p:sldId id="332" r:id="rId10"/>
    <p:sldId id="314" r:id="rId11"/>
    <p:sldId id="260" r:id="rId12"/>
    <p:sldId id="261" r:id="rId13"/>
    <p:sldId id="262" r:id="rId14"/>
    <p:sldId id="266" r:id="rId15"/>
    <p:sldId id="267" r:id="rId16"/>
    <p:sldId id="318" r:id="rId17"/>
    <p:sldId id="319" r:id="rId18"/>
    <p:sldId id="320" r:id="rId19"/>
    <p:sldId id="321" r:id="rId20"/>
    <p:sldId id="326" r:id="rId21"/>
    <p:sldId id="322" r:id="rId22"/>
    <p:sldId id="324" r:id="rId23"/>
    <p:sldId id="323" r:id="rId24"/>
    <p:sldId id="325" r:id="rId25"/>
    <p:sldId id="269" r:id="rId26"/>
    <p:sldId id="271" r:id="rId27"/>
    <p:sldId id="27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2F2F2"/>
    <a:srgbClr val="C0C0C0"/>
    <a:srgbClr val="FFFF99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2136" autoAdjust="0"/>
  </p:normalViewPr>
  <p:slideViewPr>
    <p:cSldViewPr snapToGrid="0">
      <p:cViewPr varScale="1">
        <p:scale>
          <a:sx n="111" d="100"/>
          <a:sy n="111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9E3AF-9FE6-4AA0-BF23-71344A0D2388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EBAB3-3494-4749-8CD6-F8E9F9812D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3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1200" b="1" dirty="0"/>
              <a:t>MIPS Assembly Language Programming </a:t>
            </a:r>
            <a:r>
              <a:rPr lang="en-US" altLang="zh-CN" sz="1200" dirty="0"/>
              <a:t>Robert Britton, Publisher: Pearson, 2003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30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17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3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itchFamily="18" charset="0"/>
                <a:cs typeface="Arial" charset="0"/>
              </a:rPr>
              <a:t>特殊用途寄存器</a:t>
            </a:r>
            <a:r>
              <a:rPr lang="en-US" altLang="zh-CN" sz="1200" dirty="0">
                <a:latin typeface="Times New Roman" pitchFamily="18" charset="0"/>
                <a:cs typeface="Arial" charset="0"/>
              </a:rPr>
              <a:t>: 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hi</a:t>
            </a:r>
            <a:r>
              <a:rPr lang="zh-CN" altLang="en-US" sz="1200" dirty="0">
                <a:latin typeface="Courier New" pitchFamily="49" charset="0"/>
                <a:cs typeface="Arial" charset="0"/>
              </a:rPr>
              <a:t>，</a:t>
            </a:r>
            <a:r>
              <a:rPr lang="en-US" altLang="zh-CN" sz="1200" dirty="0">
                <a:latin typeface="Courier New" pitchFamily="49" charset="0"/>
                <a:cs typeface="Arial" charset="0"/>
              </a:rPr>
              <a:t>lo</a:t>
            </a:r>
            <a:endParaRPr lang="en-US" altLang="zh-CN" sz="1200" dirty="0">
              <a:latin typeface="Times New Roman" pitchFamily="18" charset="0"/>
              <a:cs typeface="Arial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63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PC(</a:t>
            </a:r>
            <a:r>
              <a:rPr lang="en-US" altLang="zh-CN" b="1" dirty="0"/>
              <a:t>4C</a:t>
            </a:r>
            <a:r>
              <a:rPr lang="en-US" altLang="zh-CN" dirty="0"/>
              <a:t>)+</a:t>
            </a:r>
            <a:r>
              <a:rPr lang="en-US" altLang="zh-CN" b="1" dirty="0"/>
              <a:t>4</a:t>
            </a:r>
            <a:r>
              <a:rPr lang="en-US" altLang="zh-CN" dirty="0"/>
              <a:t>=</a:t>
            </a:r>
            <a:r>
              <a:rPr lang="en-US" altLang="zh-CN" b="1" dirty="0"/>
              <a:t>50</a:t>
            </a:r>
          </a:p>
          <a:p>
            <a:r>
              <a:rPr lang="en-US" altLang="zh-CN" b="1" dirty="0"/>
              <a:t>50+2&lt;&lt;2=58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650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指令中</a:t>
            </a:r>
            <a:r>
              <a:rPr lang="en-US" altLang="zh-CN" sz="1200" dirty="0">
                <a:solidFill>
                  <a:srgbClr val="00B050"/>
                </a:solidFill>
              </a:rPr>
              <a:t>26</a:t>
            </a:r>
            <a:r>
              <a:rPr lang="zh-CN" altLang="en-US" sz="1200" dirty="0">
                <a:solidFill>
                  <a:srgbClr val="00B050"/>
                </a:solidFill>
              </a:rPr>
              <a:t>位</a:t>
            </a:r>
            <a:r>
              <a:rPr lang="zh-CN" altLang="en-US" sz="1200" dirty="0"/>
              <a:t> 转 </a:t>
            </a:r>
            <a:r>
              <a:rPr lang="en-US" altLang="zh-CN" sz="1200" dirty="0"/>
              <a:t>32</a:t>
            </a:r>
            <a:r>
              <a:rPr lang="zh-CN" altLang="en-US" sz="1200" dirty="0"/>
              <a:t>位目的地址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999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Text Size 52 bytes: 52 / 4 = 13 , </a:t>
            </a:r>
            <a:r>
              <a:rPr lang="zh-CN" altLang="en-US" baseline="0" dirty="0"/>
              <a:t>即</a:t>
            </a:r>
            <a:r>
              <a:rPr lang="en-US" altLang="zh-CN" baseline="0" dirty="0"/>
              <a:t>13</a:t>
            </a:r>
            <a:r>
              <a:rPr lang="zh-CN" altLang="en-US" baseline="0" dirty="0"/>
              <a:t>条语句</a:t>
            </a:r>
            <a:endParaRPr lang="zh-CN" altLang="en-US" dirty="0"/>
          </a:p>
          <a:p>
            <a:r>
              <a:rPr lang="en-US" altLang="zh-CN" dirty="0"/>
              <a:t>Data Size 12 bytes: 12 bytes</a:t>
            </a:r>
            <a:r>
              <a:rPr lang="en-US" altLang="zh-CN" baseline="0" dirty="0"/>
              <a:t> </a:t>
            </a:r>
            <a:r>
              <a:rPr lang="en-US" altLang="zh-CN" dirty="0"/>
              <a:t>/ 4 = 3 words, </a:t>
            </a:r>
            <a:r>
              <a:rPr lang="zh-CN" altLang="en-US" dirty="0"/>
              <a:t>即</a:t>
            </a:r>
            <a:r>
              <a:rPr lang="zh-CN" altLang="en-US" baseline="0" dirty="0"/>
              <a:t> </a:t>
            </a:r>
            <a:r>
              <a:rPr lang="en-US" altLang="zh-CN" baseline="0" dirty="0"/>
              <a:t>f, g, 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829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以运算器为中心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90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按指令格式的复杂程度来区分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892ADB-B628-4756-AD77-3CBD996EA4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248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浓缩的都是精华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67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可以存放在</a:t>
            </a:r>
            <a:r>
              <a:rPr lang="zh-CN" altLang="en-US" b="1" dirty="0"/>
              <a:t>寄存器</a:t>
            </a:r>
            <a:r>
              <a:rPr lang="zh-CN" altLang="en-US" dirty="0"/>
              <a:t>或</a:t>
            </a:r>
            <a:r>
              <a:rPr lang="zh-CN" altLang="en-US" b="1" dirty="0"/>
              <a:t>存储器</a:t>
            </a:r>
            <a:r>
              <a:rPr lang="zh-CN" altLang="en-US" dirty="0"/>
              <a:t>中，也可以作为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常数</a:t>
            </a:r>
            <a:r>
              <a:rPr lang="zh-CN" altLang="en-US" dirty="0"/>
              <a:t>存储在</a:t>
            </a:r>
            <a:r>
              <a:rPr lang="zh-CN" altLang="en-US" b="1" dirty="0"/>
              <a:t>指令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寄存器表示方法：</a:t>
            </a:r>
            <a:r>
              <a:rPr lang="en-US" altLang="zh-CN" dirty="0"/>
              <a:t>$t0, $8 </a:t>
            </a:r>
            <a:r>
              <a:rPr lang="zh-CN" altLang="en-US" dirty="0"/>
              <a:t>都可以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869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35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8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69F0F-5649-5690-280E-4DFE92EE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916889-3021-CB5B-05B2-5265774E7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CC0E760-8384-3918-1715-EDF87934E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222CF7-4C1E-F490-6171-EF48309D8F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663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 err="1"/>
              <a:t>jr</a:t>
            </a:r>
            <a:r>
              <a:rPr lang="en-US" altLang="zh-CN" dirty="0"/>
              <a:t> $s0 </a:t>
            </a:r>
            <a:r>
              <a:rPr lang="zh-CN" altLang="en-US" dirty="0"/>
              <a:t>不是</a:t>
            </a:r>
            <a:r>
              <a:rPr lang="en-US" altLang="zh-CN" dirty="0"/>
              <a:t>J</a:t>
            </a:r>
            <a:r>
              <a:rPr lang="zh-CN" altLang="en-US" dirty="0"/>
              <a:t>型，而是</a:t>
            </a:r>
            <a:r>
              <a:rPr lang="en-US" altLang="zh-CN" dirty="0"/>
              <a:t>R</a:t>
            </a:r>
            <a:r>
              <a:rPr lang="zh-CN" altLang="en-US" dirty="0"/>
              <a:t>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7EBAB3-3494-4749-8CD6-F8E9F9812D0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927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71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90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9350A-B200-4809-8D5F-29D22C46D9F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xgsun@fudan.edu.cn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9.pn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tags" Target="../tags/tag18.xml"/><Relationship Id="rId7" Type="http://schemas.openxmlformats.org/officeDocument/2006/relationships/oleObject" Target="../embeddings/oleObject4.bin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tags" Target="../tags/tag21.xml"/><Relationship Id="rId7" Type="http://schemas.openxmlformats.org/officeDocument/2006/relationships/oleObject" Target="../embeddings/oleObject6.bin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7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260.pn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6" Type="http://schemas.openxmlformats.org/officeDocument/2006/relationships/image" Target="../media/image3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49.xml"/><Relationship Id="rId7" Type="http://schemas.openxmlformats.org/officeDocument/2006/relationships/image" Target="../media/image28.wmf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9.xml"/><Relationship Id="rId7" Type="http://schemas.openxmlformats.org/officeDocument/2006/relationships/image" Target="../media/image15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3477225" y="4282754"/>
            <a:ext cx="5436323" cy="6985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3477225" y="2992891"/>
            <a:ext cx="5436322" cy="6985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74930"/>
            <a:ext cx="12192000" cy="1227703"/>
          </a:xfrm>
        </p:spPr>
        <p:txBody>
          <a:bodyPr anchor="ctr">
            <a:normAutofit/>
          </a:bodyPr>
          <a:lstStyle/>
          <a:p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计算机组成和体系结构</a:t>
            </a:r>
            <a:r>
              <a:rPr lang="zh-CN" altLang="en-US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41430" y="2862671"/>
            <a:ext cx="5872118" cy="838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/>
              <a:t> 体系结构</a:t>
            </a:r>
            <a:r>
              <a:rPr lang="zh-CN" altLang="en-US" sz="3200" b="1" dirty="0"/>
              <a:t>（</a:t>
            </a:r>
            <a:r>
              <a:rPr lang="en-US" altLang="zh-CN" sz="3200" b="1" dirty="0"/>
              <a:t>MIPS</a:t>
            </a:r>
            <a:r>
              <a:rPr lang="zh-CN" altLang="en-US" sz="3200" b="1" dirty="0"/>
              <a:t>汇编语言）</a:t>
            </a:r>
            <a:endParaRPr lang="en-US" altLang="zh-CN" sz="3200" b="1" dirty="0"/>
          </a:p>
        </p:txBody>
      </p:sp>
      <p:sp>
        <p:nvSpPr>
          <p:cNvPr id="10" name="矩形 9"/>
          <p:cNvSpPr/>
          <p:nvPr/>
        </p:nvSpPr>
        <p:spPr>
          <a:xfrm>
            <a:off x="3041430" y="4361863"/>
            <a:ext cx="62071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</a:rPr>
              <a:t>微体系结构（单周期处理器）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82C6F2-E279-42FA-834D-488658EBF5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700" y="3077393"/>
            <a:ext cx="1310100" cy="186094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ED08303-01C8-4775-B95F-85802C234D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374" y="3077393"/>
            <a:ext cx="1173541" cy="1545110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9EB5E9-3A3F-4FE3-B00F-D4F58CBA9C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311" y="4718435"/>
            <a:ext cx="461665" cy="461665"/>
          </a:xfrm>
          <a:prstGeom prst="rect">
            <a:avLst/>
          </a:prstGeom>
        </p:spPr>
      </p:pic>
      <p:pic>
        <p:nvPicPr>
          <p:cNvPr id="1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262AC334-BE11-477E-8A4A-45EDDC2B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82" y="6167886"/>
            <a:ext cx="629077" cy="63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5077D6D0-7CCE-40D3-AB53-22E8588E17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44809" y="6148058"/>
            <a:ext cx="679261" cy="67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E21B083-8779-47F7-BFF9-681953C849EE}"/>
              </a:ext>
            </a:extLst>
          </p:cNvPr>
          <p:cNvSpPr txBox="1"/>
          <p:nvPr/>
        </p:nvSpPr>
        <p:spPr>
          <a:xfrm>
            <a:off x="2182930" y="6338592"/>
            <a:ext cx="218574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8"/>
              </a:rPr>
              <a:t>xgsun@fudan.edu.cn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2" descr="C:\Users\Sam2013\Desktop\孙晓光.png">
            <a:extLst>
              <a:ext uri="{FF2B5EF4-FFF2-40B4-BE49-F238E27FC236}">
                <a16:creationId xmlns:a16="http://schemas.microsoft.com/office/drawing/2014/main" id="{446BC870-7FC3-4DF3-857E-D505C942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285" y="6279381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C1C98E3-3B70-4C3B-A308-954445E79975}"/>
              </a:ext>
            </a:extLst>
          </p:cNvPr>
          <p:cNvSpPr/>
          <p:nvPr/>
        </p:nvSpPr>
        <p:spPr>
          <a:xfrm>
            <a:off x="8074416" y="6336252"/>
            <a:ext cx="1381555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2024-12-1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98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11257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b="1" dirty="0"/>
              <a:t>MIPS</a:t>
            </a:r>
            <a:r>
              <a:rPr lang="zh-CN" altLang="en-US" sz="4000" b="1" dirty="0"/>
              <a:t>指令集</a:t>
            </a:r>
            <a:r>
              <a:rPr lang="en-US" altLang="zh-CN" sz="4000" b="1" dirty="0"/>
              <a:t>3</a:t>
            </a:r>
            <a:r>
              <a:rPr lang="zh-CN" altLang="en-US" sz="4000" b="1" dirty="0"/>
              <a:t>种指令格式</a:t>
            </a:r>
            <a:endParaRPr lang="en-US" altLang="zh-CN" sz="4000" b="1" dirty="0">
              <a:solidFill>
                <a:srgbClr val="FF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F1ADE87-CD90-4016-BD66-75AF123553CA}"/>
              </a:ext>
            </a:extLst>
          </p:cNvPr>
          <p:cNvGrpSpPr/>
          <p:nvPr/>
        </p:nvGrpSpPr>
        <p:grpSpPr>
          <a:xfrm>
            <a:off x="3107291" y="3469517"/>
            <a:ext cx="2800767" cy="876610"/>
            <a:chOff x="3107291" y="3469517"/>
            <a:chExt cx="2800767" cy="876610"/>
          </a:xfrm>
        </p:grpSpPr>
        <p:sp>
          <p:nvSpPr>
            <p:cNvPr id="31" name="矩形 30"/>
            <p:cNvSpPr/>
            <p:nvPr/>
          </p:nvSpPr>
          <p:spPr>
            <a:xfrm>
              <a:off x="3107291" y="3946017"/>
              <a:ext cx="24929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$s0, </a:t>
              </a:r>
              <a:r>
                <a:rPr lang="en-US" altLang="zh-CN" sz="2000" b="1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3107291" y="3469517"/>
              <a:ext cx="28007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$s0, $s1, </a:t>
              </a:r>
              <a:r>
                <a:rPr lang="en-US" altLang="zh-CN" sz="2000" b="1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435436" y="1715450"/>
            <a:ext cx="197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① </a:t>
            </a:r>
            <a:r>
              <a:rPr lang="en-US" altLang="zh-CN" sz="2800" b="1" dirty="0">
                <a:solidFill>
                  <a:srgbClr val="FF0000"/>
                </a:solidFill>
              </a:rPr>
              <a:t>R</a:t>
            </a:r>
            <a:r>
              <a:rPr lang="en-US" altLang="zh-CN" sz="2400" dirty="0">
                <a:solidFill>
                  <a:srgbClr val="FF0000"/>
                </a:solidFill>
              </a:rPr>
              <a:t>egister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435436" y="3407962"/>
            <a:ext cx="2239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② </a:t>
            </a:r>
            <a:r>
              <a:rPr lang="en-US" altLang="zh-CN" sz="2800" b="1" dirty="0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mmediate</a:t>
            </a:r>
            <a:r>
              <a:rPr lang="zh-CN" altLang="en-US" sz="2400" dirty="0">
                <a:solidFill>
                  <a:srgbClr val="FF0000"/>
                </a:solidFill>
              </a:rPr>
              <a:t>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35436" y="5073053"/>
            <a:ext cx="1625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③ </a:t>
            </a:r>
            <a:r>
              <a:rPr lang="en-US" altLang="zh-CN" sz="2800" b="1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rgbClr val="FF0000"/>
                </a:solidFill>
              </a:rPr>
              <a:t>ump </a:t>
            </a:r>
            <a:r>
              <a:rPr lang="zh-CN" altLang="en-US" sz="2400" dirty="0">
                <a:solidFill>
                  <a:srgbClr val="FF0000"/>
                </a:solidFill>
              </a:rPr>
              <a:t>型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8530" y="2249033"/>
            <a:ext cx="11737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</a:rPr>
              <a:t>寄存器</a:t>
            </a:r>
          </a:p>
        </p:txBody>
      </p:sp>
      <p:sp>
        <p:nvSpPr>
          <p:cNvPr id="34" name="矩形 33"/>
          <p:cNvSpPr/>
          <p:nvPr/>
        </p:nvSpPr>
        <p:spPr>
          <a:xfrm>
            <a:off x="435436" y="3947250"/>
            <a:ext cx="2497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寄存器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+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</a:rPr>
              <a:t>16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位立即数</a:t>
            </a:r>
          </a:p>
        </p:txBody>
      </p:sp>
      <p:sp>
        <p:nvSpPr>
          <p:cNvPr id="35" name="矩形 34"/>
          <p:cNvSpPr/>
          <p:nvPr/>
        </p:nvSpPr>
        <p:spPr>
          <a:xfrm>
            <a:off x="662069" y="5548591"/>
            <a:ext cx="147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位立即数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35C0AC-9775-4C99-B0BE-BDE7A721F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42" y="3570621"/>
            <a:ext cx="5482368" cy="71009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B4B78FBE-E28E-416D-9471-D13915618FA0}"/>
              </a:ext>
            </a:extLst>
          </p:cNvPr>
          <p:cNvGrpSpPr/>
          <p:nvPr/>
        </p:nvGrpSpPr>
        <p:grpSpPr>
          <a:xfrm>
            <a:off x="3107291" y="5090449"/>
            <a:ext cx="8804919" cy="919786"/>
            <a:chOff x="3107291" y="5038444"/>
            <a:chExt cx="8804919" cy="919786"/>
          </a:xfrm>
        </p:grpSpPr>
        <p:sp>
          <p:nvSpPr>
            <p:cNvPr id="43" name="矩形 42"/>
            <p:cNvSpPr/>
            <p:nvPr/>
          </p:nvSpPr>
          <p:spPr>
            <a:xfrm>
              <a:off x="3107291" y="5038444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j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label</a:t>
              </a: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CAAE600-D9A9-4F06-9E54-FFE995DD9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29842" y="5171826"/>
              <a:ext cx="5482368" cy="726871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179FC63-5C54-4A09-B9F8-B61887C62AD3}"/>
                </a:ext>
              </a:extLst>
            </p:cNvPr>
            <p:cNvSpPr/>
            <p:nvPr/>
          </p:nvSpPr>
          <p:spPr>
            <a:xfrm>
              <a:off x="3107291" y="5558120"/>
              <a:ext cx="172354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jal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label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36508EB-B478-4E9C-91EE-F432BEA4ED45}"/>
              </a:ext>
            </a:extLst>
          </p:cNvPr>
          <p:cNvGrpSpPr/>
          <p:nvPr/>
        </p:nvGrpSpPr>
        <p:grpSpPr>
          <a:xfrm>
            <a:off x="6433529" y="1391678"/>
            <a:ext cx="5478681" cy="1177431"/>
            <a:chOff x="6433529" y="1391678"/>
            <a:chExt cx="5478681" cy="117743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2E385FC-DD0A-4203-81E1-8BB1B6335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33529" y="1854498"/>
              <a:ext cx="5478681" cy="714611"/>
            </a:xfrm>
            <a:prstGeom prst="rect">
              <a:avLst/>
            </a:prstGeom>
          </p:spPr>
        </p:pic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D34FC76-D999-4227-A1A9-57B488D9A13F}"/>
                </a:ext>
              </a:extLst>
            </p:cNvPr>
            <p:cNvCxnSpPr/>
            <p:nvPr/>
          </p:nvCxnSpPr>
          <p:spPr>
            <a:xfrm>
              <a:off x="6452142" y="1391678"/>
              <a:ext cx="0" cy="385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6BADE13F-871F-4718-A06E-F15C8E450C3C}"/>
                </a:ext>
              </a:extLst>
            </p:cNvPr>
            <p:cNvCxnSpPr/>
            <p:nvPr/>
          </p:nvCxnSpPr>
          <p:spPr>
            <a:xfrm>
              <a:off x="11853794" y="1391678"/>
              <a:ext cx="0" cy="3855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435E5AF-9E9B-4D2E-BDB8-560BD2252B45}"/>
                </a:ext>
              </a:extLst>
            </p:cNvPr>
            <p:cNvCxnSpPr/>
            <p:nvPr/>
          </p:nvCxnSpPr>
          <p:spPr>
            <a:xfrm>
              <a:off x="6452142" y="1584446"/>
              <a:ext cx="540165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文本框 4"/>
            <p:cNvSpPr txBox="1"/>
            <p:nvPr/>
          </p:nvSpPr>
          <p:spPr>
            <a:xfrm>
              <a:off x="8776526" y="1405930"/>
              <a:ext cx="78899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32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bits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AACBE5-027F-4678-BEE2-3B99E43B9443}"/>
              </a:ext>
            </a:extLst>
          </p:cNvPr>
          <p:cNvGrpSpPr/>
          <p:nvPr/>
        </p:nvGrpSpPr>
        <p:grpSpPr>
          <a:xfrm>
            <a:off x="3206506" y="1558359"/>
            <a:ext cx="2800767" cy="1306888"/>
            <a:chOff x="3019130" y="1792236"/>
            <a:chExt cx="2800767" cy="1306888"/>
          </a:xfrm>
        </p:grpSpPr>
        <p:sp>
          <p:nvSpPr>
            <p:cNvPr id="26" name="矩形 25"/>
            <p:cNvSpPr/>
            <p:nvPr/>
          </p:nvSpPr>
          <p:spPr>
            <a:xfrm>
              <a:off x="3019130" y="1792236"/>
              <a:ext cx="280076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$s0, $s1, $s2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B694F1D-DA09-4583-9820-2C08FD26B9F6}"/>
                </a:ext>
              </a:extLst>
            </p:cNvPr>
            <p:cNvSpPr/>
            <p:nvPr/>
          </p:nvSpPr>
          <p:spPr>
            <a:xfrm>
              <a:off x="3019130" y="2268736"/>
              <a:ext cx="264687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sll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$s0, $s1,  </a:t>
              </a:r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499D72-7CD6-4620-B041-7A5893CAC41D}"/>
                </a:ext>
              </a:extLst>
            </p:cNvPr>
            <p:cNvSpPr/>
            <p:nvPr/>
          </p:nvSpPr>
          <p:spPr>
            <a:xfrm>
              <a:off x="3019130" y="2699014"/>
              <a:ext cx="12618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0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jr</a:t>
              </a:r>
              <a:r>
                <a:rPr lang="en-US" altLang="zh-CN" sz="20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</a:t>
              </a:r>
              <a:endPara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48D6D9B2-C352-7C9E-1F03-D2000323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2360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2850252" y="921391"/>
            <a:ext cx="6742056" cy="1727704"/>
          </a:xfrm>
          <a:prstGeom prst="roundRect">
            <a:avLst>
              <a:gd name="adj" fmla="val 10840"/>
            </a:avLst>
          </a:prstGeom>
          <a:noFill/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975"/>
            <a:ext cx="12192000" cy="836353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①</a:t>
            </a:r>
            <a:r>
              <a:rPr lang="en-US" altLang="zh-CN" b="1" dirty="0"/>
              <a:t> 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egister</a:t>
            </a:r>
            <a:r>
              <a:rPr lang="en-US" altLang="zh-CN" b="1" dirty="0"/>
              <a:t> </a:t>
            </a:r>
            <a:r>
              <a:rPr lang="zh-CN" altLang="en-US" b="1" dirty="0"/>
              <a:t>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48A526F-9489-43F8-8CA8-C0B3E8EC6B7E}"/>
              </a:ext>
            </a:extLst>
          </p:cNvPr>
          <p:cNvGrpSpPr/>
          <p:nvPr/>
        </p:nvGrpSpPr>
        <p:grpSpPr>
          <a:xfrm>
            <a:off x="1894461" y="2888009"/>
            <a:ext cx="6910775" cy="646331"/>
            <a:chOff x="1894461" y="2888009"/>
            <a:chExt cx="6910775" cy="646331"/>
          </a:xfrm>
        </p:grpSpPr>
        <p:sp>
          <p:nvSpPr>
            <p:cNvPr id="26" name="矩形 25"/>
            <p:cNvSpPr/>
            <p:nvPr/>
          </p:nvSpPr>
          <p:spPr>
            <a:xfrm>
              <a:off x="3906138" y="2888009"/>
              <a:ext cx="489909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en-US" altLang="zh-CN" sz="36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$s0, $s1, $s2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894461" y="2982449"/>
              <a:ext cx="149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汇编代码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</p:grpSp>
      <p:sp>
        <p:nvSpPr>
          <p:cNvPr id="50" name="文本框 49"/>
          <p:cNvSpPr txBox="1"/>
          <p:nvPr/>
        </p:nvSpPr>
        <p:spPr>
          <a:xfrm>
            <a:off x="2202238" y="4039446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字段值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1894461" y="5084677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机器代码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86929"/>
              </p:ext>
            </p:extLst>
          </p:nvPr>
        </p:nvGraphicFramePr>
        <p:xfrm>
          <a:off x="3801705" y="5089141"/>
          <a:ext cx="66144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100000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92277"/>
              </p:ext>
            </p:extLst>
          </p:nvPr>
        </p:nvGraphicFramePr>
        <p:xfrm>
          <a:off x="3801705" y="4043910"/>
          <a:ext cx="661447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2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24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45B553AE-83F2-46AF-9E11-073D7F378B4A}"/>
              </a:ext>
            </a:extLst>
          </p:cNvPr>
          <p:cNvGrpSpPr/>
          <p:nvPr/>
        </p:nvGrpSpPr>
        <p:grpSpPr>
          <a:xfrm>
            <a:off x="4148053" y="4491114"/>
            <a:ext cx="6061400" cy="461665"/>
            <a:chOff x="4148053" y="4491114"/>
            <a:chExt cx="6061400" cy="461665"/>
          </a:xfrm>
        </p:grpSpPr>
        <p:sp>
          <p:nvSpPr>
            <p:cNvPr id="8" name="文本框 7"/>
            <p:cNvSpPr txBox="1"/>
            <p:nvPr/>
          </p:nvSpPr>
          <p:spPr>
            <a:xfrm>
              <a:off x="4148053" y="4491114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op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296651" y="4491114"/>
              <a:ext cx="407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355687" y="4491114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7468899" y="4491114"/>
              <a:ext cx="449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rd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247737" y="4491114"/>
              <a:ext cx="9592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shamt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373968" y="4491114"/>
              <a:ext cx="8354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funct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90E683E-CFDB-4A65-8F8D-309C6EEE10F3}"/>
              </a:ext>
            </a:extLst>
          </p:cNvPr>
          <p:cNvGrpSpPr/>
          <p:nvPr/>
        </p:nvGrpSpPr>
        <p:grpSpPr>
          <a:xfrm>
            <a:off x="4102537" y="5546232"/>
            <a:ext cx="5909449" cy="400110"/>
            <a:chOff x="4102537" y="5546232"/>
            <a:chExt cx="5909449" cy="400110"/>
          </a:xfrm>
        </p:grpSpPr>
        <p:sp>
          <p:nvSpPr>
            <p:cNvPr id="59" name="文本框 58"/>
            <p:cNvSpPr txBox="1"/>
            <p:nvPr/>
          </p:nvSpPr>
          <p:spPr>
            <a:xfrm>
              <a:off x="4102537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203450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267968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7367111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292439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9440996" y="5546232"/>
              <a:ext cx="570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210355" y="1860671"/>
            <a:ext cx="6381953" cy="717562"/>
            <a:chOff x="977136" y="2350450"/>
            <a:chExt cx="6381953" cy="717562"/>
          </a:xfrm>
        </p:grpSpPr>
        <p:sp>
          <p:nvSpPr>
            <p:cNvPr id="28" name="文本框 27"/>
            <p:cNvSpPr txBox="1"/>
            <p:nvPr/>
          </p:nvSpPr>
          <p:spPr>
            <a:xfrm>
              <a:off x="2257898" y="2610489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个</a:t>
              </a: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源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</a:p>
          </p:txBody>
        </p:sp>
        <p:sp>
          <p:nvSpPr>
            <p:cNvPr id="5" name="右大括号 4"/>
            <p:cNvSpPr/>
            <p:nvPr/>
          </p:nvSpPr>
          <p:spPr>
            <a:xfrm rot="5400000">
              <a:off x="2873022" y="1713613"/>
              <a:ext cx="231569" cy="1505243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3903782" y="2415647"/>
              <a:ext cx="9941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个</a:t>
              </a:r>
              <a:r>
                <a:rPr lang="zh-CN" altLang="en-US" b="1" dirty="0">
                  <a:solidFill>
                    <a:schemeClr val="bg1">
                      <a:lumMod val="50000"/>
                    </a:schemeClr>
                  </a:solidFill>
                </a:rPr>
                <a:t>目的</a:t>
              </a:r>
              <a:endParaRPr lang="en-US" altLang="zh-CN" b="1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4960049" y="2421681"/>
              <a:ext cx="646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移位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操作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735759" y="2395002"/>
              <a:ext cx="1623330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函数：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决定何种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操作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977136" y="2494834"/>
              <a:ext cx="11095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操作码</a:t>
              </a:r>
              <a:r>
                <a:rPr lang="en-US" altLang="zh-CN" dirty="0"/>
                <a:t>=</a:t>
              </a:r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76CA868-6B28-43A9-9B13-7FFEEF09D89B}"/>
              </a:ext>
            </a:extLst>
          </p:cNvPr>
          <p:cNvGrpSpPr/>
          <p:nvPr/>
        </p:nvGrpSpPr>
        <p:grpSpPr>
          <a:xfrm>
            <a:off x="1894461" y="6152337"/>
            <a:ext cx="4641145" cy="523220"/>
            <a:chOff x="1894461" y="6152337"/>
            <a:chExt cx="4641145" cy="523220"/>
          </a:xfrm>
        </p:grpSpPr>
        <p:sp>
          <p:nvSpPr>
            <p:cNvPr id="65" name="文本框 64"/>
            <p:cNvSpPr txBox="1"/>
            <p:nvPr/>
          </p:nvSpPr>
          <p:spPr>
            <a:xfrm>
              <a:off x="3781326" y="6152337"/>
              <a:ext cx="27542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</a:rPr>
                <a:t>0x</a:t>
              </a:r>
              <a:r>
                <a:rPr lang="en-US" altLang="zh-CN" sz="2800" b="1" spc="600" dirty="0">
                  <a:solidFill>
                    <a:srgbClr val="FF0000"/>
                  </a:solidFill>
                </a:rPr>
                <a:t>02328020</a:t>
              </a:r>
              <a:endParaRPr lang="zh-CN" altLang="en-US" sz="2800" b="1" spc="6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894461" y="6180474"/>
              <a:ext cx="149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机器指令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493B603-3D08-4356-9029-2E8B16E5B1F9}"/>
              </a:ext>
            </a:extLst>
          </p:cNvPr>
          <p:cNvGrpSpPr/>
          <p:nvPr/>
        </p:nvGrpSpPr>
        <p:grpSpPr>
          <a:xfrm>
            <a:off x="5308080" y="3235261"/>
            <a:ext cx="3125034" cy="495071"/>
            <a:chOff x="5308080" y="3235261"/>
            <a:chExt cx="3125034" cy="495071"/>
          </a:xfrm>
        </p:grpSpPr>
        <p:sp>
          <p:nvSpPr>
            <p:cNvPr id="69" name="文本框 68"/>
            <p:cNvSpPr txBox="1"/>
            <p:nvPr/>
          </p:nvSpPr>
          <p:spPr>
            <a:xfrm>
              <a:off x="5308080" y="3268667"/>
              <a:ext cx="4497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rd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701910" y="3235261"/>
              <a:ext cx="407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1" name="文本框 70"/>
            <p:cNvSpPr txBox="1"/>
            <p:nvPr/>
          </p:nvSpPr>
          <p:spPr>
            <a:xfrm>
              <a:off x="8038454" y="3235261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11" name="直接箭头连接符 10"/>
          <p:cNvCxnSpPr>
            <a:stCxn id="70" idx="2"/>
            <a:endCxn id="54" idx="3"/>
          </p:cNvCxnSpPr>
          <p:nvPr/>
        </p:nvCxnSpPr>
        <p:spPr>
          <a:xfrm flipH="1">
            <a:off x="5703686" y="3696926"/>
            <a:ext cx="1201742" cy="1025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1" idx="2"/>
            <a:endCxn id="55" idx="3"/>
          </p:cNvCxnSpPr>
          <p:nvPr/>
        </p:nvCxnSpPr>
        <p:spPr>
          <a:xfrm flipH="1">
            <a:off x="6750348" y="3696926"/>
            <a:ext cx="1485437" cy="10250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9" idx="2"/>
            <a:endCxn id="56" idx="1"/>
          </p:cNvCxnSpPr>
          <p:nvPr/>
        </p:nvCxnSpPr>
        <p:spPr>
          <a:xfrm>
            <a:off x="5532950" y="3730332"/>
            <a:ext cx="1935949" cy="991615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24A1B627-186E-4B23-B548-AC5A7EF93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423" y="1042673"/>
            <a:ext cx="6099048" cy="795528"/>
          </a:xfrm>
          <a:prstGeom prst="rect">
            <a:avLst/>
          </a:prstGeom>
        </p:spPr>
      </p:pic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D8A5D32B-9B5E-0161-3CDB-16327EBE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10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2186537" y="908010"/>
            <a:ext cx="7816429" cy="1777769"/>
          </a:xfrm>
          <a:prstGeom prst="roundRect">
            <a:avLst>
              <a:gd name="adj" fmla="val 1333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0794" y="386"/>
            <a:ext cx="12212794" cy="836353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②</a:t>
            </a:r>
            <a:r>
              <a:rPr lang="en-US" altLang="zh-CN" b="1" dirty="0"/>
              <a:t> I</a:t>
            </a:r>
            <a:r>
              <a:rPr lang="en-US" altLang="zh-CN" dirty="0"/>
              <a:t>mmediate</a:t>
            </a:r>
            <a:r>
              <a:rPr lang="en-US" altLang="zh-CN" b="1" dirty="0"/>
              <a:t> </a:t>
            </a:r>
            <a:r>
              <a:rPr lang="zh-CN" altLang="en-US" b="1" dirty="0"/>
              <a:t>型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2429717" y="3979421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字段值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sp>
        <p:nvSpPr>
          <p:cNvPr id="51" name="文本框 50"/>
          <p:cNvSpPr txBox="1"/>
          <p:nvPr/>
        </p:nvSpPr>
        <p:spPr>
          <a:xfrm>
            <a:off x="2121940" y="5189686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机器代码</a:t>
            </a:r>
            <a:r>
              <a:rPr lang="en-US" altLang="zh-CN" sz="2400" dirty="0"/>
              <a:t>:</a:t>
            </a:r>
            <a:endParaRPr lang="zh-CN" altLang="en-US" sz="2400" dirty="0"/>
          </a:p>
        </p:txBody>
      </p:sp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16865"/>
              </p:ext>
            </p:extLst>
          </p:nvPr>
        </p:nvGraphicFramePr>
        <p:xfrm>
          <a:off x="3933685" y="5194150"/>
          <a:ext cx="644300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9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0010 00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10001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10010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1111 1111 1111 1100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16189"/>
              </p:ext>
            </p:extLst>
          </p:nvPr>
        </p:nvGraphicFramePr>
        <p:xfrm>
          <a:off x="3933688" y="3983885"/>
          <a:ext cx="644300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7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3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68ACBFE0-F3FD-4083-9490-A3C056F5B318}"/>
              </a:ext>
            </a:extLst>
          </p:cNvPr>
          <p:cNvGrpSpPr/>
          <p:nvPr/>
        </p:nvGrpSpPr>
        <p:grpSpPr>
          <a:xfrm>
            <a:off x="4373981" y="4431085"/>
            <a:ext cx="4821820" cy="489159"/>
            <a:chOff x="4373981" y="4431085"/>
            <a:chExt cx="4821820" cy="489159"/>
          </a:xfrm>
        </p:grpSpPr>
        <p:sp>
          <p:nvSpPr>
            <p:cNvPr id="8" name="文本框 7"/>
            <p:cNvSpPr txBox="1"/>
            <p:nvPr/>
          </p:nvSpPr>
          <p:spPr>
            <a:xfrm>
              <a:off x="4373981" y="4431085"/>
              <a:ext cx="5084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50000"/>
                    </a:schemeClr>
                  </a:solidFill>
                </a:rPr>
                <a:t>op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476494" y="4431087"/>
              <a:ext cx="407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6510756" y="4431086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8450084" y="4458579"/>
              <a:ext cx="7457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imm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63E1CB8-FA79-4C59-B7A8-B69EFFB0B192}"/>
              </a:ext>
            </a:extLst>
          </p:cNvPr>
          <p:cNvGrpSpPr/>
          <p:nvPr/>
        </p:nvGrpSpPr>
        <p:grpSpPr>
          <a:xfrm>
            <a:off x="4234519" y="5640947"/>
            <a:ext cx="4809495" cy="379626"/>
            <a:chOff x="4234519" y="5640947"/>
            <a:chExt cx="4809495" cy="379626"/>
          </a:xfrm>
        </p:grpSpPr>
        <p:sp>
          <p:nvSpPr>
            <p:cNvPr id="59" name="文本框 58"/>
            <p:cNvSpPr txBox="1"/>
            <p:nvPr/>
          </p:nvSpPr>
          <p:spPr>
            <a:xfrm>
              <a:off x="4234519" y="565124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335432" y="565124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399950" y="5651241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</a:rPr>
                <a:t>位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8394477" y="5640947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</a:rPr>
                <a:t>16</a:t>
              </a:r>
              <a:r>
                <a:rPr lang="zh-CN" altLang="en-US" dirty="0">
                  <a:solidFill>
                    <a:srgbClr val="FF0000"/>
                  </a:solidFill>
                </a:rPr>
                <a:t>位</a:t>
              </a:r>
              <a:endParaRPr lang="zh-CN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314336A-94C9-43F1-A227-99BD5E7BDB75}"/>
              </a:ext>
            </a:extLst>
          </p:cNvPr>
          <p:cNvGrpSpPr/>
          <p:nvPr/>
        </p:nvGrpSpPr>
        <p:grpSpPr>
          <a:xfrm>
            <a:off x="2858249" y="1898880"/>
            <a:ext cx="5341465" cy="677641"/>
            <a:chOff x="2858249" y="1898880"/>
            <a:chExt cx="5341465" cy="677641"/>
          </a:xfrm>
        </p:grpSpPr>
        <p:sp>
          <p:nvSpPr>
            <p:cNvPr id="28" name="文本框 27"/>
            <p:cNvSpPr txBox="1"/>
            <p:nvPr/>
          </p:nvSpPr>
          <p:spPr>
            <a:xfrm>
              <a:off x="4488248" y="217641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寄存器</a:t>
              </a:r>
            </a:p>
          </p:txBody>
        </p:sp>
        <p:sp>
          <p:nvSpPr>
            <p:cNvPr id="5" name="右大括号 4"/>
            <p:cNvSpPr/>
            <p:nvPr/>
          </p:nvSpPr>
          <p:spPr>
            <a:xfrm rot="5400000">
              <a:off x="4867429" y="1262043"/>
              <a:ext cx="231569" cy="1505243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7245607" y="2131831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立即数</a:t>
              </a: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2858249" y="215085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操作码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C61DE2-F2EF-41F8-9337-E14D22B606F4}"/>
              </a:ext>
            </a:extLst>
          </p:cNvPr>
          <p:cNvGrpSpPr/>
          <p:nvPr/>
        </p:nvGrpSpPr>
        <p:grpSpPr>
          <a:xfrm>
            <a:off x="2121940" y="6239505"/>
            <a:ext cx="4521636" cy="523220"/>
            <a:chOff x="2121940" y="6239505"/>
            <a:chExt cx="4521636" cy="523220"/>
          </a:xfrm>
        </p:grpSpPr>
        <p:sp>
          <p:nvSpPr>
            <p:cNvPr id="65" name="文本框 64"/>
            <p:cNvSpPr txBox="1"/>
            <p:nvPr/>
          </p:nvSpPr>
          <p:spPr>
            <a:xfrm>
              <a:off x="3937322" y="6239505"/>
              <a:ext cx="27062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spc="600" dirty="0">
                  <a:solidFill>
                    <a:schemeClr val="bg1">
                      <a:lumMod val="50000"/>
                    </a:schemeClr>
                  </a:solidFill>
                </a:rPr>
                <a:t>0x</a:t>
              </a:r>
              <a:r>
                <a:rPr lang="en-US" altLang="zh-CN" sz="2800" b="1" spc="600" dirty="0">
                  <a:solidFill>
                    <a:srgbClr val="FF0000"/>
                  </a:solidFill>
                </a:rPr>
                <a:t>2232FFFC</a:t>
              </a:r>
              <a:endParaRPr lang="zh-CN" altLang="en-US" sz="2800" b="1" spc="600" dirty="0">
                <a:solidFill>
                  <a:srgbClr val="FF0000"/>
                </a:solidFill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2121940" y="6267642"/>
              <a:ext cx="149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机器指令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A3033F-9CC6-4CBA-8254-60546A1D4DA1}"/>
              </a:ext>
            </a:extLst>
          </p:cNvPr>
          <p:cNvGrpSpPr/>
          <p:nvPr/>
        </p:nvGrpSpPr>
        <p:grpSpPr>
          <a:xfrm>
            <a:off x="2121940" y="2885888"/>
            <a:ext cx="6011711" cy="858663"/>
            <a:chOff x="2121940" y="2885888"/>
            <a:chExt cx="6011711" cy="858663"/>
          </a:xfrm>
        </p:grpSpPr>
        <p:sp>
          <p:nvSpPr>
            <p:cNvPr id="6" name="文本框 5"/>
            <p:cNvSpPr txBox="1"/>
            <p:nvPr/>
          </p:nvSpPr>
          <p:spPr>
            <a:xfrm>
              <a:off x="2121940" y="2999543"/>
              <a:ext cx="14975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汇编代码</a:t>
              </a:r>
              <a:r>
                <a:rPr lang="en-US" altLang="zh-CN" sz="2400" dirty="0"/>
                <a:t>:</a:t>
              </a:r>
              <a:endParaRPr lang="zh-CN" altLang="en-US" sz="2400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3923844" y="2885888"/>
              <a:ext cx="420980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addi</a:t>
              </a:r>
              <a:r>
                <a:rPr lang="en-US" altLang="zh-CN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3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$s0,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32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$s1, </a:t>
              </a:r>
              <a:r>
                <a:rPr lang="en-US" altLang="zh-CN" sz="3200" b="1" dirty="0">
                  <a:solidFill>
                    <a:srgbClr val="00B0F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-4</a:t>
              </a: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444511" y="3267578"/>
              <a:ext cx="407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rs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362390" y="3282886"/>
              <a:ext cx="3946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>
                  <a:solidFill>
                    <a:schemeClr val="bg1">
                      <a:lumMod val="50000"/>
                    </a:schemeClr>
                  </a:solidFill>
                </a:rPr>
                <a:t>rt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457173" y="6020573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对正立即数，高</a:t>
            </a:r>
            <a:r>
              <a:rPr lang="en-US" altLang="zh-CN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位都补</a:t>
            </a:r>
            <a:r>
              <a:rPr lang="en-US" altLang="zh-CN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  <a:p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对负立即数，高</a:t>
            </a:r>
            <a:r>
              <a:rPr lang="en-US" altLang="zh-CN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位都补</a:t>
            </a:r>
            <a:r>
              <a:rPr lang="en-US" altLang="zh-CN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9" name="直接箭头连接符 28"/>
          <p:cNvCxnSpPr>
            <a:stCxn id="33" idx="2"/>
            <a:endCxn id="54" idx="3"/>
          </p:cNvCxnSpPr>
          <p:nvPr/>
        </p:nvCxnSpPr>
        <p:spPr>
          <a:xfrm flipH="1">
            <a:off x="5883529" y="3729243"/>
            <a:ext cx="764500" cy="93267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4" idx="2"/>
            <a:endCxn id="55" idx="1"/>
          </p:cNvCxnSpPr>
          <p:nvPr/>
        </p:nvCxnSpPr>
        <p:spPr>
          <a:xfrm>
            <a:off x="5559720" y="3744551"/>
            <a:ext cx="951036" cy="917368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72364AAD-A6DB-44AC-9EB8-52494201A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2023" y="1006053"/>
            <a:ext cx="6807159" cy="88168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E207FED-5F84-23D4-43C8-719723E9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49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BB6231C-E167-4898-A80B-D2BB44849337}"/>
              </a:ext>
            </a:extLst>
          </p:cNvPr>
          <p:cNvGrpSpPr/>
          <p:nvPr/>
        </p:nvGrpSpPr>
        <p:grpSpPr>
          <a:xfrm>
            <a:off x="1558887" y="2717690"/>
            <a:ext cx="9065079" cy="3154637"/>
            <a:chOff x="1558887" y="3172728"/>
            <a:chExt cx="9065079" cy="3154637"/>
          </a:xfrm>
        </p:grpSpPr>
        <p:pic>
          <p:nvPicPr>
            <p:cNvPr id="28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8887" y="3172728"/>
              <a:ext cx="9065079" cy="2335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文本框 5"/>
            <p:cNvSpPr txBox="1"/>
            <p:nvPr/>
          </p:nvSpPr>
          <p:spPr>
            <a:xfrm>
              <a:off x="2718115" y="4556959"/>
              <a:ext cx="1486304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70C0"/>
                  </a:solidFill>
                </a:rPr>
                <a:t>32-bit sum</a:t>
              </a:r>
              <a:r>
                <a:rPr lang="zh-CN" altLang="en-US" sz="1600" dirty="0">
                  <a:solidFill>
                    <a:srgbClr val="0070C0"/>
                  </a:solidFill>
                </a:rPr>
                <a:t>地址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171372" y="5958033"/>
              <a:ext cx="1225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去掉前</a:t>
              </a:r>
              <a:r>
                <a:rPr lang="en-US" altLang="zh-CN" dirty="0">
                  <a:solidFill>
                    <a:srgbClr val="00B050"/>
                  </a:solidFill>
                </a:rPr>
                <a:t>4</a:t>
              </a:r>
              <a:r>
                <a:rPr lang="zh-CN" altLang="en-US" dirty="0">
                  <a:solidFill>
                    <a:srgbClr val="00B050"/>
                  </a:solidFill>
                </a:rPr>
                <a:t>位</a:t>
              </a: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507647" y="5958033"/>
              <a:ext cx="1572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50"/>
                  </a:solidFill>
                </a:rPr>
                <a:t>去掉后</a:t>
              </a:r>
              <a:r>
                <a:rPr lang="en-US" altLang="zh-CN" dirty="0">
                  <a:solidFill>
                    <a:srgbClr val="00B050"/>
                  </a:solidFill>
                </a:rPr>
                <a:t>2</a:t>
              </a:r>
              <a:r>
                <a:rPr lang="zh-CN" altLang="en-US" dirty="0">
                  <a:solidFill>
                    <a:srgbClr val="00B050"/>
                  </a:solidFill>
                </a:rPr>
                <a:t>位</a:t>
              </a:r>
              <a:r>
                <a:rPr lang="en-US" altLang="zh-CN" dirty="0">
                  <a:solidFill>
                    <a:srgbClr val="00B050"/>
                  </a:solidFill>
                </a:rPr>
                <a:t>(/4)</a:t>
              </a:r>
              <a:endParaRPr lang="zh-CN" altLang="en-US" dirty="0">
                <a:solidFill>
                  <a:srgbClr val="00B05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619169" y="5958033"/>
              <a:ext cx="18421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300" dirty="0"/>
                <a:t>保留中间</a:t>
              </a:r>
              <a:r>
                <a:rPr lang="en-US" altLang="zh-CN" b="1" spc="300" dirty="0"/>
                <a:t>26</a:t>
              </a:r>
              <a:r>
                <a:rPr lang="zh-CN" altLang="en-US" b="1" spc="300" dirty="0"/>
                <a:t>位</a:t>
              </a:r>
            </a:p>
          </p:txBody>
        </p:sp>
        <p:cxnSp>
          <p:nvCxnSpPr>
            <p:cNvPr id="7" name="直接箭头连接符 6"/>
            <p:cNvCxnSpPr>
              <a:stCxn id="4" idx="0"/>
            </p:cNvCxnSpPr>
            <p:nvPr/>
          </p:nvCxnSpPr>
          <p:spPr>
            <a:xfrm flipV="1">
              <a:off x="4783880" y="5331919"/>
              <a:ext cx="111391" cy="6261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5" idx="0"/>
            </p:cNvCxnSpPr>
            <p:nvPr/>
          </p:nvCxnSpPr>
          <p:spPr>
            <a:xfrm flipH="1" flipV="1">
              <a:off x="7759619" y="5266551"/>
              <a:ext cx="534461" cy="69148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下箭头 10"/>
            <p:cNvSpPr/>
            <p:nvPr/>
          </p:nvSpPr>
          <p:spPr>
            <a:xfrm>
              <a:off x="6203417" y="5589890"/>
              <a:ext cx="501116" cy="31305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069286" y="492843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70C0"/>
                  </a:solidFill>
                </a:rPr>
                <a:t>转换为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2186537" y="801060"/>
            <a:ext cx="7816429" cy="1563739"/>
          </a:xfrm>
          <a:prstGeom prst="roundRect">
            <a:avLst>
              <a:gd name="adj" fmla="val 10632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573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>
                <a:solidFill>
                  <a:srgbClr val="FF0000"/>
                </a:solidFill>
              </a:rPr>
              <a:t>③</a:t>
            </a:r>
            <a:r>
              <a:rPr lang="en-US" altLang="zh-CN" sz="4000" b="1" dirty="0"/>
              <a:t> </a:t>
            </a:r>
            <a:r>
              <a:rPr lang="en-US" altLang="zh-CN" b="1" dirty="0"/>
              <a:t>J</a:t>
            </a:r>
            <a:r>
              <a:rPr lang="en-US" altLang="zh-CN" sz="3600" dirty="0"/>
              <a:t>ump </a:t>
            </a:r>
            <a:r>
              <a:rPr lang="zh-CN" altLang="en-US" sz="4000" b="1" dirty="0"/>
              <a:t>型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5954969" y="1934926"/>
            <a:ext cx="1983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</a:rPr>
              <a:t>26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位地址操作数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592233" y="196468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操作码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4CC6678-26BD-4EA2-BC15-EAEF606EC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9975" y="885869"/>
            <a:ext cx="7518420" cy="996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8D8F97E-BDEC-4D4B-91AE-6DCD886409FC}"/>
                  </a:ext>
                </a:extLst>
              </p:cNvPr>
              <p:cNvSpPr/>
              <p:nvPr/>
            </p:nvSpPr>
            <p:spPr>
              <a:xfrm>
                <a:off x="3692887" y="6125465"/>
                <a:ext cx="5269456" cy="46166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+4)[31:28],  </m:t>
                    </m:r>
                    <m:r>
                      <a:rPr lang="en-US" altLang="zh-CN" sz="2400" b="1" i="1" dirty="0" err="1">
                        <a:latin typeface="Cambria Math" panose="02040503050406030204" pitchFamily="18" charset="0"/>
                      </a:rPr>
                      <m:t>𝒂𝒅𝒅𝒓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 2’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400" dirty="0"/>
                  <a:t>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48D8F97E-BDEC-4D4B-91AE-6DCD88640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887" y="6125465"/>
                <a:ext cx="5269456" cy="461665"/>
              </a:xfrm>
              <a:prstGeom prst="rect">
                <a:avLst/>
              </a:prstGeom>
              <a:blipFill>
                <a:blip r:embed="rId8"/>
                <a:stretch>
                  <a:fillRect l="-231" b="-1538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48C5075-166C-61EF-FD39-DF9D612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942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71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① 逻辑指令</a:t>
            </a:r>
            <a:endParaRPr lang="zh-CN" altLang="en-US" sz="4000" dirty="0"/>
          </a:p>
        </p:txBody>
      </p:sp>
      <p:graphicFrame>
        <p:nvGraphicFramePr>
          <p:cNvPr id="3" name="Object 5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1875099"/>
              </p:ext>
            </p:extLst>
          </p:nvPr>
        </p:nvGraphicFramePr>
        <p:xfrm>
          <a:off x="4466616" y="849313"/>
          <a:ext cx="7248525" cy="307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618360" imgH="1536480" progId="Visio.Drawing.6">
                  <p:embed/>
                </p:oleObj>
              </mc:Choice>
              <mc:Fallback>
                <p:oleObj name="VISIO" r:id="rId5" imgW="3618360" imgH="1536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6616" y="849313"/>
                        <a:ext cx="7248525" cy="307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83752836"/>
              </p:ext>
            </p:extLst>
          </p:nvPr>
        </p:nvGraphicFramePr>
        <p:xfrm>
          <a:off x="4214123" y="4077768"/>
          <a:ext cx="7518400" cy="273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757680" imgH="1365120" progId="Visio.Drawing.6">
                  <p:embed/>
                </p:oleObj>
              </mc:Choice>
              <mc:Fallback>
                <p:oleObj name="VISIO" r:id="rId7" imgW="3757680" imgH="1365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123" y="4077768"/>
                        <a:ext cx="7518400" cy="273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746789" y="2845737"/>
            <a:ext cx="30028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algn="ctr">
              <a:lnSpc>
                <a:spcPct val="9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没有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，可用下面代替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Arial" charset="0"/>
            </a:endParaRPr>
          </a:p>
          <a:p>
            <a:pPr marL="0" lvl="2" algn="ctr">
              <a:lnSpc>
                <a:spcPct val="9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A NOR $0 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NOT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A</a:t>
            </a:r>
          </a:p>
        </p:txBody>
      </p:sp>
      <p:sp>
        <p:nvSpPr>
          <p:cNvPr id="9" name="矩形 8"/>
          <p:cNvSpPr/>
          <p:nvPr/>
        </p:nvSpPr>
        <p:spPr>
          <a:xfrm>
            <a:off x="1200465" y="1216691"/>
            <a:ext cx="301365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and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1200466" y="4315206"/>
            <a:ext cx="301556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andi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imm</a:t>
            </a:r>
            <a:endParaRPr lang="zh-CN" altLang="en-US" sz="2400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6489ED4-430F-4AFD-82FD-A52C330B0951}"/>
              </a:ext>
            </a:extLst>
          </p:cNvPr>
          <p:cNvSpPr/>
          <p:nvPr/>
        </p:nvSpPr>
        <p:spPr>
          <a:xfrm>
            <a:off x="209233" y="1216691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(R</a:t>
            </a:r>
            <a:r>
              <a:rPr lang="zh-CN" altLang="en-US" sz="2400" dirty="0"/>
              <a:t>型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D6D41E4-0934-4A84-B749-B79DCE42091C}"/>
              </a:ext>
            </a:extLst>
          </p:cNvPr>
          <p:cNvSpPr/>
          <p:nvPr/>
        </p:nvSpPr>
        <p:spPr>
          <a:xfrm>
            <a:off x="209233" y="4315206"/>
            <a:ext cx="763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>
                <a:cs typeface="Arial" panose="020B0604020202020204" pitchFamily="34" charset="0"/>
              </a:rPr>
              <a:t>I</a:t>
            </a:r>
            <a:r>
              <a:rPr lang="zh-CN" altLang="en-US" sz="2400" dirty="0"/>
              <a:t>型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352A566-0708-43BE-91C0-3BCF8DC69319}"/>
              </a:ext>
            </a:extLst>
          </p:cNvPr>
          <p:cNvCxnSpPr/>
          <p:nvPr/>
        </p:nvCxnSpPr>
        <p:spPr>
          <a:xfrm>
            <a:off x="0" y="4026090"/>
            <a:ext cx="12192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082E5-B2B4-9B94-7819-1FFE2BDF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548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② 移位指令</a:t>
            </a:r>
            <a:endParaRPr lang="en-US" altLang="zh-CN" sz="4000" b="1" dirty="0"/>
          </a:p>
        </p:txBody>
      </p:sp>
      <p:graphicFrame>
        <p:nvGraphicFramePr>
          <p:cNvPr id="8" name="Object 3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7266308"/>
              </p:ext>
            </p:extLst>
          </p:nvPr>
        </p:nvGraphicFramePr>
        <p:xfrm>
          <a:off x="2640013" y="1635291"/>
          <a:ext cx="6551612" cy="243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00480" imgH="892080" progId="Visio.Drawing.6">
                  <p:embed/>
                </p:oleObj>
              </mc:Choice>
              <mc:Fallback>
                <p:oleObj name="VISIO" r:id="rId5" imgW="2400480" imgH="89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635291"/>
                        <a:ext cx="6551612" cy="243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Grp="1" noChangeAspect="1"/>
          </p:cNvGraphicFramePr>
          <p:nvPr>
            <p:ph sz="quarter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7728280"/>
              </p:ext>
            </p:extLst>
          </p:nvPr>
        </p:nvGraphicFramePr>
        <p:xfrm>
          <a:off x="4717197" y="4203438"/>
          <a:ext cx="5969000" cy="247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214720" imgH="919800" progId="Visio.Drawing.6">
                  <p:embed/>
                </p:oleObj>
              </mc:Choice>
              <mc:Fallback>
                <p:oleObj name="VISIO" r:id="rId7" imgW="2214720" imgH="9198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197" y="4203438"/>
                        <a:ext cx="5969000" cy="247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7E649771-0B1D-4893-B00F-0D3D40E589C2}"/>
              </a:ext>
            </a:extLst>
          </p:cNvPr>
          <p:cNvGrpSpPr/>
          <p:nvPr/>
        </p:nvGrpSpPr>
        <p:grpSpPr>
          <a:xfrm>
            <a:off x="1393687" y="2334948"/>
            <a:ext cx="1170513" cy="1306986"/>
            <a:chOff x="1393687" y="2334948"/>
            <a:chExt cx="1170513" cy="1306986"/>
          </a:xfrm>
        </p:grpSpPr>
        <p:sp>
          <p:nvSpPr>
            <p:cNvPr id="4" name="文本框 3"/>
            <p:cNvSpPr txBox="1"/>
            <p:nvPr/>
          </p:nvSpPr>
          <p:spPr>
            <a:xfrm>
              <a:off x="1393687" y="2334948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逻辑左移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393687" y="2802050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逻辑右移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393687" y="3272602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算数右移</a:t>
              </a:r>
              <a:r>
                <a:rPr lang="en-US" altLang="zh-CN" dirty="0"/>
                <a:t>:</a:t>
              </a:r>
              <a:endParaRPr lang="zh-CN" alt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411FA3D-F81C-41BF-A59C-B8B56549141D}"/>
              </a:ext>
            </a:extLst>
          </p:cNvPr>
          <p:cNvGrpSpPr/>
          <p:nvPr/>
        </p:nvGrpSpPr>
        <p:grpSpPr>
          <a:xfrm>
            <a:off x="9275169" y="2334948"/>
            <a:ext cx="1667444" cy="1296836"/>
            <a:chOff x="9275169" y="2334948"/>
            <a:chExt cx="1667444" cy="1296836"/>
          </a:xfrm>
        </p:grpSpPr>
        <p:sp>
          <p:nvSpPr>
            <p:cNvPr id="5" name="矩形 4"/>
            <p:cNvSpPr/>
            <p:nvPr/>
          </p:nvSpPr>
          <p:spPr>
            <a:xfrm>
              <a:off x="9275169" y="2334948"/>
              <a:ext cx="1515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ial" charset="0"/>
                </a:rPr>
                <a:t>$t0 &lt;= $s1 &lt;&lt; 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9275169" y="2794871"/>
              <a:ext cx="155683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ial" charset="0"/>
                </a:rPr>
                <a:t>$s2 &lt;= $s1 &gt;&gt; 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275169" y="3262452"/>
              <a:ext cx="16674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Arial Narrow" panose="020B0606020202030204" pitchFamily="34" charset="0"/>
                  <a:cs typeface="Arial" charset="0"/>
                </a:rPr>
                <a:t>$s3 &lt;= $s1 &gt;&gt;&gt; 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505803" y="4899472"/>
            <a:ext cx="3038011" cy="143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逻辑左移低位补</a:t>
            </a:r>
            <a:r>
              <a:rPr lang="en-US" altLang="zh-CN" sz="2000" dirty="0"/>
              <a:t>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逻辑右移高位补</a:t>
            </a:r>
            <a:r>
              <a:rPr lang="en-US" altLang="zh-CN" sz="2000" dirty="0"/>
              <a:t>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算术右移</a:t>
            </a:r>
            <a:r>
              <a:rPr lang="zh-CN" altLang="en-US" sz="2000" b="1" dirty="0"/>
              <a:t>高位补符号位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4766654" y="906533"/>
            <a:ext cx="3199915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sll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shamt</a:t>
            </a:r>
            <a:endParaRPr lang="zh-CN" altLang="en-US" sz="2400" b="1" dirty="0"/>
          </a:p>
        </p:txBody>
      </p:sp>
      <p:sp>
        <p:nvSpPr>
          <p:cNvPr id="7" name="箭头: 环形 6">
            <a:extLst>
              <a:ext uri="{FF2B5EF4-FFF2-40B4-BE49-F238E27FC236}">
                <a16:creationId xmlns:a16="http://schemas.microsoft.com/office/drawing/2014/main" id="{4E6D90F4-2052-4B01-88B5-BD2B77EC229A}"/>
              </a:ext>
            </a:extLst>
          </p:cNvPr>
          <p:cNvSpPr/>
          <p:nvPr/>
        </p:nvSpPr>
        <p:spPr>
          <a:xfrm>
            <a:off x="6696501" y="4553803"/>
            <a:ext cx="655093" cy="619313"/>
          </a:xfrm>
          <a:prstGeom prst="circular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3424F43F-7950-43E7-C073-3AF2663E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86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② 移位指令</a:t>
            </a:r>
            <a:endParaRPr lang="en-US" altLang="zh-CN" sz="4000" b="1" dirty="0"/>
          </a:p>
        </p:txBody>
      </p:sp>
      <p:pic>
        <p:nvPicPr>
          <p:cNvPr id="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591" y="4201276"/>
            <a:ext cx="6511932" cy="246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743408" y="916263"/>
            <a:ext cx="2828018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sllv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rd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zh-CN" altLang="en-US" sz="2400" b="1" dirty="0">
                <a:latin typeface="Courier New" pitchFamily="49" charset="0"/>
                <a:cs typeface="Arial" charset="0"/>
              </a:rPr>
              <a:t>、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endParaRPr lang="zh-CN" altLang="en-US" sz="2400" b="1" dirty="0"/>
          </a:p>
        </p:txBody>
      </p:sp>
      <p:sp>
        <p:nvSpPr>
          <p:cNvPr id="20" name="椭圆 19"/>
          <p:cNvSpPr/>
          <p:nvPr/>
        </p:nvSpPr>
        <p:spPr>
          <a:xfrm>
            <a:off x="9353267" y="4913347"/>
            <a:ext cx="718782" cy="40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CF8184-CD17-4689-B5EE-96CD75C3A3A7}"/>
              </a:ext>
            </a:extLst>
          </p:cNvPr>
          <p:cNvGrpSpPr/>
          <p:nvPr/>
        </p:nvGrpSpPr>
        <p:grpSpPr>
          <a:xfrm>
            <a:off x="859556" y="1674476"/>
            <a:ext cx="10715645" cy="1943604"/>
            <a:chOff x="859556" y="1674476"/>
            <a:chExt cx="10715645" cy="1943604"/>
          </a:xfrm>
        </p:grpSpPr>
        <p:pic>
          <p:nvPicPr>
            <p:cNvPr id="16" name="Picture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1104" y="1674476"/>
              <a:ext cx="9064097" cy="1943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52320A8-352D-4AFE-8939-E902E0435A91}"/>
                </a:ext>
              </a:extLst>
            </p:cNvPr>
            <p:cNvGrpSpPr/>
            <p:nvPr/>
          </p:nvGrpSpPr>
          <p:grpSpPr>
            <a:xfrm>
              <a:off x="859556" y="2196264"/>
              <a:ext cx="1569660" cy="1197794"/>
              <a:chOff x="859556" y="2196264"/>
              <a:chExt cx="1569660" cy="1197794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389A5FD-C11C-494F-80D1-9CCDB39BBA4E}"/>
                  </a:ext>
                </a:extLst>
              </p:cNvPr>
              <p:cNvSpPr/>
              <p:nvPr/>
            </p:nvSpPr>
            <p:spPr>
              <a:xfrm>
                <a:off x="859556" y="2196264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可变逻辑左移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698DE129-830D-4403-826E-6402103DC4C7}"/>
                  </a:ext>
                </a:extLst>
              </p:cNvPr>
              <p:cNvSpPr/>
              <p:nvPr/>
            </p:nvSpPr>
            <p:spPr>
              <a:xfrm>
                <a:off x="859556" y="2610495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可变逻辑右移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98C57AB-DA2A-43AF-98B2-64EE3443E8DB}"/>
                  </a:ext>
                </a:extLst>
              </p:cNvPr>
              <p:cNvSpPr/>
              <p:nvPr/>
            </p:nvSpPr>
            <p:spPr>
              <a:xfrm>
                <a:off x="859556" y="3024726"/>
                <a:ext cx="15696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b="1" dirty="0"/>
                  <a:t>可</a:t>
                </a:r>
                <a:r>
                  <a:rPr lang="zh-CN" altLang="en-US" dirty="0"/>
                  <a:t>变算术右移</a:t>
                </a: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F0C69C-1710-408A-A4E2-A90483C6E891}"/>
              </a:ext>
            </a:extLst>
          </p:cNvPr>
          <p:cNvGrpSpPr/>
          <p:nvPr/>
        </p:nvGrpSpPr>
        <p:grpSpPr>
          <a:xfrm>
            <a:off x="2764107" y="2064434"/>
            <a:ext cx="2470548" cy="2083324"/>
            <a:chOff x="2764107" y="2064434"/>
            <a:chExt cx="2470548" cy="2083324"/>
          </a:xfrm>
        </p:grpSpPr>
        <p:sp>
          <p:nvSpPr>
            <p:cNvPr id="17" name="椭圆 16"/>
            <p:cNvSpPr/>
            <p:nvPr/>
          </p:nvSpPr>
          <p:spPr>
            <a:xfrm>
              <a:off x="3743836" y="2064434"/>
              <a:ext cx="511090" cy="141292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2764107" y="3747648"/>
              <a:ext cx="24705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</a:rPr>
                <a:t>$s2</a:t>
              </a:r>
              <a:r>
                <a:rPr lang="zh-CN" altLang="en-US" sz="2000" dirty="0">
                  <a:solidFill>
                    <a:srgbClr val="FF0000"/>
                  </a:solidFill>
                </a:rPr>
                <a:t>低</a:t>
              </a:r>
              <a:r>
                <a:rPr lang="en-US" altLang="zh-CN" sz="2000" dirty="0">
                  <a:solidFill>
                    <a:srgbClr val="FF0000"/>
                  </a:solidFill>
                </a:rPr>
                <a:t>5</a:t>
              </a:r>
              <a:r>
                <a:rPr lang="zh-CN" altLang="en-US" sz="2000" dirty="0">
                  <a:solidFill>
                    <a:srgbClr val="FF0000"/>
                  </a:solidFill>
                </a:rPr>
                <a:t>位给出移位值</a:t>
              </a:r>
            </a:p>
          </p:txBody>
        </p:sp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2FA4C03A-E111-6A6A-3CD0-8A909735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582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③ 生成常数指令</a:t>
            </a:r>
            <a:endParaRPr lang="en-US" altLang="zh-CN" sz="3600" b="1" dirty="0"/>
          </a:p>
        </p:txBody>
      </p:sp>
      <p:sp>
        <p:nvSpPr>
          <p:cNvPr id="1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09800" y="1560728"/>
            <a:ext cx="8077200" cy="4081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21" name="Rectangle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239301" y="1778624"/>
            <a:ext cx="2549481" cy="88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latin typeface="Courier New" pitchFamily="49" charset="0"/>
                <a:cs typeface="Arial" charset="0"/>
              </a:rPr>
              <a:t>int</a:t>
            </a:r>
            <a:r>
              <a:rPr lang="en-US" dirty="0">
                <a:latin typeface="Courier New" pitchFamily="49" charset="0"/>
                <a:cs typeface="Arial" charset="0"/>
              </a:rPr>
              <a:t> a = 0x</a:t>
            </a:r>
            <a:r>
              <a:rPr lang="en-US" b="1" dirty="0">
                <a:latin typeface="Courier New" pitchFamily="49" charset="0"/>
                <a:cs typeface="Arial" charset="0"/>
              </a:rPr>
              <a:t>4f3c</a:t>
            </a:r>
            <a:r>
              <a:rPr lang="en-US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22" name="Rectangle 9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715826" y="1778624"/>
            <a:ext cx="3352800" cy="1134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a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$s0, $0, 0x</a:t>
            </a:r>
            <a:r>
              <a:rPr lang="en-US" b="1" dirty="0">
                <a:latin typeface="Courier New" pitchFamily="49" charset="0"/>
                <a:cs typeface="Arial" charset="0"/>
              </a:rPr>
              <a:t>4f3c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366F152-BA9C-49F8-AC1C-8B8126D4124E}"/>
              </a:ext>
            </a:extLst>
          </p:cNvPr>
          <p:cNvGrpSpPr/>
          <p:nvPr/>
        </p:nvGrpSpPr>
        <p:grpSpPr>
          <a:xfrm>
            <a:off x="1774661" y="3358313"/>
            <a:ext cx="9139340" cy="3208021"/>
            <a:chOff x="1774661" y="3358313"/>
            <a:chExt cx="9139340" cy="3208021"/>
          </a:xfrm>
        </p:grpSpPr>
        <p:sp>
          <p:nvSpPr>
            <p:cNvPr id="13" name="Rectangle 5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774661" y="3358313"/>
              <a:ext cx="8813800" cy="523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63538" indent="-363538">
                <a:lnSpc>
                  <a:spcPct val="90000"/>
                </a:lnSpc>
                <a:spcBef>
                  <a:spcPct val="20000"/>
                </a:spcBef>
                <a:buFontTx/>
                <a:buChar char="•"/>
              </a:pPr>
              <a:r>
                <a:rPr lang="en-US" sz="2800" b="1" dirty="0">
                  <a:latin typeface="Arial Narrow" panose="020B0606020202030204" pitchFamily="34" charset="0"/>
                  <a:cs typeface="Arial" charset="0"/>
                </a:rPr>
                <a:t>32-bit</a:t>
              </a:r>
              <a:r>
                <a:rPr lang="en-US" sz="2800" dirty="0">
                  <a:latin typeface="Arial Narrow" panose="020B0606020202030204" pitchFamily="34" charset="0"/>
                  <a:cs typeface="Arial" charset="0"/>
                </a:rPr>
                <a:t> </a:t>
              </a:r>
              <a:r>
                <a:rPr lang="zh-CN" altLang="en-US" sz="2800" dirty="0">
                  <a:latin typeface="Arial Narrow" panose="020B0606020202030204" pitchFamily="34" charset="0"/>
                  <a:cs typeface="Arial" charset="0"/>
                </a:rPr>
                <a:t>常量</a:t>
              </a:r>
              <a:r>
                <a:rPr lang="en-US" sz="2800" dirty="0">
                  <a:latin typeface="Arial Narrow" panose="020B0606020202030204" pitchFamily="34" charset="0"/>
                  <a:cs typeface="Arial" charset="0"/>
                </a:rPr>
                <a:t> </a:t>
              </a:r>
              <a:r>
                <a:rPr lang="zh-CN" altLang="en-US" sz="2800" dirty="0">
                  <a:latin typeface="Arial Narrow" panose="020B0606020202030204" pitchFamily="34" charset="0"/>
                  <a:cs typeface="Arial" charset="0"/>
                </a:rPr>
                <a:t>用 </a:t>
              </a:r>
              <a:r>
                <a:rPr lang="en-US" altLang="zh-CN" sz="2800" b="1" dirty="0" err="1">
                  <a:latin typeface="Courier New" pitchFamily="49" charset="0"/>
                  <a:cs typeface="Arial" charset="0"/>
                </a:rPr>
                <a:t>lui</a:t>
              </a:r>
              <a:r>
                <a:rPr lang="en-US" sz="2800" dirty="0">
                  <a:latin typeface="Arial Narrow" panose="020B0606020202030204" pitchFamily="34" charset="0"/>
                  <a:cs typeface="Arial" charset="0"/>
                </a:rPr>
                <a:t> </a:t>
              </a:r>
              <a:r>
                <a:rPr lang="en-US" sz="2400" dirty="0">
                  <a:latin typeface="+mn-ea"/>
                  <a:cs typeface="Arial" charset="0"/>
                </a:rPr>
                <a:t>(</a:t>
              </a:r>
              <a:r>
                <a:rPr lang="en-US" altLang="zh-CN" sz="2400" b="1" dirty="0">
                  <a:latin typeface="+mn-ea"/>
                  <a:cs typeface="Arial" charset="0"/>
                </a:rPr>
                <a:t>l</a:t>
              </a:r>
              <a:r>
                <a:rPr lang="en-US" altLang="zh-CN" sz="2400" dirty="0">
                  <a:latin typeface="+mn-ea"/>
                  <a:cs typeface="Arial" charset="0"/>
                </a:rPr>
                <a:t>oad </a:t>
              </a:r>
              <a:r>
                <a:rPr lang="en-US" altLang="zh-CN" sz="2400" b="1" dirty="0">
                  <a:latin typeface="+mn-ea"/>
                  <a:cs typeface="Arial" charset="0"/>
                </a:rPr>
                <a:t>u</a:t>
              </a:r>
              <a:r>
                <a:rPr lang="en-US" altLang="zh-CN" sz="2400" dirty="0">
                  <a:latin typeface="+mn-ea"/>
                  <a:cs typeface="Arial" charset="0"/>
                </a:rPr>
                <a:t>pper </a:t>
              </a:r>
              <a:r>
                <a:rPr lang="en-US" altLang="zh-CN" sz="2400" b="1" dirty="0">
                  <a:latin typeface="+mn-ea"/>
                  <a:cs typeface="Arial" charset="0"/>
                </a:rPr>
                <a:t>i</a:t>
              </a:r>
              <a:r>
                <a:rPr lang="en-US" altLang="zh-CN" sz="2400" dirty="0">
                  <a:latin typeface="+mn-ea"/>
                  <a:cs typeface="Arial" charset="0"/>
                </a:rPr>
                <a:t>mmediate</a:t>
              </a:r>
              <a:r>
                <a:rPr lang="en-US" sz="2400" dirty="0">
                  <a:latin typeface="+mn-ea"/>
                  <a:cs typeface="Arial" charset="0"/>
                </a:rPr>
                <a:t>) </a:t>
              </a:r>
              <a:r>
                <a:rPr lang="zh-CN" altLang="en-US" sz="2400" dirty="0">
                  <a:latin typeface="+mn-ea"/>
                  <a:cs typeface="Arial" charset="0"/>
                </a:rPr>
                <a:t>和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 </a:t>
              </a:r>
              <a:r>
                <a:rPr lang="en-US" sz="2800" b="1" dirty="0" err="1">
                  <a:latin typeface="Courier New" pitchFamily="49" charset="0"/>
                  <a:cs typeface="Arial" charset="0"/>
                </a:rPr>
                <a:t>ori</a:t>
              </a:r>
              <a:r>
                <a:rPr lang="en-US" sz="2800" dirty="0">
                  <a:latin typeface="Times New Roman" pitchFamily="18" charset="0"/>
                  <a:cs typeface="Arial" charset="0"/>
                </a:rPr>
                <a:t>:</a:t>
              </a:r>
            </a:p>
          </p:txBody>
        </p:sp>
        <p:sp>
          <p:nvSpPr>
            <p:cNvPr id="14" name="Rectangle 6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165519" y="4074614"/>
              <a:ext cx="3075542" cy="1123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b="1" dirty="0">
                  <a:solidFill>
                    <a:schemeClr val="accent1"/>
                  </a:solidFill>
                  <a:latin typeface="Times New Roman" pitchFamily="18" charset="0"/>
                  <a:cs typeface="Arial" charset="0"/>
                </a:rPr>
                <a:t>C Code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 err="1">
                  <a:latin typeface="Courier New" pitchFamily="49" charset="0"/>
                  <a:cs typeface="Arial" charset="0"/>
                </a:rPr>
                <a:t>int</a:t>
              </a:r>
              <a:r>
                <a:rPr lang="en-US" dirty="0">
                  <a:latin typeface="Courier New" pitchFamily="49" charset="0"/>
                  <a:cs typeface="Arial" charset="0"/>
                </a:rPr>
                <a:t> a = 0x</a:t>
              </a:r>
              <a:r>
                <a:rPr lang="en-US" b="1" dirty="0">
                  <a:latin typeface="Courier New" pitchFamily="49" charset="0"/>
                  <a:cs typeface="Arial" charset="0"/>
                </a:rPr>
                <a:t>FEDC_8765</a:t>
              </a:r>
              <a:r>
                <a:rPr lang="en-US" dirty="0">
                  <a:latin typeface="Courier New" pitchFamily="49" charset="0"/>
                  <a:cs typeface="Arial" charset="0"/>
                </a:rPr>
                <a:t>;</a:t>
              </a:r>
            </a:p>
          </p:txBody>
        </p:sp>
        <p:sp>
          <p:nvSpPr>
            <p:cNvPr id="15" name="Rectangle 7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724383" y="4074615"/>
              <a:ext cx="3200400" cy="1509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sz="2000" b="1" dirty="0">
                  <a:solidFill>
                    <a:schemeClr val="accent1"/>
                  </a:solidFill>
                  <a:latin typeface="Times New Roman" pitchFamily="18" charset="0"/>
                  <a:cs typeface="Arial" charset="0"/>
                </a:rPr>
                <a:t>MIPS assembly code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$s0 = a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b="1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lui</a:t>
              </a:r>
              <a:r>
                <a:rPr lang="en-US" dirty="0">
                  <a:latin typeface="Courier New" pitchFamily="49" charset="0"/>
                  <a:cs typeface="Arial" charset="0"/>
                </a:rPr>
                <a:t> $s0, 0x</a:t>
              </a:r>
              <a:r>
                <a:rPr lang="en-US" b="1" u="sng" dirty="0">
                  <a:latin typeface="Courier New" pitchFamily="49" charset="0"/>
                  <a:cs typeface="Arial" charset="0"/>
                </a:rPr>
                <a:t>FEDC</a:t>
              </a:r>
            </a:p>
            <a:p>
              <a:pPr marL="342900" indent="-342900">
                <a:lnSpc>
                  <a:spcPct val="90000"/>
                </a:lnSpc>
                <a:spcBef>
                  <a:spcPct val="20000"/>
                </a:spcBef>
              </a:pPr>
              <a:r>
                <a:rPr lang="en-US" b="1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ori</a:t>
              </a:r>
              <a:r>
                <a:rPr lang="en-US" dirty="0">
                  <a:latin typeface="Courier New" pitchFamily="49" charset="0"/>
                  <a:cs typeface="Arial" charset="0"/>
                </a:rPr>
                <a:t> $s0, $s0, 0x</a:t>
              </a:r>
              <a:r>
                <a:rPr lang="en-US" b="1" u="sng" dirty="0">
                  <a:latin typeface="Courier New" pitchFamily="49" charset="0"/>
                  <a:cs typeface="Arial" charset="0"/>
                </a:rPr>
                <a:t>8765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2368072" y="5673782"/>
              <a:ext cx="8545929" cy="8925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000" b="1" dirty="0" err="1">
                  <a:latin typeface="Courier New" pitchFamily="49" charset="0"/>
                  <a:cs typeface="Arial" charset="0"/>
                </a:rPr>
                <a:t>lui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指令：将一个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位立即数装入到寄存器的高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位，并将低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位都置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0.</a:t>
              </a:r>
            </a:p>
            <a:p>
              <a:pPr>
                <a:lnSpc>
                  <a:spcPct val="130000"/>
                </a:lnSpc>
              </a:pPr>
              <a:r>
                <a:rPr lang="en-US" altLang="zh-CN" sz="2000" b="1" dirty="0" err="1">
                  <a:latin typeface="Courier New" pitchFamily="49" charset="0"/>
                  <a:cs typeface="Arial" charset="0"/>
                </a:rPr>
                <a:t>ori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指令：将一个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位立即数合并到寄存器的低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16</a:t>
              </a:r>
              <a:r>
                <a:rPr lang="zh-CN" altLang="en-US" sz="2000" dirty="0">
                  <a:latin typeface="Courier New" pitchFamily="49" charset="0"/>
                  <a:cs typeface="Arial" charset="0"/>
                </a:rPr>
                <a:t>位。</a:t>
              </a:r>
              <a:r>
                <a:rPr lang="en-US" altLang="zh-CN" sz="2000" dirty="0">
                  <a:latin typeface="Courier New" pitchFamily="49" charset="0"/>
                  <a:cs typeface="Arial" charset="0"/>
                </a:rPr>
                <a:t> </a:t>
              </a:r>
              <a:endParaRPr lang="zh-CN" altLang="en-US" sz="2000" dirty="0"/>
            </a:p>
          </p:txBody>
        </p:sp>
      </p:grpSp>
      <p:sp>
        <p:nvSpPr>
          <p:cNvPr id="16" name="Rectangle 5">
            <a:extLst>
              <a:ext uri="{FF2B5EF4-FFF2-40B4-BE49-F238E27FC236}">
                <a16:creationId xmlns:a16="http://schemas.microsoft.com/office/drawing/2014/main" id="{7BF21C13-A9F0-41EE-83BF-74CA49660B5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74661" y="951135"/>
            <a:ext cx="8813800" cy="523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63538" indent="-363538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16-bit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Arial" charset="0"/>
              </a:rPr>
              <a:t>常量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zh-CN" altLang="en-US" sz="2800" dirty="0">
                <a:latin typeface="Times New Roman" pitchFamily="18" charset="0"/>
                <a:cs typeface="Arial" charset="0"/>
              </a:rPr>
              <a:t>用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Arial" charset="0"/>
              </a:rPr>
              <a:t>addi</a:t>
            </a:r>
            <a:r>
              <a:rPr lang="en-US" sz="2800" dirty="0">
                <a:latin typeface="Times New Roman" pitchFamily="18" charset="0"/>
                <a:cs typeface="Arial" charset="0"/>
              </a:rPr>
              <a:t>: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7C55FF-2A85-2121-0319-A07D54EE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53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24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④ 乘法指令、除法指令</a:t>
            </a:r>
            <a:endParaRPr lang="en-US" altLang="zh-CN" sz="3600" b="1" dirty="0"/>
          </a:p>
        </p:txBody>
      </p:sp>
      <p:sp>
        <p:nvSpPr>
          <p:cNvPr id="17" name="矩形 16"/>
          <p:cNvSpPr/>
          <p:nvPr/>
        </p:nvSpPr>
        <p:spPr>
          <a:xfrm>
            <a:off x="1912147" y="1211111"/>
            <a:ext cx="239681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mult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endParaRPr lang="zh-CN" altLang="en-US" sz="2400" b="1" dirty="0"/>
          </a:p>
        </p:txBody>
      </p:sp>
      <p:sp>
        <p:nvSpPr>
          <p:cNvPr id="18" name="矩形 17"/>
          <p:cNvSpPr/>
          <p:nvPr/>
        </p:nvSpPr>
        <p:spPr>
          <a:xfrm>
            <a:off x="1912147" y="3959141"/>
            <a:ext cx="239681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div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rt 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5088034" y="1149556"/>
            <a:ext cx="3256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{[hi] , [lo]} = 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 x [</a:t>
            </a:r>
            <a:r>
              <a:rPr lang="en-US" altLang="zh-CN" sz="2800" dirty="0" err="1"/>
              <a:t>rt</a:t>
            </a:r>
            <a:r>
              <a:rPr lang="en-US" altLang="zh-CN" sz="2800" dirty="0"/>
              <a:t>]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088034" y="3905280"/>
            <a:ext cx="238744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2800" dirty="0"/>
              <a:t>[lo] = 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 /  [rt]</a:t>
            </a:r>
          </a:p>
          <a:p>
            <a:pPr>
              <a:spcAft>
                <a:spcPts val="600"/>
              </a:spcAft>
            </a:pPr>
            <a:r>
              <a:rPr lang="en-US" altLang="zh-CN" sz="2800" dirty="0"/>
              <a:t>[hi] = 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 % [rt]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DF1002A-E16F-4580-A051-06AF9829E206}"/>
              </a:ext>
            </a:extLst>
          </p:cNvPr>
          <p:cNvSpPr/>
          <p:nvPr/>
        </p:nvSpPr>
        <p:spPr>
          <a:xfrm>
            <a:off x="5425594" y="2198103"/>
            <a:ext cx="2581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Arial" charset="0"/>
              </a:rPr>
              <a:t>mult</a:t>
            </a:r>
            <a:r>
              <a:rPr lang="en-US" altLang="zh-CN" sz="2400" dirty="0">
                <a:latin typeface="Courier New" pitchFamily="49" charset="0"/>
                <a:cs typeface="Arial" charset="0"/>
              </a:rPr>
              <a:t> $s0, $s1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AFE9C76-718B-4B30-86A1-B801EE708F8C}"/>
              </a:ext>
            </a:extLst>
          </p:cNvPr>
          <p:cNvSpPr/>
          <p:nvPr/>
        </p:nvSpPr>
        <p:spPr>
          <a:xfrm>
            <a:off x="8041248" y="392191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商</a:t>
            </a:r>
            <a:endParaRPr lang="zh-CN" altLang="en-US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6C8ED5-24EF-42B9-A9BE-6AEB24675966}"/>
              </a:ext>
            </a:extLst>
          </p:cNvPr>
          <p:cNvSpPr/>
          <p:nvPr/>
        </p:nvSpPr>
        <p:spPr>
          <a:xfrm>
            <a:off x="8041248" y="441801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余数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596EF9C-E78F-4AF2-853F-243E148D4A89}"/>
              </a:ext>
            </a:extLst>
          </p:cNvPr>
          <p:cNvSpPr/>
          <p:nvPr/>
        </p:nvSpPr>
        <p:spPr>
          <a:xfrm>
            <a:off x="5469962" y="5411004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  <a:cs typeface="Arial" charset="0"/>
              </a:rPr>
              <a:t>div</a:t>
            </a:r>
            <a:r>
              <a:rPr lang="en-US" altLang="zh-CN" sz="2800" dirty="0">
                <a:latin typeface="Courier New" pitchFamily="49" charset="0"/>
                <a:cs typeface="Arial" charset="0"/>
              </a:rPr>
              <a:t> $s0, $s1</a:t>
            </a:r>
            <a:endParaRPr lang="zh-CN" altLang="en-US" sz="280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78DB64-0E0D-E728-8D77-05E31EBC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05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⑤ 条件分支指令</a:t>
            </a:r>
            <a:endParaRPr lang="en-US" altLang="zh-CN" sz="3600" b="1" dirty="0"/>
          </a:p>
        </p:txBody>
      </p:sp>
      <p:sp>
        <p:nvSpPr>
          <p:cNvPr id="3" name="矩形 2"/>
          <p:cNvSpPr/>
          <p:nvPr/>
        </p:nvSpPr>
        <p:spPr>
          <a:xfrm>
            <a:off x="2305793" y="2253586"/>
            <a:ext cx="8775353" cy="28700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40</a:t>
            </a:r>
            <a:r>
              <a:rPr lang="en-US" altLang="zh-CN" sz="2000" dirty="0">
                <a:latin typeface="Courier New" pitchFamily="49" charset="0"/>
              </a:rPr>
              <a:t>			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$s0, $0, 4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$s0 = 0 + 4 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4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44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$s1, $0, 1 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0 + 1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48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sll</a:t>
            </a:r>
            <a:r>
              <a:rPr lang="en-US" altLang="zh-CN" sz="2000" dirty="0">
                <a:latin typeface="Courier New" pitchFamily="49" charset="0"/>
              </a:rPr>
              <a:t>  $s1, $s1, 2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1 &lt;&lt; 2 =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4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4C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b="1" dirty="0" err="1">
                <a:solidFill>
                  <a:schemeClr val="accent1"/>
                </a:solidFill>
                <a:latin typeface="Courier New" pitchFamily="49" charset="0"/>
              </a:rPr>
              <a:t>beq</a:t>
            </a:r>
            <a:r>
              <a:rPr lang="en-US" altLang="zh-CN" sz="2000" dirty="0">
                <a:latin typeface="Courier New" pitchFamily="49" charset="0"/>
              </a:rPr>
              <a:t>  $s0, $s1,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000" dirty="0">
                <a:latin typeface="Courier New" pitchFamily="49" charset="0"/>
              </a:rPr>
              <a:t>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branch is taken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</a:rPr>
              <a:t>50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$s1, $s1, 1 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54</a:t>
            </a:r>
            <a:r>
              <a:rPr lang="en-US" altLang="zh-CN" sz="2000" dirty="0">
                <a:latin typeface="Courier New" pitchFamily="49" charset="0"/>
              </a:rPr>
              <a:t> 			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sub</a:t>
            </a:r>
            <a:r>
              <a:rPr lang="en-US" altLang="zh-CN" sz="2000" dirty="0">
                <a:latin typeface="Courier New" pitchFamily="49" charset="0"/>
              </a:rPr>
              <a:t>  $s1, $s1, $s0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Courier New" pitchFamily="49" charset="0"/>
              </a:rPr>
              <a:t>0x</a:t>
            </a:r>
            <a:r>
              <a:rPr lang="en-US" altLang="zh-CN" sz="2000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</a:rPr>
              <a:t>58</a:t>
            </a:r>
            <a:r>
              <a:rPr lang="en-US" altLang="zh-CN" sz="2000" b="1" dirty="0"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</a:t>
            </a:r>
            <a:r>
              <a:rPr lang="en-US" altLang="zh-CN" sz="2000" dirty="0">
                <a:latin typeface="Courier New" pitchFamily="49" charset="0"/>
              </a:rPr>
              <a:t>  $s1, $s1, $s0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4 + 4 = 8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53077" y="1077662"/>
            <a:ext cx="33185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label</a:t>
            </a:r>
            <a:endParaRPr lang="zh-CN" altLang="en-US" sz="2400" b="1" dirty="0"/>
          </a:p>
        </p:txBody>
      </p:sp>
      <p:sp>
        <p:nvSpPr>
          <p:cNvPr id="5" name="矩形 4"/>
          <p:cNvSpPr/>
          <p:nvPr/>
        </p:nvSpPr>
        <p:spPr>
          <a:xfrm>
            <a:off x="676791" y="1621944"/>
            <a:ext cx="21164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ranch if </a:t>
            </a:r>
            <a:r>
              <a:rPr lang="en-US" altLang="zh-CN" sz="2400" dirty="0">
                <a:solidFill>
                  <a:srgbClr val="FF0000"/>
                </a:solidFill>
              </a:rPr>
              <a:t>eq</a:t>
            </a:r>
            <a:r>
              <a:rPr lang="en-US" altLang="zh-CN" sz="2400" dirty="0"/>
              <a:t>ual 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7513704" y="1077663"/>
            <a:ext cx="3318537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bne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label</a:t>
            </a:r>
            <a:endParaRPr lang="zh-CN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6733541" y="1653434"/>
            <a:ext cx="2611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ranch if </a:t>
            </a:r>
            <a:r>
              <a:rPr lang="en-US" altLang="zh-CN" sz="2400" dirty="0">
                <a:solidFill>
                  <a:srgbClr val="FF0000"/>
                </a:solidFill>
              </a:rPr>
              <a:t>n</a:t>
            </a:r>
            <a:r>
              <a:rPr lang="en-US" altLang="zh-CN" sz="2400" dirty="0"/>
              <a:t>ot </a:t>
            </a:r>
            <a:r>
              <a:rPr lang="en-US" altLang="zh-CN" sz="2400" dirty="0">
                <a:solidFill>
                  <a:srgbClr val="FF0000"/>
                </a:solidFill>
              </a:rPr>
              <a:t>e</a:t>
            </a:r>
            <a:r>
              <a:rPr lang="en-US" altLang="zh-CN" sz="2400" dirty="0"/>
              <a:t>qual 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A50D9D-F4AA-4F6B-A6D5-5E1032CFFD0A}"/>
              </a:ext>
            </a:extLst>
          </p:cNvPr>
          <p:cNvSpPr/>
          <p:nvPr/>
        </p:nvSpPr>
        <p:spPr>
          <a:xfrm>
            <a:off x="985637" y="5849713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chemeClr val="accent1"/>
                </a:solidFill>
                <a:latin typeface="Courier New" pitchFamily="49" charset="0"/>
              </a:rPr>
              <a:t>beq</a:t>
            </a:r>
            <a:r>
              <a:rPr lang="en-US" altLang="zh-CN" sz="2400" dirty="0">
                <a:latin typeface="Courier New" pitchFamily="49" charset="0"/>
              </a:rPr>
              <a:t>  $s0, $s1,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400" dirty="0">
                <a:latin typeface="Courier New" pitchFamily="49" charset="0"/>
              </a:rPr>
              <a:t> </a:t>
            </a:r>
            <a:endParaRPr lang="zh-CN" altLang="en-US" sz="24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367118-40BE-4CE0-8555-F488189EE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56765"/>
              </p:ext>
            </p:extLst>
          </p:nvPr>
        </p:nvGraphicFramePr>
        <p:xfrm>
          <a:off x="5687557" y="5297053"/>
          <a:ext cx="4680341" cy="14549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232">
                  <a:extLst>
                    <a:ext uri="{9D8B030D-6E8A-4147-A177-3AD203B41FA5}">
                      <a16:colId xmlns:a16="http://schemas.microsoft.com/office/drawing/2014/main" val="471377699"/>
                    </a:ext>
                  </a:extLst>
                </a:gridCol>
                <a:gridCol w="872232">
                  <a:extLst>
                    <a:ext uri="{9D8B030D-6E8A-4147-A177-3AD203B41FA5}">
                      <a16:colId xmlns:a16="http://schemas.microsoft.com/office/drawing/2014/main" val="914010242"/>
                    </a:ext>
                  </a:extLst>
                </a:gridCol>
                <a:gridCol w="872232">
                  <a:extLst>
                    <a:ext uri="{9D8B030D-6E8A-4147-A177-3AD203B41FA5}">
                      <a16:colId xmlns:a16="http://schemas.microsoft.com/office/drawing/2014/main" val="3915902532"/>
                    </a:ext>
                  </a:extLst>
                </a:gridCol>
                <a:gridCol w="2063645">
                  <a:extLst>
                    <a:ext uri="{9D8B030D-6E8A-4147-A177-3AD203B41FA5}">
                      <a16:colId xmlns:a16="http://schemas.microsoft.com/office/drawing/2014/main" val="608677436"/>
                    </a:ext>
                  </a:extLst>
                </a:gridCol>
              </a:tblGrid>
              <a:tr h="39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op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rs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rt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imm</a:t>
                      </a:r>
                      <a:endParaRPr lang="zh-CN" altLang="en-US" sz="16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688877"/>
                  </a:ext>
                </a:extLst>
              </a:tr>
              <a:tr h="265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17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041"/>
                  </a:ext>
                </a:extLst>
              </a:tr>
              <a:tr h="265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000101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10000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10001</a:t>
                      </a:r>
                      <a:endParaRPr lang="zh-CN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0000 0000 0000 00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967853"/>
                  </a:ext>
                </a:extLst>
              </a:tr>
              <a:tr h="3921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16</a:t>
                      </a:r>
                      <a:r>
                        <a:rPr lang="zh-CN" alt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位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7288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D854FC-7424-4724-93D6-1251FF7D2F30}"/>
                  </a:ext>
                </a:extLst>
              </p:cNvPr>
              <p:cNvSpPr txBox="1"/>
              <p:nvPr/>
            </p:nvSpPr>
            <p:spPr>
              <a:xfrm>
                <a:off x="1062027" y="5314772"/>
                <a:ext cx="3763274" cy="40011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0" dirty="0" smtClean="0">
                          <a:latin typeface="Cambria Math" panose="02040503050406030204" pitchFamily="18" charset="0"/>
                        </a:rPr>
                        <m:t>P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00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a:rPr lang="en-US" altLang="zh-CN" sz="2000" b="0" i="0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+4+(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𝑆𝑖𝑔𝑛𝐼𝑚𝑚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≪2)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D854FC-7424-4724-93D6-1251FF7D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027" y="5314772"/>
                <a:ext cx="3763274" cy="400110"/>
              </a:xfrm>
              <a:prstGeom prst="rect">
                <a:avLst/>
              </a:prstGeom>
              <a:blipFill>
                <a:blip r:embed="rId6"/>
                <a:stretch>
                  <a:fillRect b="-1343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左中括号 8">
            <a:extLst>
              <a:ext uri="{FF2B5EF4-FFF2-40B4-BE49-F238E27FC236}">
                <a16:creationId xmlns:a16="http://schemas.microsoft.com/office/drawing/2014/main" id="{87E01176-EFE3-4678-B812-2570C7C2DD8E}"/>
              </a:ext>
            </a:extLst>
          </p:cNvPr>
          <p:cNvSpPr/>
          <p:nvPr/>
        </p:nvSpPr>
        <p:spPr>
          <a:xfrm>
            <a:off x="1999718" y="4108301"/>
            <a:ext cx="180112" cy="814725"/>
          </a:xfrm>
          <a:prstGeom prst="leftBracket">
            <a:avLst>
              <a:gd name="adj" fmla="val 71166"/>
            </a:avLst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标注: 线形(无边框) 9">
                <a:extLst>
                  <a:ext uri="{FF2B5EF4-FFF2-40B4-BE49-F238E27FC236}">
                    <a16:creationId xmlns:a16="http://schemas.microsoft.com/office/drawing/2014/main" id="{A22017E8-799C-44F3-B9C0-BFB67C7E6AE9}"/>
                  </a:ext>
                </a:extLst>
              </p:cNvPr>
              <p:cNvSpPr/>
              <p:nvPr/>
            </p:nvSpPr>
            <p:spPr>
              <a:xfrm>
                <a:off x="964007" y="3911711"/>
                <a:ext cx="856871" cy="338554"/>
              </a:xfrm>
              <a:prstGeom prst="callout1">
                <a:avLst>
                  <a:gd name="adj1" fmla="val 49258"/>
                  <a:gd name="adj2" fmla="val 96864"/>
                  <a:gd name="adj3" fmla="val 53511"/>
                  <a:gd name="adj4" fmla="val 147278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dirty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标注: 线形(无边框) 9">
                <a:extLst>
                  <a:ext uri="{FF2B5EF4-FFF2-40B4-BE49-F238E27FC236}">
                    <a16:creationId xmlns:a16="http://schemas.microsoft.com/office/drawing/2014/main" id="{A22017E8-799C-44F3-B9C0-BFB67C7E6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07" y="3911711"/>
                <a:ext cx="856871" cy="338554"/>
              </a:xfrm>
              <a:prstGeom prst="callout1">
                <a:avLst>
                  <a:gd name="adj1" fmla="val 49258"/>
                  <a:gd name="adj2" fmla="val 96864"/>
                  <a:gd name="adj3" fmla="val 53511"/>
                  <a:gd name="adj4" fmla="val 147278"/>
                </a:avLst>
              </a:prstGeom>
              <a:blipFill>
                <a:blip r:embed="rId7"/>
                <a:stretch>
                  <a:fillRect l="-171233" t="-320000" b="-38000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标注: 线形(无边框) 15">
                <a:extLst>
                  <a:ext uri="{FF2B5EF4-FFF2-40B4-BE49-F238E27FC236}">
                    <a16:creationId xmlns:a16="http://schemas.microsoft.com/office/drawing/2014/main" id="{B90D3AE1-BC5F-4DE9-A9F9-A71944A8740F}"/>
                  </a:ext>
                </a:extLst>
              </p:cNvPr>
              <p:cNvSpPr/>
              <p:nvPr/>
            </p:nvSpPr>
            <p:spPr>
              <a:xfrm>
                <a:off x="1117996" y="4785048"/>
                <a:ext cx="541707" cy="338554"/>
              </a:xfrm>
              <a:prstGeom prst="callout1">
                <a:avLst>
                  <a:gd name="adj1" fmla="val 48191"/>
                  <a:gd name="adj2" fmla="val 102960"/>
                  <a:gd name="adj3" fmla="val 49778"/>
                  <a:gd name="adj4" fmla="val 205667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dirty="0" smtClean="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标注: 线形(无边框) 15">
                <a:extLst>
                  <a:ext uri="{FF2B5EF4-FFF2-40B4-BE49-F238E27FC236}">
                    <a16:creationId xmlns:a16="http://schemas.microsoft.com/office/drawing/2014/main" id="{B90D3AE1-BC5F-4DE9-A9F9-A71944A87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96" y="4785048"/>
                <a:ext cx="541707" cy="338554"/>
              </a:xfrm>
              <a:prstGeom prst="callout1">
                <a:avLst>
                  <a:gd name="adj1" fmla="val 48191"/>
                  <a:gd name="adj2" fmla="val 102960"/>
                  <a:gd name="adj3" fmla="val 49778"/>
                  <a:gd name="adj4" fmla="val 205667"/>
                </a:avLst>
              </a:prstGeom>
              <a:blipFill>
                <a:blip r:embed="rId8"/>
                <a:stretch>
                  <a:fillRect l="-86170" t="-450000" b="-55000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标注: 线形(无边框) 16">
                <a:extLst>
                  <a:ext uri="{FF2B5EF4-FFF2-40B4-BE49-F238E27FC236}">
                    <a16:creationId xmlns:a16="http://schemas.microsoft.com/office/drawing/2014/main" id="{CF0022D9-86ED-4589-BEC3-B98BDC744E56}"/>
                  </a:ext>
                </a:extLst>
              </p:cNvPr>
              <p:cNvSpPr/>
              <p:nvPr/>
            </p:nvSpPr>
            <p:spPr>
              <a:xfrm>
                <a:off x="1322047" y="3584752"/>
                <a:ext cx="482237" cy="338554"/>
              </a:xfrm>
              <a:prstGeom prst="callout1">
                <a:avLst>
                  <a:gd name="adj1" fmla="val 48084"/>
                  <a:gd name="adj2" fmla="val 99392"/>
                  <a:gd name="adj3" fmla="val 49031"/>
                  <a:gd name="adj4" fmla="val 188283"/>
                </a:avLst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dirty="0">
                          <a:latin typeface="Cambria Math" panose="02040503050406030204" pitchFamily="18" charset="0"/>
                        </a:rPr>
                        <m:t>PC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标注: 线形(无边框) 16">
                <a:extLst>
                  <a:ext uri="{FF2B5EF4-FFF2-40B4-BE49-F238E27FC236}">
                    <a16:creationId xmlns:a16="http://schemas.microsoft.com/office/drawing/2014/main" id="{CF0022D9-86ED-4589-BEC3-B98BDC744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047" y="3584752"/>
                <a:ext cx="482237" cy="338554"/>
              </a:xfrm>
              <a:prstGeom prst="callout1">
                <a:avLst>
                  <a:gd name="adj1" fmla="val 48084"/>
                  <a:gd name="adj2" fmla="val 99392"/>
                  <a:gd name="adj3" fmla="val 49031"/>
                  <a:gd name="adj4" fmla="val 188283"/>
                </a:avLst>
              </a:prstGeom>
              <a:blipFill>
                <a:blip r:embed="rId9"/>
                <a:stretch>
                  <a:fillRect l="-95833" t="-350000" b="-525000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11117DA-2C04-433C-B2A5-430BD5ED45D1}"/>
              </a:ext>
            </a:extLst>
          </p:cNvPr>
          <p:cNvCxnSpPr/>
          <p:nvPr/>
        </p:nvCxnSpPr>
        <p:spPr>
          <a:xfrm>
            <a:off x="2179830" y="4507454"/>
            <a:ext cx="7007201" cy="1342259"/>
          </a:xfrm>
          <a:prstGeom prst="curvedConnector3">
            <a:avLst>
              <a:gd name="adj1" fmla="val 860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F722E9-DDC9-4506-B46A-BED291DE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932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8" grpId="0" animBg="1"/>
      <p:bldP spid="9" grpId="0" animBg="1"/>
      <p:bldP spid="10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BF79165F-4EB4-4E31-9D63-95725EF1AA1E}"/>
              </a:ext>
            </a:extLst>
          </p:cNvPr>
          <p:cNvSpPr/>
          <p:nvPr/>
        </p:nvSpPr>
        <p:spPr>
          <a:xfrm>
            <a:off x="2596849" y="4637897"/>
            <a:ext cx="1080000" cy="720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运算器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(ALU)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A0AAD76-8748-4BE3-B40F-424E9DABB411}"/>
              </a:ext>
            </a:extLst>
          </p:cNvPr>
          <p:cNvSpPr/>
          <p:nvPr/>
        </p:nvSpPr>
        <p:spPr>
          <a:xfrm>
            <a:off x="2596849" y="6045745"/>
            <a:ext cx="1080000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存储器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852A708-C157-409A-8A88-53AC20204E9B}"/>
              </a:ext>
            </a:extLst>
          </p:cNvPr>
          <p:cNvSpPr/>
          <p:nvPr/>
        </p:nvSpPr>
        <p:spPr>
          <a:xfrm>
            <a:off x="2596849" y="3414483"/>
            <a:ext cx="108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控制器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99C19529-53BD-4896-B0EC-0390C356747D}"/>
              </a:ext>
            </a:extLst>
          </p:cNvPr>
          <p:cNvSpPr/>
          <p:nvPr/>
        </p:nvSpPr>
        <p:spPr>
          <a:xfrm>
            <a:off x="888550" y="4601521"/>
            <a:ext cx="792000" cy="79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输入设备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D2E3E10-DBCF-4994-B4FB-2F988B8CDB71}"/>
              </a:ext>
            </a:extLst>
          </p:cNvPr>
          <p:cNvSpPr/>
          <p:nvPr/>
        </p:nvSpPr>
        <p:spPr>
          <a:xfrm>
            <a:off x="4593151" y="4601521"/>
            <a:ext cx="792000" cy="792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输出设备</a:t>
            </a:r>
          </a:p>
        </p:txBody>
      </p:sp>
      <p:sp>
        <p:nvSpPr>
          <p:cNvPr id="64" name="右箭头 12">
            <a:extLst>
              <a:ext uri="{FF2B5EF4-FFF2-40B4-BE49-F238E27FC236}">
                <a16:creationId xmlns:a16="http://schemas.microsoft.com/office/drawing/2014/main" id="{DED9F59E-4302-4696-944A-F3A87B829567}"/>
              </a:ext>
            </a:extLst>
          </p:cNvPr>
          <p:cNvSpPr/>
          <p:nvPr/>
        </p:nvSpPr>
        <p:spPr>
          <a:xfrm>
            <a:off x="5385151" y="4907521"/>
            <a:ext cx="360000" cy="18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右箭头 13">
            <a:extLst>
              <a:ext uri="{FF2B5EF4-FFF2-40B4-BE49-F238E27FC236}">
                <a16:creationId xmlns:a16="http://schemas.microsoft.com/office/drawing/2014/main" id="{32CF9CFB-8DC5-41A3-B735-32E604D3C4DB}"/>
              </a:ext>
            </a:extLst>
          </p:cNvPr>
          <p:cNvSpPr/>
          <p:nvPr/>
        </p:nvSpPr>
        <p:spPr>
          <a:xfrm>
            <a:off x="528550" y="4907521"/>
            <a:ext cx="360000" cy="18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66" name="肘形连接符 15">
            <a:extLst>
              <a:ext uri="{FF2B5EF4-FFF2-40B4-BE49-F238E27FC236}">
                <a16:creationId xmlns:a16="http://schemas.microsoft.com/office/drawing/2014/main" id="{2EDE5E74-42AE-44DF-B632-8654DE25A103}"/>
              </a:ext>
            </a:extLst>
          </p:cNvPr>
          <p:cNvCxnSpPr>
            <a:stCxn id="60" idx="1"/>
            <a:endCxn id="61" idx="1"/>
          </p:cNvCxnSpPr>
          <p:nvPr/>
        </p:nvCxnSpPr>
        <p:spPr>
          <a:xfrm rot="10800000">
            <a:off x="2596849" y="3684483"/>
            <a:ext cx="12700" cy="2631262"/>
          </a:xfrm>
          <a:prstGeom prst="bentConnector3">
            <a:avLst>
              <a:gd name="adj1" fmla="val 4479071"/>
            </a:avLst>
          </a:prstGeom>
          <a:ln w="57150">
            <a:solidFill>
              <a:srgbClr val="333333">
                <a:alpha val="4980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18">
            <a:extLst>
              <a:ext uri="{FF2B5EF4-FFF2-40B4-BE49-F238E27FC236}">
                <a16:creationId xmlns:a16="http://schemas.microsoft.com/office/drawing/2014/main" id="{B198C0B1-C448-45B9-B27F-1A01E7A83139}"/>
              </a:ext>
            </a:extLst>
          </p:cNvPr>
          <p:cNvCxnSpPr>
            <a:stCxn id="61" idx="3"/>
            <a:endCxn id="60" idx="3"/>
          </p:cNvCxnSpPr>
          <p:nvPr/>
        </p:nvCxnSpPr>
        <p:spPr>
          <a:xfrm>
            <a:off x="3676849" y="3684483"/>
            <a:ext cx="12700" cy="2631262"/>
          </a:xfrm>
          <a:prstGeom prst="bentConnector3">
            <a:avLst>
              <a:gd name="adj1" fmla="val 368372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肘形连接符 20">
            <a:extLst>
              <a:ext uri="{FF2B5EF4-FFF2-40B4-BE49-F238E27FC236}">
                <a16:creationId xmlns:a16="http://schemas.microsoft.com/office/drawing/2014/main" id="{FB6DA7BD-84F3-4E4E-AC8C-E8C094DC723E}"/>
              </a:ext>
            </a:extLst>
          </p:cNvPr>
          <p:cNvCxnSpPr>
            <a:endCxn id="63" idx="0"/>
          </p:cNvCxnSpPr>
          <p:nvPr/>
        </p:nvCxnSpPr>
        <p:spPr>
          <a:xfrm>
            <a:off x="3496098" y="3534393"/>
            <a:ext cx="1493053" cy="10671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23">
            <a:extLst>
              <a:ext uri="{FF2B5EF4-FFF2-40B4-BE49-F238E27FC236}">
                <a16:creationId xmlns:a16="http://schemas.microsoft.com/office/drawing/2014/main" id="{F040F685-B6B8-4739-A03E-EFDF8EE6A52A}"/>
              </a:ext>
            </a:extLst>
          </p:cNvPr>
          <p:cNvCxnSpPr/>
          <p:nvPr/>
        </p:nvCxnSpPr>
        <p:spPr>
          <a:xfrm>
            <a:off x="2889245" y="3954483"/>
            <a:ext cx="0" cy="666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27">
            <a:extLst>
              <a:ext uri="{FF2B5EF4-FFF2-40B4-BE49-F238E27FC236}">
                <a16:creationId xmlns:a16="http://schemas.microsoft.com/office/drawing/2014/main" id="{1C1CB94B-8AEC-4234-9309-5DF5C9739E26}"/>
              </a:ext>
            </a:extLst>
          </p:cNvPr>
          <p:cNvCxnSpPr>
            <a:endCxn id="62" idx="0"/>
          </p:cNvCxnSpPr>
          <p:nvPr/>
        </p:nvCxnSpPr>
        <p:spPr>
          <a:xfrm rot="10800000" flipV="1">
            <a:off x="1284551" y="3534393"/>
            <a:ext cx="1487735" cy="106712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上下箭头 30">
            <a:extLst>
              <a:ext uri="{FF2B5EF4-FFF2-40B4-BE49-F238E27FC236}">
                <a16:creationId xmlns:a16="http://schemas.microsoft.com/office/drawing/2014/main" id="{38534D77-4C0E-4DDD-A3E4-5B2D18F04821}"/>
              </a:ext>
            </a:extLst>
          </p:cNvPr>
          <p:cNvSpPr/>
          <p:nvPr/>
        </p:nvSpPr>
        <p:spPr>
          <a:xfrm>
            <a:off x="3046848" y="5375311"/>
            <a:ext cx="180000" cy="665248"/>
          </a:xfrm>
          <a:prstGeom prst="up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72" name="肘形连接符 23">
            <a:extLst>
              <a:ext uri="{FF2B5EF4-FFF2-40B4-BE49-F238E27FC236}">
                <a16:creationId xmlns:a16="http://schemas.microsoft.com/office/drawing/2014/main" id="{DF41C3FB-7A74-4E50-BDCF-A317F8FF3B26}"/>
              </a:ext>
            </a:extLst>
          </p:cNvPr>
          <p:cNvCxnSpPr/>
          <p:nvPr/>
        </p:nvCxnSpPr>
        <p:spPr>
          <a:xfrm flipV="1">
            <a:off x="3345595" y="3954483"/>
            <a:ext cx="0" cy="666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右箭头 11">
            <a:extLst>
              <a:ext uri="{FF2B5EF4-FFF2-40B4-BE49-F238E27FC236}">
                <a16:creationId xmlns:a16="http://schemas.microsoft.com/office/drawing/2014/main" id="{C7BCA17B-10AC-4F00-9BE3-3BCD1C738D58}"/>
              </a:ext>
            </a:extLst>
          </p:cNvPr>
          <p:cNvSpPr/>
          <p:nvPr/>
        </p:nvSpPr>
        <p:spPr>
          <a:xfrm>
            <a:off x="3676849" y="4907521"/>
            <a:ext cx="900000" cy="18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右箭头 10">
            <a:extLst>
              <a:ext uri="{FF2B5EF4-FFF2-40B4-BE49-F238E27FC236}">
                <a16:creationId xmlns:a16="http://schemas.microsoft.com/office/drawing/2014/main" id="{5F398098-06CB-4C45-AFA6-A88B174B52BD}"/>
              </a:ext>
            </a:extLst>
          </p:cNvPr>
          <p:cNvSpPr/>
          <p:nvPr/>
        </p:nvSpPr>
        <p:spPr>
          <a:xfrm>
            <a:off x="1680549" y="4907521"/>
            <a:ext cx="900000" cy="1800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6C9EE99-78EC-4EDC-963D-DC0FF8069803}"/>
              </a:ext>
            </a:extLst>
          </p:cNvPr>
          <p:cNvSpPr txBox="1"/>
          <p:nvPr/>
        </p:nvSpPr>
        <p:spPr>
          <a:xfrm>
            <a:off x="4244196" y="357824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控制流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5733909-CBFA-4ED1-B95A-E23D66D9F2F2}"/>
              </a:ext>
            </a:extLst>
          </p:cNvPr>
          <p:cNvSpPr txBox="1"/>
          <p:nvPr/>
        </p:nvSpPr>
        <p:spPr>
          <a:xfrm>
            <a:off x="1813373" y="633016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指令流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09B5364-A785-4507-A907-683EBEB15C2B}"/>
              </a:ext>
            </a:extLst>
          </p:cNvPr>
          <p:cNvSpPr txBox="1"/>
          <p:nvPr/>
        </p:nvSpPr>
        <p:spPr>
          <a:xfrm>
            <a:off x="2360133" y="557804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数据流</a:t>
            </a:r>
          </a:p>
        </p:txBody>
      </p:sp>
      <p:sp>
        <p:nvSpPr>
          <p:cNvPr id="78" name="圆角矩形 67">
            <a:extLst>
              <a:ext uri="{FF2B5EF4-FFF2-40B4-BE49-F238E27FC236}">
                <a16:creationId xmlns:a16="http://schemas.microsoft.com/office/drawing/2014/main" id="{73ADC8EE-2446-4ABC-A36D-88E7396B543D}"/>
              </a:ext>
            </a:extLst>
          </p:cNvPr>
          <p:cNvSpPr/>
          <p:nvPr/>
        </p:nvSpPr>
        <p:spPr>
          <a:xfrm>
            <a:off x="2358355" y="3262137"/>
            <a:ext cx="1528573" cy="2301496"/>
          </a:xfrm>
          <a:prstGeom prst="roundRect">
            <a:avLst/>
          </a:prstGeom>
          <a:solidFill>
            <a:srgbClr val="FFFF00">
              <a:alpha val="50196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  <a:ea typeface="等线" panose="02010600030101010101" pitchFamily="2" charset="-122"/>
                <a:cs typeface="+mn-cs"/>
              </a:rPr>
              <a:t>CPU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Black" panose="020B0A040201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4EF0993E-EDFC-4BD9-BD86-3FE65CA35F8A}"/>
              </a:ext>
            </a:extLst>
          </p:cNvPr>
          <p:cNvSpPr/>
          <p:nvPr/>
        </p:nvSpPr>
        <p:spPr>
          <a:xfrm>
            <a:off x="3734527" y="1804042"/>
            <a:ext cx="2464456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MIPS</a:t>
            </a:r>
            <a:r>
              <a:rPr lang="zh-CN" altLang="en-US" dirty="0"/>
              <a:t>汇编语言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 err="1"/>
              <a:t>QtSpim</a:t>
            </a:r>
            <a:r>
              <a:rPr lang="zh-CN" altLang="en-US" dirty="0"/>
              <a:t>）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432B343D-5FC6-4295-AAF0-1AF0F65F2E6A}"/>
              </a:ext>
            </a:extLst>
          </p:cNvPr>
          <p:cNvSpPr/>
          <p:nvPr/>
        </p:nvSpPr>
        <p:spPr>
          <a:xfrm>
            <a:off x="6366722" y="1801481"/>
            <a:ext cx="2464456" cy="64633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Verilog / </a:t>
            </a:r>
            <a:r>
              <a:rPr lang="en-US" altLang="zh-CN" dirty="0" err="1"/>
              <a:t>SystemVerilog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b="1" dirty="0" err="1"/>
              <a:t>Vivado</a:t>
            </a:r>
            <a:r>
              <a:rPr lang="zh-CN" altLang="en-US" dirty="0"/>
              <a:t>）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B16673E-DA26-4D53-92DD-3507DB730DD2}"/>
              </a:ext>
            </a:extLst>
          </p:cNvPr>
          <p:cNvSpPr/>
          <p:nvPr/>
        </p:nvSpPr>
        <p:spPr>
          <a:xfrm>
            <a:off x="3734527" y="2550890"/>
            <a:ext cx="5096651" cy="3693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NEXYS4 DDR</a:t>
            </a:r>
            <a:r>
              <a:rPr lang="zh-CN" altLang="en-US" dirty="0"/>
              <a:t>开发板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FEF962D-44A1-4F80-B1A7-158BE7A10108}"/>
              </a:ext>
            </a:extLst>
          </p:cNvPr>
          <p:cNvSpPr txBox="1"/>
          <p:nvPr/>
        </p:nvSpPr>
        <p:spPr>
          <a:xfrm>
            <a:off x="3734527" y="1175183"/>
            <a:ext cx="5096651" cy="52322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dirty="0"/>
              <a:t>32</a:t>
            </a:r>
            <a:r>
              <a:rPr lang="zh-CN" altLang="en-US" sz="2800" dirty="0"/>
              <a:t>位 </a:t>
            </a:r>
            <a:r>
              <a:rPr lang="en-US" altLang="zh-CN" sz="2800" dirty="0"/>
              <a:t>MIPS</a:t>
            </a:r>
            <a:r>
              <a:rPr lang="zh-CN" altLang="en-US" sz="2800" b="1" dirty="0"/>
              <a:t>指令集</a:t>
            </a:r>
            <a:r>
              <a:rPr lang="zh-CN" altLang="en-US" sz="2800" dirty="0"/>
              <a:t> </a:t>
            </a:r>
            <a:r>
              <a:rPr lang="en-US" altLang="zh-CN" sz="2800" dirty="0"/>
              <a:t>+ 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结构</a:t>
            </a:r>
          </a:p>
        </p:txBody>
      </p:sp>
      <p:sp>
        <p:nvSpPr>
          <p:cNvPr id="84" name="标题 1">
            <a:extLst>
              <a:ext uri="{FF2B5EF4-FFF2-40B4-BE49-F238E27FC236}">
                <a16:creationId xmlns:a16="http://schemas.microsoft.com/office/drawing/2014/main" id="{01599018-26DD-4B5A-834E-214D29F4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 述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C6A140-B35A-43F1-A5BE-949C45A3F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427" y="3217668"/>
            <a:ext cx="2743200" cy="345104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23B76D-7BAF-DC4F-0182-7E3217AF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648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 animBg="1"/>
      <p:bldP spid="82" grpId="0" animBg="1"/>
      <p:bldP spid="8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24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⑥ 无条件分支指令</a:t>
            </a:r>
          </a:p>
        </p:txBody>
      </p:sp>
      <p:sp>
        <p:nvSpPr>
          <p:cNvPr id="4" name="矩形 3"/>
          <p:cNvSpPr/>
          <p:nvPr/>
        </p:nvSpPr>
        <p:spPr>
          <a:xfrm>
            <a:off x="2769432" y="2757142"/>
            <a:ext cx="7056955" cy="367023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	$s0, $0, 4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$s0 = 4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	$s1, $0, 1  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1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</a:rPr>
              <a:t>j</a:t>
            </a:r>
            <a:r>
              <a:rPr lang="en-US" altLang="zh-CN" sz="2000" dirty="0">
                <a:latin typeface="Courier New" pitchFamily="49" charset="0"/>
              </a:rPr>
              <a:t>    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000" dirty="0">
                <a:latin typeface="Courier New" pitchFamily="49" charset="0"/>
              </a:rPr>
              <a:t>      	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jump to target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sra</a:t>
            </a:r>
            <a:r>
              <a:rPr lang="en-US" altLang="zh-CN" sz="2000" dirty="0">
                <a:latin typeface="Courier New" pitchFamily="49" charset="0"/>
              </a:rPr>
              <a:t>  	$s1, $s1, 2 	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addi</a:t>
            </a:r>
            <a:r>
              <a:rPr lang="en-US" altLang="zh-CN" sz="2000" dirty="0">
                <a:latin typeface="Courier New" pitchFamily="49" charset="0"/>
              </a:rPr>
              <a:t> 	$s1, $s1, 1 	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sub</a:t>
            </a:r>
            <a:r>
              <a:rPr lang="en-US" altLang="zh-CN" sz="2000" dirty="0">
                <a:latin typeface="Courier New" pitchFamily="49" charset="0"/>
              </a:rPr>
              <a:t>  	$s1, $s1, $s0 </a:t>
            </a:r>
            <a:r>
              <a:rPr lang="en-US" altLang="zh-CN" sz="1100" dirty="0">
                <a:latin typeface="Courier New" pitchFamily="49" charset="0"/>
              </a:rPr>
              <a:t>   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not executed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zh-CN" sz="2000" b="1" dirty="0">
              <a:latin typeface="Courier New" pitchFamily="49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target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: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Courier New" pitchFamily="49" charset="0"/>
              </a:rPr>
              <a:t>add</a:t>
            </a:r>
            <a:r>
              <a:rPr lang="en-US" altLang="zh-CN" sz="2000" dirty="0">
                <a:latin typeface="Courier New" pitchFamily="49" charset="0"/>
              </a:rPr>
              <a:t>  	$s1, $s1, $s0 	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# $s1 = 1 + 4 =5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4869" y="966297"/>
            <a:ext cx="165942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label</a:t>
            </a:r>
            <a:endParaRPr lang="zh-CN" altLang="en-US" sz="2400" b="1" dirty="0"/>
          </a:p>
        </p:txBody>
      </p:sp>
      <p:sp>
        <p:nvSpPr>
          <p:cNvPr id="9" name="矩形 8"/>
          <p:cNvSpPr/>
          <p:nvPr/>
        </p:nvSpPr>
        <p:spPr>
          <a:xfrm>
            <a:off x="5655386" y="954945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Jump </a:t>
            </a:r>
            <a:r>
              <a:rPr lang="zh-CN" altLang="en-US" sz="2400" dirty="0"/>
              <a:t>跳转</a:t>
            </a:r>
          </a:p>
        </p:txBody>
      </p:sp>
      <p:sp>
        <p:nvSpPr>
          <p:cNvPr id="11" name="矩形 10"/>
          <p:cNvSpPr/>
          <p:nvPr/>
        </p:nvSpPr>
        <p:spPr>
          <a:xfrm>
            <a:off x="3254869" y="1681106"/>
            <a:ext cx="1659429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jr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 </a:t>
            </a:r>
            <a:endParaRPr lang="zh-CN" altLang="en-US" sz="2400" b="1" dirty="0"/>
          </a:p>
        </p:txBody>
      </p:sp>
      <p:sp>
        <p:nvSpPr>
          <p:cNvPr id="12" name="矩形 11"/>
          <p:cNvSpPr/>
          <p:nvPr/>
        </p:nvSpPr>
        <p:spPr>
          <a:xfrm>
            <a:off x="5655387" y="166975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跳转到寄存器所保存的地址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16A829-094E-341A-F5F3-BC8ACE2E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20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92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3600" b="1" dirty="0"/>
              <a:t>⑦ 设置小于指令</a:t>
            </a:r>
          </a:p>
        </p:txBody>
      </p:sp>
      <p:sp>
        <p:nvSpPr>
          <p:cNvPr id="8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88074" y="2472656"/>
            <a:ext cx="3581400" cy="302596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add the powers of 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from 1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to 100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&lt; 101;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*2)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2678774" y="1189996"/>
            <a:ext cx="2949846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FFFF00"/>
                </a:solidFill>
                <a:latin typeface="Courier New" pitchFamily="49" charset="0"/>
                <a:cs typeface="Arial" charset="0"/>
              </a:rPr>
              <a:t>slt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rd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rs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, </a:t>
            </a:r>
            <a:r>
              <a:rPr lang="en-US" altLang="zh-CN" sz="2400" b="1" dirty="0" err="1">
                <a:latin typeface="Courier New" pitchFamily="49" charset="0"/>
                <a:cs typeface="Arial" charset="0"/>
              </a:rPr>
              <a:t>rt</a:t>
            </a:r>
            <a:r>
              <a:rPr lang="en-US" altLang="zh-CN" sz="2400" b="1" dirty="0">
                <a:latin typeface="Courier New" pitchFamily="49" charset="0"/>
                <a:cs typeface="Arial" charset="0"/>
              </a:rPr>
              <a:t> 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386003" y="1186585"/>
            <a:ext cx="3850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[</a:t>
            </a:r>
            <a:r>
              <a:rPr lang="en-US" altLang="zh-CN" sz="2800" dirty="0" err="1"/>
              <a:t>rs</a:t>
            </a:r>
            <a:r>
              <a:rPr lang="en-US" altLang="zh-CN" sz="2800" dirty="0"/>
              <a:t>] &lt; [</a:t>
            </a:r>
            <a:r>
              <a:rPr lang="en-US" altLang="zh-CN" sz="2800" dirty="0" err="1"/>
              <a:t>rt</a:t>
            </a:r>
            <a:r>
              <a:rPr lang="en-US" altLang="zh-CN" sz="2800" dirty="0"/>
              <a:t>] ? [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]=1 : [</a:t>
            </a:r>
            <a:r>
              <a:rPr lang="en-US" altLang="zh-CN" sz="2800" dirty="0" err="1"/>
              <a:t>rd</a:t>
            </a:r>
            <a:r>
              <a:rPr lang="en-US" altLang="zh-CN" sz="2800" dirty="0"/>
              <a:t>]=0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8299128" y="134390"/>
            <a:ext cx="201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s</a:t>
            </a:r>
            <a:r>
              <a:rPr lang="en-US" altLang="zh-CN" sz="2800" dirty="0"/>
              <a:t>et </a:t>
            </a:r>
            <a:r>
              <a:rPr lang="en-US" altLang="zh-CN" sz="2800" b="1" dirty="0">
                <a:solidFill>
                  <a:srgbClr val="FF0000"/>
                </a:solidFill>
              </a:rPr>
              <a:t>l</a:t>
            </a:r>
            <a:r>
              <a:rPr lang="en-US" altLang="zh-CN" sz="2800" dirty="0"/>
              <a:t>ess </a:t>
            </a:r>
            <a:r>
              <a:rPr lang="en-US" altLang="zh-CN" sz="2800" b="1" dirty="0">
                <a:solidFill>
                  <a:srgbClr val="FF0000"/>
                </a:solidFill>
              </a:rPr>
              <a:t>t</a:t>
            </a:r>
            <a:r>
              <a:rPr lang="en-US" altLang="zh-CN" sz="2800" dirty="0"/>
              <a:t>han</a:t>
            </a:r>
            <a:endParaRPr lang="zh-CN" altLang="en-US" sz="28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9FA91E1-6B53-45F5-89CF-84D3534783CE}"/>
              </a:ext>
            </a:extLst>
          </p:cNvPr>
          <p:cNvGrpSpPr/>
          <p:nvPr/>
        </p:nvGrpSpPr>
        <p:grpSpPr>
          <a:xfrm>
            <a:off x="4681182" y="2049657"/>
            <a:ext cx="6622744" cy="4614315"/>
            <a:chOff x="4681182" y="2049657"/>
            <a:chExt cx="6622744" cy="4614315"/>
          </a:xfrm>
        </p:grpSpPr>
        <p:sp>
          <p:nvSpPr>
            <p:cNvPr id="9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599742" y="2049657"/>
              <a:ext cx="5704184" cy="4614315"/>
            </a:xfrm>
            <a:prstGeom prst="rect">
              <a:avLst/>
            </a:prstGeom>
            <a:noFill/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lnSpc>
                  <a:spcPct val="130000"/>
                </a:lnSpc>
              </a:pPr>
              <a:r>
                <a:rPr lang="en-US" sz="2000" b="1" dirty="0">
                  <a:solidFill>
                    <a:schemeClr val="accent1"/>
                  </a:solidFill>
                  <a:latin typeface="Times New Roman" pitchFamily="18" charset="0"/>
                  <a:cs typeface="Arial" charset="0"/>
                </a:rPr>
                <a:t>MIPS assembly code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$s0 =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, $s1 = sum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altLang="zh-CN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altLang="zh-CN" sz="16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altLang="zh-CN" sz="1600" dirty="0">
                  <a:latin typeface="Courier New" pitchFamily="49" charset="0"/>
                  <a:cs typeface="Arial" charset="0"/>
                </a:rPr>
                <a:t> $s0, $0, 1      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</a:t>
              </a:r>
              <a:r>
                <a:rPr lang="en-US" altLang="zh-CN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altLang="zh-CN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=1</a:t>
              </a:r>
              <a:endParaRPr lang="en-US" sz="1600" dirty="0">
                <a:latin typeface="Courier New" pitchFamily="49" charset="0"/>
                <a:cs typeface="Arial" charset="0"/>
              </a:endParaRP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$s1, $0, 0   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sum=0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$t0, $0, 101 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$t0=101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loop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:  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b="1" dirty="0" err="1">
                  <a:solidFill>
                    <a:srgbClr val="FF0000"/>
                  </a:solidFill>
                  <a:latin typeface="Courier New" pitchFamily="49" charset="0"/>
                  <a:cs typeface="Arial" charset="0"/>
                </a:rPr>
                <a:t>slt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$t1, $s0, $t0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if(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&lt;101) $t1=1,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                        # else      $t1=0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b="1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beq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$t1, $0,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done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if $t1==0(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&gt;=101)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                        # branch to done.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$s1, $s1, $s0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sum=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sum+i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endParaRP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sll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$s0, $s0, 1     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=</a:t>
              </a:r>
              <a:r>
                <a:rPr lang="en-US" sz="16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i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*2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dirty="0">
                  <a:latin typeface="Courier New" pitchFamily="49" charset="0"/>
                  <a:cs typeface="Arial" charset="0"/>
                </a:rPr>
                <a:t>   </a:t>
              </a:r>
              <a:r>
                <a:rPr lang="en-US" sz="1600" dirty="0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j</a:t>
              </a:r>
              <a:r>
                <a:rPr lang="en-US" sz="1600" dirty="0">
                  <a:latin typeface="Courier New" pitchFamily="49" charset="0"/>
                  <a:cs typeface="Arial" charset="0"/>
                </a:rPr>
                <a:t>    </a:t>
              </a: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loop</a:t>
              </a:r>
            </a:p>
            <a:p>
              <a:pPr marL="342900" indent="-342900">
                <a:lnSpc>
                  <a:spcPct val="130000"/>
                </a:lnSpc>
              </a:pPr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done</a:t>
              </a: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:</a:t>
              </a: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38CBAB12-158D-4F0B-8987-CA68C79ADBE8}"/>
                </a:ext>
              </a:extLst>
            </p:cNvPr>
            <p:cNvSpPr/>
            <p:nvPr/>
          </p:nvSpPr>
          <p:spPr>
            <a:xfrm>
              <a:off x="4681182" y="3825922"/>
              <a:ext cx="773373" cy="495869"/>
            </a:xfrm>
            <a:prstGeom prst="right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13EBA80-3783-8200-2F2A-815A9E4B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7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224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if </a:t>
            </a:r>
            <a:r>
              <a:rPr lang="zh-CN" altLang="en-US" sz="3600" b="1" dirty="0"/>
              <a:t>语句</a:t>
            </a:r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7435" y="1816722"/>
            <a:ext cx="2196099" cy="26286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0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if (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 == j</a:t>
            </a:r>
            <a:r>
              <a:rPr lang="en-US" sz="20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f = g + h;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else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Courier New" pitchFamily="49" charset="0"/>
                <a:cs typeface="Arial" charset="0"/>
              </a:rPr>
              <a:t>  f = f – </a:t>
            </a:r>
            <a:r>
              <a:rPr lang="en-US" sz="20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latin typeface="Courier New" pitchFamily="49" charset="0"/>
                <a:cs typeface="Arial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3089" y="1761346"/>
            <a:ext cx="7305511" cy="371595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f, $s1 = g, $s2 = h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$s3 =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$s4 = j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bne</a:t>
            </a:r>
            <a:r>
              <a:rPr lang="en-US" sz="2000" dirty="0">
                <a:latin typeface="Courier New" pitchFamily="49" charset="0"/>
                <a:cs typeface="Arial" charset="0"/>
              </a:rPr>
              <a:t> $s3, $s4, </a:t>
            </a:r>
            <a:r>
              <a:rPr lang="en-US" altLang="zh-CN" sz="2000" b="1" dirty="0">
                <a:latin typeface="Courier New" pitchFamily="49" charset="0"/>
                <a:cs typeface="Arial" charset="0"/>
              </a:rPr>
              <a:t>else</a:t>
            </a:r>
            <a:r>
              <a:rPr lang="en-US" altLang="zh-CN" sz="2000" dirty="0">
                <a:latin typeface="Courier New" pitchFamily="49" charset="0"/>
                <a:cs typeface="Arial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#if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!=j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branch to else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Arial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</a:t>
            </a:r>
            <a:r>
              <a:rPr lang="en-US" sz="2000" dirty="0">
                <a:latin typeface="Courier New" pitchFamily="49" charset="0"/>
                <a:cs typeface="Arial" charset="0"/>
              </a:rPr>
              <a:t> $s0, $s1, $s2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#if block: f = g + h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sz="2000" b="1" dirty="0">
                <a:latin typeface="Courier New" pitchFamily="49" charset="0"/>
                <a:cs typeface="Arial" charset="0"/>
              </a:rPr>
              <a:t>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  </a:t>
            </a:r>
            <a:r>
              <a:rPr lang="en-US" sz="2000" b="1" dirty="0">
                <a:latin typeface="Courier New" pitchFamily="49" charset="0"/>
                <a:cs typeface="Arial" charset="0"/>
              </a:rPr>
              <a:t>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#skip past the else block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else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:   </a:t>
            </a:r>
          </a:p>
          <a:p>
            <a:pPr marL="342900" indent="-342900">
              <a:lnSpc>
                <a:spcPct val="130000"/>
              </a:lnSpc>
            </a:pPr>
            <a:r>
              <a:rPr lang="en-US" sz="2000" dirty="0">
                <a:latin typeface="Courier New" pitchFamily="49" charset="0"/>
                <a:cs typeface="Arial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sub</a:t>
            </a:r>
            <a:r>
              <a:rPr lang="en-US" sz="2000" dirty="0">
                <a:latin typeface="Courier New" pitchFamily="49" charset="0"/>
                <a:cs typeface="Arial" charset="0"/>
              </a:rPr>
              <a:t> $s0, $s0, $s3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#else block: f = f -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: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083829" y="2689094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（反着写）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B824EF2-BE56-49BC-BAB3-73F1E9AD86C1}"/>
              </a:ext>
            </a:extLst>
          </p:cNvPr>
          <p:cNvSpPr/>
          <p:nvPr/>
        </p:nvSpPr>
        <p:spPr>
          <a:xfrm>
            <a:off x="3361625" y="3113219"/>
            <a:ext cx="773373" cy="4958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85603-E5C3-BEE2-C939-6E066287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22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748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626"/>
            <a:ext cx="12192000" cy="75224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while </a:t>
            </a:r>
            <a:r>
              <a:rPr lang="zh-CN" altLang="en-US" sz="4000" b="1" dirty="0"/>
              <a:t>语句</a:t>
            </a:r>
            <a:endParaRPr lang="en-US" altLang="zh-CN" sz="4000" b="1" dirty="0"/>
          </a:p>
        </p:txBody>
      </p:sp>
      <p:sp>
        <p:nvSpPr>
          <p:cNvPr id="8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51984" y="2078357"/>
            <a:ext cx="3372081" cy="316551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determines the power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of x such that 2</a:t>
            </a:r>
            <a:r>
              <a:rPr lang="en-US" sz="1600" b="1" baseline="300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 = 128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x  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while</a:t>
            </a:r>
            <a:r>
              <a:rPr lang="en-US" sz="1600" dirty="0">
                <a:latin typeface="Courier New" pitchFamily="49" charset="0"/>
                <a:cs typeface="Arial" charset="0"/>
              </a:rPr>
              <a:t> (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Arial" charset="0"/>
              </a:rPr>
              <a:t>pow != 128</a:t>
            </a:r>
            <a:r>
              <a:rPr lang="en-US" sz="1600" dirty="0">
                <a:latin typeface="Courier New" pitchFamily="49" charset="0"/>
                <a:cs typeface="Arial" charset="0"/>
              </a:rPr>
              <a:t>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=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pow</a:t>
            </a:r>
            <a:r>
              <a:rPr lang="en-US" sz="1600" dirty="0">
                <a:latin typeface="Courier New" pitchFamily="49" charset="0"/>
                <a:cs typeface="Arial" charset="0"/>
              </a:rPr>
              <a:t> * 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x = x + 1;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05751" y="1551297"/>
            <a:ext cx="6126858" cy="45037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en-US" sz="24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$s0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pow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x</a:t>
            </a:r>
          </a:p>
          <a:p>
            <a:pPr marL="342900" indent="-342900">
              <a:lnSpc>
                <a:spcPct val="130000"/>
              </a:lnSpc>
            </a:pPr>
            <a:endParaRPr lang="en-US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$s0, $0, 1 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pow=1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</a:t>
            </a:r>
            <a:r>
              <a:rPr lang="en-US" dirty="0">
                <a:latin typeface="Courier New" pitchFamily="49" charset="0"/>
                <a:cs typeface="Arial" charset="0"/>
              </a:rPr>
              <a:t>  $s1, $0, $0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x=0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$t0, $0, 128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t0=128</a:t>
            </a:r>
          </a:p>
          <a:p>
            <a:pPr marL="342900" indent="-342900">
              <a:lnSpc>
                <a:spcPct val="13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while:</a:t>
            </a:r>
            <a:r>
              <a:rPr lang="en-US" dirty="0">
                <a:latin typeface="Courier New" pitchFamily="49" charset="0"/>
                <a:cs typeface="Arial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dirty="0">
                <a:latin typeface="Courier New" pitchFamily="49" charset="0"/>
                <a:cs typeface="Arial" charset="0"/>
              </a:rPr>
              <a:t>  $s0, $t0,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dirty="0">
                <a:latin typeface="Courier New" pitchFamily="49" charset="0"/>
                <a:cs typeface="Arial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itchFamily="49" charset="0"/>
                <a:cs typeface="Arial" charset="0"/>
              </a:rPr>
              <a:t>pow==128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</a:t>
            </a:r>
            <a:br>
              <a:rPr lang="en-US" dirty="0">
                <a:latin typeface="Courier New" pitchFamily="49" charset="0"/>
                <a:cs typeface="Arial" charset="0"/>
              </a:rPr>
            </a:br>
            <a:r>
              <a:rPr lang="en-US" dirty="0">
                <a:latin typeface="Courier New" pitchFamily="49" charset="0"/>
                <a:cs typeface="Arial" charset="0"/>
              </a:rPr>
              <a:t>                     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charset="0"/>
              </a:rPr>
              <a:t>exit while loop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sll</a:t>
            </a:r>
            <a:r>
              <a:rPr lang="en-US" dirty="0">
                <a:latin typeface="Courier New" pitchFamily="49" charset="0"/>
                <a:cs typeface="Arial" charset="0"/>
              </a:rPr>
              <a:t>  $s0, $s0, 1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pow=pow*2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dirty="0">
                <a:latin typeface="Courier New" pitchFamily="49" charset="0"/>
                <a:cs typeface="Arial" charset="0"/>
              </a:rPr>
              <a:t> $s1, $s1, 1  	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x=x+1</a:t>
            </a:r>
          </a:p>
          <a:p>
            <a:pPr marL="342900" indent="-342900"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Arial" charset="0"/>
              </a:rPr>
              <a:t>      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while</a:t>
            </a:r>
          </a:p>
          <a:p>
            <a:pPr marL="342900" indent="-342900">
              <a:lnSpc>
                <a:spcPct val="130000"/>
              </a:lnSpc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: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A5860E8-B592-48D2-AD60-930681CD575D}"/>
              </a:ext>
            </a:extLst>
          </p:cNvPr>
          <p:cNvSpPr/>
          <p:nvPr/>
        </p:nvSpPr>
        <p:spPr>
          <a:xfrm>
            <a:off x="4578221" y="3661113"/>
            <a:ext cx="773373" cy="4958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939C69-FCA2-DF9C-3667-97FA0070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23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457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for </a:t>
            </a:r>
            <a:r>
              <a:rPr lang="zh-CN" altLang="en-US" sz="3600" b="1" dirty="0"/>
              <a:t>语句</a:t>
            </a:r>
            <a:endParaRPr lang="en-US" altLang="zh-CN" sz="3600" b="1" dirty="0"/>
          </a:p>
        </p:txBody>
      </p:sp>
      <p:sp>
        <p:nvSpPr>
          <p:cNvPr id="8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36336" y="2430400"/>
            <a:ext cx="3955973" cy="261834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C Code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// add the numbers from 0 to 9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sum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 err="1">
                <a:latin typeface="Courier New" pitchFamily="49" charset="0"/>
                <a:cs typeface="Arial" charset="0"/>
              </a:rPr>
              <a:t>int</a:t>
            </a:r>
            <a:r>
              <a:rPr lang="en-US" sz="1600" dirty="0">
                <a:latin typeface="Courier New" pitchFamily="49" charset="0"/>
                <a:cs typeface="Arial" charset="0"/>
              </a:rPr>
              <a:t>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600" dirty="0"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Courier New" pitchFamily="49" charset="0"/>
                <a:cs typeface="Arial" charset="0"/>
              </a:rPr>
              <a:t> (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=0;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!=10</a:t>
            </a:r>
            <a:r>
              <a:rPr lang="en-US" sz="1600" dirty="0">
                <a:latin typeface="Courier New" pitchFamily="49" charset="0"/>
                <a:cs typeface="Arial" charset="0"/>
              </a:rPr>
              <a:t>;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 = i+1)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  sum = sum + </a:t>
            </a:r>
            <a:r>
              <a:rPr lang="en-US" sz="1600" dirty="0" err="1"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latin typeface="Courier New" pitchFamily="49" charset="0"/>
                <a:cs typeface="Arial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sz="1600" dirty="0">
                <a:latin typeface="Courier New" pitchFamily="49" charset="0"/>
                <a:cs typeface="Arial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1772676"/>
            <a:ext cx="5257800" cy="403217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</a:pPr>
            <a:r>
              <a:rPr lang="en-US" sz="2000" b="1" dirty="0">
                <a:solidFill>
                  <a:schemeClr val="accent1"/>
                </a:solidFill>
                <a:latin typeface="Times New Roman" pitchFamily="18" charset="0"/>
                <a:cs typeface="Arial" charset="0"/>
              </a:rPr>
              <a:t>MIPS assembly code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$s0 =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 $s1 = sum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$s1, $0, 0  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sum=0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$0, $0 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=0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$t0, $0, 10 	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$t0=10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for</a:t>
            </a:r>
            <a:r>
              <a:rPr lang="en-US" sz="1600" dirty="0">
                <a:latin typeface="Courier New" pitchFamily="49" charset="0"/>
                <a:cs typeface="Arial" charset="0"/>
              </a:rPr>
              <a:t>:   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b="1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beq</a:t>
            </a:r>
            <a:r>
              <a:rPr lang="en-US" sz="1600" dirty="0">
                <a:latin typeface="Courier New" pitchFamily="49" charset="0"/>
                <a:cs typeface="Arial" charset="0"/>
              </a:rPr>
              <a:t>  $s0, $t0,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sz="1600" dirty="0">
                <a:latin typeface="Courier New" pitchFamily="49" charset="0"/>
                <a:cs typeface="Arial" charset="0"/>
              </a:rPr>
              <a:t>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if </a:t>
            </a:r>
            <a:r>
              <a:rPr lang="en-US" sz="1600" dirty="0" err="1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==10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,</a:t>
            </a:r>
            <a:b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</a:br>
            <a:r>
              <a:rPr lang="en-US" sz="1600" dirty="0">
                <a:latin typeface="Courier New" pitchFamily="49" charset="0"/>
                <a:cs typeface="Arial" charset="0"/>
              </a:rPr>
              <a:t>                   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to done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</a:t>
            </a:r>
            <a:r>
              <a:rPr lang="en-US" sz="1600" dirty="0">
                <a:latin typeface="Courier New" pitchFamily="49" charset="0"/>
                <a:cs typeface="Arial" charset="0"/>
              </a:rPr>
              <a:t>  $s1, $s1, $s0 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sum=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sum+i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 err="1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addi</a:t>
            </a:r>
            <a:r>
              <a:rPr lang="en-US" sz="1600" dirty="0">
                <a:latin typeface="Courier New" pitchFamily="49" charset="0"/>
                <a:cs typeface="Arial" charset="0"/>
              </a:rPr>
              <a:t> $s0, $s0, 1    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# increment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i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Arial" charset="0"/>
            </a:endParaRPr>
          </a:p>
          <a:p>
            <a:pPr marL="342900" indent="-342900">
              <a:lnSpc>
                <a:spcPct val="130000"/>
              </a:lnSpc>
            </a:pPr>
            <a:r>
              <a:rPr lang="en-US" sz="1600" dirty="0">
                <a:latin typeface="Courier New" pitchFamily="49" charset="0"/>
                <a:cs typeface="Arial" charset="0"/>
              </a:rPr>
              <a:t>  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Arial" charset="0"/>
              </a:rPr>
              <a:t>j</a:t>
            </a:r>
            <a:r>
              <a:rPr lang="en-US" sz="1600" dirty="0">
                <a:latin typeface="Courier New" pitchFamily="49" charset="0"/>
                <a:cs typeface="Arial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for</a:t>
            </a:r>
          </a:p>
          <a:p>
            <a:pPr marL="342900" indent="-342900">
              <a:lnSpc>
                <a:spcPct val="130000"/>
              </a:lnSpc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rPr>
              <a:t>done</a:t>
            </a:r>
            <a:r>
              <a:rPr lang="en-US" sz="1600" dirty="0">
                <a:latin typeface="Courier New" pitchFamily="49" charset="0"/>
                <a:cs typeface="Arial" charset="0"/>
              </a:rPr>
              <a:t>: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B1D26FD-CE2F-4755-BF10-B5E6DE21AED3}"/>
              </a:ext>
            </a:extLst>
          </p:cNvPr>
          <p:cNvSpPr/>
          <p:nvPr/>
        </p:nvSpPr>
        <p:spPr>
          <a:xfrm>
            <a:off x="5007468" y="3620170"/>
            <a:ext cx="773373" cy="495869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0C8947-F83D-01D3-5FE0-C7F5E85A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24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698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MIPS </a:t>
            </a:r>
            <a:r>
              <a:rPr lang="zh-CN" altLang="en-US" sz="4000" b="1" dirty="0"/>
              <a:t>寻址方式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398510" y="1077729"/>
                <a:ext cx="8205930" cy="553918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寄存器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:r>
                  <a:rPr lang="zh-CN" altLang="en-US" sz="2400" dirty="0"/>
                  <a:t>寄存器（源操作数、目的操作数）</a:t>
                </a:r>
                <a:br>
                  <a:rPr lang="en-US" altLang="zh-CN" sz="2400" dirty="0"/>
                </a:br>
                <a:r>
                  <a:rPr lang="en-US" altLang="zh-CN" sz="2400" dirty="0"/>
                  <a:t>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所有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指令。如，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add</a:t>
                </a:r>
                <a:r>
                  <a:rPr lang="en-US" altLang="zh-CN" sz="2400" dirty="0"/>
                  <a:t> </a:t>
                </a:r>
                <a:r>
                  <a:rPr lang="en-US" altLang="zh-CN" sz="2400" dirty="0" err="1"/>
                  <a:t>rd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rs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rt</a:t>
                </a:r>
                <a:endParaRPr lang="en-US" altLang="zh-CN" sz="2400" dirty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立即数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:r>
                  <a:rPr lang="en-US" altLang="zh-CN" sz="2400" b="1" dirty="0">
                    <a:solidFill>
                      <a:schemeClr val="bg1">
                        <a:lumMod val="50000"/>
                      </a:schemeClr>
                    </a:solidFill>
                  </a:rPr>
                  <a:t>16</a:t>
                </a:r>
                <a:r>
                  <a:rPr lang="zh-CN" altLang="en-US" sz="2400" b="1" dirty="0">
                    <a:solidFill>
                      <a:schemeClr val="bg1">
                        <a:lumMod val="50000"/>
                      </a:schemeClr>
                    </a:solidFill>
                  </a:rPr>
                  <a:t>位</a:t>
                </a:r>
                <a:r>
                  <a:rPr lang="zh-CN" altLang="en-US" sz="2400" dirty="0"/>
                  <a:t>立即数</a:t>
                </a:r>
                <a:br>
                  <a:rPr lang="en-US" altLang="zh-CN" sz="2400" dirty="0"/>
                </a:br>
                <a:r>
                  <a:rPr lang="en-US" altLang="zh-CN" sz="2400" dirty="0"/>
                  <a:t>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有些</a:t>
                </a:r>
                <a:r>
                  <a:rPr lang="en-US" altLang="zh-CN" sz="24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I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指令，如，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addi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/>
                  <a:t>rt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rs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imm</a:t>
                </a:r>
                <a:endParaRPr lang="en-US" altLang="zh-CN" sz="2400" dirty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基地址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:r>
                  <a:rPr lang="zh-CN" altLang="en-US" sz="2400" dirty="0"/>
                  <a:t>存储器地址 </a:t>
                </a:r>
                <a:r>
                  <a:rPr lang="en-US" altLang="zh-CN" sz="2400" dirty="0"/>
                  <a:t>= </a:t>
                </a:r>
                <a:r>
                  <a:rPr lang="zh-CN" altLang="en-US" sz="2400" dirty="0"/>
                  <a:t>基地址 </a:t>
                </a:r>
                <a:r>
                  <a:rPr lang="en-US" altLang="zh-CN" sz="2400" dirty="0"/>
                  <a:t>+ </a:t>
                </a:r>
                <a:r>
                  <a:rPr lang="zh-CN" altLang="en-US" sz="2400" dirty="0"/>
                  <a:t>立即数</a:t>
                </a:r>
                <a:r>
                  <a:rPr lang="zh-CN" altLang="en-US" sz="2200" dirty="0"/>
                  <a:t>扩展后</a:t>
                </a:r>
                <a:br>
                  <a:rPr lang="en-US" altLang="zh-CN" sz="2400" dirty="0"/>
                </a:br>
                <a:r>
                  <a:rPr lang="en-US" altLang="zh-CN" sz="2400" dirty="0"/>
                  <a:t> 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存储器访问指令，如，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lw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/>
                  <a:t>rt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imm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rs</a:t>
                </a:r>
                <a:r>
                  <a:rPr lang="en-US" altLang="zh-CN" sz="2400" dirty="0"/>
                  <a:t>)</a:t>
                </a:r>
                <a:endParaRPr lang="en-US" altLang="zh-CN" dirty="0"/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en-US" altLang="zh-CN" b="1" dirty="0">
                    <a:solidFill>
                      <a:srgbClr val="0070C0"/>
                    </a:solidFill>
                  </a:rPr>
                  <a:t>PC</a:t>
                </a:r>
                <a:r>
                  <a:rPr lang="zh-CN" altLang="en-US" b="1" dirty="0">
                    <a:solidFill>
                      <a:srgbClr val="0070C0"/>
                    </a:solidFill>
                  </a:rPr>
                  <a:t>相对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2400" dirty="0"/>
                  <a:t> 立即数符号扩展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br>
                  <a:rPr lang="en-US" altLang="zh-CN" sz="1700" dirty="0">
                    <a:solidFill>
                      <a:srgbClr val="0070C0"/>
                    </a:solidFill>
                  </a:rPr>
                </a:br>
                <a:r>
                  <a:rPr lang="en-US" altLang="zh-CN" sz="2400" dirty="0"/>
                  <a:t> 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条件分支指令，如，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beq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400" dirty="0" err="1"/>
                  <a:t>rs</a:t>
                </a:r>
                <a:r>
                  <a:rPr lang="en-US" altLang="zh-CN" sz="2400" dirty="0"/>
                  <a:t>, </a:t>
                </a:r>
                <a:r>
                  <a:rPr lang="en-US" altLang="zh-CN" sz="2400" dirty="0" err="1"/>
                  <a:t>rt</a:t>
                </a:r>
                <a:r>
                  <a:rPr lang="en-US" altLang="zh-CN" sz="2400" dirty="0"/>
                  <a:t>, label</a:t>
                </a:r>
              </a:p>
              <a:p>
                <a:pPr marL="514350" indent="-514350">
                  <a:lnSpc>
                    <a:spcPct val="120000"/>
                  </a:lnSpc>
                  <a:buFont typeface="+mj-ea"/>
                  <a:buAutoNum type="circleNumDbPlain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伪直接</a:t>
                </a:r>
                <a:r>
                  <a:rPr lang="zh-CN" altLang="en-US" b="1" dirty="0"/>
                  <a:t>寻址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PC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{(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</a:rPr>
                      <m:t>PC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)[31:28],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dirty="0" err="1">
                        <a:latin typeface="Cambria Math" panose="02040503050406030204" pitchFamily="18" charset="0"/>
                      </a:rPr>
                      <m:t>𝒂𝒅𝒅𝒓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2’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0}</m:t>
                    </m:r>
                  </m:oMath>
                </a14:m>
                <a:r>
                  <a:rPr lang="en-US" altLang="zh-CN" sz="2400" dirty="0"/>
                  <a:t> </a:t>
                </a:r>
                <a:br>
                  <a:rPr lang="en-US" altLang="zh-CN" sz="2200" dirty="0"/>
                </a:br>
                <a:r>
                  <a:rPr lang="en-US" altLang="zh-CN" sz="2400" dirty="0"/>
                  <a:t>                                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跳转指令，如，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j</a:t>
                </a:r>
                <a:r>
                  <a:rPr lang="en-US" altLang="zh-CN" sz="2400" dirty="0"/>
                  <a:t> label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8510" y="1077729"/>
                <a:ext cx="8205930" cy="5539189"/>
              </a:xfrm>
              <a:blipFill>
                <a:blip r:embed="rId6"/>
                <a:stretch>
                  <a:fillRect l="-1114" t="-3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47D26-79C0-2287-8254-104A1CC5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25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596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高级语言 </a:t>
            </a:r>
            <a:r>
              <a:rPr lang="en-US" altLang="zh-CN" sz="4000" b="1" dirty="0">
                <a:sym typeface="Wingdings" panose="05000000000000000000" pitchFamily="2" charset="2"/>
              </a:rPr>
              <a:t> </a:t>
            </a:r>
            <a:r>
              <a:rPr lang="zh-CN" altLang="en-US" sz="4000" b="1" dirty="0">
                <a:sym typeface="Wingdings" panose="05000000000000000000" pitchFamily="2" charset="2"/>
              </a:rPr>
              <a:t>汇编代码 </a:t>
            </a:r>
            <a:r>
              <a:rPr lang="en-US" altLang="zh-CN" sz="4000" b="1" dirty="0">
                <a:sym typeface="Wingdings" panose="05000000000000000000" pitchFamily="2" charset="2"/>
              </a:rPr>
              <a:t> </a:t>
            </a:r>
            <a:r>
              <a:rPr lang="zh-CN" altLang="en-US" sz="4000" b="1" dirty="0">
                <a:sym typeface="Wingdings" panose="05000000000000000000" pitchFamily="2" charset="2"/>
              </a:rPr>
              <a:t>机器代码</a:t>
            </a:r>
            <a:endParaRPr lang="zh-CN" altLang="en-US" sz="4000" b="1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5083" y="1812422"/>
            <a:ext cx="2863447" cy="434749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f, g, y;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</a:rPr>
              <a:t>//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global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05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main</a:t>
            </a:r>
            <a:r>
              <a:rPr lang="en-US" sz="1400" dirty="0">
                <a:latin typeface="Courier New" pitchFamily="49" charset="0"/>
              </a:rPr>
              <a:t>(void)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f = 2;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g = 3;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y =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sum</a:t>
            </a:r>
            <a:r>
              <a:rPr lang="en-US" sz="1400" dirty="0">
                <a:latin typeface="Courier New" pitchFamily="49" charset="0"/>
              </a:rPr>
              <a:t>(f, g);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return y;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sz="1050" dirty="0"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sum</a:t>
            </a:r>
            <a:r>
              <a:rPr lang="en-US" sz="1400" dirty="0">
                <a:latin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a,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b)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  return (a + b);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5E33EE-03BE-423E-99C7-C301C93EAD13}"/>
              </a:ext>
            </a:extLst>
          </p:cNvPr>
          <p:cNvSpPr/>
          <p:nvPr/>
        </p:nvSpPr>
        <p:spPr>
          <a:xfrm>
            <a:off x="487893" y="1402138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 </a:t>
            </a:r>
            <a:r>
              <a:rPr lang="zh-CN" altLang="en-US" b="1" dirty="0"/>
              <a:t>代码</a:t>
            </a:r>
            <a:r>
              <a:rPr lang="en-US" altLang="zh-CN" b="1" dirty="0"/>
              <a:t> 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1CAA387-99A4-43F8-987E-3BC5D37AD02A}"/>
              </a:ext>
            </a:extLst>
          </p:cNvPr>
          <p:cNvGrpSpPr/>
          <p:nvPr/>
        </p:nvGrpSpPr>
        <p:grpSpPr>
          <a:xfrm>
            <a:off x="2988530" y="1402138"/>
            <a:ext cx="4949533" cy="5083397"/>
            <a:chOff x="2988530" y="1402138"/>
            <a:chExt cx="4949533" cy="5083397"/>
          </a:xfrm>
        </p:grpSpPr>
        <p:sp>
          <p:nvSpPr>
            <p:cNvPr id="6" name="右箭头 5"/>
            <p:cNvSpPr/>
            <p:nvPr/>
          </p:nvSpPr>
          <p:spPr>
            <a:xfrm>
              <a:off x="3044657" y="4034417"/>
              <a:ext cx="488673" cy="29670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583375" y="1812422"/>
              <a:ext cx="4354688" cy="4673113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 marL="342900" indent="-342900">
                <a:spcAft>
                  <a:spcPts val="300"/>
                </a:spcAft>
              </a:pPr>
              <a:r>
                <a:rPr lang="en-US" sz="1400" b="1" dirty="0">
                  <a:latin typeface="Courier New" pitchFamily="49" charset="0"/>
                  <a:cs typeface="Arial" charset="0"/>
                </a:rPr>
                <a:t>.data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f: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g: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y: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b="1" dirty="0">
                  <a:latin typeface="Courier New" pitchFamily="49" charset="0"/>
                  <a:cs typeface="Arial" charset="0"/>
                </a:rPr>
                <a:t>.text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eorgia" panose="02040502050405020303" pitchFamily="18" charset="0"/>
                  <a:cs typeface="Arial" charset="0"/>
                </a:rPr>
                <a:t>main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: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, 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, -4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stack frame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$ra, 0($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)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store $ra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$a0, $0, 2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$a0 = 2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$a0,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Arial" charset="0"/>
                </a:rPr>
                <a:t>f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f = 2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$a1, $0, 3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$a1 = 3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$a1,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Arial" charset="0"/>
                </a:rPr>
                <a:t>g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g = 3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jal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sum   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call sum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sw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$v0,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Arial" charset="0"/>
                </a:rPr>
                <a:t>y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y = sum()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lw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$ra, 0($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)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restore $ra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addi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, $</a:t>
              </a:r>
              <a:r>
                <a:rPr lang="en-US" sz="1400" dirty="0" err="1">
                  <a:latin typeface="Courier New" pitchFamily="49" charset="0"/>
                  <a:cs typeface="Arial" charset="0"/>
                </a:rPr>
                <a:t>sp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, 4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restore $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sp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endParaRP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jr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$ra   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return to OS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Georgia" panose="02040502050405020303" pitchFamily="18" charset="0"/>
                  <a:cs typeface="Arial" charset="0"/>
                </a:rPr>
                <a:t>sum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: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</a:t>
              </a:r>
              <a:r>
                <a:rPr lang="en-US" sz="1400" dirty="0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add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$v0, $a0, $a1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$v0 = a + b</a:t>
              </a:r>
            </a:p>
            <a:p>
              <a:pPr marL="342900" indent="-342900">
                <a:spcAft>
                  <a:spcPts val="300"/>
                </a:spcAft>
              </a:pPr>
              <a:r>
                <a:rPr lang="en-US" sz="1400" dirty="0">
                  <a:latin typeface="Courier New" pitchFamily="49" charset="0"/>
                  <a:cs typeface="Arial" charset="0"/>
                </a:rPr>
                <a:t>      </a:t>
              </a:r>
              <a:r>
                <a:rPr lang="en-US" sz="1400" dirty="0" err="1">
                  <a:solidFill>
                    <a:schemeClr val="accent1"/>
                  </a:solidFill>
                  <a:latin typeface="Courier New" pitchFamily="49" charset="0"/>
                  <a:cs typeface="Arial" charset="0"/>
                </a:rPr>
                <a:t>jr</a:t>
              </a:r>
              <a:r>
                <a:rPr lang="en-US" sz="1400" dirty="0">
                  <a:latin typeface="Courier New" pitchFamily="49" charset="0"/>
                  <a:cs typeface="Arial" charset="0"/>
                </a:rPr>
                <a:t>   $ra          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Arial" charset="0"/>
                </a:rPr>
                <a:t># return</a:t>
              </a:r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Arial" charset="0"/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2988530" y="3618169"/>
              <a:ext cx="4924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编</a:t>
              </a:r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zh-CN" altLang="en-US" sz="2400" dirty="0"/>
                <a:t>译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55DB6D-41A9-4C89-8E6A-D4A5D8F80200}"/>
                </a:ext>
              </a:extLst>
            </p:cNvPr>
            <p:cNvSpPr/>
            <p:nvPr/>
          </p:nvSpPr>
          <p:spPr>
            <a:xfrm>
              <a:off x="4883902" y="1402138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MIPS</a:t>
              </a:r>
              <a:r>
                <a:rPr lang="zh-CN" altLang="en-US" b="1" dirty="0"/>
                <a:t>汇编代码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87C865F-52D6-4E02-B888-E530C280C44E}"/>
              </a:ext>
            </a:extLst>
          </p:cNvPr>
          <p:cNvGrpSpPr/>
          <p:nvPr/>
        </p:nvGrpSpPr>
        <p:grpSpPr>
          <a:xfrm>
            <a:off x="7988108" y="954544"/>
            <a:ext cx="4014192" cy="5530991"/>
            <a:chOff x="7988108" y="954544"/>
            <a:chExt cx="4014192" cy="553099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2E336AB-734D-423F-91E8-ACCB98F70672}"/>
                </a:ext>
              </a:extLst>
            </p:cNvPr>
            <p:cNvSpPr/>
            <p:nvPr/>
          </p:nvSpPr>
          <p:spPr>
            <a:xfrm>
              <a:off x="10492164" y="3119089"/>
              <a:ext cx="1416948" cy="3354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23BDFFFC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AFBF0000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20040002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AF848000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20050003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AF858004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0C10000B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AF828008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8FBF0000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23BD0004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03E00008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00851020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</a:t>
              </a:r>
              <a:r>
                <a:rPr lang="en-US" altLang="zh-CN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03E00008</a:t>
              </a:r>
              <a:endParaRPr lang="zh-CN" altLang="en-US" sz="14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65D3AD4-3C10-4767-8FE1-BE63CD186D35}"/>
                </a:ext>
              </a:extLst>
            </p:cNvPr>
            <p:cNvSpPr/>
            <p:nvPr/>
          </p:nvSpPr>
          <p:spPr>
            <a:xfrm>
              <a:off x="8710057" y="3119089"/>
              <a:ext cx="1416948" cy="33547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0x00400000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0x00400004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0x00400008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0x0040000C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0x00400010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0x00400014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0x00400018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0x0040001C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0x00400020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0x00400024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0x00400028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0x0040002C</a:t>
              </a:r>
            </a:p>
            <a:p>
              <a:pPr algn="ctr">
                <a:spcAft>
                  <a:spcPts val="300"/>
                </a:spcAft>
              </a:pP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0x00400030</a:t>
              </a:r>
              <a:endParaRPr lang="zh-CN" alt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7F0DB41-CAE6-4A14-B9CF-8B0928958A56}"/>
                </a:ext>
              </a:extLst>
            </p:cNvPr>
            <p:cNvSpPr/>
            <p:nvPr/>
          </p:nvSpPr>
          <p:spPr>
            <a:xfrm>
              <a:off x="8727476" y="2735202"/>
              <a:ext cx="13821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代码段地址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graphicFrame>
          <p:nvGraphicFramePr>
            <p:cNvPr id="13" name="Group 5">
              <a:extLst>
                <a:ext uri="{FF2B5EF4-FFF2-40B4-BE49-F238E27FC236}">
                  <a16:creationId xmlns:a16="http://schemas.microsoft.com/office/drawing/2014/main" id="{EA73F77A-8F06-47CC-9405-D0F0561160B1}"/>
                </a:ext>
              </a:extLst>
            </p:cNvPr>
            <p:cNvGraphicFramePr>
              <a:graphicFrameLocks/>
            </p:cNvGraphicFramePr>
            <p:nvPr>
              <p:custDataLst>
                <p:tags r:id="rId3"/>
              </p:custDataLst>
              <p:extLst>
                <p:ext uri="{D42A27DB-BD31-4B8C-83A1-F6EECF244321}">
                  <p14:modId xmlns:p14="http://schemas.microsoft.com/office/powerpoint/2010/main" val="1080133125"/>
                </p:ext>
              </p:extLst>
            </p:nvPr>
          </p:nvGraphicFramePr>
          <p:xfrm>
            <a:off x="8618356" y="1044875"/>
            <a:ext cx="1600350" cy="1645920"/>
          </p:xfrm>
          <a:graphic>
            <a:graphicData uri="http://schemas.openxmlformats.org/drawingml/2006/table">
              <a:tbl>
                <a:tblPr/>
                <a:tblGrid>
                  <a:gridCol w="56067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967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符号</a:t>
                        </a:r>
                        <a:endPara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zh-CN" alt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地址</a:t>
                        </a:r>
                        <a:endPara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  <a:cs typeface="Arial" charset="0"/>
                        </a:endParaRP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f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0x10000000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g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0x10000004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y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0x10000008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main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0x00400000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urier New" pitchFamily="49" charset="0"/>
                            <a:cs typeface="Arial" charset="0"/>
                          </a:rPr>
                          <a:t>sum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cs typeface="Arial" charset="0"/>
                          </a:rPr>
                          <a:t>0x0040002C</a:t>
                        </a:r>
                      </a:p>
                    </a:txBody>
                    <a:tcPr horzOverflow="overflow">
                      <a:lnL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F69A3EC-6192-4BB2-BCBB-6341C34FD830}"/>
                </a:ext>
              </a:extLst>
            </p:cNvPr>
            <p:cNvSpPr/>
            <p:nvPr/>
          </p:nvSpPr>
          <p:spPr>
            <a:xfrm>
              <a:off x="10398976" y="2686802"/>
              <a:ext cx="16033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/>
                <a:t>MIPS</a:t>
              </a:r>
              <a:r>
                <a:rPr lang="zh-CN" altLang="en-US" b="1" dirty="0"/>
                <a:t>机器代码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B9F27D-3BCB-4597-AA56-3E37A8AE7C3F}"/>
                </a:ext>
              </a:extLst>
            </p:cNvPr>
            <p:cNvSpPr/>
            <p:nvPr/>
          </p:nvSpPr>
          <p:spPr>
            <a:xfrm>
              <a:off x="8532909" y="954544"/>
              <a:ext cx="3469391" cy="553099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右箭头 5">
              <a:extLst>
                <a:ext uri="{FF2B5EF4-FFF2-40B4-BE49-F238E27FC236}">
                  <a16:creationId xmlns:a16="http://schemas.microsoft.com/office/drawing/2014/main" id="{A5AF51E9-B25A-4FB4-909F-77FD74CA3F94}"/>
                </a:ext>
              </a:extLst>
            </p:cNvPr>
            <p:cNvSpPr/>
            <p:nvPr/>
          </p:nvSpPr>
          <p:spPr>
            <a:xfrm>
              <a:off x="8044235" y="4034417"/>
              <a:ext cx="488673" cy="296702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4EF2870-1432-4AA2-85FD-0D2111B3C808}"/>
                </a:ext>
              </a:extLst>
            </p:cNvPr>
            <p:cNvSpPr txBox="1"/>
            <p:nvPr/>
          </p:nvSpPr>
          <p:spPr>
            <a:xfrm>
              <a:off x="7988108" y="3618169"/>
              <a:ext cx="4924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汇</a:t>
              </a:r>
              <a:endParaRPr lang="en-US" altLang="zh-CN" sz="2400" dirty="0"/>
            </a:p>
            <a:p>
              <a:endParaRPr lang="en-US" altLang="zh-CN" sz="2400" dirty="0"/>
            </a:p>
            <a:p>
              <a:r>
                <a:rPr lang="zh-CN" altLang="en-US" sz="2400" dirty="0"/>
                <a:t>编</a:t>
              </a:r>
            </a:p>
          </p:txBody>
        </p:sp>
      </p:grp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4391D87E-52CF-1F47-E4DB-3A6F624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26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378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024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3600" b="1" dirty="0"/>
              <a:t>OS</a:t>
            </a:r>
            <a:r>
              <a:rPr lang="zh-CN" altLang="en-US" sz="3600" b="1" dirty="0"/>
              <a:t>将可执行文件从硬盘装入内存</a:t>
            </a:r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8759600"/>
              </p:ext>
            </p:extLst>
          </p:nvPr>
        </p:nvGraphicFramePr>
        <p:xfrm>
          <a:off x="1710275" y="822871"/>
          <a:ext cx="3730625" cy="594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68040" imgH="4157640" progId="Visio.Drawing.6">
                  <p:embed/>
                </p:oleObj>
              </mc:Choice>
              <mc:Fallback>
                <p:oleObj name="VISIO" r:id="rId6" imgW="2768040" imgH="4157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75" y="822871"/>
                        <a:ext cx="3730625" cy="5946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24D9409D-5BDB-4DF6-A69E-6E791839317B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533989943"/>
              </p:ext>
            </p:extLst>
          </p:nvPr>
        </p:nvGraphicFramePr>
        <p:xfrm>
          <a:off x="5464294" y="1013633"/>
          <a:ext cx="6738938" cy="478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996360" imgH="2835000" progId="Visio.Drawing.6">
                  <p:embed/>
                </p:oleObj>
              </mc:Choice>
              <mc:Fallback>
                <p:oleObj name="VISIO" r:id="rId8" imgW="3996360" imgH="2835000" progId="Visio.Drawing.6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4294" y="1013633"/>
                        <a:ext cx="6738938" cy="478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D80F751-0AA6-4924-B75A-C1BEED1437C4}"/>
              </a:ext>
            </a:extLst>
          </p:cNvPr>
          <p:cNvSpPr txBox="1"/>
          <p:nvPr/>
        </p:nvSpPr>
        <p:spPr>
          <a:xfrm>
            <a:off x="6021767" y="13370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统计信息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6DC1D5-E8EC-49C8-B02B-556BC3A9B1C0}"/>
              </a:ext>
            </a:extLst>
          </p:cNvPr>
          <p:cNvSpPr txBox="1"/>
          <p:nvPr/>
        </p:nvSpPr>
        <p:spPr>
          <a:xfrm>
            <a:off x="6137183" y="3219742"/>
            <a:ext cx="87716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代码段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ED3110-63F1-4F39-AF8D-C59884F76513}"/>
              </a:ext>
            </a:extLst>
          </p:cNvPr>
          <p:cNvSpPr txBox="1"/>
          <p:nvPr/>
        </p:nvSpPr>
        <p:spPr>
          <a:xfrm>
            <a:off x="5906350" y="5168725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全局数据段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01FBA3-F1FB-45A9-B454-016C3EDE9A3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r="2608" b="6470"/>
          <a:stretch/>
        </p:blipFill>
        <p:spPr>
          <a:xfrm>
            <a:off x="1931849" y="6683325"/>
            <a:ext cx="613262" cy="138235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312BFFF-E7A3-4F95-A4B6-CE24EFB690BF}"/>
              </a:ext>
            </a:extLst>
          </p:cNvPr>
          <p:cNvGrpSpPr/>
          <p:nvPr/>
        </p:nvGrpSpPr>
        <p:grpSpPr>
          <a:xfrm>
            <a:off x="666483" y="1109561"/>
            <a:ext cx="1878628" cy="5568762"/>
            <a:chOff x="666483" y="1109561"/>
            <a:chExt cx="1878628" cy="556876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7DD7710-C345-4956-9C5E-011428A2F14F}"/>
                </a:ext>
              </a:extLst>
            </p:cNvPr>
            <p:cNvGrpSpPr/>
            <p:nvPr/>
          </p:nvGrpSpPr>
          <p:grpSpPr>
            <a:xfrm>
              <a:off x="848183" y="1109561"/>
              <a:ext cx="1696928" cy="5568762"/>
              <a:chOff x="848183" y="1109561"/>
              <a:chExt cx="1696928" cy="5568762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2EC38FD-9F80-4F24-B049-E0C382E84E27}"/>
                  </a:ext>
                </a:extLst>
              </p:cNvPr>
              <p:cNvSpPr/>
              <p:nvPr/>
            </p:nvSpPr>
            <p:spPr>
              <a:xfrm>
                <a:off x="1038521" y="6377783"/>
                <a:ext cx="110799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 dirty="0"/>
                  <a:t>用于操作系统</a:t>
                </a: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131B605-A89F-402D-8340-6B72ADA46AB4}"/>
                  </a:ext>
                </a:extLst>
              </p:cNvPr>
              <p:cNvCxnSpPr/>
              <p:nvPr/>
            </p:nvCxnSpPr>
            <p:spPr>
              <a:xfrm flipH="1">
                <a:off x="946246" y="6351801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7FD69CEE-FCAB-4681-9DE4-3C1251939C6E}"/>
                  </a:ext>
                </a:extLst>
              </p:cNvPr>
              <p:cNvCxnSpPr/>
              <p:nvPr/>
            </p:nvCxnSpPr>
            <p:spPr>
              <a:xfrm flipH="1">
                <a:off x="946246" y="3649545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D2B09919-D8E9-459A-92AD-1FC4C322A1D5}"/>
                  </a:ext>
                </a:extLst>
              </p:cNvPr>
              <p:cNvCxnSpPr/>
              <p:nvPr/>
            </p:nvCxnSpPr>
            <p:spPr>
              <a:xfrm>
                <a:off x="1337481" y="3649544"/>
                <a:ext cx="0" cy="270000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099B0DFE-F6FE-4D86-B6D5-4350DC53AF03}"/>
                  </a:ext>
                </a:extLst>
              </p:cNvPr>
              <p:cNvCxnSpPr/>
              <p:nvPr/>
            </p:nvCxnSpPr>
            <p:spPr>
              <a:xfrm flipH="1">
                <a:off x="946246" y="6678323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70DFEC2-1860-4943-ACB1-FBE13A7BAF8D}"/>
                  </a:ext>
                </a:extLst>
              </p:cNvPr>
              <p:cNvSpPr/>
              <p:nvPr/>
            </p:nvSpPr>
            <p:spPr>
              <a:xfrm>
                <a:off x="1800443" y="5238973"/>
                <a:ext cx="6110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lvl="1">
                  <a:spcBef>
                    <a:spcPct val="20000"/>
                  </a:spcBef>
                </a:pP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Arial" charset="0"/>
                  </a:rPr>
                  <a:t>2</a:t>
                </a:r>
                <a:r>
                  <a:rPr lang="en-US" altLang="zh-CN" sz="1400" b="1" baseline="30000" dirty="0">
                    <a:solidFill>
                      <a:srgbClr val="FF0000"/>
                    </a:solidFill>
                    <a:latin typeface="Times New Roman" pitchFamily="18" charset="0"/>
                    <a:cs typeface="Arial" charset="0"/>
                  </a:rPr>
                  <a:t>26+2</a:t>
                </a:r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Arial" charset="0"/>
                  </a:rPr>
                  <a:t>  </a:t>
                </a:r>
              </a:p>
            </p:txBody>
          </p: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B4824D37-045E-4321-B97A-D2EA4FE3A2FE}"/>
                  </a:ext>
                </a:extLst>
              </p:cNvPr>
              <p:cNvCxnSpPr/>
              <p:nvPr/>
            </p:nvCxnSpPr>
            <p:spPr>
              <a:xfrm flipH="1">
                <a:off x="946246" y="2339360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A90A132-654D-4A71-A0B9-35CD26D8EF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37481" y="2339360"/>
                <a:ext cx="0" cy="1310184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F841F742-8D4D-44ED-A79F-72F9808D6025}"/>
                  </a:ext>
                </a:extLst>
              </p:cNvPr>
              <p:cNvSpPr/>
              <p:nvPr/>
            </p:nvSpPr>
            <p:spPr>
              <a:xfrm>
                <a:off x="1840183" y="2771643"/>
                <a:ext cx="61266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64KB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D564DCC2-A6FB-4EB7-8C6F-15DCCBBED740}"/>
                  </a:ext>
                </a:extLst>
              </p:cNvPr>
              <p:cNvCxnSpPr/>
              <p:nvPr/>
            </p:nvCxnSpPr>
            <p:spPr>
              <a:xfrm flipH="1">
                <a:off x="946246" y="1438607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7E0D5442-0BCD-46BB-B3C6-0261C772FE3B}"/>
                  </a:ext>
                </a:extLst>
              </p:cNvPr>
              <p:cNvCxnSpPr/>
              <p:nvPr/>
            </p:nvCxnSpPr>
            <p:spPr>
              <a:xfrm flipH="1">
                <a:off x="946246" y="1115610"/>
                <a:ext cx="1598865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2F9541E3-9049-4285-B232-988C9273EC85}"/>
                  </a:ext>
                </a:extLst>
              </p:cNvPr>
              <p:cNvSpPr/>
              <p:nvPr/>
            </p:nvSpPr>
            <p:spPr>
              <a:xfrm>
                <a:off x="848183" y="1109561"/>
                <a:ext cx="800219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保留段</a:t>
                </a:r>
                <a:endParaRPr lang="zh-CN" altLang="en-US" sz="1600" dirty="0"/>
              </a:p>
            </p:txBody>
          </p: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1D44E53B-1AC9-442B-A545-E796ED56B2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37481" y="1445196"/>
                <a:ext cx="0" cy="8850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06D20E6A-FB61-4178-A72F-EE0EF4E36830}"/>
                  </a:ext>
                </a:extLst>
              </p:cNvPr>
              <p:cNvSpPr/>
              <p:nvPr/>
            </p:nvSpPr>
            <p:spPr>
              <a:xfrm>
                <a:off x="1637076" y="4947644"/>
                <a:ext cx="7793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bg1">
                        <a:lumMod val="50000"/>
                      </a:schemeClr>
                    </a:solidFill>
                    <a:latin typeface="Times New Roman" pitchFamily="18" charset="0"/>
                    <a:cs typeface="Arial" charset="0"/>
                  </a:rPr>
                  <a:t>256 MB</a:t>
                </a:r>
                <a:endParaRPr lang="zh-CN" altLang="en-US" sz="1400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892886" y="4932256"/>
                <a:ext cx="81161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/>
                  <a:t>代码段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6406326-40CC-49B4-8D5C-272C24FF61DA}"/>
                  </a:ext>
                </a:extLst>
              </p:cNvPr>
              <p:cNvSpPr/>
              <p:nvPr/>
            </p:nvSpPr>
            <p:spPr>
              <a:xfrm>
                <a:off x="1931849" y="1704187"/>
                <a:ext cx="53091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bg1">
                        <a:lumMod val="50000"/>
                      </a:schemeClr>
                    </a:solidFill>
                  </a:rPr>
                  <a:t>2GB</a:t>
                </a:r>
                <a:endParaRPr lang="zh-CN" alt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F3516E3-B141-48F9-958F-F43453E05ECA}"/>
                </a:ext>
              </a:extLst>
            </p:cNvPr>
            <p:cNvSpPr/>
            <p:nvPr/>
          </p:nvSpPr>
          <p:spPr>
            <a:xfrm>
              <a:off x="666483" y="1697021"/>
              <a:ext cx="134684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动态数据段</a:t>
              </a:r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32187" y="2764478"/>
              <a:ext cx="121058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全局数据段</a:t>
              </a:r>
            </a:p>
          </p:txBody>
        </p:sp>
      </p:grp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CF5E68E5-F204-4605-8384-8F3B2AE9390A}"/>
              </a:ext>
            </a:extLst>
          </p:cNvPr>
          <p:cNvSpPr/>
          <p:nvPr/>
        </p:nvSpPr>
        <p:spPr>
          <a:xfrm>
            <a:off x="645995" y="1109561"/>
            <a:ext cx="140306" cy="5568760"/>
          </a:xfrm>
          <a:prstGeom prst="leftBrace">
            <a:avLst>
              <a:gd name="adj1" fmla="val 11533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1FA9E12-4D10-468C-8863-B5E60DCA393F}"/>
              </a:ext>
            </a:extLst>
          </p:cNvPr>
          <p:cNvSpPr/>
          <p:nvPr/>
        </p:nvSpPr>
        <p:spPr>
          <a:xfrm>
            <a:off x="80943" y="3724664"/>
            <a:ext cx="5309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</a:rPr>
              <a:t>4GB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70D235-973B-4C9A-800C-757B3E5CD42B}"/>
              </a:ext>
            </a:extLst>
          </p:cNvPr>
          <p:cNvSpPr txBox="1"/>
          <p:nvPr/>
        </p:nvSpPr>
        <p:spPr>
          <a:xfrm>
            <a:off x="1811560" y="1071018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/>
              <a:t>0xFFFFFFFF</a:t>
            </a:r>
            <a:endParaRPr lang="zh-CN" altLang="en-US" sz="1050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E8E8BE-FAC2-70C5-052D-B52519CA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27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565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C848E4F6-BDEA-4953-B02A-9AC8DCE0B338}"/>
              </a:ext>
            </a:extLst>
          </p:cNvPr>
          <p:cNvCxnSpPr/>
          <p:nvPr/>
        </p:nvCxnSpPr>
        <p:spPr>
          <a:xfrm>
            <a:off x="5819889" y="1243781"/>
            <a:ext cx="0" cy="5614219"/>
          </a:xfrm>
          <a:prstGeom prst="line">
            <a:avLst/>
          </a:prstGeom>
          <a:ln w="762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3569825-C9C2-44BD-93F0-C6083350826B}"/>
              </a:ext>
            </a:extLst>
          </p:cNvPr>
          <p:cNvSpPr/>
          <p:nvPr/>
        </p:nvSpPr>
        <p:spPr>
          <a:xfrm>
            <a:off x="0" y="0"/>
            <a:ext cx="12192000" cy="1243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64948" y="2345"/>
            <a:ext cx="2877993" cy="986155"/>
          </a:xfrm>
        </p:spPr>
        <p:txBody>
          <a:bodyPr>
            <a:normAutofit/>
          </a:bodyPr>
          <a:lstStyle/>
          <a:p>
            <a:r>
              <a:rPr lang="en-US" altLang="zh-CN" sz="3200" b="1" spc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  <a:cs typeface="+mn-cs"/>
              </a:rPr>
              <a:t>CISC       RISC</a:t>
            </a:r>
            <a:r>
              <a:rPr lang="en-US" altLang="zh-CN" sz="3200" dirty="0"/>
              <a:t>          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758794" y="1357435"/>
            <a:ext cx="5280613" cy="2252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简化的指令系统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指令集只包含常用的指令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提供大量</a:t>
            </a:r>
            <a:r>
              <a:rPr kumimoji="0" lang="zh-CN" alt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通用寄存器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 少访问内存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只有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Load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Store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指令才能访问内存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106" y="1371236"/>
            <a:ext cx="4474302" cy="2252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采用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复杂的指令系统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指令数量多，功能复杂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指令长度可变，指令格式多样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寻址方式多</a:t>
            </a:r>
          </a:p>
        </p:txBody>
      </p:sp>
      <p:sp>
        <p:nvSpPr>
          <p:cNvPr id="12" name="矩形 11"/>
          <p:cNvSpPr/>
          <p:nvPr/>
        </p:nvSpPr>
        <p:spPr>
          <a:xfrm>
            <a:off x="5580032" y="310756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95435" y="4661758"/>
            <a:ext cx="10022824" cy="2069850"/>
            <a:chOff x="997632" y="3988243"/>
            <a:chExt cx="10022824" cy="2069850"/>
          </a:xfrm>
        </p:grpSpPr>
        <p:sp>
          <p:nvSpPr>
            <p:cNvPr id="3" name="文本框 2"/>
            <p:cNvSpPr txBox="1"/>
            <p:nvPr/>
          </p:nvSpPr>
          <p:spPr>
            <a:xfrm>
              <a:off x="997632" y="4504766"/>
              <a:ext cx="4011147" cy="86793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lvl="0" defTabSz="914400">
                <a:lnSpc>
                  <a:spcPct val="120000"/>
                </a:lnSpc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ADDL (R9), (R10), </a:t>
              </a:r>
              <a:r>
                <a:rPr lang="en-US" altLang="zh-CN" sz="2400" b="1" dirty="0">
                  <a:solidFill>
                    <a:prstClr val="black"/>
                  </a:solidFill>
                  <a:latin typeface="等线" panose="020F0502020204030204"/>
                </a:rPr>
                <a:t>(R11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; mem[R9] ← mem[R10] + mem[R11]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976867" y="4488433"/>
              <a:ext cx="4043589" cy="156966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lw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R1, (R10) 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# R1 ← mem[R10]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lw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R2, (R11) 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# R2 ← mem[R11]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add R3, R1, R2 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# R3 ← R1+R2</a:t>
              </a:r>
            </a:p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sw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R3, (R9) 	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# mem[R9] ← R3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026228" y="3988243"/>
              <a:ext cx="787395" cy="4378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MIPS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687890" y="3991633"/>
              <a:ext cx="679994" cy="4378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  <a:latin typeface="等线" panose="020F0502020204030204"/>
                  <a:ea typeface="等线" panose="02010600030101010101" pitchFamily="2" charset="-122"/>
                </a:rPr>
                <a:t>VAX</a:t>
              </a:r>
            </a:p>
          </p:txBody>
        </p:sp>
        <p:sp>
          <p:nvSpPr>
            <p:cNvPr id="19" name="等号 18"/>
            <p:cNvSpPr/>
            <p:nvPr/>
          </p:nvSpPr>
          <p:spPr>
            <a:xfrm>
              <a:off x="5273125" y="4750703"/>
              <a:ext cx="1336040" cy="340360"/>
            </a:xfrm>
            <a:prstGeom prst="mathEqual">
              <a:avLst>
                <a:gd name="adj1" fmla="val 17089"/>
                <a:gd name="adj2" fmla="val 24621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0352" y="187645"/>
            <a:ext cx="3690434" cy="956807"/>
            <a:chOff x="840940" y="245625"/>
            <a:chExt cx="3690434" cy="956807"/>
          </a:xfrm>
        </p:grpSpPr>
        <p:sp>
          <p:nvSpPr>
            <p:cNvPr id="6" name="文本框 5"/>
            <p:cNvSpPr txBox="1"/>
            <p:nvPr/>
          </p:nvSpPr>
          <p:spPr>
            <a:xfrm>
              <a:off x="840940" y="802322"/>
              <a:ext cx="36904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omplex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I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nstruction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S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et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omputer</a:t>
              </a:r>
              <a:endParaRPr kumimoji="0" lang="zh-CN" altLang="en-US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849757" y="245625"/>
              <a:ext cx="367280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复杂指令集计算机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305271" y="193329"/>
            <a:ext cx="3672800" cy="951123"/>
            <a:chOff x="7681000" y="245625"/>
            <a:chExt cx="3672800" cy="951123"/>
          </a:xfrm>
        </p:grpSpPr>
        <p:sp>
          <p:nvSpPr>
            <p:cNvPr id="5" name="文本框 4"/>
            <p:cNvSpPr txBox="1"/>
            <p:nvPr/>
          </p:nvSpPr>
          <p:spPr>
            <a:xfrm>
              <a:off x="7718670" y="796638"/>
              <a:ext cx="35974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R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educed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I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nstruction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S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et </a:t>
              </a:r>
              <a:r>
                <a:rPr kumimoji="0" lang="en-US" altLang="zh-CN" sz="2000" b="1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C</a:t>
              </a:r>
              <a:r>
                <a:rPr kumimoji="0" lang="en-US" altLang="zh-CN" sz="2000" b="0" i="0" u="none" strike="noStrike" kern="1200" cap="none" spc="-10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omputer</a:t>
              </a:r>
              <a:endParaRPr kumimoji="0" lang="zh-CN" altLang="en-US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681000" y="245625"/>
              <a:ext cx="3672800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精简指令集计算机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AE71AC69-A058-4A23-86B8-1ADDD46FD24A}"/>
              </a:ext>
            </a:extLst>
          </p:cNvPr>
          <p:cNvGrpSpPr/>
          <p:nvPr/>
        </p:nvGrpSpPr>
        <p:grpSpPr>
          <a:xfrm>
            <a:off x="9666921" y="3698838"/>
            <a:ext cx="2436973" cy="1286665"/>
            <a:chOff x="9666921" y="3698838"/>
            <a:chExt cx="2436973" cy="128666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33F1ECB-130C-4E84-AE9A-DCA363AABF29}"/>
                </a:ext>
              </a:extLst>
            </p:cNvPr>
            <p:cNvGrpSpPr/>
            <p:nvPr/>
          </p:nvGrpSpPr>
          <p:grpSpPr>
            <a:xfrm>
              <a:off x="9666921" y="3698838"/>
              <a:ext cx="954940" cy="1286665"/>
              <a:chOff x="9666921" y="3698838"/>
              <a:chExt cx="954940" cy="1286665"/>
            </a:xfrm>
          </p:grpSpPr>
          <p:sp>
            <p:nvSpPr>
              <p:cNvPr id="20" name="立方体 19">
                <a:extLst>
                  <a:ext uri="{FF2B5EF4-FFF2-40B4-BE49-F238E27FC236}">
                    <a16:creationId xmlns:a16="http://schemas.microsoft.com/office/drawing/2014/main" id="{2B28CB94-2C9B-4165-AD83-969A7F0B3138}"/>
                  </a:ext>
                </a:extLst>
              </p:cNvPr>
              <p:cNvSpPr/>
              <p:nvPr/>
            </p:nvSpPr>
            <p:spPr>
              <a:xfrm>
                <a:off x="9960265" y="476212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立方体 20">
                <a:extLst>
                  <a:ext uri="{FF2B5EF4-FFF2-40B4-BE49-F238E27FC236}">
                    <a16:creationId xmlns:a16="http://schemas.microsoft.com/office/drawing/2014/main" id="{97D2EDF3-3679-43C3-A1D4-818DDD866C6F}"/>
                  </a:ext>
                </a:extLst>
              </p:cNvPr>
              <p:cNvSpPr/>
              <p:nvPr/>
            </p:nvSpPr>
            <p:spPr>
              <a:xfrm>
                <a:off x="9960265" y="4877974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立方体 21">
                <a:extLst>
                  <a:ext uri="{FF2B5EF4-FFF2-40B4-BE49-F238E27FC236}">
                    <a16:creationId xmlns:a16="http://schemas.microsoft.com/office/drawing/2014/main" id="{61569811-059A-402C-AE3C-9BB1FEC1EDBD}"/>
                  </a:ext>
                </a:extLst>
              </p:cNvPr>
              <p:cNvSpPr/>
              <p:nvPr/>
            </p:nvSpPr>
            <p:spPr>
              <a:xfrm>
                <a:off x="9960265" y="464627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立方体 22">
                <a:extLst>
                  <a:ext uri="{FF2B5EF4-FFF2-40B4-BE49-F238E27FC236}">
                    <a16:creationId xmlns:a16="http://schemas.microsoft.com/office/drawing/2014/main" id="{94327C45-BF5F-4591-86CE-772AFA29BE0B}"/>
                  </a:ext>
                </a:extLst>
              </p:cNvPr>
              <p:cNvSpPr/>
              <p:nvPr/>
            </p:nvSpPr>
            <p:spPr>
              <a:xfrm>
                <a:off x="9960265" y="453042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立方体 24">
                <a:extLst>
                  <a:ext uri="{FF2B5EF4-FFF2-40B4-BE49-F238E27FC236}">
                    <a16:creationId xmlns:a16="http://schemas.microsoft.com/office/drawing/2014/main" id="{37022F15-BB5E-4731-9F84-9D03C9B17514}"/>
                  </a:ext>
                </a:extLst>
              </p:cNvPr>
              <p:cNvSpPr/>
              <p:nvPr/>
            </p:nvSpPr>
            <p:spPr>
              <a:xfrm>
                <a:off x="9960265" y="441457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立方体 25">
                <a:extLst>
                  <a:ext uri="{FF2B5EF4-FFF2-40B4-BE49-F238E27FC236}">
                    <a16:creationId xmlns:a16="http://schemas.microsoft.com/office/drawing/2014/main" id="{6972EFCD-FD42-4312-8779-00918C22D6CC}"/>
                  </a:ext>
                </a:extLst>
              </p:cNvPr>
              <p:cNvSpPr/>
              <p:nvPr/>
            </p:nvSpPr>
            <p:spPr>
              <a:xfrm>
                <a:off x="9960265" y="418287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立方体 26">
                <a:extLst>
                  <a:ext uri="{FF2B5EF4-FFF2-40B4-BE49-F238E27FC236}">
                    <a16:creationId xmlns:a16="http://schemas.microsoft.com/office/drawing/2014/main" id="{162509AF-2FF4-4118-8C9B-462C8B4506EF}"/>
                  </a:ext>
                </a:extLst>
              </p:cNvPr>
              <p:cNvSpPr/>
              <p:nvPr/>
            </p:nvSpPr>
            <p:spPr>
              <a:xfrm>
                <a:off x="9960265" y="406702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立方体 27">
                <a:extLst>
                  <a:ext uri="{FF2B5EF4-FFF2-40B4-BE49-F238E27FC236}">
                    <a16:creationId xmlns:a16="http://schemas.microsoft.com/office/drawing/2014/main" id="{26830AA0-2385-4560-ACC3-3BC173504A37}"/>
                  </a:ext>
                </a:extLst>
              </p:cNvPr>
              <p:cNvSpPr/>
              <p:nvPr/>
            </p:nvSpPr>
            <p:spPr>
              <a:xfrm>
                <a:off x="9960265" y="4298726"/>
                <a:ext cx="368253" cy="107529"/>
              </a:xfrm>
              <a:prstGeom prst="cube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15C4330A-9FB7-4516-ACF0-FA282F694CD5}"/>
                  </a:ext>
                </a:extLst>
              </p:cNvPr>
              <p:cNvSpPr/>
              <p:nvPr/>
            </p:nvSpPr>
            <p:spPr>
              <a:xfrm>
                <a:off x="9666921" y="3698838"/>
                <a:ext cx="954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rgbClr val="00B050"/>
                    </a:solidFill>
                  </a:rPr>
                  <a:t>Register</a:t>
                </a: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8A94DA4-1E71-44CB-AC1E-8091343FABA2}"/>
                </a:ext>
              </a:extLst>
            </p:cNvPr>
            <p:cNvGrpSpPr/>
            <p:nvPr/>
          </p:nvGrpSpPr>
          <p:grpSpPr>
            <a:xfrm>
              <a:off x="11099067" y="3698838"/>
              <a:ext cx="1004827" cy="1256929"/>
              <a:chOff x="11099067" y="3698838"/>
              <a:chExt cx="1004827" cy="1256929"/>
            </a:xfrm>
          </p:grpSpPr>
          <p:sp>
            <p:nvSpPr>
              <p:cNvPr id="30" name="流程图: 磁盘 29">
                <a:extLst>
                  <a:ext uri="{FF2B5EF4-FFF2-40B4-BE49-F238E27FC236}">
                    <a16:creationId xmlns:a16="http://schemas.microsoft.com/office/drawing/2014/main" id="{FD303605-5B9F-454F-91B3-2A3A4FE23FBD}"/>
                  </a:ext>
                </a:extLst>
              </p:cNvPr>
              <p:cNvSpPr/>
              <p:nvPr/>
            </p:nvSpPr>
            <p:spPr>
              <a:xfrm>
                <a:off x="11376102" y="4085585"/>
                <a:ext cx="450758" cy="870182"/>
              </a:xfrm>
              <a:prstGeom prst="flowChartMagneticDisk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89436BD-A050-4F86-9425-87FF6160BBD2}"/>
                  </a:ext>
                </a:extLst>
              </p:cNvPr>
              <p:cNvSpPr/>
              <p:nvPr/>
            </p:nvSpPr>
            <p:spPr>
              <a:xfrm>
                <a:off x="11099067" y="3698838"/>
                <a:ext cx="100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Memory</a:t>
                </a:r>
                <a:endParaRPr lang="zh-CN" altLang="en-US" dirty="0"/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D0150D-A7E4-497D-909E-1DCC68296CAB}"/>
              </a:ext>
            </a:extLst>
          </p:cNvPr>
          <p:cNvGrpSpPr/>
          <p:nvPr/>
        </p:nvGrpSpPr>
        <p:grpSpPr>
          <a:xfrm>
            <a:off x="10518999" y="4599375"/>
            <a:ext cx="706635" cy="424811"/>
            <a:chOff x="4730391" y="4058138"/>
            <a:chExt cx="706635" cy="424811"/>
          </a:xfrm>
        </p:grpSpPr>
        <p:sp>
          <p:nvSpPr>
            <p:cNvPr id="32" name="右箭头 19">
              <a:extLst>
                <a:ext uri="{FF2B5EF4-FFF2-40B4-BE49-F238E27FC236}">
                  <a16:creationId xmlns:a16="http://schemas.microsoft.com/office/drawing/2014/main" id="{A3B78747-F911-495F-B5C9-E806F44135F3}"/>
                </a:ext>
              </a:extLst>
            </p:cNvPr>
            <p:cNvSpPr/>
            <p:nvPr/>
          </p:nvSpPr>
          <p:spPr>
            <a:xfrm>
              <a:off x="4730391" y="4058138"/>
              <a:ext cx="706635" cy="1333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4D41005-0B4E-4A6C-956C-B115F7948605}"/>
                </a:ext>
              </a:extLst>
            </p:cNvPr>
            <p:cNvSpPr/>
            <p:nvPr/>
          </p:nvSpPr>
          <p:spPr>
            <a:xfrm>
              <a:off x="4730391" y="4113617"/>
              <a:ext cx="67954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Store</a:t>
              </a:r>
              <a:endParaRPr lang="zh-CN" altLang="en-US" dirty="0"/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3A22D85-BE70-4C21-977C-CBF16BA5F988}"/>
              </a:ext>
            </a:extLst>
          </p:cNvPr>
          <p:cNvGrpSpPr/>
          <p:nvPr/>
        </p:nvGrpSpPr>
        <p:grpSpPr>
          <a:xfrm>
            <a:off x="10457761" y="4027689"/>
            <a:ext cx="709162" cy="480838"/>
            <a:chOff x="4730390" y="4555091"/>
            <a:chExt cx="709162" cy="480838"/>
          </a:xfrm>
        </p:grpSpPr>
        <p:sp>
          <p:nvSpPr>
            <p:cNvPr id="34" name="右箭头 21">
              <a:extLst>
                <a:ext uri="{FF2B5EF4-FFF2-40B4-BE49-F238E27FC236}">
                  <a16:creationId xmlns:a16="http://schemas.microsoft.com/office/drawing/2014/main" id="{2D445F0D-808E-4495-B491-82F75A4EBE4F}"/>
                </a:ext>
              </a:extLst>
            </p:cNvPr>
            <p:cNvSpPr/>
            <p:nvPr/>
          </p:nvSpPr>
          <p:spPr>
            <a:xfrm flipH="1">
              <a:off x="4730390" y="4898638"/>
              <a:ext cx="709162" cy="13729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461EA20-335A-46B5-8FEC-18A7C2B0D52B}"/>
                </a:ext>
              </a:extLst>
            </p:cNvPr>
            <p:cNvSpPr/>
            <p:nvPr/>
          </p:nvSpPr>
          <p:spPr>
            <a:xfrm>
              <a:off x="4790466" y="4555091"/>
              <a:ext cx="6367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Load</a:t>
              </a:r>
              <a:endParaRPr lang="zh-CN" altLang="en-US" dirty="0"/>
            </a:p>
          </p:txBody>
        </p:sp>
      </p:grpSp>
      <p:sp>
        <p:nvSpPr>
          <p:cNvPr id="41" name="灯片编号占位符 40">
            <a:extLst>
              <a:ext uri="{FF2B5EF4-FFF2-40B4-BE49-F238E27FC236}">
                <a16:creationId xmlns:a16="http://schemas.microsoft.com/office/drawing/2014/main" id="{B86510D7-3B71-4A34-CA3F-FC81B1C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85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92000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000" dirty="0"/>
              <a:t>MIPS </a:t>
            </a:r>
            <a:r>
              <a:rPr lang="zh-CN" altLang="en-US" sz="4000" dirty="0"/>
              <a:t>体系结构设计的</a:t>
            </a:r>
            <a:r>
              <a:rPr lang="en-US" altLang="zh-CN" sz="4000" dirty="0"/>
              <a:t>4</a:t>
            </a:r>
            <a:r>
              <a:rPr lang="zh-CN" altLang="en-US" sz="4000" dirty="0"/>
              <a:t>个</a:t>
            </a:r>
            <a:r>
              <a:rPr lang="zh-CN" altLang="en-US" sz="4000" b="1" dirty="0"/>
              <a:t>准则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97661" y="1226349"/>
            <a:ext cx="10700365" cy="341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b="1" dirty="0"/>
              <a:t>简单设计</a:t>
            </a:r>
            <a:r>
              <a:rPr lang="zh-CN" altLang="en-US" sz="2800" dirty="0"/>
              <a:t>有助于规整化。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如，指令长度相同，格式固定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/>
              <a:t>加快</a:t>
            </a:r>
            <a:r>
              <a:rPr lang="zh-CN" altLang="en-US" sz="2800" b="1" dirty="0"/>
              <a:t>常见功能</a:t>
            </a:r>
            <a:r>
              <a:rPr lang="zh-CN" altLang="en-US" sz="2800" dirty="0"/>
              <a:t>。    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如，指令集中只包含最常用的指令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b="1" dirty="0"/>
              <a:t>越小的设计</a:t>
            </a:r>
            <a:r>
              <a:rPr lang="zh-CN" altLang="en-US" sz="2800" dirty="0"/>
              <a:t>越快。      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如，较少的硬件将有更少的延迟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800" dirty="0"/>
              <a:t>好的设计需要</a:t>
            </a:r>
            <a:r>
              <a:rPr lang="zh-CN" altLang="en-US" sz="2800" b="1" dirty="0"/>
              <a:t>好的折中方法</a:t>
            </a:r>
            <a:r>
              <a:rPr lang="zh-CN" altLang="en-US" sz="2800" dirty="0"/>
              <a:t>。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如，指令有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种格式，采用扩展码技术</a:t>
            </a:r>
          </a:p>
        </p:txBody>
      </p:sp>
      <p:pic>
        <p:nvPicPr>
          <p:cNvPr id="18" name="Picture 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287" y="793088"/>
            <a:ext cx="1906159" cy="2957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06132" y="5807611"/>
            <a:ext cx="8979735" cy="922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“</a:t>
            </a:r>
            <a:r>
              <a:rPr lang="zh-CN" altLang="en-US" sz="2000" b="1" dirty="0"/>
              <a:t>要使某些事情变得非常复杂是非常简单的</a:t>
            </a:r>
            <a:r>
              <a:rPr lang="zh-CN" altLang="en-US" dirty="0"/>
              <a:t>；</a:t>
            </a:r>
            <a:r>
              <a:rPr lang="zh-CN" altLang="en-US" sz="2000" b="1" dirty="0"/>
              <a:t>但要使它变得简单将非常复杂</a:t>
            </a:r>
            <a:r>
              <a:rPr lang="zh-CN" altLang="en-US" dirty="0"/>
              <a:t>。”</a:t>
            </a:r>
            <a:endParaRPr lang="en-US" altLang="zh-CN" dirty="0"/>
          </a:p>
          <a:p>
            <a:pPr algn="r">
              <a:lnSpc>
                <a:spcPct val="150000"/>
              </a:lnSpc>
            </a:pPr>
            <a:r>
              <a:rPr lang="zh-CN" altLang="en-US" dirty="0"/>
              <a:t>苏联 著名枪械</a:t>
            </a:r>
            <a:r>
              <a:rPr lang="en-US" altLang="zh-CN" dirty="0"/>
              <a:t>(</a:t>
            </a:r>
            <a:r>
              <a:rPr lang="zh-CN" altLang="en-US" dirty="0"/>
              <a:t>波波沙冲锋枪</a:t>
            </a:r>
            <a:r>
              <a:rPr lang="en-US" altLang="zh-CN" dirty="0"/>
              <a:t>)</a:t>
            </a:r>
            <a:r>
              <a:rPr lang="zh-CN" altLang="en-US" dirty="0"/>
              <a:t>设计师 </a:t>
            </a:r>
            <a:r>
              <a:rPr lang="zh-CN" altLang="en-US" b="1" dirty="0"/>
              <a:t>沙普金</a:t>
            </a:r>
          </a:p>
        </p:txBody>
      </p:sp>
      <p:sp>
        <p:nvSpPr>
          <p:cNvPr id="5" name="矩形 4"/>
          <p:cNvSpPr/>
          <p:nvPr/>
        </p:nvSpPr>
        <p:spPr>
          <a:xfrm>
            <a:off x="10292360" y="3750222"/>
            <a:ext cx="16280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John Hennessy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FEE6F59-35B0-4D08-BFE1-033CA4078DDC}"/>
              </a:ext>
            </a:extLst>
          </p:cNvPr>
          <p:cNvSpPr txBox="1"/>
          <p:nvPr/>
        </p:nvSpPr>
        <p:spPr>
          <a:xfrm>
            <a:off x="2732988" y="5047767"/>
            <a:ext cx="6627135" cy="6463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Georgia" panose="02040502050405020303" pitchFamily="18" charset="0"/>
                <a:ea typeface="等线" panose="02010600030101010101" pitchFamily="2" charset="-122"/>
                <a:cs typeface="+mn-cs"/>
              </a:rPr>
              <a:t> A simpler CPU is a faster CPU. </a:t>
            </a:r>
            <a:endParaRPr kumimoji="0" lang="zh-CN" altLang="en-US" sz="3600" b="0" i="0" u="none" strike="noStrike" kern="1200" cap="none" spc="0" normalizeH="0" baseline="0" noProof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Georgia" panose="02040502050405020303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B5ED4-CEBC-6373-E6C0-0C4D6A41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0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4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22710" y="4193882"/>
            <a:ext cx="1346580" cy="2628438"/>
          </a:xfrm>
          <a:noFill/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zh-CN" b="1" dirty="0"/>
              <a:t>MIPS</a:t>
            </a:r>
            <a:br>
              <a:rPr lang="en-US" altLang="zh-CN" b="1" dirty="0"/>
            </a:br>
            <a:r>
              <a:rPr lang="zh-CN" altLang="en-US" b="1" dirty="0"/>
              <a:t>指</a:t>
            </a:r>
            <a:br>
              <a:rPr lang="en-US" altLang="zh-CN" b="1" dirty="0"/>
            </a:br>
            <a:r>
              <a:rPr lang="zh-CN" altLang="en-US" b="1" dirty="0"/>
              <a:t>令</a:t>
            </a:r>
            <a:br>
              <a:rPr lang="en-US" altLang="zh-CN" b="1" dirty="0"/>
            </a:br>
            <a:r>
              <a:rPr lang="zh-CN" altLang="en-US" b="1" dirty="0"/>
              <a:t>集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2091502-E17B-47DE-B9C2-000ED882CD83}"/>
              </a:ext>
            </a:extLst>
          </p:cNvPr>
          <p:cNvGrpSpPr/>
          <p:nvPr/>
        </p:nvGrpSpPr>
        <p:grpSpPr>
          <a:xfrm>
            <a:off x="289551" y="35680"/>
            <a:ext cx="4977156" cy="6791100"/>
            <a:chOff x="289551" y="35680"/>
            <a:chExt cx="4977156" cy="67911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715FEAE-06E4-4B72-9E4C-0EE10831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551" y="35680"/>
              <a:ext cx="4977156" cy="5767411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2D8D27-0A44-4581-9871-B18155ECA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9551" y="5799402"/>
              <a:ext cx="4977156" cy="1027378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08B0C4-B856-41F8-8649-813FECC79745}"/>
              </a:ext>
            </a:extLst>
          </p:cNvPr>
          <p:cNvGrpSpPr/>
          <p:nvPr/>
        </p:nvGrpSpPr>
        <p:grpSpPr>
          <a:xfrm>
            <a:off x="289549" y="1121449"/>
            <a:ext cx="4958716" cy="5290544"/>
            <a:chOff x="289549" y="1121449"/>
            <a:chExt cx="4958716" cy="5290544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3C1B857-8FE3-43A6-A59D-5501C5C502FB}"/>
                </a:ext>
              </a:extLst>
            </p:cNvPr>
            <p:cNvSpPr/>
            <p:nvPr/>
          </p:nvSpPr>
          <p:spPr>
            <a:xfrm>
              <a:off x="289550" y="5167427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18B24AB8-B142-4B65-B2B2-38CD29A397F8}"/>
                </a:ext>
              </a:extLst>
            </p:cNvPr>
            <p:cNvSpPr/>
            <p:nvPr/>
          </p:nvSpPr>
          <p:spPr>
            <a:xfrm>
              <a:off x="289550" y="6195993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0B310548-6FC4-460B-AB5D-A50F95A14AD9}"/>
                </a:ext>
              </a:extLst>
            </p:cNvPr>
            <p:cNvSpPr/>
            <p:nvPr/>
          </p:nvSpPr>
          <p:spPr>
            <a:xfrm>
              <a:off x="289549" y="1121449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3DDCD2-0F89-4D91-A671-0080A738C034}"/>
              </a:ext>
            </a:extLst>
          </p:cNvPr>
          <p:cNvGrpSpPr/>
          <p:nvPr/>
        </p:nvGrpSpPr>
        <p:grpSpPr>
          <a:xfrm>
            <a:off x="4367284" y="229059"/>
            <a:ext cx="7500974" cy="6118716"/>
            <a:chOff x="4367284" y="229059"/>
            <a:chExt cx="7500974" cy="6118716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6789C66-C290-4567-B6EA-734C53A0A144}"/>
                </a:ext>
              </a:extLst>
            </p:cNvPr>
            <p:cNvGrpSpPr/>
            <p:nvPr/>
          </p:nvGrpSpPr>
          <p:grpSpPr>
            <a:xfrm>
              <a:off x="4367284" y="229059"/>
              <a:ext cx="7500974" cy="6118716"/>
              <a:chOff x="4367284" y="229059"/>
              <a:chExt cx="7500974" cy="611871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AB046698-851F-4C84-82DD-BB8E7DF10B69}"/>
                  </a:ext>
                </a:extLst>
              </p:cNvPr>
              <p:cNvGrpSpPr/>
              <p:nvPr/>
            </p:nvGrpSpPr>
            <p:grpSpPr>
              <a:xfrm>
                <a:off x="6909543" y="229059"/>
                <a:ext cx="4958715" cy="6118716"/>
                <a:chOff x="6909543" y="229059"/>
                <a:chExt cx="4958715" cy="6118716"/>
              </a:xfrm>
            </p:grpSpPr>
            <p:pic>
              <p:nvPicPr>
                <p:cNvPr id="6" name="图片 5">
                  <a:extLst>
                    <a:ext uri="{FF2B5EF4-FFF2-40B4-BE49-F238E27FC236}">
                      <a16:creationId xmlns:a16="http://schemas.microsoft.com/office/drawing/2014/main" id="{255DD4F4-41BD-4E94-972B-2F0955BFE0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09543" y="4299138"/>
                  <a:ext cx="4958715" cy="2048637"/>
                </a:xfrm>
                <a:prstGeom prst="rect">
                  <a:avLst/>
                </a:prstGeom>
              </p:spPr>
            </p:pic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AD7C0A3F-7339-4D39-A8D1-1F27E043CE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09543" y="229059"/>
                  <a:ext cx="4958715" cy="4079177"/>
                </a:xfrm>
                <a:prstGeom prst="rect">
                  <a:avLst/>
                </a:prstGeom>
              </p:spPr>
            </p:pic>
          </p:grpSp>
          <p:sp>
            <p:nvSpPr>
              <p:cNvPr id="18" name="箭头: 右 17">
                <a:extLst>
                  <a:ext uri="{FF2B5EF4-FFF2-40B4-BE49-F238E27FC236}">
                    <a16:creationId xmlns:a16="http://schemas.microsoft.com/office/drawing/2014/main" id="{D7202730-690D-4152-A960-FF48B1D11663}"/>
                  </a:ext>
                </a:extLst>
              </p:cNvPr>
              <p:cNvSpPr/>
              <p:nvPr/>
            </p:nvSpPr>
            <p:spPr>
              <a:xfrm>
                <a:off x="4367284" y="233611"/>
                <a:ext cx="2492991" cy="127380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7C86E02-9C3F-4465-A3F8-A93B978541A9}"/>
                </a:ext>
              </a:extLst>
            </p:cNvPr>
            <p:cNvSpPr/>
            <p:nvPr/>
          </p:nvSpPr>
          <p:spPr>
            <a:xfrm>
              <a:off x="5681928" y="283375"/>
              <a:ext cx="7986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R-type</a:t>
              </a:r>
              <a:endParaRPr lang="zh-CN" altLang="en-US" dirty="0"/>
            </a:p>
          </p:txBody>
        </p:sp>
      </p:grpSp>
      <p:sp>
        <p:nvSpPr>
          <p:cNvPr id="42" name="矩形 41">
            <a:extLst>
              <a:ext uri="{FF2B5EF4-FFF2-40B4-BE49-F238E27FC236}">
                <a16:creationId xmlns:a16="http://schemas.microsoft.com/office/drawing/2014/main" id="{2142A583-1BDE-40A6-999C-D999F1CC974A}"/>
              </a:ext>
            </a:extLst>
          </p:cNvPr>
          <p:cNvSpPr/>
          <p:nvPr/>
        </p:nvSpPr>
        <p:spPr>
          <a:xfrm>
            <a:off x="7029729" y="6332943"/>
            <a:ext cx="36397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理论上，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Load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Store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Inc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Branch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四种指令，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足够编制任何可计算程序，但程序会很长。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238D5F7-D997-461F-B11F-1A5F66C9C0CA}"/>
              </a:ext>
            </a:extLst>
          </p:cNvPr>
          <p:cNvGrpSpPr/>
          <p:nvPr/>
        </p:nvGrpSpPr>
        <p:grpSpPr>
          <a:xfrm>
            <a:off x="4890448" y="2079718"/>
            <a:ext cx="3307490" cy="2035704"/>
            <a:chOff x="4890448" y="2079718"/>
            <a:chExt cx="3307490" cy="203570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916044E-CAF1-49D5-8C01-DC48468B0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41759" y="2465693"/>
              <a:ext cx="2656179" cy="1649729"/>
            </a:xfrm>
            <a:prstGeom prst="rect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53C1F661-DD6C-41D0-8D84-4CBB6EE933C7}"/>
                </a:ext>
              </a:extLst>
            </p:cNvPr>
            <p:cNvSpPr/>
            <p:nvPr/>
          </p:nvSpPr>
          <p:spPr>
            <a:xfrm>
              <a:off x="4890448" y="3953301"/>
              <a:ext cx="595951" cy="127380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C566C9A-C7CC-429B-ADD0-CD2E234A508F}"/>
                </a:ext>
              </a:extLst>
            </p:cNvPr>
            <p:cNvSpPr/>
            <p:nvPr/>
          </p:nvSpPr>
          <p:spPr>
            <a:xfrm>
              <a:off x="5706309" y="2079718"/>
              <a:ext cx="77938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F-type</a:t>
              </a:r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78E1DE0-BFDB-4F2D-9AAD-12C0AE78E9E5}"/>
              </a:ext>
            </a:extLst>
          </p:cNvPr>
          <p:cNvGrpSpPr/>
          <p:nvPr/>
        </p:nvGrpSpPr>
        <p:grpSpPr>
          <a:xfrm>
            <a:off x="6909541" y="4290040"/>
            <a:ext cx="4958717" cy="1846495"/>
            <a:chOff x="6909541" y="4290040"/>
            <a:chExt cx="4958717" cy="1846495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5157E29E-4F1C-4278-83BE-92BE8F12BB50}"/>
                </a:ext>
              </a:extLst>
            </p:cNvPr>
            <p:cNvSpPr/>
            <p:nvPr/>
          </p:nvSpPr>
          <p:spPr>
            <a:xfrm>
              <a:off x="6909543" y="4290040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7F9AA01-28BF-4D04-9559-E5A8E4108A60}"/>
                </a:ext>
              </a:extLst>
            </p:cNvPr>
            <p:cNvSpPr/>
            <p:nvPr/>
          </p:nvSpPr>
          <p:spPr>
            <a:xfrm>
              <a:off x="6909543" y="4698854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D4AC4443-B38D-4CCE-9BE7-33E1F01ED7E4}"/>
                </a:ext>
              </a:extLst>
            </p:cNvPr>
            <p:cNvSpPr/>
            <p:nvPr/>
          </p:nvSpPr>
          <p:spPr>
            <a:xfrm>
              <a:off x="6909542" y="5920535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B520961-6B58-4945-9ABF-F3E44A473905}"/>
                </a:ext>
              </a:extLst>
            </p:cNvPr>
            <p:cNvSpPr/>
            <p:nvPr/>
          </p:nvSpPr>
          <p:spPr>
            <a:xfrm>
              <a:off x="6909542" y="5104240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AF9092D-4197-4E22-93B9-C68A965AB032}"/>
                </a:ext>
              </a:extLst>
            </p:cNvPr>
            <p:cNvSpPr/>
            <p:nvPr/>
          </p:nvSpPr>
          <p:spPr>
            <a:xfrm>
              <a:off x="6909541" y="5311841"/>
              <a:ext cx="4958715" cy="216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82C9513-2FD2-A5D7-5AA5-4BFE2165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45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9BABD1-09DC-454A-83D8-3E8F243A24A1}"/>
              </a:ext>
            </a:extLst>
          </p:cNvPr>
          <p:cNvSpPr/>
          <p:nvPr/>
        </p:nvSpPr>
        <p:spPr>
          <a:xfrm>
            <a:off x="4317743" y="802886"/>
            <a:ext cx="3357885" cy="3775448"/>
          </a:xfrm>
          <a:prstGeom prst="roundRect">
            <a:avLst>
              <a:gd name="adj" fmla="val 65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9B3368D-E341-4D0A-AAA1-1724545F672E}"/>
              </a:ext>
            </a:extLst>
          </p:cNvPr>
          <p:cNvSpPr/>
          <p:nvPr/>
        </p:nvSpPr>
        <p:spPr>
          <a:xfrm>
            <a:off x="2667227" y="802886"/>
            <a:ext cx="1333829" cy="3775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1044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000" b="1" dirty="0"/>
              <a:t>操作数：</a:t>
            </a:r>
            <a:r>
              <a:rPr lang="zh-CN" altLang="en-US" sz="3600" dirty="0">
                <a:solidFill>
                  <a:srgbClr val="0070C0"/>
                </a:solidFill>
              </a:rPr>
              <a:t>寄存器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、存储器、常数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7F3940-9868-4062-92DB-C8968E711EC5}"/>
              </a:ext>
            </a:extLst>
          </p:cNvPr>
          <p:cNvGrpSpPr/>
          <p:nvPr/>
        </p:nvGrpSpPr>
        <p:grpSpPr>
          <a:xfrm>
            <a:off x="3010676" y="2021946"/>
            <a:ext cx="4134465" cy="1956578"/>
            <a:chOff x="3010676" y="2021946"/>
            <a:chExt cx="4134465" cy="1956578"/>
          </a:xfrm>
        </p:grpSpPr>
        <p:sp>
          <p:nvSpPr>
            <p:cNvPr id="3" name="矩形 2"/>
            <p:cNvSpPr/>
            <p:nvPr/>
          </p:nvSpPr>
          <p:spPr>
            <a:xfrm>
              <a:off x="3010676" y="2021946"/>
              <a:ext cx="41344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t , b ,  c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3010676" y="3393749"/>
              <a:ext cx="413446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sub</a:t>
              </a:r>
              <a:r>
                <a:rPr lang="en-US" altLang="zh-CN" sz="3200" dirty="0">
                  <a:solidFill>
                    <a:schemeClr val="bg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a , t ,  d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9D4CB28-B3DC-4108-B8FA-8C271EBAD3CF}"/>
              </a:ext>
            </a:extLst>
          </p:cNvPr>
          <p:cNvGrpSpPr/>
          <p:nvPr/>
        </p:nvGrpSpPr>
        <p:grpSpPr>
          <a:xfrm>
            <a:off x="7815503" y="1056221"/>
            <a:ext cx="1943161" cy="2891525"/>
            <a:chOff x="7815503" y="1056221"/>
            <a:chExt cx="1943161" cy="2891525"/>
          </a:xfrm>
        </p:grpSpPr>
        <p:sp>
          <p:nvSpPr>
            <p:cNvPr id="14" name="矩形 13"/>
            <p:cNvSpPr/>
            <p:nvPr/>
          </p:nvSpPr>
          <p:spPr>
            <a:xfrm>
              <a:off x="8097631" y="2052723"/>
              <a:ext cx="147989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r>
                <a:rPr lang="en-US" altLang="zh-CN" sz="2800" dirty="0"/>
                <a:t> = b + c;</a:t>
              </a:r>
              <a:endParaRPr lang="zh-CN" altLang="en-US" sz="2800" dirty="0"/>
            </a:p>
          </p:txBody>
        </p:sp>
        <p:sp>
          <p:nvSpPr>
            <p:cNvPr id="48" name="矩形 47"/>
            <p:cNvSpPr/>
            <p:nvPr/>
          </p:nvSpPr>
          <p:spPr>
            <a:xfrm>
              <a:off x="8097631" y="3424526"/>
              <a:ext cx="13789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= </a:t>
              </a:r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</a:rPr>
                <a:t>t</a:t>
              </a:r>
              <a:r>
                <a:rPr lang="en-US" altLang="zh-CN" sz="2800" dirty="0"/>
                <a:t> - d;</a:t>
              </a:r>
              <a:endParaRPr lang="zh-CN" altLang="en-US" sz="28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815503" y="1056221"/>
              <a:ext cx="19431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a = b + c - d;</a:t>
              </a:r>
              <a:endParaRPr lang="zh-CN" altLang="en-US" sz="2800" dirty="0"/>
            </a:p>
          </p:txBody>
        </p:sp>
        <p:sp>
          <p:nvSpPr>
            <p:cNvPr id="10" name="下箭头 9"/>
            <p:cNvSpPr/>
            <p:nvPr/>
          </p:nvSpPr>
          <p:spPr>
            <a:xfrm>
              <a:off x="8529975" y="1702041"/>
              <a:ext cx="481264" cy="326882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 21"/>
          <p:cNvSpPr/>
          <p:nvPr/>
        </p:nvSpPr>
        <p:spPr>
          <a:xfrm>
            <a:off x="3010674" y="2602523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$t0, $s1, $s2</a:t>
            </a:r>
          </a:p>
        </p:txBody>
      </p:sp>
      <p:sp>
        <p:nvSpPr>
          <p:cNvPr id="23" name="矩形 22"/>
          <p:cNvSpPr/>
          <p:nvPr/>
        </p:nvSpPr>
        <p:spPr>
          <a:xfrm>
            <a:off x="3010674" y="3993559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</a:t>
            </a:r>
            <a:r>
              <a:rPr lang="en-US" altLang="zh-CN" sz="32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$s0, $t0, $s3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000756"/>
              </p:ext>
            </p:extLst>
          </p:nvPr>
        </p:nvGraphicFramePr>
        <p:xfrm>
          <a:off x="633400" y="4787797"/>
          <a:ext cx="436069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2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898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$0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常数</a:t>
                      </a:r>
                      <a:r>
                        <a:rPr lang="en-US" altLang="zh-CN" sz="1200" b="1" dirty="0"/>
                        <a:t>0</a:t>
                      </a:r>
                      <a:endParaRPr lang="zh-CN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28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$at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汇编器临时变量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28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$v0 ~ $v1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2~3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函数返回值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28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$a0 ~ $a3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4~7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函数参数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98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$t0 ~ $t7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8~15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898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$s0 ~ $s7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16~23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保存变量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136126"/>
              </p:ext>
            </p:extLst>
          </p:nvPr>
        </p:nvGraphicFramePr>
        <p:xfrm>
          <a:off x="5412426" y="4787795"/>
          <a:ext cx="4628191" cy="2011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5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328">
                <a:tc>
                  <a:txBody>
                    <a:bodyPr/>
                    <a:lstStyle/>
                    <a:p>
                      <a:r>
                        <a:rPr lang="en-US" altLang="zh-CN" sz="1400" b="1" dirty="0"/>
                        <a:t>$t8</a:t>
                      </a:r>
                      <a:r>
                        <a:rPr lang="en-US" altLang="zh-CN" sz="1400" b="1" baseline="0" dirty="0"/>
                        <a:t> ~ $t9</a:t>
                      </a:r>
                      <a:endParaRPr lang="zh-CN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24~25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$k0</a:t>
                      </a:r>
                      <a:r>
                        <a:rPr lang="en-US" altLang="zh-CN" sz="1200" baseline="0" dirty="0"/>
                        <a:t> ~$k1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26~27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操作系统临时变量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</a:t>
                      </a:r>
                      <a:r>
                        <a:rPr lang="en-US" altLang="zh-CN" sz="1200" dirty="0" err="1"/>
                        <a:t>gp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全局指针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$</a:t>
                      </a:r>
                      <a:r>
                        <a:rPr lang="en-US" altLang="zh-CN" sz="1200" dirty="0" err="1"/>
                        <a:t>sp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栈指针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$</a:t>
                      </a:r>
                      <a:r>
                        <a:rPr lang="en-US" altLang="zh-CN" sz="1200" b="0" dirty="0" err="1"/>
                        <a:t>fp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帧指针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558">
                <a:tc>
                  <a:txBody>
                    <a:bodyPr/>
                    <a:lstStyle/>
                    <a:p>
                      <a:r>
                        <a:rPr lang="en-US" altLang="zh-CN" sz="1200" b="0" dirty="0"/>
                        <a:t>$</a:t>
                      </a:r>
                      <a:r>
                        <a:rPr lang="en-US" altLang="zh-CN" sz="1200" b="0" dirty="0" err="1"/>
                        <a:t>ra</a:t>
                      </a:r>
                      <a:endParaRPr lang="zh-CN" alt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31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函数返回地址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19FF31D1-FFE2-40D8-9394-2EE36CE98410}"/>
              </a:ext>
            </a:extLst>
          </p:cNvPr>
          <p:cNvGrpSpPr/>
          <p:nvPr/>
        </p:nvGrpSpPr>
        <p:grpSpPr>
          <a:xfrm>
            <a:off x="729430" y="894477"/>
            <a:ext cx="4917020" cy="830997"/>
            <a:chOff x="183066" y="1100315"/>
            <a:chExt cx="4917020" cy="83099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CFF14DB-3415-4E6B-9F81-337B54C92C8A}"/>
                </a:ext>
              </a:extLst>
            </p:cNvPr>
            <p:cNvSpPr txBox="1"/>
            <p:nvPr/>
          </p:nvSpPr>
          <p:spPr>
            <a:xfrm>
              <a:off x="2098564" y="1100315"/>
              <a:ext cx="140500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/>
                <a:t>操 作</a:t>
              </a:r>
              <a:endParaRPr lang="en-US" altLang="zh-CN" sz="2400" b="1" dirty="0"/>
            </a:p>
            <a:p>
              <a:pPr algn="ctr"/>
              <a:r>
                <a:rPr lang="en-US" altLang="zh-CN" sz="2400" dirty="0"/>
                <a:t>operation</a:t>
              </a:r>
              <a:endParaRPr lang="zh-CN" altLang="en-US" sz="24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7272BC9-9A52-4370-99C8-41519A07AF89}"/>
                </a:ext>
              </a:extLst>
            </p:cNvPr>
            <p:cNvSpPr txBox="1"/>
            <p:nvPr/>
          </p:nvSpPr>
          <p:spPr>
            <a:xfrm>
              <a:off x="183066" y="1100315"/>
              <a:ext cx="1532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/>
                <a:t>指令</a:t>
              </a:r>
              <a:endParaRPr lang="en-US" altLang="zh-CN" sz="2400" b="1" dirty="0"/>
            </a:p>
            <a:p>
              <a:pPr algn="ctr"/>
              <a:r>
                <a:rPr lang="en-US" altLang="zh-CN" sz="2400" dirty="0"/>
                <a:t>instruction</a:t>
              </a:r>
              <a:endParaRPr lang="zh-CN" altLang="en-US" sz="24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943ABC6-0472-48F2-B987-16B25EC1EA3D}"/>
                </a:ext>
              </a:extLst>
            </p:cNvPr>
            <p:cNvSpPr txBox="1"/>
            <p:nvPr/>
          </p:nvSpPr>
          <p:spPr>
            <a:xfrm>
              <a:off x="3849423" y="1100315"/>
              <a:ext cx="125066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/>
                <a:t>操 作 数</a:t>
              </a:r>
              <a:endParaRPr lang="en-US" altLang="zh-CN" sz="2400" b="1" dirty="0"/>
            </a:p>
            <a:p>
              <a:pPr algn="ctr"/>
              <a:r>
                <a:rPr lang="en-US" altLang="zh-CN" sz="2400" dirty="0"/>
                <a:t>operand</a:t>
              </a:r>
              <a:endParaRPr lang="zh-CN" altLang="en-US" sz="24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B8AFDA4-FEEB-40A8-B4F5-F2375AB8F165}"/>
                </a:ext>
              </a:extLst>
            </p:cNvPr>
            <p:cNvSpPr txBox="1"/>
            <p:nvPr/>
          </p:nvSpPr>
          <p:spPr>
            <a:xfrm>
              <a:off x="1695486" y="116187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/>
                <a:t>=</a:t>
              </a:r>
              <a:endParaRPr lang="zh-CN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0901D21-F03C-4151-AB22-9CA26AD55E49}"/>
                </a:ext>
              </a:extLst>
            </p:cNvPr>
            <p:cNvSpPr txBox="1"/>
            <p:nvPr/>
          </p:nvSpPr>
          <p:spPr>
            <a:xfrm>
              <a:off x="3406248" y="116187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600" b="1" dirty="0"/>
                <a:t>+</a:t>
              </a:r>
              <a:endParaRPr lang="zh-CN" altLang="en-US" sz="2400" dirty="0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E304DEDB-E745-4AF9-9902-53E5760D9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167" y="1096153"/>
            <a:ext cx="1749767" cy="5686744"/>
          </a:xfrm>
          <a:prstGeom prst="rect">
            <a:avLst/>
          </a:prstGeom>
        </p:spPr>
      </p:pic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882969C-6F62-4CF7-8F62-EDAB70C952C4}"/>
              </a:ext>
            </a:extLst>
          </p:cNvPr>
          <p:cNvSpPr/>
          <p:nvPr/>
        </p:nvSpPr>
        <p:spPr>
          <a:xfrm>
            <a:off x="10535672" y="2661847"/>
            <a:ext cx="1372101" cy="3060951"/>
          </a:xfrm>
          <a:prstGeom prst="roundRect">
            <a:avLst>
              <a:gd name="adj" fmla="val 626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90712A-A8A4-F7EE-EF80-3E75A6E0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7337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7" grpId="0" animBg="1"/>
      <p:bldP spid="22" grpId="0"/>
      <p:bldP spid="23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218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操作数：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寄存器、</a:t>
            </a:r>
            <a:r>
              <a:rPr lang="zh-CN" altLang="en-US" sz="4000" b="1" dirty="0">
                <a:solidFill>
                  <a:srgbClr val="0070C0"/>
                </a:solidFill>
              </a:rPr>
              <a:t>存储器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、常数</a:t>
            </a:r>
            <a:endParaRPr lang="en-US" altLang="zh-CN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5" name="Object 8"/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2424895"/>
              </p:ext>
            </p:extLst>
          </p:nvPr>
        </p:nvGraphicFramePr>
        <p:xfrm>
          <a:off x="968134" y="3838321"/>
          <a:ext cx="4324350" cy="228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164680" imgH="1145880" progId="Visio.Drawing.6">
                  <p:embed/>
                </p:oleObj>
              </mc:Choice>
              <mc:Fallback>
                <p:oleObj name="VISIO" r:id="rId6" imgW="2164680" imgH="11458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134" y="3838321"/>
                        <a:ext cx="4324350" cy="2289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7"/>
          <p:cNvGraphicFramePr>
            <a:graphicFrameLocks noGrp="1" noChangeAspect="1"/>
          </p:cNvGraphicFramePr>
          <p:nvPr>
            <p:ph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267998031"/>
              </p:ext>
            </p:extLst>
          </p:nvPr>
        </p:nvGraphicFramePr>
        <p:xfrm>
          <a:off x="6301265" y="3848769"/>
          <a:ext cx="4383087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2178720" imgH="1373760" progId="Visio.Drawing.6">
                  <p:embed/>
                </p:oleObj>
              </mc:Choice>
              <mc:Fallback>
                <p:oleObj name="VISIO" r:id="rId8" imgW="2178720" imgH="1373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265" y="3848769"/>
                        <a:ext cx="4383087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39043" y="809060"/>
            <a:ext cx="10380121" cy="497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200" dirty="0"/>
              <a:t>32</a:t>
            </a:r>
            <a:r>
              <a:rPr lang="zh-CN" altLang="en-US" sz="2200" dirty="0"/>
              <a:t>位地址，</a:t>
            </a:r>
            <a:r>
              <a:rPr lang="en-US" altLang="zh-CN" sz="2200" dirty="0"/>
              <a:t>4GB</a:t>
            </a:r>
            <a:r>
              <a:rPr lang="zh-CN" altLang="en-US" sz="2200" dirty="0"/>
              <a:t>空间；</a:t>
            </a:r>
            <a:r>
              <a:rPr lang="en-US" altLang="zh-CN" sz="2200" dirty="0"/>
              <a:t>32</a:t>
            </a:r>
            <a:r>
              <a:rPr lang="zh-CN" altLang="en-US" sz="2200" dirty="0"/>
              <a:t>位数据字长。</a:t>
            </a:r>
            <a:r>
              <a:rPr lang="zh-CN" altLang="en-US" sz="2200" b="1" u="sng" dirty="0">
                <a:solidFill>
                  <a:srgbClr val="FF0000"/>
                </a:solidFill>
              </a:rPr>
              <a:t>字节</a:t>
            </a:r>
            <a:r>
              <a:rPr lang="en-US" altLang="zh-CN" sz="2200" dirty="0"/>
              <a:t>(8</a:t>
            </a:r>
            <a:r>
              <a:rPr lang="zh-CN" altLang="en-US" sz="2200" dirty="0"/>
              <a:t>位</a:t>
            </a:r>
            <a:r>
              <a:rPr lang="en-US" altLang="zh-CN" sz="2200" dirty="0"/>
              <a:t>)</a:t>
            </a:r>
            <a:r>
              <a:rPr lang="zh-CN" altLang="en-US" sz="2200" dirty="0"/>
              <a:t>寻址，</a:t>
            </a:r>
            <a:r>
              <a:rPr lang="zh-CN" altLang="en-US" sz="2200" u="sng" dirty="0"/>
              <a:t>每</a:t>
            </a:r>
            <a:r>
              <a:rPr lang="en-US" altLang="zh-CN" sz="2200" u="sng" dirty="0"/>
              <a:t>1</a:t>
            </a:r>
            <a:r>
              <a:rPr lang="zh-CN" altLang="en-US" sz="2200" u="sng" dirty="0"/>
              <a:t>个字节都有</a:t>
            </a:r>
            <a:r>
              <a:rPr lang="en-US" altLang="zh-CN" sz="2200" u="sng" dirty="0"/>
              <a:t>1</a:t>
            </a:r>
            <a:r>
              <a:rPr lang="zh-CN" altLang="en-US" sz="2200" u="sng" dirty="0"/>
              <a:t>个单独地址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959A36E-6E82-410A-9331-F1EB34782186}"/>
              </a:ext>
            </a:extLst>
          </p:cNvPr>
          <p:cNvGrpSpPr/>
          <p:nvPr/>
        </p:nvGrpSpPr>
        <p:grpSpPr>
          <a:xfrm>
            <a:off x="6597042" y="4783777"/>
            <a:ext cx="1381250" cy="1928494"/>
            <a:chOff x="6597042" y="4783777"/>
            <a:chExt cx="1381250" cy="1928494"/>
          </a:xfrm>
        </p:grpSpPr>
        <p:sp>
          <p:nvSpPr>
            <p:cNvPr id="7" name="圆角矩形 6"/>
            <p:cNvSpPr/>
            <p:nvPr/>
          </p:nvSpPr>
          <p:spPr>
            <a:xfrm>
              <a:off x="7474146" y="4783777"/>
              <a:ext cx="160241" cy="1265164"/>
            </a:xfrm>
            <a:prstGeom prst="roundRect">
              <a:avLst/>
            </a:prstGeom>
            <a:solidFill>
              <a:srgbClr val="FF0000">
                <a:alpha val="20000"/>
              </a:srgbClr>
            </a:solidFill>
            <a:ln w="28575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97042" y="6127496"/>
              <a:ext cx="13812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</a:rPr>
                <a:t>每个</a:t>
              </a:r>
              <a:r>
                <a:rPr lang="zh-CN" altLang="en-US" sz="1600" b="1" dirty="0">
                  <a:solidFill>
                    <a:srgbClr val="FF0000"/>
                  </a:solidFill>
                </a:rPr>
                <a:t>字</a:t>
              </a:r>
              <a:r>
                <a:rPr lang="zh-CN" altLang="en-US" sz="1600" dirty="0">
                  <a:solidFill>
                    <a:srgbClr val="FF0000"/>
                  </a:solidFill>
                </a:rPr>
                <a:t>地址都是</a:t>
              </a:r>
              <a:r>
                <a:rPr lang="en-US" altLang="zh-CN" sz="1600" dirty="0">
                  <a:solidFill>
                    <a:srgbClr val="FF0000"/>
                  </a:solidFill>
                </a:rPr>
                <a:t>4</a:t>
              </a:r>
              <a:r>
                <a:rPr lang="zh-CN" altLang="en-US" sz="1600" dirty="0">
                  <a:solidFill>
                    <a:srgbClr val="FF0000"/>
                  </a:solidFill>
                </a:rPr>
                <a:t>的倍数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319064" y="5404061"/>
            <a:ext cx="3896728" cy="324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C6FDA06-AD97-4E16-801E-F9931961A63F}"/>
              </a:ext>
            </a:extLst>
          </p:cNvPr>
          <p:cNvGrpSpPr/>
          <p:nvPr/>
        </p:nvGrpSpPr>
        <p:grpSpPr>
          <a:xfrm>
            <a:off x="927408" y="1664535"/>
            <a:ext cx="4469621" cy="5056940"/>
            <a:chOff x="927408" y="1664535"/>
            <a:chExt cx="4469621" cy="5056940"/>
          </a:xfrm>
        </p:grpSpPr>
        <p:sp>
          <p:nvSpPr>
            <p:cNvPr id="17" name="矩形 16"/>
            <p:cNvSpPr/>
            <p:nvPr/>
          </p:nvSpPr>
          <p:spPr>
            <a:xfrm>
              <a:off x="1771747" y="2417085"/>
              <a:ext cx="2672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altLang="zh-CN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$s3,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  <a:endPara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771747" y="3040845"/>
              <a:ext cx="267252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sw</a:t>
              </a:r>
              <a:r>
                <a:rPr lang="en-US" altLang="zh-CN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$s7,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  <a:endPara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2018395" y="1664535"/>
              <a:ext cx="2287646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</a:rPr>
                <a:t>字 </a:t>
              </a:r>
              <a:r>
                <a:rPr lang="zh-CN" altLang="en-US" sz="2400" dirty="0"/>
                <a:t>寻址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F264C49-A30E-4AFB-80AD-D892EF038CF4}"/>
                </a:ext>
              </a:extLst>
            </p:cNvPr>
            <p:cNvSpPr/>
            <p:nvPr/>
          </p:nvSpPr>
          <p:spPr>
            <a:xfrm>
              <a:off x="927408" y="2223162"/>
              <a:ext cx="4469621" cy="4498313"/>
            </a:xfrm>
            <a:prstGeom prst="roundRect">
              <a:avLst>
                <a:gd name="adj" fmla="val 4047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D123FEF0-0D76-4009-B146-14EDBB420C5A}"/>
              </a:ext>
            </a:extLst>
          </p:cNvPr>
          <p:cNvGrpSpPr/>
          <p:nvPr/>
        </p:nvGrpSpPr>
        <p:grpSpPr>
          <a:xfrm>
            <a:off x="6237726" y="1655919"/>
            <a:ext cx="4600731" cy="5065556"/>
            <a:chOff x="6237726" y="1655919"/>
            <a:chExt cx="4600731" cy="5065556"/>
          </a:xfrm>
        </p:grpSpPr>
        <p:sp>
          <p:nvSpPr>
            <p:cNvPr id="25" name="文本框 24"/>
            <p:cNvSpPr txBox="1"/>
            <p:nvPr/>
          </p:nvSpPr>
          <p:spPr>
            <a:xfrm>
              <a:off x="7617051" y="1655919"/>
              <a:ext cx="1842080" cy="461665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C000"/>
                  </a:solidFill>
                </a:rPr>
                <a:t>字节 </a:t>
              </a:r>
              <a:r>
                <a:rPr lang="zh-CN" altLang="en-US" sz="2400" dirty="0"/>
                <a:t>寻址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6959254" y="2354447"/>
              <a:ext cx="307747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altLang="zh-CN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$s3,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  <a:endPara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901293" y="3040845"/>
              <a:ext cx="322556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sw</a:t>
              </a:r>
              <a:r>
                <a:rPr lang="en-US" altLang="zh-CN" sz="28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$s7, </a:t>
              </a:r>
              <a:r>
                <a:rPr lang="en-US" altLang="zh-CN" sz="240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0x10</a:t>
              </a:r>
              <a:r>
                <a:rPr lang="en-US" altLang="zh-CN" sz="2400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($0)</a:t>
              </a:r>
              <a:endPara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69862B3F-D799-45A0-9D76-4D5E1B41A834}"/>
                </a:ext>
              </a:extLst>
            </p:cNvPr>
            <p:cNvSpPr/>
            <p:nvPr/>
          </p:nvSpPr>
          <p:spPr>
            <a:xfrm>
              <a:off x="6237726" y="2223162"/>
              <a:ext cx="4600731" cy="4498313"/>
            </a:xfrm>
            <a:prstGeom prst="roundRect">
              <a:avLst>
                <a:gd name="adj" fmla="val 4047"/>
              </a:avLst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66EDC0AB-143C-18D4-865D-EA9FF47D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64502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 dirty="0"/>
              <a:t>操作数：</a:t>
            </a:r>
            <a:r>
              <a:rPr lang="zh-CN" altLang="en-US" sz="4000" dirty="0">
                <a:solidFill>
                  <a:schemeClr val="bg1">
                    <a:lumMod val="50000"/>
                  </a:schemeClr>
                </a:solidFill>
              </a:rPr>
              <a:t>寄存器、存储器、</a:t>
            </a:r>
            <a:r>
              <a:rPr lang="zh-CN" altLang="en-US" sz="4000" b="1" dirty="0">
                <a:solidFill>
                  <a:srgbClr val="0070C0"/>
                </a:solidFill>
              </a:rPr>
              <a:t>常数</a:t>
            </a:r>
            <a:endParaRPr lang="en-US" altLang="zh-CN" sz="4000" b="1" dirty="0">
              <a:solidFill>
                <a:srgbClr val="0070C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43753" y="893877"/>
            <a:ext cx="7966276" cy="527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/>
              <a:t>因常数的值可以立即访问，故又称为</a:t>
            </a:r>
            <a:r>
              <a:rPr lang="zh-CN" altLang="en-US" sz="2400" b="1" dirty="0">
                <a:solidFill>
                  <a:srgbClr val="FF0000"/>
                </a:solidFill>
              </a:rPr>
              <a:t>立即数</a:t>
            </a:r>
            <a:r>
              <a:rPr lang="en-US" altLang="zh-CN" sz="2400" dirty="0"/>
              <a:t>(immediate)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6" name="矩形 25"/>
          <p:cNvSpPr/>
          <p:nvPr/>
        </p:nvSpPr>
        <p:spPr>
          <a:xfrm>
            <a:off x="2705140" y="1988089"/>
            <a:ext cx="6931706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$s0=a, $s1=b</a:t>
            </a:r>
            <a:endParaRPr lang="en-US" altLang="zh-CN" sz="36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 </a:t>
            </a:r>
            <a:r>
              <a:rPr lang="en-US" altLang="zh-CN" sz="3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a=b+4</a:t>
            </a:r>
          </a:p>
          <a:p>
            <a:pPr>
              <a:lnSpc>
                <a:spcPct val="150000"/>
              </a:lnSpc>
            </a:pPr>
            <a:r>
              <a:rPr lang="en-US" altLang="zh-CN" sz="3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$s1,</a:t>
            </a:r>
            <a:r>
              <a:rPr lang="en-US" altLang="zh-CN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$s0,</a:t>
            </a:r>
            <a:r>
              <a:rPr lang="en-US" altLang="zh-CN" sz="3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 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b=a-2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705140" y="4892814"/>
            <a:ext cx="6980508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立即数采用</a:t>
            </a:r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</a:rPr>
              <a:t>位补码</a:t>
            </a:r>
            <a:r>
              <a:rPr lang="zh-CN" altLang="en-US" sz="2400" dirty="0"/>
              <a:t>表示，</a:t>
            </a:r>
            <a:r>
              <a:rPr lang="en-US" altLang="zh-CN" sz="2400" dirty="0"/>
              <a:t>[-32768, 32767]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减法相当于加上一个负数，故没有 </a:t>
            </a:r>
            <a:r>
              <a:rPr lang="en-US" altLang="zh-CN" sz="2400" dirty="0" err="1"/>
              <a:t>subi</a:t>
            </a:r>
            <a:r>
              <a:rPr lang="en-US" altLang="zh-CN" sz="2400" dirty="0"/>
              <a:t> </a:t>
            </a:r>
            <a:r>
              <a:rPr lang="zh-CN" altLang="en-US" sz="2400" dirty="0"/>
              <a:t>指令</a:t>
            </a:r>
            <a:endParaRPr lang="en-US" altLang="zh-CN" sz="24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B33502-47F6-8E66-0A99-2345EEC4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601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F6F320-0971-D389-7E85-1A4066A0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84F3E-0CFB-1E19-9DE4-92352E52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56000"/>
          </a:xfr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zh-CN" altLang="en-US" b="1"/>
              <a:t>例</a:t>
            </a:r>
            <a:r>
              <a:rPr lang="en-US" altLang="zh-CN" b="1"/>
              <a:t>6.2</a:t>
            </a:r>
            <a:r>
              <a:rPr lang="zh-CN" altLang="en-US" b="1"/>
              <a:t>：大端、小端存储器</a:t>
            </a:r>
            <a:endParaRPr lang="en-US" altLang="zh-CN" sz="4000" b="1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7F4B17-F038-048B-5574-1990471DA131}"/>
              </a:ext>
            </a:extLst>
          </p:cNvPr>
          <p:cNvSpPr txBox="1"/>
          <p:nvPr/>
        </p:nvSpPr>
        <p:spPr>
          <a:xfrm>
            <a:off x="646984" y="824867"/>
            <a:ext cx="9066233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/>
              <a:t>设 </a:t>
            </a:r>
            <a:r>
              <a:rPr lang="en-US" altLang="zh-CN" sz="2400"/>
              <a:t>$s0 </a:t>
            </a:r>
            <a:r>
              <a:rPr lang="zh-CN" altLang="en-US" sz="2400"/>
              <a:t>最初包含 </a:t>
            </a:r>
            <a:r>
              <a:rPr lang="en-US" altLang="zh-CN" sz="2400"/>
              <a:t>0x23456789</a:t>
            </a:r>
            <a:r>
              <a:rPr lang="zh-CN" altLang="en-US" sz="2400"/>
              <a:t>。运行下面代码后 </a:t>
            </a:r>
            <a:r>
              <a:rPr lang="en-US" altLang="zh-CN" sz="2400"/>
              <a:t>$s0 = ?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C00EDC-2C6A-3AFC-BD0C-7D6364D3910B}"/>
              </a:ext>
            </a:extLst>
          </p:cNvPr>
          <p:cNvSpPr txBox="1"/>
          <p:nvPr/>
        </p:nvSpPr>
        <p:spPr>
          <a:xfrm>
            <a:off x="646984" y="1394415"/>
            <a:ext cx="10877910" cy="1024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sw $s0, 0($0)</a:t>
            </a:r>
          </a:p>
          <a:p>
            <a:pPr>
              <a:lnSpc>
                <a:spcPct val="130000"/>
              </a:lnSpc>
            </a:pP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lb $s0, </a:t>
            </a:r>
            <a:r>
              <a:rPr lang="en-US" altLang="zh-CN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($0)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将字节地址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(1+$0)=1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中的数据装入</a:t>
            </a:r>
            <a:r>
              <a:rPr lang="en-US" altLang="zh-CN" sz="2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$s0</a:t>
            </a:r>
            <a:r>
              <a:rPr lang="zh-CN" altLang="en-US" sz="2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的最低有效字节中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195478D-4712-5991-7E9E-BC6916EE3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63494"/>
              </p:ext>
            </p:extLst>
          </p:nvPr>
        </p:nvGraphicFramePr>
        <p:xfrm>
          <a:off x="1116992" y="3574185"/>
          <a:ext cx="3355674" cy="76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1818">
                  <a:extLst>
                    <a:ext uri="{9D8B030D-6E8A-4147-A177-3AD203B41FA5}">
                      <a16:colId xmlns:a16="http://schemas.microsoft.com/office/drawing/2014/main" val="761454265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1848590215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187595810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3585606041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294827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字节地址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9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数据值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969075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FB04C10-D98D-D924-32BD-9D613F289034}"/>
              </a:ext>
            </a:extLst>
          </p:cNvPr>
          <p:cNvSpPr txBox="1"/>
          <p:nvPr/>
        </p:nvSpPr>
        <p:spPr>
          <a:xfrm>
            <a:off x="2794829" y="3038632"/>
            <a:ext cx="1009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大 端</a:t>
            </a:r>
            <a:endParaRPr lang="en-US" sz="2400">
              <a:solidFill>
                <a:schemeClr val="accent1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635351F-CEF3-D8A3-BAC4-E1603A975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979804"/>
              </p:ext>
            </p:extLst>
          </p:nvPr>
        </p:nvGraphicFramePr>
        <p:xfrm>
          <a:off x="1116992" y="5267163"/>
          <a:ext cx="3355674" cy="767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81818">
                  <a:extLst>
                    <a:ext uri="{9D8B030D-6E8A-4147-A177-3AD203B41FA5}">
                      <a16:colId xmlns:a16="http://schemas.microsoft.com/office/drawing/2014/main" val="761454265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1848590215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1875958104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3585606041"/>
                    </a:ext>
                  </a:extLst>
                </a:gridCol>
                <a:gridCol w="543464">
                  <a:extLst>
                    <a:ext uri="{9D8B030D-6E8A-4147-A177-3AD203B41FA5}">
                      <a16:colId xmlns:a16="http://schemas.microsoft.com/office/drawing/2014/main" val="2948272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字节地址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93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/>
                        <a:t>数据值</a:t>
                      </a:r>
                      <a:endParaRPr lang="en-US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FF0000"/>
                          </a:solidFill>
                        </a:rPr>
                        <a:t>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969075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EF7AFA8-2962-CB60-DBD5-BCB019CF4C1F}"/>
              </a:ext>
            </a:extLst>
          </p:cNvPr>
          <p:cNvSpPr txBox="1"/>
          <p:nvPr/>
        </p:nvSpPr>
        <p:spPr>
          <a:xfrm>
            <a:off x="2794829" y="4731610"/>
            <a:ext cx="1009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小 端</a:t>
            </a:r>
            <a:endParaRPr lang="en-US" sz="2400">
              <a:solidFill>
                <a:schemeClr val="accent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5971E5-1618-1199-58E1-43BDF0FF1F11}"/>
              </a:ext>
            </a:extLst>
          </p:cNvPr>
          <p:cNvGrpSpPr/>
          <p:nvPr/>
        </p:nvGrpSpPr>
        <p:grpSpPr>
          <a:xfrm>
            <a:off x="4686302" y="3525515"/>
            <a:ext cx="929495" cy="789604"/>
            <a:chOff x="10992211" y="3372980"/>
            <a:chExt cx="929495" cy="78960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1EC0693-CDF2-5012-0385-3300CD981439}"/>
                </a:ext>
              </a:extLst>
            </p:cNvPr>
            <p:cNvSpPr txBox="1"/>
            <p:nvPr/>
          </p:nvSpPr>
          <p:spPr>
            <a:xfrm>
              <a:off x="10992211" y="3372980"/>
              <a:ext cx="9294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b="1"/>
                <a:t>字地址</a:t>
              </a:r>
              <a:endParaRPr lang="en-US" b="1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DFED29-45BA-B69B-EE51-9ABA887C523F}"/>
                </a:ext>
              </a:extLst>
            </p:cNvPr>
            <p:cNvSpPr txBox="1"/>
            <p:nvPr/>
          </p:nvSpPr>
          <p:spPr>
            <a:xfrm>
              <a:off x="10992211" y="3793252"/>
              <a:ext cx="9294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/>
                <a:t>0</a:t>
              </a:r>
              <a:endParaRPr lang="en-US" b="1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47B502A-7B29-C139-7EFE-CC0BBEA2A8D2}"/>
              </a:ext>
            </a:extLst>
          </p:cNvPr>
          <p:cNvGrpSpPr/>
          <p:nvPr/>
        </p:nvGrpSpPr>
        <p:grpSpPr>
          <a:xfrm>
            <a:off x="4686302" y="5267163"/>
            <a:ext cx="929495" cy="789604"/>
            <a:chOff x="10992211" y="5114628"/>
            <a:chExt cx="929495" cy="789604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FADF97-CB15-97F6-4F6F-4A1FAD591533}"/>
                </a:ext>
              </a:extLst>
            </p:cNvPr>
            <p:cNvSpPr txBox="1"/>
            <p:nvPr/>
          </p:nvSpPr>
          <p:spPr>
            <a:xfrm>
              <a:off x="10992211" y="5114628"/>
              <a:ext cx="9294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zh-CN" altLang="en-US" b="1"/>
                <a:t>字地址</a:t>
              </a:r>
              <a:endParaRPr lang="en-US" b="1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C02A6C-3459-EAB4-C987-EEFEE2FA2D7F}"/>
                </a:ext>
              </a:extLst>
            </p:cNvPr>
            <p:cNvSpPr txBox="1"/>
            <p:nvPr/>
          </p:nvSpPr>
          <p:spPr>
            <a:xfrm>
              <a:off x="10992211" y="5534900"/>
              <a:ext cx="9294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/>
                <a:t>0</a:t>
              </a:r>
              <a:endParaRPr lang="en-US" b="1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52755C75-B269-77D4-38BB-759F44059E8B}"/>
              </a:ext>
            </a:extLst>
          </p:cNvPr>
          <p:cNvSpPr txBox="1"/>
          <p:nvPr/>
        </p:nvSpPr>
        <p:spPr>
          <a:xfrm>
            <a:off x="3648585" y="5991840"/>
            <a:ext cx="11131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LSB</a:t>
            </a:r>
          </a:p>
          <a:p>
            <a:pPr algn="ctr"/>
            <a:r>
              <a:rPr lang="zh-CN" altLang="en-US" sz="1400">
                <a:solidFill>
                  <a:schemeClr val="accent1"/>
                </a:solidFill>
              </a:rPr>
              <a:t>最低有效位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729484-675E-0606-F70A-6389662CA1CD}"/>
              </a:ext>
            </a:extLst>
          </p:cNvPr>
          <p:cNvSpPr txBox="1"/>
          <p:nvPr/>
        </p:nvSpPr>
        <p:spPr>
          <a:xfrm>
            <a:off x="2252823" y="4296013"/>
            <a:ext cx="672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MSB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224341-17D4-EE37-FB01-5F482A6CB5E9}"/>
              </a:ext>
            </a:extLst>
          </p:cNvPr>
          <p:cNvSpPr txBox="1"/>
          <p:nvPr/>
        </p:nvSpPr>
        <p:spPr>
          <a:xfrm>
            <a:off x="2018581" y="5974588"/>
            <a:ext cx="11481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accent1"/>
                </a:solidFill>
              </a:rPr>
              <a:t>MSB</a:t>
            </a:r>
          </a:p>
          <a:p>
            <a:pPr algn="ctr"/>
            <a:r>
              <a:rPr lang="zh-CN" altLang="en-US" sz="1400">
                <a:solidFill>
                  <a:schemeClr val="accent1"/>
                </a:solidFill>
              </a:rPr>
              <a:t>最高有效位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4DF150-1AD3-C521-BE69-9FE7F886589D}"/>
              </a:ext>
            </a:extLst>
          </p:cNvPr>
          <p:cNvSpPr txBox="1"/>
          <p:nvPr/>
        </p:nvSpPr>
        <p:spPr>
          <a:xfrm>
            <a:off x="3937700" y="4296013"/>
            <a:ext cx="534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</a:rPr>
              <a:t>LSB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A638A7-B0FC-4F1C-E27F-501BE435A766}"/>
              </a:ext>
            </a:extLst>
          </p:cNvPr>
          <p:cNvSpPr txBox="1"/>
          <p:nvPr/>
        </p:nvSpPr>
        <p:spPr>
          <a:xfrm>
            <a:off x="543463" y="2791474"/>
            <a:ext cx="7489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200" b="1"/>
              <a:t>解</a:t>
            </a:r>
            <a:r>
              <a:rPr lang="zh-CN" altLang="en-US" sz="2200"/>
              <a:t>：</a:t>
            </a:r>
            <a:endParaRPr lang="en-US" sz="220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4ADBAD1-8036-111D-6834-5D657BE5B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584" y="3784799"/>
            <a:ext cx="4546121" cy="2141351"/>
          </a:xfrm>
          <a:prstGeom prst="rect">
            <a:avLst/>
          </a:prstGeom>
        </p:spPr>
      </p:pic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E603DA0A-AAFC-DB54-7CE8-3CC5E00B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9350A-B200-4809-8D5F-29D22C46D9FD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27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9293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8|56|8.2|2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4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40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7|41.9|33.3|30.3|2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9.5|6.4|29.4|15.5|1.4|5.5|9.8|17.9|2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|11.6|10.5|9.6|14.3|17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6.3|72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69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55.7|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8|5.8|6.2|4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3|4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7|9.3|11.2|24.5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6|53.8|13.6|26.6|12.3|31.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|9.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17.8|15.9|29.3|22.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9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29.2|64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|23.7|10.3|17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15.8|21.8|22.4|24.4|28.8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73|2.3|3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8161</TotalTime>
  <Words>3011</Words>
  <Application>Microsoft Office PowerPoint</Application>
  <PresentationFormat>宽屏</PresentationFormat>
  <Paragraphs>615</Paragraphs>
  <Slides>27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幼圆</vt:lpstr>
      <vt:lpstr>微软雅黑</vt:lpstr>
      <vt:lpstr>楷体</vt:lpstr>
      <vt:lpstr>等线</vt:lpstr>
      <vt:lpstr>Arial</vt:lpstr>
      <vt:lpstr>Arial Black</vt:lpstr>
      <vt:lpstr>Arial Narrow</vt:lpstr>
      <vt:lpstr>Calibri</vt:lpstr>
      <vt:lpstr>Calibri Light</vt:lpstr>
      <vt:lpstr>Cambria Math</vt:lpstr>
      <vt:lpstr>Courier New</vt:lpstr>
      <vt:lpstr>Georgia</vt:lpstr>
      <vt:lpstr>Times New Roman</vt:lpstr>
      <vt:lpstr>Verdana</vt:lpstr>
      <vt:lpstr>Wingdings</vt:lpstr>
      <vt:lpstr>Office 主题</vt:lpstr>
      <vt:lpstr>VISIO</vt:lpstr>
      <vt:lpstr>计算机组成和体系结构实验</vt:lpstr>
      <vt:lpstr>概 述</vt:lpstr>
      <vt:lpstr>CISC       RISC          </vt:lpstr>
      <vt:lpstr>MIPS 体系结构设计的4个准则</vt:lpstr>
      <vt:lpstr>MIPS 指 令 集</vt:lpstr>
      <vt:lpstr>操作数：寄存器、存储器、常数</vt:lpstr>
      <vt:lpstr>操作数：寄存器、存储器、常数</vt:lpstr>
      <vt:lpstr>操作数：寄存器、存储器、常数</vt:lpstr>
      <vt:lpstr>例6.2：大端、小端存储器</vt:lpstr>
      <vt:lpstr>MIPS指令集3种指令格式</vt:lpstr>
      <vt:lpstr>① Register 型</vt:lpstr>
      <vt:lpstr>② Immediate 型</vt:lpstr>
      <vt:lpstr>③ Jump 型</vt:lpstr>
      <vt:lpstr>① 逻辑指令</vt:lpstr>
      <vt:lpstr>② 移位指令</vt:lpstr>
      <vt:lpstr>② 移位指令</vt:lpstr>
      <vt:lpstr>③ 生成常数指令</vt:lpstr>
      <vt:lpstr>④ 乘法指令、除法指令</vt:lpstr>
      <vt:lpstr>⑤ 条件分支指令</vt:lpstr>
      <vt:lpstr>⑥ 无条件分支指令</vt:lpstr>
      <vt:lpstr>⑦ 设置小于指令</vt:lpstr>
      <vt:lpstr>if 语句</vt:lpstr>
      <vt:lpstr>while 语句</vt:lpstr>
      <vt:lpstr>for 语句</vt:lpstr>
      <vt:lpstr>MIPS 寻址方式</vt:lpstr>
      <vt:lpstr>高级语言  汇编代码  机器代码</vt:lpstr>
      <vt:lpstr>OS将可执行文件从硬盘装入内存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计算机体系结构 Computer Architecture</dc:title>
  <dc:creator>Sam</dc:creator>
  <cp:lastModifiedBy>Sean Sun</cp:lastModifiedBy>
  <cp:revision>463</cp:revision>
  <dcterms:created xsi:type="dcterms:W3CDTF">2017-01-28T01:03:38Z</dcterms:created>
  <dcterms:modified xsi:type="dcterms:W3CDTF">2024-12-01T14:34:51Z</dcterms:modified>
</cp:coreProperties>
</file>